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48"/>
  </p:notesMasterIdLst>
  <p:sldIdLst>
    <p:sldId id="257" r:id="rId2"/>
    <p:sldId id="259" r:id="rId3"/>
    <p:sldId id="305" r:id="rId4"/>
    <p:sldId id="258" r:id="rId5"/>
    <p:sldId id="307" r:id="rId6"/>
    <p:sldId id="292" r:id="rId7"/>
    <p:sldId id="317" r:id="rId8"/>
    <p:sldId id="260" r:id="rId9"/>
    <p:sldId id="261" r:id="rId10"/>
    <p:sldId id="262" r:id="rId11"/>
    <p:sldId id="303" r:id="rId12"/>
    <p:sldId id="263" r:id="rId13"/>
    <p:sldId id="264" r:id="rId14"/>
    <p:sldId id="302" r:id="rId15"/>
    <p:sldId id="272" r:id="rId16"/>
    <p:sldId id="297" r:id="rId17"/>
    <p:sldId id="299" r:id="rId18"/>
    <p:sldId id="315" r:id="rId19"/>
    <p:sldId id="266" r:id="rId20"/>
    <p:sldId id="300" r:id="rId21"/>
    <p:sldId id="268" r:id="rId22"/>
    <p:sldId id="269" r:id="rId23"/>
    <p:sldId id="270" r:id="rId24"/>
    <p:sldId id="273" r:id="rId25"/>
    <p:sldId id="308" r:id="rId26"/>
    <p:sldId id="313" r:id="rId27"/>
    <p:sldId id="274" r:id="rId28"/>
    <p:sldId id="275" r:id="rId29"/>
    <p:sldId id="276" r:id="rId30"/>
    <p:sldId id="277" r:id="rId31"/>
    <p:sldId id="278" r:id="rId32"/>
    <p:sldId id="279" r:id="rId33"/>
    <p:sldId id="280" r:id="rId34"/>
    <p:sldId id="281" r:id="rId35"/>
    <p:sldId id="282" r:id="rId36"/>
    <p:sldId id="265" r:id="rId37"/>
    <p:sldId id="288" r:id="rId38"/>
    <p:sldId id="311" r:id="rId39"/>
    <p:sldId id="283" r:id="rId40"/>
    <p:sldId id="284" r:id="rId41"/>
    <p:sldId id="285" r:id="rId42"/>
    <p:sldId id="286" r:id="rId43"/>
    <p:sldId id="289" r:id="rId44"/>
    <p:sldId id="295" r:id="rId45"/>
    <p:sldId id="309" r:id="rId46"/>
    <p:sldId id="31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8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89631-4F57-473A-AC01-8FFBBDB69DC1}" type="datetimeFigureOut">
              <a:rPr lang="en-US" smtClean="0"/>
              <a:t>8/10/2017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D375E-32A7-456E-8231-3A2E18430109}" type="slidenum">
              <a:rPr lang="en-US" smtClean="0"/>
              <a:t>‹#›</a:t>
            </a:fld>
            <a:endParaRPr lang="en-US"/>
          </a:p>
        </p:txBody>
      </p:sp>
    </p:spTree>
    <p:extLst>
      <p:ext uri="{BB962C8B-B14F-4D97-AF65-F5344CB8AC3E}">
        <p14:creationId xmlns:p14="http://schemas.microsoft.com/office/powerpoint/2010/main" val="331801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blog.onespotallergy.com/2014/06/tragic-loss-of-sacramento-teen-reveals-flaws-in-anaphylaxis-guidelin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AAAAB81D-DB98-4276-8DAC-8AF49A6BEDFC}" type="slidenum">
              <a:rPr lang="en-US" sz="1200" smtClean="0">
                <a:solidFill>
                  <a:prstClr val="black"/>
                </a:solidFill>
              </a:rPr>
              <a:pPr eaLnBrk="1" hangingPunct="1">
                <a:defRPr/>
              </a:pPr>
              <a:t>1</a:t>
            </a:fld>
            <a:endParaRPr lang="en-US" sz="120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0F959D80-570D-42AE-A000-C8F3A6DB86FA}" type="slidenum">
              <a:rPr lang="en-US" sz="1200" smtClean="0">
                <a:solidFill>
                  <a:prstClr val="black"/>
                </a:solidFill>
              </a:rPr>
              <a:pPr eaLnBrk="1" hangingPunct="1">
                <a:defRPr/>
              </a:pPr>
              <a:t>10</a:t>
            </a:fld>
            <a:endParaRPr lang="en-US" sz="120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t>Not every person will display every symptom, for instance some asthmatics cough constantly during an attack but never wheeze.  Some wheeze but never cough.</a:t>
            </a:r>
          </a:p>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handy chart is a nice guideline and is found on the back side of the Skills Card. If you do not have a</a:t>
            </a:r>
            <a:r>
              <a:rPr lang="en-US" baseline="0" dirty="0" smtClean="0"/>
              <a:t> laminated copy of the Skills Card, please go to the AIRE Nebraska website – SCHOOLS tab and download this resource. It is recommended that you keep a Skills Card in your emergency container and post in the health room.</a:t>
            </a:r>
            <a:endParaRPr lang="en-US" dirty="0"/>
          </a:p>
        </p:txBody>
      </p:sp>
      <p:sp>
        <p:nvSpPr>
          <p:cNvPr id="4" name="Slide Number Placeholder 3"/>
          <p:cNvSpPr>
            <a:spLocks noGrp="1"/>
          </p:cNvSpPr>
          <p:nvPr>
            <p:ph type="sldNum" sz="quarter" idx="10"/>
          </p:nvPr>
        </p:nvSpPr>
        <p:spPr/>
        <p:txBody>
          <a:bodyPr/>
          <a:lstStyle/>
          <a:p>
            <a:fld id="{403D375E-32A7-456E-8231-3A2E18430109}" type="slidenum">
              <a:rPr lang="en-US" smtClean="0"/>
              <a:t>11</a:t>
            </a:fld>
            <a:endParaRPr lang="en-US"/>
          </a:p>
        </p:txBody>
      </p:sp>
    </p:spTree>
    <p:extLst>
      <p:ext uri="{BB962C8B-B14F-4D97-AF65-F5344CB8AC3E}">
        <p14:creationId xmlns:p14="http://schemas.microsoft.com/office/powerpoint/2010/main" val="397316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25A12C3F-90A5-44CC-BE2C-249795A384E5}" type="slidenum">
              <a:rPr lang="en-US" sz="1200" smtClean="0">
                <a:solidFill>
                  <a:prstClr val="black"/>
                </a:solidFill>
              </a:rPr>
              <a:pPr eaLnBrk="1" hangingPunct="1">
                <a:defRPr/>
              </a:pPr>
              <a:t>12</a:t>
            </a:fld>
            <a:endParaRPr lang="en-US" sz="120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This person may DIE without treatment</a:t>
            </a:r>
          </a:p>
          <a:p>
            <a:pPr eaLnBrk="1" hangingPunct="1">
              <a:buFontTx/>
              <a:buChar char="•"/>
            </a:pPr>
            <a:r>
              <a:rPr lang="en-US" altLang="en-US" dirty="0"/>
              <a:t> Symptoms occur within minutes or up to 2 hours post-exposure, rarely – up to 4 hours later</a:t>
            </a:r>
          </a:p>
          <a:p>
            <a:pPr eaLnBrk="1" hangingPunct="1">
              <a:buFontTx/>
              <a:buChar char="•"/>
            </a:pPr>
            <a:r>
              <a:rPr lang="en-US" altLang="en-US" dirty="0"/>
              <a:t>Can occur with no previous allergic reaction</a:t>
            </a:r>
          </a:p>
          <a:p>
            <a:pPr eaLnBrk="1" hangingPunct="1">
              <a:buFontTx/>
              <a:buChar char="•"/>
            </a:pPr>
            <a:r>
              <a:rPr lang="en-US" altLang="en-US" dirty="0"/>
              <a:t>Greater risk for individuals with asthma, </a:t>
            </a:r>
            <a:r>
              <a:rPr lang="en-US" altLang="en-US" dirty="0" smtClean="0"/>
              <a:t>hay fever, </a:t>
            </a:r>
            <a:r>
              <a:rPr lang="en-US" altLang="en-US" dirty="0"/>
              <a:t>or eczema</a:t>
            </a:r>
          </a:p>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52D9FD51-4D83-44F7-9F2D-E1EB49C0E60C}" type="slidenum">
              <a:rPr lang="en-US" sz="1200" smtClean="0">
                <a:solidFill>
                  <a:prstClr val="black"/>
                </a:solidFill>
              </a:rPr>
              <a:pPr eaLnBrk="1" hangingPunct="1">
                <a:defRPr/>
              </a:pPr>
              <a:t>13</a:t>
            </a:fld>
            <a:endParaRPr lang="en-US" sz="120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Left unattended, these symptoms can lead to death.</a:t>
            </a:r>
          </a:p>
          <a:p>
            <a:pPr eaLnBrk="1" hangingPunct="1"/>
            <a:endParaRPr lang="en-US" altLang="en-US" dirty="0"/>
          </a:p>
          <a:p>
            <a:pPr eaLnBrk="1" hangingPunct="1"/>
            <a:r>
              <a:rPr lang="en-US" altLang="en-US" dirty="0"/>
              <a:t>You may see hives, but not always.  Patients can have some of these symptoms, but do not need to have all to be a severe allergic reaction.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watch the video</a:t>
            </a:r>
            <a:r>
              <a:rPr lang="en-US" baseline="0" dirty="0"/>
              <a:t> – right click in the black box and click Preview.  If it does not work – use the links above.</a:t>
            </a:r>
          </a:p>
          <a:p>
            <a:endParaRPr lang="en-US" baseline="0" dirty="0"/>
          </a:p>
          <a:p>
            <a:r>
              <a:rPr lang="en-US" baseline="0" dirty="0"/>
              <a:t>This video shows a 12 </a:t>
            </a:r>
            <a:r>
              <a:rPr lang="en-US" baseline="0" dirty="0" err="1"/>
              <a:t>yr</a:t>
            </a:r>
            <a:r>
              <a:rPr lang="en-US" baseline="0" dirty="0"/>
              <a:t> old girl having an allergic reaction and self-administering an </a:t>
            </a:r>
            <a:r>
              <a:rPr lang="en-US" baseline="0" dirty="0" err="1"/>
              <a:t>EpiPen</a:t>
            </a:r>
            <a:r>
              <a:rPr lang="en-US" baseline="0" dirty="0"/>
              <a:t>.  </a:t>
            </a:r>
            <a:endParaRPr lang="en-US" dirty="0"/>
          </a:p>
        </p:txBody>
      </p:sp>
      <p:sp>
        <p:nvSpPr>
          <p:cNvPr id="4" name="Slide Number Placeholder 3"/>
          <p:cNvSpPr>
            <a:spLocks noGrp="1"/>
          </p:cNvSpPr>
          <p:nvPr>
            <p:ph type="sldNum" sz="quarter" idx="10"/>
          </p:nvPr>
        </p:nvSpPr>
        <p:spPr/>
        <p:txBody>
          <a:bodyPr/>
          <a:lstStyle/>
          <a:p>
            <a:fld id="{5FE02F1A-821B-45D5-8167-82C769AE1DE2}" type="slidenum">
              <a:rPr lang="en-US" smtClean="0"/>
              <a:t>14</a:t>
            </a:fld>
            <a:endParaRPr lang="en-US"/>
          </a:p>
        </p:txBody>
      </p:sp>
    </p:spTree>
    <p:extLst>
      <p:ext uri="{BB962C8B-B14F-4D97-AF65-F5344CB8AC3E}">
        <p14:creationId xmlns:p14="http://schemas.microsoft.com/office/powerpoint/2010/main" val="2870543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37AF4969-9DA7-4EAF-A1D1-0A0F83613FDB}" type="slidenum">
              <a:rPr lang="en-US" sz="1200" smtClean="0">
                <a:solidFill>
                  <a:prstClr val="black"/>
                </a:solidFill>
              </a:rPr>
              <a:pPr eaLnBrk="1" hangingPunct="1">
                <a:defRPr/>
              </a:pPr>
              <a:t>15</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Medications are given correctly when they are given according to the five rights.</a:t>
            </a:r>
          </a:p>
          <a:p>
            <a:pPr eaLnBrk="1" hangingPunct="1"/>
            <a:endParaRPr lang="en-US" altLang="en-US" dirty="0"/>
          </a:p>
          <a:p>
            <a:pPr eaLnBrk="1" hangingPunct="1"/>
            <a:r>
              <a:rPr lang="en-US" altLang="en-US" dirty="0"/>
              <a:t>An acronym that may be helpful for remembering the five rights:</a:t>
            </a:r>
          </a:p>
          <a:p>
            <a:pPr eaLnBrk="1" hangingPunct="1"/>
            <a:r>
              <a:rPr lang="en-US" altLang="en-US" dirty="0"/>
              <a:t>MR. STD = Medication, Route, Student, Time, &amp; Dose</a:t>
            </a:r>
          </a:p>
          <a:p>
            <a:pPr eaLnBrk="1" hangingPunct="1"/>
            <a:r>
              <a:rPr lang="en-US" altLang="en-US" dirty="0"/>
              <a:t>                                           OR</a:t>
            </a:r>
          </a:p>
          <a:p>
            <a:pPr eaLnBrk="1" hangingPunct="1"/>
            <a:r>
              <a:rPr lang="en-US" altLang="en-US" dirty="0"/>
              <a:t>MRS TD (touchdown) = Medications, Route, Student, Time &amp; Dose</a:t>
            </a:r>
          </a:p>
          <a:p>
            <a:pPr eaLnBrk="1" hangingPunct="1"/>
            <a:endParaRPr lang="en-US" altLang="en-US" dirty="0"/>
          </a:p>
          <a:p>
            <a:pPr eaLnBrk="1" hangingPunct="1"/>
            <a:r>
              <a:rPr lang="en-US" altLang="en-US" dirty="0" err="1"/>
              <a:t>EpiPen</a:t>
            </a:r>
            <a:r>
              <a:rPr lang="en-US" altLang="en-US" baseline="0" dirty="0"/>
              <a:t> FIRST, followed by albuterol.  </a:t>
            </a:r>
            <a:endParaRPr lang="en-US" altLang="en-US" dirty="0"/>
          </a:p>
          <a:p>
            <a:pPr eaLnBrk="1" hangingPunct="1"/>
            <a:endParaRPr lang="en-US" altLang="en-US" sz="1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being reviewed due to the number of medications errors which happen with the medications which are prescribed to schools.</a:t>
            </a:r>
            <a:endParaRPr lang="en-US" dirty="0"/>
          </a:p>
        </p:txBody>
      </p:sp>
      <p:sp>
        <p:nvSpPr>
          <p:cNvPr id="4" name="Slide Number Placeholder 3"/>
          <p:cNvSpPr>
            <a:spLocks noGrp="1"/>
          </p:cNvSpPr>
          <p:nvPr>
            <p:ph type="sldNum" sz="quarter" idx="10"/>
          </p:nvPr>
        </p:nvSpPr>
        <p:spPr/>
        <p:txBody>
          <a:bodyPr/>
          <a:lstStyle/>
          <a:p>
            <a:fld id="{403D375E-32A7-456E-8231-3A2E18430109}" type="slidenum">
              <a:rPr lang="en-US" smtClean="0"/>
              <a:t>16</a:t>
            </a:fld>
            <a:endParaRPr lang="en-US"/>
          </a:p>
        </p:txBody>
      </p:sp>
    </p:spTree>
    <p:extLst>
      <p:ext uri="{BB962C8B-B14F-4D97-AF65-F5344CB8AC3E}">
        <p14:creationId xmlns:p14="http://schemas.microsoft.com/office/powerpoint/2010/main" val="554648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t>
            </a:r>
            <a:r>
              <a:rPr lang="en-US" dirty="0"/>
              <a:t>a list of common medication errors.</a:t>
            </a:r>
          </a:p>
        </p:txBody>
      </p:sp>
      <p:sp>
        <p:nvSpPr>
          <p:cNvPr id="4" name="Slide Number Placeholder 3"/>
          <p:cNvSpPr>
            <a:spLocks noGrp="1"/>
          </p:cNvSpPr>
          <p:nvPr>
            <p:ph type="sldNum" sz="quarter" idx="10"/>
          </p:nvPr>
        </p:nvSpPr>
        <p:spPr/>
        <p:txBody>
          <a:bodyPr/>
          <a:lstStyle/>
          <a:p>
            <a:fld id="{403D375E-32A7-456E-8231-3A2E18430109}" type="slidenum">
              <a:rPr lang="en-US" smtClean="0"/>
              <a:t>17</a:t>
            </a:fld>
            <a:endParaRPr lang="en-US"/>
          </a:p>
        </p:txBody>
      </p:sp>
    </p:spTree>
    <p:extLst>
      <p:ext uri="{BB962C8B-B14F-4D97-AF65-F5344CB8AC3E}">
        <p14:creationId xmlns:p14="http://schemas.microsoft.com/office/powerpoint/2010/main" val="194640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taking the protocol statewide and considering that both licensed school nurses and lay personnel would be administering the protocol, extreme caution and consideration went into protecting those administering the protocol and also those having the protocol administered to them.</a:t>
            </a:r>
          </a:p>
          <a:p>
            <a:endParaRPr lang="en-US" dirty="0"/>
          </a:p>
          <a:p>
            <a:r>
              <a:rPr lang="en-US" dirty="0" smtClean="0"/>
              <a:t>By choosing to only administer albuterol or administering albuterol prior to epinephrine, this person can be seen as diagnosing and neither school nurses nor lay personnel can do this legally.  </a:t>
            </a:r>
          </a:p>
          <a:p>
            <a:endParaRPr lang="en-US" dirty="0"/>
          </a:p>
          <a:p>
            <a:r>
              <a:rPr lang="en-US" dirty="0" smtClean="0"/>
              <a:t>And, of course, there is also </a:t>
            </a:r>
            <a:r>
              <a:rPr lang="en-US" dirty="0" smtClean="0"/>
              <a:t>the </a:t>
            </a:r>
            <a:r>
              <a:rPr lang="en-US" dirty="0" smtClean="0"/>
              <a:t>concern that a life-threatening allergic event could be mistakenly </a:t>
            </a:r>
            <a:r>
              <a:rPr lang="en-US" dirty="0" smtClean="0"/>
              <a:t>perceived </a:t>
            </a:r>
            <a:r>
              <a:rPr lang="en-US" dirty="0" smtClean="0"/>
              <a:t>as an asthmatic event and a delay of epinephrine </a:t>
            </a:r>
            <a:r>
              <a:rPr lang="en-US" dirty="0" smtClean="0"/>
              <a:t>may </a:t>
            </a:r>
            <a:r>
              <a:rPr lang="en-US" dirty="0" smtClean="0"/>
              <a:t>contribute to death.  </a:t>
            </a:r>
          </a:p>
          <a:p>
            <a:endParaRPr lang="en-US" dirty="0" smtClean="0"/>
          </a:p>
        </p:txBody>
      </p:sp>
      <p:sp>
        <p:nvSpPr>
          <p:cNvPr id="4" name="Slide Number Placeholder 3"/>
          <p:cNvSpPr>
            <a:spLocks noGrp="1"/>
          </p:cNvSpPr>
          <p:nvPr>
            <p:ph type="sldNum" sz="quarter" idx="10"/>
          </p:nvPr>
        </p:nvSpPr>
        <p:spPr/>
        <p:txBody>
          <a:bodyPr/>
          <a:lstStyle/>
          <a:p>
            <a:fld id="{0361C7CC-A777-4098-8FB2-FCCC11299D6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6349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242744FE-FBF5-45E5-9B38-DF3774D26416}" type="slidenum">
              <a:rPr lang="en-US" sz="1200" smtClean="0">
                <a:solidFill>
                  <a:prstClr val="black"/>
                </a:solidFill>
              </a:rPr>
              <a:pPr eaLnBrk="1" hangingPunct="1">
                <a:defRPr/>
              </a:pPr>
              <a:t>19</a:t>
            </a:fld>
            <a:endParaRPr lang="en-US" sz="120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Empower your team to respond and act if they believe that they believe that this is a life-threatening breathing emergency. </a:t>
            </a:r>
          </a:p>
          <a:p>
            <a:pPr eaLnBrk="1" hangingPunct="1"/>
            <a:endParaRPr lang="en-US" altLang="en-US" dirty="0"/>
          </a:p>
          <a:p>
            <a:pPr eaLnBrk="1" hangingPunct="1"/>
            <a:r>
              <a:rPr lang="en-US" altLang="en-US" dirty="0" smtClean="0"/>
              <a:t>If there are questions </a:t>
            </a:r>
            <a:r>
              <a:rPr lang="en-US" altLang="en-US" dirty="0"/>
              <a:t>on “airway patency”, please refer to the ABC’s or CPR, i.e. airway, breathing, circulation.</a:t>
            </a:r>
          </a:p>
          <a:p>
            <a:pPr eaLnBrk="1" hangingPunct="1"/>
            <a:endParaRPr lang="en-US" altLang="en-US" dirty="0"/>
          </a:p>
          <a:p>
            <a:pPr eaLnBrk="1" hangingPunct="1"/>
            <a:r>
              <a:rPr lang="en-US" altLang="en-US" dirty="0" smtClean="0"/>
              <a:t>Signs </a:t>
            </a:r>
            <a:r>
              <a:rPr lang="en-US" altLang="en-US" dirty="0"/>
              <a:t>of circulation include pulse, movement and conscious behavior.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E8AC0BFC-D34D-455A-9C7B-DE846EA02940}" type="slidenum">
              <a:rPr lang="en-US" sz="1200" smtClean="0">
                <a:solidFill>
                  <a:prstClr val="black"/>
                </a:solidFill>
              </a:rPr>
              <a:pPr eaLnBrk="1" hangingPunct="1">
                <a:defRPr/>
              </a:pPr>
              <a:t>2</a:t>
            </a:fld>
            <a:endParaRPr lang="en-US" sz="120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school should be filing</a:t>
            </a:r>
            <a:r>
              <a:rPr lang="en-US" altLang="en-US" baseline="0" dirty="0"/>
              <a:t> the documentation of competencies so that they have a record of training</a:t>
            </a:r>
            <a:r>
              <a:rPr lang="en-US" altLang="en-US" baseline="0" dirty="0" smtClean="0"/>
              <a:t>.</a:t>
            </a:r>
          </a:p>
          <a:p>
            <a:pPr eaLnBrk="1" hangingPunct="1"/>
            <a:endParaRPr lang="en-US" altLang="en-US" dirty="0"/>
          </a:p>
          <a:p>
            <a:pPr eaLnBrk="1" hangingPunct="1"/>
            <a:r>
              <a:rPr lang="en-US" altLang="en-US" dirty="0" smtClean="0"/>
              <a:t>If you need </a:t>
            </a:r>
            <a:r>
              <a:rPr lang="en-US" altLang="en-US" dirty="0" err="1" smtClean="0"/>
              <a:t>EpiPen</a:t>
            </a:r>
            <a:r>
              <a:rPr lang="en-US" altLang="en-US" dirty="0" smtClean="0"/>
              <a:t> trainers – please note that every 2-pack contains a trainer.</a:t>
            </a:r>
          </a:p>
          <a:p>
            <a:pPr eaLnBrk="1" hangingPunct="1"/>
            <a:endParaRPr lang="en-US" altLang="en-US" dirty="0"/>
          </a:p>
          <a:p>
            <a:pPr eaLnBrk="1" hangingPunct="1"/>
            <a:r>
              <a:rPr lang="en-US" altLang="en-US" dirty="0" smtClean="0"/>
              <a:t>This is a good time to check the nebulizer compressor to make sure that it is in working order and change the filter.</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D375E-32A7-456E-8231-3A2E18430109}" type="slidenum">
              <a:rPr lang="en-US" smtClean="0"/>
              <a:t>20</a:t>
            </a:fld>
            <a:endParaRPr lang="en-US"/>
          </a:p>
        </p:txBody>
      </p:sp>
    </p:spTree>
    <p:extLst>
      <p:ext uri="{BB962C8B-B14F-4D97-AF65-F5344CB8AC3E}">
        <p14:creationId xmlns:p14="http://schemas.microsoft.com/office/powerpoint/2010/main" val="3886072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12FBC69E-261E-47FA-A9FD-FA78414D7B28}" type="slidenum">
              <a:rPr lang="en-US" sz="1200" smtClean="0">
                <a:solidFill>
                  <a:prstClr val="black"/>
                </a:solidFill>
              </a:rPr>
              <a:pPr eaLnBrk="1" hangingPunct="1">
                <a:defRPr/>
              </a:pPr>
              <a:t>21</a:t>
            </a:fld>
            <a:endParaRPr lang="en-US" sz="120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WALK THE TALK</a:t>
            </a:r>
            <a:r>
              <a:rPr lang="en-US" altLang="en-US" dirty="0"/>
              <a:t> - Just as we all have periodic fire drills and discuss the proper action to take in the unlikely event that a fire occurs, periodic drills for the Emergency Response Team are essential to work out the team member’s responsibilities and make sure that a timely response is possible and then discussing any changes that might need to be made</a:t>
            </a:r>
            <a:r>
              <a:rPr lang="en-US" altLang="en-US" dirty="0" smtClean="0"/>
              <a:t>.</a:t>
            </a:r>
          </a:p>
          <a:p>
            <a:pPr eaLnBrk="1" hangingPunct="1"/>
            <a:endParaRPr lang="en-US" altLang="en-US" dirty="0"/>
          </a:p>
          <a:p>
            <a:pPr eaLnBrk="1" hangingPunct="1"/>
            <a:r>
              <a:rPr lang="en-US" altLang="en-US" dirty="0" smtClean="0"/>
              <a:t>COMMUNICATE the plan and the members of the ERT to all staff!!</a:t>
            </a:r>
            <a:endParaRPr lang="en-US" altLang="en-US" dirty="0"/>
          </a:p>
          <a:p>
            <a:pPr eaLnBrk="1" hangingPunct="1"/>
            <a:endParaRPr lang="en-US" altLang="en-US" dirty="0"/>
          </a:p>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6FE2C7A8-4685-4AD0-B64D-8B7B1FD31ECA}" type="slidenum">
              <a:rPr lang="en-US" sz="1200" smtClean="0">
                <a:solidFill>
                  <a:prstClr val="black"/>
                </a:solidFill>
              </a:rPr>
              <a:pPr eaLnBrk="1" hangingPunct="1">
                <a:defRPr/>
              </a:pPr>
              <a:t>22</a:t>
            </a:fld>
            <a:endParaRPr lang="en-US" sz="120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95C9C0F5-80D8-4A30-A69C-B1CA32A7BC6A}" type="slidenum">
              <a:rPr lang="en-US" sz="1200" smtClean="0">
                <a:solidFill>
                  <a:prstClr val="black"/>
                </a:solidFill>
              </a:rPr>
              <a:pPr eaLnBrk="1" hangingPunct="1">
                <a:defRPr/>
              </a:pPr>
              <a:t>23</a:t>
            </a:fld>
            <a:endParaRPr lang="en-US" sz="120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t>IM </a:t>
            </a:r>
            <a:r>
              <a:rPr lang="en-US" altLang="en-US" baseline="0" dirty="0"/>
              <a:t>stands for intramuscular, so administered in a muscle (outer thigh</a:t>
            </a:r>
            <a:r>
              <a:rPr lang="en-US" altLang="en-US" baseline="0" dirty="0" smtClean="0"/>
              <a:t>).</a:t>
            </a:r>
          </a:p>
          <a:p>
            <a:pPr eaLnBrk="1" hangingPunct="1"/>
            <a:endParaRPr lang="en-US" altLang="en-US" dirty="0"/>
          </a:p>
          <a:p>
            <a:pPr eaLnBrk="1" hangingPunct="1"/>
            <a:r>
              <a:rPr lang="en-US" altLang="en-US" dirty="0" smtClean="0"/>
              <a:t>Administering the </a:t>
            </a:r>
            <a:r>
              <a:rPr lang="en-US" altLang="en-US" dirty="0" err="1" smtClean="0"/>
              <a:t>EpiPen</a:t>
            </a:r>
            <a:r>
              <a:rPr lang="en-US" altLang="en-US" dirty="0" smtClean="0"/>
              <a:t> is more of a “place and push” vs. “swinging and jabbing”. </a:t>
            </a:r>
            <a:endParaRPr lang="en-US" altLang="en-US" dirty="0"/>
          </a:p>
          <a:p>
            <a:pPr eaLnBrk="1" hangingPunct="1"/>
            <a:endParaRPr lang="en-US" altLang="en-US" dirty="0" smtClean="0"/>
          </a:p>
          <a:p>
            <a:pPr eaLnBrk="1" hangingPunct="1"/>
            <a:r>
              <a:rPr lang="en-US" altLang="en-US" dirty="0" smtClean="0"/>
              <a:t>Keep in mind, that if a student or staff member has an epinephrine auto-injector other than the </a:t>
            </a:r>
            <a:r>
              <a:rPr lang="en-US" altLang="en-US" dirty="0" err="1" smtClean="0"/>
              <a:t>EpiPen</a:t>
            </a:r>
            <a:r>
              <a:rPr lang="en-US" altLang="en-US" dirty="0" smtClean="0"/>
              <a:t>, the staff should all be trained on that specific device as well.</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F91F6B40-85B4-4D8B-91D5-404E6F4E150D}" type="slidenum">
              <a:rPr lang="en-US" sz="1200" smtClean="0">
                <a:solidFill>
                  <a:prstClr val="black"/>
                </a:solidFill>
              </a:rPr>
              <a:pPr eaLnBrk="1" hangingPunct="1">
                <a:defRPr/>
              </a:pPr>
              <a:t>24</a:t>
            </a:fld>
            <a:endParaRPr lang="en-US"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3D375E-32A7-456E-8231-3A2E18430109}" type="slidenum">
              <a:rPr lang="en-US" smtClean="0"/>
              <a:t>25</a:t>
            </a:fld>
            <a:endParaRPr lang="en-US"/>
          </a:p>
        </p:txBody>
      </p:sp>
    </p:spTree>
    <p:extLst>
      <p:ext uri="{BB962C8B-B14F-4D97-AF65-F5344CB8AC3E}">
        <p14:creationId xmlns:p14="http://schemas.microsoft.com/office/powerpoint/2010/main" val="2060440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visualization</a:t>
            </a:r>
            <a:r>
              <a:rPr lang="en-US" baseline="0" dirty="0" smtClean="0"/>
              <a:t> exercise – think of a vending machine – first the </a:t>
            </a:r>
            <a:r>
              <a:rPr lang="en-US" baseline="0" dirty="0" err="1" smtClean="0"/>
              <a:t>EpiPen</a:t>
            </a:r>
            <a:r>
              <a:rPr lang="en-US" baseline="0" dirty="0" smtClean="0"/>
              <a:t> drops and after you administer that, the albuterol drops. So, you cannot access the albuterol – it is behind (or secondary) to the </a:t>
            </a:r>
            <a:r>
              <a:rPr lang="en-US" baseline="0" dirty="0" err="1" smtClean="0"/>
              <a:t>EpiPen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2C3A7B1-8565-4CB2-AD22-CA73D45AAF4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40317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CEFE5967-EF61-40E7-A5C2-8840E3207C23}" type="slidenum">
              <a:rPr lang="en-US" sz="1200" smtClean="0">
                <a:solidFill>
                  <a:prstClr val="black"/>
                </a:solidFill>
              </a:rPr>
              <a:pPr eaLnBrk="1" hangingPunct="1">
                <a:defRPr/>
              </a:pPr>
              <a:t>27</a:t>
            </a:fld>
            <a:endParaRPr 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cs typeface="Times New Roman" pitchFamily="18" charset="0"/>
              </a:rPr>
              <a:t>Use </a:t>
            </a:r>
            <a:r>
              <a:rPr lang="en-US" altLang="en-US" dirty="0">
                <a:cs typeface="Times New Roman" pitchFamily="18" charset="0"/>
              </a:rPr>
              <a:t>the </a:t>
            </a:r>
            <a:r>
              <a:rPr lang="en-US" altLang="en-US" dirty="0" err="1">
                <a:cs typeface="Times New Roman" pitchFamily="18" charset="0"/>
              </a:rPr>
              <a:t>EpiPen</a:t>
            </a:r>
            <a:r>
              <a:rPr lang="en-US" altLang="en-US" dirty="0">
                <a:cs typeface="Times New Roman" pitchFamily="18" charset="0"/>
              </a:rPr>
              <a:t>® trainer(s). </a:t>
            </a:r>
          </a:p>
          <a:p>
            <a:pPr eaLnBrk="1" hangingPunct="1"/>
            <a:endParaRPr lang="en-US" altLang="en-US" dirty="0">
              <a:cs typeface="Times New Roman" pitchFamily="18" charset="0"/>
            </a:endParaRPr>
          </a:p>
          <a:p>
            <a:pPr eaLnBrk="1" hangingPunct="1"/>
            <a:r>
              <a:rPr lang="en-US" altLang="en-US" dirty="0">
                <a:cs typeface="Times New Roman" pitchFamily="18" charset="0"/>
              </a:rPr>
              <a:t>NEW from the FDA in June 2016 – text in red.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52CBCA31-47E4-46B6-9AA7-E034E25BB83A}" type="slidenum">
              <a:rPr lang="en-US" sz="1200" smtClean="0">
                <a:solidFill>
                  <a:prstClr val="black"/>
                </a:solidFill>
              </a:rPr>
              <a:pPr eaLnBrk="1" hangingPunct="1">
                <a:defRPr/>
              </a:pPr>
              <a:t>28</a:t>
            </a:fld>
            <a:endParaRPr lang="en-US" sz="12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Patient </a:t>
            </a:r>
            <a:r>
              <a:rPr lang="en-US" altLang="en-US" baseline="0" dirty="0"/>
              <a:t>should be allowed to relax in position comfortable for them to breathe the best in.  The patient may need to be propped up  for albuterol treatment</a:t>
            </a:r>
            <a:r>
              <a:rPr lang="en-US" altLang="en-US" baseline="0" dirty="0" smtClean="0"/>
              <a:t>. If the patient is vomiting this position may not be tolerated</a:t>
            </a:r>
            <a:r>
              <a:rPr lang="en-US" altLang="en-US" dirty="0" smtClean="0"/>
              <a:t>. </a:t>
            </a:r>
          </a:p>
          <a:p>
            <a:endParaRPr lang="en-US" altLang="en-US" dirty="0"/>
          </a:p>
          <a:p>
            <a:r>
              <a:rPr lang="en-US" altLang="en-US" dirty="0" smtClean="0"/>
              <a:t>Please request that EMS put them on a gurney and not have them walk to the squad.</a:t>
            </a:r>
            <a:endParaRPr lang="en-US" altLang="en-US" dirty="0"/>
          </a:p>
        </p:txBody>
      </p:sp>
      <p:sp>
        <p:nvSpPr>
          <p:cNvPr id="4" name="Slide Number Placeholder 3"/>
          <p:cNvSpPr>
            <a:spLocks noGrp="1"/>
          </p:cNvSpPr>
          <p:nvPr>
            <p:ph type="sldNum" sz="quarter" idx="5"/>
          </p:nvPr>
        </p:nvSpPr>
        <p:spPr/>
        <p:txBody>
          <a:bodyPr/>
          <a:lstStyle/>
          <a:p>
            <a:pPr>
              <a:defRPr/>
            </a:pPr>
            <a:fld id="{FAC1F780-2F6B-4676-AEBC-3D8F52ED9298}"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3861" eaLnBrk="0" hangingPunct="0">
              <a:spcBef>
                <a:spcPct val="30000"/>
              </a:spcBef>
              <a:defRPr sz="1200">
                <a:solidFill>
                  <a:schemeClr val="tx1"/>
                </a:solidFill>
                <a:latin typeface="Arial" charset="0"/>
                <a:cs typeface="Arial" charset="0"/>
              </a:defRPr>
            </a:lvl1pPr>
            <a:lvl2pPr marL="742015" indent="-285390" defTabSz="933861" eaLnBrk="0" hangingPunct="0">
              <a:spcBef>
                <a:spcPct val="30000"/>
              </a:spcBef>
              <a:defRPr sz="1200">
                <a:solidFill>
                  <a:schemeClr val="tx1"/>
                </a:solidFill>
                <a:latin typeface="Arial" charset="0"/>
                <a:cs typeface="Arial" charset="0"/>
              </a:defRPr>
            </a:lvl2pPr>
            <a:lvl3pPr marL="1141561" indent="-228312" defTabSz="933861" eaLnBrk="0" hangingPunct="0">
              <a:spcBef>
                <a:spcPct val="30000"/>
              </a:spcBef>
              <a:defRPr sz="1200">
                <a:solidFill>
                  <a:schemeClr val="tx1"/>
                </a:solidFill>
                <a:latin typeface="Arial" charset="0"/>
                <a:cs typeface="Arial" charset="0"/>
              </a:defRPr>
            </a:lvl3pPr>
            <a:lvl4pPr marL="1598185" indent="-228312" defTabSz="933861" eaLnBrk="0" hangingPunct="0">
              <a:spcBef>
                <a:spcPct val="30000"/>
              </a:spcBef>
              <a:defRPr sz="1200">
                <a:solidFill>
                  <a:schemeClr val="tx1"/>
                </a:solidFill>
                <a:latin typeface="Arial" charset="0"/>
                <a:cs typeface="Arial" charset="0"/>
              </a:defRPr>
            </a:lvl4pPr>
            <a:lvl5pPr marL="2054810" indent="-228312" defTabSz="933861" eaLnBrk="0" hangingPunct="0">
              <a:spcBef>
                <a:spcPct val="30000"/>
              </a:spcBef>
              <a:defRPr sz="1200">
                <a:solidFill>
                  <a:schemeClr val="tx1"/>
                </a:solidFill>
                <a:latin typeface="Arial" charset="0"/>
                <a:cs typeface="Arial" charset="0"/>
              </a:defRPr>
            </a:lvl5pPr>
            <a:lvl6pPr marL="2511434" indent="-228312" defTabSz="933861" eaLnBrk="0" fontAlgn="base" hangingPunct="0">
              <a:spcBef>
                <a:spcPct val="30000"/>
              </a:spcBef>
              <a:spcAft>
                <a:spcPct val="0"/>
              </a:spcAft>
              <a:defRPr sz="1200">
                <a:solidFill>
                  <a:schemeClr val="tx1"/>
                </a:solidFill>
                <a:latin typeface="Arial" charset="0"/>
                <a:cs typeface="Arial" charset="0"/>
              </a:defRPr>
            </a:lvl6pPr>
            <a:lvl7pPr marL="2968059" indent="-228312" defTabSz="933861" eaLnBrk="0" fontAlgn="base" hangingPunct="0">
              <a:spcBef>
                <a:spcPct val="30000"/>
              </a:spcBef>
              <a:spcAft>
                <a:spcPct val="0"/>
              </a:spcAft>
              <a:defRPr sz="1200">
                <a:solidFill>
                  <a:schemeClr val="tx1"/>
                </a:solidFill>
                <a:latin typeface="Arial" charset="0"/>
                <a:cs typeface="Arial" charset="0"/>
              </a:defRPr>
            </a:lvl7pPr>
            <a:lvl8pPr marL="3424683" indent="-228312" defTabSz="933861" eaLnBrk="0" fontAlgn="base" hangingPunct="0">
              <a:spcBef>
                <a:spcPct val="30000"/>
              </a:spcBef>
              <a:spcAft>
                <a:spcPct val="0"/>
              </a:spcAft>
              <a:defRPr sz="1200">
                <a:solidFill>
                  <a:schemeClr val="tx1"/>
                </a:solidFill>
                <a:latin typeface="Arial" charset="0"/>
                <a:cs typeface="Arial" charset="0"/>
              </a:defRPr>
            </a:lvl8pPr>
            <a:lvl9pPr marL="3881308" indent="-228312" defTabSz="9338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560ED13-6081-4DEE-B131-E66CDF8B57B7}" type="slidenum">
              <a:rPr lang="en-US" altLang="en-US">
                <a:solidFill>
                  <a:prstClr val="black"/>
                </a:solidFill>
              </a:rPr>
              <a:pPr eaLnBrk="1" hangingPunct="1">
                <a:spcBef>
                  <a:spcPct val="0"/>
                </a:spcBef>
              </a:pPr>
              <a:t>3</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a:t>The Rule 59 protocol is </a:t>
            </a:r>
            <a:r>
              <a:rPr lang="en-US" altLang="en-US" dirty="0" smtClean="0"/>
              <a:t>administered </a:t>
            </a:r>
            <a:r>
              <a:rPr lang="en-US" altLang="en-US" dirty="0"/>
              <a:t>an average of </a:t>
            </a:r>
            <a:r>
              <a:rPr lang="en-US" altLang="en-US" dirty="0" smtClean="0"/>
              <a:t>60 </a:t>
            </a:r>
            <a:r>
              <a:rPr lang="en-US" altLang="en-US" dirty="0"/>
              <a:t>times each school year</a:t>
            </a:r>
            <a:r>
              <a:rPr lang="en-US" altLang="en-US" dirty="0" smtClean="0"/>
              <a:t>.</a:t>
            </a:r>
          </a:p>
          <a:p>
            <a:pPr eaLnBrk="1" hangingPunct="1"/>
            <a:endParaRPr lang="en-US" altLang="en-US" dirty="0"/>
          </a:p>
          <a:p>
            <a:r>
              <a:rPr lang="en-US" altLang="en-US" dirty="0"/>
              <a:t>In 1998 two students died in NE from an asthma attack – it was from those tragedies that the idea of an emergency breathing protocol arose.  In May 2003, the NE State Board of Education mandated that every school in the state of NE be prepared to deal with a life-threatening breathing emergency due to asthma or severe allergic reaction (anaphylaxis).</a:t>
            </a:r>
          </a:p>
          <a:p>
            <a:pPr eaLnBrk="1" hangingPunct="1"/>
            <a:endParaRPr lang="en-US" altLang="en-US" dirty="0"/>
          </a:p>
          <a:p>
            <a:pPr eaLnBrk="1" hangingPunct="1"/>
            <a:r>
              <a:rPr lang="en-US" altLang="en-US" dirty="0"/>
              <a:t>Keep in mind that diagnosed </a:t>
            </a:r>
            <a:r>
              <a:rPr lang="en-US" altLang="en-US" dirty="0" smtClean="0"/>
              <a:t>student’s/staff </a:t>
            </a:r>
            <a:r>
              <a:rPr lang="en-US" altLang="en-US" dirty="0"/>
              <a:t>should have an action plan and medications at school and that the protocol is intended for the undiagnosed or first-time reaction at school.  However, </a:t>
            </a:r>
            <a:r>
              <a:rPr lang="en-US" altLang="en-US" dirty="0" smtClean="0"/>
              <a:t>the protocol may also be a back-up plan </a:t>
            </a:r>
            <a:r>
              <a:rPr lang="en-US" altLang="en-US" dirty="0"/>
              <a:t>should a </a:t>
            </a:r>
            <a:r>
              <a:rPr lang="en-US" altLang="en-US" dirty="0" smtClean="0"/>
              <a:t>student’s/staff member’s </a:t>
            </a:r>
            <a:r>
              <a:rPr lang="en-US" altLang="en-US" dirty="0"/>
              <a:t>plan not provide the relief intended – for example, a diagnosed asthmatic, action plan and meds at school, but waited too long and unable to inhale a therapeutic dose of albuterol – the protocol would be there to </a:t>
            </a:r>
            <a:r>
              <a:rPr lang="en-US" altLang="en-US" dirty="0" smtClean="0"/>
              <a:t>back-up, </a:t>
            </a:r>
            <a:r>
              <a:rPr lang="en-US" altLang="en-US" dirty="0"/>
              <a:t>if need </a:t>
            </a:r>
            <a:r>
              <a:rPr lang="en-US" altLang="en-US" dirty="0" smtClean="0"/>
              <a:t>be and the student/staff was in a life-threatening situation.</a:t>
            </a:r>
            <a:endParaRPr lang="en-US" altLang="en-US" dirty="0"/>
          </a:p>
          <a:p>
            <a:pPr eaLnBrk="1" hangingPunct="1"/>
            <a:endParaRPr lang="en-US" altLang="en-US" dirty="0"/>
          </a:p>
        </p:txBody>
      </p:sp>
    </p:spTree>
    <p:extLst>
      <p:ext uri="{BB962C8B-B14F-4D97-AF65-F5344CB8AC3E}">
        <p14:creationId xmlns:p14="http://schemas.microsoft.com/office/powerpoint/2010/main" val="15680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554C2308-45E1-4467-8699-419CDDA638AC}" type="slidenum">
              <a:rPr lang="en-US" sz="1200" smtClean="0">
                <a:solidFill>
                  <a:prstClr val="black"/>
                </a:solidFill>
              </a:rPr>
              <a:pPr eaLnBrk="1" hangingPunct="1">
                <a:defRPr/>
              </a:pPr>
              <a:t>30</a:t>
            </a:fld>
            <a:endParaRPr lang="en-US" sz="12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Albuterol relaxes the bronchi, helps open the airway, and moves the mucus out of the lungs.</a:t>
            </a:r>
          </a:p>
          <a:p>
            <a:pPr eaLnBrk="1" hangingPunct="1"/>
            <a:endParaRPr lang="en-US" altLang="en-US" sz="18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3C4FF3CF-8305-4AC1-86A4-AFE840013B29}" type="slidenum">
              <a:rPr lang="en-US" sz="1200" smtClean="0">
                <a:solidFill>
                  <a:prstClr val="black"/>
                </a:solidFill>
              </a:rPr>
              <a:pPr eaLnBrk="1" hangingPunct="1">
                <a:defRPr/>
              </a:pPr>
              <a:t>31</a:t>
            </a:fld>
            <a:endParaRPr lang="en-US" sz="12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mask is the most effective and therefore, the preferred method to deliver nebulized albuterol in an emergency. </a:t>
            </a:r>
            <a:endParaRPr lang="en-US" altLang="en-US" dirty="0" smtClean="0"/>
          </a:p>
          <a:p>
            <a:pPr eaLnBrk="1" hangingPunct="1"/>
            <a:endParaRPr lang="en-US" altLang="en-US" dirty="0"/>
          </a:p>
          <a:p>
            <a:pPr eaLnBrk="1" hangingPunct="1"/>
            <a:r>
              <a:rPr lang="en-US" altLang="en-US" dirty="0"/>
              <a:t>The emergency container should include both pediatric and adult-sized masks to ensure that a proper fit and seal can be attained</a:t>
            </a:r>
            <a:r>
              <a:rPr lang="en-US" altLang="en-US" dirty="0" smtClean="0"/>
              <a:t>.</a:t>
            </a:r>
          </a:p>
          <a:p>
            <a:pPr eaLnBrk="1" hangingPunct="1"/>
            <a:endParaRPr lang="en-US" altLang="en-US" dirty="0"/>
          </a:p>
          <a:p>
            <a:pPr eaLnBrk="1" hangingPunct="1"/>
            <a:r>
              <a:rPr lang="en-US" altLang="en-US" dirty="0"/>
              <a:t>If the student is distressed by the mask, a mouthpiece can be used.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FD651910-6665-4FB0-86D8-913E673F07CB}" type="slidenum">
              <a:rPr lang="en-US" sz="1200" smtClean="0">
                <a:solidFill>
                  <a:prstClr val="black"/>
                </a:solidFill>
              </a:rPr>
              <a:pPr eaLnBrk="1" hangingPunct="1">
                <a:defRPr/>
              </a:pPr>
              <a:t>32</a:t>
            </a:fld>
            <a:endParaRPr lang="en-US"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You do not need to know the cause of the life-threatening breathing emergency to give life-saving care.  </a:t>
            </a:r>
            <a:endParaRPr lang="en-US" altLang="en-US" dirty="0" smtClean="0"/>
          </a:p>
          <a:p>
            <a:pPr eaLnBrk="1" hangingPunct="1"/>
            <a:endParaRPr lang="en-US" altLang="en-US" dirty="0"/>
          </a:p>
          <a:p>
            <a:pPr eaLnBrk="1" hangingPunct="1"/>
            <a:r>
              <a:rPr lang="en-US" altLang="en-US" dirty="0"/>
              <a:t>Clues at the scene and witnesses may provide valuable evidence to the cause of the emergency.</a:t>
            </a:r>
          </a:p>
          <a:p>
            <a:pPr eaLnBrk="1" hangingPunct="1"/>
            <a:endParaRPr lang="en-US" altLang="en-US" dirty="0"/>
          </a:p>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87E64C1A-0AB3-495C-A0BB-21D79B9A5DE8}" type="slidenum">
              <a:rPr lang="en-US" sz="1200" smtClean="0">
                <a:solidFill>
                  <a:prstClr val="black"/>
                </a:solidFill>
              </a:rPr>
              <a:pPr eaLnBrk="1" hangingPunct="1">
                <a:defRPr/>
              </a:pPr>
              <a:t>33</a:t>
            </a:fld>
            <a:endParaRPr lang="en-US" sz="120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the patient is breathing half as fast or twice as fast as you are, there is a problem.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932D792E-1A3E-48CF-95DC-FA0C39C0F70C}" type="slidenum">
              <a:rPr lang="en-US" sz="1200" smtClean="0">
                <a:solidFill>
                  <a:prstClr val="black"/>
                </a:solidFill>
              </a:rPr>
              <a:pPr eaLnBrk="1" hangingPunct="1">
                <a:defRPr/>
              </a:pPr>
              <a:t>34</a:t>
            </a:fld>
            <a:endParaRPr lang="en-US" sz="120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staffing is available, one person should be sent to meet the Emergency Medical Services (EMS) to assist them with locating the student. </a:t>
            </a:r>
            <a:endParaRPr lang="en-US" altLang="en-US" dirty="0" smtClean="0"/>
          </a:p>
          <a:p>
            <a:pPr eaLnBrk="1" hangingPunct="1"/>
            <a:endParaRPr lang="en-US" altLang="en-US" dirty="0"/>
          </a:p>
          <a:p>
            <a:pPr eaLnBrk="1" hangingPunct="1"/>
            <a:r>
              <a:rPr lang="en-US" altLang="en-US" dirty="0"/>
              <a:t>Another person should remain on the phone with 911 until instructed by emergency services to hang up.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E1E40284-DC8B-4A46-94FB-9F6D29C9E666}" type="slidenum">
              <a:rPr lang="en-US" sz="1200" smtClean="0">
                <a:solidFill>
                  <a:prstClr val="black"/>
                </a:solidFill>
              </a:rPr>
              <a:pPr eaLnBrk="1" hangingPunct="1">
                <a:defRPr/>
              </a:pPr>
              <a:t>35</a:t>
            </a:fld>
            <a:endParaRPr lang="en-US" sz="120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the majority of cases, one dose of epinephrine is enough, however there can be a biphasic reaction where another dose could be necessary.  </a:t>
            </a:r>
            <a:endParaRPr lang="en-US" altLang="en-US" dirty="0" smtClean="0"/>
          </a:p>
          <a:p>
            <a:pPr eaLnBrk="1" hangingPunct="1"/>
            <a:endParaRPr lang="en-US" altLang="en-US" dirty="0" smtClean="0"/>
          </a:p>
          <a:p>
            <a:pPr eaLnBrk="1" hangingPunct="1"/>
            <a:r>
              <a:rPr lang="en-US" altLang="en-US" dirty="0" smtClean="0"/>
              <a:t>Thus</a:t>
            </a:r>
            <a:r>
              <a:rPr lang="en-US" altLang="en-US" dirty="0"/>
              <a:t>, the importance of seeking immediate emergency care and EMS transport</a:t>
            </a:r>
            <a:r>
              <a:rPr lang="en-US" altLang="en-US" dirty="0" smtClean="0"/>
              <a:t>!</a:t>
            </a:r>
          </a:p>
          <a:p>
            <a:pPr eaLnBrk="1" hangingPunct="1"/>
            <a:endParaRPr lang="en-US" altLang="en-US" dirty="0"/>
          </a:p>
          <a:p>
            <a:pPr eaLnBrk="1" hangingPunct="1"/>
            <a:r>
              <a:rPr lang="en-US" altLang="en-US" dirty="0" smtClean="0"/>
              <a:t>Consider your school’s policy for return to school after a life-threatening breathin</a:t>
            </a:r>
            <a:r>
              <a:rPr lang="en-US" altLang="en-US" dirty="0" smtClean="0"/>
              <a:t>g emergency - </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214A91EC-9745-4697-AEFA-D92059A233DA}" type="slidenum">
              <a:rPr lang="en-US" sz="1200" smtClean="0">
                <a:solidFill>
                  <a:prstClr val="black"/>
                </a:solidFill>
              </a:rPr>
              <a:pPr eaLnBrk="1" hangingPunct="1">
                <a:defRPr/>
              </a:pPr>
              <a:t>36</a:t>
            </a:fld>
            <a:endParaRPr lang="en-US" sz="120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When a diagnosed student with a plan and medications is having breathing difficulty – follow the student’s plan and use their personal medications first</a:t>
            </a:r>
            <a:r>
              <a:rPr lang="en-US" altLang="en-US" dirty="0" smtClean="0"/>
              <a:t>.</a:t>
            </a:r>
          </a:p>
          <a:p>
            <a:pPr eaLnBrk="1" hangingPunct="1"/>
            <a:endParaRPr lang="en-US" altLang="en-US" dirty="0"/>
          </a:p>
          <a:p>
            <a:pPr eaLnBrk="1" hangingPunct="1"/>
            <a:r>
              <a:rPr lang="en-US" altLang="en-US" dirty="0"/>
              <a:t>If the student’s plan and medications do not relieve student’s difficulty, then the Rule 59 protocol comes in as the back-up</a:t>
            </a:r>
            <a:r>
              <a:rPr lang="en-US" altLang="en-US" dirty="0" smtClean="0"/>
              <a:t>.</a:t>
            </a:r>
          </a:p>
          <a:p>
            <a:pPr eaLnBrk="1" hangingPunct="1"/>
            <a:endParaRPr lang="en-US" altLang="en-US" dirty="0"/>
          </a:p>
          <a:p>
            <a:pPr eaLnBrk="1" hangingPunct="1"/>
            <a:r>
              <a:rPr lang="en-US" altLang="en-US" dirty="0"/>
              <a:t>It is appropriate to begin the emergency protocol with the epinephrine even if the student’s personal dose has already been given</a:t>
            </a:r>
            <a:r>
              <a:rPr lang="en-US" altLang="en-US" dirty="0" smtClean="0"/>
              <a:t>.</a:t>
            </a:r>
          </a:p>
          <a:p>
            <a:pPr eaLnBrk="1" hangingPunct="1"/>
            <a:endParaRPr lang="en-US" altLang="en-US" dirty="0"/>
          </a:p>
          <a:p>
            <a:pPr eaLnBrk="1" hangingPunct="1"/>
            <a:r>
              <a:rPr lang="en-US" altLang="en-US" dirty="0"/>
              <a:t>If an undiagnosed student/staff member has a first-time reaction, thus with NO plan or medications at school, you proceed directly to the Rule 59 protocol.</a:t>
            </a:r>
          </a:p>
          <a:p>
            <a:pPr eaLnBrk="1" hangingPunct="1"/>
            <a:endParaRPr lang="en-US" altLang="en-US" sz="18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214A91EC-9745-4697-AEFA-D92059A233DA}" type="slidenum">
              <a:rPr lang="en-US" sz="1200" smtClean="0">
                <a:solidFill>
                  <a:prstClr val="black"/>
                </a:solidFill>
              </a:rPr>
              <a:pPr eaLnBrk="1" hangingPunct="1">
                <a:defRPr/>
              </a:pPr>
              <a:t>37</a:t>
            </a:fld>
            <a:endParaRPr lang="en-US" sz="120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When a diagnosed student with a plan and medications is having breathing difficulty – follow the student’s plan and use their personal medications first</a:t>
            </a:r>
            <a:r>
              <a:rPr lang="en-US" altLang="en-US" dirty="0" smtClean="0"/>
              <a:t>.</a:t>
            </a:r>
          </a:p>
          <a:p>
            <a:pPr eaLnBrk="1" hangingPunct="1"/>
            <a:endParaRPr lang="en-US" altLang="en-US" dirty="0"/>
          </a:p>
          <a:p>
            <a:pPr eaLnBrk="1" hangingPunct="1"/>
            <a:r>
              <a:rPr lang="en-US" altLang="en-US" dirty="0"/>
              <a:t>If the student’s plan and medications do not relieve student’s </a:t>
            </a:r>
            <a:r>
              <a:rPr lang="en-US" altLang="en-US" dirty="0" smtClean="0"/>
              <a:t>difficulty breathing, </a:t>
            </a:r>
            <a:r>
              <a:rPr lang="en-US" altLang="en-US" dirty="0"/>
              <a:t>then the Rule 59 protocol comes in as the back-up</a:t>
            </a:r>
            <a:r>
              <a:rPr lang="en-US" altLang="en-US" dirty="0" smtClean="0"/>
              <a:t>.</a:t>
            </a:r>
          </a:p>
          <a:p>
            <a:pPr eaLnBrk="1" hangingPunct="1"/>
            <a:endParaRPr lang="en-US" altLang="en-US" dirty="0"/>
          </a:p>
          <a:p>
            <a:pPr eaLnBrk="1" hangingPunct="1"/>
            <a:r>
              <a:rPr lang="en-US" altLang="en-US" dirty="0"/>
              <a:t>It is appropriate to begin the emergency protocol with the epinephrine even if the student’s personal dose has already been given</a:t>
            </a:r>
            <a:r>
              <a:rPr lang="en-US" altLang="en-US" dirty="0" smtClean="0"/>
              <a:t>.</a:t>
            </a:r>
          </a:p>
          <a:p>
            <a:pPr eaLnBrk="1" hangingPunct="1"/>
            <a:endParaRPr lang="en-US" altLang="en-US" dirty="0"/>
          </a:p>
          <a:p>
            <a:pPr eaLnBrk="1" hangingPunct="1"/>
            <a:r>
              <a:rPr lang="en-US" altLang="en-US" dirty="0"/>
              <a:t>If an undiagnosed student/staff member has a first-time reaction, thus with NO plan or medications at school, you proceed directly to the Rule 59 protocol.</a:t>
            </a:r>
          </a:p>
          <a:p>
            <a:pPr eaLnBrk="1" hangingPunct="1"/>
            <a:endParaRPr lang="en-US" altLang="en-US" sz="18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dirty="0"/>
              <a:t>does happen – people are in an emergency situation, their own adrenaline is rushing and maybe it’s been a while since they trained – they grab the </a:t>
            </a:r>
            <a:r>
              <a:rPr lang="en-US" dirty="0" err="1"/>
              <a:t>EpiPen</a:t>
            </a:r>
            <a:r>
              <a:rPr lang="en-US" dirty="0"/>
              <a:t>, take off the safety, re-grasp the device with a thumb over one end and administer the device into their own thumb. </a:t>
            </a:r>
            <a:r>
              <a:rPr lang="en-US" dirty="0" smtClean="0"/>
              <a:t> </a:t>
            </a:r>
            <a:r>
              <a:rPr lang="en-US" dirty="0"/>
              <a:t>While it’s important to get the epinephrine on board quickly, you do have time to do it right and avoid an ER trip yourself.  </a:t>
            </a:r>
            <a:r>
              <a:rPr lang="en-US" dirty="0" smtClean="0"/>
              <a:t>In o</a:t>
            </a:r>
            <a:r>
              <a:rPr lang="en-US" dirty="0" smtClean="0"/>
              <a:t>ne </a:t>
            </a:r>
            <a:r>
              <a:rPr lang="en-US" dirty="0"/>
              <a:t>situation where this happened, they </a:t>
            </a:r>
            <a:r>
              <a:rPr lang="en-US" dirty="0" smtClean="0"/>
              <a:t>injected themselves with the adult dose and then </a:t>
            </a:r>
            <a:r>
              <a:rPr lang="en-US" dirty="0"/>
              <a:t>administered the Jr dose </a:t>
            </a:r>
            <a:r>
              <a:rPr lang="en-US" dirty="0" smtClean="0"/>
              <a:t>to the patient.  Another </a:t>
            </a:r>
            <a:r>
              <a:rPr lang="en-US" dirty="0"/>
              <a:t>dose </a:t>
            </a:r>
            <a:r>
              <a:rPr lang="en-US" dirty="0" smtClean="0"/>
              <a:t>had to be administered to the patient either </a:t>
            </a:r>
            <a:r>
              <a:rPr lang="en-US" dirty="0"/>
              <a:t>on the way or in the ER.</a:t>
            </a:r>
          </a:p>
          <a:p>
            <a:endParaRPr lang="en-US" dirty="0"/>
          </a:p>
          <a:p>
            <a:r>
              <a:rPr lang="en-US" dirty="0" smtClean="0"/>
              <a:t>Expired medication - Of </a:t>
            </a:r>
            <a:r>
              <a:rPr lang="en-US" dirty="0"/>
              <a:t>course, this should not happen, </a:t>
            </a:r>
            <a:r>
              <a:rPr lang="en-US" dirty="0" smtClean="0"/>
              <a:t>but if </a:t>
            </a:r>
            <a:r>
              <a:rPr lang="en-US" dirty="0"/>
              <a:t>it </a:t>
            </a:r>
            <a:r>
              <a:rPr lang="en-US" dirty="0" smtClean="0"/>
              <a:t>does </a:t>
            </a:r>
            <a:r>
              <a:rPr lang="en-US" dirty="0" err="1" smtClean="0"/>
              <a:t>andthis</a:t>
            </a:r>
            <a:r>
              <a:rPr lang="en-US" dirty="0" smtClean="0"/>
              <a:t> </a:t>
            </a:r>
            <a:r>
              <a:rPr lang="en-US" dirty="0"/>
              <a:t>is all you have and the person is in a life-threatening way, this is what you use.  Keep in mind that depending on the medication’s circumstances – the drug may not be as effective or last as long </a:t>
            </a:r>
            <a:r>
              <a:rPr lang="en-US" dirty="0" smtClean="0"/>
              <a:t>therapeutically.</a:t>
            </a:r>
          </a:p>
          <a:p>
            <a:endParaRPr lang="en-US" dirty="0"/>
          </a:p>
          <a:p>
            <a:r>
              <a:rPr lang="en-US" dirty="0" smtClean="0"/>
              <a:t>Review Natalie’s story below – </a:t>
            </a:r>
            <a:r>
              <a:rPr lang="en-US" dirty="0" smtClean="0"/>
              <a:t>the Asthma/Allergy Action Plan has been updated to include a box for the physician to check indicating that epinephrine should be administered if the person suspects exposure to known allergen.</a:t>
            </a:r>
            <a:endParaRPr lang="en-US" dirty="0"/>
          </a:p>
          <a:p>
            <a:endParaRPr lang="en-US" dirty="0" smtClean="0"/>
          </a:p>
          <a:p>
            <a:r>
              <a:rPr lang="en-US" dirty="0">
                <a:hlinkClick r:id="rId3"/>
              </a:rPr>
              <a:t>http://blog.onespotallergy.com/2014/06/tragic-loss-of-sacramento-teen-reveals-flaws-in-anaphylaxis-guidelines</a:t>
            </a:r>
            <a:r>
              <a:rPr lang="en-US" dirty="0" smtClean="0">
                <a:hlinkClick r:id="rId3"/>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0361C7CC-A777-4098-8FB2-FCCC11299D6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75562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171951DF-E962-4795-BD96-5EA3667A4369}" type="slidenum">
              <a:rPr lang="en-US" sz="1200" smtClean="0">
                <a:solidFill>
                  <a:prstClr val="black"/>
                </a:solidFill>
              </a:rPr>
              <a:pPr eaLnBrk="1" hangingPunct="1">
                <a:defRPr/>
              </a:pPr>
              <a:t>39</a:t>
            </a:fld>
            <a:endParaRPr lang="en-US" sz="12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AIRE Nebraska recommends</a:t>
            </a:r>
            <a:r>
              <a:rPr lang="en-US" altLang="en-US" baseline="0" dirty="0"/>
              <a:t> that elementary schools have both doses of </a:t>
            </a:r>
            <a:r>
              <a:rPr lang="en-US" altLang="en-US" baseline="0" dirty="0" err="1"/>
              <a:t>EpiPens</a:t>
            </a:r>
            <a:r>
              <a:rPr lang="en-US" altLang="en-US" baseline="0" dirty="0"/>
              <a:t>, whereas middle and high schools only need the adult dose of </a:t>
            </a:r>
            <a:r>
              <a:rPr lang="en-US" altLang="en-US" baseline="0" dirty="0" err="1"/>
              <a:t>EpiPen</a:t>
            </a:r>
            <a:r>
              <a:rPr lang="en-US" altLang="en-US" baseline="0" dirty="0"/>
              <a:t>.</a:t>
            </a:r>
          </a:p>
          <a:p>
            <a:pPr eaLnBrk="1" hangingPunct="1"/>
            <a:r>
              <a:rPr lang="en-US" altLang="en-US" baseline="0" dirty="0"/>
              <a:t>A box of albuterol can </a:t>
            </a:r>
            <a:r>
              <a:rPr lang="en-US" altLang="en-US" baseline="0" dirty="0" smtClean="0"/>
              <a:t>be separated, </a:t>
            </a:r>
            <a:r>
              <a:rPr lang="en-US" altLang="en-US" baseline="0" dirty="0"/>
              <a:t>but the vials should be protected with foil to reduce light exposure.</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A9CE54AD-704D-43E6-B3D1-D937EC297B14}" type="slidenum">
              <a:rPr lang="en-US" sz="1200" smtClean="0">
                <a:solidFill>
                  <a:prstClr val="black"/>
                </a:solidFill>
              </a:rPr>
              <a:pPr eaLnBrk="1" hangingPunct="1">
                <a:defRPr/>
              </a:pPr>
              <a:t>4</a:t>
            </a:fld>
            <a:endParaRPr lang="en-US"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Accredited Schools, Approved Schools, and Approved Early Childhood Education Programs shall adopt and implement the Emergency Response to Life-Threatening Asthma or Systemic Allergic Reactions (Anaphylaxis) Protocol.</a:t>
            </a:r>
          </a:p>
          <a:p>
            <a:pPr eaLnBrk="1" hangingPunct="1"/>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C650DC90-B58E-4A52-B5CD-393B549AAB0C}" type="slidenum">
              <a:rPr lang="en-US" sz="1200" smtClean="0">
                <a:solidFill>
                  <a:prstClr val="black"/>
                </a:solidFill>
              </a:rPr>
              <a:pPr eaLnBrk="1" hangingPunct="1">
                <a:defRPr/>
              </a:pPr>
              <a:t>40</a:t>
            </a:fld>
            <a:endParaRPr lang="en-US" sz="120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094E8443-E826-49BE-A7EC-A3C6BE23F4C8}" type="slidenum">
              <a:rPr lang="en-US" sz="1200" smtClean="0">
                <a:solidFill>
                  <a:prstClr val="black"/>
                </a:solidFill>
              </a:rPr>
              <a:pPr eaLnBrk="1" hangingPunct="1">
                <a:defRPr/>
              </a:pPr>
              <a:t>41</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Life-saving medications should NEVER be under lock and key</a:t>
            </a:r>
            <a:r>
              <a:rPr lang="en-US" altLang="en-US" dirty="0" smtClean="0"/>
              <a:t>!</a:t>
            </a:r>
          </a:p>
          <a:p>
            <a:pPr eaLnBrk="1" hangingPunct="1"/>
            <a:endParaRPr lang="en-US" altLang="en-US" dirty="0"/>
          </a:p>
          <a:p>
            <a:pPr eaLnBrk="1" hangingPunct="1"/>
            <a:r>
              <a:rPr lang="en-US" altLang="en-US" dirty="0"/>
              <a:t>Expired </a:t>
            </a:r>
            <a:r>
              <a:rPr lang="en-US" altLang="en-US" dirty="0" err="1"/>
              <a:t>EpiPens</a:t>
            </a:r>
            <a:r>
              <a:rPr lang="en-US" altLang="en-US" dirty="0"/>
              <a:t> and</a:t>
            </a:r>
            <a:r>
              <a:rPr lang="en-US" altLang="en-US" baseline="0" dirty="0"/>
              <a:t> albuterol can be used for training and return skills demonstration.  AIRE Nebraska also accepts donations of expired medications for training</a:t>
            </a:r>
            <a:r>
              <a:rPr lang="en-US" altLang="en-US" baseline="0" dirty="0" smtClean="0"/>
              <a:t>.</a:t>
            </a:r>
          </a:p>
          <a:p>
            <a:pPr eaLnBrk="1" hangingPunct="1"/>
            <a:endParaRPr lang="en-US" altLang="en-US" baseline="0" dirty="0"/>
          </a:p>
          <a:p>
            <a:pPr eaLnBrk="1" hangingPunct="1"/>
            <a:r>
              <a:rPr lang="en-US" altLang="en-US" baseline="0" dirty="0" err="1"/>
              <a:t>EpiPens</a:t>
            </a:r>
            <a:r>
              <a:rPr lang="en-US" altLang="en-US" baseline="0" dirty="0"/>
              <a:t> are available at no cost to schools – see AIRE Nebraska website SCHOOLS page for link to </a:t>
            </a:r>
            <a:r>
              <a:rPr lang="en-US" altLang="en-US" baseline="0" dirty="0" smtClean="0"/>
              <a:t>site</a:t>
            </a:r>
            <a:r>
              <a:rPr lang="en-US" altLang="en-US" dirty="0" smtClean="0"/>
              <a:t> – EpiPen4Schools.com</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0A93D0AB-801C-4593-A0AF-F5B97BC5E924}" type="slidenum">
              <a:rPr lang="en-US" sz="1200" smtClean="0">
                <a:solidFill>
                  <a:prstClr val="black"/>
                </a:solidFill>
              </a:rPr>
              <a:pPr eaLnBrk="1" hangingPunct="1">
                <a:defRPr/>
              </a:pPr>
              <a:t>42</a:t>
            </a:fld>
            <a:endParaRPr lang="en-US" sz="1200">
              <a:solidFill>
                <a:prstClr val="black"/>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aseline="0" dirty="0" smtClean="0"/>
              <a:t>Documentation </a:t>
            </a:r>
            <a:r>
              <a:rPr lang="en-US" altLang="en-US" baseline="0" dirty="0"/>
              <a:t>is very much appreciated and is how AIRE Nebraska develops additional resources for education and training. </a:t>
            </a:r>
          </a:p>
          <a:p>
            <a:pPr eaLnBrk="1" hangingPunct="1"/>
            <a:r>
              <a:rPr lang="en-US" altLang="en-US" baseline="0" dirty="0"/>
              <a:t>There are forms available for download on the AIRE Nebraska website.</a:t>
            </a:r>
          </a:p>
          <a:p>
            <a:pPr eaLnBrk="1" hangingPunct="1"/>
            <a:endParaRPr lang="en-US" altLang="en-US" baseline="0" dirty="0"/>
          </a:p>
          <a:p>
            <a:pPr eaLnBrk="1" hangingPunct="1"/>
            <a:r>
              <a:rPr lang="en-US" altLang="en-US" baseline="0" dirty="0"/>
              <a:t>The Emergency SHORT Report is designed to be filled out at the time of emergency, make a copy  - keep one copy and give one copy to EMS so that they know what the signs and symptoms were at the time and what the school has administered and when.  Keep a copy and complete the full Emergency Report form and send to AIRE Nebraska by mail or email.  AIRE Nebraska does follow up on most reported incidents, so you may receive a call.</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242744FE-FBF5-45E5-9B38-DF3774D26416}" type="slidenum">
              <a:rPr lang="en-US" sz="1200" smtClean="0">
                <a:solidFill>
                  <a:prstClr val="black"/>
                </a:solidFill>
              </a:rPr>
              <a:pPr eaLnBrk="1" hangingPunct="1">
                <a:defRPr/>
              </a:pPr>
              <a:t>43</a:t>
            </a:fld>
            <a:endParaRPr lang="en-US" sz="120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is a step</a:t>
            </a:r>
            <a:r>
              <a:rPr lang="en-US" baseline="0" dirty="0"/>
              <a:t> which most often gets missed.  Spend a few minutes in discussion with them to encourage this “planning stage”. </a:t>
            </a:r>
            <a:endParaRPr lang="en-US" baseline="0" dirty="0" smtClean="0"/>
          </a:p>
          <a:p>
            <a:endParaRPr lang="en-US" dirty="0"/>
          </a:p>
          <a:p>
            <a:r>
              <a:rPr lang="en-US" baseline="0" dirty="0" smtClean="0"/>
              <a:t>There </a:t>
            </a:r>
            <a:r>
              <a:rPr lang="en-US" baseline="0" dirty="0"/>
              <a:t>is a new form on the website which can be a vehicle for building communication and/or parent communication.  It is called Building ERT List and is found under Training Resources on the SCHOOLS page.</a:t>
            </a:r>
            <a:endParaRPr lang="en-US" dirty="0"/>
          </a:p>
        </p:txBody>
      </p:sp>
      <p:sp>
        <p:nvSpPr>
          <p:cNvPr id="4" name="Slide Number Placeholder 3"/>
          <p:cNvSpPr>
            <a:spLocks noGrp="1"/>
          </p:cNvSpPr>
          <p:nvPr>
            <p:ph type="sldNum" sz="quarter" idx="10"/>
          </p:nvPr>
        </p:nvSpPr>
        <p:spPr/>
        <p:txBody>
          <a:bodyPr/>
          <a:lstStyle/>
          <a:p>
            <a:fld id="{403D375E-32A7-456E-8231-3A2E18430109}" type="slidenum">
              <a:rPr lang="en-US" smtClean="0"/>
              <a:t>44</a:t>
            </a:fld>
            <a:endParaRPr lang="en-US"/>
          </a:p>
        </p:txBody>
      </p:sp>
    </p:spTree>
    <p:extLst>
      <p:ext uri="{BB962C8B-B14F-4D97-AF65-F5344CB8AC3E}">
        <p14:creationId xmlns:p14="http://schemas.microsoft.com/office/powerpoint/2010/main" val="39407506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3861" eaLnBrk="0" hangingPunct="0">
              <a:spcBef>
                <a:spcPct val="30000"/>
              </a:spcBef>
              <a:defRPr sz="1200">
                <a:solidFill>
                  <a:schemeClr val="tx1"/>
                </a:solidFill>
                <a:latin typeface="Arial" charset="0"/>
                <a:cs typeface="Arial" charset="0"/>
              </a:defRPr>
            </a:lvl1pPr>
            <a:lvl2pPr marL="742015" indent="-285390" defTabSz="933861" eaLnBrk="0" hangingPunct="0">
              <a:spcBef>
                <a:spcPct val="30000"/>
              </a:spcBef>
              <a:defRPr sz="1200">
                <a:solidFill>
                  <a:schemeClr val="tx1"/>
                </a:solidFill>
                <a:latin typeface="Arial" charset="0"/>
                <a:cs typeface="Arial" charset="0"/>
              </a:defRPr>
            </a:lvl2pPr>
            <a:lvl3pPr marL="1141561" indent="-228312" defTabSz="933861" eaLnBrk="0" hangingPunct="0">
              <a:spcBef>
                <a:spcPct val="30000"/>
              </a:spcBef>
              <a:defRPr sz="1200">
                <a:solidFill>
                  <a:schemeClr val="tx1"/>
                </a:solidFill>
                <a:latin typeface="Arial" charset="0"/>
                <a:cs typeface="Arial" charset="0"/>
              </a:defRPr>
            </a:lvl3pPr>
            <a:lvl4pPr marL="1598185" indent="-228312" defTabSz="933861" eaLnBrk="0" hangingPunct="0">
              <a:spcBef>
                <a:spcPct val="30000"/>
              </a:spcBef>
              <a:defRPr sz="1200">
                <a:solidFill>
                  <a:schemeClr val="tx1"/>
                </a:solidFill>
                <a:latin typeface="Arial" charset="0"/>
                <a:cs typeface="Arial" charset="0"/>
              </a:defRPr>
            </a:lvl4pPr>
            <a:lvl5pPr marL="2054810" indent="-228312" defTabSz="933861" eaLnBrk="0" hangingPunct="0">
              <a:spcBef>
                <a:spcPct val="30000"/>
              </a:spcBef>
              <a:defRPr sz="1200">
                <a:solidFill>
                  <a:schemeClr val="tx1"/>
                </a:solidFill>
                <a:latin typeface="Arial" charset="0"/>
                <a:cs typeface="Arial" charset="0"/>
              </a:defRPr>
            </a:lvl5pPr>
            <a:lvl6pPr marL="2511434" indent="-228312" defTabSz="933861" eaLnBrk="0" fontAlgn="base" hangingPunct="0">
              <a:spcBef>
                <a:spcPct val="30000"/>
              </a:spcBef>
              <a:spcAft>
                <a:spcPct val="0"/>
              </a:spcAft>
              <a:defRPr sz="1200">
                <a:solidFill>
                  <a:schemeClr val="tx1"/>
                </a:solidFill>
                <a:latin typeface="Arial" charset="0"/>
                <a:cs typeface="Arial" charset="0"/>
              </a:defRPr>
            </a:lvl6pPr>
            <a:lvl7pPr marL="2968059" indent="-228312" defTabSz="933861" eaLnBrk="0" fontAlgn="base" hangingPunct="0">
              <a:spcBef>
                <a:spcPct val="30000"/>
              </a:spcBef>
              <a:spcAft>
                <a:spcPct val="0"/>
              </a:spcAft>
              <a:defRPr sz="1200">
                <a:solidFill>
                  <a:schemeClr val="tx1"/>
                </a:solidFill>
                <a:latin typeface="Arial" charset="0"/>
                <a:cs typeface="Arial" charset="0"/>
              </a:defRPr>
            </a:lvl7pPr>
            <a:lvl8pPr marL="3424683" indent="-228312" defTabSz="933861" eaLnBrk="0" fontAlgn="base" hangingPunct="0">
              <a:spcBef>
                <a:spcPct val="30000"/>
              </a:spcBef>
              <a:spcAft>
                <a:spcPct val="0"/>
              </a:spcAft>
              <a:defRPr sz="1200">
                <a:solidFill>
                  <a:schemeClr val="tx1"/>
                </a:solidFill>
                <a:latin typeface="Arial" charset="0"/>
                <a:cs typeface="Arial" charset="0"/>
              </a:defRPr>
            </a:lvl8pPr>
            <a:lvl9pPr marL="3881308" indent="-228312" defTabSz="9338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9829B2E-E5A9-40F9-AB59-4516C30488F9}" type="slidenum">
              <a:rPr lang="en-US" altLang="en-US">
                <a:solidFill>
                  <a:prstClr val="black"/>
                </a:solidFill>
              </a:rPr>
              <a:pPr eaLnBrk="1" hangingPunct="1">
                <a:spcBef>
                  <a:spcPct val="0"/>
                </a:spcBef>
              </a:pPr>
              <a:t>45</a:t>
            </a:fld>
            <a:endParaRPr lang="en-US" altLang="en-US">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dirty="0"/>
              <a:t>AIRE Nebraska is a non-profit organization receiving no state or federal funding.  This organization exists solely with individual and corporate donations</a:t>
            </a:r>
            <a:r>
              <a:rPr lang="en-US" altLang="en-US" dirty="0" smtClean="0"/>
              <a:t>.</a:t>
            </a:r>
          </a:p>
          <a:p>
            <a:pPr eaLnBrk="1" hangingPunct="1"/>
            <a:endParaRPr lang="en-US" altLang="en-US" dirty="0" smtClean="0"/>
          </a:p>
          <a:p>
            <a:pPr eaLnBrk="1" hangingPunct="1"/>
            <a:r>
              <a:rPr lang="en-US" altLang="en-US" dirty="0" smtClean="0"/>
              <a:t>AIRE Nebraska partners </a:t>
            </a:r>
            <a:r>
              <a:rPr lang="en-US" altLang="en-US" dirty="0"/>
              <a:t>with the NE </a:t>
            </a:r>
            <a:r>
              <a:rPr lang="en-US" altLang="en-US" dirty="0" err="1"/>
              <a:t>Dept</a:t>
            </a:r>
            <a:r>
              <a:rPr lang="en-US" altLang="en-US" dirty="0"/>
              <a:t> of Education </a:t>
            </a:r>
            <a:r>
              <a:rPr lang="en-US" altLang="en-US" dirty="0" smtClean="0"/>
              <a:t>and the State School Nurse Consultant and  </a:t>
            </a:r>
            <a:r>
              <a:rPr lang="en-US" altLang="en-US" dirty="0"/>
              <a:t>is committed to increasing public awareness of asthma and allergies in meeting its mission to ensure that all NE schools have the education, training and </a:t>
            </a:r>
            <a:r>
              <a:rPr lang="en-US" altLang="en-US" dirty="0" smtClean="0"/>
              <a:t>medications </a:t>
            </a:r>
            <a:r>
              <a:rPr lang="en-US" altLang="en-US" dirty="0"/>
              <a:t>to respond to life-threatening breathing emergencies at school</a:t>
            </a:r>
            <a:r>
              <a:rPr lang="en-US" altLang="en-US" dirty="0" smtClean="0"/>
              <a:t>.</a:t>
            </a:r>
          </a:p>
          <a:p>
            <a:pPr eaLnBrk="1" hangingPunct="1">
              <a:buFontTx/>
              <a:buChar char="•"/>
            </a:pPr>
            <a:endParaRPr lang="en-US" altLang="en-US" dirty="0"/>
          </a:p>
          <a:p>
            <a:pPr eaLnBrk="1" hangingPunct="1"/>
            <a:r>
              <a:rPr lang="en-US" altLang="en-US" dirty="0" smtClean="0"/>
              <a:t>These students died at school due to asthma and severe allergic reaction. Students have died in Nebraska (not at school since 2003) – please help us with our vision!</a:t>
            </a:r>
          </a:p>
          <a:p>
            <a:pPr eaLnBrk="1" hangingPunct="1"/>
            <a:endParaRPr lang="en-US" altLang="en-US" dirty="0"/>
          </a:p>
          <a:p>
            <a:pPr eaLnBrk="1" hangingPunct="1"/>
            <a:endParaRPr lang="en-US"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400800"/>
            <a:ext cx="838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51314" y="6777335"/>
            <a:ext cx="2296886" cy="461665"/>
          </a:xfrm>
          <a:prstGeom prst="rect">
            <a:avLst/>
          </a:prstGeom>
        </p:spPr>
        <p:txBody>
          <a:bodyPr wrap="square">
            <a:spAutoFit/>
          </a:bodyPr>
          <a:lstStyle/>
          <a:p>
            <a:pPr fontAlgn="base">
              <a:spcBef>
                <a:spcPct val="0"/>
              </a:spcBef>
              <a:spcAft>
                <a:spcPct val="0"/>
              </a:spcAft>
            </a:pPr>
            <a:r>
              <a:rPr lang="en-US" altLang="en-US" sz="1200" dirty="0">
                <a:solidFill>
                  <a:srgbClr val="000000"/>
                </a:solidFill>
              </a:rPr>
              <a:t>Dynasty Reese - Omaha, NE  </a:t>
            </a:r>
          </a:p>
          <a:p>
            <a:pPr fontAlgn="base">
              <a:spcBef>
                <a:spcPct val="0"/>
              </a:spcBef>
              <a:spcAft>
                <a:spcPct val="0"/>
              </a:spcAft>
            </a:pPr>
            <a:r>
              <a:rPr lang="en-US" altLang="en-US" sz="1200" dirty="0">
                <a:solidFill>
                  <a:srgbClr val="000000"/>
                </a:solidFill>
              </a:rPr>
              <a:t>10 </a:t>
            </a:r>
            <a:r>
              <a:rPr lang="en-US" altLang="en-US" sz="1200" dirty="0" err="1">
                <a:solidFill>
                  <a:srgbClr val="000000"/>
                </a:solidFill>
              </a:rPr>
              <a:t>yrs</a:t>
            </a:r>
            <a:r>
              <a:rPr lang="en-US" altLang="en-US" sz="1200" dirty="0">
                <a:solidFill>
                  <a:srgbClr val="000000"/>
                </a:solidFill>
              </a:rPr>
              <a:t> old – passed away  5/13/12</a:t>
            </a:r>
            <a:endParaRPr lang="en-US" altLang="en-US" sz="1200" dirty="0">
              <a:solidFill>
                <a:srgbClr val="000000"/>
              </a:solidFill>
            </a:endParaRPr>
          </a:p>
        </p:txBody>
      </p:sp>
    </p:spTree>
    <p:extLst>
      <p:ext uri="{BB962C8B-B14F-4D97-AF65-F5344CB8AC3E}">
        <p14:creationId xmlns:p14="http://schemas.microsoft.com/office/powerpoint/2010/main" val="1741684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C3A7B1-8565-4CB2-AD22-CA73D45AAF4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9167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3861" eaLnBrk="0" hangingPunct="0">
              <a:spcBef>
                <a:spcPct val="30000"/>
              </a:spcBef>
              <a:defRPr sz="1200">
                <a:solidFill>
                  <a:schemeClr val="tx1"/>
                </a:solidFill>
                <a:latin typeface="Arial" charset="0"/>
                <a:cs typeface="Arial" charset="0"/>
              </a:defRPr>
            </a:lvl1pPr>
            <a:lvl2pPr marL="742015" indent="-285390" defTabSz="933861" eaLnBrk="0" hangingPunct="0">
              <a:spcBef>
                <a:spcPct val="30000"/>
              </a:spcBef>
              <a:defRPr sz="1200">
                <a:solidFill>
                  <a:schemeClr val="tx1"/>
                </a:solidFill>
                <a:latin typeface="Arial" charset="0"/>
                <a:cs typeface="Arial" charset="0"/>
              </a:defRPr>
            </a:lvl2pPr>
            <a:lvl3pPr marL="1141561" indent="-228312" defTabSz="933861" eaLnBrk="0" hangingPunct="0">
              <a:spcBef>
                <a:spcPct val="30000"/>
              </a:spcBef>
              <a:defRPr sz="1200">
                <a:solidFill>
                  <a:schemeClr val="tx1"/>
                </a:solidFill>
                <a:latin typeface="Arial" charset="0"/>
                <a:cs typeface="Arial" charset="0"/>
              </a:defRPr>
            </a:lvl3pPr>
            <a:lvl4pPr marL="1598185" indent="-228312" defTabSz="933861" eaLnBrk="0" hangingPunct="0">
              <a:spcBef>
                <a:spcPct val="30000"/>
              </a:spcBef>
              <a:defRPr sz="1200">
                <a:solidFill>
                  <a:schemeClr val="tx1"/>
                </a:solidFill>
                <a:latin typeface="Arial" charset="0"/>
                <a:cs typeface="Arial" charset="0"/>
              </a:defRPr>
            </a:lvl4pPr>
            <a:lvl5pPr marL="2054810" indent="-228312" defTabSz="933861" eaLnBrk="0" hangingPunct="0">
              <a:spcBef>
                <a:spcPct val="30000"/>
              </a:spcBef>
              <a:defRPr sz="1200">
                <a:solidFill>
                  <a:schemeClr val="tx1"/>
                </a:solidFill>
                <a:latin typeface="Arial" charset="0"/>
                <a:cs typeface="Arial" charset="0"/>
              </a:defRPr>
            </a:lvl5pPr>
            <a:lvl6pPr marL="2511434" indent="-228312" defTabSz="933861" eaLnBrk="0" fontAlgn="base" hangingPunct="0">
              <a:spcBef>
                <a:spcPct val="30000"/>
              </a:spcBef>
              <a:spcAft>
                <a:spcPct val="0"/>
              </a:spcAft>
              <a:defRPr sz="1200">
                <a:solidFill>
                  <a:schemeClr val="tx1"/>
                </a:solidFill>
                <a:latin typeface="Arial" charset="0"/>
                <a:cs typeface="Arial" charset="0"/>
              </a:defRPr>
            </a:lvl6pPr>
            <a:lvl7pPr marL="2968059" indent="-228312" defTabSz="933861" eaLnBrk="0" fontAlgn="base" hangingPunct="0">
              <a:spcBef>
                <a:spcPct val="30000"/>
              </a:spcBef>
              <a:spcAft>
                <a:spcPct val="0"/>
              </a:spcAft>
              <a:defRPr sz="1200">
                <a:solidFill>
                  <a:schemeClr val="tx1"/>
                </a:solidFill>
                <a:latin typeface="Arial" charset="0"/>
                <a:cs typeface="Arial" charset="0"/>
              </a:defRPr>
            </a:lvl7pPr>
            <a:lvl8pPr marL="3424683" indent="-228312" defTabSz="933861" eaLnBrk="0" fontAlgn="base" hangingPunct="0">
              <a:spcBef>
                <a:spcPct val="30000"/>
              </a:spcBef>
              <a:spcAft>
                <a:spcPct val="0"/>
              </a:spcAft>
              <a:defRPr sz="1200">
                <a:solidFill>
                  <a:schemeClr val="tx1"/>
                </a:solidFill>
                <a:latin typeface="Arial" charset="0"/>
                <a:cs typeface="Arial" charset="0"/>
              </a:defRPr>
            </a:lvl8pPr>
            <a:lvl9pPr marL="3881308" indent="-228312" defTabSz="93386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560ED13-6081-4DEE-B131-E66CDF8B57B7}" type="slidenum">
              <a:rPr lang="en-US" altLang="en-US">
                <a:solidFill>
                  <a:prstClr val="black"/>
                </a:solidFill>
              </a:rPr>
              <a:pPr eaLnBrk="1" hangingPunct="1">
                <a:spcBef>
                  <a:spcPct val="0"/>
                </a:spcBef>
              </a:pPr>
              <a:t>5</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dirty="0"/>
              <a:t>The Rule 59 protocol is used an average of </a:t>
            </a:r>
            <a:r>
              <a:rPr lang="en-US" altLang="en-US" dirty="0" smtClean="0"/>
              <a:t>60 </a:t>
            </a:r>
            <a:r>
              <a:rPr lang="en-US" altLang="en-US" dirty="0"/>
              <a:t>times each school year.</a:t>
            </a:r>
          </a:p>
          <a:p>
            <a:pPr eaLnBrk="1" hangingPunct="1"/>
            <a:endParaRPr lang="en-US" altLang="en-US" dirty="0"/>
          </a:p>
        </p:txBody>
      </p:sp>
    </p:spTree>
    <p:extLst>
      <p:ext uri="{BB962C8B-B14F-4D97-AF65-F5344CB8AC3E}">
        <p14:creationId xmlns:p14="http://schemas.microsoft.com/office/powerpoint/2010/main" val="226516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Rule 59 Protocol is (voluntarily) reported anywhere from 50-75 times each school year. While the protocol was developed out of a need to protect kids who have NOT been diagnosed with asthma or severe allergy, thus having no medications or plans, you can see that it is the asthmatic population which is most at risk for a life-threatening episode.</a:t>
            </a:r>
          </a:p>
          <a:p>
            <a:endParaRPr lang="en-US" baseline="0" dirty="0"/>
          </a:p>
          <a:p>
            <a:r>
              <a:rPr lang="en-US" baseline="0" dirty="0"/>
              <a:t>It is very important to identify kids who are diagnosed with asthma or severe allergy and to get their medication and plan at school.  Schools do not have to let a student back to school without a doctor’s note after such an emergency and there are schools which do this – helps to improve that return rate with proper meds and plans.</a:t>
            </a:r>
            <a:endParaRPr lang="en-US" dirty="0"/>
          </a:p>
        </p:txBody>
      </p:sp>
      <p:sp>
        <p:nvSpPr>
          <p:cNvPr id="4" name="Slide Number Placeholder 3"/>
          <p:cNvSpPr>
            <a:spLocks noGrp="1"/>
          </p:cNvSpPr>
          <p:nvPr>
            <p:ph type="sldNum" sz="quarter" idx="10"/>
          </p:nvPr>
        </p:nvSpPr>
        <p:spPr/>
        <p:txBody>
          <a:bodyPr/>
          <a:lstStyle/>
          <a:p>
            <a:fld id="{403D375E-32A7-456E-8231-3A2E18430109}" type="slidenum">
              <a:rPr lang="en-US" smtClean="0"/>
              <a:t>6</a:t>
            </a:fld>
            <a:endParaRPr lang="en-US"/>
          </a:p>
        </p:txBody>
      </p:sp>
    </p:spTree>
    <p:extLst>
      <p:ext uri="{BB962C8B-B14F-4D97-AF65-F5344CB8AC3E}">
        <p14:creationId xmlns:p14="http://schemas.microsoft.com/office/powerpoint/2010/main" val="265276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other important facts that we have been able to pull from the data we track</a:t>
            </a:r>
            <a:r>
              <a:rPr lang="en-US" dirty="0" smtClean="0"/>
              <a:t>. The arrows = “therefore”.</a:t>
            </a:r>
            <a:endParaRPr lang="en-US" dirty="0"/>
          </a:p>
        </p:txBody>
      </p:sp>
      <p:sp>
        <p:nvSpPr>
          <p:cNvPr id="4" name="Slide Number Placeholder 3"/>
          <p:cNvSpPr>
            <a:spLocks noGrp="1"/>
          </p:cNvSpPr>
          <p:nvPr>
            <p:ph type="sldNum" sz="quarter" idx="10"/>
          </p:nvPr>
        </p:nvSpPr>
        <p:spPr/>
        <p:txBody>
          <a:bodyPr/>
          <a:lstStyle/>
          <a:p>
            <a:fld id="{0361C7CC-A777-4098-8FB2-FCCC11299D6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5885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6BE5CD06-EDBC-467B-9421-7D13E0A5929E}" type="slidenum">
              <a:rPr lang="en-US" sz="1200" smtClean="0">
                <a:solidFill>
                  <a:prstClr val="black"/>
                </a:solidFill>
              </a:rPr>
              <a:pPr eaLnBrk="1" hangingPunct="1">
                <a:defRPr/>
              </a:pPr>
              <a:t>8</a:t>
            </a:fld>
            <a:endParaRPr lang="en-US" sz="120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Children do not “outgrow” asthma.  They may be symptom free for long periods of time, but the tendency for an asthma attack is always there</a:t>
            </a:r>
            <a:r>
              <a:rPr lang="en-US" altLang="en-US" dirty="0" smtClean="0"/>
              <a:t>.</a:t>
            </a:r>
          </a:p>
          <a:p>
            <a:pPr eaLnBrk="1" hangingPunct="1"/>
            <a:endParaRPr lang="en-US" altLang="en-US" sz="1400" dirty="0"/>
          </a:p>
          <a:p>
            <a:pPr eaLnBrk="1" hangingPunct="1"/>
            <a:endParaRPr lang="en-US" altLang="en-US" sz="1400" dirty="0"/>
          </a:p>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125E88FE-CA6D-4DD1-AC51-6F885D47ADBA}" type="slidenum">
              <a:rPr lang="en-US" sz="1200" smtClean="0">
                <a:solidFill>
                  <a:prstClr val="black"/>
                </a:solidFill>
              </a:rPr>
              <a:pPr eaLnBrk="1" hangingPunct="1">
                <a:defRPr/>
              </a:pPr>
              <a:t>9</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In asthma, the airways of the lung become narrow and obstructed.  </a:t>
            </a:r>
          </a:p>
          <a:p>
            <a:pPr eaLnBrk="1" hangingPunct="1">
              <a:buFontTx/>
              <a:buChar char="•"/>
            </a:pPr>
            <a:r>
              <a:rPr lang="en-US" altLang="en-US" dirty="0"/>
              <a:t>Swelling and increased mucus in the airway lining causes the airway to become rigid and interferes with airflow</a:t>
            </a:r>
          </a:p>
          <a:p>
            <a:pPr eaLnBrk="1" hangingPunct="1">
              <a:buFontTx/>
              <a:buChar char="•"/>
            </a:pPr>
            <a:r>
              <a:rPr lang="en-US" altLang="en-US" dirty="0"/>
              <a:t>As the airways become obstructed, it becomes harder to breathe </a:t>
            </a:r>
            <a:r>
              <a:rPr lang="en-US" altLang="en-US" u="sng" dirty="0"/>
              <a:t>out</a:t>
            </a:r>
            <a:r>
              <a:rPr lang="en-US" altLang="en-US" dirty="0"/>
              <a:t> and the lungs get filled up with air.  This causes chest tightness and shortness of breath</a:t>
            </a:r>
          </a:p>
          <a:p>
            <a:pPr eaLnBrk="1" hangingPunct="1">
              <a:buFontTx/>
              <a:buChar char="•"/>
            </a:pPr>
            <a:endParaRPr lang="en-US" altLang="en-US" dirty="0"/>
          </a:p>
          <a:p>
            <a:pPr eaLnBrk="1" hangingPunct="1">
              <a:buFontTx/>
              <a:buChar char="•"/>
            </a:pPr>
            <a:r>
              <a:rPr lang="en-US" altLang="en-US" dirty="0"/>
              <a:t>There is</a:t>
            </a:r>
            <a:r>
              <a:rPr lang="en-US" altLang="en-US" baseline="0" dirty="0"/>
              <a:t> a link for a quick video from Mayo Clinic.</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pPr>
              <a:defRPr/>
            </a:pPr>
            <a:endParaRPr lang="en-US">
              <a:solidFill>
                <a:srgbClr val="000000"/>
              </a:solidFill>
            </a:endParaRP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D2DAC06A-28F1-4015-9745-7E4095DC7912}" type="slidenum">
              <a:rPr lang="en-US" smtClean="0">
                <a:solidFill>
                  <a:srgbClr val="000000"/>
                </a:solidFill>
              </a:rPr>
              <a:pPr>
                <a:defRPr/>
              </a:pPr>
              <a:t>‹#›</a:t>
            </a:fld>
            <a:endParaRPr lang="en-US">
              <a:solidFill>
                <a:srgbClr val="000000"/>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p>
            <a:pPr>
              <a:defRPr/>
            </a:pPr>
            <a:endParaRPr lang="en-US">
              <a:solidFill>
                <a:srgbClr val="000000"/>
              </a:solidFill>
            </a:endParaRPr>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4D8081A-8AA7-4BDE-9F3C-74D8403E23A4}" type="slidenum">
              <a:rPr lang="en-US" smtClean="0">
                <a:solidFill>
                  <a:srgbClr val="000000"/>
                </a:solidFill>
              </a:rPr>
              <a:pPr>
                <a:defRPr/>
              </a:pPr>
              <a:t>‹#›</a:t>
            </a:fld>
            <a:endParaRPr lang="en-US">
              <a:solidFill>
                <a:srgbClr val="000000"/>
              </a:solidFill>
            </a:endParaRP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DACA9AD-489A-4385-8D6F-455A43EE9629}" type="slidenum">
              <a:rPr lang="en-US" smtClean="0">
                <a:solidFill>
                  <a:srgbClr val="000000"/>
                </a:solidFill>
              </a:rPr>
              <a:pPr>
                <a:defRPr/>
              </a:pPr>
              <a:t>‹#›</a:t>
            </a:fld>
            <a:endParaRPr lang="en-US">
              <a:solidFill>
                <a:srgbClr val="000000"/>
              </a:solidFill>
            </a:endParaRPr>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4E65B15A-FBCA-41BD-A2E5-AE0115D559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2233665"/>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E045171-BFC2-4BD1-AEAB-CE7BEEA73DAC}" type="slidenum">
              <a:rPr lang="en-US" smtClean="0">
                <a:solidFill>
                  <a:srgbClr val="000000"/>
                </a:solidFill>
              </a:rPr>
              <a:pPr>
                <a:defRPr/>
              </a:pPr>
              <a:t>‹#›</a:t>
            </a:fld>
            <a:endParaRPr lang="en-US">
              <a:solidFill>
                <a:srgbClr val="000000"/>
              </a:solidFill>
            </a:endParaRPr>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defRPr/>
            </a:pPr>
            <a:endParaRPr lang="en-US">
              <a:solidFill>
                <a:srgbClr val="000000"/>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75588A2E-C2A3-412A-AF7A-1350ACE75B06}" type="slidenum">
              <a:rPr lang="en-US" smtClean="0">
                <a:solidFill>
                  <a:srgbClr val="000000"/>
                </a:solidFill>
              </a:rPr>
              <a:pPr>
                <a:defRPr/>
              </a:pPr>
              <a:t>‹#›</a:t>
            </a:fld>
            <a:endParaRPr lang="en-US">
              <a:solidFill>
                <a:srgbClr val="000000"/>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pPr>
              <a:defRPr/>
            </a:pPr>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8641080" y="6514568"/>
            <a:ext cx="464288" cy="274320"/>
          </a:xfrm>
        </p:spPr>
        <p:txBody>
          <a:bodyPr/>
          <a:lstStyle/>
          <a:p>
            <a:pPr>
              <a:defRPr/>
            </a:pPr>
            <a:fld id="{A3FB73DE-D984-4A97-9011-05A2E9D54D44}" type="slidenum">
              <a:rPr lang="en-US" smtClean="0">
                <a:solidFill>
                  <a:srgbClr val="000000"/>
                </a:solidFill>
              </a:rPr>
              <a:pPr>
                <a:defRPr/>
              </a:pPr>
              <a:t>‹#›</a:t>
            </a:fld>
            <a:endParaRPr lang="en-US">
              <a:solidFill>
                <a:srgbClr val="000000"/>
              </a:solidFill>
            </a:endParaRP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a:xfrm>
            <a:off x="8641080" y="6514568"/>
            <a:ext cx="464288" cy="274320"/>
          </a:xfrm>
        </p:spPr>
        <p:txBody>
          <a:bodyPr/>
          <a:lstStyle/>
          <a:p>
            <a:pPr>
              <a:defRPr/>
            </a:pPr>
            <a:fld id="{1F34EA33-56CE-4A5E-9662-EAB7DE0B98C6}" type="slidenum">
              <a:rPr lang="en-US" smtClean="0">
                <a:solidFill>
                  <a:srgbClr val="000000"/>
                </a:solidFill>
              </a:rPr>
              <a:pPr>
                <a:defRPr/>
              </a:pPr>
              <a:t>‹#›</a:t>
            </a:fld>
            <a:endParaRPr lang="en-US">
              <a:solidFill>
                <a:srgbClr val="000000"/>
              </a:solidFill>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9B442923-6239-4967-B1ED-4112C117AF8A}" type="slidenum">
              <a:rPr lang="en-US" smtClean="0">
                <a:solidFill>
                  <a:srgbClr val="000000"/>
                </a:solidFill>
              </a:rPr>
              <a:pPr>
                <a:defRPr/>
              </a:pPr>
              <a:t>‹#›</a:t>
            </a:fld>
            <a:endParaRPr lang="en-US">
              <a:solidFill>
                <a:srgbClr val="000000"/>
              </a:solidFill>
            </a:endParaRP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027995C5-AB4E-4BE0-A821-FE486C9FCA7B}" type="slidenum">
              <a:rPr lang="en-US" smtClean="0">
                <a:solidFill>
                  <a:srgbClr val="000000"/>
                </a:solidFill>
              </a:rPr>
              <a:pPr>
                <a:defRPr/>
              </a:pPr>
              <a:t>‹#›</a:t>
            </a:fld>
            <a:endParaRPr lang="en-US">
              <a:solidFill>
                <a:srgbClr val="000000"/>
              </a:solidFill>
            </a:endParaRPr>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defRPr/>
            </a:pPr>
            <a:endParaRPr lang="en-US">
              <a:solidFill>
                <a:srgbClr val="000000"/>
              </a:solidFill>
            </a:endParaRP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B7448713-8E1B-4A33-B3A5-08BAF25A695D}" type="slidenum">
              <a:rPr lang="en-US" smtClean="0">
                <a:solidFill>
                  <a:srgbClr val="000000"/>
                </a:solidFill>
              </a:rPr>
              <a:pPr>
                <a:defRPr/>
              </a:pPr>
              <a:t>‹#›</a:t>
            </a:fld>
            <a:endParaRPr lang="en-US">
              <a:solidFill>
                <a:srgbClr val="000000"/>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p>
            <a:pPr>
              <a:defRPr/>
            </a:pPr>
            <a:endParaRPr lang="en-US">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defRPr/>
            </a:pPr>
            <a:endParaRPr lang="en-US">
              <a:solidFill>
                <a:srgbClr val="000000"/>
              </a:solidFill>
            </a:endParaRP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E0233C53-5ED7-4BFC-A350-F43B1D2225C7}" type="slidenum">
              <a:rPr lang="en-US" smtClean="0">
                <a:solidFill>
                  <a:srgbClr val="000000"/>
                </a:solidFill>
              </a:rPr>
              <a:pPr>
                <a:defRPr/>
              </a:pPr>
              <a:t>‹#›</a:t>
            </a:fld>
            <a:endParaRPr lang="en-US">
              <a:solidFill>
                <a:srgbClr val="000000"/>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p>
            <a:pPr>
              <a:defRPr/>
            </a:pPr>
            <a:endParaRPr lang="en-US">
              <a:solidFill>
                <a:srgbClr val="000000"/>
              </a:solidFill>
            </a:endParaRPr>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D84B729-33AF-4274-81A4-936F006100A5}" type="datetimeFigureOut">
              <a:rPr lang="en-US" smtClean="0"/>
              <a:t>8/10/2017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BFB01CE-A047-43B8-B117-E82B23F46BF3}"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ransition spd="slow">
    <p:random/>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nU7pWhzdKlI" TargetMode="External"/><Relationship Id="rId5" Type="http://schemas.openxmlformats.org/officeDocument/2006/relationships/image" Target="../media/image24.png"/><Relationship Id="rId4" Type="http://schemas.openxmlformats.org/officeDocument/2006/relationships/hyperlink" Target="https://www.youtube.com/watch?v=nU7pWhzdKlI&amp;feature=youtu.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jpeg"/><Relationship Id="rId4" Type="http://schemas.openxmlformats.org/officeDocument/2006/relationships/image" Target="../media/image30.wmf"/></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mailto:andrea@airenebraska.org" TargetMode="External"/><Relationship Id="rId4" Type="http://schemas.openxmlformats.org/officeDocument/2006/relationships/hyperlink" Target="mailto:Carol.tucker@nebrask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bcove.me/earhv5jv" TargetMode="External"/><Relationship Id="rId5" Type="http://schemas.openxmlformats.org/officeDocument/2006/relationships/image" Target="../media/image3.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normAutofit fontScale="90000"/>
          </a:bodyPr>
          <a:lstStyle/>
          <a:p>
            <a:pPr algn="ctr"/>
            <a:r>
              <a:rPr lang="en-US" altLang="en-US" b="1" dirty="0"/>
              <a:t>Emergency Response Team Training</a:t>
            </a:r>
            <a:br>
              <a:rPr lang="en-US" altLang="en-US" b="1" dirty="0"/>
            </a:br>
            <a:r>
              <a:rPr lang="en-US" altLang="en-US" sz="2200" b="1" dirty="0"/>
              <a:t>Rule 59 - Emergency Response to Life-Threatening Asthma and Severe Allergic Reaction (Anaphylaxis)</a:t>
            </a:r>
            <a:endParaRPr lang="en-US" altLang="en-US" sz="2200" dirty="0"/>
          </a:p>
        </p:txBody>
      </p:sp>
      <p:sp>
        <p:nvSpPr>
          <p:cNvPr id="3077" name="Rectangle 4"/>
          <p:cNvSpPr>
            <a:spLocks noGrp="1" noChangeArrowheads="1"/>
          </p:cNvSpPr>
          <p:nvPr>
            <p:ph type="subTitle" idx="1"/>
          </p:nvPr>
        </p:nvSpPr>
        <p:spPr>
          <a:xfrm>
            <a:off x="3886200" y="2743200"/>
            <a:ext cx="1378634" cy="304800"/>
          </a:xfrm>
        </p:spPr>
        <p:txBody>
          <a:bodyPr/>
          <a:lstStyle/>
          <a:p>
            <a:pPr algn="ctr" eaLnBrk="1" hangingPunct="1"/>
            <a:r>
              <a:rPr lang="en-US" altLang="en-US" sz="1000" b="1" dirty="0"/>
              <a:t>July 2017</a:t>
            </a:r>
          </a:p>
          <a:p>
            <a:pPr algn="ctr" eaLnBrk="1" hangingPunct="1"/>
            <a:endParaRPr lang="en-US" altLang="en-US" sz="1000" b="1" dirty="0"/>
          </a:p>
        </p:txBody>
      </p:sp>
      <p:sp>
        <p:nvSpPr>
          <p:cNvPr id="3075" name="Rectangle 11"/>
          <p:cNvSpPr>
            <a:spLocks noGrp="1" noChangeArrowheads="1"/>
          </p:cNvSpPr>
          <p:nvPr>
            <p:ph type="sldNum"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77B7D6D9-1760-4172-97C0-19F5D6C5FDA4}" type="slidenum">
              <a:rPr lang="en-US" sz="1200" smtClean="0">
                <a:solidFill>
                  <a:srgbClr val="000000"/>
                </a:solidFill>
                <a:latin typeface="Arial Black" pitchFamily="34" charset="0"/>
              </a:rPr>
              <a:pPr eaLnBrk="1" hangingPunct="1">
                <a:defRPr/>
              </a:pPr>
              <a:t>1</a:t>
            </a:fld>
            <a:endParaRPr lang="en-US" sz="1200">
              <a:solidFill>
                <a:srgbClr val="000000"/>
              </a:solidFill>
              <a:latin typeface="Arial Black"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257800"/>
            <a:ext cx="5867399" cy="1333500"/>
          </a:xfrm>
          <a:prstGeom prst="rect">
            <a:avLst/>
          </a:prstGeom>
        </p:spPr>
      </p:pic>
    </p:spTree>
    <p:extLst>
      <p:ext uri="{BB962C8B-B14F-4D97-AF65-F5344CB8AC3E}">
        <p14:creationId xmlns:p14="http://schemas.microsoft.com/office/powerpoint/2010/main" val="931807328"/>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n-US" altLang="en-US" sz="2800" dirty="0"/>
              <a:t>Signs and Symptoms of an Asthma Attack</a:t>
            </a:r>
          </a:p>
        </p:txBody>
      </p:sp>
      <p:sp>
        <p:nvSpPr>
          <p:cNvPr id="49155" name="Rectangle 3"/>
          <p:cNvSpPr>
            <a:spLocks noGrp="1" noChangeArrowheads="1"/>
          </p:cNvSpPr>
          <p:nvPr>
            <p:ph sz="half" idx="1"/>
          </p:nvPr>
        </p:nvSpPr>
        <p:spPr>
          <a:xfrm>
            <a:off x="531812" y="1572947"/>
            <a:ext cx="3887788" cy="3513776"/>
          </a:xfrm>
        </p:spPr>
        <p:txBody>
          <a:bodyPr>
            <a:normAutofit lnSpcReduction="10000"/>
          </a:bodyPr>
          <a:lstStyle/>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Coughing </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Wheezing</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Difficulty breathing or shortness of breath</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Chest pain, heaviness or feeling of tightness</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Inability to speak</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Retractions</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Rapid breathing</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Anxious/restless</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Feeling of impending doom</a:t>
            </a:r>
          </a:p>
          <a:p>
            <a:pPr eaLnBrk="1" hangingPunct="1"/>
            <a:endParaRPr lang="en-US" altLang="en-US" sz="2000" dirty="0"/>
          </a:p>
          <a:p>
            <a:pPr eaLnBrk="1" hangingPunct="1">
              <a:buFont typeface="Wingdings" pitchFamily="2" charset="2"/>
              <a:buNone/>
            </a:pPr>
            <a:endParaRPr lang="en-US" altLang="en-US" sz="1000" dirty="0"/>
          </a:p>
          <a:p>
            <a:pPr eaLnBrk="1" hangingPunct="1">
              <a:buFont typeface="Wingdings" pitchFamily="2" charset="2"/>
              <a:buNone/>
            </a:pPr>
            <a:endParaRPr lang="en-US" altLang="en-US" sz="1000" dirty="0"/>
          </a:p>
          <a:p>
            <a:pPr eaLnBrk="1" hangingPunct="1">
              <a:buFont typeface="Wingdings" pitchFamily="2" charset="2"/>
              <a:buNone/>
            </a:pPr>
            <a:endParaRPr lang="en-US" altLang="en-US" sz="1000" dirty="0"/>
          </a:p>
          <a:p>
            <a:pPr eaLnBrk="1" hangingPunct="1">
              <a:buFont typeface="Wingdings" pitchFamily="2" charset="2"/>
              <a:buNone/>
            </a:pPr>
            <a:endParaRPr lang="en-US" altLang="en-US" sz="1000" dirty="0"/>
          </a:p>
          <a:p>
            <a:pPr eaLnBrk="1" hangingPunct="1">
              <a:buFont typeface="Wingdings" pitchFamily="2" charset="2"/>
              <a:buNone/>
            </a:pPr>
            <a:endParaRPr lang="en-US" altLang="en-US" sz="1000" dirty="0"/>
          </a:p>
        </p:txBody>
      </p:sp>
      <p:sp>
        <p:nvSpPr>
          <p:cNvPr id="49156" name="Rectangle 4"/>
          <p:cNvSpPr>
            <a:spLocks noGrp="1" noChangeArrowheads="1"/>
          </p:cNvSpPr>
          <p:nvPr>
            <p:ph sz="half" idx="2"/>
          </p:nvPr>
        </p:nvSpPr>
        <p:spPr>
          <a:xfrm>
            <a:off x="531813" y="4893104"/>
            <a:ext cx="3887787" cy="3087407"/>
          </a:xfrm>
        </p:spPr>
        <p:txBody>
          <a:bodyPr>
            <a:normAutofit lnSpcReduction="10000"/>
          </a:bodyPr>
          <a:lstStyle/>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Tired, no energy, “hitting the wall</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Tripod positioning</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Blue or grayish tinge to lips or nailbeds</a:t>
            </a:r>
          </a:p>
        </p:txBody>
      </p:sp>
      <p:sp>
        <p:nvSpPr>
          <p:cNvPr id="8194"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FEDBE7CA-27FB-45A7-BB90-4C8FF6D83B3B}" type="slidenum">
              <a:rPr lang="en-US" sz="1200" smtClean="0">
                <a:solidFill>
                  <a:srgbClr val="000000"/>
                </a:solidFill>
                <a:latin typeface="Arial Black" pitchFamily="34" charset="0"/>
              </a:rPr>
              <a:pPr eaLnBrk="1" hangingPunct="1">
                <a:defRPr/>
              </a:pPr>
              <a:t>10</a:t>
            </a:fld>
            <a:endParaRPr lang="en-US" sz="1200">
              <a:solidFill>
                <a:srgbClr val="000000"/>
              </a:solidFill>
              <a:latin typeface="Arial Black"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
        <p:nvSpPr>
          <p:cNvPr id="2" name="Rectangle 1"/>
          <p:cNvSpPr/>
          <p:nvPr/>
        </p:nvSpPr>
        <p:spPr>
          <a:xfrm>
            <a:off x="7162800" y="6263627"/>
            <a:ext cx="1083951" cy="246221"/>
          </a:xfrm>
          <a:prstGeom prst="rect">
            <a:avLst/>
          </a:prstGeom>
        </p:spPr>
        <p:txBody>
          <a:bodyPr wrap="none">
            <a:spAutoFit/>
          </a:bodyPr>
          <a:lstStyle/>
          <a:p>
            <a:r>
              <a:rPr lang="en-US" sz="1000" dirty="0"/>
              <a:t>Gallagher 2002</a:t>
            </a:r>
          </a:p>
        </p:txBody>
      </p:sp>
      <p:pic>
        <p:nvPicPr>
          <p:cNvPr id="3" name="Picture 2">
            <a:extLst>
              <a:ext uri="{FF2B5EF4-FFF2-40B4-BE49-F238E27FC236}">
                <a16:creationId xmlns:a16="http://schemas.microsoft.com/office/drawing/2014/main" xmlns="" id="{49481661-4163-4F1D-A686-CF1429BC5AEC}"/>
              </a:ext>
            </a:extLst>
          </p:cNvPr>
          <p:cNvPicPr>
            <a:picLocks noChangeAspect="1"/>
          </p:cNvPicPr>
          <p:nvPr/>
        </p:nvPicPr>
        <p:blipFill>
          <a:blip r:embed="rId4"/>
          <a:stretch>
            <a:fillRect/>
          </a:stretch>
        </p:blipFill>
        <p:spPr>
          <a:xfrm>
            <a:off x="7010400" y="1524000"/>
            <a:ext cx="1752600" cy="2609850"/>
          </a:xfrm>
          <a:prstGeom prst="rect">
            <a:avLst/>
          </a:prstGeom>
        </p:spPr>
      </p:pic>
      <p:pic>
        <p:nvPicPr>
          <p:cNvPr id="4" name="Picture 3">
            <a:extLst>
              <a:ext uri="{FF2B5EF4-FFF2-40B4-BE49-F238E27FC236}">
                <a16:creationId xmlns:a16="http://schemas.microsoft.com/office/drawing/2014/main" xmlns="" id="{0B979914-5A59-49DC-8EAB-9BA165402EBF}"/>
              </a:ext>
            </a:extLst>
          </p:cNvPr>
          <p:cNvPicPr>
            <a:picLocks noChangeAspect="1"/>
          </p:cNvPicPr>
          <p:nvPr/>
        </p:nvPicPr>
        <p:blipFill>
          <a:blip r:embed="rId5"/>
          <a:stretch>
            <a:fillRect/>
          </a:stretch>
        </p:blipFill>
        <p:spPr>
          <a:xfrm>
            <a:off x="6070212" y="4467050"/>
            <a:ext cx="2409825" cy="1637508"/>
          </a:xfrm>
          <a:prstGeom prst="rect">
            <a:avLst/>
          </a:prstGeom>
        </p:spPr>
      </p:pic>
      <p:pic>
        <p:nvPicPr>
          <p:cNvPr id="5" name="Picture 4">
            <a:extLst>
              <a:ext uri="{FF2B5EF4-FFF2-40B4-BE49-F238E27FC236}">
                <a16:creationId xmlns:a16="http://schemas.microsoft.com/office/drawing/2014/main" xmlns="" id="{9F61AAF5-A7BD-4914-8163-DF55879762D3}"/>
              </a:ext>
            </a:extLst>
          </p:cNvPr>
          <p:cNvPicPr>
            <a:picLocks noChangeAspect="1"/>
          </p:cNvPicPr>
          <p:nvPr/>
        </p:nvPicPr>
        <p:blipFill>
          <a:blip r:embed="rId6"/>
          <a:stretch>
            <a:fillRect/>
          </a:stretch>
        </p:blipFill>
        <p:spPr>
          <a:xfrm>
            <a:off x="4419600" y="1734397"/>
            <a:ext cx="2347913" cy="1595438"/>
          </a:xfrm>
          <a:prstGeom prst="rect">
            <a:avLst/>
          </a:prstGeom>
        </p:spPr>
      </p:pic>
      <p:pic>
        <p:nvPicPr>
          <p:cNvPr id="7" name="Picture 6">
            <a:extLst>
              <a:ext uri="{FF2B5EF4-FFF2-40B4-BE49-F238E27FC236}">
                <a16:creationId xmlns:a16="http://schemas.microsoft.com/office/drawing/2014/main" xmlns="" id="{CAF74E0E-70E3-42D7-92B9-278B02FD3A75}"/>
              </a:ext>
            </a:extLst>
          </p:cNvPr>
          <p:cNvPicPr>
            <a:picLocks noChangeAspect="1"/>
          </p:cNvPicPr>
          <p:nvPr/>
        </p:nvPicPr>
        <p:blipFill>
          <a:blip r:embed="rId7"/>
          <a:stretch>
            <a:fillRect/>
          </a:stretch>
        </p:blipFill>
        <p:spPr>
          <a:xfrm>
            <a:off x="5050411" y="3386801"/>
            <a:ext cx="1463391" cy="1966432"/>
          </a:xfrm>
          <a:prstGeom prst="rect">
            <a:avLst/>
          </a:prstGeom>
        </p:spPr>
      </p:pic>
    </p:spTree>
    <p:extLst>
      <p:ext uri="{BB962C8B-B14F-4D97-AF65-F5344CB8AC3E}">
        <p14:creationId xmlns:p14="http://schemas.microsoft.com/office/powerpoint/2010/main" val="30673078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0"/>
                                  </p:stCondLst>
                                  <p:childTnLst>
                                    <p:animClr clrSpc="rgb" dir="cw">
                                      <p:cBhvr override="childStyle">
                                        <p:cTn id="6" dur="200" fill="hold"/>
                                        <p:tgtEl>
                                          <p:spTgt spid="49155">
                                            <p:txEl>
                                              <p:pRg st="0" end="0"/>
                                            </p:txEl>
                                          </p:spTgt>
                                        </p:tgtEl>
                                        <p:attrNameLst>
                                          <p:attrName>style.color</p:attrName>
                                        </p:attrNameLst>
                                      </p:cBhvr>
                                      <p:to>
                                        <a:srgbClr val="0000FF"/>
                                      </p:to>
                                    </p:animClr>
                                    <p:animClr clrSpc="rgb" dir="cw">
                                      <p:cBhvr>
                                        <p:cTn id="7" dur="200" fill="hold"/>
                                        <p:tgtEl>
                                          <p:spTgt spid="49155">
                                            <p:txEl>
                                              <p:pRg st="0" end="0"/>
                                            </p:txEl>
                                          </p:spTgt>
                                        </p:tgtEl>
                                        <p:attrNameLst>
                                          <p:attrName>fillcolor</p:attrName>
                                        </p:attrNameLst>
                                      </p:cBhvr>
                                      <p:to>
                                        <a:srgbClr val="0000FF"/>
                                      </p:to>
                                    </p:animClr>
                                    <p:set>
                                      <p:cBhvr>
                                        <p:cTn id="8" dur="200" fill="hold"/>
                                        <p:tgtEl>
                                          <p:spTgt spid="49155">
                                            <p:txEl>
                                              <p:pRg st="0" end="0"/>
                                            </p:txEl>
                                          </p:spTgt>
                                        </p:tgtEl>
                                        <p:attrNameLst>
                                          <p:attrName>fill.type</p:attrName>
                                        </p:attrNameLst>
                                      </p:cBhvr>
                                      <p:to>
                                        <p:strVal val="solid"/>
                                      </p:to>
                                    </p:set>
                                    <p:set>
                                      <p:cBhvr>
                                        <p:cTn id="9" dur="200" fill="hold"/>
                                        <p:tgtEl>
                                          <p:spTgt spid="49155">
                                            <p:txEl>
                                              <p:pRg st="0" end="0"/>
                                            </p:txEl>
                                          </p:spTgt>
                                        </p:tgtEl>
                                        <p:attrNameLst>
                                          <p:attrName>fill.on</p:attrName>
                                        </p:attrNameLst>
                                      </p:cBhvr>
                                      <p:to>
                                        <p:strVal val="true"/>
                                      </p:to>
                                    </p:set>
                                    <p:animRot by="120000">
                                      <p:cBhvr>
                                        <p:cTn id="10" dur="200" fill="hold">
                                          <p:stCondLst>
                                            <p:cond delay="0"/>
                                          </p:stCondLst>
                                        </p:cTn>
                                        <p:tgtEl>
                                          <p:spTgt spid="49155">
                                            <p:txEl>
                                              <p:pRg st="0" end="0"/>
                                            </p:txEl>
                                          </p:spTgt>
                                        </p:tgtEl>
                                        <p:attrNameLst>
                                          <p:attrName>r</p:attrName>
                                        </p:attrNameLst>
                                      </p:cBhvr>
                                    </p:animRot>
                                    <p:animRot by="-240000">
                                      <p:cBhvr>
                                        <p:cTn id="11" dur="400" fill="hold">
                                          <p:stCondLst>
                                            <p:cond delay="400"/>
                                          </p:stCondLst>
                                        </p:cTn>
                                        <p:tgtEl>
                                          <p:spTgt spid="49155">
                                            <p:txEl>
                                              <p:pRg st="0" end="0"/>
                                            </p:txEl>
                                          </p:spTgt>
                                        </p:tgtEl>
                                        <p:attrNameLst>
                                          <p:attrName>r</p:attrName>
                                        </p:attrNameLst>
                                      </p:cBhvr>
                                    </p:animRot>
                                    <p:animRot by="240000">
                                      <p:cBhvr>
                                        <p:cTn id="12" dur="400" fill="hold">
                                          <p:stCondLst>
                                            <p:cond delay="800"/>
                                          </p:stCondLst>
                                        </p:cTn>
                                        <p:tgtEl>
                                          <p:spTgt spid="49155">
                                            <p:txEl>
                                              <p:pRg st="0" end="0"/>
                                            </p:txEl>
                                          </p:spTgt>
                                        </p:tgtEl>
                                        <p:attrNameLst>
                                          <p:attrName>r</p:attrName>
                                        </p:attrNameLst>
                                      </p:cBhvr>
                                    </p:animRot>
                                    <p:animRot by="-240000">
                                      <p:cBhvr>
                                        <p:cTn id="13" dur="400" fill="hold">
                                          <p:stCondLst>
                                            <p:cond delay="1200"/>
                                          </p:stCondLst>
                                        </p:cTn>
                                        <p:tgtEl>
                                          <p:spTgt spid="49155">
                                            <p:txEl>
                                              <p:pRg st="0" end="0"/>
                                            </p:txEl>
                                          </p:spTgt>
                                        </p:tgtEl>
                                        <p:attrNameLst>
                                          <p:attrName>r</p:attrName>
                                        </p:attrNameLst>
                                      </p:cBhvr>
                                    </p:animRot>
                                    <p:animRot by="120000">
                                      <p:cBhvr>
                                        <p:cTn id="14" dur="400" fill="hold">
                                          <p:stCondLst>
                                            <p:cond delay="1600"/>
                                          </p:stCondLst>
                                        </p:cTn>
                                        <p:tgtEl>
                                          <p:spTgt spid="49155">
                                            <p:txEl>
                                              <p:pRg st="0" end="0"/>
                                            </p:txEl>
                                          </p:spTgt>
                                        </p:tgtEl>
                                        <p:attrNameLst>
                                          <p:attrName>r</p:attrName>
                                        </p:attrNameLst>
                                      </p:cBhvr>
                                    </p:animRot>
                                  </p:childTnLst>
                                </p:cTn>
                              </p:par>
                            </p:childTnLst>
                          </p:cTn>
                        </p:par>
                        <p:par>
                          <p:cTn id="15" fill="hold" nodeType="afterGroup">
                            <p:stCondLst>
                              <p:cond delay="2000"/>
                            </p:stCondLst>
                            <p:childTnLst>
                              <p:par>
                                <p:cTn id="16" presetID="32" presetClass="emph" presetSubtype="0" fill="hold" nodeType="afterEffect">
                                  <p:stCondLst>
                                    <p:cond delay="0"/>
                                  </p:stCondLst>
                                  <p:childTnLst>
                                    <p:animClr clrSpc="rgb" dir="cw">
                                      <p:cBhvr override="childStyle">
                                        <p:cTn id="17" dur="200" fill="hold"/>
                                        <p:tgtEl>
                                          <p:spTgt spid="49155">
                                            <p:txEl>
                                              <p:pRg st="1" end="1"/>
                                            </p:txEl>
                                          </p:spTgt>
                                        </p:tgtEl>
                                        <p:attrNameLst>
                                          <p:attrName>style.color</p:attrName>
                                        </p:attrNameLst>
                                      </p:cBhvr>
                                      <p:to>
                                        <a:srgbClr val="0000FF"/>
                                      </p:to>
                                    </p:animClr>
                                    <p:animClr clrSpc="rgb" dir="cw">
                                      <p:cBhvr>
                                        <p:cTn id="18" dur="200" fill="hold"/>
                                        <p:tgtEl>
                                          <p:spTgt spid="49155">
                                            <p:txEl>
                                              <p:pRg st="1" end="1"/>
                                            </p:txEl>
                                          </p:spTgt>
                                        </p:tgtEl>
                                        <p:attrNameLst>
                                          <p:attrName>fillcolor</p:attrName>
                                        </p:attrNameLst>
                                      </p:cBhvr>
                                      <p:to>
                                        <a:srgbClr val="0000FF"/>
                                      </p:to>
                                    </p:animClr>
                                    <p:set>
                                      <p:cBhvr>
                                        <p:cTn id="19" dur="200" fill="hold"/>
                                        <p:tgtEl>
                                          <p:spTgt spid="49155">
                                            <p:txEl>
                                              <p:pRg st="1" end="1"/>
                                            </p:txEl>
                                          </p:spTgt>
                                        </p:tgtEl>
                                        <p:attrNameLst>
                                          <p:attrName>fill.type</p:attrName>
                                        </p:attrNameLst>
                                      </p:cBhvr>
                                      <p:to>
                                        <p:strVal val="solid"/>
                                      </p:to>
                                    </p:set>
                                    <p:set>
                                      <p:cBhvr>
                                        <p:cTn id="20" dur="200" fill="hold"/>
                                        <p:tgtEl>
                                          <p:spTgt spid="49155">
                                            <p:txEl>
                                              <p:pRg st="1" end="1"/>
                                            </p:txEl>
                                          </p:spTgt>
                                        </p:tgtEl>
                                        <p:attrNameLst>
                                          <p:attrName>fill.on</p:attrName>
                                        </p:attrNameLst>
                                      </p:cBhvr>
                                      <p:to>
                                        <p:strVal val="true"/>
                                      </p:to>
                                    </p:set>
                                    <p:animRot by="120000">
                                      <p:cBhvr>
                                        <p:cTn id="21" dur="200" fill="hold">
                                          <p:stCondLst>
                                            <p:cond delay="0"/>
                                          </p:stCondLst>
                                        </p:cTn>
                                        <p:tgtEl>
                                          <p:spTgt spid="49155">
                                            <p:txEl>
                                              <p:pRg st="1" end="1"/>
                                            </p:txEl>
                                          </p:spTgt>
                                        </p:tgtEl>
                                        <p:attrNameLst>
                                          <p:attrName>r</p:attrName>
                                        </p:attrNameLst>
                                      </p:cBhvr>
                                    </p:animRot>
                                    <p:animRot by="-240000">
                                      <p:cBhvr>
                                        <p:cTn id="22" dur="400" fill="hold">
                                          <p:stCondLst>
                                            <p:cond delay="400"/>
                                          </p:stCondLst>
                                        </p:cTn>
                                        <p:tgtEl>
                                          <p:spTgt spid="49155">
                                            <p:txEl>
                                              <p:pRg st="1" end="1"/>
                                            </p:txEl>
                                          </p:spTgt>
                                        </p:tgtEl>
                                        <p:attrNameLst>
                                          <p:attrName>r</p:attrName>
                                        </p:attrNameLst>
                                      </p:cBhvr>
                                    </p:animRot>
                                    <p:animRot by="240000">
                                      <p:cBhvr>
                                        <p:cTn id="23" dur="400" fill="hold">
                                          <p:stCondLst>
                                            <p:cond delay="800"/>
                                          </p:stCondLst>
                                        </p:cTn>
                                        <p:tgtEl>
                                          <p:spTgt spid="49155">
                                            <p:txEl>
                                              <p:pRg st="1" end="1"/>
                                            </p:txEl>
                                          </p:spTgt>
                                        </p:tgtEl>
                                        <p:attrNameLst>
                                          <p:attrName>r</p:attrName>
                                        </p:attrNameLst>
                                      </p:cBhvr>
                                    </p:animRot>
                                    <p:animRot by="-240000">
                                      <p:cBhvr>
                                        <p:cTn id="24" dur="400" fill="hold">
                                          <p:stCondLst>
                                            <p:cond delay="1200"/>
                                          </p:stCondLst>
                                        </p:cTn>
                                        <p:tgtEl>
                                          <p:spTgt spid="49155">
                                            <p:txEl>
                                              <p:pRg st="1" end="1"/>
                                            </p:txEl>
                                          </p:spTgt>
                                        </p:tgtEl>
                                        <p:attrNameLst>
                                          <p:attrName>r</p:attrName>
                                        </p:attrNameLst>
                                      </p:cBhvr>
                                    </p:animRot>
                                    <p:animRot by="120000">
                                      <p:cBhvr>
                                        <p:cTn id="25" dur="400" fill="hold">
                                          <p:stCondLst>
                                            <p:cond delay="1600"/>
                                          </p:stCondLst>
                                        </p:cTn>
                                        <p:tgtEl>
                                          <p:spTgt spid="49155">
                                            <p:txEl>
                                              <p:pRg st="1" end="1"/>
                                            </p:txEl>
                                          </p:spTgt>
                                        </p:tgtEl>
                                        <p:attrNameLst>
                                          <p:attrName>r</p:attrName>
                                        </p:attrNameLst>
                                      </p:cBhvr>
                                    </p:animRot>
                                  </p:childTnLst>
                                </p:cTn>
                              </p:par>
                            </p:childTnLst>
                          </p:cTn>
                        </p:par>
                        <p:par>
                          <p:cTn id="26" fill="hold" nodeType="afterGroup">
                            <p:stCondLst>
                              <p:cond delay="4000"/>
                            </p:stCondLst>
                            <p:childTnLst>
                              <p:par>
                                <p:cTn id="27" presetID="32" presetClass="emph" presetSubtype="0" fill="hold" nodeType="afterEffect">
                                  <p:stCondLst>
                                    <p:cond delay="0"/>
                                  </p:stCondLst>
                                  <p:childTnLst>
                                    <p:animClr clrSpc="rgb" dir="cw">
                                      <p:cBhvr override="childStyle">
                                        <p:cTn id="28" dur="200" fill="hold"/>
                                        <p:tgtEl>
                                          <p:spTgt spid="49155">
                                            <p:txEl>
                                              <p:pRg st="2" end="2"/>
                                            </p:txEl>
                                          </p:spTgt>
                                        </p:tgtEl>
                                        <p:attrNameLst>
                                          <p:attrName>style.color</p:attrName>
                                        </p:attrNameLst>
                                      </p:cBhvr>
                                      <p:to>
                                        <a:srgbClr val="0000FF"/>
                                      </p:to>
                                    </p:animClr>
                                    <p:animClr clrSpc="rgb" dir="cw">
                                      <p:cBhvr>
                                        <p:cTn id="29" dur="200" fill="hold"/>
                                        <p:tgtEl>
                                          <p:spTgt spid="49155">
                                            <p:txEl>
                                              <p:pRg st="2" end="2"/>
                                            </p:txEl>
                                          </p:spTgt>
                                        </p:tgtEl>
                                        <p:attrNameLst>
                                          <p:attrName>fillcolor</p:attrName>
                                        </p:attrNameLst>
                                      </p:cBhvr>
                                      <p:to>
                                        <a:srgbClr val="0000FF"/>
                                      </p:to>
                                    </p:animClr>
                                    <p:set>
                                      <p:cBhvr>
                                        <p:cTn id="30" dur="200" fill="hold"/>
                                        <p:tgtEl>
                                          <p:spTgt spid="49155">
                                            <p:txEl>
                                              <p:pRg st="2" end="2"/>
                                            </p:txEl>
                                          </p:spTgt>
                                        </p:tgtEl>
                                        <p:attrNameLst>
                                          <p:attrName>fill.type</p:attrName>
                                        </p:attrNameLst>
                                      </p:cBhvr>
                                      <p:to>
                                        <p:strVal val="solid"/>
                                      </p:to>
                                    </p:set>
                                    <p:set>
                                      <p:cBhvr>
                                        <p:cTn id="31" dur="200" fill="hold"/>
                                        <p:tgtEl>
                                          <p:spTgt spid="49155">
                                            <p:txEl>
                                              <p:pRg st="2" end="2"/>
                                            </p:txEl>
                                          </p:spTgt>
                                        </p:tgtEl>
                                        <p:attrNameLst>
                                          <p:attrName>fill.on</p:attrName>
                                        </p:attrNameLst>
                                      </p:cBhvr>
                                      <p:to>
                                        <p:strVal val="true"/>
                                      </p:to>
                                    </p:set>
                                    <p:animRot by="120000">
                                      <p:cBhvr>
                                        <p:cTn id="32" dur="200" fill="hold">
                                          <p:stCondLst>
                                            <p:cond delay="0"/>
                                          </p:stCondLst>
                                        </p:cTn>
                                        <p:tgtEl>
                                          <p:spTgt spid="49155">
                                            <p:txEl>
                                              <p:pRg st="2" end="2"/>
                                            </p:txEl>
                                          </p:spTgt>
                                        </p:tgtEl>
                                        <p:attrNameLst>
                                          <p:attrName>r</p:attrName>
                                        </p:attrNameLst>
                                      </p:cBhvr>
                                    </p:animRot>
                                    <p:animRot by="-240000">
                                      <p:cBhvr>
                                        <p:cTn id="33" dur="400" fill="hold">
                                          <p:stCondLst>
                                            <p:cond delay="400"/>
                                          </p:stCondLst>
                                        </p:cTn>
                                        <p:tgtEl>
                                          <p:spTgt spid="49155">
                                            <p:txEl>
                                              <p:pRg st="2" end="2"/>
                                            </p:txEl>
                                          </p:spTgt>
                                        </p:tgtEl>
                                        <p:attrNameLst>
                                          <p:attrName>r</p:attrName>
                                        </p:attrNameLst>
                                      </p:cBhvr>
                                    </p:animRot>
                                    <p:animRot by="240000">
                                      <p:cBhvr>
                                        <p:cTn id="34" dur="400" fill="hold">
                                          <p:stCondLst>
                                            <p:cond delay="800"/>
                                          </p:stCondLst>
                                        </p:cTn>
                                        <p:tgtEl>
                                          <p:spTgt spid="49155">
                                            <p:txEl>
                                              <p:pRg st="2" end="2"/>
                                            </p:txEl>
                                          </p:spTgt>
                                        </p:tgtEl>
                                        <p:attrNameLst>
                                          <p:attrName>r</p:attrName>
                                        </p:attrNameLst>
                                      </p:cBhvr>
                                    </p:animRot>
                                    <p:animRot by="-240000">
                                      <p:cBhvr>
                                        <p:cTn id="35" dur="400" fill="hold">
                                          <p:stCondLst>
                                            <p:cond delay="1200"/>
                                          </p:stCondLst>
                                        </p:cTn>
                                        <p:tgtEl>
                                          <p:spTgt spid="49155">
                                            <p:txEl>
                                              <p:pRg st="2" end="2"/>
                                            </p:txEl>
                                          </p:spTgt>
                                        </p:tgtEl>
                                        <p:attrNameLst>
                                          <p:attrName>r</p:attrName>
                                        </p:attrNameLst>
                                      </p:cBhvr>
                                    </p:animRot>
                                    <p:animRot by="120000">
                                      <p:cBhvr>
                                        <p:cTn id="36" dur="400" fill="hold">
                                          <p:stCondLst>
                                            <p:cond delay="1600"/>
                                          </p:stCondLst>
                                        </p:cTn>
                                        <p:tgtEl>
                                          <p:spTgt spid="49155">
                                            <p:txEl>
                                              <p:pRg st="2" end="2"/>
                                            </p:txEl>
                                          </p:spTgt>
                                        </p:tgtEl>
                                        <p:attrNameLst>
                                          <p:attrName>r</p:attrName>
                                        </p:attrNameLst>
                                      </p:cBhvr>
                                    </p:animRot>
                                  </p:childTnLst>
                                </p:cTn>
                              </p:par>
                            </p:childTnLst>
                          </p:cTn>
                        </p:par>
                        <p:par>
                          <p:cTn id="37" fill="hold" nodeType="afterGroup">
                            <p:stCondLst>
                              <p:cond delay="6000"/>
                            </p:stCondLst>
                            <p:childTnLst>
                              <p:par>
                                <p:cTn id="38" presetID="32" presetClass="emph" presetSubtype="0" fill="hold" nodeType="afterEffect">
                                  <p:stCondLst>
                                    <p:cond delay="0"/>
                                  </p:stCondLst>
                                  <p:childTnLst>
                                    <p:animClr clrSpc="rgb" dir="cw">
                                      <p:cBhvr override="childStyle">
                                        <p:cTn id="39" dur="200" fill="hold"/>
                                        <p:tgtEl>
                                          <p:spTgt spid="49155">
                                            <p:txEl>
                                              <p:pRg st="3" end="3"/>
                                            </p:txEl>
                                          </p:spTgt>
                                        </p:tgtEl>
                                        <p:attrNameLst>
                                          <p:attrName>style.color</p:attrName>
                                        </p:attrNameLst>
                                      </p:cBhvr>
                                      <p:to>
                                        <a:srgbClr val="0000FF"/>
                                      </p:to>
                                    </p:animClr>
                                    <p:animClr clrSpc="rgb" dir="cw">
                                      <p:cBhvr>
                                        <p:cTn id="40" dur="200" fill="hold"/>
                                        <p:tgtEl>
                                          <p:spTgt spid="49155">
                                            <p:txEl>
                                              <p:pRg st="3" end="3"/>
                                            </p:txEl>
                                          </p:spTgt>
                                        </p:tgtEl>
                                        <p:attrNameLst>
                                          <p:attrName>fillcolor</p:attrName>
                                        </p:attrNameLst>
                                      </p:cBhvr>
                                      <p:to>
                                        <a:srgbClr val="0000FF"/>
                                      </p:to>
                                    </p:animClr>
                                    <p:set>
                                      <p:cBhvr>
                                        <p:cTn id="41" dur="200" fill="hold"/>
                                        <p:tgtEl>
                                          <p:spTgt spid="49155">
                                            <p:txEl>
                                              <p:pRg st="3" end="3"/>
                                            </p:txEl>
                                          </p:spTgt>
                                        </p:tgtEl>
                                        <p:attrNameLst>
                                          <p:attrName>fill.type</p:attrName>
                                        </p:attrNameLst>
                                      </p:cBhvr>
                                      <p:to>
                                        <p:strVal val="solid"/>
                                      </p:to>
                                    </p:set>
                                    <p:set>
                                      <p:cBhvr>
                                        <p:cTn id="42" dur="200" fill="hold"/>
                                        <p:tgtEl>
                                          <p:spTgt spid="49155">
                                            <p:txEl>
                                              <p:pRg st="3" end="3"/>
                                            </p:txEl>
                                          </p:spTgt>
                                        </p:tgtEl>
                                        <p:attrNameLst>
                                          <p:attrName>fill.on</p:attrName>
                                        </p:attrNameLst>
                                      </p:cBhvr>
                                      <p:to>
                                        <p:strVal val="true"/>
                                      </p:to>
                                    </p:set>
                                    <p:animRot by="120000">
                                      <p:cBhvr>
                                        <p:cTn id="43" dur="200" fill="hold">
                                          <p:stCondLst>
                                            <p:cond delay="0"/>
                                          </p:stCondLst>
                                        </p:cTn>
                                        <p:tgtEl>
                                          <p:spTgt spid="49155">
                                            <p:txEl>
                                              <p:pRg st="3" end="3"/>
                                            </p:txEl>
                                          </p:spTgt>
                                        </p:tgtEl>
                                        <p:attrNameLst>
                                          <p:attrName>r</p:attrName>
                                        </p:attrNameLst>
                                      </p:cBhvr>
                                    </p:animRot>
                                    <p:animRot by="-240000">
                                      <p:cBhvr>
                                        <p:cTn id="44" dur="400" fill="hold">
                                          <p:stCondLst>
                                            <p:cond delay="400"/>
                                          </p:stCondLst>
                                        </p:cTn>
                                        <p:tgtEl>
                                          <p:spTgt spid="49155">
                                            <p:txEl>
                                              <p:pRg st="3" end="3"/>
                                            </p:txEl>
                                          </p:spTgt>
                                        </p:tgtEl>
                                        <p:attrNameLst>
                                          <p:attrName>r</p:attrName>
                                        </p:attrNameLst>
                                      </p:cBhvr>
                                    </p:animRot>
                                    <p:animRot by="240000">
                                      <p:cBhvr>
                                        <p:cTn id="45" dur="400" fill="hold">
                                          <p:stCondLst>
                                            <p:cond delay="800"/>
                                          </p:stCondLst>
                                        </p:cTn>
                                        <p:tgtEl>
                                          <p:spTgt spid="49155">
                                            <p:txEl>
                                              <p:pRg st="3" end="3"/>
                                            </p:txEl>
                                          </p:spTgt>
                                        </p:tgtEl>
                                        <p:attrNameLst>
                                          <p:attrName>r</p:attrName>
                                        </p:attrNameLst>
                                      </p:cBhvr>
                                    </p:animRot>
                                    <p:animRot by="-240000">
                                      <p:cBhvr>
                                        <p:cTn id="46" dur="400" fill="hold">
                                          <p:stCondLst>
                                            <p:cond delay="1200"/>
                                          </p:stCondLst>
                                        </p:cTn>
                                        <p:tgtEl>
                                          <p:spTgt spid="49155">
                                            <p:txEl>
                                              <p:pRg st="3" end="3"/>
                                            </p:txEl>
                                          </p:spTgt>
                                        </p:tgtEl>
                                        <p:attrNameLst>
                                          <p:attrName>r</p:attrName>
                                        </p:attrNameLst>
                                      </p:cBhvr>
                                    </p:animRot>
                                    <p:animRot by="120000">
                                      <p:cBhvr>
                                        <p:cTn id="47" dur="400" fill="hold">
                                          <p:stCondLst>
                                            <p:cond delay="1600"/>
                                          </p:stCondLst>
                                        </p:cTn>
                                        <p:tgtEl>
                                          <p:spTgt spid="49155">
                                            <p:txEl>
                                              <p:pRg st="3" end="3"/>
                                            </p:txEl>
                                          </p:spTgt>
                                        </p:tgtEl>
                                        <p:attrNameLst>
                                          <p:attrName>r</p:attrName>
                                        </p:attrNameLst>
                                      </p:cBhvr>
                                    </p:animRot>
                                  </p:childTnLst>
                                </p:cTn>
                              </p:par>
                            </p:childTnLst>
                          </p:cTn>
                        </p:par>
                        <p:par>
                          <p:cTn id="48" fill="hold">
                            <p:stCondLst>
                              <p:cond delay="8000"/>
                            </p:stCondLst>
                            <p:childTnLst>
                              <p:par>
                                <p:cTn id="49" presetID="32" presetClass="emph" presetSubtype="0" fill="hold" nodeType="afterEffect">
                                  <p:stCondLst>
                                    <p:cond delay="0"/>
                                  </p:stCondLst>
                                  <p:childTnLst>
                                    <p:animClr clrSpc="rgb" dir="cw">
                                      <p:cBhvr override="childStyle">
                                        <p:cTn id="50" dur="200" fill="hold"/>
                                        <p:tgtEl>
                                          <p:spTgt spid="49155">
                                            <p:txEl>
                                              <p:pRg st="4" end="4"/>
                                            </p:txEl>
                                          </p:spTgt>
                                        </p:tgtEl>
                                        <p:attrNameLst>
                                          <p:attrName>style.color</p:attrName>
                                        </p:attrNameLst>
                                      </p:cBhvr>
                                      <p:to>
                                        <a:srgbClr val="0000FF"/>
                                      </p:to>
                                    </p:animClr>
                                    <p:animClr clrSpc="rgb" dir="cw">
                                      <p:cBhvr>
                                        <p:cTn id="51" dur="200" fill="hold"/>
                                        <p:tgtEl>
                                          <p:spTgt spid="49155">
                                            <p:txEl>
                                              <p:pRg st="4" end="4"/>
                                            </p:txEl>
                                          </p:spTgt>
                                        </p:tgtEl>
                                        <p:attrNameLst>
                                          <p:attrName>fillcolor</p:attrName>
                                        </p:attrNameLst>
                                      </p:cBhvr>
                                      <p:to>
                                        <a:srgbClr val="0000FF"/>
                                      </p:to>
                                    </p:animClr>
                                    <p:set>
                                      <p:cBhvr>
                                        <p:cTn id="52" dur="200" fill="hold"/>
                                        <p:tgtEl>
                                          <p:spTgt spid="49155">
                                            <p:txEl>
                                              <p:pRg st="4" end="4"/>
                                            </p:txEl>
                                          </p:spTgt>
                                        </p:tgtEl>
                                        <p:attrNameLst>
                                          <p:attrName>fill.type</p:attrName>
                                        </p:attrNameLst>
                                      </p:cBhvr>
                                      <p:to>
                                        <p:strVal val="solid"/>
                                      </p:to>
                                    </p:set>
                                    <p:set>
                                      <p:cBhvr>
                                        <p:cTn id="53" dur="200" fill="hold"/>
                                        <p:tgtEl>
                                          <p:spTgt spid="49155">
                                            <p:txEl>
                                              <p:pRg st="4" end="4"/>
                                            </p:txEl>
                                          </p:spTgt>
                                        </p:tgtEl>
                                        <p:attrNameLst>
                                          <p:attrName>fill.on</p:attrName>
                                        </p:attrNameLst>
                                      </p:cBhvr>
                                      <p:to>
                                        <p:strVal val="true"/>
                                      </p:to>
                                    </p:set>
                                    <p:animRot by="120000">
                                      <p:cBhvr>
                                        <p:cTn id="54" dur="200" fill="hold">
                                          <p:stCondLst>
                                            <p:cond delay="0"/>
                                          </p:stCondLst>
                                        </p:cTn>
                                        <p:tgtEl>
                                          <p:spTgt spid="49155">
                                            <p:txEl>
                                              <p:pRg st="4" end="4"/>
                                            </p:txEl>
                                          </p:spTgt>
                                        </p:tgtEl>
                                        <p:attrNameLst>
                                          <p:attrName>r</p:attrName>
                                        </p:attrNameLst>
                                      </p:cBhvr>
                                    </p:animRot>
                                    <p:animRot by="-240000">
                                      <p:cBhvr>
                                        <p:cTn id="55" dur="400" fill="hold">
                                          <p:stCondLst>
                                            <p:cond delay="400"/>
                                          </p:stCondLst>
                                        </p:cTn>
                                        <p:tgtEl>
                                          <p:spTgt spid="49155">
                                            <p:txEl>
                                              <p:pRg st="4" end="4"/>
                                            </p:txEl>
                                          </p:spTgt>
                                        </p:tgtEl>
                                        <p:attrNameLst>
                                          <p:attrName>r</p:attrName>
                                        </p:attrNameLst>
                                      </p:cBhvr>
                                    </p:animRot>
                                    <p:animRot by="240000">
                                      <p:cBhvr>
                                        <p:cTn id="56" dur="400" fill="hold">
                                          <p:stCondLst>
                                            <p:cond delay="800"/>
                                          </p:stCondLst>
                                        </p:cTn>
                                        <p:tgtEl>
                                          <p:spTgt spid="49155">
                                            <p:txEl>
                                              <p:pRg st="4" end="4"/>
                                            </p:txEl>
                                          </p:spTgt>
                                        </p:tgtEl>
                                        <p:attrNameLst>
                                          <p:attrName>r</p:attrName>
                                        </p:attrNameLst>
                                      </p:cBhvr>
                                    </p:animRot>
                                    <p:animRot by="-240000">
                                      <p:cBhvr>
                                        <p:cTn id="57" dur="400" fill="hold">
                                          <p:stCondLst>
                                            <p:cond delay="1200"/>
                                          </p:stCondLst>
                                        </p:cTn>
                                        <p:tgtEl>
                                          <p:spTgt spid="49155">
                                            <p:txEl>
                                              <p:pRg st="4" end="4"/>
                                            </p:txEl>
                                          </p:spTgt>
                                        </p:tgtEl>
                                        <p:attrNameLst>
                                          <p:attrName>r</p:attrName>
                                        </p:attrNameLst>
                                      </p:cBhvr>
                                    </p:animRot>
                                    <p:animRot by="120000">
                                      <p:cBhvr>
                                        <p:cTn id="58" dur="400" fill="hold">
                                          <p:stCondLst>
                                            <p:cond delay="1600"/>
                                          </p:stCondLst>
                                        </p:cTn>
                                        <p:tgtEl>
                                          <p:spTgt spid="49155">
                                            <p:txEl>
                                              <p:pRg st="4" end="4"/>
                                            </p:txEl>
                                          </p:spTgt>
                                        </p:tgtEl>
                                        <p:attrNameLst>
                                          <p:attrName>r</p:attrName>
                                        </p:attrNameLst>
                                      </p:cBhvr>
                                    </p:animRot>
                                  </p:childTnLst>
                                </p:cTn>
                              </p:par>
                            </p:childTnLst>
                          </p:cTn>
                        </p:par>
                        <p:par>
                          <p:cTn id="59" fill="hold">
                            <p:stCondLst>
                              <p:cond delay="10000"/>
                            </p:stCondLst>
                            <p:childTnLst>
                              <p:par>
                                <p:cTn id="60" presetID="32" presetClass="emph" presetSubtype="0" fill="hold" nodeType="afterEffect">
                                  <p:stCondLst>
                                    <p:cond delay="0"/>
                                  </p:stCondLst>
                                  <p:childTnLst>
                                    <p:animClr clrSpc="rgb" dir="cw">
                                      <p:cBhvr override="childStyle">
                                        <p:cTn id="61" dur="200" fill="hold"/>
                                        <p:tgtEl>
                                          <p:spTgt spid="49155">
                                            <p:txEl>
                                              <p:pRg st="5" end="5"/>
                                            </p:txEl>
                                          </p:spTgt>
                                        </p:tgtEl>
                                        <p:attrNameLst>
                                          <p:attrName>style.color</p:attrName>
                                        </p:attrNameLst>
                                      </p:cBhvr>
                                      <p:to>
                                        <a:srgbClr val="0000FF"/>
                                      </p:to>
                                    </p:animClr>
                                    <p:animClr clrSpc="rgb" dir="cw">
                                      <p:cBhvr>
                                        <p:cTn id="62" dur="200" fill="hold"/>
                                        <p:tgtEl>
                                          <p:spTgt spid="49155">
                                            <p:txEl>
                                              <p:pRg st="5" end="5"/>
                                            </p:txEl>
                                          </p:spTgt>
                                        </p:tgtEl>
                                        <p:attrNameLst>
                                          <p:attrName>fillcolor</p:attrName>
                                        </p:attrNameLst>
                                      </p:cBhvr>
                                      <p:to>
                                        <a:srgbClr val="0000FF"/>
                                      </p:to>
                                    </p:animClr>
                                    <p:set>
                                      <p:cBhvr>
                                        <p:cTn id="63" dur="200" fill="hold"/>
                                        <p:tgtEl>
                                          <p:spTgt spid="49155">
                                            <p:txEl>
                                              <p:pRg st="5" end="5"/>
                                            </p:txEl>
                                          </p:spTgt>
                                        </p:tgtEl>
                                        <p:attrNameLst>
                                          <p:attrName>fill.type</p:attrName>
                                        </p:attrNameLst>
                                      </p:cBhvr>
                                      <p:to>
                                        <p:strVal val="solid"/>
                                      </p:to>
                                    </p:set>
                                    <p:set>
                                      <p:cBhvr>
                                        <p:cTn id="64" dur="200" fill="hold"/>
                                        <p:tgtEl>
                                          <p:spTgt spid="49155">
                                            <p:txEl>
                                              <p:pRg st="5" end="5"/>
                                            </p:txEl>
                                          </p:spTgt>
                                        </p:tgtEl>
                                        <p:attrNameLst>
                                          <p:attrName>fill.on</p:attrName>
                                        </p:attrNameLst>
                                      </p:cBhvr>
                                      <p:to>
                                        <p:strVal val="true"/>
                                      </p:to>
                                    </p:set>
                                    <p:animRot by="120000">
                                      <p:cBhvr>
                                        <p:cTn id="65" dur="200" fill="hold">
                                          <p:stCondLst>
                                            <p:cond delay="0"/>
                                          </p:stCondLst>
                                        </p:cTn>
                                        <p:tgtEl>
                                          <p:spTgt spid="49155">
                                            <p:txEl>
                                              <p:pRg st="5" end="5"/>
                                            </p:txEl>
                                          </p:spTgt>
                                        </p:tgtEl>
                                        <p:attrNameLst>
                                          <p:attrName>r</p:attrName>
                                        </p:attrNameLst>
                                      </p:cBhvr>
                                    </p:animRot>
                                    <p:animRot by="-240000">
                                      <p:cBhvr>
                                        <p:cTn id="66" dur="400" fill="hold">
                                          <p:stCondLst>
                                            <p:cond delay="400"/>
                                          </p:stCondLst>
                                        </p:cTn>
                                        <p:tgtEl>
                                          <p:spTgt spid="49155">
                                            <p:txEl>
                                              <p:pRg st="5" end="5"/>
                                            </p:txEl>
                                          </p:spTgt>
                                        </p:tgtEl>
                                        <p:attrNameLst>
                                          <p:attrName>r</p:attrName>
                                        </p:attrNameLst>
                                      </p:cBhvr>
                                    </p:animRot>
                                    <p:animRot by="240000">
                                      <p:cBhvr>
                                        <p:cTn id="67" dur="400" fill="hold">
                                          <p:stCondLst>
                                            <p:cond delay="800"/>
                                          </p:stCondLst>
                                        </p:cTn>
                                        <p:tgtEl>
                                          <p:spTgt spid="49155">
                                            <p:txEl>
                                              <p:pRg st="5" end="5"/>
                                            </p:txEl>
                                          </p:spTgt>
                                        </p:tgtEl>
                                        <p:attrNameLst>
                                          <p:attrName>r</p:attrName>
                                        </p:attrNameLst>
                                      </p:cBhvr>
                                    </p:animRot>
                                    <p:animRot by="-240000">
                                      <p:cBhvr>
                                        <p:cTn id="68" dur="400" fill="hold">
                                          <p:stCondLst>
                                            <p:cond delay="1200"/>
                                          </p:stCondLst>
                                        </p:cTn>
                                        <p:tgtEl>
                                          <p:spTgt spid="49155">
                                            <p:txEl>
                                              <p:pRg st="5" end="5"/>
                                            </p:txEl>
                                          </p:spTgt>
                                        </p:tgtEl>
                                        <p:attrNameLst>
                                          <p:attrName>r</p:attrName>
                                        </p:attrNameLst>
                                      </p:cBhvr>
                                    </p:animRot>
                                    <p:animRot by="120000">
                                      <p:cBhvr>
                                        <p:cTn id="69" dur="400" fill="hold">
                                          <p:stCondLst>
                                            <p:cond delay="1600"/>
                                          </p:stCondLst>
                                        </p:cTn>
                                        <p:tgtEl>
                                          <p:spTgt spid="49155">
                                            <p:txEl>
                                              <p:pRg st="5" end="5"/>
                                            </p:txEl>
                                          </p:spTgt>
                                        </p:tgtEl>
                                        <p:attrNameLst>
                                          <p:attrName>r</p:attrName>
                                        </p:attrNameLst>
                                      </p:cBhvr>
                                    </p:animRot>
                                  </p:childTnLst>
                                </p:cTn>
                              </p:par>
                            </p:childTnLst>
                          </p:cTn>
                        </p:par>
                        <p:par>
                          <p:cTn id="70" fill="hold" nodeType="afterGroup">
                            <p:stCondLst>
                              <p:cond delay="12000"/>
                            </p:stCondLst>
                            <p:childTnLst>
                              <p:par>
                                <p:cTn id="71" presetID="32" presetClass="emph" presetSubtype="0" fill="hold" nodeType="afterEffect">
                                  <p:stCondLst>
                                    <p:cond delay="0"/>
                                  </p:stCondLst>
                                  <p:childTnLst>
                                    <p:animClr clrSpc="rgb" dir="cw">
                                      <p:cBhvr override="childStyle">
                                        <p:cTn id="72" dur="200" fill="hold"/>
                                        <p:tgtEl>
                                          <p:spTgt spid="49155">
                                            <p:txEl>
                                              <p:pRg st="6" end="6"/>
                                            </p:txEl>
                                          </p:spTgt>
                                        </p:tgtEl>
                                        <p:attrNameLst>
                                          <p:attrName>style.color</p:attrName>
                                        </p:attrNameLst>
                                      </p:cBhvr>
                                      <p:to>
                                        <a:srgbClr val="0000FF"/>
                                      </p:to>
                                    </p:animClr>
                                    <p:animClr clrSpc="rgb" dir="cw">
                                      <p:cBhvr>
                                        <p:cTn id="73" dur="200" fill="hold"/>
                                        <p:tgtEl>
                                          <p:spTgt spid="49155">
                                            <p:txEl>
                                              <p:pRg st="6" end="6"/>
                                            </p:txEl>
                                          </p:spTgt>
                                        </p:tgtEl>
                                        <p:attrNameLst>
                                          <p:attrName>fillcolor</p:attrName>
                                        </p:attrNameLst>
                                      </p:cBhvr>
                                      <p:to>
                                        <a:srgbClr val="0000FF"/>
                                      </p:to>
                                    </p:animClr>
                                    <p:set>
                                      <p:cBhvr>
                                        <p:cTn id="74" dur="200" fill="hold"/>
                                        <p:tgtEl>
                                          <p:spTgt spid="49155">
                                            <p:txEl>
                                              <p:pRg st="6" end="6"/>
                                            </p:txEl>
                                          </p:spTgt>
                                        </p:tgtEl>
                                        <p:attrNameLst>
                                          <p:attrName>fill.type</p:attrName>
                                        </p:attrNameLst>
                                      </p:cBhvr>
                                      <p:to>
                                        <p:strVal val="solid"/>
                                      </p:to>
                                    </p:set>
                                    <p:set>
                                      <p:cBhvr>
                                        <p:cTn id="75" dur="200" fill="hold"/>
                                        <p:tgtEl>
                                          <p:spTgt spid="49155">
                                            <p:txEl>
                                              <p:pRg st="6" end="6"/>
                                            </p:txEl>
                                          </p:spTgt>
                                        </p:tgtEl>
                                        <p:attrNameLst>
                                          <p:attrName>fill.on</p:attrName>
                                        </p:attrNameLst>
                                      </p:cBhvr>
                                      <p:to>
                                        <p:strVal val="true"/>
                                      </p:to>
                                    </p:set>
                                    <p:animRot by="120000">
                                      <p:cBhvr>
                                        <p:cTn id="76" dur="200" fill="hold">
                                          <p:stCondLst>
                                            <p:cond delay="0"/>
                                          </p:stCondLst>
                                        </p:cTn>
                                        <p:tgtEl>
                                          <p:spTgt spid="49155">
                                            <p:txEl>
                                              <p:pRg st="6" end="6"/>
                                            </p:txEl>
                                          </p:spTgt>
                                        </p:tgtEl>
                                        <p:attrNameLst>
                                          <p:attrName>r</p:attrName>
                                        </p:attrNameLst>
                                      </p:cBhvr>
                                    </p:animRot>
                                    <p:animRot by="-240000">
                                      <p:cBhvr>
                                        <p:cTn id="77" dur="400" fill="hold">
                                          <p:stCondLst>
                                            <p:cond delay="400"/>
                                          </p:stCondLst>
                                        </p:cTn>
                                        <p:tgtEl>
                                          <p:spTgt spid="49155">
                                            <p:txEl>
                                              <p:pRg st="6" end="6"/>
                                            </p:txEl>
                                          </p:spTgt>
                                        </p:tgtEl>
                                        <p:attrNameLst>
                                          <p:attrName>r</p:attrName>
                                        </p:attrNameLst>
                                      </p:cBhvr>
                                    </p:animRot>
                                    <p:animRot by="240000">
                                      <p:cBhvr>
                                        <p:cTn id="78" dur="400" fill="hold">
                                          <p:stCondLst>
                                            <p:cond delay="800"/>
                                          </p:stCondLst>
                                        </p:cTn>
                                        <p:tgtEl>
                                          <p:spTgt spid="49155">
                                            <p:txEl>
                                              <p:pRg st="6" end="6"/>
                                            </p:txEl>
                                          </p:spTgt>
                                        </p:tgtEl>
                                        <p:attrNameLst>
                                          <p:attrName>r</p:attrName>
                                        </p:attrNameLst>
                                      </p:cBhvr>
                                    </p:animRot>
                                    <p:animRot by="-240000">
                                      <p:cBhvr>
                                        <p:cTn id="79" dur="400" fill="hold">
                                          <p:stCondLst>
                                            <p:cond delay="1200"/>
                                          </p:stCondLst>
                                        </p:cTn>
                                        <p:tgtEl>
                                          <p:spTgt spid="49155">
                                            <p:txEl>
                                              <p:pRg st="6" end="6"/>
                                            </p:txEl>
                                          </p:spTgt>
                                        </p:tgtEl>
                                        <p:attrNameLst>
                                          <p:attrName>r</p:attrName>
                                        </p:attrNameLst>
                                      </p:cBhvr>
                                    </p:animRot>
                                    <p:animRot by="120000">
                                      <p:cBhvr>
                                        <p:cTn id="80" dur="400" fill="hold">
                                          <p:stCondLst>
                                            <p:cond delay="1600"/>
                                          </p:stCondLst>
                                        </p:cTn>
                                        <p:tgtEl>
                                          <p:spTgt spid="49155">
                                            <p:txEl>
                                              <p:pRg st="6" end="6"/>
                                            </p:txEl>
                                          </p:spTgt>
                                        </p:tgtEl>
                                        <p:attrNameLst>
                                          <p:attrName>r</p:attrName>
                                        </p:attrNameLst>
                                      </p:cBhvr>
                                    </p:animRot>
                                  </p:childTnLst>
                                </p:cTn>
                              </p:par>
                            </p:childTnLst>
                          </p:cTn>
                        </p:par>
                        <p:par>
                          <p:cTn id="81" fill="hold">
                            <p:stCondLst>
                              <p:cond delay="14000"/>
                            </p:stCondLst>
                            <p:childTnLst>
                              <p:par>
                                <p:cTn id="82" presetID="32" presetClass="emph" presetSubtype="0" fill="hold" nodeType="afterEffect">
                                  <p:stCondLst>
                                    <p:cond delay="0"/>
                                  </p:stCondLst>
                                  <p:childTnLst>
                                    <p:animClr clrSpc="rgb" dir="cw">
                                      <p:cBhvr override="childStyle">
                                        <p:cTn id="83" dur="200" fill="hold"/>
                                        <p:tgtEl>
                                          <p:spTgt spid="49155">
                                            <p:txEl>
                                              <p:pRg st="7" end="7"/>
                                            </p:txEl>
                                          </p:spTgt>
                                        </p:tgtEl>
                                        <p:attrNameLst>
                                          <p:attrName>style.color</p:attrName>
                                        </p:attrNameLst>
                                      </p:cBhvr>
                                      <p:to>
                                        <a:srgbClr val="0000FF"/>
                                      </p:to>
                                    </p:animClr>
                                    <p:animClr clrSpc="rgb" dir="cw">
                                      <p:cBhvr>
                                        <p:cTn id="84" dur="200" fill="hold"/>
                                        <p:tgtEl>
                                          <p:spTgt spid="49155">
                                            <p:txEl>
                                              <p:pRg st="7" end="7"/>
                                            </p:txEl>
                                          </p:spTgt>
                                        </p:tgtEl>
                                        <p:attrNameLst>
                                          <p:attrName>fillcolor</p:attrName>
                                        </p:attrNameLst>
                                      </p:cBhvr>
                                      <p:to>
                                        <a:srgbClr val="0000FF"/>
                                      </p:to>
                                    </p:animClr>
                                    <p:set>
                                      <p:cBhvr>
                                        <p:cTn id="85" dur="200" fill="hold"/>
                                        <p:tgtEl>
                                          <p:spTgt spid="49155">
                                            <p:txEl>
                                              <p:pRg st="7" end="7"/>
                                            </p:txEl>
                                          </p:spTgt>
                                        </p:tgtEl>
                                        <p:attrNameLst>
                                          <p:attrName>fill.type</p:attrName>
                                        </p:attrNameLst>
                                      </p:cBhvr>
                                      <p:to>
                                        <p:strVal val="solid"/>
                                      </p:to>
                                    </p:set>
                                    <p:set>
                                      <p:cBhvr>
                                        <p:cTn id="86" dur="200" fill="hold"/>
                                        <p:tgtEl>
                                          <p:spTgt spid="49155">
                                            <p:txEl>
                                              <p:pRg st="7" end="7"/>
                                            </p:txEl>
                                          </p:spTgt>
                                        </p:tgtEl>
                                        <p:attrNameLst>
                                          <p:attrName>fill.on</p:attrName>
                                        </p:attrNameLst>
                                      </p:cBhvr>
                                      <p:to>
                                        <p:strVal val="true"/>
                                      </p:to>
                                    </p:set>
                                    <p:animRot by="120000">
                                      <p:cBhvr>
                                        <p:cTn id="87" dur="200" fill="hold">
                                          <p:stCondLst>
                                            <p:cond delay="0"/>
                                          </p:stCondLst>
                                        </p:cTn>
                                        <p:tgtEl>
                                          <p:spTgt spid="49155">
                                            <p:txEl>
                                              <p:pRg st="7" end="7"/>
                                            </p:txEl>
                                          </p:spTgt>
                                        </p:tgtEl>
                                        <p:attrNameLst>
                                          <p:attrName>r</p:attrName>
                                        </p:attrNameLst>
                                      </p:cBhvr>
                                    </p:animRot>
                                    <p:animRot by="-240000">
                                      <p:cBhvr>
                                        <p:cTn id="88" dur="400" fill="hold">
                                          <p:stCondLst>
                                            <p:cond delay="400"/>
                                          </p:stCondLst>
                                        </p:cTn>
                                        <p:tgtEl>
                                          <p:spTgt spid="49155">
                                            <p:txEl>
                                              <p:pRg st="7" end="7"/>
                                            </p:txEl>
                                          </p:spTgt>
                                        </p:tgtEl>
                                        <p:attrNameLst>
                                          <p:attrName>r</p:attrName>
                                        </p:attrNameLst>
                                      </p:cBhvr>
                                    </p:animRot>
                                    <p:animRot by="240000">
                                      <p:cBhvr>
                                        <p:cTn id="89" dur="400" fill="hold">
                                          <p:stCondLst>
                                            <p:cond delay="800"/>
                                          </p:stCondLst>
                                        </p:cTn>
                                        <p:tgtEl>
                                          <p:spTgt spid="49155">
                                            <p:txEl>
                                              <p:pRg st="7" end="7"/>
                                            </p:txEl>
                                          </p:spTgt>
                                        </p:tgtEl>
                                        <p:attrNameLst>
                                          <p:attrName>r</p:attrName>
                                        </p:attrNameLst>
                                      </p:cBhvr>
                                    </p:animRot>
                                    <p:animRot by="-240000">
                                      <p:cBhvr>
                                        <p:cTn id="90" dur="400" fill="hold">
                                          <p:stCondLst>
                                            <p:cond delay="1200"/>
                                          </p:stCondLst>
                                        </p:cTn>
                                        <p:tgtEl>
                                          <p:spTgt spid="49155">
                                            <p:txEl>
                                              <p:pRg st="7" end="7"/>
                                            </p:txEl>
                                          </p:spTgt>
                                        </p:tgtEl>
                                        <p:attrNameLst>
                                          <p:attrName>r</p:attrName>
                                        </p:attrNameLst>
                                      </p:cBhvr>
                                    </p:animRot>
                                    <p:animRot by="120000">
                                      <p:cBhvr>
                                        <p:cTn id="91" dur="400" fill="hold">
                                          <p:stCondLst>
                                            <p:cond delay="1600"/>
                                          </p:stCondLst>
                                        </p:cTn>
                                        <p:tgtEl>
                                          <p:spTgt spid="49155">
                                            <p:txEl>
                                              <p:pRg st="7" end="7"/>
                                            </p:txEl>
                                          </p:spTgt>
                                        </p:tgtEl>
                                        <p:attrNameLst>
                                          <p:attrName>r</p:attrName>
                                        </p:attrNameLst>
                                      </p:cBhvr>
                                    </p:animRot>
                                  </p:childTnLst>
                                </p:cTn>
                              </p:par>
                            </p:childTnLst>
                          </p:cTn>
                        </p:par>
                        <p:par>
                          <p:cTn id="92" fill="hold">
                            <p:stCondLst>
                              <p:cond delay="16000"/>
                            </p:stCondLst>
                            <p:childTnLst>
                              <p:par>
                                <p:cTn id="93" presetID="32" presetClass="emph" presetSubtype="0" fill="hold" nodeType="afterEffect">
                                  <p:stCondLst>
                                    <p:cond delay="0"/>
                                  </p:stCondLst>
                                  <p:childTnLst>
                                    <p:animClr clrSpc="rgb" dir="cw">
                                      <p:cBhvr override="childStyle">
                                        <p:cTn id="94" dur="200" fill="hold"/>
                                        <p:tgtEl>
                                          <p:spTgt spid="49155">
                                            <p:txEl>
                                              <p:pRg st="8" end="8"/>
                                            </p:txEl>
                                          </p:spTgt>
                                        </p:tgtEl>
                                        <p:attrNameLst>
                                          <p:attrName>style.color</p:attrName>
                                        </p:attrNameLst>
                                      </p:cBhvr>
                                      <p:to>
                                        <a:srgbClr val="0000FF"/>
                                      </p:to>
                                    </p:animClr>
                                    <p:animClr clrSpc="rgb" dir="cw">
                                      <p:cBhvr>
                                        <p:cTn id="95" dur="200" fill="hold"/>
                                        <p:tgtEl>
                                          <p:spTgt spid="49155">
                                            <p:txEl>
                                              <p:pRg st="8" end="8"/>
                                            </p:txEl>
                                          </p:spTgt>
                                        </p:tgtEl>
                                        <p:attrNameLst>
                                          <p:attrName>fillcolor</p:attrName>
                                        </p:attrNameLst>
                                      </p:cBhvr>
                                      <p:to>
                                        <a:srgbClr val="0000FF"/>
                                      </p:to>
                                    </p:animClr>
                                    <p:set>
                                      <p:cBhvr>
                                        <p:cTn id="96" dur="200" fill="hold"/>
                                        <p:tgtEl>
                                          <p:spTgt spid="49155">
                                            <p:txEl>
                                              <p:pRg st="8" end="8"/>
                                            </p:txEl>
                                          </p:spTgt>
                                        </p:tgtEl>
                                        <p:attrNameLst>
                                          <p:attrName>fill.type</p:attrName>
                                        </p:attrNameLst>
                                      </p:cBhvr>
                                      <p:to>
                                        <p:strVal val="solid"/>
                                      </p:to>
                                    </p:set>
                                    <p:set>
                                      <p:cBhvr>
                                        <p:cTn id="97" dur="200" fill="hold"/>
                                        <p:tgtEl>
                                          <p:spTgt spid="49155">
                                            <p:txEl>
                                              <p:pRg st="8" end="8"/>
                                            </p:txEl>
                                          </p:spTgt>
                                        </p:tgtEl>
                                        <p:attrNameLst>
                                          <p:attrName>fill.on</p:attrName>
                                        </p:attrNameLst>
                                      </p:cBhvr>
                                      <p:to>
                                        <p:strVal val="true"/>
                                      </p:to>
                                    </p:set>
                                    <p:animRot by="120000">
                                      <p:cBhvr>
                                        <p:cTn id="98" dur="200" fill="hold">
                                          <p:stCondLst>
                                            <p:cond delay="0"/>
                                          </p:stCondLst>
                                        </p:cTn>
                                        <p:tgtEl>
                                          <p:spTgt spid="49155">
                                            <p:txEl>
                                              <p:pRg st="8" end="8"/>
                                            </p:txEl>
                                          </p:spTgt>
                                        </p:tgtEl>
                                        <p:attrNameLst>
                                          <p:attrName>r</p:attrName>
                                        </p:attrNameLst>
                                      </p:cBhvr>
                                    </p:animRot>
                                    <p:animRot by="-240000">
                                      <p:cBhvr>
                                        <p:cTn id="99" dur="400" fill="hold">
                                          <p:stCondLst>
                                            <p:cond delay="400"/>
                                          </p:stCondLst>
                                        </p:cTn>
                                        <p:tgtEl>
                                          <p:spTgt spid="49155">
                                            <p:txEl>
                                              <p:pRg st="8" end="8"/>
                                            </p:txEl>
                                          </p:spTgt>
                                        </p:tgtEl>
                                        <p:attrNameLst>
                                          <p:attrName>r</p:attrName>
                                        </p:attrNameLst>
                                      </p:cBhvr>
                                    </p:animRot>
                                    <p:animRot by="240000">
                                      <p:cBhvr>
                                        <p:cTn id="100" dur="400" fill="hold">
                                          <p:stCondLst>
                                            <p:cond delay="800"/>
                                          </p:stCondLst>
                                        </p:cTn>
                                        <p:tgtEl>
                                          <p:spTgt spid="49155">
                                            <p:txEl>
                                              <p:pRg st="8" end="8"/>
                                            </p:txEl>
                                          </p:spTgt>
                                        </p:tgtEl>
                                        <p:attrNameLst>
                                          <p:attrName>r</p:attrName>
                                        </p:attrNameLst>
                                      </p:cBhvr>
                                    </p:animRot>
                                    <p:animRot by="-240000">
                                      <p:cBhvr>
                                        <p:cTn id="101" dur="400" fill="hold">
                                          <p:stCondLst>
                                            <p:cond delay="1200"/>
                                          </p:stCondLst>
                                        </p:cTn>
                                        <p:tgtEl>
                                          <p:spTgt spid="49155">
                                            <p:txEl>
                                              <p:pRg st="8" end="8"/>
                                            </p:txEl>
                                          </p:spTgt>
                                        </p:tgtEl>
                                        <p:attrNameLst>
                                          <p:attrName>r</p:attrName>
                                        </p:attrNameLst>
                                      </p:cBhvr>
                                    </p:animRot>
                                    <p:animRot by="120000">
                                      <p:cBhvr>
                                        <p:cTn id="102" dur="400" fill="hold">
                                          <p:stCondLst>
                                            <p:cond delay="1600"/>
                                          </p:stCondLst>
                                        </p:cTn>
                                        <p:tgtEl>
                                          <p:spTgt spid="49155">
                                            <p:txEl>
                                              <p:pRg st="8" end="8"/>
                                            </p:txEl>
                                          </p:spTgt>
                                        </p:tgtEl>
                                        <p:attrNameLst>
                                          <p:attrName>r</p:attrName>
                                        </p:attrNameLst>
                                      </p:cBhvr>
                                    </p:animRot>
                                  </p:childTnLst>
                                </p:cTn>
                              </p:par>
                            </p:childTnLst>
                          </p:cTn>
                        </p:par>
                        <p:par>
                          <p:cTn id="103" fill="hold" nodeType="afterGroup">
                            <p:stCondLst>
                              <p:cond delay="18000"/>
                            </p:stCondLst>
                            <p:childTnLst>
                              <p:par>
                                <p:cTn id="104" presetID="32" presetClass="emph" presetSubtype="0" fill="hold" nodeType="afterEffect">
                                  <p:stCondLst>
                                    <p:cond delay="0"/>
                                  </p:stCondLst>
                                  <p:childTnLst>
                                    <p:animClr clrSpc="rgb" dir="cw">
                                      <p:cBhvr override="childStyle">
                                        <p:cTn id="105" dur="200" fill="hold"/>
                                        <p:tgtEl>
                                          <p:spTgt spid="49156">
                                            <p:txEl>
                                              <p:pRg st="0" end="0"/>
                                            </p:txEl>
                                          </p:spTgt>
                                        </p:tgtEl>
                                        <p:attrNameLst>
                                          <p:attrName>style.color</p:attrName>
                                        </p:attrNameLst>
                                      </p:cBhvr>
                                      <p:to>
                                        <a:srgbClr val="0000FF"/>
                                      </p:to>
                                    </p:animClr>
                                    <p:animClr clrSpc="rgb" dir="cw">
                                      <p:cBhvr>
                                        <p:cTn id="106" dur="200" fill="hold"/>
                                        <p:tgtEl>
                                          <p:spTgt spid="49156">
                                            <p:txEl>
                                              <p:pRg st="0" end="0"/>
                                            </p:txEl>
                                          </p:spTgt>
                                        </p:tgtEl>
                                        <p:attrNameLst>
                                          <p:attrName>fillcolor</p:attrName>
                                        </p:attrNameLst>
                                      </p:cBhvr>
                                      <p:to>
                                        <a:srgbClr val="0000FF"/>
                                      </p:to>
                                    </p:animClr>
                                    <p:set>
                                      <p:cBhvr>
                                        <p:cTn id="107" dur="200" fill="hold"/>
                                        <p:tgtEl>
                                          <p:spTgt spid="49156">
                                            <p:txEl>
                                              <p:pRg st="0" end="0"/>
                                            </p:txEl>
                                          </p:spTgt>
                                        </p:tgtEl>
                                        <p:attrNameLst>
                                          <p:attrName>fill.type</p:attrName>
                                        </p:attrNameLst>
                                      </p:cBhvr>
                                      <p:to>
                                        <p:strVal val="solid"/>
                                      </p:to>
                                    </p:set>
                                    <p:set>
                                      <p:cBhvr>
                                        <p:cTn id="108" dur="200" fill="hold"/>
                                        <p:tgtEl>
                                          <p:spTgt spid="49156">
                                            <p:txEl>
                                              <p:pRg st="0" end="0"/>
                                            </p:txEl>
                                          </p:spTgt>
                                        </p:tgtEl>
                                        <p:attrNameLst>
                                          <p:attrName>fill.on</p:attrName>
                                        </p:attrNameLst>
                                      </p:cBhvr>
                                      <p:to>
                                        <p:strVal val="true"/>
                                      </p:to>
                                    </p:set>
                                    <p:animRot by="120000">
                                      <p:cBhvr>
                                        <p:cTn id="109" dur="200" fill="hold">
                                          <p:stCondLst>
                                            <p:cond delay="0"/>
                                          </p:stCondLst>
                                        </p:cTn>
                                        <p:tgtEl>
                                          <p:spTgt spid="49156">
                                            <p:txEl>
                                              <p:pRg st="0" end="0"/>
                                            </p:txEl>
                                          </p:spTgt>
                                        </p:tgtEl>
                                        <p:attrNameLst>
                                          <p:attrName>r</p:attrName>
                                        </p:attrNameLst>
                                      </p:cBhvr>
                                    </p:animRot>
                                    <p:animRot by="-240000">
                                      <p:cBhvr>
                                        <p:cTn id="110" dur="400" fill="hold">
                                          <p:stCondLst>
                                            <p:cond delay="400"/>
                                          </p:stCondLst>
                                        </p:cTn>
                                        <p:tgtEl>
                                          <p:spTgt spid="49156">
                                            <p:txEl>
                                              <p:pRg st="0" end="0"/>
                                            </p:txEl>
                                          </p:spTgt>
                                        </p:tgtEl>
                                        <p:attrNameLst>
                                          <p:attrName>r</p:attrName>
                                        </p:attrNameLst>
                                      </p:cBhvr>
                                    </p:animRot>
                                    <p:animRot by="240000">
                                      <p:cBhvr>
                                        <p:cTn id="111" dur="400" fill="hold">
                                          <p:stCondLst>
                                            <p:cond delay="800"/>
                                          </p:stCondLst>
                                        </p:cTn>
                                        <p:tgtEl>
                                          <p:spTgt spid="49156">
                                            <p:txEl>
                                              <p:pRg st="0" end="0"/>
                                            </p:txEl>
                                          </p:spTgt>
                                        </p:tgtEl>
                                        <p:attrNameLst>
                                          <p:attrName>r</p:attrName>
                                        </p:attrNameLst>
                                      </p:cBhvr>
                                    </p:animRot>
                                    <p:animRot by="-240000">
                                      <p:cBhvr>
                                        <p:cTn id="112" dur="400" fill="hold">
                                          <p:stCondLst>
                                            <p:cond delay="1200"/>
                                          </p:stCondLst>
                                        </p:cTn>
                                        <p:tgtEl>
                                          <p:spTgt spid="49156">
                                            <p:txEl>
                                              <p:pRg st="0" end="0"/>
                                            </p:txEl>
                                          </p:spTgt>
                                        </p:tgtEl>
                                        <p:attrNameLst>
                                          <p:attrName>r</p:attrName>
                                        </p:attrNameLst>
                                      </p:cBhvr>
                                    </p:animRot>
                                    <p:animRot by="120000">
                                      <p:cBhvr>
                                        <p:cTn id="113" dur="400" fill="hold">
                                          <p:stCondLst>
                                            <p:cond delay="1600"/>
                                          </p:stCondLst>
                                        </p:cTn>
                                        <p:tgtEl>
                                          <p:spTgt spid="49156">
                                            <p:txEl>
                                              <p:pRg st="0" end="0"/>
                                            </p:txEl>
                                          </p:spTgt>
                                        </p:tgtEl>
                                        <p:attrNameLst>
                                          <p:attrName>r</p:attrName>
                                        </p:attrNameLst>
                                      </p:cBhvr>
                                    </p:animRot>
                                  </p:childTnLst>
                                </p:cTn>
                              </p:par>
                            </p:childTnLst>
                          </p:cTn>
                        </p:par>
                        <p:par>
                          <p:cTn id="114" fill="hold" nodeType="afterGroup">
                            <p:stCondLst>
                              <p:cond delay="20000"/>
                            </p:stCondLst>
                            <p:childTnLst>
                              <p:par>
                                <p:cTn id="115" presetID="32" presetClass="emph" presetSubtype="0" fill="hold" nodeType="afterEffect">
                                  <p:stCondLst>
                                    <p:cond delay="0"/>
                                  </p:stCondLst>
                                  <p:childTnLst>
                                    <p:animClr clrSpc="rgb" dir="cw">
                                      <p:cBhvr override="childStyle">
                                        <p:cTn id="116" dur="200" fill="hold"/>
                                        <p:tgtEl>
                                          <p:spTgt spid="49156">
                                            <p:txEl>
                                              <p:pRg st="1" end="1"/>
                                            </p:txEl>
                                          </p:spTgt>
                                        </p:tgtEl>
                                        <p:attrNameLst>
                                          <p:attrName>style.color</p:attrName>
                                        </p:attrNameLst>
                                      </p:cBhvr>
                                      <p:to>
                                        <a:srgbClr val="0000FF"/>
                                      </p:to>
                                    </p:animClr>
                                    <p:animClr clrSpc="rgb" dir="cw">
                                      <p:cBhvr>
                                        <p:cTn id="117" dur="200" fill="hold"/>
                                        <p:tgtEl>
                                          <p:spTgt spid="49156">
                                            <p:txEl>
                                              <p:pRg st="1" end="1"/>
                                            </p:txEl>
                                          </p:spTgt>
                                        </p:tgtEl>
                                        <p:attrNameLst>
                                          <p:attrName>fillcolor</p:attrName>
                                        </p:attrNameLst>
                                      </p:cBhvr>
                                      <p:to>
                                        <a:srgbClr val="0000FF"/>
                                      </p:to>
                                    </p:animClr>
                                    <p:set>
                                      <p:cBhvr>
                                        <p:cTn id="118" dur="200" fill="hold"/>
                                        <p:tgtEl>
                                          <p:spTgt spid="49156">
                                            <p:txEl>
                                              <p:pRg st="1" end="1"/>
                                            </p:txEl>
                                          </p:spTgt>
                                        </p:tgtEl>
                                        <p:attrNameLst>
                                          <p:attrName>fill.type</p:attrName>
                                        </p:attrNameLst>
                                      </p:cBhvr>
                                      <p:to>
                                        <p:strVal val="solid"/>
                                      </p:to>
                                    </p:set>
                                    <p:set>
                                      <p:cBhvr>
                                        <p:cTn id="119" dur="200" fill="hold"/>
                                        <p:tgtEl>
                                          <p:spTgt spid="49156">
                                            <p:txEl>
                                              <p:pRg st="1" end="1"/>
                                            </p:txEl>
                                          </p:spTgt>
                                        </p:tgtEl>
                                        <p:attrNameLst>
                                          <p:attrName>fill.on</p:attrName>
                                        </p:attrNameLst>
                                      </p:cBhvr>
                                      <p:to>
                                        <p:strVal val="true"/>
                                      </p:to>
                                    </p:set>
                                    <p:animRot by="120000">
                                      <p:cBhvr>
                                        <p:cTn id="120" dur="200" fill="hold">
                                          <p:stCondLst>
                                            <p:cond delay="0"/>
                                          </p:stCondLst>
                                        </p:cTn>
                                        <p:tgtEl>
                                          <p:spTgt spid="49156">
                                            <p:txEl>
                                              <p:pRg st="1" end="1"/>
                                            </p:txEl>
                                          </p:spTgt>
                                        </p:tgtEl>
                                        <p:attrNameLst>
                                          <p:attrName>r</p:attrName>
                                        </p:attrNameLst>
                                      </p:cBhvr>
                                    </p:animRot>
                                    <p:animRot by="-240000">
                                      <p:cBhvr>
                                        <p:cTn id="121" dur="400" fill="hold">
                                          <p:stCondLst>
                                            <p:cond delay="400"/>
                                          </p:stCondLst>
                                        </p:cTn>
                                        <p:tgtEl>
                                          <p:spTgt spid="49156">
                                            <p:txEl>
                                              <p:pRg st="1" end="1"/>
                                            </p:txEl>
                                          </p:spTgt>
                                        </p:tgtEl>
                                        <p:attrNameLst>
                                          <p:attrName>r</p:attrName>
                                        </p:attrNameLst>
                                      </p:cBhvr>
                                    </p:animRot>
                                    <p:animRot by="240000">
                                      <p:cBhvr>
                                        <p:cTn id="122" dur="400" fill="hold">
                                          <p:stCondLst>
                                            <p:cond delay="800"/>
                                          </p:stCondLst>
                                        </p:cTn>
                                        <p:tgtEl>
                                          <p:spTgt spid="49156">
                                            <p:txEl>
                                              <p:pRg st="1" end="1"/>
                                            </p:txEl>
                                          </p:spTgt>
                                        </p:tgtEl>
                                        <p:attrNameLst>
                                          <p:attrName>r</p:attrName>
                                        </p:attrNameLst>
                                      </p:cBhvr>
                                    </p:animRot>
                                    <p:animRot by="-240000">
                                      <p:cBhvr>
                                        <p:cTn id="123" dur="400" fill="hold">
                                          <p:stCondLst>
                                            <p:cond delay="1200"/>
                                          </p:stCondLst>
                                        </p:cTn>
                                        <p:tgtEl>
                                          <p:spTgt spid="49156">
                                            <p:txEl>
                                              <p:pRg st="1" end="1"/>
                                            </p:txEl>
                                          </p:spTgt>
                                        </p:tgtEl>
                                        <p:attrNameLst>
                                          <p:attrName>r</p:attrName>
                                        </p:attrNameLst>
                                      </p:cBhvr>
                                    </p:animRot>
                                    <p:animRot by="120000">
                                      <p:cBhvr>
                                        <p:cTn id="124" dur="400" fill="hold">
                                          <p:stCondLst>
                                            <p:cond delay="1600"/>
                                          </p:stCondLst>
                                        </p:cTn>
                                        <p:tgtEl>
                                          <p:spTgt spid="49156">
                                            <p:txEl>
                                              <p:pRg st="1" end="1"/>
                                            </p:txEl>
                                          </p:spTgt>
                                        </p:tgtEl>
                                        <p:attrNameLst>
                                          <p:attrName>r</p:attrName>
                                        </p:attrNameLst>
                                      </p:cBhvr>
                                    </p:animRot>
                                  </p:childTnLst>
                                </p:cTn>
                              </p:par>
                            </p:childTnLst>
                          </p:cTn>
                        </p:par>
                        <p:par>
                          <p:cTn id="125" fill="hold" nodeType="afterGroup">
                            <p:stCondLst>
                              <p:cond delay="22000"/>
                            </p:stCondLst>
                            <p:childTnLst>
                              <p:par>
                                <p:cTn id="126" presetID="32" presetClass="emph" presetSubtype="0" fill="hold" nodeType="afterEffect">
                                  <p:stCondLst>
                                    <p:cond delay="0"/>
                                  </p:stCondLst>
                                  <p:childTnLst>
                                    <p:animClr clrSpc="rgb" dir="cw">
                                      <p:cBhvr override="childStyle">
                                        <p:cTn id="127" dur="200" fill="hold"/>
                                        <p:tgtEl>
                                          <p:spTgt spid="49156">
                                            <p:txEl>
                                              <p:pRg st="2" end="2"/>
                                            </p:txEl>
                                          </p:spTgt>
                                        </p:tgtEl>
                                        <p:attrNameLst>
                                          <p:attrName>style.color</p:attrName>
                                        </p:attrNameLst>
                                      </p:cBhvr>
                                      <p:to>
                                        <a:srgbClr val="0000FF"/>
                                      </p:to>
                                    </p:animClr>
                                    <p:animClr clrSpc="rgb" dir="cw">
                                      <p:cBhvr>
                                        <p:cTn id="128" dur="200" fill="hold"/>
                                        <p:tgtEl>
                                          <p:spTgt spid="49156">
                                            <p:txEl>
                                              <p:pRg st="2" end="2"/>
                                            </p:txEl>
                                          </p:spTgt>
                                        </p:tgtEl>
                                        <p:attrNameLst>
                                          <p:attrName>fillcolor</p:attrName>
                                        </p:attrNameLst>
                                      </p:cBhvr>
                                      <p:to>
                                        <a:srgbClr val="0000FF"/>
                                      </p:to>
                                    </p:animClr>
                                    <p:set>
                                      <p:cBhvr>
                                        <p:cTn id="129" dur="200" fill="hold"/>
                                        <p:tgtEl>
                                          <p:spTgt spid="49156">
                                            <p:txEl>
                                              <p:pRg st="2" end="2"/>
                                            </p:txEl>
                                          </p:spTgt>
                                        </p:tgtEl>
                                        <p:attrNameLst>
                                          <p:attrName>fill.type</p:attrName>
                                        </p:attrNameLst>
                                      </p:cBhvr>
                                      <p:to>
                                        <p:strVal val="solid"/>
                                      </p:to>
                                    </p:set>
                                    <p:set>
                                      <p:cBhvr>
                                        <p:cTn id="130" dur="200" fill="hold"/>
                                        <p:tgtEl>
                                          <p:spTgt spid="49156">
                                            <p:txEl>
                                              <p:pRg st="2" end="2"/>
                                            </p:txEl>
                                          </p:spTgt>
                                        </p:tgtEl>
                                        <p:attrNameLst>
                                          <p:attrName>fill.on</p:attrName>
                                        </p:attrNameLst>
                                      </p:cBhvr>
                                      <p:to>
                                        <p:strVal val="true"/>
                                      </p:to>
                                    </p:set>
                                    <p:animRot by="120000">
                                      <p:cBhvr>
                                        <p:cTn id="131" dur="200" fill="hold">
                                          <p:stCondLst>
                                            <p:cond delay="0"/>
                                          </p:stCondLst>
                                        </p:cTn>
                                        <p:tgtEl>
                                          <p:spTgt spid="49156">
                                            <p:txEl>
                                              <p:pRg st="2" end="2"/>
                                            </p:txEl>
                                          </p:spTgt>
                                        </p:tgtEl>
                                        <p:attrNameLst>
                                          <p:attrName>r</p:attrName>
                                        </p:attrNameLst>
                                      </p:cBhvr>
                                    </p:animRot>
                                    <p:animRot by="-240000">
                                      <p:cBhvr>
                                        <p:cTn id="132" dur="400" fill="hold">
                                          <p:stCondLst>
                                            <p:cond delay="400"/>
                                          </p:stCondLst>
                                        </p:cTn>
                                        <p:tgtEl>
                                          <p:spTgt spid="49156">
                                            <p:txEl>
                                              <p:pRg st="2" end="2"/>
                                            </p:txEl>
                                          </p:spTgt>
                                        </p:tgtEl>
                                        <p:attrNameLst>
                                          <p:attrName>r</p:attrName>
                                        </p:attrNameLst>
                                      </p:cBhvr>
                                    </p:animRot>
                                    <p:animRot by="240000">
                                      <p:cBhvr>
                                        <p:cTn id="133" dur="400" fill="hold">
                                          <p:stCondLst>
                                            <p:cond delay="800"/>
                                          </p:stCondLst>
                                        </p:cTn>
                                        <p:tgtEl>
                                          <p:spTgt spid="49156">
                                            <p:txEl>
                                              <p:pRg st="2" end="2"/>
                                            </p:txEl>
                                          </p:spTgt>
                                        </p:tgtEl>
                                        <p:attrNameLst>
                                          <p:attrName>r</p:attrName>
                                        </p:attrNameLst>
                                      </p:cBhvr>
                                    </p:animRot>
                                    <p:animRot by="-240000">
                                      <p:cBhvr>
                                        <p:cTn id="134" dur="400" fill="hold">
                                          <p:stCondLst>
                                            <p:cond delay="1200"/>
                                          </p:stCondLst>
                                        </p:cTn>
                                        <p:tgtEl>
                                          <p:spTgt spid="49156">
                                            <p:txEl>
                                              <p:pRg st="2" end="2"/>
                                            </p:txEl>
                                          </p:spTgt>
                                        </p:tgtEl>
                                        <p:attrNameLst>
                                          <p:attrName>r</p:attrName>
                                        </p:attrNameLst>
                                      </p:cBhvr>
                                    </p:animRot>
                                    <p:animRot by="120000">
                                      <p:cBhvr>
                                        <p:cTn id="135" dur="400" fill="hold">
                                          <p:stCondLst>
                                            <p:cond delay="1600"/>
                                          </p:stCondLst>
                                        </p:cTn>
                                        <p:tgtEl>
                                          <p:spTgt spid="4915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97" y="228600"/>
            <a:ext cx="7096125" cy="632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436218314"/>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n-US" altLang="en-US" sz="2800" dirty="0"/>
              <a:t>Severe Allergic Reaction (Anaphylaxis)</a:t>
            </a:r>
          </a:p>
        </p:txBody>
      </p:sp>
      <p:sp>
        <p:nvSpPr>
          <p:cNvPr id="50179" name="Rectangle 3"/>
          <p:cNvSpPr>
            <a:spLocks noGrp="1" noChangeArrowheads="1"/>
          </p:cNvSpPr>
          <p:nvPr>
            <p:ph idx="1"/>
          </p:nvPr>
        </p:nvSpPr>
        <p:spPr>
          <a:xfrm>
            <a:off x="304800" y="1538910"/>
            <a:ext cx="6096000" cy="4724717"/>
          </a:xfrm>
        </p:spPr>
        <p:txBody>
          <a:bodyPr>
            <a:normAutofit fontScale="85000" lnSpcReduction="20000"/>
          </a:bodyPr>
          <a:lstStyle/>
          <a:p>
            <a:r>
              <a:rPr lang="en-US" sz="2100" dirty="0" smtClean="0">
                <a:latin typeface="Verdana" panose="020B0604030504040204" pitchFamily="34" charset="0"/>
                <a:ea typeface="Verdana" panose="020B0604030504040204" pitchFamily="34" charset="0"/>
                <a:cs typeface="Verdana" panose="020B0604030504040204" pitchFamily="34" charset="0"/>
              </a:rPr>
              <a:t>An </a:t>
            </a:r>
            <a:r>
              <a:rPr lang="en-US" sz="2100" dirty="0">
                <a:latin typeface="Verdana" panose="020B0604030504040204" pitchFamily="34" charset="0"/>
                <a:ea typeface="Verdana" panose="020B0604030504040204" pitchFamily="34" charset="0"/>
                <a:cs typeface="Verdana" panose="020B0604030504040204" pitchFamily="34" charset="0"/>
              </a:rPr>
              <a:t>allergy occurs when the immune system mistakenly attacks a food protein or normally harmless substance – it perceives the food or substance as a harmful or foreign one</a:t>
            </a:r>
          </a:p>
          <a:p>
            <a:endParaRPr lang="en-US" sz="21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100" dirty="0">
                <a:latin typeface="Verdana" panose="020B0604030504040204" pitchFamily="34" charset="0"/>
                <a:ea typeface="Verdana" panose="020B0604030504040204" pitchFamily="34" charset="0"/>
                <a:cs typeface="Verdana" panose="020B0604030504040204" pitchFamily="34" charset="0"/>
              </a:rPr>
              <a:t>Anaphylaxis is a medical emergency caused by an acute systemic (whole body) allergic reaction characterized by bronchial inflammation and constriction, and vascular collapse</a:t>
            </a:r>
          </a:p>
          <a:p>
            <a:pPr eaLnBrk="1" hangingPunct="1"/>
            <a:endParaRPr lang="en-US" altLang="en-US" sz="21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100" dirty="0">
                <a:latin typeface="Verdana" panose="020B0604030504040204" pitchFamily="34" charset="0"/>
                <a:ea typeface="Verdana" panose="020B0604030504040204" pitchFamily="34" charset="0"/>
                <a:cs typeface="Verdana" panose="020B0604030504040204" pitchFamily="34" charset="0"/>
              </a:rPr>
              <a:t>Symptoms occur within minutes or up to 2 hours post-exposure; rarely—up to 4 hours later</a:t>
            </a:r>
          </a:p>
          <a:p>
            <a:pPr eaLnBrk="1" hangingPunct="1"/>
            <a:endParaRPr lang="en-US" altLang="en-US" sz="21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100" dirty="0">
                <a:latin typeface="Verdana" panose="020B0604030504040204" pitchFamily="34" charset="0"/>
                <a:ea typeface="Verdana" panose="020B0604030504040204" pitchFamily="34" charset="0"/>
                <a:cs typeface="Verdana" panose="020B0604030504040204" pitchFamily="34" charset="0"/>
              </a:rPr>
              <a:t>Can occur with no previous allergic reaction</a:t>
            </a:r>
          </a:p>
          <a:p>
            <a:pPr eaLnBrk="1" hangingPunct="1"/>
            <a:endParaRPr lang="en-US" altLang="en-US" sz="21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100" dirty="0">
                <a:latin typeface="Verdana" panose="020B0604030504040204" pitchFamily="34" charset="0"/>
                <a:ea typeface="Verdana" panose="020B0604030504040204" pitchFamily="34" charset="0"/>
                <a:cs typeface="Verdana" panose="020B0604030504040204" pitchFamily="34" charset="0"/>
              </a:rPr>
              <a:t>Individuals with asthma, hay fever, or eczema are at a greater risk</a:t>
            </a:r>
          </a:p>
          <a:p>
            <a:pPr eaLnBrk="1" hangingPunct="1"/>
            <a:endParaRPr lang="en-US" altLang="en-US" sz="2100" dirty="0">
              <a:latin typeface="Verdana" panose="020B0604030504040204" pitchFamily="34" charset="0"/>
              <a:ea typeface="Verdana" panose="020B0604030504040204" pitchFamily="34" charset="0"/>
              <a:cs typeface="Verdana" panose="020B0604030504040204" pitchFamily="34" charset="0"/>
            </a:endParaRPr>
          </a:p>
          <a:p>
            <a:r>
              <a:rPr lang="en-US" sz="2100" dirty="0" smtClean="0">
                <a:latin typeface="Verdana" panose="020B0604030504040204" pitchFamily="34" charset="0"/>
                <a:ea typeface="Verdana" panose="020B0604030504040204" pitchFamily="34" charset="0"/>
                <a:cs typeface="Verdana" panose="020B0604030504040204" pitchFamily="34" charset="0"/>
              </a:rPr>
              <a:t>In Nebraska</a:t>
            </a: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dirty="0" smtClean="0">
                <a:latin typeface="Verdana" panose="020B0604030504040204" pitchFamily="34" charset="0"/>
                <a:ea typeface="Verdana" panose="020B0604030504040204" pitchFamily="34" charset="0"/>
                <a:cs typeface="Verdana" panose="020B0604030504040204" pitchFamily="34" charset="0"/>
              </a:rPr>
              <a:t>the number of  </a:t>
            </a:r>
            <a:r>
              <a:rPr lang="en-US" sz="2100" dirty="0">
                <a:latin typeface="Verdana" panose="020B0604030504040204" pitchFamily="34" charset="0"/>
                <a:ea typeface="Verdana" panose="020B0604030504040204" pitchFamily="34" charset="0"/>
                <a:cs typeface="Verdana" panose="020B0604030504040204" pitchFamily="34" charset="0"/>
              </a:rPr>
              <a:t>emergency events at school </a:t>
            </a:r>
            <a:r>
              <a:rPr lang="en-US" sz="2100" dirty="0" smtClean="0">
                <a:latin typeface="Verdana" panose="020B0604030504040204" pitchFamily="34" charset="0"/>
                <a:ea typeface="Verdana" panose="020B0604030504040204" pitchFamily="34" charset="0"/>
                <a:cs typeface="Verdana" panose="020B0604030504040204" pitchFamily="34" charset="0"/>
              </a:rPr>
              <a:t>which are severe allergic reaction are increasing every year</a:t>
            </a:r>
            <a:endParaRPr lang="en-US" altLang="en-US" sz="2100"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sz="2000" dirty="0"/>
          </a:p>
          <a:p>
            <a:pPr eaLnBrk="1" hangingPunct="1"/>
            <a:endParaRPr lang="en-US" altLang="en-US" sz="2000" dirty="0"/>
          </a:p>
          <a:p>
            <a:pPr eaLnBrk="1" hangingPunct="1"/>
            <a:endParaRPr lang="en-US" altLang="en-US" sz="2000" dirty="0"/>
          </a:p>
        </p:txBody>
      </p:sp>
      <p:sp>
        <p:nvSpPr>
          <p:cNvPr id="921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F730ACAE-C6EB-4D00-9FC4-5398086532EA}" type="slidenum">
              <a:rPr lang="en-US" sz="1200" smtClean="0">
                <a:solidFill>
                  <a:srgbClr val="000000"/>
                </a:solidFill>
                <a:latin typeface="Arial Black" pitchFamily="34" charset="0"/>
              </a:rPr>
              <a:pPr eaLnBrk="1" hangingPunct="1">
                <a:defRPr/>
              </a:pPr>
              <a:t>12</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pic>
        <p:nvPicPr>
          <p:cNvPr id="2" name="Picture 1">
            <a:extLst>
              <a:ext uri="{FF2B5EF4-FFF2-40B4-BE49-F238E27FC236}">
                <a16:creationId xmlns:a16="http://schemas.microsoft.com/office/drawing/2014/main" xmlns="" id="{D2D34708-141E-4F11-B923-5B93839EE7DC}"/>
              </a:ext>
            </a:extLst>
          </p:cNvPr>
          <p:cNvPicPr>
            <a:picLocks noChangeAspect="1"/>
          </p:cNvPicPr>
          <p:nvPr/>
        </p:nvPicPr>
        <p:blipFill>
          <a:blip r:embed="rId4"/>
          <a:stretch>
            <a:fillRect/>
          </a:stretch>
        </p:blipFill>
        <p:spPr>
          <a:xfrm>
            <a:off x="6248400" y="1607596"/>
            <a:ext cx="1468810" cy="1468810"/>
          </a:xfrm>
          <a:prstGeom prst="rect">
            <a:avLst/>
          </a:prstGeom>
        </p:spPr>
      </p:pic>
      <p:pic>
        <p:nvPicPr>
          <p:cNvPr id="3" name="Picture 2">
            <a:extLst>
              <a:ext uri="{FF2B5EF4-FFF2-40B4-BE49-F238E27FC236}">
                <a16:creationId xmlns:a16="http://schemas.microsoft.com/office/drawing/2014/main" xmlns="" id="{47F928D4-5B94-4F5F-8DF0-F7C57C2F487C}"/>
              </a:ext>
            </a:extLst>
          </p:cNvPr>
          <p:cNvPicPr>
            <a:picLocks noChangeAspect="1"/>
          </p:cNvPicPr>
          <p:nvPr/>
        </p:nvPicPr>
        <p:blipFill>
          <a:blip r:embed="rId5"/>
          <a:stretch>
            <a:fillRect/>
          </a:stretch>
        </p:blipFill>
        <p:spPr>
          <a:xfrm>
            <a:off x="7267709" y="2585913"/>
            <a:ext cx="1603387" cy="2170364"/>
          </a:xfrm>
          <a:prstGeom prst="rect">
            <a:avLst/>
          </a:prstGeom>
        </p:spPr>
      </p:pic>
      <p:pic>
        <p:nvPicPr>
          <p:cNvPr id="4" name="Picture 3">
            <a:extLst>
              <a:ext uri="{FF2B5EF4-FFF2-40B4-BE49-F238E27FC236}">
                <a16:creationId xmlns:a16="http://schemas.microsoft.com/office/drawing/2014/main" xmlns="" id="{5D43F65F-E792-4301-B5EE-0E28E5A76336}"/>
              </a:ext>
            </a:extLst>
          </p:cNvPr>
          <p:cNvPicPr>
            <a:picLocks noChangeAspect="1"/>
          </p:cNvPicPr>
          <p:nvPr/>
        </p:nvPicPr>
        <p:blipFill>
          <a:blip r:embed="rId6"/>
          <a:stretch>
            <a:fillRect/>
          </a:stretch>
        </p:blipFill>
        <p:spPr>
          <a:xfrm>
            <a:off x="6248400" y="4756277"/>
            <a:ext cx="2609314" cy="1786283"/>
          </a:xfrm>
          <a:prstGeom prst="rect">
            <a:avLst/>
          </a:prstGeom>
        </p:spPr>
      </p:pic>
    </p:spTree>
    <p:extLst>
      <p:ext uri="{BB962C8B-B14F-4D97-AF65-F5344CB8AC3E}">
        <p14:creationId xmlns:p14="http://schemas.microsoft.com/office/powerpoint/2010/main" val="341739033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mph" presetSubtype="0" fill="hold" nodeType="afterEffect">
                                  <p:stCondLst>
                                    <p:cond delay="0"/>
                                  </p:stCondLst>
                                  <p:childTnLst>
                                    <p:animClr clrSpc="rgb" dir="cw">
                                      <p:cBhvr override="childStyle">
                                        <p:cTn id="6" dur="1500" autoRev="1" fill="hold"/>
                                        <p:tgtEl>
                                          <p:spTgt spid="50179">
                                            <p:txEl>
                                              <p:pRg st="2" end="2"/>
                                            </p:txEl>
                                          </p:spTgt>
                                        </p:tgtEl>
                                        <p:attrNameLst>
                                          <p:attrName>style.color</p:attrName>
                                        </p:attrNameLst>
                                      </p:cBhvr>
                                      <p:to>
                                        <a:srgbClr val="FF0066"/>
                                      </p:to>
                                    </p:animClr>
                                    <p:animClr clrSpc="rgb" dir="cw">
                                      <p:cBhvr>
                                        <p:cTn id="7" dur="1500" autoRev="1" fill="hold"/>
                                        <p:tgtEl>
                                          <p:spTgt spid="50179">
                                            <p:txEl>
                                              <p:pRg st="2" end="2"/>
                                            </p:txEl>
                                          </p:spTgt>
                                        </p:tgtEl>
                                        <p:attrNameLst>
                                          <p:attrName>fillcolor</p:attrName>
                                        </p:attrNameLst>
                                      </p:cBhvr>
                                      <p:to>
                                        <a:srgbClr val="FF0066"/>
                                      </p:to>
                                    </p:animClr>
                                    <p:set>
                                      <p:cBhvr>
                                        <p:cTn id="8" dur="1500" autoRev="1" fill="hold"/>
                                        <p:tgtEl>
                                          <p:spTgt spid="50179">
                                            <p:txEl>
                                              <p:pRg st="2" end="2"/>
                                            </p:txEl>
                                          </p:spTgt>
                                        </p:tgtEl>
                                        <p:attrNameLst>
                                          <p:attrName>fill.type</p:attrName>
                                        </p:attrNameLst>
                                      </p:cBhvr>
                                      <p:to>
                                        <p:strVal val="solid"/>
                                      </p:to>
                                    </p:set>
                                    <p:set>
                                      <p:cBhvr>
                                        <p:cTn id="9" dur="1500" autoRev="1" fill="hold"/>
                                        <p:tgtEl>
                                          <p:spTgt spid="50179">
                                            <p:txEl>
                                              <p:pRg st="2" end="2"/>
                                            </p:txEl>
                                          </p:spTgt>
                                        </p:tgtEl>
                                        <p:attrNameLst>
                                          <p:attrName>fill.on</p:attrName>
                                        </p:attrNameLst>
                                      </p:cBhvr>
                                      <p:to>
                                        <p:strVal val="true"/>
                                      </p:to>
                                    </p:set>
                                  </p:childTnLst>
                                </p:cTn>
                              </p:par>
                            </p:childTnLst>
                          </p:cTn>
                        </p:par>
                        <p:par>
                          <p:cTn id="10" fill="hold">
                            <p:stCondLst>
                              <p:cond delay="3000"/>
                            </p:stCondLst>
                            <p:childTnLst>
                              <p:par>
                                <p:cTn id="11" presetID="27" presetClass="emph" presetSubtype="0" fill="hold" nodeType="afterEffect">
                                  <p:stCondLst>
                                    <p:cond delay="0"/>
                                  </p:stCondLst>
                                  <p:childTnLst>
                                    <p:animClr clrSpc="rgb" dir="cw">
                                      <p:cBhvr override="childStyle">
                                        <p:cTn id="12" dur="1500" autoRev="1" fill="hold"/>
                                        <p:tgtEl>
                                          <p:spTgt spid="50179">
                                            <p:txEl>
                                              <p:pRg st="0" end="0"/>
                                            </p:txEl>
                                          </p:spTgt>
                                        </p:tgtEl>
                                        <p:attrNameLst>
                                          <p:attrName>style.color</p:attrName>
                                        </p:attrNameLst>
                                      </p:cBhvr>
                                      <p:to>
                                        <a:srgbClr val="FF0066"/>
                                      </p:to>
                                    </p:animClr>
                                    <p:animClr clrSpc="rgb" dir="cw">
                                      <p:cBhvr>
                                        <p:cTn id="13" dur="1500" autoRev="1" fill="hold"/>
                                        <p:tgtEl>
                                          <p:spTgt spid="50179">
                                            <p:txEl>
                                              <p:pRg st="0" end="0"/>
                                            </p:txEl>
                                          </p:spTgt>
                                        </p:tgtEl>
                                        <p:attrNameLst>
                                          <p:attrName>fillcolor</p:attrName>
                                        </p:attrNameLst>
                                      </p:cBhvr>
                                      <p:to>
                                        <a:srgbClr val="FF0066"/>
                                      </p:to>
                                    </p:animClr>
                                    <p:set>
                                      <p:cBhvr>
                                        <p:cTn id="14" dur="1500" autoRev="1" fill="hold"/>
                                        <p:tgtEl>
                                          <p:spTgt spid="50179">
                                            <p:txEl>
                                              <p:pRg st="0" end="0"/>
                                            </p:txEl>
                                          </p:spTgt>
                                        </p:tgtEl>
                                        <p:attrNameLst>
                                          <p:attrName>fill.type</p:attrName>
                                        </p:attrNameLst>
                                      </p:cBhvr>
                                      <p:to>
                                        <p:strVal val="solid"/>
                                      </p:to>
                                    </p:set>
                                    <p:set>
                                      <p:cBhvr>
                                        <p:cTn id="15" dur="1500" autoRev="1" fill="hold"/>
                                        <p:tgtEl>
                                          <p:spTgt spid="50179">
                                            <p:txEl>
                                              <p:pRg st="0" end="0"/>
                                            </p:txEl>
                                          </p:spTgt>
                                        </p:tgtEl>
                                        <p:attrNameLst>
                                          <p:attrName>fill.on</p:attrName>
                                        </p:attrNameLst>
                                      </p:cBhvr>
                                      <p:to>
                                        <p:strVal val="true"/>
                                      </p:to>
                                    </p:set>
                                  </p:childTnLst>
                                </p:cTn>
                              </p:par>
                            </p:childTnLst>
                          </p:cTn>
                        </p:par>
                        <p:par>
                          <p:cTn id="16" fill="hold" nodeType="afterGroup">
                            <p:stCondLst>
                              <p:cond delay="6000"/>
                            </p:stCondLst>
                            <p:childTnLst>
                              <p:par>
                                <p:cTn id="17" presetID="27" presetClass="emph" presetSubtype="0" fill="hold" nodeType="afterEffect">
                                  <p:stCondLst>
                                    <p:cond delay="0"/>
                                  </p:stCondLst>
                                  <p:childTnLst>
                                    <p:animClr clrSpc="rgb" dir="cw">
                                      <p:cBhvr override="childStyle">
                                        <p:cTn id="18" dur="1500" autoRev="1" fill="hold"/>
                                        <p:tgtEl>
                                          <p:spTgt spid="50179">
                                            <p:txEl>
                                              <p:pRg st="4" end="4"/>
                                            </p:txEl>
                                          </p:spTgt>
                                        </p:tgtEl>
                                        <p:attrNameLst>
                                          <p:attrName>style.color</p:attrName>
                                        </p:attrNameLst>
                                      </p:cBhvr>
                                      <p:to>
                                        <a:srgbClr val="FF0066"/>
                                      </p:to>
                                    </p:animClr>
                                    <p:animClr clrSpc="rgb" dir="cw">
                                      <p:cBhvr>
                                        <p:cTn id="19" dur="1500" autoRev="1" fill="hold"/>
                                        <p:tgtEl>
                                          <p:spTgt spid="50179">
                                            <p:txEl>
                                              <p:pRg st="4" end="4"/>
                                            </p:txEl>
                                          </p:spTgt>
                                        </p:tgtEl>
                                        <p:attrNameLst>
                                          <p:attrName>fillcolor</p:attrName>
                                        </p:attrNameLst>
                                      </p:cBhvr>
                                      <p:to>
                                        <a:srgbClr val="FF0066"/>
                                      </p:to>
                                    </p:animClr>
                                    <p:set>
                                      <p:cBhvr>
                                        <p:cTn id="20" dur="1500" autoRev="1" fill="hold"/>
                                        <p:tgtEl>
                                          <p:spTgt spid="50179">
                                            <p:txEl>
                                              <p:pRg st="4" end="4"/>
                                            </p:txEl>
                                          </p:spTgt>
                                        </p:tgtEl>
                                        <p:attrNameLst>
                                          <p:attrName>fill.type</p:attrName>
                                        </p:attrNameLst>
                                      </p:cBhvr>
                                      <p:to>
                                        <p:strVal val="solid"/>
                                      </p:to>
                                    </p:set>
                                    <p:set>
                                      <p:cBhvr>
                                        <p:cTn id="21" dur="1500" autoRev="1" fill="hold"/>
                                        <p:tgtEl>
                                          <p:spTgt spid="50179">
                                            <p:txEl>
                                              <p:pRg st="4" end="4"/>
                                            </p:txEl>
                                          </p:spTgt>
                                        </p:tgtEl>
                                        <p:attrNameLst>
                                          <p:attrName>fill.on</p:attrName>
                                        </p:attrNameLst>
                                      </p:cBhvr>
                                      <p:to>
                                        <p:strVal val="true"/>
                                      </p:to>
                                    </p:set>
                                  </p:childTnLst>
                                </p:cTn>
                              </p:par>
                            </p:childTnLst>
                          </p:cTn>
                        </p:par>
                        <p:par>
                          <p:cTn id="22" fill="hold" nodeType="afterGroup">
                            <p:stCondLst>
                              <p:cond delay="9000"/>
                            </p:stCondLst>
                            <p:childTnLst>
                              <p:par>
                                <p:cTn id="23" presetID="27" presetClass="emph" presetSubtype="0" fill="hold" nodeType="afterEffect">
                                  <p:stCondLst>
                                    <p:cond delay="0"/>
                                  </p:stCondLst>
                                  <p:childTnLst>
                                    <p:animClr clrSpc="rgb" dir="cw">
                                      <p:cBhvr override="childStyle">
                                        <p:cTn id="24" dur="1500" autoRev="1" fill="hold"/>
                                        <p:tgtEl>
                                          <p:spTgt spid="50179">
                                            <p:txEl>
                                              <p:pRg st="6" end="6"/>
                                            </p:txEl>
                                          </p:spTgt>
                                        </p:tgtEl>
                                        <p:attrNameLst>
                                          <p:attrName>style.color</p:attrName>
                                        </p:attrNameLst>
                                      </p:cBhvr>
                                      <p:to>
                                        <a:srgbClr val="FF0066"/>
                                      </p:to>
                                    </p:animClr>
                                    <p:animClr clrSpc="rgb" dir="cw">
                                      <p:cBhvr>
                                        <p:cTn id="25" dur="1500" autoRev="1" fill="hold"/>
                                        <p:tgtEl>
                                          <p:spTgt spid="50179">
                                            <p:txEl>
                                              <p:pRg st="6" end="6"/>
                                            </p:txEl>
                                          </p:spTgt>
                                        </p:tgtEl>
                                        <p:attrNameLst>
                                          <p:attrName>fillcolor</p:attrName>
                                        </p:attrNameLst>
                                      </p:cBhvr>
                                      <p:to>
                                        <a:srgbClr val="FF0066"/>
                                      </p:to>
                                    </p:animClr>
                                    <p:set>
                                      <p:cBhvr>
                                        <p:cTn id="26" dur="1500" autoRev="1" fill="hold"/>
                                        <p:tgtEl>
                                          <p:spTgt spid="50179">
                                            <p:txEl>
                                              <p:pRg st="6" end="6"/>
                                            </p:txEl>
                                          </p:spTgt>
                                        </p:tgtEl>
                                        <p:attrNameLst>
                                          <p:attrName>fill.type</p:attrName>
                                        </p:attrNameLst>
                                      </p:cBhvr>
                                      <p:to>
                                        <p:strVal val="solid"/>
                                      </p:to>
                                    </p:set>
                                    <p:set>
                                      <p:cBhvr>
                                        <p:cTn id="27" dur="1500" autoRev="1" fill="hold"/>
                                        <p:tgtEl>
                                          <p:spTgt spid="50179">
                                            <p:txEl>
                                              <p:pRg st="6" end="6"/>
                                            </p:txEl>
                                          </p:spTgt>
                                        </p:tgtEl>
                                        <p:attrNameLst>
                                          <p:attrName>fill.on</p:attrName>
                                        </p:attrNameLst>
                                      </p:cBhvr>
                                      <p:to>
                                        <p:strVal val="true"/>
                                      </p:to>
                                    </p:set>
                                  </p:childTnLst>
                                </p:cTn>
                              </p:par>
                            </p:childTnLst>
                          </p:cTn>
                        </p:par>
                        <p:par>
                          <p:cTn id="28" fill="hold" nodeType="afterGroup">
                            <p:stCondLst>
                              <p:cond delay="12000"/>
                            </p:stCondLst>
                            <p:childTnLst>
                              <p:par>
                                <p:cTn id="29" presetID="27" presetClass="emph" presetSubtype="0" fill="hold" nodeType="afterEffect">
                                  <p:stCondLst>
                                    <p:cond delay="0"/>
                                  </p:stCondLst>
                                  <p:childTnLst>
                                    <p:animClr clrSpc="rgb" dir="cw">
                                      <p:cBhvr override="childStyle">
                                        <p:cTn id="30" dur="1500" autoRev="1" fill="hold"/>
                                        <p:tgtEl>
                                          <p:spTgt spid="50179">
                                            <p:txEl>
                                              <p:pRg st="8" end="8"/>
                                            </p:txEl>
                                          </p:spTgt>
                                        </p:tgtEl>
                                        <p:attrNameLst>
                                          <p:attrName>style.color</p:attrName>
                                        </p:attrNameLst>
                                      </p:cBhvr>
                                      <p:to>
                                        <a:srgbClr val="FF0066"/>
                                      </p:to>
                                    </p:animClr>
                                    <p:animClr clrSpc="rgb" dir="cw">
                                      <p:cBhvr>
                                        <p:cTn id="31" dur="1500" autoRev="1" fill="hold"/>
                                        <p:tgtEl>
                                          <p:spTgt spid="50179">
                                            <p:txEl>
                                              <p:pRg st="8" end="8"/>
                                            </p:txEl>
                                          </p:spTgt>
                                        </p:tgtEl>
                                        <p:attrNameLst>
                                          <p:attrName>fillcolor</p:attrName>
                                        </p:attrNameLst>
                                      </p:cBhvr>
                                      <p:to>
                                        <a:srgbClr val="FF0066"/>
                                      </p:to>
                                    </p:animClr>
                                    <p:set>
                                      <p:cBhvr>
                                        <p:cTn id="32" dur="1500" autoRev="1" fill="hold"/>
                                        <p:tgtEl>
                                          <p:spTgt spid="50179">
                                            <p:txEl>
                                              <p:pRg st="8" end="8"/>
                                            </p:txEl>
                                          </p:spTgt>
                                        </p:tgtEl>
                                        <p:attrNameLst>
                                          <p:attrName>fill.type</p:attrName>
                                        </p:attrNameLst>
                                      </p:cBhvr>
                                      <p:to>
                                        <p:strVal val="solid"/>
                                      </p:to>
                                    </p:set>
                                    <p:set>
                                      <p:cBhvr>
                                        <p:cTn id="33" dur="1500" autoRev="1" fill="hold"/>
                                        <p:tgtEl>
                                          <p:spTgt spid="50179">
                                            <p:txEl>
                                              <p:pRg st="8" end="8"/>
                                            </p:txEl>
                                          </p:spTgt>
                                        </p:tgtEl>
                                        <p:attrNameLst>
                                          <p:attrName>fill.on</p:attrName>
                                        </p:attrNameLst>
                                      </p:cBhvr>
                                      <p:to>
                                        <p:strVal val="true"/>
                                      </p:to>
                                    </p:set>
                                  </p:childTnLst>
                                </p:cTn>
                              </p:par>
                            </p:childTnLst>
                          </p:cTn>
                        </p:par>
                        <p:par>
                          <p:cTn id="34" fill="hold">
                            <p:stCondLst>
                              <p:cond delay="15000"/>
                            </p:stCondLst>
                            <p:childTnLst>
                              <p:par>
                                <p:cTn id="35" presetID="27" presetClass="emph" presetSubtype="0" fill="hold" nodeType="afterEffect">
                                  <p:stCondLst>
                                    <p:cond delay="0"/>
                                  </p:stCondLst>
                                  <p:childTnLst>
                                    <p:animClr clrSpc="rgb" dir="cw">
                                      <p:cBhvr override="childStyle">
                                        <p:cTn id="36" dur="1500" autoRev="1" fill="hold"/>
                                        <p:tgtEl>
                                          <p:spTgt spid="50179">
                                            <p:txEl>
                                              <p:pRg st="10" end="10"/>
                                            </p:txEl>
                                          </p:spTgt>
                                        </p:tgtEl>
                                        <p:attrNameLst>
                                          <p:attrName>style.color</p:attrName>
                                        </p:attrNameLst>
                                      </p:cBhvr>
                                      <p:to>
                                        <a:srgbClr val="FF0066"/>
                                      </p:to>
                                    </p:animClr>
                                    <p:animClr clrSpc="rgb" dir="cw">
                                      <p:cBhvr>
                                        <p:cTn id="37" dur="1500" autoRev="1" fill="hold"/>
                                        <p:tgtEl>
                                          <p:spTgt spid="50179">
                                            <p:txEl>
                                              <p:pRg st="10" end="10"/>
                                            </p:txEl>
                                          </p:spTgt>
                                        </p:tgtEl>
                                        <p:attrNameLst>
                                          <p:attrName>fillcolor</p:attrName>
                                        </p:attrNameLst>
                                      </p:cBhvr>
                                      <p:to>
                                        <a:srgbClr val="FF0066"/>
                                      </p:to>
                                    </p:animClr>
                                    <p:set>
                                      <p:cBhvr>
                                        <p:cTn id="38" dur="1500" autoRev="1" fill="hold"/>
                                        <p:tgtEl>
                                          <p:spTgt spid="50179">
                                            <p:txEl>
                                              <p:pRg st="10" end="10"/>
                                            </p:txEl>
                                          </p:spTgt>
                                        </p:tgtEl>
                                        <p:attrNameLst>
                                          <p:attrName>fill.type</p:attrName>
                                        </p:attrNameLst>
                                      </p:cBhvr>
                                      <p:to>
                                        <p:strVal val="solid"/>
                                      </p:to>
                                    </p:set>
                                    <p:set>
                                      <p:cBhvr>
                                        <p:cTn id="39" dur="1500" autoRev="1" fill="hold"/>
                                        <p:tgtEl>
                                          <p:spTgt spid="50179">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en-US" sz="2800" dirty="0"/>
              <a:t>Signs &amp; Symptoms of Anaphylaxis</a:t>
            </a:r>
          </a:p>
        </p:txBody>
      </p:sp>
      <p:sp>
        <p:nvSpPr>
          <p:cNvPr id="51203" name="Rectangle 3"/>
          <p:cNvSpPr>
            <a:spLocks noGrp="1" noChangeArrowheads="1"/>
          </p:cNvSpPr>
          <p:nvPr>
            <p:ph idx="1"/>
          </p:nvPr>
        </p:nvSpPr>
        <p:spPr>
          <a:xfrm>
            <a:off x="457200" y="1646236"/>
            <a:ext cx="8229600" cy="4868331"/>
          </a:xfrm>
        </p:spPr>
        <p:txBody>
          <a:bodyPr>
            <a:normAutofit/>
          </a:bodyPr>
          <a:lstStyle/>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nSpc>
                <a:spcPct val="80000"/>
              </a:lnSpc>
              <a:buNone/>
            </a:pPr>
            <a:endParaRPr lang="en-US" altLang="en-US" sz="2000" dirty="0"/>
          </a:p>
          <a:p>
            <a:pPr marL="0" indent="0" algn="ctr">
              <a:lnSpc>
                <a:spcPct val="80000"/>
              </a:lnSpc>
              <a:buNone/>
            </a:pPr>
            <a:endParaRPr lang="en-US" altLang="en-US" sz="2000" dirty="0"/>
          </a:p>
          <a:p>
            <a:pPr marL="0" indent="0" algn="ctr">
              <a:lnSpc>
                <a:spcPct val="80000"/>
              </a:lnSpc>
              <a:buNone/>
            </a:pPr>
            <a:r>
              <a:rPr lang="en-US" altLang="en-US" sz="2000" dirty="0" smtClean="0">
                <a:solidFill>
                  <a:srgbClr val="C00000"/>
                </a:solidFill>
              </a:rPr>
              <a:t>*</a:t>
            </a:r>
            <a:r>
              <a:rPr lang="en-US" altLang="en-US" sz="2000" dirty="0" smtClean="0"/>
              <a:t>Many</a:t>
            </a:r>
            <a:r>
              <a:rPr lang="en-US" altLang="en-US" sz="2000" dirty="0" smtClean="0"/>
              <a:t>, </a:t>
            </a:r>
            <a:r>
              <a:rPr lang="en-US" altLang="en-US" sz="2000" dirty="0"/>
              <a:t>patients </a:t>
            </a:r>
            <a:r>
              <a:rPr lang="en-US" altLang="en-US" sz="2000" dirty="0" smtClean="0"/>
              <a:t>report </a:t>
            </a:r>
            <a:r>
              <a:rPr lang="en-US" altLang="en-US" sz="2000" dirty="0"/>
              <a:t>a sense of impending doom - anxiety</a:t>
            </a:r>
          </a:p>
        </p:txBody>
      </p:sp>
      <p:sp>
        <p:nvSpPr>
          <p:cNvPr id="1024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0E549677-A81F-49F7-9852-483317C72A89}" type="slidenum">
              <a:rPr lang="en-US" sz="1200" smtClean="0">
                <a:solidFill>
                  <a:srgbClr val="000000"/>
                </a:solidFill>
                <a:latin typeface="Arial Black" pitchFamily="34" charset="0"/>
              </a:rPr>
              <a:pPr eaLnBrk="1" hangingPunct="1">
                <a:defRPr/>
              </a:pPr>
              <a:t>13</a:t>
            </a:fld>
            <a:endParaRPr lang="en-US" sz="1200">
              <a:solidFill>
                <a:srgbClr val="000000"/>
              </a:solidFill>
              <a:latin typeface="Arial Black"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pic>
        <p:nvPicPr>
          <p:cNvPr id="2" name="Picture 1">
            <a:extLst>
              <a:ext uri="{FF2B5EF4-FFF2-40B4-BE49-F238E27FC236}">
                <a16:creationId xmlns:a16="http://schemas.microsoft.com/office/drawing/2014/main" xmlns="" id="{85B8F720-B27A-49F5-81C7-900333F23A7D}"/>
              </a:ext>
            </a:extLst>
          </p:cNvPr>
          <p:cNvPicPr>
            <a:picLocks noChangeAspect="1"/>
          </p:cNvPicPr>
          <p:nvPr/>
        </p:nvPicPr>
        <p:blipFill>
          <a:blip r:embed="rId4"/>
          <a:stretch>
            <a:fillRect/>
          </a:stretch>
        </p:blipFill>
        <p:spPr>
          <a:xfrm>
            <a:off x="1371600" y="1564458"/>
            <a:ext cx="6297202" cy="4226742"/>
          </a:xfrm>
          <a:prstGeom prst="rect">
            <a:avLst/>
          </a:prstGeom>
        </p:spPr>
      </p:pic>
    </p:spTree>
    <p:extLst>
      <p:ext uri="{BB962C8B-B14F-4D97-AF65-F5344CB8AC3E}">
        <p14:creationId xmlns:p14="http://schemas.microsoft.com/office/powerpoint/2010/main" val="282173125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2000" fill="hold"/>
                                        <p:tgtEl>
                                          <p:spTgt spid="51203">
                                            <p:txEl>
                                              <p:pRg st="17" end="17"/>
                                            </p:txEl>
                                          </p:spTgt>
                                        </p:tgtEl>
                                        <p:attrNameLst>
                                          <p:attrName>style.color</p:attrName>
                                        </p:attrNameLst>
                                      </p:cBhvr>
                                      <p:to>
                                        <p:clrVal>
                                          <a:schemeClr val="accent2"/>
                                        </p:clrVal>
                                      </p:to>
                                    </p:set>
                                    <p:set>
                                      <p:cBhvr>
                                        <p:cTn id="7" dur="2000" fill="hold"/>
                                        <p:tgtEl>
                                          <p:spTgt spid="51203">
                                            <p:txEl>
                                              <p:pRg st="17" end="17"/>
                                            </p:txEl>
                                          </p:spTgt>
                                        </p:tgtEl>
                                        <p:attrNameLst>
                                          <p:attrName>fillcolor</p:attrName>
                                        </p:attrNameLst>
                                      </p:cBhvr>
                                      <p:to>
                                        <p:clrVal>
                                          <a:schemeClr val="accent2"/>
                                        </p:clrVal>
                                      </p:to>
                                    </p:set>
                                    <p:set>
                                      <p:cBhvr>
                                        <p:cTn id="8" dur="2000" fill="hold"/>
                                        <p:tgtEl>
                                          <p:spTgt spid="51203">
                                            <p:txEl>
                                              <p:pRg st="17" end="1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000" dirty="0">
                <a:hlinkClick r:id="rId4"/>
              </a:rPr>
              <a:t>https://www.youtube.com/watch?v=nU7pWhzdKlI&amp;feature=youtu.be</a:t>
            </a:r>
            <a:endParaRPr lang="en-US" sz="2000" dirty="0"/>
          </a:p>
          <a:p>
            <a:r>
              <a:rPr lang="en-US" sz="2000" dirty="0"/>
              <a:t>https://youtu.be/nU7pWhzdKlI</a:t>
            </a:r>
          </a:p>
        </p:txBody>
      </p:sp>
      <p:sp>
        <p:nvSpPr>
          <p:cNvPr id="3" name="Slide Number Placeholder 2"/>
          <p:cNvSpPr>
            <a:spLocks noGrp="1"/>
          </p:cNvSpPr>
          <p:nvPr>
            <p:ph type="sldNum" sz="quarter" idx="12"/>
          </p:nvPr>
        </p:nvSpPr>
        <p:spPr/>
        <p:txBody>
          <a:bodyPr/>
          <a:lstStyle/>
          <a:p>
            <a:pPr>
              <a:defRPr/>
            </a:pPr>
            <a:fld id="{A1AFCAB6-CB67-4A33-B2A3-DCA7AEC4E5B6}" type="slidenum">
              <a:rPr lang="en-US" smtClean="0">
                <a:solidFill>
                  <a:srgbClr val="000000"/>
                </a:solidFill>
              </a:rPr>
              <a:pPr>
                <a:defRPr/>
              </a:pPr>
              <a:t>14</a:t>
            </a:fld>
            <a:endParaRPr lang="en-US">
              <a:solidFill>
                <a:srgbClr val="000000"/>
              </a:solidFill>
            </a:endParaRPr>
          </a:p>
        </p:txBody>
      </p:sp>
      <p:sp>
        <p:nvSpPr>
          <p:cNvPr id="2" name="Title 1"/>
          <p:cNvSpPr>
            <a:spLocks noGrp="1"/>
          </p:cNvSpPr>
          <p:nvPr>
            <p:ph type="title"/>
          </p:nvPr>
        </p:nvSpPr>
        <p:spPr/>
        <p:txBody>
          <a:bodyPr>
            <a:normAutofit/>
          </a:bodyPr>
          <a:lstStyle/>
          <a:p>
            <a:r>
              <a:rPr lang="en-US" sz="3200" dirty="0" err="1"/>
              <a:t>Tatelli</a:t>
            </a:r>
            <a:r>
              <a:rPr lang="en-US" sz="3200" dirty="0"/>
              <a:t> Video </a:t>
            </a:r>
            <a:r>
              <a:rPr lang="en-US" sz="2000" dirty="0"/>
              <a:t>(6:45</a:t>
            </a:r>
            <a:r>
              <a:rPr lang="en-US" sz="3200" dirty="0"/>
              <a:t>)</a:t>
            </a:r>
          </a:p>
        </p:txBody>
      </p:sp>
      <p:pic>
        <p:nvPicPr>
          <p:cNvPr id="7" name="nU7pWhzdKlI"/>
          <p:cNvPicPr>
            <a:picLocks noRot="1" noChangeAspect="1"/>
          </p:cNvPicPr>
          <p:nvPr>
            <a:videoFile r:link="rId1"/>
          </p:nvPr>
        </p:nvPicPr>
        <p:blipFill>
          <a:blip r:embed="rId5"/>
          <a:stretch>
            <a:fillRect/>
          </a:stretch>
        </p:blipFill>
        <p:spPr>
          <a:xfrm>
            <a:off x="1727200" y="2895600"/>
            <a:ext cx="6433721" cy="3618968"/>
          </a:xfrm>
          <a:prstGeom prst="rect">
            <a:avLst/>
          </a:prstGeom>
        </p:spPr>
      </p:pic>
    </p:spTree>
    <p:extLst>
      <p:ext uri="{BB962C8B-B14F-4D97-AF65-F5344CB8AC3E}">
        <p14:creationId xmlns:p14="http://schemas.microsoft.com/office/powerpoint/2010/main" val="3486702514"/>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762000" y="685800"/>
            <a:ext cx="8015288" cy="914400"/>
          </a:xfrm>
        </p:spPr>
        <p:txBody>
          <a:bodyPr>
            <a:normAutofit fontScale="90000"/>
          </a:bodyPr>
          <a:lstStyle/>
          <a:p>
            <a:pPr marL="688975" indent="-688975" eaLnBrk="1" hangingPunct="1"/>
            <a:r>
              <a:rPr lang="en-US" altLang="en-US" sz="3800" dirty="0"/>
              <a:t>    </a:t>
            </a:r>
            <a:r>
              <a:rPr lang="en-US" altLang="en-US" sz="2700" dirty="0"/>
              <a:t>The Five Rights </a:t>
            </a:r>
            <a:br>
              <a:rPr lang="en-US" altLang="en-US" sz="2700" dirty="0"/>
            </a:br>
            <a:r>
              <a:rPr lang="en-US" altLang="en-US" sz="2700" dirty="0"/>
              <a:t> Medication Administration Competency</a:t>
            </a:r>
            <a:r>
              <a:rPr lang="en-US" altLang="en-US" sz="2800" dirty="0"/>
              <a:t/>
            </a:r>
            <a:br>
              <a:rPr lang="en-US" altLang="en-US" sz="2800" dirty="0"/>
            </a:br>
            <a:endParaRPr lang="en-US" altLang="en-US" sz="2800" dirty="0"/>
          </a:p>
        </p:txBody>
      </p:sp>
      <p:sp>
        <p:nvSpPr>
          <p:cNvPr id="106499" name="Rectangle 3"/>
          <p:cNvSpPr>
            <a:spLocks noGrp="1" noChangeArrowheads="1"/>
          </p:cNvSpPr>
          <p:nvPr>
            <p:ph idx="1"/>
          </p:nvPr>
        </p:nvSpPr>
        <p:spPr>
          <a:xfrm>
            <a:off x="609600" y="1600200"/>
            <a:ext cx="7924800" cy="4572000"/>
          </a:xfrm>
        </p:spPr>
        <p:txBody>
          <a:bodyPr>
            <a:normAutofit/>
          </a:bodyPr>
          <a:lstStyle/>
          <a:p>
            <a:pPr marL="225425" indent="-225425" eaLnBrk="1" hangingPunct="1">
              <a:lnSpc>
                <a:spcPct val="130000"/>
              </a:lnSpc>
              <a:buFont typeface="Wingdings" pitchFamily="2" charset="2"/>
              <a:buNone/>
            </a:pPr>
            <a:r>
              <a:rPr lang="en-US" altLang="en-US" sz="2800" dirty="0">
                <a:latin typeface="Verdana" panose="020B0604030504040204" pitchFamily="34" charset="0"/>
                <a:ea typeface="Verdana" panose="020B0604030504040204" pitchFamily="34" charset="0"/>
                <a:cs typeface="Verdana" panose="020B0604030504040204" pitchFamily="34" charset="0"/>
              </a:rPr>
              <a:t>The ERT is responsible:</a:t>
            </a:r>
            <a:br>
              <a:rPr lang="en-US" altLang="en-US" sz="2800" dirty="0">
                <a:latin typeface="Verdana" panose="020B0604030504040204" pitchFamily="34" charset="0"/>
                <a:ea typeface="Verdana" panose="020B0604030504040204" pitchFamily="34" charset="0"/>
                <a:cs typeface="Verdana" panose="020B0604030504040204" pitchFamily="34" charset="0"/>
              </a:rPr>
            </a:br>
            <a:r>
              <a:rPr lang="en-US" altLang="en-US" sz="2800" dirty="0">
                <a:latin typeface="Verdana" panose="020B0604030504040204" pitchFamily="34" charset="0"/>
                <a:ea typeface="Verdana" panose="020B0604030504040204" pitchFamily="34" charset="0"/>
                <a:cs typeface="Verdana" panose="020B0604030504040204" pitchFamily="34" charset="0"/>
              </a:rPr>
              <a:t>                          to give the </a:t>
            </a:r>
            <a:r>
              <a:rPr lang="en-US" altLang="en-US" sz="2800" b="1" dirty="0">
                <a:solidFill>
                  <a:srgbClr val="C00000"/>
                </a:solidFill>
                <a:latin typeface="Verdana" panose="020B0604030504040204" pitchFamily="34" charset="0"/>
                <a:ea typeface="Verdana" panose="020B0604030504040204" pitchFamily="34" charset="0"/>
                <a:cs typeface="Verdana" panose="020B0604030504040204" pitchFamily="34" charset="0"/>
              </a:rPr>
              <a:t>Right</a:t>
            </a:r>
            <a:r>
              <a:rPr lang="en-US" altLang="en-US" sz="2800" dirty="0">
                <a:solidFill>
                  <a:srgbClr val="C00000"/>
                </a:solidFill>
                <a:latin typeface="Verdana" panose="020B0604030504040204" pitchFamily="34" charset="0"/>
                <a:ea typeface="Verdana" panose="020B0604030504040204" pitchFamily="34" charset="0"/>
                <a:cs typeface="Verdana" panose="020B0604030504040204" pitchFamily="34" charset="0"/>
              </a:rPr>
              <a:t> drug </a:t>
            </a:r>
            <a:r>
              <a:rPr lang="en-US" altLang="en-US" sz="2800" dirty="0">
                <a:latin typeface="Verdana" panose="020B0604030504040204" pitchFamily="34" charset="0"/>
                <a:ea typeface="Verdana" panose="020B0604030504040204" pitchFamily="34" charset="0"/>
                <a:cs typeface="Verdana" panose="020B0604030504040204" pitchFamily="34" charset="0"/>
              </a:rPr>
              <a:t/>
            </a:r>
            <a:br>
              <a:rPr lang="en-US" altLang="en-US" sz="2800" dirty="0">
                <a:latin typeface="Verdana" panose="020B0604030504040204" pitchFamily="34" charset="0"/>
                <a:ea typeface="Verdana" panose="020B0604030504040204" pitchFamily="34" charset="0"/>
                <a:cs typeface="Verdana" panose="020B0604030504040204" pitchFamily="34" charset="0"/>
              </a:rPr>
            </a:br>
            <a:r>
              <a:rPr lang="en-US" altLang="en-US" sz="2800" dirty="0">
                <a:latin typeface="Verdana" panose="020B0604030504040204" pitchFamily="34" charset="0"/>
                <a:ea typeface="Verdana" panose="020B0604030504040204" pitchFamily="34" charset="0"/>
                <a:cs typeface="Verdana" panose="020B0604030504040204" pitchFamily="34" charset="0"/>
              </a:rPr>
              <a:t>                          to the </a:t>
            </a:r>
            <a:r>
              <a:rPr lang="en-US" altLang="en-US" sz="2800" b="1" dirty="0">
                <a:solidFill>
                  <a:srgbClr val="33CC33"/>
                </a:solidFill>
                <a:latin typeface="Verdana" panose="020B0604030504040204" pitchFamily="34" charset="0"/>
                <a:ea typeface="Verdana" panose="020B0604030504040204" pitchFamily="34" charset="0"/>
                <a:cs typeface="Verdana" panose="020B0604030504040204" pitchFamily="34" charset="0"/>
              </a:rPr>
              <a:t>Right patient</a:t>
            </a:r>
            <a:r>
              <a:rPr lang="en-US" altLang="en-US" sz="2800" dirty="0">
                <a:latin typeface="Verdana" panose="020B0604030504040204" pitchFamily="34" charset="0"/>
                <a:ea typeface="Verdana" panose="020B0604030504040204" pitchFamily="34" charset="0"/>
                <a:cs typeface="Verdana" panose="020B0604030504040204" pitchFamily="34" charset="0"/>
              </a:rPr>
              <a:t> </a:t>
            </a:r>
            <a:br>
              <a:rPr lang="en-US" altLang="en-US" sz="2800" dirty="0">
                <a:latin typeface="Verdana" panose="020B0604030504040204" pitchFamily="34" charset="0"/>
                <a:ea typeface="Verdana" panose="020B0604030504040204" pitchFamily="34" charset="0"/>
                <a:cs typeface="Verdana" panose="020B0604030504040204" pitchFamily="34" charset="0"/>
              </a:rPr>
            </a:br>
            <a:r>
              <a:rPr lang="en-US" altLang="en-US" sz="2800" dirty="0">
                <a:latin typeface="Verdana" panose="020B0604030504040204" pitchFamily="34" charset="0"/>
                <a:ea typeface="Verdana" panose="020B0604030504040204" pitchFamily="34" charset="0"/>
                <a:cs typeface="Verdana" panose="020B0604030504040204" pitchFamily="34" charset="0"/>
              </a:rPr>
              <a:t>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  </a:t>
            </a:r>
            <a:r>
              <a:rPr lang="en-US" altLang="en-US" sz="2800" dirty="0">
                <a:latin typeface="Verdana" panose="020B0604030504040204" pitchFamily="34" charset="0"/>
                <a:ea typeface="Verdana" panose="020B0604030504040204" pitchFamily="34" charset="0"/>
                <a:cs typeface="Verdana" panose="020B0604030504040204" pitchFamily="34" charset="0"/>
              </a:rPr>
              <a:t>in the </a:t>
            </a:r>
            <a:r>
              <a:rPr lang="en-US" altLang="en-US"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Right</a:t>
            </a:r>
            <a:r>
              <a:rPr lang="en-US" altLang="en-US" sz="2800" dirty="0">
                <a:solidFill>
                  <a:schemeClr val="accent1"/>
                </a:solidFill>
                <a:latin typeface="Verdana" panose="020B0604030504040204" pitchFamily="34" charset="0"/>
                <a:ea typeface="Verdana" panose="020B0604030504040204" pitchFamily="34" charset="0"/>
                <a:cs typeface="Verdana" panose="020B0604030504040204" pitchFamily="34" charset="0"/>
              </a:rPr>
              <a:t> dose</a:t>
            </a:r>
            <a:r>
              <a:rPr lang="en-US" altLang="en-US" sz="2800" dirty="0">
                <a:solidFill>
                  <a:srgbClr val="8177FD"/>
                </a:solidFill>
                <a:latin typeface="Verdana" panose="020B0604030504040204" pitchFamily="34" charset="0"/>
                <a:ea typeface="Verdana" panose="020B0604030504040204" pitchFamily="34" charset="0"/>
                <a:cs typeface="Verdana" panose="020B0604030504040204" pitchFamily="34" charset="0"/>
              </a:rPr>
              <a:t> </a:t>
            </a:r>
            <a:br>
              <a:rPr lang="en-US" altLang="en-US" sz="2800" dirty="0">
                <a:solidFill>
                  <a:srgbClr val="8177FD"/>
                </a:solidFill>
                <a:latin typeface="Verdana" panose="020B0604030504040204" pitchFamily="34" charset="0"/>
                <a:ea typeface="Verdana" panose="020B0604030504040204" pitchFamily="34" charset="0"/>
                <a:cs typeface="Verdana" panose="020B0604030504040204" pitchFamily="34" charset="0"/>
              </a:rPr>
            </a:br>
            <a:r>
              <a:rPr lang="en-US" altLang="en-US" sz="2800" dirty="0">
                <a:solidFill>
                  <a:srgbClr val="8177FD"/>
                </a:solidFill>
                <a:latin typeface="Verdana" panose="020B0604030504040204" pitchFamily="34" charset="0"/>
                <a:ea typeface="Verdana" panose="020B0604030504040204" pitchFamily="34" charset="0"/>
                <a:cs typeface="Verdana" panose="020B0604030504040204" pitchFamily="34" charset="0"/>
              </a:rPr>
              <a:t>                        </a:t>
            </a:r>
            <a:r>
              <a:rPr lang="en-US" altLang="en-US" sz="2800" dirty="0" smtClean="0">
                <a:solidFill>
                  <a:srgbClr val="8177FD"/>
                </a:solidFill>
                <a:latin typeface="Verdana" panose="020B0604030504040204" pitchFamily="34" charset="0"/>
                <a:ea typeface="Verdana" panose="020B0604030504040204" pitchFamily="34" charset="0"/>
                <a:cs typeface="Verdana" panose="020B0604030504040204" pitchFamily="34" charset="0"/>
              </a:rPr>
              <a:t>  </a:t>
            </a:r>
            <a:r>
              <a:rPr lang="en-US" altLang="en-US" sz="2800" dirty="0">
                <a:latin typeface="Verdana" panose="020B0604030504040204" pitchFamily="34" charset="0"/>
                <a:ea typeface="Verdana" panose="020B0604030504040204" pitchFamily="34" charset="0"/>
                <a:cs typeface="Verdana" panose="020B0604030504040204" pitchFamily="34" charset="0"/>
              </a:rPr>
              <a:t>by the </a:t>
            </a:r>
            <a:r>
              <a:rPr lang="en-US" altLang="en-US" sz="2800" b="1" dirty="0">
                <a:solidFill>
                  <a:srgbClr val="0000FF"/>
                </a:solidFill>
                <a:latin typeface="Verdana" panose="020B0604030504040204" pitchFamily="34" charset="0"/>
                <a:ea typeface="Verdana" panose="020B0604030504040204" pitchFamily="34" charset="0"/>
                <a:cs typeface="Verdana" panose="020B0604030504040204" pitchFamily="34" charset="0"/>
              </a:rPr>
              <a:t>Right</a:t>
            </a:r>
            <a:r>
              <a:rPr lang="en-US" altLang="en-US" sz="2800" dirty="0">
                <a:solidFill>
                  <a:srgbClr val="0000FF"/>
                </a:solidFill>
                <a:latin typeface="Verdana" panose="020B0604030504040204" pitchFamily="34" charset="0"/>
                <a:ea typeface="Verdana" panose="020B0604030504040204" pitchFamily="34" charset="0"/>
                <a:cs typeface="Verdana" panose="020B0604030504040204" pitchFamily="34" charset="0"/>
              </a:rPr>
              <a:t> route </a:t>
            </a:r>
            <a:br>
              <a:rPr lang="en-US" altLang="en-US" sz="2800" dirty="0">
                <a:solidFill>
                  <a:srgbClr val="0000FF"/>
                </a:solidFill>
                <a:latin typeface="Verdana" panose="020B0604030504040204" pitchFamily="34" charset="0"/>
                <a:ea typeface="Verdana" panose="020B0604030504040204" pitchFamily="34" charset="0"/>
                <a:cs typeface="Verdana" panose="020B0604030504040204" pitchFamily="34" charset="0"/>
              </a:rPr>
            </a:br>
            <a:r>
              <a:rPr lang="en-US" altLang="en-US" sz="28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altLang="en-US" sz="28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altLang="en-US" sz="2800" dirty="0">
                <a:latin typeface="Verdana" panose="020B0604030504040204" pitchFamily="34" charset="0"/>
                <a:ea typeface="Verdana" panose="020B0604030504040204" pitchFamily="34" charset="0"/>
                <a:cs typeface="Verdana" panose="020B0604030504040204" pitchFamily="34" charset="0"/>
              </a:rPr>
              <a:t>at the </a:t>
            </a:r>
            <a:r>
              <a:rPr lang="en-US" altLang="en-US" sz="2800" b="1" dirty="0">
                <a:solidFill>
                  <a:srgbClr val="FF6600"/>
                </a:solidFill>
                <a:latin typeface="Verdana" panose="020B0604030504040204" pitchFamily="34" charset="0"/>
                <a:ea typeface="Verdana" panose="020B0604030504040204" pitchFamily="34" charset="0"/>
                <a:cs typeface="Verdana" panose="020B0604030504040204" pitchFamily="34" charset="0"/>
              </a:rPr>
              <a:t>Right</a:t>
            </a:r>
            <a:r>
              <a:rPr lang="en-US" altLang="en-US" sz="2800" dirty="0">
                <a:solidFill>
                  <a:srgbClr val="FF6600"/>
                </a:solidFill>
                <a:latin typeface="Verdana" panose="020B0604030504040204" pitchFamily="34" charset="0"/>
                <a:ea typeface="Verdana" panose="020B0604030504040204" pitchFamily="34" charset="0"/>
                <a:cs typeface="Verdana" panose="020B0604030504040204" pitchFamily="34" charset="0"/>
              </a:rPr>
              <a:t> time.</a:t>
            </a:r>
          </a:p>
        </p:txBody>
      </p:sp>
      <p:sp>
        <p:nvSpPr>
          <p:cNvPr id="1843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68D00BA6-E9B7-49BD-8E96-8EA204244A45}" type="slidenum">
              <a:rPr lang="en-US" sz="1200" smtClean="0">
                <a:solidFill>
                  <a:srgbClr val="000000"/>
                </a:solidFill>
                <a:latin typeface="Arial Black" pitchFamily="34" charset="0"/>
              </a:rPr>
              <a:pPr eaLnBrk="1" hangingPunct="1">
                <a:defRPr/>
              </a:pPr>
              <a:t>15</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pic>
        <p:nvPicPr>
          <p:cNvPr id="2" name="Picture 1">
            <a:extLst>
              <a:ext uri="{FF2B5EF4-FFF2-40B4-BE49-F238E27FC236}">
                <a16:creationId xmlns:a16="http://schemas.microsoft.com/office/drawing/2014/main" xmlns="" id="{D5A954FB-7D6A-4E20-925A-7C8E9CA605B8}"/>
              </a:ext>
            </a:extLst>
          </p:cNvPr>
          <p:cNvPicPr>
            <a:picLocks noChangeAspect="1"/>
          </p:cNvPicPr>
          <p:nvPr/>
        </p:nvPicPr>
        <p:blipFill>
          <a:blip r:embed="rId4"/>
          <a:stretch>
            <a:fillRect/>
          </a:stretch>
        </p:blipFill>
        <p:spPr>
          <a:xfrm>
            <a:off x="762000" y="2514600"/>
            <a:ext cx="2394204" cy="3596627"/>
          </a:xfrm>
          <a:prstGeom prst="rect">
            <a:avLst/>
          </a:prstGeom>
        </p:spPr>
      </p:pic>
    </p:spTree>
    <p:extLst>
      <p:ext uri="{BB962C8B-B14F-4D97-AF65-F5344CB8AC3E}">
        <p14:creationId xmlns:p14="http://schemas.microsoft.com/office/powerpoint/2010/main" val="346799835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2000"/>
                                        <p:tgtEl>
                                          <p:spTgt spid="106499">
                                            <p:txEl>
                                              <p:pRg st="0" end="0"/>
                                            </p:txEl>
                                          </p:spTgt>
                                        </p:tgtEl>
                                      </p:cBhvr>
                                    </p:animEffect>
                                    <p:anim calcmode="lin" valueType="num">
                                      <p:cBhvr>
                                        <p:cTn id="8" dur="2000" fill="hold"/>
                                        <p:tgtEl>
                                          <p:spTgt spid="10649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0649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06499">
                                            <p:txEl>
                                              <p:pRg st="0" end="0"/>
                                            </p:txEl>
                                          </p:spTgt>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2" presetClass="emph" presetSubtype="0" fill="hold" nodeType="afterEffect">
                                  <p:stCondLst>
                                    <p:cond delay="0"/>
                                  </p:stCondLst>
                                  <p:childTnLst>
                                    <p:animClr clrSpc="rgb" dir="cw">
                                      <p:cBhvr override="childStyle">
                                        <p:cTn id="13" dur="200" fill="hold"/>
                                        <p:tgtEl>
                                          <p:spTgt spid="106499">
                                            <p:txEl>
                                              <p:pRg st="0" end="0"/>
                                            </p:txEl>
                                          </p:spTgt>
                                        </p:tgtEl>
                                        <p:attrNameLst>
                                          <p:attrName>style.color</p:attrName>
                                        </p:attrNameLst>
                                      </p:cBhvr>
                                      <p:to>
                                        <a:schemeClr val="accent2"/>
                                      </p:to>
                                    </p:animClr>
                                    <p:animClr clrSpc="rgb" dir="cw">
                                      <p:cBhvr>
                                        <p:cTn id="14" dur="200" fill="hold"/>
                                        <p:tgtEl>
                                          <p:spTgt spid="106499">
                                            <p:txEl>
                                              <p:pRg st="0" end="0"/>
                                            </p:txEl>
                                          </p:spTgt>
                                        </p:tgtEl>
                                        <p:attrNameLst>
                                          <p:attrName>fillcolor</p:attrName>
                                        </p:attrNameLst>
                                      </p:cBhvr>
                                      <p:to>
                                        <a:schemeClr val="accent2"/>
                                      </p:to>
                                    </p:animClr>
                                    <p:set>
                                      <p:cBhvr>
                                        <p:cTn id="15" dur="200" fill="hold"/>
                                        <p:tgtEl>
                                          <p:spTgt spid="106499">
                                            <p:txEl>
                                              <p:pRg st="0" end="0"/>
                                            </p:txEl>
                                          </p:spTgt>
                                        </p:tgtEl>
                                        <p:attrNameLst>
                                          <p:attrName>fill.type</p:attrName>
                                        </p:attrNameLst>
                                      </p:cBhvr>
                                      <p:to>
                                        <p:strVal val="solid"/>
                                      </p:to>
                                    </p:set>
                                    <p:set>
                                      <p:cBhvr>
                                        <p:cTn id="16" dur="200" fill="hold"/>
                                        <p:tgtEl>
                                          <p:spTgt spid="106499">
                                            <p:txEl>
                                              <p:pRg st="0" end="0"/>
                                            </p:txEl>
                                          </p:spTgt>
                                        </p:tgtEl>
                                        <p:attrNameLst>
                                          <p:attrName>fill.on</p:attrName>
                                        </p:attrNameLst>
                                      </p:cBhvr>
                                      <p:to>
                                        <p:strVal val="true"/>
                                      </p:to>
                                    </p:set>
                                    <p:animRot by="120000">
                                      <p:cBhvr>
                                        <p:cTn id="17" dur="200" fill="hold">
                                          <p:stCondLst>
                                            <p:cond delay="0"/>
                                          </p:stCondLst>
                                        </p:cTn>
                                        <p:tgtEl>
                                          <p:spTgt spid="106499">
                                            <p:txEl>
                                              <p:pRg st="0" end="0"/>
                                            </p:txEl>
                                          </p:spTgt>
                                        </p:tgtEl>
                                        <p:attrNameLst>
                                          <p:attrName>r</p:attrName>
                                        </p:attrNameLst>
                                      </p:cBhvr>
                                    </p:animRot>
                                    <p:animRot by="-240000">
                                      <p:cBhvr>
                                        <p:cTn id="18" dur="400" fill="hold">
                                          <p:stCondLst>
                                            <p:cond delay="400"/>
                                          </p:stCondLst>
                                        </p:cTn>
                                        <p:tgtEl>
                                          <p:spTgt spid="106499">
                                            <p:txEl>
                                              <p:pRg st="0" end="0"/>
                                            </p:txEl>
                                          </p:spTgt>
                                        </p:tgtEl>
                                        <p:attrNameLst>
                                          <p:attrName>r</p:attrName>
                                        </p:attrNameLst>
                                      </p:cBhvr>
                                    </p:animRot>
                                    <p:animRot by="240000">
                                      <p:cBhvr>
                                        <p:cTn id="19" dur="400" fill="hold">
                                          <p:stCondLst>
                                            <p:cond delay="800"/>
                                          </p:stCondLst>
                                        </p:cTn>
                                        <p:tgtEl>
                                          <p:spTgt spid="106499">
                                            <p:txEl>
                                              <p:pRg st="0" end="0"/>
                                            </p:txEl>
                                          </p:spTgt>
                                        </p:tgtEl>
                                        <p:attrNameLst>
                                          <p:attrName>r</p:attrName>
                                        </p:attrNameLst>
                                      </p:cBhvr>
                                    </p:animRot>
                                    <p:animRot by="-240000">
                                      <p:cBhvr>
                                        <p:cTn id="20" dur="400" fill="hold">
                                          <p:stCondLst>
                                            <p:cond delay="1200"/>
                                          </p:stCondLst>
                                        </p:cTn>
                                        <p:tgtEl>
                                          <p:spTgt spid="106499">
                                            <p:txEl>
                                              <p:pRg st="0" end="0"/>
                                            </p:txEl>
                                          </p:spTgt>
                                        </p:tgtEl>
                                        <p:attrNameLst>
                                          <p:attrName>r</p:attrName>
                                        </p:attrNameLst>
                                      </p:cBhvr>
                                    </p:animRot>
                                    <p:animRot by="120000">
                                      <p:cBhvr>
                                        <p:cTn id="21" dur="400" fill="hold">
                                          <p:stCondLst>
                                            <p:cond delay="1600"/>
                                          </p:stCondLst>
                                        </p:cTn>
                                        <p:tgtEl>
                                          <p:spTgt spid="10649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7400" y="228600"/>
            <a:ext cx="6781800" cy="1259681"/>
          </a:xfrm>
        </p:spPr>
        <p:txBody>
          <a:bodyPr>
            <a:normAutofit/>
          </a:bodyPr>
          <a:lstStyle/>
          <a:p>
            <a:pPr marL="0" indent="0">
              <a:buNone/>
            </a:pPr>
            <a:r>
              <a:rPr lang="en-US" sz="3200" dirty="0"/>
              <a:t>Medication Error</a:t>
            </a:r>
          </a:p>
        </p:txBody>
      </p:sp>
      <p:sp>
        <p:nvSpPr>
          <p:cNvPr id="6" name="Content Placeholder 5"/>
          <p:cNvSpPr>
            <a:spLocks noGrp="1"/>
          </p:cNvSpPr>
          <p:nvPr>
            <p:ph sz="quarter" idx="4294967295"/>
          </p:nvPr>
        </p:nvSpPr>
        <p:spPr>
          <a:xfrm>
            <a:off x="685800" y="2514600"/>
            <a:ext cx="7543800" cy="3276600"/>
          </a:xfrm>
          <a:prstGeom prst="rect">
            <a:avLst/>
          </a:prstGeom>
        </p:spPr>
        <p:txBody>
          <a:bodyPr>
            <a:normAutofit fontScale="92500" lnSpcReduction="10000"/>
          </a:bodyPr>
          <a:lstStyle/>
          <a:p>
            <a:r>
              <a:rPr lang="en-US" sz="2400" dirty="0">
                <a:latin typeface="Verdana" panose="020B0604030504040204" pitchFamily="34" charset="0"/>
                <a:ea typeface="Verdana" panose="020B0604030504040204" pitchFamily="34" charset="0"/>
                <a:cs typeface="Verdana" panose="020B0604030504040204" pitchFamily="34" charset="0"/>
              </a:rPr>
              <a:t>What is a medication error?</a:t>
            </a:r>
          </a:p>
          <a:p>
            <a:pPr lvl="1"/>
            <a:r>
              <a:rPr lang="en-US" sz="2400" dirty="0">
                <a:latin typeface="Verdana" panose="020B0604030504040204" pitchFamily="34" charset="0"/>
                <a:ea typeface="Verdana" panose="020B0604030504040204" pitchFamily="34" charset="0"/>
                <a:cs typeface="Verdana" panose="020B0604030504040204" pitchFamily="34" charset="0"/>
              </a:rPr>
              <a:t>A </a:t>
            </a:r>
            <a:r>
              <a:rPr lang="en-US" sz="2400" b="1" dirty="0">
                <a:latin typeface="Verdana" panose="020B0604030504040204" pitchFamily="34" charset="0"/>
                <a:ea typeface="Verdana" panose="020B0604030504040204" pitchFamily="34" charset="0"/>
                <a:cs typeface="Verdana" panose="020B0604030504040204" pitchFamily="34" charset="0"/>
              </a:rPr>
              <a:t>medication error</a:t>
            </a:r>
            <a:r>
              <a:rPr lang="en-US" sz="2400" dirty="0">
                <a:latin typeface="Verdana" panose="020B0604030504040204" pitchFamily="34" charset="0"/>
                <a:ea typeface="Verdana" panose="020B0604030504040204" pitchFamily="34" charset="0"/>
                <a:cs typeface="Verdana" panose="020B0604030504040204" pitchFamily="34" charset="0"/>
              </a:rPr>
              <a:t> refers to an </a:t>
            </a:r>
            <a:r>
              <a:rPr lang="en-US" sz="2400" b="1" dirty="0">
                <a:latin typeface="Verdana" panose="020B0604030504040204" pitchFamily="34" charset="0"/>
                <a:ea typeface="Verdana" panose="020B0604030504040204" pitchFamily="34" charset="0"/>
                <a:cs typeface="Verdana" panose="020B0604030504040204" pitchFamily="34" charset="0"/>
              </a:rPr>
              <a:t>error</a:t>
            </a:r>
            <a:r>
              <a:rPr lang="en-US" sz="2400" dirty="0">
                <a:latin typeface="Verdana" panose="020B0604030504040204" pitchFamily="34" charset="0"/>
                <a:ea typeface="Verdana" panose="020B0604030504040204" pitchFamily="34" charset="0"/>
                <a:cs typeface="Verdana" panose="020B0604030504040204" pitchFamily="34" charset="0"/>
              </a:rPr>
              <a:t> (of commission or omission) at any step along the pathway that begins when a clinician prescribes a </a:t>
            </a:r>
            <a:r>
              <a:rPr lang="en-US" sz="2400" b="1" dirty="0">
                <a:latin typeface="Verdana" panose="020B0604030504040204" pitchFamily="34" charset="0"/>
                <a:ea typeface="Verdana" panose="020B0604030504040204" pitchFamily="34" charset="0"/>
                <a:cs typeface="Verdana" panose="020B0604030504040204" pitchFamily="34" charset="0"/>
              </a:rPr>
              <a:t>medication</a:t>
            </a:r>
            <a:r>
              <a:rPr lang="en-US" sz="2400" dirty="0">
                <a:latin typeface="Verdana" panose="020B0604030504040204" pitchFamily="34" charset="0"/>
                <a:ea typeface="Verdana" panose="020B0604030504040204" pitchFamily="34" charset="0"/>
                <a:cs typeface="Verdana" panose="020B0604030504040204" pitchFamily="34" charset="0"/>
              </a:rPr>
              <a:t> and ends when the patient actually receives the </a:t>
            </a:r>
            <a:r>
              <a:rPr lang="en-US" sz="2400" b="1" dirty="0">
                <a:latin typeface="Verdana" panose="020B0604030504040204" pitchFamily="34" charset="0"/>
                <a:ea typeface="Verdana" panose="020B0604030504040204" pitchFamily="34" charset="0"/>
                <a:cs typeface="Verdana" panose="020B0604030504040204" pitchFamily="34" charset="0"/>
              </a:rPr>
              <a:t>medication</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1100" dirty="0">
                <a:latin typeface="Verdana" panose="020B0604030504040204" pitchFamily="34" charset="0"/>
                <a:ea typeface="Verdana" panose="020B0604030504040204" pitchFamily="34" charset="0"/>
                <a:cs typeface="Verdana" panose="020B0604030504040204" pitchFamily="34" charset="0"/>
              </a:rPr>
              <a:t>Agency for Healthcare Research &amp; Quality</a:t>
            </a:r>
          </a:p>
          <a:p>
            <a:pPr lvl="1"/>
            <a:endParaRPr lang="en-US" sz="1100" dirty="0">
              <a:latin typeface="Verdana" panose="020B0604030504040204" pitchFamily="34" charset="0"/>
              <a:ea typeface="Verdana" panose="020B0604030504040204" pitchFamily="34" charset="0"/>
              <a:cs typeface="Verdana" panose="020B0604030504040204" pitchFamily="34" charset="0"/>
            </a:endParaRPr>
          </a:p>
          <a:p>
            <a:r>
              <a:rPr lang="en-US" sz="2400" dirty="0">
                <a:latin typeface="Verdana" panose="020B0604030504040204" pitchFamily="34" charset="0"/>
                <a:ea typeface="Verdana" panose="020B0604030504040204" pitchFamily="34" charset="0"/>
                <a:cs typeface="Verdana" panose="020B0604030504040204" pitchFamily="34" charset="0"/>
              </a:rPr>
              <a:t>Usually involves an error in one of the 5 rights: right patient, right drug, right dosage, right time, and right route – some articles add right reason</a:t>
            </a:r>
          </a:p>
          <a:p>
            <a:endParaRPr lang="en-US" dirty="0"/>
          </a:p>
          <a:p>
            <a:pPr lvl="1"/>
            <a:endParaRPr 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15240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xmlns="" id="{D05C7815-D3B7-42D2-9BE7-B8D57BC2BA72}"/>
              </a:ext>
            </a:extLst>
          </p:cNvPr>
          <p:cNvPicPr>
            <a:picLocks noChangeAspect="1"/>
          </p:cNvPicPr>
          <p:nvPr/>
        </p:nvPicPr>
        <p:blipFill>
          <a:blip r:embed="rId4"/>
          <a:stretch>
            <a:fillRect/>
          </a:stretch>
        </p:blipFill>
        <p:spPr>
          <a:xfrm>
            <a:off x="990601" y="363370"/>
            <a:ext cx="3200400" cy="1828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979295583"/>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0800" y="362309"/>
            <a:ext cx="5943600" cy="1161691"/>
          </a:xfrm>
        </p:spPr>
        <p:txBody>
          <a:bodyPr>
            <a:normAutofit/>
          </a:bodyPr>
          <a:lstStyle/>
          <a:p>
            <a:pPr marL="0" indent="0">
              <a:buNone/>
            </a:pPr>
            <a:r>
              <a:rPr lang="en-US" sz="2800" dirty="0"/>
              <a:t>Common Medication Errors using</a:t>
            </a:r>
            <a:br>
              <a:rPr lang="en-US" sz="2800" dirty="0"/>
            </a:br>
            <a:r>
              <a:rPr lang="en-US" sz="2800" dirty="0"/>
              <a:t> Rule 59 Protocol</a:t>
            </a:r>
          </a:p>
        </p:txBody>
      </p:sp>
      <p:sp>
        <p:nvSpPr>
          <p:cNvPr id="6" name="Content Placeholder 5"/>
          <p:cNvSpPr>
            <a:spLocks noGrp="1"/>
          </p:cNvSpPr>
          <p:nvPr>
            <p:ph sz="quarter" idx="4294967295"/>
          </p:nvPr>
        </p:nvSpPr>
        <p:spPr>
          <a:xfrm>
            <a:off x="685800" y="2438400"/>
            <a:ext cx="7543800" cy="3886200"/>
          </a:xfrm>
          <a:prstGeom prst="rect">
            <a:avLst/>
          </a:prstGeom>
        </p:spPr>
        <p:txBody>
          <a:bodyPr>
            <a:normAutofit/>
          </a:bodyPr>
          <a:lstStyle/>
          <a:p>
            <a:endParaRPr lang="en-US" dirty="0"/>
          </a:p>
          <a:p>
            <a:pPr lvl="1"/>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81" y="377860"/>
            <a:ext cx="2034619"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5"/>
          <p:cNvSpPr txBox="1">
            <a:spLocks/>
          </p:cNvSpPr>
          <p:nvPr/>
        </p:nvSpPr>
        <p:spPr>
          <a:xfrm>
            <a:off x="896471" y="2743200"/>
            <a:ext cx="7543800" cy="4038600"/>
          </a:xfrm>
          <a:prstGeom prst="rect">
            <a:avLst/>
          </a:prstGeom>
        </p:spPr>
        <p:txBody>
          <a:bodyPr vert="horz" lIns="91440" tIns="45720" rIns="91440" bIns="45720" rtlCol="0" anchor="ctr"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Clr>
                <a:srgbClr val="4F81BD"/>
              </a:buClr>
              <a:buNone/>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24% (15) emergencies reported in 2016-2017 included a medication error</a:t>
            </a:r>
          </a:p>
          <a:p>
            <a:pPr>
              <a:buClr>
                <a:srgbClr val="4F81BD"/>
              </a:buClr>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Administered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school’s albuterol only &amp; not calling 911</a:t>
            </a:r>
          </a:p>
          <a:p>
            <a:pPr>
              <a:buClr>
                <a:srgbClr val="4F81BD"/>
              </a:buCl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Administered school’s </a:t>
            </a:r>
            <a:r>
              <a:rPr lang="en-US"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EpiPen</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did not administer nebulized albuterol due to perception student was “fine”</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rgbClr val="4F81BD"/>
              </a:buCl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Administered the student’s auto-injectable epinephrine according to student’s action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plan, followed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by administering school’s albuterol</a:t>
            </a:r>
          </a:p>
          <a:p>
            <a:pPr>
              <a:buClr>
                <a:srgbClr val="4F81BD"/>
              </a:buCl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Administered school’s albuterol followed by school’s </a:t>
            </a:r>
            <a:r>
              <a:rPr lang="en-US"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EpiPen</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buClr>
                <a:srgbClr val="4F81BD"/>
              </a:buClr>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Administered wrong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dosage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of </a:t>
            </a:r>
            <a:r>
              <a:rPr lang="en-US"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EpiPen</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a:buClr>
                <a:srgbClr val="4F81BD"/>
              </a:buClr>
            </a:pPr>
            <a:endParaRPr lang="en-US" dirty="0">
              <a:solidFill>
                <a:srgbClr val="1F497D"/>
              </a:solidFill>
            </a:endParaRPr>
          </a:p>
          <a:p>
            <a:pPr marL="0" indent="0">
              <a:buClr>
                <a:srgbClr val="4F81BD"/>
              </a:buClr>
              <a:buNone/>
            </a:pPr>
            <a:endParaRPr lang="en-US" dirty="0">
              <a:solidFill>
                <a:srgbClr val="1F497D"/>
              </a:solidFill>
            </a:endParaRPr>
          </a:p>
          <a:p>
            <a:pPr>
              <a:buClr>
                <a:srgbClr val="4F81BD"/>
              </a:buClr>
            </a:pPr>
            <a:endParaRPr lang="en-US" dirty="0">
              <a:solidFill>
                <a:srgbClr val="1F497D"/>
              </a:solidFill>
            </a:endParaRPr>
          </a:p>
          <a:p>
            <a:pPr lvl="1">
              <a:buClr>
                <a:srgbClr val="4F81BD"/>
              </a:buClr>
            </a:pPr>
            <a:endParaRPr lang="en-US" sz="2400" dirty="0">
              <a:solidFill>
                <a:srgbClr val="1F497D"/>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39228893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latin typeface="Verdana" panose="020B0604030504040204" pitchFamily="34" charset="0"/>
                <a:ea typeface="Verdana" panose="020B0604030504040204" pitchFamily="34" charset="0"/>
                <a:cs typeface="Verdana" panose="020B0604030504040204" pitchFamily="34" charset="0"/>
              </a:rPr>
              <a:t>Using albuterol before the </a:t>
            </a:r>
            <a:r>
              <a:rPr lang="en-US" dirty="0" err="1" smtClean="0">
                <a:latin typeface="Verdana" panose="020B0604030504040204" pitchFamily="34" charset="0"/>
                <a:ea typeface="Verdana" panose="020B0604030504040204" pitchFamily="34" charset="0"/>
                <a:cs typeface="Verdana" panose="020B0604030504040204" pitchFamily="34" charset="0"/>
              </a:rPr>
              <a:t>EpiPen</a:t>
            </a:r>
            <a:r>
              <a:rPr lang="en-US" dirty="0" smtClean="0">
                <a:latin typeface="Verdana" panose="020B0604030504040204" pitchFamily="34" charset="0"/>
                <a:ea typeface="Verdana" panose="020B0604030504040204" pitchFamily="34" charset="0"/>
                <a:cs typeface="Verdana" panose="020B0604030504040204" pitchFamily="34" charset="0"/>
              </a:rPr>
              <a:t>®– why doesn’t the protocol allow for this?</a:t>
            </a:r>
          </a:p>
          <a:p>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lvl="1"/>
            <a:r>
              <a:rPr lang="en-US" dirty="0" smtClean="0">
                <a:latin typeface="Verdana" panose="020B0604030504040204" pitchFamily="34" charset="0"/>
                <a:ea typeface="Verdana" panose="020B0604030504040204" pitchFamily="34" charset="0"/>
                <a:cs typeface="Verdana" panose="020B0604030504040204" pitchFamily="34" charset="0"/>
              </a:rPr>
              <a:t>State-wide protocol</a:t>
            </a:r>
          </a:p>
          <a:p>
            <a:pPr lvl="1"/>
            <a:r>
              <a:rPr lang="en-US" dirty="0" smtClean="0">
                <a:latin typeface="Verdana" panose="020B0604030504040204" pitchFamily="34" charset="0"/>
                <a:ea typeface="Verdana" panose="020B0604030504040204" pitchFamily="34" charset="0"/>
                <a:cs typeface="Verdana" panose="020B0604030504040204" pitchFamily="34" charset="0"/>
              </a:rPr>
              <a:t>School nurses and lay personnel administering</a:t>
            </a:r>
          </a:p>
          <a:p>
            <a:pPr lvl="1"/>
            <a:r>
              <a:rPr lang="en-US" dirty="0" smtClean="0">
                <a:latin typeface="Verdana" panose="020B0604030504040204" pitchFamily="34" charset="0"/>
                <a:ea typeface="Verdana" panose="020B0604030504040204" pitchFamily="34" charset="0"/>
                <a:cs typeface="Verdana" panose="020B0604030504040204" pitchFamily="34" charset="0"/>
              </a:rPr>
              <a:t>Diagnosing</a:t>
            </a:r>
          </a:p>
          <a:p>
            <a:pPr lvl="1"/>
            <a:r>
              <a:rPr lang="en-US" dirty="0" smtClean="0">
                <a:latin typeface="Verdana" panose="020B0604030504040204" pitchFamily="34" charset="0"/>
                <a:ea typeface="Verdana" panose="020B0604030504040204" pitchFamily="34" charset="0"/>
                <a:cs typeface="Verdana" panose="020B0604030504040204" pitchFamily="34" charset="0"/>
              </a:rPr>
              <a:t>Margin for error – delaying epinephrine administration contributes to death</a:t>
            </a:r>
          </a:p>
          <a:p>
            <a:pPr lvl="1"/>
            <a:r>
              <a:rPr lang="en-US" b="1" dirty="0" smtClean="0">
                <a:latin typeface="Verdana" panose="020B0604030504040204" pitchFamily="34" charset="0"/>
                <a:ea typeface="Verdana" panose="020B0604030504040204" pitchFamily="34" charset="0"/>
                <a:cs typeface="Verdana" panose="020B0604030504040204" pitchFamily="34" charset="0"/>
              </a:rPr>
              <a:t>Don’t forget </a:t>
            </a:r>
            <a:r>
              <a:rPr lang="en-US" dirty="0" smtClean="0">
                <a:latin typeface="Verdana" panose="020B0604030504040204" pitchFamily="34" charset="0"/>
                <a:ea typeface="Verdana" panose="020B0604030504040204" pitchFamily="34" charset="0"/>
                <a:cs typeface="Verdana" panose="020B0604030504040204" pitchFamily="34" charset="0"/>
              </a:rPr>
              <a:t>– civil liability immunity is only valid when the protocol is administered CORRECTLY</a:t>
            </a:r>
          </a:p>
        </p:txBody>
      </p:sp>
      <p:sp>
        <p:nvSpPr>
          <p:cNvPr id="3" name="Title 2"/>
          <p:cNvSpPr>
            <a:spLocks noGrp="1"/>
          </p:cNvSpPr>
          <p:nvPr>
            <p:ph type="title"/>
          </p:nvPr>
        </p:nvSpPr>
        <p:spPr/>
        <p:txBody>
          <a:bodyPr>
            <a:normAutofit/>
          </a:bodyPr>
          <a:lstStyle/>
          <a:p>
            <a:r>
              <a:rPr lang="en-US" dirty="0" smtClean="0">
                <a:solidFill>
                  <a:schemeClr val="tx1">
                    <a:lumMod val="85000"/>
                  </a:schemeClr>
                </a:solidFill>
                <a:effectLst>
                  <a:outerShdw blurRad="38100" dist="38100" dir="2700000" algn="tl">
                    <a:srgbClr val="000000">
                      <a:alpha val="43137"/>
                    </a:srgbClr>
                  </a:outerShdw>
                </a:effectLst>
              </a:rPr>
              <a:t>Why?</a:t>
            </a:r>
            <a:endParaRPr lang="en-US" dirty="0">
              <a:solidFill>
                <a:schemeClr val="tx1">
                  <a:lumMod val="85000"/>
                </a:scheme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0555AA-3320-47F6-81BF-59D4A7DAFB8A}" type="slidenum">
              <a:rPr lang="en-US" smtClean="0">
                <a:solidFill>
                  <a:prstClr val="black"/>
                </a:solidFill>
              </a:rPr>
              <a:pPr/>
              <a:t>18</a:t>
            </a:fld>
            <a:endParaRPr lang="en-US">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4179971235"/>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33400" y="76200"/>
            <a:ext cx="8229600" cy="1143000"/>
          </a:xfrm>
        </p:spPr>
        <p:txBody>
          <a:bodyPr>
            <a:normAutofit/>
          </a:bodyPr>
          <a:lstStyle/>
          <a:p>
            <a:pPr eaLnBrk="1" hangingPunct="1"/>
            <a:r>
              <a:rPr lang="en-US" altLang="en-US" sz="3200" dirty="0"/>
              <a:t>In an EMERGENCY!</a:t>
            </a:r>
          </a:p>
        </p:txBody>
      </p:sp>
      <p:sp>
        <p:nvSpPr>
          <p:cNvPr id="53251" name="Rectangle 3"/>
          <p:cNvSpPr>
            <a:spLocks noGrp="1" noChangeArrowheads="1"/>
          </p:cNvSpPr>
          <p:nvPr>
            <p:ph idx="1"/>
          </p:nvPr>
        </p:nvSpPr>
        <p:spPr>
          <a:xfrm>
            <a:off x="457200" y="1646237"/>
            <a:ext cx="8229600" cy="4373563"/>
          </a:xfrm>
        </p:spPr>
        <p:txBody>
          <a:bodyPr>
            <a:normAutofit lnSpcReduction="10000"/>
          </a:bodyPr>
          <a:lstStyle/>
          <a:p>
            <a:pPr marL="609600" indent="-609600" eaLnBrk="1" hangingPunct="1">
              <a:lnSpc>
                <a:spcPct val="80000"/>
              </a:lnSpc>
              <a:buFont typeface="Wingdings" pitchFamily="2" charset="2"/>
              <a:buNone/>
            </a:pPr>
            <a:r>
              <a:rPr lang="en-US" altLang="en-US" sz="2000" dirty="0">
                <a:latin typeface="Verdana" panose="020B0604030504040204" pitchFamily="34" charset="0"/>
                <a:ea typeface="Verdana" panose="020B0604030504040204" pitchFamily="34" charset="0"/>
                <a:cs typeface="Verdana" panose="020B0604030504040204" pitchFamily="34" charset="0"/>
              </a:rPr>
              <a:t>Follow the steps of the protocol as a </a:t>
            </a:r>
            <a:r>
              <a:rPr lang="en-US" altLang="en-US" sz="2800" b="1" dirty="0">
                <a:latin typeface="Verdana" panose="020B0604030504040204" pitchFamily="34" charset="0"/>
                <a:ea typeface="Verdana" panose="020B0604030504040204" pitchFamily="34" charset="0"/>
                <a:cs typeface="Verdana" panose="020B0604030504040204" pitchFamily="34" charset="0"/>
              </a:rPr>
              <a:t>TEAM</a:t>
            </a:r>
            <a:r>
              <a:rPr lang="en-US" altLang="en-US" sz="2000" dirty="0">
                <a:latin typeface="Verdana" panose="020B0604030504040204" pitchFamily="34" charset="0"/>
                <a:ea typeface="Verdana" panose="020B0604030504040204" pitchFamily="34" charset="0"/>
                <a:cs typeface="Verdana" panose="020B0604030504040204" pitchFamily="34" charset="0"/>
              </a:rPr>
              <a:t> – someone calling, someone administering medications, someone documenting emergency on emergency SHORT report or emergency report form</a:t>
            </a:r>
          </a:p>
          <a:p>
            <a:pPr marL="609600" indent="-609600" eaLnBrk="1" hangingPunct="1">
              <a:lnSpc>
                <a:spcPct val="80000"/>
              </a:lnSpc>
              <a:buFont typeface="Wingdings" pitchFamily="2" charset="2"/>
              <a:buNone/>
            </a:pPr>
            <a:endParaRPr lang="en-US" altLang="en-US" sz="20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Clr>
                <a:srgbClr val="8177FD"/>
              </a:buClr>
              <a:buSzTx/>
              <a:buFontTx/>
              <a:buAutoNum type="arabicPeriod"/>
            </a:pPr>
            <a:r>
              <a:rPr lang="en-US" altLang="en-US" sz="2000" b="1" dirty="0">
                <a:solidFill>
                  <a:srgbClr val="C00000"/>
                </a:solidFill>
                <a:latin typeface="Verdana" panose="020B0604030504040204" pitchFamily="34" charset="0"/>
                <a:ea typeface="Verdana" panose="020B0604030504040204" pitchFamily="34" charset="0"/>
                <a:cs typeface="Verdana" panose="020B0604030504040204" pitchFamily="34" charset="0"/>
              </a:rPr>
              <a:t>Call 911</a:t>
            </a:r>
          </a:p>
          <a:p>
            <a:pPr marL="609600" indent="-609600" eaLnBrk="1" hangingPunct="1">
              <a:lnSpc>
                <a:spcPct val="80000"/>
              </a:lnSpc>
              <a:buFontTx/>
              <a:buNone/>
            </a:pPr>
            <a:endParaRPr lang="en-US" altLang="en-US" sz="140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Clr>
                <a:srgbClr val="8177FD"/>
              </a:buClr>
              <a:buSzTx/>
              <a:buFontTx/>
              <a:buAutoNum type="arabicPeriod" startAt="2"/>
            </a:pPr>
            <a:r>
              <a:rPr lang="en-US" altLang="en-US" sz="1800" dirty="0">
                <a:latin typeface="Verdana" panose="020B0604030504040204" pitchFamily="34" charset="0"/>
                <a:ea typeface="Verdana" panose="020B0604030504040204" pitchFamily="34" charset="0"/>
                <a:cs typeface="Verdana" panose="020B0604030504040204" pitchFamily="34" charset="0"/>
              </a:rPr>
              <a:t>Summon school nurse if available.  If not, summon designated ERT to implement emergency protocol</a:t>
            </a:r>
            <a:br>
              <a:rPr lang="en-US" altLang="en-US" sz="1800" dirty="0">
                <a:latin typeface="Verdana" panose="020B0604030504040204" pitchFamily="34" charset="0"/>
                <a:ea typeface="Verdana" panose="020B0604030504040204" pitchFamily="34" charset="0"/>
                <a:cs typeface="Verdana" panose="020B0604030504040204" pitchFamily="34" charset="0"/>
              </a:rPr>
            </a:b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Clr>
                <a:srgbClr val="8177FD"/>
              </a:buClr>
              <a:buSzTx/>
              <a:buFontTx/>
              <a:buAutoNum type="arabicPeriod" startAt="2"/>
            </a:pPr>
            <a:r>
              <a:rPr lang="en-US" altLang="en-US" sz="1800" dirty="0">
                <a:latin typeface="Verdana" panose="020B0604030504040204" pitchFamily="34" charset="0"/>
                <a:ea typeface="Verdana" panose="020B0604030504040204" pitchFamily="34" charset="0"/>
                <a:cs typeface="Verdana" panose="020B0604030504040204" pitchFamily="34" charset="0"/>
              </a:rPr>
              <a:t>Check airway patency, breathing, respiratory rate, and pulse</a:t>
            </a:r>
            <a:br>
              <a:rPr lang="en-US" altLang="en-US" sz="1800" dirty="0">
                <a:latin typeface="Verdana" panose="020B0604030504040204" pitchFamily="34" charset="0"/>
                <a:ea typeface="Verdana" panose="020B0604030504040204" pitchFamily="34" charset="0"/>
                <a:cs typeface="Verdana" panose="020B0604030504040204" pitchFamily="34" charset="0"/>
              </a:rPr>
            </a:br>
            <a:r>
              <a:rPr lang="en-US" altLang="en-US" sz="900" dirty="0">
                <a:latin typeface="Verdana" panose="020B0604030504040204" pitchFamily="34" charset="0"/>
                <a:ea typeface="Verdana" panose="020B0604030504040204" pitchFamily="34" charset="0"/>
                <a:cs typeface="Verdana" panose="020B0604030504040204" pitchFamily="34" charset="0"/>
              </a:rPr>
              <a:t> </a:t>
            </a:r>
          </a:p>
          <a:p>
            <a:pPr marL="609600" indent="-609600" eaLnBrk="1" hangingPunct="1">
              <a:lnSpc>
                <a:spcPct val="80000"/>
              </a:lnSpc>
              <a:buClr>
                <a:srgbClr val="8177FD"/>
              </a:buClr>
              <a:buSzTx/>
              <a:buFontTx/>
              <a:buAutoNum type="arabicPeriod" startAt="2"/>
            </a:pPr>
            <a:r>
              <a:rPr lang="en-US" altLang="en-US" sz="1800" dirty="0">
                <a:latin typeface="Verdana" panose="020B0604030504040204" pitchFamily="34" charset="0"/>
                <a:ea typeface="Verdana" panose="020B0604030504040204" pitchFamily="34" charset="0"/>
                <a:cs typeface="Verdana" panose="020B0604030504040204" pitchFamily="34" charset="0"/>
              </a:rPr>
              <a:t>Administer medications (</a:t>
            </a:r>
            <a:r>
              <a:rPr lang="en-US" altLang="en-US" sz="1800" dirty="0" err="1">
                <a:latin typeface="Verdana" panose="020B0604030504040204" pitchFamily="34" charset="0"/>
                <a:ea typeface="Verdana" panose="020B0604030504040204" pitchFamily="34" charset="0"/>
                <a:cs typeface="Verdana" panose="020B0604030504040204" pitchFamily="34" charset="0"/>
              </a:rPr>
              <a:t>EpiPen</a:t>
            </a:r>
            <a:r>
              <a:rPr lang="en-US" altLang="en-US" sz="1800" dirty="0">
                <a:latin typeface="Verdana" panose="020B0604030504040204" pitchFamily="34" charset="0"/>
                <a:ea typeface="Verdana" panose="020B0604030504040204" pitchFamily="34" charset="0"/>
                <a:cs typeface="Verdana" panose="020B0604030504040204" pitchFamily="34" charset="0"/>
              </a:rPr>
              <a:t>® and albuterol) per standing order</a:t>
            </a:r>
            <a:br>
              <a:rPr lang="en-US" altLang="en-US" sz="1800" dirty="0">
                <a:latin typeface="Verdana" panose="020B0604030504040204" pitchFamily="34" charset="0"/>
                <a:ea typeface="Verdana" panose="020B0604030504040204" pitchFamily="34" charset="0"/>
                <a:cs typeface="Verdana" panose="020B0604030504040204" pitchFamily="34" charset="0"/>
              </a:rPr>
            </a:b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Clr>
                <a:srgbClr val="8177FD"/>
              </a:buClr>
              <a:buSzTx/>
              <a:buFontTx/>
              <a:buAutoNum type="arabicPeriod" startAt="2"/>
            </a:pPr>
            <a:r>
              <a:rPr lang="en-US" altLang="en-US" sz="1800" dirty="0">
                <a:latin typeface="Verdana" panose="020B0604030504040204" pitchFamily="34" charset="0"/>
                <a:ea typeface="Verdana" panose="020B0604030504040204" pitchFamily="34" charset="0"/>
                <a:cs typeface="Verdana" panose="020B0604030504040204" pitchFamily="34" charset="0"/>
              </a:rPr>
              <a:t>Determine cause as quickly as possible</a:t>
            </a:r>
            <a:br>
              <a:rPr lang="en-US" altLang="en-US" sz="1800" dirty="0">
                <a:latin typeface="Verdana" panose="020B0604030504040204" pitchFamily="34" charset="0"/>
                <a:ea typeface="Verdana" panose="020B0604030504040204" pitchFamily="34" charset="0"/>
                <a:cs typeface="Verdana" panose="020B0604030504040204" pitchFamily="34" charset="0"/>
              </a:rPr>
            </a:b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Clr>
                <a:srgbClr val="8177FD"/>
              </a:buClr>
              <a:buSzTx/>
              <a:buFontTx/>
              <a:buAutoNum type="arabicPeriod" startAt="2"/>
            </a:pPr>
            <a:r>
              <a:rPr lang="en-US" altLang="en-US" sz="1800" dirty="0">
                <a:latin typeface="Verdana" panose="020B0604030504040204" pitchFamily="34" charset="0"/>
                <a:ea typeface="Verdana" panose="020B0604030504040204" pitchFamily="34" charset="0"/>
                <a:cs typeface="Verdana" panose="020B0604030504040204" pitchFamily="34" charset="0"/>
              </a:rPr>
              <a:t>Monitor vital signs (pulse, respiration, </a:t>
            </a:r>
            <a:r>
              <a:rPr lang="en-US" altLang="en-US" sz="1800" dirty="0" err="1">
                <a:latin typeface="Verdana" panose="020B0604030504040204" pitchFamily="34" charset="0"/>
                <a:ea typeface="Verdana" panose="020B0604030504040204" pitchFamily="34" charset="0"/>
                <a:cs typeface="Verdana" panose="020B0604030504040204" pitchFamily="34" charset="0"/>
              </a:rPr>
              <a:t>etc</a:t>
            </a:r>
            <a:r>
              <a:rPr lang="en-US" altLang="en-US" sz="1800" dirty="0">
                <a:latin typeface="Verdana" panose="020B0604030504040204" pitchFamily="34" charset="0"/>
                <a:ea typeface="Verdana" panose="020B0604030504040204" pitchFamily="34" charset="0"/>
                <a:cs typeface="Verdana" panose="020B0604030504040204" pitchFamily="34" charset="0"/>
              </a:rPr>
              <a:t>)</a:t>
            </a:r>
            <a:br>
              <a:rPr lang="en-US" altLang="en-US" sz="1800" dirty="0">
                <a:latin typeface="Verdana" panose="020B0604030504040204" pitchFamily="34" charset="0"/>
                <a:ea typeface="Verdana" panose="020B0604030504040204" pitchFamily="34" charset="0"/>
                <a:cs typeface="Verdana" panose="020B0604030504040204" pitchFamily="34" charset="0"/>
              </a:rPr>
            </a:b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Clr>
                <a:srgbClr val="8177FD"/>
              </a:buClr>
              <a:buSzTx/>
              <a:buFontTx/>
              <a:buAutoNum type="arabicPeriod" startAt="2"/>
            </a:pPr>
            <a:r>
              <a:rPr lang="en-US" altLang="en-US" sz="1800" dirty="0">
                <a:latin typeface="Verdana" panose="020B0604030504040204" pitchFamily="34" charset="0"/>
                <a:ea typeface="Verdana" panose="020B0604030504040204" pitchFamily="34" charset="0"/>
                <a:cs typeface="Verdana" panose="020B0604030504040204" pitchFamily="34" charset="0"/>
              </a:rPr>
              <a:t>Contact parents immediately and physician as soon as possible</a:t>
            </a:r>
            <a:br>
              <a:rPr lang="en-US" altLang="en-US" sz="1800" dirty="0">
                <a:latin typeface="Verdana" panose="020B0604030504040204" pitchFamily="34" charset="0"/>
                <a:ea typeface="Verdana" panose="020B0604030504040204" pitchFamily="34" charset="0"/>
                <a:cs typeface="Verdana" panose="020B0604030504040204" pitchFamily="34" charset="0"/>
              </a:rPr>
            </a:b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Clr>
                <a:srgbClr val="8177FD"/>
              </a:buClr>
              <a:buSzTx/>
              <a:buFontTx/>
              <a:buAutoNum type="arabicPeriod" startAt="2"/>
            </a:pPr>
            <a:r>
              <a:rPr lang="en-US" altLang="en-US" sz="1800" dirty="0">
                <a:latin typeface="Verdana" panose="020B0604030504040204" pitchFamily="34" charset="0"/>
                <a:ea typeface="Verdana" panose="020B0604030504040204" pitchFamily="34" charset="0"/>
                <a:cs typeface="Verdana" panose="020B0604030504040204" pitchFamily="34" charset="0"/>
              </a:rPr>
              <a:t>Any individual treated for symptoms with epinephrine at school will be transferred to medical facility</a:t>
            </a:r>
          </a:p>
        </p:txBody>
      </p:sp>
      <p:sp>
        <p:nvSpPr>
          <p:cNvPr id="1229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1A2A4F08-3FA7-4FDB-A297-D07350D9ACEB}" type="slidenum">
              <a:rPr lang="en-US" sz="1200" smtClean="0">
                <a:solidFill>
                  <a:srgbClr val="000000"/>
                </a:solidFill>
                <a:latin typeface="Arial Black" pitchFamily="34" charset="0"/>
              </a:rPr>
              <a:pPr eaLnBrk="1" hangingPunct="1">
                <a:defRPr/>
              </a:pPr>
              <a:t>19</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0286445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after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fade">
                                      <p:cBhvr>
                                        <p:cTn id="7" dur="200"/>
                                        <p:tgtEl>
                                          <p:spTgt spid="53251">
                                            <p:txEl>
                                              <p:pRg st="2" end="2"/>
                                            </p:txEl>
                                          </p:spTgt>
                                        </p:tgtEl>
                                      </p:cBhvr>
                                    </p:animEffect>
                                    <p:anim calcmode="lin" valueType="num">
                                      <p:cBhvr>
                                        <p:cTn id="8" dur="8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9" dur="800" fill="hold"/>
                                        <p:tgtEl>
                                          <p:spTgt spid="53251">
                                            <p:txEl>
                                              <p:pRg st="2" end="2"/>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5325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5325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2000"/>
                            </p:stCondLst>
                            <p:childTnLst>
                              <p:par>
                                <p:cTn id="13" presetID="43" presetClass="entr" presetSubtype="0" fill="hold" nodeType="after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animEffect transition="in" filter="fade">
                                      <p:cBhvr>
                                        <p:cTn id="15" dur="200"/>
                                        <p:tgtEl>
                                          <p:spTgt spid="53251">
                                            <p:txEl>
                                              <p:pRg st="4" end="4"/>
                                            </p:txEl>
                                          </p:spTgt>
                                        </p:tgtEl>
                                      </p:cBhvr>
                                    </p:animEffect>
                                    <p:anim calcmode="lin" valueType="num">
                                      <p:cBhvr>
                                        <p:cTn id="16" dur="8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17" dur="800" fill="hold"/>
                                        <p:tgtEl>
                                          <p:spTgt spid="53251">
                                            <p:txEl>
                                              <p:pRg st="4" end="4"/>
                                            </p:txEl>
                                          </p:spTgt>
                                        </p:tgtEl>
                                        <p:attrNameLst>
                                          <p:attrName>ppt_y</p:attrName>
                                        </p:attrNameLst>
                                      </p:cBhvr>
                                      <p:tavLst>
                                        <p:tav tm="0">
                                          <p:val>
                                            <p:strVal val="#ppt_y+0.31"/>
                                          </p:val>
                                        </p:tav>
                                        <p:tav tm="100000">
                                          <p:val>
                                            <p:strVal val="#ppt_y+0.31"/>
                                          </p:val>
                                        </p:tav>
                                      </p:tavLst>
                                    </p:anim>
                                    <p:anim calcmode="lin" valueType="num">
                                      <p:cBhvr>
                                        <p:cTn id="18" dur="1200" decel="50000" fill="hold">
                                          <p:stCondLst>
                                            <p:cond delay="800"/>
                                          </p:stCondLst>
                                        </p:cTn>
                                        <p:tgtEl>
                                          <p:spTgt spid="5325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200" decel="50000" fill="hold">
                                          <p:stCondLst>
                                            <p:cond delay="800"/>
                                          </p:stCondLst>
                                        </p:cTn>
                                        <p:tgtEl>
                                          <p:spTgt spid="5325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4000"/>
                            </p:stCondLst>
                            <p:childTnLst>
                              <p:par>
                                <p:cTn id="21" presetID="43" presetClass="entr" presetSubtype="0" fill="hold" nodeType="after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animEffect transition="in" filter="fade">
                                      <p:cBhvr>
                                        <p:cTn id="23" dur="200"/>
                                        <p:tgtEl>
                                          <p:spTgt spid="53251">
                                            <p:txEl>
                                              <p:pRg st="5" end="5"/>
                                            </p:txEl>
                                          </p:spTgt>
                                        </p:tgtEl>
                                      </p:cBhvr>
                                    </p:animEffect>
                                    <p:anim calcmode="lin" valueType="num">
                                      <p:cBhvr>
                                        <p:cTn id="24" dur="8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p:cTn id="25" dur="800" fill="hold"/>
                                        <p:tgtEl>
                                          <p:spTgt spid="53251">
                                            <p:txEl>
                                              <p:pRg st="5" end="5"/>
                                            </p:txEl>
                                          </p:spTgt>
                                        </p:tgtEl>
                                        <p:attrNameLst>
                                          <p:attrName>ppt_y</p:attrName>
                                        </p:attrNameLst>
                                      </p:cBhvr>
                                      <p:tavLst>
                                        <p:tav tm="0">
                                          <p:val>
                                            <p:strVal val="#ppt_y+0.31"/>
                                          </p:val>
                                        </p:tav>
                                        <p:tav tm="100000">
                                          <p:val>
                                            <p:strVal val="#ppt_y+0.31"/>
                                          </p:val>
                                        </p:tav>
                                      </p:tavLst>
                                    </p:anim>
                                    <p:anim calcmode="lin" valueType="num">
                                      <p:cBhvr>
                                        <p:cTn id="26" dur="1200" decel="50000" fill="hold">
                                          <p:stCondLst>
                                            <p:cond delay="800"/>
                                          </p:stCondLst>
                                        </p:cTn>
                                        <p:tgtEl>
                                          <p:spTgt spid="53251">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1200" decel="50000" fill="hold">
                                          <p:stCondLst>
                                            <p:cond delay="800"/>
                                          </p:stCondLst>
                                        </p:cTn>
                                        <p:tgtEl>
                                          <p:spTgt spid="53251">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6000"/>
                            </p:stCondLst>
                            <p:childTnLst>
                              <p:par>
                                <p:cTn id="29" presetID="43" presetClass="entr" presetSubtype="0" fill="hold" nodeType="afterEffect">
                                  <p:stCondLst>
                                    <p:cond delay="0"/>
                                  </p:stCondLst>
                                  <p:childTnLst>
                                    <p:set>
                                      <p:cBhvr>
                                        <p:cTn id="30" dur="1" fill="hold">
                                          <p:stCondLst>
                                            <p:cond delay="0"/>
                                          </p:stCondLst>
                                        </p:cTn>
                                        <p:tgtEl>
                                          <p:spTgt spid="53251">
                                            <p:txEl>
                                              <p:charRg st="206" end="272"/>
                                            </p:txEl>
                                          </p:spTgt>
                                        </p:tgtEl>
                                        <p:attrNameLst>
                                          <p:attrName>style.visibility</p:attrName>
                                        </p:attrNameLst>
                                      </p:cBhvr>
                                      <p:to>
                                        <p:strVal val="visible"/>
                                      </p:to>
                                    </p:set>
                                    <p:animEffect transition="in" filter="fade">
                                      <p:cBhvr>
                                        <p:cTn id="31" dur="200"/>
                                        <p:tgtEl>
                                          <p:spTgt spid="53251">
                                            <p:txEl>
                                              <p:charRg st="206" end="272"/>
                                            </p:txEl>
                                          </p:spTgt>
                                        </p:tgtEl>
                                      </p:cBhvr>
                                    </p:animEffect>
                                    <p:anim calcmode="lin" valueType="num">
                                      <p:cBhvr>
                                        <p:cTn id="32" dur="800" fill="hold"/>
                                        <p:tgtEl>
                                          <p:spTgt spid="53251">
                                            <p:txEl>
                                              <p:charRg st="206" end="272"/>
                                            </p:txEl>
                                          </p:spTgt>
                                        </p:tgtEl>
                                        <p:attrNameLst>
                                          <p:attrName>ppt_x</p:attrName>
                                        </p:attrNameLst>
                                      </p:cBhvr>
                                      <p:tavLst>
                                        <p:tav tm="0">
                                          <p:val>
                                            <p:strVal val="#ppt_x"/>
                                          </p:val>
                                        </p:tav>
                                        <p:tav tm="100000">
                                          <p:val>
                                            <p:strVal val="#ppt_x"/>
                                          </p:val>
                                        </p:tav>
                                      </p:tavLst>
                                    </p:anim>
                                    <p:anim calcmode="lin" valueType="num">
                                      <p:cBhvr>
                                        <p:cTn id="33" dur="800" fill="hold"/>
                                        <p:tgtEl>
                                          <p:spTgt spid="53251">
                                            <p:txEl>
                                              <p:charRg st="206" end="272"/>
                                            </p:txEl>
                                          </p:spTgt>
                                        </p:tgtEl>
                                        <p:attrNameLst>
                                          <p:attrName>ppt_y</p:attrName>
                                        </p:attrNameLst>
                                      </p:cBhvr>
                                      <p:tavLst>
                                        <p:tav tm="0">
                                          <p:val>
                                            <p:strVal val="#ppt_y+0.31"/>
                                          </p:val>
                                        </p:tav>
                                        <p:tav tm="100000">
                                          <p:val>
                                            <p:strVal val="#ppt_y+0.31"/>
                                          </p:val>
                                        </p:tav>
                                      </p:tavLst>
                                    </p:anim>
                                    <p:anim calcmode="lin" valueType="num">
                                      <p:cBhvr>
                                        <p:cTn id="34" dur="1200" decel="50000" fill="hold">
                                          <p:stCondLst>
                                            <p:cond delay="800"/>
                                          </p:stCondLst>
                                        </p:cTn>
                                        <p:tgtEl>
                                          <p:spTgt spid="53251">
                                            <p:txEl>
                                              <p:charRg st="206" end="27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1200" decel="50000" fill="hold">
                                          <p:stCondLst>
                                            <p:cond delay="800"/>
                                          </p:stCondLst>
                                        </p:cTn>
                                        <p:tgtEl>
                                          <p:spTgt spid="53251">
                                            <p:txEl>
                                              <p:charRg st="206" end="27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nodeType="afterGroup">
                            <p:stCondLst>
                              <p:cond delay="8000"/>
                            </p:stCondLst>
                            <p:childTnLst>
                              <p:par>
                                <p:cTn id="37" presetID="43" presetClass="entr" presetSubtype="0" fill="hold" nodeType="afterEffect">
                                  <p:stCondLst>
                                    <p:cond delay="0"/>
                                  </p:stCondLst>
                                  <p:childTnLst>
                                    <p:set>
                                      <p:cBhvr>
                                        <p:cTn id="38" dur="1" fill="hold">
                                          <p:stCondLst>
                                            <p:cond delay="0"/>
                                          </p:stCondLst>
                                        </p:cTn>
                                        <p:tgtEl>
                                          <p:spTgt spid="53251">
                                            <p:txEl>
                                              <p:pRg st="7" end="7"/>
                                            </p:txEl>
                                          </p:spTgt>
                                        </p:tgtEl>
                                        <p:attrNameLst>
                                          <p:attrName>style.visibility</p:attrName>
                                        </p:attrNameLst>
                                      </p:cBhvr>
                                      <p:to>
                                        <p:strVal val="visible"/>
                                      </p:to>
                                    </p:set>
                                    <p:animEffect transition="in" filter="fade">
                                      <p:cBhvr>
                                        <p:cTn id="39" dur="200"/>
                                        <p:tgtEl>
                                          <p:spTgt spid="53251">
                                            <p:txEl>
                                              <p:pRg st="7" end="7"/>
                                            </p:txEl>
                                          </p:spTgt>
                                        </p:tgtEl>
                                      </p:cBhvr>
                                    </p:animEffect>
                                    <p:anim calcmode="lin" valueType="num">
                                      <p:cBhvr>
                                        <p:cTn id="40" dur="8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p:cTn id="41" dur="800" fill="hold"/>
                                        <p:tgtEl>
                                          <p:spTgt spid="53251">
                                            <p:txEl>
                                              <p:pRg st="7" end="7"/>
                                            </p:txEl>
                                          </p:spTgt>
                                        </p:tgtEl>
                                        <p:attrNameLst>
                                          <p:attrName>ppt_y</p:attrName>
                                        </p:attrNameLst>
                                      </p:cBhvr>
                                      <p:tavLst>
                                        <p:tav tm="0">
                                          <p:val>
                                            <p:strVal val="#ppt_y+0.31"/>
                                          </p:val>
                                        </p:tav>
                                        <p:tav tm="100000">
                                          <p:val>
                                            <p:strVal val="#ppt_y+0.31"/>
                                          </p:val>
                                        </p:tav>
                                      </p:tavLst>
                                    </p:anim>
                                    <p:anim calcmode="lin" valueType="num">
                                      <p:cBhvr>
                                        <p:cTn id="42" dur="1200" decel="50000" fill="hold">
                                          <p:stCondLst>
                                            <p:cond delay="800"/>
                                          </p:stCondLst>
                                        </p:cTn>
                                        <p:tgtEl>
                                          <p:spTgt spid="53251">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1200" decel="50000" fill="hold">
                                          <p:stCondLst>
                                            <p:cond delay="800"/>
                                          </p:stCondLst>
                                        </p:cTn>
                                        <p:tgtEl>
                                          <p:spTgt spid="53251">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nodeType="afterGroup">
                            <p:stCondLst>
                              <p:cond delay="10000"/>
                            </p:stCondLst>
                            <p:childTnLst>
                              <p:par>
                                <p:cTn id="45" presetID="43" presetClass="entr" presetSubtype="0" fill="hold" nodeType="afterEffect">
                                  <p:stCondLst>
                                    <p:cond delay="0"/>
                                  </p:stCondLst>
                                  <p:childTnLst>
                                    <p:set>
                                      <p:cBhvr>
                                        <p:cTn id="46" dur="1" fill="hold">
                                          <p:stCondLst>
                                            <p:cond delay="0"/>
                                          </p:stCondLst>
                                        </p:cTn>
                                        <p:tgtEl>
                                          <p:spTgt spid="53251">
                                            <p:txEl>
                                              <p:charRg st="312" end="359"/>
                                            </p:txEl>
                                          </p:spTgt>
                                        </p:tgtEl>
                                        <p:attrNameLst>
                                          <p:attrName>style.visibility</p:attrName>
                                        </p:attrNameLst>
                                      </p:cBhvr>
                                      <p:to>
                                        <p:strVal val="visible"/>
                                      </p:to>
                                    </p:set>
                                    <p:animEffect transition="in" filter="fade">
                                      <p:cBhvr>
                                        <p:cTn id="47" dur="200"/>
                                        <p:tgtEl>
                                          <p:spTgt spid="53251">
                                            <p:txEl>
                                              <p:charRg st="312" end="359"/>
                                            </p:txEl>
                                          </p:spTgt>
                                        </p:tgtEl>
                                      </p:cBhvr>
                                    </p:animEffect>
                                    <p:anim calcmode="lin" valueType="num">
                                      <p:cBhvr>
                                        <p:cTn id="48" dur="800" fill="hold"/>
                                        <p:tgtEl>
                                          <p:spTgt spid="53251">
                                            <p:txEl>
                                              <p:charRg st="312" end="359"/>
                                            </p:txEl>
                                          </p:spTgt>
                                        </p:tgtEl>
                                        <p:attrNameLst>
                                          <p:attrName>ppt_x</p:attrName>
                                        </p:attrNameLst>
                                      </p:cBhvr>
                                      <p:tavLst>
                                        <p:tav tm="0">
                                          <p:val>
                                            <p:strVal val="#ppt_x"/>
                                          </p:val>
                                        </p:tav>
                                        <p:tav tm="100000">
                                          <p:val>
                                            <p:strVal val="#ppt_x"/>
                                          </p:val>
                                        </p:tav>
                                      </p:tavLst>
                                    </p:anim>
                                    <p:anim calcmode="lin" valueType="num">
                                      <p:cBhvr>
                                        <p:cTn id="49" dur="800" fill="hold"/>
                                        <p:tgtEl>
                                          <p:spTgt spid="53251">
                                            <p:txEl>
                                              <p:charRg st="312" end="359"/>
                                            </p:txEl>
                                          </p:spTgt>
                                        </p:tgtEl>
                                        <p:attrNameLst>
                                          <p:attrName>ppt_y</p:attrName>
                                        </p:attrNameLst>
                                      </p:cBhvr>
                                      <p:tavLst>
                                        <p:tav tm="0">
                                          <p:val>
                                            <p:strVal val="#ppt_y+0.31"/>
                                          </p:val>
                                        </p:tav>
                                        <p:tav tm="100000">
                                          <p:val>
                                            <p:strVal val="#ppt_y+0.31"/>
                                          </p:val>
                                        </p:tav>
                                      </p:tavLst>
                                    </p:anim>
                                    <p:anim calcmode="lin" valueType="num">
                                      <p:cBhvr>
                                        <p:cTn id="50" dur="1200" decel="50000" fill="hold">
                                          <p:stCondLst>
                                            <p:cond delay="800"/>
                                          </p:stCondLst>
                                        </p:cTn>
                                        <p:tgtEl>
                                          <p:spTgt spid="53251">
                                            <p:txEl>
                                              <p:charRg st="312" end="35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1200" decel="50000" fill="hold">
                                          <p:stCondLst>
                                            <p:cond delay="800"/>
                                          </p:stCondLst>
                                        </p:cTn>
                                        <p:tgtEl>
                                          <p:spTgt spid="53251">
                                            <p:txEl>
                                              <p:charRg st="312" end="35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2" fill="hold" nodeType="afterGroup">
                            <p:stCondLst>
                              <p:cond delay="12000"/>
                            </p:stCondLst>
                            <p:childTnLst>
                              <p:par>
                                <p:cTn id="53" presetID="43" presetClass="entr" presetSubtype="0" fill="hold" nodeType="afterEffect">
                                  <p:stCondLst>
                                    <p:cond delay="0"/>
                                  </p:stCondLst>
                                  <p:childTnLst>
                                    <p:set>
                                      <p:cBhvr>
                                        <p:cTn id="54" dur="1" fill="hold">
                                          <p:stCondLst>
                                            <p:cond delay="0"/>
                                          </p:stCondLst>
                                        </p:cTn>
                                        <p:tgtEl>
                                          <p:spTgt spid="53251">
                                            <p:txEl>
                                              <p:pRg st="9" end="9"/>
                                            </p:txEl>
                                          </p:spTgt>
                                        </p:tgtEl>
                                        <p:attrNameLst>
                                          <p:attrName>style.visibility</p:attrName>
                                        </p:attrNameLst>
                                      </p:cBhvr>
                                      <p:to>
                                        <p:strVal val="visible"/>
                                      </p:to>
                                    </p:set>
                                    <p:animEffect transition="in" filter="fade">
                                      <p:cBhvr>
                                        <p:cTn id="55" dur="200"/>
                                        <p:tgtEl>
                                          <p:spTgt spid="53251">
                                            <p:txEl>
                                              <p:pRg st="9" end="9"/>
                                            </p:txEl>
                                          </p:spTgt>
                                        </p:tgtEl>
                                      </p:cBhvr>
                                    </p:animEffect>
                                    <p:anim calcmode="lin" valueType="num">
                                      <p:cBhvr>
                                        <p:cTn id="56" dur="800" fill="hold"/>
                                        <p:tgtEl>
                                          <p:spTgt spid="53251">
                                            <p:txEl>
                                              <p:pRg st="9" end="9"/>
                                            </p:txEl>
                                          </p:spTgt>
                                        </p:tgtEl>
                                        <p:attrNameLst>
                                          <p:attrName>ppt_x</p:attrName>
                                        </p:attrNameLst>
                                      </p:cBhvr>
                                      <p:tavLst>
                                        <p:tav tm="0">
                                          <p:val>
                                            <p:strVal val="#ppt_x"/>
                                          </p:val>
                                        </p:tav>
                                        <p:tav tm="100000">
                                          <p:val>
                                            <p:strVal val="#ppt_x"/>
                                          </p:val>
                                        </p:tav>
                                      </p:tavLst>
                                    </p:anim>
                                    <p:anim calcmode="lin" valueType="num">
                                      <p:cBhvr>
                                        <p:cTn id="57" dur="800" fill="hold"/>
                                        <p:tgtEl>
                                          <p:spTgt spid="53251">
                                            <p:txEl>
                                              <p:pRg st="9" end="9"/>
                                            </p:txEl>
                                          </p:spTgt>
                                        </p:tgtEl>
                                        <p:attrNameLst>
                                          <p:attrName>ppt_y</p:attrName>
                                        </p:attrNameLst>
                                      </p:cBhvr>
                                      <p:tavLst>
                                        <p:tav tm="0">
                                          <p:val>
                                            <p:strVal val="#ppt_y+0.31"/>
                                          </p:val>
                                        </p:tav>
                                        <p:tav tm="100000">
                                          <p:val>
                                            <p:strVal val="#ppt_y+0.31"/>
                                          </p:val>
                                        </p:tav>
                                      </p:tavLst>
                                    </p:anim>
                                    <p:anim calcmode="lin" valueType="num">
                                      <p:cBhvr>
                                        <p:cTn id="58" dur="1200" decel="50000" fill="hold">
                                          <p:stCondLst>
                                            <p:cond delay="800"/>
                                          </p:stCondLst>
                                        </p:cTn>
                                        <p:tgtEl>
                                          <p:spTgt spid="53251">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1200" decel="50000" fill="hold">
                                          <p:stCondLst>
                                            <p:cond delay="800"/>
                                          </p:stCondLst>
                                        </p:cTn>
                                        <p:tgtEl>
                                          <p:spTgt spid="53251">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0" fill="hold" nodeType="afterGroup">
                            <p:stCondLst>
                              <p:cond delay="14000"/>
                            </p:stCondLst>
                            <p:childTnLst>
                              <p:par>
                                <p:cTn id="61" presetID="43" presetClass="entr" presetSubtype="0" fill="hold" nodeType="afterEffect">
                                  <p:stCondLst>
                                    <p:cond delay="0"/>
                                  </p:stCondLst>
                                  <p:childTnLst>
                                    <p:set>
                                      <p:cBhvr>
                                        <p:cTn id="62" dur="1" fill="hold">
                                          <p:stCondLst>
                                            <p:cond delay="0"/>
                                          </p:stCondLst>
                                        </p:cTn>
                                        <p:tgtEl>
                                          <p:spTgt spid="53251">
                                            <p:txEl>
                                              <p:charRg st="422" end="525"/>
                                            </p:txEl>
                                          </p:spTgt>
                                        </p:tgtEl>
                                        <p:attrNameLst>
                                          <p:attrName>style.visibility</p:attrName>
                                        </p:attrNameLst>
                                      </p:cBhvr>
                                      <p:to>
                                        <p:strVal val="visible"/>
                                      </p:to>
                                    </p:set>
                                    <p:animEffect transition="in" filter="fade">
                                      <p:cBhvr>
                                        <p:cTn id="63" dur="200"/>
                                        <p:tgtEl>
                                          <p:spTgt spid="53251">
                                            <p:txEl>
                                              <p:charRg st="422" end="525"/>
                                            </p:txEl>
                                          </p:spTgt>
                                        </p:tgtEl>
                                      </p:cBhvr>
                                    </p:animEffect>
                                    <p:anim calcmode="lin" valueType="num">
                                      <p:cBhvr>
                                        <p:cTn id="64" dur="800" fill="hold"/>
                                        <p:tgtEl>
                                          <p:spTgt spid="53251">
                                            <p:txEl>
                                              <p:charRg st="422" end="525"/>
                                            </p:txEl>
                                          </p:spTgt>
                                        </p:tgtEl>
                                        <p:attrNameLst>
                                          <p:attrName>ppt_x</p:attrName>
                                        </p:attrNameLst>
                                      </p:cBhvr>
                                      <p:tavLst>
                                        <p:tav tm="0">
                                          <p:val>
                                            <p:strVal val="#ppt_x"/>
                                          </p:val>
                                        </p:tav>
                                        <p:tav tm="100000">
                                          <p:val>
                                            <p:strVal val="#ppt_x"/>
                                          </p:val>
                                        </p:tav>
                                      </p:tavLst>
                                    </p:anim>
                                    <p:anim calcmode="lin" valueType="num">
                                      <p:cBhvr>
                                        <p:cTn id="65" dur="800" fill="hold"/>
                                        <p:tgtEl>
                                          <p:spTgt spid="53251">
                                            <p:txEl>
                                              <p:charRg st="422" end="525"/>
                                            </p:txEl>
                                          </p:spTgt>
                                        </p:tgtEl>
                                        <p:attrNameLst>
                                          <p:attrName>ppt_y</p:attrName>
                                        </p:attrNameLst>
                                      </p:cBhvr>
                                      <p:tavLst>
                                        <p:tav tm="0">
                                          <p:val>
                                            <p:strVal val="#ppt_y+0.31"/>
                                          </p:val>
                                        </p:tav>
                                        <p:tav tm="100000">
                                          <p:val>
                                            <p:strVal val="#ppt_y+0.31"/>
                                          </p:val>
                                        </p:tav>
                                      </p:tavLst>
                                    </p:anim>
                                    <p:anim calcmode="lin" valueType="num">
                                      <p:cBhvr>
                                        <p:cTn id="66" dur="1200" decel="50000" fill="hold">
                                          <p:stCondLst>
                                            <p:cond delay="800"/>
                                          </p:stCondLst>
                                        </p:cTn>
                                        <p:tgtEl>
                                          <p:spTgt spid="53251">
                                            <p:txEl>
                                              <p:charRg st="422" end="52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1200" decel="50000" fill="hold">
                                          <p:stCondLst>
                                            <p:cond delay="800"/>
                                          </p:stCondLst>
                                        </p:cTn>
                                        <p:tgtEl>
                                          <p:spTgt spid="53251">
                                            <p:txEl>
                                              <p:charRg st="422" end="52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8600" y="152400"/>
            <a:ext cx="8015288" cy="1447800"/>
          </a:xfrm>
        </p:spPr>
        <p:txBody>
          <a:bodyPr>
            <a:normAutofit fontScale="90000"/>
          </a:bodyPr>
          <a:lstStyle/>
          <a:p>
            <a:pPr eaLnBrk="1" hangingPunct="1"/>
            <a:r>
              <a:rPr lang="en-US" altLang="en-US" sz="3400" dirty="0"/>
              <a:t/>
            </a:r>
            <a:br>
              <a:rPr lang="en-US" altLang="en-US" sz="3400" dirty="0"/>
            </a:br>
            <a:r>
              <a:rPr lang="en-US" altLang="en-US" sz="3400" dirty="0"/>
              <a:t/>
            </a:r>
            <a:br>
              <a:rPr lang="en-US" altLang="en-US" sz="3400" dirty="0"/>
            </a:br>
            <a:r>
              <a:rPr lang="en-US" altLang="en-US" sz="2700" dirty="0"/>
              <a:t>At the conclusion of this training </a:t>
            </a:r>
            <a:br>
              <a:rPr lang="en-US" altLang="en-US" sz="2700" dirty="0"/>
            </a:br>
            <a:r>
              <a:rPr lang="en-US" altLang="en-US" sz="2700" dirty="0"/>
              <a:t>ERT members will be able to:</a:t>
            </a:r>
            <a:br>
              <a:rPr lang="en-US" altLang="en-US" sz="2700" dirty="0"/>
            </a:br>
            <a:endParaRPr lang="en-US" altLang="en-US" sz="2700" dirty="0"/>
          </a:p>
        </p:txBody>
      </p:sp>
      <p:sp>
        <p:nvSpPr>
          <p:cNvPr id="45059" name="Rectangle 3"/>
          <p:cNvSpPr>
            <a:spLocks noGrp="1" noChangeArrowheads="1"/>
          </p:cNvSpPr>
          <p:nvPr>
            <p:ph idx="1"/>
          </p:nvPr>
        </p:nvSpPr>
        <p:spPr/>
        <p:txBody>
          <a:bodyPr>
            <a:normAutofit/>
          </a:bodyPr>
          <a:lstStyle/>
          <a:p>
            <a:pPr eaLnBrk="1" hangingPunct="1">
              <a:lnSpc>
                <a:spcPct val="80000"/>
              </a:lnSpc>
            </a:pPr>
            <a:endParaRPr lang="en-US" altLang="en-US" sz="1800" dirty="0"/>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Define life-threatening asthma and anaphylaxis</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Describe the signs/symptoms of life-threatening asthma and anaphylaxis</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List the steps to be taken in an emergency, as outlined in the protocol</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Identify the Nebraska medication administration competencies</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Demonstrate how to use an </a:t>
            </a:r>
            <a:r>
              <a:rPr lang="en-US" altLang="en-US" sz="1800" dirty="0" err="1">
                <a:latin typeface="Verdana" panose="020B0604030504040204" pitchFamily="34" charset="0"/>
                <a:ea typeface="Verdana" panose="020B0604030504040204" pitchFamily="34" charset="0"/>
                <a:cs typeface="Verdana" panose="020B0604030504040204" pitchFamily="34" charset="0"/>
              </a:rPr>
              <a:t>EpiPen</a:t>
            </a:r>
            <a:r>
              <a:rPr lang="en-US" altLang="en-US" sz="1800" dirty="0">
                <a:latin typeface="Verdana" panose="020B0604030504040204" pitchFamily="34" charset="0"/>
                <a:ea typeface="Verdana" panose="020B0604030504040204" pitchFamily="34" charset="0"/>
                <a:cs typeface="Verdana" panose="020B0604030504040204" pitchFamily="34" charset="0"/>
              </a:rPr>
              <a:t>®</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Demonstrate how to administer a nebulized albuterol treatment</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Document pertinent information on the Emergency SHORT Report  and  Emergency Report Form</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Complete the written test and receive a Documentation of Competencies form </a:t>
            </a:r>
          </a:p>
        </p:txBody>
      </p:sp>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A2D721CB-CC1F-4C55-9457-FFC5AF85F6B0}" type="slidenum">
              <a:rPr lang="en-US" sz="1200" smtClean="0">
                <a:solidFill>
                  <a:srgbClr val="000000"/>
                </a:solidFill>
                <a:latin typeface="Arial Black" pitchFamily="34" charset="0"/>
              </a:rPr>
              <a:pPr eaLnBrk="1" hangingPunct="1">
                <a:defRPr/>
              </a:pPr>
              <a:t>2</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1189880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Clr clrSpc="rgb" dir="cw">
                                      <p:cBhvr override="childStyle">
                                        <p:cTn id="6" dur="200" fill="hold"/>
                                        <p:tgtEl>
                                          <p:spTgt spid="45059">
                                            <p:txEl>
                                              <p:pRg st="1" end="1"/>
                                            </p:txEl>
                                          </p:spTgt>
                                        </p:tgtEl>
                                        <p:attrNameLst>
                                          <p:attrName>style.color</p:attrName>
                                        </p:attrNameLst>
                                      </p:cBhvr>
                                      <p:to>
                                        <a:srgbClr val="8177FD"/>
                                      </p:to>
                                    </p:animClr>
                                    <p:animClr clrSpc="rgb" dir="cw">
                                      <p:cBhvr>
                                        <p:cTn id="7" dur="200" fill="hold"/>
                                        <p:tgtEl>
                                          <p:spTgt spid="45059">
                                            <p:txEl>
                                              <p:pRg st="1" end="1"/>
                                            </p:txEl>
                                          </p:spTgt>
                                        </p:tgtEl>
                                        <p:attrNameLst>
                                          <p:attrName>fillcolor</p:attrName>
                                        </p:attrNameLst>
                                      </p:cBhvr>
                                      <p:to>
                                        <a:srgbClr val="8177FD"/>
                                      </p:to>
                                    </p:animClr>
                                    <p:set>
                                      <p:cBhvr>
                                        <p:cTn id="8" dur="200" fill="hold"/>
                                        <p:tgtEl>
                                          <p:spTgt spid="45059">
                                            <p:txEl>
                                              <p:pRg st="1" end="1"/>
                                            </p:txEl>
                                          </p:spTgt>
                                        </p:tgtEl>
                                        <p:attrNameLst>
                                          <p:attrName>fill.type</p:attrName>
                                        </p:attrNameLst>
                                      </p:cBhvr>
                                      <p:to>
                                        <p:strVal val="solid"/>
                                      </p:to>
                                    </p:set>
                                    <p:set>
                                      <p:cBhvr>
                                        <p:cTn id="9" dur="200" fill="hold"/>
                                        <p:tgtEl>
                                          <p:spTgt spid="45059">
                                            <p:txEl>
                                              <p:pRg st="1" end="1"/>
                                            </p:txEl>
                                          </p:spTgt>
                                        </p:tgtEl>
                                        <p:attrNameLst>
                                          <p:attrName>fill.on</p:attrName>
                                        </p:attrNameLst>
                                      </p:cBhvr>
                                      <p:to>
                                        <p:strVal val="true"/>
                                      </p:to>
                                    </p:set>
                                    <p:animRot by="120000">
                                      <p:cBhvr>
                                        <p:cTn id="10" dur="200" fill="hold">
                                          <p:stCondLst>
                                            <p:cond delay="0"/>
                                          </p:stCondLst>
                                        </p:cTn>
                                        <p:tgtEl>
                                          <p:spTgt spid="45059">
                                            <p:txEl>
                                              <p:pRg st="1" end="1"/>
                                            </p:txEl>
                                          </p:spTgt>
                                        </p:tgtEl>
                                        <p:attrNameLst>
                                          <p:attrName>r</p:attrName>
                                        </p:attrNameLst>
                                      </p:cBhvr>
                                    </p:animRot>
                                    <p:animRot by="-240000">
                                      <p:cBhvr>
                                        <p:cTn id="11" dur="400" fill="hold">
                                          <p:stCondLst>
                                            <p:cond delay="400"/>
                                          </p:stCondLst>
                                        </p:cTn>
                                        <p:tgtEl>
                                          <p:spTgt spid="45059">
                                            <p:txEl>
                                              <p:pRg st="1" end="1"/>
                                            </p:txEl>
                                          </p:spTgt>
                                        </p:tgtEl>
                                        <p:attrNameLst>
                                          <p:attrName>r</p:attrName>
                                        </p:attrNameLst>
                                      </p:cBhvr>
                                    </p:animRot>
                                    <p:animRot by="240000">
                                      <p:cBhvr>
                                        <p:cTn id="12" dur="400" fill="hold">
                                          <p:stCondLst>
                                            <p:cond delay="800"/>
                                          </p:stCondLst>
                                        </p:cTn>
                                        <p:tgtEl>
                                          <p:spTgt spid="45059">
                                            <p:txEl>
                                              <p:pRg st="1" end="1"/>
                                            </p:txEl>
                                          </p:spTgt>
                                        </p:tgtEl>
                                        <p:attrNameLst>
                                          <p:attrName>r</p:attrName>
                                        </p:attrNameLst>
                                      </p:cBhvr>
                                    </p:animRot>
                                    <p:animRot by="-240000">
                                      <p:cBhvr>
                                        <p:cTn id="13" dur="400" fill="hold">
                                          <p:stCondLst>
                                            <p:cond delay="1200"/>
                                          </p:stCondLst>
                                        </p:cTn>
                                        <p:tgtEl>
                                          <p:spTgt spid="45059">
                                            <p:txEl>
                                              <p:pRg st="1" end="1"/>
                                            </p:txEl>
                                          </p:spTgt>
                                        </p:tgtEl>
                                        <p:attrNameLst>
                                          <p:attrName>r</p:attrName>
                                        </p:attrNameLst>
                                      </p:cBhvr>
                                    </p:animRot>
                                    <p:animRot by="120000">
                                      <p:cBhvr>
                                        <p:cTn id="14" dur="400" fill="hold">
                                          <p:stCondLst>
                                            <p:cond delay="1600"/>
                                          </p:stCondLst>
                                        </p:cTn>
                                        <p:tgtEl>
                                          <p:spTgt spid="45059">
                                            <p:txEl>
                                              <p:pRg st="1" end="1"/>
                                            </p:txEl>
                                          </p:spTgt>
                                        </p:tgtEl>
                                        <p:attrNameLst>
                                          <p:attrName>r</p:attrName>
                                        </p:attrNameLst>
                                      </p:cBhvr>
                                    </p:animRot>
                                  </p:childTnLst>
                                </p:cTn>
                              </p:par>
                            </p:childTnLst>
                          </p:cTn>
                        </p:par>
                        <p:par>
                          <p:cTn id="15" fill="hold" nodeType="afterGroup">
                            <p:stCondLst>
                              <p:cond delay="2000"/>
                            </p:stCondLst>
                            <p:childTnLst>
                              <p:par>
                                <p:cTn id="16" presetID="32" presetClass="emph" presetSubtype="0" fill="hold" nodeType="afterEffect">
                                  <p:stCondLst>
                                    <p:cond delay="0"/>
                                  </p:stCondLst>
                                  <p:childTnLst>
                                    <p:animClr clrSpc="rgb" dir="cw">
                                      <p:cBhvr override="childStyle">
                                        <p:cTn id="17" dur="200" fill="hold"/>
                                        <p:tgtEl>
                                          <p:spTgt spid="45059">
                                            <p:txEl>
                                              <p:pRg st="3" end="3"/>
                                            </p:txEl>
                                          </p:spTgt>
                                        </p:tgtEl>
                                        <p:attrNameLst>
                                          <p:attrName>style.color</p:attrName>
                                        </p:attrNameLst>
                                      </p:cBhvr>
                                      <p:to>
                                        <a:schemeClr val="accent2"/>
                                      </p:to>
                                    </p:animClr>
                                    <p:animClr clrSpc="rgb" dir="cw">
                                      <p:cBhvr>
                                        <p:cTn id="18" dur="200" fill="hold"/>
                                        <p:tgtEl>
                                          <p:spTgt spid="45059">
                                            <p:txEl>
                                              <p:pRg st="3" end="3"/>
                                            </p:txEl>
                                          </p:spTgt>
                                        </p:tgtEl>
                                        <p:attrNameLst>
                                          <p:attrName>fillcolor</p:attrName>
                                        </p:attrNameLst>
                                      </p:cBhvr>
                                      <p:to>
                                        <a:schemeClr val="accent2"/>
                                      </p:to>
                                    </p:animClr>
                                    <p:set>
                                      <p:cBhvr>
                                        <p:cTn id="19" dur="200" fill="hold"/>
                                        <p:tgtEl>
                                          <p:spTgt spid="45059">
                                            <p:txEl>
                                              <p:pRg st="3" end="3"/>
                                            </p:txEl>
                                          </p:spTgt>
                                        </p:tgtEl>
                                        <p:attrNameLst>
                                          <p:attrName>fill.type</p:attrName>
                                        </p:attrNameLst>
                                      </p:cBhvr>
                                      <p:to>
                                        <p:strVal val="solid"/>
                                      </p:to>
                                    </p:set>
                                    <p:set>
                                      <p:cBhvr>
                                        <p:cTn id="20" dur="200" fill="hold"/>
                                        <p:tgtEl>
                                          <p:spTgt spid="45059">
                                            <p:txEl>
                                              <p:pRg st="3" end="3"/>
                                            </p:txEl>
                                          </p:spTgt>
                                        </p:tgtEl>
                                        <p:attrNameLst>
                                          <p:attrName>fill.on</p:attrName>
                                        </p:attrNameLst>
                                      </p:cBhvr>
                                      <p:to>
                                        <p:strVal val="true"/>
                                      </p:to>
                                    </p:set>
                                    <p:animRot by="120000">
                                      <p:cBhvr>
                                        <p:cTn id="21" dur="200" fill="hold">
                                          <p:stCondLst>
                                            <p:cond delay="0"/>
                                          </p:stCondLst>
                                        </p:cTn>
                                        <p:tgtEl>
                                          <p:spTgt spid="45059">
                                            <p:txEl>
                                              <p:pRg st="3" end="3"/>
                                            </p:txEl>
                                          </p:spTgt>
                                        </p:tgtEl>
                                        <p:attrNameLst>
                                          <p:attrName>r</p:attrName>
                                        </p:attrNameLst>
                                      </p:cBhvr>
                                    </p:animRot>
                                    <p:animRot by="-240000">
                                      <p:cBhvr>
                                        <p:cTn id="22" dur="400" fill="hold">
                                          <p:stCondLst>
                                            <p:cond delay="400"/>
                                          </p:stCondLst>
                                        </p:cTn>
                                        <p:tgtEl>
                                          <p:spTgt spid="45059">
                                            <p:txEl>
                                              <p:pRg st="3" end="3"/>
                                            </p:txEl>
                                          </p:spTgt>
                                        </p:tgtEl>
                                        <p:attrNameLst>
                                          <p:attrName>r</p:attrName>
                                        </p:attrNameLst>
                                      </p:cBhvr>
                                    </p:animRot>
                                    <p:animRot by="240000">
                                      <p:cBhvr>
                                        <p:cTn id="23" dur="400" fill="hold">
                                          <p:stCondLst>
                                            <p:cond delay="800"/>
                                          </p:stCondLst>
                                        </p:cTn>
                                        <p:tgtEl>
                                          <p:spTgt spid="45059">
                                            <p:txEl>
                                              <p:pRg st="3" end="3"/>
                                            </p:txEl>
                                          </p:spTgt>
                                        </p:tgtEl>
                                        <p:attrNameLst>
                                          <p:attrName>r</p:attrName>
                                        </p:attrNameLst>
                                      </p:cBhvr>
                                    </p:animRot>
                                    <p:animRot by="-240000">
                                      <p:cBhvr>
                                        <p:cTn id="24" dur="400" fill="hold">
                                          <p:stCondLst>
                                            <p:cond delay="1200"/>
                                          </p:stCondLst>
                                        </p:cTn>
                                        <p:tgtEl>
                                          <p:spTgt spid="45059">
                                            <p:txEl>
                                              <p:pRg st="3" end="3"/>
                                            </p:txEl>
                                          </p:spTgt>
                                        </p:tgtEl>
                                        <p:attrNameLst>
                                          <p:attrName>r</p:attrName>
                                        </p:attrNameLst>
                                      </p:cBhvr>
                                    </p:animRot>
                                    <p:animRot by="120000">
                                      <p:cBhvr>
                                        <p:cTn id="25" dur="400" fill="hold">
                                          <p:stCondLst>
                                            <p:cond delay="1600"/>
                                          </p:stCondLst>
                                        </p:cTn>
                                        <p:tgtEl>
                                          <p:spTgt spid="45059">
                                            <p:txEl>
                                              <p:pRg st="3" end="3"/>
                                            </p:txEl>
                                          </p:spTgt>
                                        </p:tgtEl>
                                        <p:attrNameLst>
                                          <p:attrName>r</p:attrName>
                                        </p:attrNameLst>
                                      </p:cBhvr>
                                    </p:animRot>
                                  </p:childTnLst>
                                </p:cTn>
                              </p:par>
                            </p:childTnLst>
                          </p:cTn>
                        </p:par>
                        <p:par>
                          <p:cTn id="26" fill="hold" nodeType="afterGroup">
                            <p:stCondLst>
                              <p:cond delay="4000"/>
                            </p:stCondLst>
                            <p:childTnLst>
                              <p:par>
                                <p:cTn id="27" presetID="32" presetClass="emph" presetSubtype="0" fill="hold" nodeType="afterEffect">
                                  <p:stCondLst>
                                    <p:cond delay="0"/>
                                  </p:stCondLst>
                                  <p:childTnLst>
                                    <p:animClr clrSpc="rgb" dir="cw">
                                      <p:cBhvr override="childStyle">
                                        <p:cTn id="28" dur="200" fill="hold"/>
                                        <p:tgtEl>
                                          <p:spTgt spid="45059">
                                            <p:txEl>
                                              <p:pRg st="5" end="5"/>
                                            </p:txEl>
                                          </p:spTgt>
                                        </p:tgtEl>
                                        <p:attrNameLst>
                                          <p:attrName>style.color</p:attrName>
                                        </p:attrNameLst>
                                      </p:cBhvr>
                                      <p:to>
                                        <a:schemeClr val="accent2"/>
                                      </p:to>
                                    </p:animClr>
                                    <p:animClr clrSpc="rgb" dir="cw">
                                      <p:cBhvr>
                                        <p:cTn id="29" dur="200" fill="hold"/>
                                        <p:tgtEl>
                                          <p:spTgt spid="45059">
                                            <p:txEl>
                                              <p:pRg st="5" end="5"/>
                                            </p:txEl>
                                          </p:spTgt>
                                        </p:tgtEl>
                                        <p:attrNameLst>
                                          <p:attrName>fillcolor</p:attrName>
                                        </p:attrNameLst>
                                      </p:cBhvr>
                                      <p:to>
                                        <a:schemeClr val="accent2"/>
                                      </p:to>
                                    </p:animClr>
                                    <p:set>
                                      <p:cBhvr>
                                        <p:cTn id="30" dur="200" fill="hold"/>
                                        <p:tgtEl>
                                          <p:spTgt spid="45059">
                                            <p:txEl>
                                              <p:pRg st="5" end="5"/>
                                            </p:txEl>
                                          </p:spTgt>
                                        </p:tgtEl>
                                        <p:attrNameLst>
                                          <p:attrName>fill.type</p:attrName>
                                        </p:attrNameLst>
                                      </p:cBhvr>
                                      <p:to>
                                        <p:strVal val="solid"/>
                                      </p:to>
                                    </p:set>
                                    <p:set>
                                      <p:cBhvr>
                                        <p:cTn id="31" dur="200" fill="hold"/>
                                        <p:tgtEl>
                                          <p:spTgt spid="45059">
                                            <p:txEl>
                                              <p:pRg st="5" end="5"/>
                                            </p:txEl>
                                          </p:spTgt>
                                        </p:tgtEl>
                                        <p:attrNameLst>
                                          <p:attrName>fill.on</p:attrName>
                                        </p:attrNameLst>
                                      </p:cBhvr>
                                      <p:to>
                                        <p:strVal val="true"/>
                                      </p:to>
                                    </p:set>
                                    <p:animRot by="120000">
                                      <p:cBhvr>
                                        <p:cTn id="32" dur="200" fill="hold">
                                          <p:stCondLst>
                                            <p:cond delay="0"/>
                                          </p:stCondLst>
                                        </p:cTn>
                                        <p:tgtEl>
                                          <p:spTgt spid="45059">
                                            <p:txEl>
                                              <p:pRg st="5" end="5"/>
                                            </p:txEl>
                                          </p:spTgt>
                                        </p:tgtEl>
                                        <p:attrNameLst>
                                          <p:attrName>r</p:attrName>
                                        </p:attrNameLst>
                                      </p:cBhvr>
                                    </p:animRot>
                                    <p:animRot by="-240000">
                                      <p:cBhvr>
                                        <p:cTn id="33" dur="400" fill="hold">
                                          <p:stCondLst>
                                            <p:cond delay="400"/>
                                          </p:stCondLst>
                                        </p:cTn>
                                        <p:tgtEl>
                                          <p:spTgt spid="45059">
                                            <p:txEl>
                                              <p:pRg st="5" end="5"/>
                                            </p:txEl>
                                          </p:spTgt>
                                        </p:tgtEl>
                                        <p:attrNameLst>
                                          <p:attrName>r</p:attrName>
                                        </p:attrNameLst>
                                      </p:cBhvr>
                                    </p:animRot>
                                    <p:animRot by="240000">
                                      <p:cBhvr>
                                        <p:cTn id="34" dur="400" fill="hold">
                                          <p:stCondLst>
                                            <p:cond delay="800"/>
                                          </p:stCondLst>
                                        </p:cTn>
                                        <p:tgtEl>
                                          <p:spTgt spid="45059">
                                            <p:txEl>
                                              <p:pRg st="5" end="5"/>
                                            </p:txEl>
                                          </p:spTgt>
                                        </p:tgtEl>
                                        <p:attrNameLst>
                                          <p:attrName>r</p:attrName>
                                        </p:attrNameLst>
                                      </p:cBhvr>
                                    </p:animRot>
                                    <p:animRot by="-240000">
                                      <p:cBhvr>
                                        <p:cTn id="35" dur="400" fill="hold">
                                          <p:stCondLst>
                                            <p:cond delay="1200"/>
                                          </p:stCondLst>
                                        </p:cTn>
                                        <p:tgtEl>
                                          <p:spTgt spid="45059">
                                            <p:txEl>
                                              <p:pRg st="5" end="5"/>
                                            </p:txEl>
                                          </p:spTgt>
                                        </p:tgtEl>
                                        <p:attrNameLst>
                                          <p:attrName>r</p:attrName>
                                        </p:attrNameLst>
                                      </p:cBhvr>
                                    </p:animRot>
                                    <p:animRot by="120000">
                                      <p:cBhvr>
                                        <p:cTn id="36" dur="400" fill="hold">
                                          <p:stCondLst>
                                            <p:cond delay="1600"/>
                                          </p:stCondLst>
                                        </p:cTn>
                                        <p:tgtEl>
                                          <p:spTgt spid="45059">
                                            <p:txEl>
                                              <p:pRg st="5" end="5"/>
                                            </p:txEl>
                                          </p:spTgt>
                                        </p:tgtEl>
                                        <p:attrNameLst>
                                          <p:attrName>r</p:attrName>
                                        </p:attrNameLst>
                                      </p:cBhvr>
                                    </p:animRot>
                                  </p:childTnLst>
                                </p:cTn>
                              </p:par>
                            </p:childTnLst>
                          </p:cTn>
                        </p:par>
                        <p:par>
                          <p:cTn id="37" fill="hold" nodeType="afterGroup">
                            <p:stCondLst>
                              <p:cond delay="6000"/>
                            </p:stCondLst>
                            <p:childTnLst>
                              <p:par>
                                <p:cTn id="38" presetID="32" presetClass="emph" presetSubtype="0" fill="hold" nodeType="afterEffect">
                                  <p:stCondLst>
                                    <p:cond delay="0"/>
                                  </p:stCondLst>
                                  <p:childTnLst>
                                    <p:animClr clrSpc="rgb" dir="cw">
                                      <p:cBhvr override="childStyle">
                                        <p:cTn id="39" dur="200" fill="hold"/>
                                        <p:tgtEl>
                                          <p:spTgt spid="45059">
                                            <p:txEl>
                                              <p:pRg st="7" end="7"/>
                                            </p:txEl>
                                          </p:spTgt>
                                        </p:tgtEl>
                                        <p:attrNameLst>
                                          <p:attrName>style.color</p:attrName>
                                        </p:attrNameLst>
                                      </p:cBhvr>
                                      <p:to>
                                        <a:schemeClr val="accent2"/>
                                      </p:to>
                                    </p:animClr>
                                    <p:animClr clrSpc="rgb" dir="cw">
                                      <p:cBhvr>
                                        <p:cTn id="40" dur="200" fill="hold"/>
                                        <p:tgtEl>
                                          <p:spTgt spid="45059">
                                            <p:txEl>
                                              <p:pRg st="7" end="7"/>
                                            </p:txEl>
                                          </p:spTgt>
                                        </p:tgtEl>
                                        <p:attrNameLst>
                                          <p:attrName>fillcolor</p:attrName>
                                        </p:attrNameLst>
                                      </p:cBhvr>
                                      <p:to>
                                        <a:schemeClr val="accent2"/>
                                      </p:to>
                                    </p:animClr>
                                    <p:set>
                                      <p:cBhvr>
                                        <p:cTn id="41" dur="200" fill="hold"/>
                                        <p:tgtEl>
                                          <p:spTgt spid="45059">
                                            <p:txEl>
                                              <p:pRg st="7" end="7"/>
                                            </p:txEl>
                                          </p:spTgt>
                                        </p:tgtEl>
                                        <p:attrNameLst>
                                          <p:attrName>fill.type</p:attrName>
                                        </p:attrNameLst>
                                      </p:cBhvr>
                                      <p:to>
                                        <p:strVal val="solid"/>
                                      </p:to>
                                    </p:set>
                                    <p:set>
                                      <p:cBhvr>
                                        <p:cTn id="42" dur="200" fill="hold"/>
                                        <p:tgtEl>
                                          <p:spTgt spid="45059">
                                            <p:txEl>
                                              <p:pRg st="7" end="7"/>
                                            </p:txEl>
                                          </p:spTgt>
                                        </p:tgtEl>
                                        <p:attrNameLst>
                                          <p:attrName>fill.on</p:attrName>
                                        </p:attrNameLst>
                                      </p:cBhvr>
                                      <p:to>
                                        <p:strVal val="true"/>
                                      </p:to>
                                    </p:set>
                                    <p:animRot by="120000">
                                      <p:cBhvr>
                                        <p:cTn id="43" dur="200" fill="hold">
                                          <p:stCondLst>
                                            <p:cond delay="0"/>
                                          </p:stCondLst>
                                        </p:cTn>
                                        <p:tgtEl>
                                          <p:spTgt spid="45059">
                                            <p:txEl>
                                              <p:pRg st="7" end="7"/>
                                            </p:txEl>
                                          </p:spTgt>
                                        </p:tgtEl>
                                        <p:attrNameLst>
                                          <p:attrName>r</p:attrName>
                                        </p:attrNameLst>
                                      </p:cBhvr>
                                    </p:animRot>
                                    <p:animRot by="-240000">
                                      <p:cBhvr>
                                        <p:cTn id="44" dur="400" fill="hold">
                                          <p:stCondLst>
                                            <p:cond delay="400"/>
                                          </p:stCondLst>
                                        </p:cTn>
                                        <p:tgtEl>
                                          <p:spTgt spid="45059">
                                            <p:txEl>
                                              <p:pRg st="7" end="7"/>
                                            </p:txEl>
                                          </p:spTgt>
                                        </p:tgtEl>
                                        <p:attrNameLst>
                                          <p:attrName>r</p:attrName>
                                        </p:attrNameLst>
                                      </p:cBhvr>
                                    </p:animRot>
                                    <p:animRot by="240000">
                                      <p:cBhvr>
                                        <p:cTn id="45" dur="400" fill="hold">
                                          <p:stCondLst>
                                            <p:cond delay="800"/>
                                          </p:stCondLst>
                                        </p:cTn>
                                        <p:tgtEl>
                                          <p:spTgt spid="45059">
                                            <p:txEl>
                                              <p:pRg st="7" end="7"/>
                                            </p:txEl>
                                          </p:spTgt>
                                        </p:tgtEl>
                                        <p:attrNameLst>
                                          <p:attrName>r</p:attrName>
                                        </p:attrNameLst>
                                      </p:cBhvr>
                                    </p:animRot>
                                    <p:animRot by="-240000">
                                      <p:cBhvr>
                                        <p:cTn id="46" dur="400" fill="hold">
                                          <p:stCondLst>
                                            <p:cond delay="1200"/>
                                          </p:stCondLst>
                                        </p:cTn>
                                        <p:tgtEl>
                                          <p:spTgt spid="45059">
                                            <p:txEl>
                                              <p:pRg st="7" end="7"/>
                                            </p:txEl>
                                          </p:spTgt>
                                        </p:tgtEl>
                                        <p:attrNameLst>
                                          <p:attrName>r</p:attrName>
                                        </p:attrNameLst>
                                      </p:cBhvr>
                                    </p:animRot>
                                    <p:animRot by="120000">
                                      <p:cBhvr>
                                        <p:cTn id="47" dur="400" fill="hold">
                                          <p:stCondLst>
                                            <p:cond delay="1600"/>
                                          </p:stCondLst>
                                        </p:cTn>
                                        <p:tgtEl>
                                          <p:spTgt spid="45059">
                                            <p:txEl>
                                              <p:pRg st="7" end="7"/>
                                            </p:txEl>
                                          </p:spTgt>
                                        </p:tgtEl>
                                        <p:attrNameLst>
                                          <p:attrName>r</p:attrName>
                                        </p:attrNameLst>
                                      </p:cBhvr>
                                    </p:animRot>
                                  </p:childTnLst>
                                </p:cTn>
                              </p:par>
                            </p:childTnLst>
                          </p:cTn>
                        </p:par>
                        <p:par>
                          <p:cTn id="48" fill="hold" nodeType="afterGroup">
                            <p:stCondLst>
                              <p:cond delay="8000"/>
                            </p:stCondLst>
                            <p:childTnLst>
                              <p:par>
                                <p:cTn id="49" presetID="32" presetClass="emph" presetSubtype="0" fill="hold" nodeType="afterEffect">
                                  <p:stCondLst>
                                    <p:cond delay="0"/>
                                  </p:stCondLst>
                                  <p:childTnLst>
                                    <p:animClr clrSpc="rgb" dir="cw">
                                      <p:cBhvr override="childStyle">
                                        <p:cTn id="50" dur="200" fill="hold"/>
                                        <p:tgtEl>
                                          <p:spTgt spid="45059">
                                            <p:txEl>
                                              <p:charRg st="254" end="287"/>
                                            </p:txEl>
                                          </p:spTgt>
                                        </p:tgtEl>
                                        <p:attrNameLst>
                                          <p:attrName>style.color</p:attrName>
                                        </p:attrNameLst>
                                      </p:cBhvr>
                                      <p:to>
                                        <a:schemeClr val="accent2"/>
                                      </p:to>
                                    </p:animClr>
                                    <p:animClr clrSpc="rgb" dir="cw">
                                      <p:cBhvr>
                                        <p:cTn id="51" dur="200" fill="hold"/>
                                        <p:tgtEl>
                                          <p:spTgt spid="45059">
                                            <p:txEl>
                                              <p:charRg st="254" end="287"/>
                                            </p:txEl>
                                          </p:spTgt>
                                        </p:tgtEl>
                                        <p:attrNameLst>
                                          <p:attrName>fillcolor</p:attrName>
                                        </p:attrNameLst>
                                      </p:cBhvr>
                                      <p:to>
                                        <a:schemeClr val="accent2"/>
                                      </p:to>
                                    </p:animClr>
                                    <p:set>
                                      <p:cBhvr>
                                        <p:cTn id="52" dur="200" fill="hold"/>
                                        <p:tgtEl>
                                          <p:spTgt spid="45059">
                                            <p:txEl>
                                              <p:charRg st="254" end="287"/>
                                            </p:txEl>
                                          </p:spTgt>
                                        </p:tgtEl>
                                        <p:attrNameLst>
                                          <p:attrName>fill.type</p:attrName>
                                        </p:attrNameLst>
                                      </p:cBhvr>
                                      <p:to>
                                        <p:strVal val="solid"/>
                                      </p:to>
                                    </p:set>
                                    <p:set>
                                      <p:cBhvr>
                                        <p:cTn id="53" dur="200" fill="hold"/>
                                        <p:tgtEl>
                                          <p:spTgt spid="45059">
                                            <p:txEl>
                                              <p:charRg st="254" end="287"/>
                                            </p:txEl>
                                          </p:spTgt>
                                        </p:tgtEl>
                                        <p:attrNameLst>
                                          <p:attrName>fill.on</p:attrName>
                                        </p:attrNameLst>
                                      </p:cBhvr>
                                      <p:to>
                                        <p:strVal val="true"/>
                                      </p:to>
                                    </p:set>
                                    <p:animRot by="120000">
                                      <p:cBhvr>
                                        <p:cTn id="54" dur="200" fill="hold">
                                          <p:stCondLst>
                                            <p:cond delay="0"/>
                                          </p:stCondLst>
                                        </p:cTn>
                                        <p:tgtEl>
                                          <p:spTgt spid="45059">
                                            <p:txEl>
                                              <p:charRg st="254" end="287"/>
                                            </p:txEl>
                                          </p:spTgt>
                                        </p:tgtEl>
                                        <p:attrNameLst>
                                          <p:attrName>r</p:attrName>
                                        </p:attrNameLst>
                                      </p:cBhvr>
                                    </p:animRot>
                                    <p:animRot by="-240000">
                                      <p:cBhvr>
                                        <p:cTn id="55" dur="400" fill="hold">
                                          <p:stCondLst>
                                            <p:cond delay="400"/>
                                          </p:stCondLst>
                                        </p:cTn>
                                        <p:tgtEl>
                                          <p:spTgt spid="45059">
                                            <p:txEl>
                                              <p:charRg st="254" end="287"/>
                                            </p:txEl>
                                          </p:spTgt>
                                        </p:tgtEl>
                                        <p:attrNameLst>
                                          <p:attrName>r</p:attrName>
                                        </p:attrNameLst>
                                      </p:cBhvr>
                                    </p:animRot>
                                    <p:animRot by="240000">
                                      <p:cBhvr>
                                        <p:cTn id="56" dur="400" fill="hold">
                                          <p:stCondLst>
                                            <p:cond delay="800"/>
                                          </p:stCondLst>
                                        </p:cTn>
                                        <p:tgtEl>
                                          <p:spTgt spid="45059">
                                            <p:txEl>
                                              <p:charRg st="254" end="287"/>
                                            </p:txEl>
                                          </p:spTgt>
                                        </p:tgtEl>
                                        <p:attrNameLst>
                                          <p:attrName>r</p:attrName>
                                        </p:attrNameLst>
                                      </p:cBhvr>
                                    </p:animRot>
                                    <p:animRot by="-240000">
                                      <p:cBhvr>
                                        <p:cTn id="57" dur="400" fill="hold">
                                          <p:stCondLst>
                                            <p:cond delay="1200"/>
                                          </p:stCondLst>
                                        </p:cTn>
                                        <p:tgtEl>
                                          <p:spTgt spid="45059">
                                            <p:txEl>
                                              <p:charRg st="254" end="287"/>
                                            </p:txEl>
                                          </p:spTgt>
                                        </p:tgtEl>
                                        <p:attrNameLst>
                                          <p:attrName>r</p:attrName>
                                        </p:attrNameLst>
                                      </p:cBhvr>
                                    </p:animRot>
                                    <p:animRot by="120000">
                                      <p:cBhvr>
                                        <p:cTn id="58" dur="400" fill="hold">
                                          <p:stCondLst>
                                            <p:cond delay="1600"/>
                                          </p:stCondLst>
                                        </p:cTn>
                                        <p:tgtEl>
                                          <p:spTgt spid="45059">
                                            <p:txEl>
                                              <p:charRg st="254" end="287"/>
                                            </p:txEl>
                                          </p:spTgt>
                                        </p:tgtEl>
                                        <p:attrNameLst>
                                          <p:attrName>r</p:attrName>
                                        </p:attrNameLst>
                                      </p:cBhvr>
                                    </p:animRot>
                                  </p:childTnLst>
                                </p:cTn>
                              </p:par>
                            </p:childTnLst>
                          </p:cTn>
                        </p:par>
                        <p:par>
                          <p:cTn id="59" fill="hold" nodeType="afterGroup">
                            <p:stCondLst>
                              <p:cond delay="10000"/>
                            </p:stCondLst>
                            <p:childTnLst>
                              <p:par>
                                <p:cTn id="60" presetID="32" presetClass="emph" presetSubtype="0" fill="hold" nodeType="afterEffect">
                                  <p:stCondLst>
                                    <p:cond delay="0"/>
                                  </p:stCondLst>
                                  <p:childTnLst>
                                    <p:animClr clrSpc="rgb" dir="cw">
                                      <p:cBhvr override="childStyle">
                                        <p:cTn id="61" dur="200" fill="hold"/>
                                        <p:tgtEl>
                                          <p:spTgt spid="45059">
                                            <p:txEl>
                                              <p:charRg st="288" end="350"/>
                                            </p:txEl>
                                          </p:spTgt>
                                        </p:tgtEl>
                                        <p:attrNameLst>
                                          <p:attrName>style.color</p:attrName>
                                        </p:attrNameLst>
                                      </p:cBhvr>
                                      <p:to>
                                        <a:schemeClr val="accent2"/>
                                      </p:to>
                                    </p:animClr>
                                    <p:animClr clrSpc="rgb" dir="cw">
                                      <p:cBhvr>
                                        <p:cTn id="62" dur="200" fill="hold"/>
                                        <p:tgtEl>
                                          <p:spTgt spid="45059">
                                            <p:txEl>
                                              <p:charRg st="288" end="350"/>
                                            </p:txEl>
                                          </p:spTgt>
                                        </p:tgtEl>
                                        <p:attrNameLst>
                                          <p:attrName>fillcolor</p:attrName>
                                        </p:attrNameLst>
                                      </p:cBhvr>
                                      <p:to>
                                        <a:schemeClr val="accent2"/>
                                      </p:to>
                                    </p:animClr>
                                    <p:set>
                                      <p:cBhvr>
                                        <p:cTn id="63" dur="200" fill="hold"/>
                                        <p:tgtEl>
                                          <p:spTgt spid="45059">
                                            <p:txEl>
                                              <p:charRg st="288" end="350"/>
                                            </p:txEl>
                                          </p:spTgt>
                                        </p:tgtEl>
                                        <p:attrNameLst>
                                          <p:attrName>fill.type</p:attrName>
                                        </p:attrNameLst>
                                      </p:cBhvr>
                                      <p:to>
                                        <p:strVal val="solid"/>
                                      </p:to>
                                    </p:set>
                                    <p:set>
                                      <p:cBhvr>
                                        <p:cTn id="64" dur="200" fill="hold"/>
                                        <p:tgtEl>
                                          <p:spTgt spid="45059">
                                            <p:txEl>
                                              <p:charRg st="288" end="350"/>
                                            </p:txEl>
                                          </p:spTgt>
                                        </p:tgtEl>
                                        <p:attrNameLst>
                                          <p:attrName>fill.on</p:attrName>
                                        </p:attrNameLst>
                                      </p:cBhvr>
                                      <p:to>
                                        <p:strVal val="true"/>
                                      </p:to>
                                    </p:set>
                                    <p:animRot by="120000">
                                      <p:cBhvr>
                                        <p:cTn id="65" dur="200" fill="hold">
                                          <p:stCondLst>
                                            <p:cond delay="0"/>
                                          </p:stCondLst>
                                        </p:cTn>
                                        <p:tgtEl>
                                          <p:spTgt spid="45059">
                                            <p:txEl>
                                              <p:charRg st="288" end="350"/>
                                            </p:txEl>
                                          </p:spTgt>
                                        </p:tgtEl>
                                        <p:attrNameLst>
                                          <p:attrName>r</p:attrName>
                                        </p:attrNameLst>
                                      </p:cBhvr>
                                    </p:animRot>
                                    <p:animRot by="-240000">
                                      <p:cBhvr>
                                        <p:cTn id="66" dur="400" fill="hold">
                                          <p:stCondLst>
                                            <p:cond delay="400"/>
                                          </p:stCondLst>
                                        </p:cTn>
                                        <p:tgtEl>
                                          <p:spTgt spid="45059">
                                            <p:txEl>
                                              <p:charRg st="288" end="350"/>
                                            </p:txEl>
                                          </p:spTgt>
                                        </p:tgtEl>
                                        <p:attrNameLst>
                                          <p:attrName>r</p:attrName>
                                        </p:attrNameLst>
                                      </p:cBhvr>
                                    </p:animRot>
                                    <p:animRot by="240000">
                                      <p:cBhvr>
                                        <p:cTn id="67" dur="400" fill="hold">
                                          <p:stCondLst>
                                            <p:cond delay="800"/>
                                          </p:stCondLst>
                                        </p:cTn>
                                        <p:tgtEl>
                                          <p:spTgt spid="45059">
                                            <p:txEl>
                                              <p:charRg st="288" end="350"/>
                                            </p:txEl>
                                          </p:spTgt>
                                        </p:tgtEl>
                                        <p:attrNameLst>
                                          <p:attrName>r</p:attrName>
                                        </p:attrNameLst>
                                      </p:cBhvr>
                                    </p:animRot>
                                    <p:animRot by="-240000">
                                      <p:cBhvr>
                                        <p:cTn id="68" dur="400" fill="hold">
                                          <p:stCondLst>
                                            <p:cond delay="1200"/>
                                          </p:stCondLst>
                                        </p:cTn>
                                        <p:tgtEl>
                                          <p:spTgt spid="45059">
                                            <p:txEl>
                                              <p:charRg st="288" end="350"/>
                                            </p:txEl>
                                          </p:spTgt>
                                        </p:tgtEl>
                                        <p:attrNameLst>
                                          <p:attrName>r</p:attrName>
                                        </p:attrNameLst>
                                      </p:cBhvr>
                                    </p:animRot>
                                    <p:animRot by="120000">
                                      <p:cBhvr>
                                        <p:cTn id="69" dur="400" fill="hold">
                                          <p:stCondLst>
                                            <p:cond delay="1600"/>
                                          </p:stCondLst>
                                        </p:cTn>
                                        <p:tgtEl>
                                          <p:spTgt spid="45059">
                                            <p:txEl>
                                              <p:charRg st="288" end="350"/>
                                            </p:txEl>
                                          </p:spTgt>
                                        </p:tgtEl>
                                        <p:attrNameLst>
                                          <p:attrName>r</p:attrName>
                                        </p:attrNameLst>
                                      </p:cBhvr>
                                    </p:animRot>
                                  </p:childTnLst>
                                </p:cTn>
                              </p:par>
                            </p:childTnLst>
                          </p:cTn>
                        </p:par>
                        <p:par>
                          <p:cTn id="70" fill="hold" nodeType="afterGroup">
                            <p:stCondLst>
                              <p:cond delay="12000"/>
                            </p:stCondLst>
                            <p:childTnLst>
                              <p:par>
                                <p:cTn id="71" presetID="32" presetClass="emph" presetSubtype="0" fill="hold" nodeType="afterEffect">
                                  <p:stCondLst>
                                    <p:cond delay="0"/>
                                  </p:stCondLst>
                                  <p:childTnLst>
                                    <p:animClr clrSpc="rgb" dir="cw">
                                      <p:cBhvr override="childStyle">
                                        <p:cTn id="72" dur="200" fill="hold"/>
                                        <p:tgtEl>
                                          <p:spTgt spid="45059">
                                            <p:txEl>
                                              <p:charRg st="351" end="411"/>
                                            </p:txEl>
                                          </p:spTgt>
                                        </p:tgtEl>
                                        <p:attrNameLst>
                                          <p:attrName>style.color</p:attrName>
                                        </p:attrNameLst>
                                      </p:cBhvr>
                                      <p:to>
                                        <a:schemeClr val="accent2"/>
                                      </p:to>
                                    </p:animClr>
                                    <p:animClr clrSpc="rgb" dir="cw">
                                      <p:cBhvr>
                                        <p:cTn id="73" dur="200" fill="hold"/>
                                        <p:tgtEl>
                                          <p:spTgt spid="45059">
                                            <p:txEl>
                                              <p:charRg st="351" end="411"/>
                                            </p:txEl>
                                          </p:spTgt>
                                        </p:tgtEl>
                                        <p:attrNameLst>
                                          <p:attrName>fillcolor</p:attrName>
                                        </p:attrNameLst>
                                      </p:cBhvr>
                                      <p:to>
                                        <a:schemeClr val="accent2"/>
                                      </p:to>
                                    </p:animClr>
                                    <p:set>
                                      <p:cBhvr>
                                        <p:cTn id="74" dur="200" fill="hold"/>
                                        <p:tgtEl>
                                          <p:spTgt spid="45059">
                                            <p:txEl>
                                              <p:charRg st="351" end="411"/>
                                            </p:txEl>
                                          </p:spTgt>
                                        </p:tgtEl>
                                        <p:attrNameLst>
                                          <p:attrName>fill.type</p:attrName>
                                        </p:attrNameLst>
                                      </p:cBhvr>
                                      <p:to>
                                        <p:strVal val="solid"/>
                                      </p:to>
                                    </p:set>
                                    <p:set>
                                      <p:cBhvr>
                                        <p:cTn id="75" dur="200" fill="hold"/>
                                        <p:tgtEl>
                                          <p:spTgt spid="45059">
                                            <p:txEl>
                                              <p:charRg st="351" end="411"/>
                                            </p:txEl>
                                          </p:spTgt>
                                        </p:tgtEl>
                                        <p:attrNameLst>
                                          <p:attrName>fill.on</p:attrName>
                                        </p:attrNameLst>
                                      </p:cBhvr>
                                      <p:to>
                                        <p:strVal val="true"/>
                                      </p:to>
                                    </p:set>
                                    <p:animRot by="120000">
                                      <p:cBhvr>
                                        <p:cTn id="76" dur="200" fill="hold">
                                          <p:stCondLst>
                                            <p:cond delay="0"/>
                                          </p:stCondLst>
                                        </p:cTn>
                                        <p:tgtEl>
                                          <p:spTgt spid="45059">
                                            <p:txEl>
                                              <p:charRg st="351" end="411"/>
                                            </p:txEl>
                                          </p:spTgt>
                                        </p:tgtEl>
                                        <p:attrNameLst>
                                          <p:attrName>r</p:attrName>
                                        </p:attrNameLst>
                                      </p:cBhvr>
                                    </p:animRot>
                                    <p:animRot by="-240000">
                                      <p:cBhvr>
                                        <p:cTn id="77" dur="400" fill="hold">
                                          <p:stCondLst>
                                            <p:cond delay="400"/>
                                          </p:stCondLst>
                                        </p:cTn>
                                        <p:tgtEl>
                                          <p:spTgt spid="45059">
                                            <p:txEl>
                                              <p:charRg st="351" end="411"/>
                                            </p:txEl>
                                          </p:spTgt>
                                        </p:tgtEl>
                                        <p:attrNameLst>
                                          <p:attrName>r</p:attrName>
                                        </p:attrNameLst>
                                      </p:cBhvr>
                                    </p:animRot>
                                    <p:animRot by="240000">
                                      <p:cBhvr>
                                        <p:cTn id="78" dur="400" fill="hold">
                                          <p:stCondLst>
                                            <p:cond delay="800"/>
                                          </p:stCondLst>
                                        </p:cTn>
                                        <p:tgtEl>
                                          <p:spTgt spid="45059">
                                            <p:txEl>
                                              <p:charRg st="351" end="411"/>
                                            </p:txEl>
                                          </p:spTgt>
                                        </p:tgtEl>
                                        <p:attrNameLst>
                                          <p:attrName>r</p:attrName>
                                        </p:attrNameLst>
                                      </p:cBhvr>
                                    </p:animRot>
                                    <p:animRot by="-240000">
                                      <p:cBhvr>
                                        <p:cTn id="79" dur="400" fill="hold">
                                          <p:stCondLst>
                                            <p:cond delay="1200"/>
                                          </p:stCondLst>
                                        </p:cTn>
                                        <p:tgtEl>
                                          <p:spTgt spid="45059">
                                            <p:txEl>
                                              <p:charRg st="351" end="411"/>
                                            </p:txEl>
                                          </p:spTgt>
                                        </p:tgtEl>
                                        <p:attrNameLst>
                                          <p:attrName>r</p:attrName>
                                        </p:attrNameLst>
                                      </p:cBhvr>
                                    </p:animRot>
                                    <p:animRot by="120000">
                                      <p:cBhvr>
                                        <p:cTn id="80" dur="400" fill="hold">
                                          <p:stCondLst>
                                            <p:cond delay="1600"/>
                                          </p:stCondLst>
                                        </p:cTn>
                                        <p:tgtEl>
                                          <p:spTgt spid="45059">
                                            <p:txEl>
                                              <p:charRg st="351" end="411"/>
                                            </p:txEl>
                                          </p:spTgt>
                                        </p:tgtEl>
                                        <p:attrNameLst>
                                          <p:attrName>r</p:attrName>
                                        </p:attrNameLst>
                                      </p:cBhvr>
                                    </p:animRot>
                                  </p:childTnLst>
                                </p:cTn>
                              </p:par>
                            </p:childTnLst>
                          </p:cTn>
                        </p:par>
                        <p:par>
                          <p:cTn id="81" fill="hold" nodeType="afterGroup">
                            <p:stCondLst>
                              <p:cond delay="14000"/>
                            </p:stCondLst>
                            <p:childTnLst>
                              <p:par>
                                <p:cTn id="82" presetID="32" presetClass="emph" presetSubtype="0" fill="hold" nodeType="afterEffect">
                                  <p:stCondLst>
                                    <p:cond delay="0"/>
                                  </p:stCondLst>
                                  <p:childTnLst>
                                    <p:animClr clrSpc="rgb" dir="cw">
                                      <p:cBhvr override="childStyle">
                                        <p:cTn id="83" dur="200" fill="hold"/>
                                        <p:tgtEl>
                                          <p:spTgt spid="45059">
                                            <p:txEl>
                                              <p:charRg st="412" end="474"/>
                                            </p:txEl>
                                          </p:spTgt>
                                        </p:tgtEl>
                                        <p:attrNameLst>
                                          <p:attrName>style.color</p:attrName>
                                        </p:attrNameLst>
                                      </p:cBhvr>
                                      <p:to>
                                        <a:schemeClr val="accent2"/>
                                      </p:to>
                                    </p:animClr>
                                    <p:animClr clrSpc="rgb" dir="cw">
                                      <p:cBhvr>
                                        <p:cTn id="84" dur="200" fill="hold"/>
                                        <p:tgtEl>
                                          <p:spTgt spid="45059">
                                            <p:txEl>
                                              <p:charRg st="412" end="474"/>
                                            </p:txEl>
                                          </p:spTgt>
                                        </p:tgtEl>
                                        <p:attrNameLst>
                                          <p:attrName>fillcolor</p:attrName>
                                        </p:attrNameLst>
                                      </p:cBhvr>
                                      <p:to>
                                        <a:schemeClr val="accent2"/>
                                      </p:to>
                                    </p:animClr>
                                    <p:set>
                                      <p:cBhvr>
                                        <p:cTn id="85" dur="200" fill="hold"/>
                                        <p:tgtEl>
                                          <p:spTgt spid="45059">
                                            <p:txEl>
                                              <p:charRg st="412" end="474"/>
                                            </p:txEl>
                                          </p:spTgt>
                                        </p:tgtEl>
                                        <p:attrNameLst>
                                          <p:attrName>fill.type</p:attrName>
                                        </p:attrNameLst>
                                      </p:cBhvr>
                                      <p:to>
                                        <p:strVal val="solid"/>
                                      </p:to>
                                    </p:set>
                                    <p:set>
                                      <p:cBhvr>
                                        <p:cTn id="86" dur="200" fill="hold"/>
                                        <p:tgtEl>
                                          <p:spTgt spid="45059">
                                            <p:txEl>
                                              <p:charRg st="412" end="474"/>
                                            </p:txEl>
                                          </p:spTgt>
                                        </p:tgtEl>
                                        <p:attrNameLst>
                                          <p:attrName>fill.on</p:attrName>
                                        </p:attrNameLst>
                                      </p:cBhvr>
                                      <p:to>
                                        <p:strVal val="true"/>
                                      </p:to>
                                    </p:set>
                                    <p:animRot by="120000">
                                      <p:cBhvr>
                                        <p:cTn id="87" dur="200" fill="hold">
                                          <p:stCondLst>
                                            <p:cond delay="0"/>
                                          </p:stCondLst>
                                        </p:cTn>
                                        <p:tgtEl>
                                          <p:spTgt spid="45059">
                                            <p:txEl>
                                              <p:charRg st="412" end="474"/>
                                            </p:txEl>
                                          </p:spTgt>
                                        </p:tgtEl>
                                        <p:attrNameLst>
                                          <p:attrName>r</p:attrName>
                                        </p:attrNameLst>
                                      </p:cBhvr>
                                    </p:animRot>
                                    <p:animRot by="-240000">
                                      <p:cBhvr>
                                        <p:cTn id="88" dur="400" fill="hold">
                                          <p:stCondLst>
                                            <p:cond delay="400"/>
                                          </p:stCondLst>
                                        </p:cTn>
                                        <p:tgtEl>
                                          <p:spTgt spid="45059">
                                            <p:txEl>
                                              <p:charRg st="412" end="474"/>
                                            </p:txEl>
                                          </p:spTgt>
                                        </p:tgtEl>
                                        <p:attrNameLst>
                                          <p:attrName>r</p:attrName>
                                        </p:attrNameLst>
                                      </p:cBhvr>
                                    </p:animRot>
                                    <p:animRot by="240000">
                                      <p:cBhvr>
                                        <p:cTn id="89" dur="400" fill="hold">
                                          <p:stCondLst>
                                            <p:cond delay="800"/>
                                          </p:stCondLst>
                                        </p:cTn>
                                        <p:tgtEl>
                                          <p:spTgt spid="45059">
                                            <p:txEl>
                                              <p:charRg st="412" end="474"/>
                                            </p:txEl>
                                          </p:spTgt>
                                        </p:tgtEl>
                                        <p:attrNameLst>
                                          <p:attrName>r</p:attrName>
                                        </p:attrNameLst>
                                      </p:cBhvr>
                                    </p:animRot>
                                    <p:animRot by="-240000">
                                      <p:cBhvr>
                                        <p:cTn id="90" dur="400" fill="hold">
                                          <p:stCondLst>
                                            <p:cond delay="1200"/>
                                          </p:stCondLst>
                                        </p:cTn>
                                        <p:tgtEl>
                                          <p:spTgt spid="45059">
                                            <p:txEl>
                                              <p:charRg st="412" end="474"/>
                                            </p:txEl>
                                          </p:spTgt>
                                        </p:tgtEl>
                                        <p:attrNameLst>
                                          <p:attrName>r</p:attrName>
                                        </p:attrNameLst>
                                      </p:cBhvr>
                                    </p:animRot>
                                    <p:animRot by="120000">
                                      <p:cBhvr>
                                        <p:cTn id="91" dur="400" fill="hold">
                                          <p:stCondLst>
                                            <p:cond delay="1600"/>
                                          </p:stCondLst>
                                        </p:cTn>
                                        <p:tgtEl>
                                          <p:spTgt spid="45059">
                                            <p:txEl>
                                              <p:charRg st="412" end="47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Step 1 of Protocol:  </a:t>
            </a:r>
            <a:r>
              <a:rPr lang="en-US" altLang="en-US" sz="2800" dirty="0">
                <a:solidFill>
                  <a:srgbClr val="C00000"/>
                </a:solidFill>
              </a:rPr>
              <a:t>Call 911</a:t>
            </a:r>
            <a:endParaRPr lang="en-US" sz="2800" dirty="0">
              <a:solidFill>
                <a:srgbClr val="C00000"/>
              </a:solidFill>
            </a:endParaRPr>
          </a:p>
        </p:txBody>
      </p:sp>
      <p:sp>
        <p:nvSpPr>
          <p:cNvPr id="3" name="Content Placeholder 2"/>
          <p:cNvSpPr>
            <a:spLocks noGrp="1"/>
          </p:cNvSpPr>
          <p:nvPr>
            <p:ph idx="1"/>
          </p:nvPr>
        </p:nvSpPr>
        <p:spPr>
          <a:xfrm>
            <a:off x="533400" y="2133600"/>
            <a:ext cx="8229600" cy="1782763"/>
          </a:xfrm>
        </p:spPr>
        <p:txBody>
          <a:bodyPr>
            <a:normAutofit fontScale="85000" lnSpcReduction="20000"/>
          </a:bodyPr>
          <a:lstStyle/>
          <a:p>
            <a:r>
              <a:rPr lang="en-US" altLang="en-US" sz="2200" dirty="0">
                <a:latin typeface="Verdana" panose="020B0604030504040204" pitchFamily="34" charset="0"/>
                <a:ea typeface="Verdana" panose="020B0604030504040204" pitchFamily="34" charset="0"/>
                <a:cs typeface="Verdana" panose="020B0604030504040204" pitchFamily="34" charset="0"/>
              </a:rPr>
              <a:t>Advise 911 that you are administering epinephrine and albuterol and that you believe this is a life-threatening breathing emergency</a:t>
            </a:r>
          </a:p>
          <a:p>
            <a:endParaRPr lang="en-US" altLang="en-US" sz="2200" dirty="0">
              <a:latin typeface="Verdana" panose="020B0604030504040204" pitchFamily="34" charset="0"/>
              <a:ea typeface="Verdana" panose="020B0604030504040204" pitchFamily="34" charset="0"/>
              <a:cs typeface="Verdana" panose="020B0604030504040204" pitchFamily="34" charset="0"/>
            </a:endParaRPr>
          </a:p>
          <a:p>
            <a:r>
              <a:rPr lang="en-US" altLang="en-US" sz="2200" dirty="0">
                <a:latin typeface="Verdana" panose="020B0604030504040204" pitchFamily="34" charset="0"/>
                <a:ea typeface="Verdana" panose="020B0604030504040204" pitchFamily="34" charset="0"/>
                <a:cs typeface="Verdana" panose="020B0604030504040204" pitchFamily="34" charset="0"/>
              </a:rPr>
              <a:t>Write the time the </a:t>
            </a:r>
            <a:r>
              <a:rPr lang="en-US" altLang="en-US" sz="2200" dirty="0" err="1" smtClean="0">
                <a:latin typeface="Verdana" panose="020B0604030504040204" pitchFamily="34" charset="0"/>
                <a:ea typeface="Verdana" panose="020B0604030504040204" pitchFamily="34" charset="0"/>
                <a:cs typeface="Verdana" panose="020B0604030504040204" pitchFamily="34" charset="0"/>
              </a:rPr>
              <a:t>EpiPen</a:t>
            </a:r>
            <a:r>
              <a:rPr lang="en-US" altLang="en-US" sz="2200" dirty="0" smtClean="0">
                <a:latin typeface="Verdana" panose="020B0604030504040204" pitchFamily="34" charset="0"/>
                <a:ea typeface="Verdana" panose="020B0604030504040204" pitchFamily="34" charset="0"/>
                <a:cs typeface="Verdana" panose="020B0604030504040204" pitchFamily="34" charset="0"/>
              </a:rPr>
              <a:t>® </a:t>
            </a:r>
            <a:r>
              <a:rPr lang="en-US" altLang="en-US" sz="2200" dirty="0">
                <a:latin typeface="Verdana" panose="020B0604030504040204" pitchFamily="34" charset="0"/>
                <a:ea typeface="Verdana" panose="020B0604030504040204" pitchFamily="34" charset="0"/>
                <a:cs typeface="Verdana" panose="020B0604030504040204" pitchFamily="34" charset="0"/>
              </a:rPr>
              <a:t>is administered  (writing it on the EpiPen is handy since you will give the administered </a:t>
            </a:r>
            <a:r>
              <a:rPr lang="en-US" altLang="en-US" sz="2200" dirty="0" err="1" smtClean="0">
                <a:latin typeface="Verdana" panose="020B0604030504040204" pitchFamily="34" charset="0"/>
                <a:ea typeface="Verdana" panose="020B0604030504040204" pitchFamily="34" charset="0"/>
                <a:cs typeface="Verdana" panose="020B0604030504040204" pitchFamily="34" charset="0"/>
              </a:rPr>
              <a:t>EpiPen</a:t>
            </a:r>
            <a:r>
              <a:rPr lang="en-US" altLang="en-US" sz="2200" dirty="0" smtClean="0">
                <a:latin typeface="Verdana" panose="020B0604030504040204" pitchFamily="34" charset="0"/>
                <a:ea typeface="Verdana" panose="020B0604030504040204" pitchFamily="34" charset="0"/>
                <a:cs typeface="Verdana" panose="020B0604030504040204" pitchFamily="34" charset="0"/>
              </a:rPr>
              <a:t>®</a:t>
            </a:r>
            <a:r>
              <a:rPr lang="en-US" altLang="en-US" sz="2200" dirty="0" smtClean="0">
                <a:latin typeface="Verdana" panose="020B0604030504040204" pitchFamily="34" charset="0"/>
                <a:ea typeface="Verdana" panose="020B0604030504040204" pitchFamily="34" charset="0"/>
                <a:cs typeface="Verdana" panose="020B0604030504040204" pitchFamily="34" charset="0"/>
              </a:rPr>
              <a:t> </a:t>
            </a:r>
            <a:r>
              <a:rPr lang="en-US" altLang="en-US" sz="2200" dirty="0">
                <a:latin typeface="Verdana" panose="020B0604030504040204" pitchFamily="34" charset="0"/>
                <a:ea typeface="Verdana" panose="020B0604030504040204" pitchFamily="34" charset="0"/>
                <a:cs typeface="Verdana" panose="020B0604030504040204" pitchFamily="34" charset="0"/>
              </a:rPr>
              <a:t>to EMS)</a:t>
            </a:r>
          </a:p>
          <a:p>
            <a:endParaRPr lang="en-US" sz="2000" dirty="0"/>
          </a:p>
        </p:txBody>
      </p:sp>
      <p:sp>
        <p:nvSpPr>
          <p:cNvPr id="4" name="AutoShape 4"/>
          <p:cNvSpPr>
            <a:spLocks noChangeArrowheads="1"/>
          </p:cNvSpPr>
          <p:nvPr/>
        </p:nvSpPr>
        <p:spPr bwMode="auto">
          <a:xfrm>
            <a:off x="470861" y="2133600"/>
            <a:ext cx="381000" cy="381000"/>
          </a:xfrm>
          <a:prstGeom prst="plus">
            <a:avLst>
              <a:gd name="adj" fmla="val 36458"/>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sp>
        <p:nvSpPr>
          <p:cNvPr id="5" name="AutoShape 4">
            <a:extLst>
              <a:ext uri="{FF2B5EF4-FFF2-40B4-BE49-F238E27FC236}">
                <a16:creationId xmlns:a16="http://schemas.microsoft.com/office/drawing/2014/main" xmlns="" id="{8374CB78-7841-40AA-AD2C-66BDE082278D}"/>
              </a:ext>
            </a:extLst>
          </p:cNvPr>
          <p:cNvSpPr>
            <a:spLocks noChangeArrowheads="1"/>
          </p:cNvSpPr>
          <p:nvPr/>
        </p:nvSpPr>
        <p:spPr bwMode="auto">
          <a:xfrm>
            <a:off x="457200" y="3004656"/>
            <a:ext cx="381000" cy="381000"/>
          </a:xfrm>
          <a:prstGeom prst="plus">
            <a:avLst>
              <a:gd name="adj" fmla="val 36458"/>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C00000"/>
              </a:solidFill>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313602917"/>
      </p:ext>
    </p:ext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altLang="en-US" sz="2800" dirty="0"/>
              <a:t>Step 2 of Protocol:</a:t>
            </a:r>
            <a:r>
              <a:rPr lang="en-US" altLang="en-US" sz="3800" dirty="0"/>
              <a:t>  </a:t>
            </a:r>
            <a:br>
              <a:rPr lang="en-US" altLang="en-US" sz="3800" dirty="0"/>
            </a:br>
            <a:r>
              <a:rPr lang="en-US" altLang="en-US" sz="2200" dirty="0"/>
              <a:t>Summon School Nurse and/or ERT</a:t>
            </a:r>
          </a:p>
        </p:txBody>
      </p:sp>
      <p:sp>
        <p:nvSpPr>
          <p:cNvPr id="46083" name="Rectangle 3"/>
          <p:cNvSpPr>
            <a:spLocks noGrp="1" noChangeArrowheads="1"/>
          </p:cNvSpPr>
          <p:nvPr>
            <p:ph idx="1"/>
          </p:nvPr>
        </p:nvSpPr>
        <p:spPr/>
        <p:txBody>
          <a:bodyPr>
            <a:normAutofit/>
          </a:bodyPr>
          <a:lstStyle/>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Each building needs to have a plan in place for alerting the nurse or ERT</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Each staff member in the building needs to know how to alert the nurse or ERT </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Each member of the ERT needs to know their role in responding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(Who </a:t>
            </a:r>
            <a:r>
              <a:rPr lang="en-US" altLang="en-US" sz="2000" dirty="0">
                <a:latin typeface="Verdana" panose="020B0604030504040204" pitchFamily="34" charset="0"/>
                <a:ea typeface="Verdana" panose="020B0604030504040204" pitchFamily="34" charset="0"/>
                <a:cs typeface="Verdana" panose="020B0604030504040204" pitchFamily="34" charset="0"/>
              </a:rPr>
              <a:t>is going to get the bag?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Who </a:t>
            </a:r>
            <a:r>
              <a:rPr lang="en-US" altLang="en-US" sz="2000" dirty="0">
                <a:latin typeface="Verdana" panose="020B0604030504040204" pitchFamily="34" charset="0"/>
                <a:ea typeface="Verdana" panose="020B0604030504040204" pitchFamily="34" charset="0"/>
                <a:cs typeface="Verdana" panose="020B0604030504040204" pitchFamily="34" charset="0"/>
              </a:rPr>
              <a:t>is going to manage the phone?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Who </a:t>
            </a:r>
            <a:r>
              <a:rPr lang="en-US" altLang="en-US" sz="2000" dirty="0">
                <a:latin typeface="Verdana" panose="020B0604030504040204" pitchFamily="34" charset="0"/>
                <a:ea typeface="Verdana" panose="020B0604030504040204" pitchFamily="34" charset="0"/>
                <a:cs typeface="Verdana" panose="020B0604030504040204" pitchFamily="34" charset="0"/>
              </a:rPr>
              <a:t>is going to document?)</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eaLnBrk="1" hangingPunct="1">
              <a:buNone/>
            </a:pPr>
            <a:r>
              <a:rPr lang="en-US" altLang="en-US" sz="2000" dirty="0">
                <a:latin typeface="Verdana" panose="020B0604030504040204" pitchFamily="34" charset="0"/>
                <a:ea typeface="Verdana" panose="020B0604030504040204" pitchFamily="34" charset="0"/>
                <a:cs typeface="Verdana" panose="020B0604030504040204" pitchFamily="34" charset="0"/>
              </a:rPr>
              <a:t>WHAT IS THE PLAN FOR YOUR BUILDING</a:t>
            </a:r>
            <a:r>
              <a:rPr lang="en-US" altLang="en-US" sz="2000" dirty="0" smtClean="0">
                <a:latin typeface="Verdana" panose="020B0604030504040204" pitchFamily="34" charset="0"/>
                <a:ea typeface="Verdana" panose="020B0604030504040204" pitchFamily="34" charset="0"/>
                <a:cs typeface="Verdana" panose="020B0604030504040204" pitchFamily="34" charset="0"/>
              </a:rPr>
              <a:t>?</a:t>
            </a:r>
          </a:p>
          <a:p>
            <a:pPr marL="0" indent="0" algn="ctr" eaLnBrk="1" hangingPunct="1">
              <a:buNone/>
            </a:pPr>
            <a:r>
              <a:rPr lang="en-US" altLang="en-US" sz="2000" dirty="0" smtClean="0">
                <a:latin typeface="Verdana" panose="020B0604030504040204" pitchFamily="34" charset="0"/>
                <a:ea typeface="Verdana" panose="020B0604030504040204" pitchFamily="34" charset="0"/>
                <a:cs typeface="Verdana" panose="020B0604030504040204" pitchFamily="34" charset="0"/>
              </a:rPr>
              <a:t>HOW WILL YOU SHARE THIS WITH YOUR STAFF?</a:t>
            </a:r>
          </a:p>
          <a:p>
            <a:pPr marL="0" indent="0" algn="ctr" eaLnBrk="1" hangingPunct="1">
              <a:buNone/>
            </a:pPr>
            <a:r>
              <a:rPr lang="en-US" altLang="en-US" sz="2000" dirty="0" smtClean="0">
                <a:latin typeface="Verdana" panose="020B0604030504040204" pitchFamily="34" charset="0"/>
                <a:ea typeface="Verdana" panose="020B0604030504040204" pitchFamily="34" charset="0"/>
                <a:cs typeface="Verdana" panose="020B0604030504040204" pitchFamily="34" charset="0"/>
              </a:rPr>
              <a:t>WHEN WILL YOU HAVE A DRILL?</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433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05FAB1E2-0971-42E3-BD7D-76B372BA082E}" type="slidenum">
              <a:rPr lang="en-US" sz="1200" smtClean="0">
                <a:solidFill>
                  <a:srgbClr val="000000"/>
                </a:solidFill>
                <a:latin typeface="Arial Black" pitchFamily="34" charset="0"/>
              </a:rPr>
              <a:pPr eaLnBrk="1" hangingPunct="1">
                <a:defRPr/>
              </a:pPr>
              <a:t>21</a:t>
            </a:fld>
            <a:endParaRPr lang="en-US" sz="1200">
              <a:solidFill>
                <a:srgbClr val="000000"/>
              </a:solidFill>
              <a:latin typeface="Arial Black" pitchFamily="34" charset="0"/>
            </a:endParaRPr>
          </a:p>
        </p:txBody>
      </p:sp>
      <p:sp>
        <p:nvSpPr>
          <p:cNvPr id="14341" name="AutoShape 4"/>
          <p:cNvSpPr>
            <a:spLocks noChangeArrowheads="1"/>
          </p:cNvSpPr>
          <p:nvPr/>
        </p:nvSpPr>
        <p:spPr bwMode="auto">
          <a:xfrm>
            <a:off x="442823" y="1752600"/>
            <a:ext cx="381000" cy="381000"/>
          </a:xfrm>
          <a:prstGeom prst="plus">
            <a:avLst>
              <a:gd name="adj" fmla="val 36458"/>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sp>
        <p:nvSpPr>
          <p:cNvPr id="14342" name="AutoShape 5"/>
          <p:cNvSpPr>
            <a:spLocks noChangeArrowheads="1"/>
          </p:cNvSpPr>
          <p:nvPr/>
        </p:nvSpPr>
        <p:spPr bwMode="auto">
          <a:xfrm>
            <a:off x="442823" y="2590800"/>
            <a:ext cx="381000" cy="381000"/>
          </a:xfrm>
          <a:prstGeom prst="plus">
            <a:avLst>
              <a:gd name="adj" fmla="val 36458"/>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sp>
        <p:nvSpPr>
          <p:cNvPr id="14343" name="AutoShape 6"/>
          <p:cNvSpPr>
            <a:spLocks noChangeArrowheads="1"/>
          </p:cNvSpPr>
          <p:nvPr/>
        </p:nvSpPr>
        <p:spPr bwMode="auto">
          <a:xfrm>
            <a:off x="429164" y="3541862"/>
            <a:ext cx="381000" cy="381000"/>
          </a:xfrm>
          <a:prstGeom prst="plus">
            <a:avLst>
              <a:gd name="adj" fmla="val 36458"/>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9922844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nodeType="afterEffect">
                                  <p:stCondLst>
                                    <p:cond delay="0"/>
                                  </p:stCondLst>
                                  <p:iterate type="lt">
                                    <p:tmPct val="10000"/>
                                  </p:iterate>
                                  <p:childTnLst>
                                    <p:set>
                                      <p:cBhvr override="childStyle">
                                        <p:cTn id="6" dur="500" autoRev="1" fill="hold"/>
                                        <p:tgtEl>
                                          <p:spTgt spid="46083">
                                            <p:txEl>
                                              <p:pRg st="0" end="0"/>
                                            </p:txEl>
                                          </p:spTgt>
                                        </p:tgtEl>
                                        <p:attrNameLst>
                                          <p:attrName>style.color</p:attrName>
                                        </p:attrNameLst>
                                      </p:cBhvr>
                                      <p:to>
                                        <p:clrVal>
                                          <a:srgbClr val="FF0000"/>
                                        </p:clrVal>
                                      </p:to>
                                    </p:set>
                                    <p:set>
                                      <p:cBhvr>
                                        <p:cTn id="7" dur="500" autoRev="1" fill="hold"/>
                                        <p:tgtEl>
                                          <p:spTgt spid="46083">
                                            <p:txEl>
                                              <p:pRg st="0" end="0"/>
                                            </p:txEl>
                                          </p:spTgt>
                                        </p:tgtEl>
                                        <p:attrNameLst>
                                          <p:attrName>fillcolor</p:attrName>
                                        </p:attrNameLst>
                                      </p:cBhvr>
                                      <p:to>
                                        <p:clrVal>
                                          <a:srgbClr val="FF0000"/>
                                        </p:clrVal>
                                      </p:to>
                                    </p:set>
                                    <p:set>
                                      <p:cBhvr>
                                        <p:cTn id="8" dur="500" autoRev="1" fill="hold"/>
                                        <p:tgtEl>
                                          <p:spTgt spid="46083">
                                            <p:txEl>
                                              <p:pRg st="0" end="0"/>
                                            </p:txEl>
                                          </p:spTgt>
                                        </p:tgtEl>
                                        <p:attrNameLst>
                                          <p:attrName>fill.type</p:attrName>
                                        </p:attrNameLst>
                                      </p:cBhvr>
                                      <p:to>
                                        <p:strVal val="solid"/>
                                      </p:to>
                                    </p:set>
                                  </p:childTnLst>
                                </p:cTn>
                              </p:par>
                            </p:childTnLst>
                          </p:cTn>
                        </p:par>
                        <p:par>
                          <p:cTn id="9" fill="hold" nodeType="afterGroup">
                            <p:stCondLst>
                              <p:cond delay="6800"/>
                            </p:stCondLst>
                            <p:childTnLst>
                              <p:par>
                                <p:cTn id="10" presetID="20" presetClass="emph" presetSubtype="0" fill="hold" nodeType="afterEffect">
                                  <p:stCondLst>
                                    <p:cond delay="0"/>
                                  </p:stCondLst>
                                  <p:iterate type="lt">
                                    <p:tmPct val="10000"/>
                                  </p:iterate>
                                  <p:childTnLst>
                                    <p:set>
                                      <p:cBhvr override="childStyle">
                                        <p:cTn id="11" dur="500" autoRev="1" fill="hold"/>
                                        <p:tgtEl>
                                          <p:spTgt spid="46083">
                                            <p:txEl>
                                              <p:pRg st="2" end="2"/>
                                            </p:txEl>
                                          </p:spTgt>
                                        </p:tgtEl>
                                        <p:attrNameLst>
                                          <p:attrName>style.color</p:attrName>
                                        </p:attrNameLst>
                                      </p:cBhvr>
                                      <p:to>
                                        <p:clrVal>
                                          <a:srgbClr val="FF0000"/>
                                        </p:clrVal>
                                      </p:to>
                                    </p:set>
                                    <p:set>
                                      <p:cBhvr>
                                        <p:cTn id="12" dur="500" autoRev="1" fill="hold"/>
                                        <p:tgtEl>
                                          <p:spTgt spid="46083">
                                            <p:txEl>
                                              <p:pRg st="2" end="2"/>
                                            </p:txEl>
                                          </p:spTgt>
                                        </p:tgtEl>
                                        <p:attrNameLst>
                                          <p:attrName>fillcolor</p:attrName>
                                        </p:attrNameLst>
                                      </p:cBhvr>
                                      <p:to>
                                        <p:clrVal>
                                          <a:srgbClr val="FF0000"/>
                                        </p:clrVal>
                                      </p:to>
                                    </p:set>
                                    <p:set>
                                      <p:cBhvr>
                                        <p:cTn id="13" dur="500" autoRev="1" fill="hold"/>
                                        <p:tgtEl>
                                          <p:spTgt spid="46083">
                                            <p:txEl>
                                              <p:pRg st="2" end="2"/>
                                            </p:txEl>
                                          </p:spTgt>
                                        </p:tgtEl>
                                        <p:attrNameLst>
                                          <p:attrName>fill.type</p:attrName>
                                        </p:attrNameLst>
                                      </p:cBhvr>
                                      <p:to>
                                        <p:strVal val="solid"/>
                                      </p:to>
                                    </p:set>
                                  </p:childTnLst>
                                </p:cTn>
                              </p:par>
                            </p:childTnLst>
                          </p:cTn>
                        </p:par>
                        <p:par>
                          <p:cTn id="14" fill="hold" nodeType="afterGroup">
                            <p:stCondLst>
                              <p:cond delay="13900"/>
                            </p:stCondLst>
                            <p:childTnLst>
                              <p:par>
                                <p:cTn id="15" presetID="20" presetClass="emph" presetSubtype="0" fill="hold" nodeType="afterEffect">
                                  <p:stCondLst>
                                    <p:cond delay="0"/>
                                  </p:stCondLst>
                                  <p:iterate type="lt">
                                    <p:tmPct val="10000"/>
                                  </p:iterate>
                                  <p:childTnLst>
                                    <p:set>
                                      <p:cBhvr override="childStyle">
                                        <p:cTn id="16" dur="500" autoRev="1" fill="hold"/>
                                        <p:tgtEl>
                                          <p:spTgt spid="46083">
                                            <p:txEl>
                                              <p:pRg st="4" end="4"/>
                                            </p:txEl>
                                          </p:spTgt>
                                        </p:tgtEl>
                                        <p:attrNameLst>
                                          <p:attrName>style.color</p:attrName>
                                        </p:attrNameLst>
                                      </p:cBhvr>
                                      <p:to>
                                        <p:clrVal>
                                          <a:srgbClr val="FF0000"/>
                                        </p:clrVal>
                                      </p:to>
                                    </p:set>
                                    <p:set>
                                      <p:cBhvr>
                                        <p:cTn id="17" dur="500" autoRev="1" fill="hold"/>
                                        <p:tgtEl>
                                          <p:spTgt spid="46083">
                                            <p:txEl>
                                              <p:pRg st="4" end="4"/>
                                            </p:txEl>
                                          </p:spTgt>
                                        </p:tgtEl>
                                        <p:attrNameLst>
                                          <p:attrName>fillcolor</p:attrName>
                                        </p:attrNameLst>
                                      </p:cBhvr>
                                      <p:to>
                                        <p:clrVal>
                                          <a:srgbClr val="FF0000"/>
                                        </p:clrVal>
                                      </p:to>
                                    </p:set>
                                    <p:set>
                                      <p:cBhvr>
                                        <p:cTn id="18" dur="500" autoRev="1" fill="hold"/>
                                        <p:tgtEl>
                                          <p:spTgt spid="46083">
                                            <p:txEl>
                                              <p:pRg st="4" end="4"/>
                                            </p:txEl>
                                          </p:spTgt>
                                        </p:tgtEl>
                                        <p:attrNameLst>
                                          <p:attrName>fill.type</p:attrName>
                                        </p:attrNameLst>
                                      </p:cBhvr>
                                      <p:to>
                                        <p:strVal val="solid"/>
                                      </p:to>
                                    </p:set>
                                  </p:childTnLst>
                                </p:cTn>
                              </p:par>
                            </p:childTnLst>
                          </p:cTn>
                        </p:par>
                        <p:par>
                          <p:cTn id="19" fill="hold">
                            <p:stCondLst>
                              <p:cond delay="27000"/>
                            </p:stCondLst>
                            <p:childTnLst>
                              <p:par>
                                <p:cTn id="20" presetID="20" presetClass="emph" presetSubtype="0" fill="hold" nodeType="afterEffect">
                                  <p:stCondLst>
                                    <p:cond delay="0"/>
                                  </p:stCondLst>
                                  <p:iterate type="lt">
                                    <p:tmPct val="10000"/>
                                  </p:iterate>
                                  <p:childTnLst>
                                    <p:set>
                                      <p:cBhvr override="childStyle">
                                        <p:cTn id="21" dur="500" autoRev="1" fill="hold"/>
                                        <p:tgtEl>
                                          <p:spTgt spid="46083">
                                            <p:txEl>
                                              <p:pRg st="6" end="6"/>
                                            </p:txEl>
                                          </p:spTgt>
                                        </p:tgtEl>
                                        <p:attrNameLst>
                                          <p:attrName>style.color</p:attrName>
                                        </p:attrNameLst>
                                      </p:cBhvr>
                                      <p:to>
                                        <p:clrVal>
                                          <a:srgbClr val="FF0000"/>
                                        </p:clrVal>
                                      </p:to>
                                    </p:set>
                                    <p:set>
                                      <p:cBhvr>
                                        <p:cTn id="22" dur="500" autoRev="1" fill="hold"/>
                                        <p:tgtEl>
                                          <p:spTgt spid="46083">
                                            <p:txEl>
                                              <p:pRg st="6" end="6"/>
                                            </p:txEl>
                                          </p:spTgt>
                                        </p:tgtEl>
                                        <p:attrNameLst>
                                          <p:attrName>fillcolor</p:attrName>
                                        </p:attrNameLst>
                                      </p:cBhvr>
                                      <p:to>
                                        <p:clrVal>
                                          <a:srgbClr val="FF0000"/>
                                        </p:clrVal>
                                      </p:to>
                                    </p:set>
                                    <p:set>
                                      <p:cBhvr>
                                        <p:cTn id="23" dur="500" autoRev="1" fill="hold"/>
                                        <p:tgtEl>
                                          <p:spTgt spid="46083">
                                            <p:txEl>
                                              <p:pRg st="6" end="6"/>
                                            </p:txEl>
                                          </p:spTgt>
                                        </p:tgtEl>
                                        <p:attrNameLst>
                                          <p:attrName>fill.type</p:attrName>
                                        </p:attrNameLst>
                                      </p:cBhvr>
                                      <p:to>
                                        <p:strVal val="solid"/>
                                      </p:to>
                                    </p:set>
                                  </p:childTnLst>
                                </p:cTn>
                              </p:par>
                            </p:childTnLst>
                          </p:cTn>
                        </p:par>
                        <p:par>
                          <p:cTn id="24" fill="hold">
                            <p:stCondLst>
                              <p:cond delay="30800"/>
                            </p:stCondLst>
                            <p:childTnLst>
                              <p:par>
                                <p:cTn id="25" presetID="20" presetClass="emph" presetSubtype="0" fill="hold" nodeType="afterEffect">
                                  <p:stCondLst>
                                    <p:cond delay="0"/>
                                  </p:stCondLst>
                                  <p:iterate type="lt">
                                    <p:tmPct val="10000"/>
                                  </p:iterate>
                                  <p:childTnLst>
                                    <p:set>
                                      <p:cBhvr override="childStyle">
                                        <p:cTn id="26" dur="500" autoRev="1" fill="hold"/>
                                        <p:tgtEl>
                                          <p:spTgt spid="46083">
                                            <p:txEl>
                                              <p:pRg st="7" end="7"/>
                                            </p:txEl>
                                          </p:spTgt>
                                        </p:tgtEl>
                                        <p:attrNameLst>
                                          <p:attrName>style.color</p:attrName>
                                        </p:attrNameLst>
                                      </p:cBhvr>
                                      <p:to>
                                        <p:clrVal>
                                          <a:srgbClr val="FF0000"/>
                                        </p:clrVal>
                                      </p:to>
                                    </p:set>
                                    <p:set>
                                      <p:cBhvr>
                                        <p:cTn id="27" dur="500" autoRev="1" fill="hold"/>
                                        <p:tgtEl>
                                          <p:spTgt spid="46083">
                                            <p:txEl>
                                              <p:pRg st="7" end="7"/>
                                            </p:txEl>
                                          </p:spTgt>
                                        </p:tgtEl>
                                        <p:attrNameLst>
                                          <p:attrName>fillcolor</p:attrName>
                                        </p:attrNameLst>
                                      </p:cBhvr>
                                      <p:to>
                                        <p:clrVal>
                                          <a:srgbClr val="FF0000"/>
                                        </p:clrVal>
                                      </p:to>
                                    </p:set>
                                    <p:set>
                                      <p:cBhvr>
                                        <p:cTn id="28" dur="500" autoRev="1" fill="hold"/>
                                        <p:tgtEl>
                                          <p:spTgt spid="46083">
                                            <p:txEl>
                                              <p:pRg st="7" end="7"/>
                                            </p:txEl>
                                          </p:spTgt>
                                        </p:tgtEl>
                                        <p:attrNameLst>
                                          <p:attrName>fill.type</p:attrName>
                                        </p:attrNameLst>
                                      </p:cBhvr>
                                      <p:to>
                                        <p:strVal val="solid"/>
                                      </p:to>
                                    </p:set>
                                  </p:childTnLst>
                                </p:cTn>
                              </p:par>
                            </p:childTnLst>
                          </p:cTn>
                        </p:par>
                        <p:par>
                          <p:cTn id="29" fill="hold">
                            <p:stCondLst>
                              <p:cond delay="35000"/>
                            </p:stCondLst>
                            <p:childTnLst>
                              <p:par>
                                <p:cTn id="30" presetID="20" presetClass="emph" presetSubtype="0" fill="hold" nodeType="afterEffect">
                                  <p:stCondLst>
                                    <p:cond delay="0"/>
                                  </p:stCondLst>
                                  <p:iterate type="lt">
                                    <p:tmPct val="10000"/>
                                  </p:iterate>
                                  <p:childTnLst>
                                    <p:set>
                                      <p:cBhvr override="childStyle">
                                        <p:cTn id="31" dur="500" autoRev="1" fill="hold"/>
                                        <p:tgtEl>
                                          <p:spTgt spid="46083">
                                            <p:txEl>
                                              <p:pRg st="8" end="8"/>
                                            </p:txEl>
                                          </p:spTgt>
                                        </p:tgtEl>
                                        <p:attrNameLst>
                                          <p:attrName>style.color</p:attrName>
                                        </p:attrNameLst>
                                      </p:cBhvr>
                                      <p:to>
                                        <p:clrVal>
                                          <a:srgbClr val="FF0000"/>
                                        </p:clrVal>
                                      </p:to>
                                    </p:set>
                                    <p:set>
                                      <p:cBhvr>
                                        <p:cTn id="32" dur="500" autoRev="1" fill="hold"/>
                                        <p:tgtEl>
                                          <p:spTgt spid="46083">
                                            <p:txEl>
                                              <p:pRg st="8" end="8"/>
                                            </p:txEl>
                                          </p:spTgt>
                                        </p:tgtEl>
                                        <p:attrNameLst>
                                          <p:attrName>fillcolor</p:attrName>
                                        </p:attrNameLst>
                                      </p:cBhvr>
                                      <p:to>
                                        <p:clrVal>
                                          <a:srgbClr val="FF0000"/>
                                        </p:clrVal>
                                      </p:to>
                                    </p:set>
                                    <p:set>
                                      <p:cBhvr>
                                        <p:cTn id="33" dur="500" autoRev="1" fill="hold"/>
                                        <p:tgtEl>
                                          <p:spTgt spid="4608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ltLang="en-US" sz="2800" dirty="0"/>
              <a:t>Step 3 of Protocol: </a:t>
            </a:r>
            <a:r>
              <a:rPr lang="en-US" altLang="en-US" sz="2200" dirty="0"/>
              <a:t>Check ABC’s</a:t>
            </a:r>
          </a:p>
        </p:txBody>
      </p:sp>
      <p:sp>
        <p:nvSpPr>
          <p:cNvPr id="15364" name="Rectangle 3"/>
          <p:cNvSpPr>
            <a:spLocks noGrp="1" noChangeArrowheads="1"/>
          </p:cNvSpPr>
          <p:nvPr>
            <p:ph idx="1"/>
          </p:nvPr>
        </p:nvSpPr>
        <p:spPr>
          <a:xfrm>
            <a:off x="685800" y="1981200"/>
            <a:ext cx="3657600" cy="3352800"/>
          </a:xfrm>
        </p:spPr>
        <p:txBody>
          <a:bodyPr>
            <a:normAutofit lnSpcReduction="10000"/>
          </a:bodyPr>
          <a:lstStyle/>
          <a:p>
            <a:pPr marL="0" indent="0" eaLnBrk="1" hangingPunct="1">
              <a:lnSpc>
                <a:spcPct val="80000"/>
              </a:lnSpc>
              <a:buClr>
                <a:schemeClr val="folHlink"/>
              </a:buClr>
              <a:buSzTx/>
              <a:buNone/>
            </a:pPr>
            <a:r>
              <a:rPr lang="en-US" altLang="en-US" sz="2000" b="1" u="sng" dirty="0">
                <a:latin typeface="Verdana" panose="020B0604030504040204" pitchFamily="34" charset="0"/>
                <a:ea typeface="Verdana" panose="020B0604030504040204" pitchFamily="34" charset="0"/>
                <a:cs typeface="Verdana" panose="020B0604030504040204" pitchFamily="34" charset="0"/>
              </a:rPr>
              <a:t>A</a:t>
            </a:r>
            <a:r>
              <a:rPr lang="en-US" altLang="en-US" sz="2000" dirty="0">
                <a:latin typeface="Verdana" panose="020B0604030504040204" pitchFamily="34" charset="0"/>
                <a:ea typeface="Verdana" panose="020B0604030504040204" pitchFamily="34" charset="0"/>
                <a:cs typeface="Verdana" panose="020B0604030504040204" pitchFamily="34" charset="0"/>
              </a:rPr>
              <a:t>irway – Is airway open or obstructed?</a:t>
            </a:r>
          </a:p>
          <a:p>
            <a:pPr marL="609600" indent="-609600" eaLnBrk="1" hangingPunct="1">
              <a:lnSpc>
                <a:spcPct val="80000"/>
              </a:lnSpc>
              <a:buClr>
                <a:schemeClr val="folHlink"/>
              </a:buClr>
              <a:buSzTx/>
              <a:buFont typeface="Wingdings" pitchFamily="2" charset="2"/>
              <a:buAutoNum type="alphaUcPeriod"/>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lnSpc>
                <a:spcPct val="80000"/>
              </a:lnSpc>
              <a:buClr>
                <a:schemeClr val="folHlink"/>
              </a:buClr>
              <a:buSzTx/>
              <a:buNone/>
            </a:pPr>
            <a:r>
              <a:rPr lang="en-US" altLang="en-US" sz="2000" b="1" u="sng" dirty="0">
                <a:latin typeface="Verdana" panose="020B0604030504040204" pitchFamily="34" charset="0"/>
                <a:ea typeface="Verdana" panose="020B0604030504040204" pitchFamily="34" charset="0"/>
                <a:cs typeface="Verdana" panose="020B0604030504040204" pitchFamily="34" charset="0"/>
              </a:rPr>
              <a:t>B</a:t>
            </a:r>
            <a:r>
              <a:rPr lang="en-US" altLang="en-US" sz="2000" dirty="0">
                <a:latin typeface="Verdana" panose="020B0604030504040204" pitchFamily="34" charset="0"/>
                <a:ea typeface="Verdana" panose="020B0604030504040204" pitchFamily="34" charset="0"/>
                <a:cs typeface="Verdana" panose="020B0604030504040204" pitchFamily="34" charset="0"/>
              </a:rPr>
              <a:t>reathing – Check for breathing by scanning the body for normal breathing for 5-10 seconds</a:t>
            </a:r>
          </a:p>
          <a:p>
            <a:pPr marL="609600" indent="-609600" eaLnBrk="1" hangingPunct="1">
              <a:lnSpc>
                <a:spcPct val="80000"/>
              </a:lnSpc>
              <a:buClr>
                <a:schemeClr val="folHlink"/>
              </a:buClr>
              <a:buSzTx/>
              <a:buFont typeface="Wingdings" pitchFamily="2" charset="2"/>
              <a:buAutoNum type="alphaUcPeriod"/>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0" indent="0">
              <a:lnSpc>
                <a:spcPct val="80000"/>
              </a:lnSpc>
              <a:buClr>
                <a:schemeClr val="folHlink"/>
              </a:buClr>
              <a:buSzTx/>
              <a:buNone/>
            </a:pPr>
            <a:r>
              <a:rPr lang="en-US" altLang="en-US" sz="2000" b="1" u="sng" dirty="0">
                <a:latin typeface="Verdana" panose="020B0604030504040204" pitchFamily="34" charset="0"/>
                <a:ea typeface="Verdana" panose="020B0604030504040204" pitchFamily="34" charset="0"/>
                <a:cs typeface="Verdana" panose="020B0604030504040204" pitchFamily="34" charset="0"/>
              </a:rPr>
              <a:t>C</a:t>
            </a:r>
            <a:r>
              <a:rPr lang="en-US" altLang="en-US" sz="2000" dirty="0">
                <a:latin typeface="Verdana" panose="020B0604030504040204" pitchFamily="34" charset="0"/>
                <a:ea typeface="Verdana" panose="020B0604030504040204" pitchFamily="34" charset="0"/>
                <a:cs typeface="Verdana" panose="020B0604030504040204" pitchFamily="34" charset="0"/>
              </a:rPr>
              <a:t>irculation – Look for signs of circulation - such as pulse, movement and conscious behavior. Check lips and nail beds for bluish tinge (cyanosis). </a:t>
            </a:r>
          </a:p>
          <a:p>
            <a:pPr marL="0" indent="0" eaLnBrk="1" hangingPunct="1">
              <a:lnSpc>
                <a:spcPct val="80000"/>
              </a:lnSpc>
              <a:buClr>
                <a:schemeClr val="folHlink"/>
              </a:buClr>
              <a:buSzTx/>
              <a:buNone/>
            </a:pPr>
            <a:endParaRPr lang="en-US" altLang="en-US" sz="2800" dirty="0"/>
          </a:p>
        </p:txBody>
      </p:sp>
      <p:sp>
        <p:nvSpPr>
          <p:cNvPr id="1536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3E7CB946-DDE1-42D1-BABC-807EE691C458}" type="slidenum">
              <a:rPr lang="en-US" sz="1200" smtClean="0">
                <a:solidFill>
                  <a:srgbClr val="000000"/>
                </a:solidFill>
                <a:latin typeface="Arial Black" pitchFamily="34" charset="0"/>
              </a:rPr>
              <a:pPr eaLnBrk="1" hangingPunct="1">
                <a:defRPr/>
              </a:pPr>
              <a:t>22</a:t>
            </a:fld>
            <a:endParaRPr lang="en-US" sz="1200">
              <a:solidFill>
                <a:srgbClr val="000000"/>
              </a:solidFill>
              <a:latin typeface="Arial Black"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0"/>
            <a:ext cx="3764457"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904645"/>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eaLnBrk="1" hangingPunct="1"/>
            <a:r>
              <a:rPr lang="en-US" altLang="en-US" sz="2800" dirty="0"/>
              <a:t>Step 4 of Protocol:</a:t>
            </a:r>
            <a:r>
              <a:rPr lang="en-US" altLang="en-US" sz="3800" dirty="0"/>
              <a:t>  </a:t>
            </a:r>
            <a:br>
              <a:rPr lang="en-US" altLang="en-US" sz="3800" dirty="0"/>
            </a:br>
            <a:r>
              <a:rPr lang="en-US" altLang="en-US" sz="2200" dirty="0"/>
              <a:t>Administer </a:t>
            </a:r>
            <a:r>
              <a:rPr lang="en-US" altLang="en-US" sz="2200" dirty="0" err="1"/>
              <a:t>EpiPen</a:t>
            </a:r>
            <a:r>
              <a:rPr lang="en-US" altLang="en-US" sz="2200" dirty="0"/>
              <a:t>® &amp; Albuterol</a:t>
            </a:r>
          </a:p>
        </p:txBody>
      </p:sp>
      <p:sp>
        <p:nvSpPr>
          <p:cNvPr id="16388" name="Rectangle 3"/>
          <p:cNvSpPr>
            <a:spLocks noGrp="1" noChangeArrowheads="1"/>
          </p:cNvSpPr>
          <p:nvPr>
            <p:ph type="body" sz="half" idx="1"/>
          </p:nvPr>
        </p:nvSpPr>
        <p:spPr>
          <a:xfrm>
            <a:off x="609600" y="1431391"/>
            <a:ext cx="3810000" cy="4832236"/>
          </a:xfrm>
        </p:spPr>
        <p:txBody>
          <a:bodyPr>
            <a:normAutofit/>
          </a:bodyPr>
          <a:lstStyle/>
          <a:p>
            <a:pPr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Administer an EpiPen® Jr. for a child less than 50 pounds or an adult </a:t>
            </a:r>
            <a:r>
              <a:rPr lang="en-US" altLang="en-US" sz="2000" dirty="0" err="1">
                <a:latin typeface="Verdana" panose="020B0604030504040204" pitchFamily="34" charset="0"/>
                <a:ea typeface="Verdana" panose="020B0604030504040204" pitchFamily="34" charset="0"/>
                <a:cs typeface="Verdana" panose="020B0604030504040204" pitchFamily="34" charset="0"/>
              </a:rPr>
              <a:t>EpiPen</a:t>
            </a:r>
            <a:r>
              <a:rPr lang="en-US" altLang="en-US" sz="2000" dirty="0">
                <a:latin typeface="Verdana" panose="020B0604030504040204" pitchFamily="34" charset="0"/>
                <a:ea typeface="Verdana" panose="020B0604030504040204" pitchFamily="34" charset="0"/>
                <a:cs typeface="Verdana" panose="020B0604030504040204" pitchFamily="34" charset="0"/>
              </a:rPr>
              <a:t>® for any individual over 50 pounds</a:t>
            </a:r>
          </a:p>
          <a:p>
            <a:pPr eaLnBrk="1" hangingPunct="1">
              <a:lnSpc>
                <a:spcPct val="9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Follow with nebulized albuterol (premixed) while awaiting EMS.  If not better, may repeat times two, back-to-back</a:t>
            </a:r>
          </a:p>
          <a:p>
            <a:pPr eaLnBrk="1" hangingPunct="1">
              <a:lnSpc>
                <a:spcPct val="9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Be prepared to administer CPR, if indicated</a:t>
            </a:r>
          </a:p>
        </p:txBody>
      </p:sp>
      <p:pic>
        <p:nvPicPr>
          <p:cNvPr id="16391" name="Picture 8" descr="STK65175CO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80053" y="4410269"/>
            <a:ext cx="1447800" cy="1447800"/>
          </a:xfrm>
        </p:spPr>
      </p:pic>
      <p:sp>
        <p:nvSpPr>
          <p:cNvPr id="16386"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38D68EC5-7C57-4ABD-A7BC-AAB235E44D9D}" type="slidenum">
              <a:rPr lang="en-US" sz="1200" smtClean="0">
                <a:solidFill>
                  <a:srgbClr val="000000"/>
                </a:solidFill>
                <a:latin typeface="Arial Black" pitchFamily="34" charset="0"/>
              </a:rPr>
              <a:pPr eaLnBrk="1" hangingPunct="1">
                <a:defRPr/>
              </a:pPr>
              <a:t>23</a:t>
            </a:fld>
            <a:endParaRPr lang="en-US" sz="1200">
              <a:solidFill>
                <a:srgbClr val="000000"/>
              </a:solidFill>
              <a:latin typeface="Arial Black" pitchFamily="34" charset="0"/>
            </a:endParaRPr>
          </a:p>
        </p:txBody>
      </p:sp>
      <p:pic>
        <p:nvPicPr>
          <p:cNvPr id="16390" name="Picture 7" descr="MCPE04100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3045" y="5354799"/>
            <a:ext cx="128746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pic>
        <p:nvPicPr>
          <p:cNvPr id="4" name="Picture 3">
            <a:extLst>
              <a:ext uri="{FF2B5EF4-FFF2-40B4-BE49-F238E27FC236}">
                <a16:creationId xmlns:a16="http://schemas.microsoft.com/office/drawing/2014/main" xmlns="" id="{010B0BBD-BA25-4F7F-A520-9E1D84E05146}"/>
              </a:ext>
            </a:extLst>
          </p:cNvPr>
          <p:cNvPicPr>
            <a:picLocks noChangeAspect="1"/>
          </p:cNvPicPr>
          <p:nvPr/>
        </p:nvPicPr>
        <p:blipFill>
          <a:blip r:embed="rId6"/>
          <a:stretch>
            <a:fillRect/>
          </a:stretch>
        </p:blipFill>
        <p:spPr>
          <a:xfrm>
            <a:off x="4910017" y="1431391"/>
            <a:ext cx="3387845" cy="2591982"/>
          </a:xfrm>
          <a:prstGeom prst="rect">
            <a:avLst/>
          </a:prstGeom>
        </p:spPr>
      </p:pic>
      <p:pic>
        <p:nvPicPr>
          <p:cNvPr id="5" name="Picture 4">
            <a:extLst>
              <a:ext uri="{FF2B5EF4-FFF2-40B4-BE49-F238E27FC236}">
                <a16:creationId xmlns:a16="http://schemas.microsoft.com/office/drawing/2014/main" xmlns="" id="{E1027102-092E-4C32-AF45-E270DDCE9F23}"/>
              </a:ext>
            </a:extLst>
          </p:cNvPr>
          <p:cNvPicPr>
            <a:picLocks noChangeAspect="1"/>
          </p:cNvPicPr>
          <p:nvPr/>
        </p:nvPicPr>
        <p:blipFill>
          <a:blip r:embed="rId7"/>
          <a:stretch>
            <a:fillRect/>
          </a:stretch>
        </p:blipFill>
        <p:spPr>
          <a:xfrm>
            <a:off x="6858000" y="4402492"/>
            <a:ext cx="915706" cy="2207497"/>
          </a:xfrm>
          <a:prstGeom prst="rect">
            <a:avLst/>
          </a:prstGeom>
        </p:spPr>
      </p:pic>
    </p:spTree>
    <p:extLst>
      <p:ext uri="{BB962C8B-B14F-4D97-AF65-F5344CB8AC3E}">
        <p14:creationId xmlns:p14="http://schemas.microsoft.com/office/powerpoint/2010/main" val="1180081010"/>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marL="795338" indent="-795338" eaLnBrk="1" hangingPunct="1"/>
            <a:r>
              <a:rPr lang="en-US" altLang="en-US" sz="3800"/>
              <a:t> </a:t>
            </a:r>
            <a:r>
              <a:rPr lang="en-US" altLang="en-US" sz="2800"/>
              <a:t>Administer EpiPen</a:t>
            </a:r>
            <a:r>
              <a:rPr lang="en-US" altLang="en-US" sz="2800">
                <a:cs typeface="Arial" charset="0"/>
              </a:rPr>
              <a:t>®</a:t>
            </a:r>
            <a:endParaRPr lang="en-US" altLang="en-US" sz="2800"/>
          </a:p>
        </p:txBody>
      </p:sp>
      <p:sp>
        <p:nvSpPr>
          <p:cNvPr id="58371" name="Rectangle 3"/>
          <p:cNvSpPr>
            <a:spLocks noGrp="1" noChangeArrowheads="1"/>
          </p:cNvSpPr>
          <p:nvPr>
            <p:ph idx="1"/>
          </p:nvPr>
        </p:nvSpPr>
        <p:spPr/>
        <p:txBody>
          <a:bodyPr>
            <a:normAutofit lnSpcReduction="10000"/>
          </a:bodyPr>
          <a:lstStyle/>
          <a:p>
            <a:pPr eaLnBrk="1" hangingPunct="1">
              <a:lnSpc>
                <a:spcPct val="80000"/>
              </a:lnSpc>
            </a:pPr>
            <a:endParaRPr lang="en-US" altLang="en-US" sz="2000" dirty="0"/>
          </a:p>
          <a:p>
            <a:pPr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Epinephrine is the medication of choice for treatment of anaphylaxis and life-threatening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asthma</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An EpiPen® is a disposable, pre-filled automatic injection device designed to deliver a single dose of epinephrine</a:t>
            </a:r>
          </a:p>
          <a:p>
            <a:pPr>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US" sz="2000" dirty="0">
                <a:latin typeface="Verdana" panose="020B0604030504040204" pitchFamily="34" charset="0"/>
                <a:ea typeface="Verdana" panose="020B0604030504040204" pitchFamily="34" charset="0"/>
                <a:cs typeface="Verdana" panose="020B0604030504040204" pitchFamily="34" charset="0"/>
              </a:rPr>
              <a:t>For a severe asthma episode, epinephrine acts as a bronchodilator and rapidly opens the </a:t>
            </a:r>
            <a:r>
              <a:rPr lang="en-US" sz="2000" dirty="0" smtClean="0">
                <a:latin typeface="Verdana" panose="020B0604030504040204" pitchFamily="34" charset="0"/>
                <a:ea typeface="Verdana" panose="020B0604030504040204" pitchFamily="34" charset="0"/>
                <a:cs typeface="Verdana" panose="020B0604030504040204" pitchFamily="34" charset="0"/>
              </a:rPr>
              <a:t>airways</a:t>
            </a:r>
            <a:r>
              <a:rPr lang="en-US" altLang="en-US" sz="2000" dirty="0">
                <a:latin typeface="Verdana" panose="020B0604030504040204" pitchFamily="34" charset="0"/>
                <a:ea typeface="Verdana" panose="020B0604030504040204" pitchFamily="34" charset="0"/>
                <a:cs typeface="Verdana" panose="020B0604030504040204" pitchFamily="34" charset="0"/>
              </a:rPr>
              <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US" sz="2000" dirty="0">
                <a:latin typeface="Verdana" panose="020B0604030504040204" pitchFamily="34" charset="0"/>
                <a:ea typeface="Verdana" panose="020B0604030504040204" pitchFamily="34" charset="0"/>
                <a:cs typeface="Verdana" panose="020B0604030504040204" pitchFamily="34" charset="0"/>
              </a:rPr>
              <a:t>For a severe allergic reaction, epinephrine raises blood pressure and relieves airway constriction</a:t>
            </a:r>
            <a:r>
              <a:rPr lang="en-US" sz="2000" dirty="0" smtClean="0">
                <a:latin typeface="Verdana" panose="020B0604030504040204" pitchFamily="34" charset="0"/>
                <a:ea typeface="Verdana" panose="020B0604030504040204" pitchFamily="34" charset="0"/>
                <a:cs typeface="Verdana" panose="020B0604030504040204" pitchFamily="34" charset="0"/>
              </a:rPr>
              <a:t>.</a:t>
            </a:r>
            <a:r>
              <a:rPr lang="en-US" altLang="en-US" sz="2000" dirty="0">
                <a:latin typeface="Verdana" panose="020B0604030504040204" pitchFamily="34" charset="0"/>
                <a:ea typeface="Verdana" panose="020B0604030504040204" pitchFamily="34" charset="0"/>
                <a:cs typeface="Verdana" panose="020B0604030504040204" pitchFamily="34" charset="0"/>
              </a:rPr>
              <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Quick treatment with epinephrine is the safest approach, even if it may have been unnecessary</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An unnecessary dose of epinephrine should have no prolonged or significant ill effects on an adult or child</a:t>
            </a:r>
            <a:r>
              <a:rPr lang="en-US" altLang="en-US" sz="2000" dirty="0"/>
              <a:t/>
            </a:r>
            <a:br>
              <a:rPr lang="en-US" altLang="en-US" sz="2000" dirty="0"/>
            </a:br>
            <a:endParaRPr lang="en-US" altLang="en-US" sz="2000" dirty="0"/>
          </a:p>
          <a:p>
            <a:pPr marL="0" indent="0" eaLnBrk="1" hangingPunct="1">
              <a:lnSpc>
                <a:spcPct val="80000"/>
              </a:lnSpc>
              <a:buNone/>
            </a:pPr>
            <a:endParaRPr lang="en-US" altLang="en-US" sz="2000" dirty="0"/>
          </a:p>
        </p:txBody>
      </p:sp>
      <p:sp>
        <p:nvSpPr>
          <p:cNvPr id="1945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0C525436-7A9A-4390-ABFC-6D0063055A0B}" type="slidenum">
              <a:rPr lang="en-US" sz="1200" smtClean="0">
                <a:solidFill>
                  <a:srgbClr val="000000"/>
                </a:solidFill>
                <a:latin typeface="Arial Black" pitchFamily="34" charset="0"/>
              </a:rPr>
              <a:pPr eaLnBrk="1" hangingPunct="1">
                <a:defRPr/>
              </a:pPr>
              <a:t>24</a:t>
            </a:fld>
            <a:endParaRPr lang="en-US" sz="1200">
              <a:solidFill>
                <a:srgbClr val="000000"/>
              </a:solidFill>
              <a:latin typeface="Arial Black" pitchFamily="34" charset="0"/>
            </a:endParaRP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64" y="304800"/>
            <a:ext cx="2175817"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33172159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3" presetClass="emph" presetSubtype="0" fill="remove" nodeType="afterEffect">
                                  <p:stCondLst>
                                    <p:cond delay="0"/>
                                  </p:stCondLst>
                                  <p:childTnLst>
                                    <p:animClr clrSpc="rgb" dir="cw">
                                      <p:cBhvr override="childStyle">
                                        <p:cTn id="6" dur="1500" accel="50000" autoRev="1" fill="hold" tmFilter="0, 0; .33333, 1; 1, 1">
                                          <p:stCondLst>
                                            <p:cond delay="0"/>
                                          </p:stCondLst>
                                        </p:cTn>
                                        <p:tgtEl>
                                          <p:spTgt spid="58371">
                                            <p:txEl>
                                              <p:pRg st="1" end="1"/>
                                            </p:txEl>
                                          </p:spTgt>
                                        </p:tgtEl>
                                        <p:attrNameLst>
                                          <p:attrName>style.color</p:attrName>
                                        </p:attrNameLst>
                                      </p:cBhvr>
                                      <p:to>
                                        <a:schemeClr val="folHlink"/>
                                      </p:to>
                                    </p:animClr>
                                    <p:animClr clrSpc="rgb" dir="cw">
                                      <p:cBhvr>
                                        <p:cTn id="7" dur="1500" accel="50000" autoRev="1" fill="hold" tmFilter="0, 0; .33333, 1; 1, 1">
                                          <p:stCondLst>
                                            <p:cond delay="0"/>
                                          </p:stCondLst>
                                        </p:cTn>
                                        <p:tgtEl>
                                          <p:spTgt spid="58371">
                                            <p:txEl>
                                              <p:pRg st="1" end="1"/>
                                            </p:txEl>
                                          </p:spTgt>
                                        </p:tgtEl>
                                        <p:attrNameLst>
                                          <p:attrName>fillcolor</p:attrName>
                                        </p:attrNameLst>
                                      </p:cBhvr>
                                      <p:to>
                                        <a:schemeClr val="folHlink"/>
                                      </p:to>
                                    </p:animClr>
                                    <p:set>
                                      <p:cBhvr>
                                        <p:cTn id="8" dur="3000" fill="hold"/>
                                        <p:tgtEl>
                                          <p:spTgt spid="58371">
                                            <p:txEl>
                                              <p:pRg st="1" end="1"/>
                                            </p:txEl>
                                          </p:spTgt>
                                        </p:tgtEl>
                                        <p:attrNameLst>
                                          <p:attrName>fill.type</p:attrName>
                                        </p:attrNameLst>
                                      </p:cBhvr>
                                      <p:to>
                                        <p:strVal val="solid"/>
                                      </p:to>
                                    </p:set>
                                    <p:set>
                                      <p:cBhvr>
                                        <p:cTn id="9" dur="3000" fill="hold"/>
                                        <p:tgtEl>
                                          <p:spTgt spid="58371">
                                            <p:txEl>
                                              <p:pRg st="1" end="1"/>
                                            </p:txEl>
                                          </p:spTgt>
                                        </p:tgtEl>
                                        <p:attrNameLst>
                                          <p:attrName>fill.on</p:attrName>
                                        </p:attrNameLst>
                                      </p:cBhvr>
                                      <p:to>
                                        <p:strVal val="true"/>
                                      </p:to>
                                    </p:set>
                                    <p:animScale>
                                      <p:cBhvr>
                                        <p:cTn id="10" dur="1500" accel="50000" autoRev="1" fill="hold" tmFilter="0, 0; .33333, 1; 1, 1">
                                          <p:stCondLst>
                                            <p:cond delay="0"/>
                                          </p:stCondLst>
                                        </p:cTn>
                                        <p:tgtEl>
                                          <p:spTgt spid="58371">
                                            <p:txEl>
                                              <p:pRg st="1" end="1"/>
                                            </p:txEl>
                                          </p:spTgt>
                                        </p:tgtEl>
                                      </p:cBhvr>
                                      <p:from x="100000" y="100000"/>
                                      <p:to x="100000" y="140000"/>
                                    </p:animScale>
                                  </p:childTnLst>
                                </p:cTn>
                              </p:par>
                            </p:childTnLst>
                          </p:cTn>
                        </p:par>
                        <p:par>
                          <p:cTn id="11" fill="hold">
                            <p:stCondLst>
                              <p:cond delay="3000"/>
                            </p:stCondLst>
                            <p:childTnLst>
                              <p:par>
                                <p:cTn id="12" presetID="33" presetClass="emph" presetSubtype="0" fill="remove" nodeType="afterEffect">
                                  <p:stCondLst>
                                    <p:cond delay="0"/>
                                  </p:stCondLst>
                                  <p:childTnLst>
                                    <p:animClr clrSpc="rgb" dir="cw">
                                      <p:cBhvr override="childStyle">
                                        <p:cTn id="13" dur="1500" accel="50000" autoRev="1" fill="hold" tmFilter="0, 0; .33333, 1; 1, 1">
                                          <p:stCondLst>
                                            <p:cond delay="0"/>
                                          </p:stCondLst>
                                        </p:cTn>
                                        <p:tgtEl>
                                          <p:spTgt spid="58371">
                                            <p:txEl>
                                              <p:pRg st="3" end="3"/>
                                            </p:txEl>
                                          </p:spTgt>
                                        </p:tgtEl>
                                        <p:attrNameLst>
                                          <p:attrName>style.color</p:attrName>
                                        </p:attrNameLst>
                                      </p:cBhvr>
                                      <p:to>
                                        <a:schemeClr val="folHlink"/>
                                      </p:to>
                                    </p:animClr>
                                    <p:animClr clrSpc="rgb" dir="cw">
                                      <p:cBhvr>
                                        <p:cTn id="14" dur="1500" accel="50000" autoRev="1" fill="hold" tmFilter="0, 0; .33333, 1; 1, 1">
                                          <p:stCondLst>
                                            <p:cond delay="0"/>
                                          </p:stCondLst>
                                        </p:cTn>
                                        <p:tgtEl>
                                          <p:spTgt spid="58371">
                                            <p:txEl>
                                              <p:pRg st="3" end="3"/>
                                            </p:txEl>
                                          </p:spTgt>
                                        </p:tgtEl>
                                        <p:attrNameLst>
                                          <p:attrName>fillcolor</p:attrName>
                                        </p:attrNameLst>
                                      </p:cBhvr>
                                      <p:to>
                                        <a:schemeClr val="folHlink"/>
                                      </p:to>
                                    </p:animClr>
                                    <p:set>
                                      <p:cBhvr>
                                        <p:cTn id="15" dur="3000" fill="hold"/>
                                        <p:tgtEl>
                                          <p:spTgt spid="58371">
                                            <p:txEl>
                                              <p:pRg st="3" end="3"/>
                                            </p:txEl>
                                          </p:spTgt>
                                        </p:tgtEl>
                                        <p:attrNameLst>
                                          <p:attrName>fill.type</p:attrName>
                                        </p:attrNameLst>
                                      </p:cBhvr>
                                      <p:to>
                                        <p:strVal val="solid"/>
                                      </p:to>
                                    </p:set>
                                    <p:set>
                                      <p:cBhvr>
                                        <p:cTn id="16" dur="3000" fill="hold"/>
                                        <p:tgtEl>
                                          <p:spTgt spid="58371">
                                            <p:txEl>
                                              <p:pRg st="3" end="3"/>
                                            </p:txEl>
                                          </p:spTgt>
                                        </p:tgtEl>
                                        <p:attrNameLst>
                                          <p:attrName>fill.on</p:attrName>
                                        </p:attrNameLst>
                                      </p:cBhvr>
                                      <p:to>
                                        <p:strVal val="true"/>
                                      </p:to>
                                    </p:set>
                                    <p:animScale>
                                      <p:cBhvr>
                                        <p:cTn id="17" dur="1500" accel="50000" autoRev="1" fill="hold" tmFilter="0, 0; .33333, 1; 1, 1">
                                          <p:stCondLst>
                                            <p:cond delay="0"/>
                                          </p:stCondLst>
                                        </p:cTn>
                                        <p:tgtEl>
                                          <p:spTgt spid="58371">
                                            <p:txEl>
                                              <p:pRg st="3" end="3"/>
                                            </p:txEl>
                                          </p:spTgt>
                                        </p:tgtEl>
                                      </p:cBhvr>
                                      <p:from x="100000" y="100000"/>
                                      <p:to x="100000" y="140000"/>
                                    </p:animScale>
                                  </p:childTnLst>
                                </p:cTn>
                              </p:par>
                            </p:childTnLst>
                          </p:cTn>
                        </p:par>
                        <p:par>
                          <p:cTn id="18" fill="hold">
                            <p:stCondLst>
                              <p:cond delay="6000"/>
                            </p:stCondLst>
                            <p:childTnLst>
                              <p:par>
                                <p:cTn id="19" presetID="33" presetClass="emph" presetSubtype="0" fill="remove" nodeType="afterEffect">
                                  <p:stCondLst>
                                    <p:cond delay="0"/>
                                  </p:stCondLst>
                                  <p:childTnLst>
                                    <p:animClr clrSpc="rgb" dir="cw">
                                      <p:cBhvr override="childStyle">
                                        <p:cTn id="20" dur="1500" accel="50000" autoRev="1" fill="hold" tmFilter="0, 0; .33333, 1; 1, 1">
                                          <p:stCondLst>
                                            <p:cond delay="0"/>
                                          </p:stCondLst>
                                        </p:cTn>
                                        <p:tgtEl>
                                          <p:spTgt spid="58371">
                                            <p:txEl>
                                              <p:pRg st="5" end="5"/>
                                            </p:txEl>
                                          </p:spTgt>
                                        </p:tgtEl>
                                        <p:attrNameLst>
                                          <p:attrName>style.color</p:attrName>
                                        </p:attrNameLst>
                                      </p:cBhvr>
                                      <p:to>
                                        <a:schemeClr val="folHlink"/>
                                      </p:to>
                                    </p:animClr>
                                    <p:animClr clrSpc="rgb" dir="cw">
                                      <p:cBhvr>
                                        <p:cTn id="21" dur="1500" accel="50000" autoRev="1" fill="hold" tmFilter="0, 0; .33333, 1; 1, 1">
                                          <p:stCondLst>
                                            <p:cond delay="0"/>
                                          </p:stCondLst>
                                        </p:cTn>
                                        <p:tgtEl>
                                          <p:spTgt spid="58371">
                                            <p:txEl>
                                              <p:pRg st="5" end="5"/>
                                            </p:txEl>
                                          </p:spTgt>
                                        </p:tgtEl>
                                        <p:attrNameLst>
                                          <p:attrName>fillcolor</p:attrName>
                                        </p:attrNameLst>
                                      </p:cBhvr>
                                      <p:to>
                                        <a:schemeClr val="folHlink"/>
                                      </p:to>
                                    </p:animClr>
                                    <p:set>
                                      <p:cBhvr>
                                        <p:cTn id="22" dur="3000" fill="hold"/>
                                        <p:tgtEl>
                                          <p:spTgt spid="58371">
                                            <p:txEl>
                                              <p:pRg st="5" end="5"/>
                                            </p:txEl>
                                          </p:spTgt>
                                        </p:tgtEl>
                                        <p:attrNameLst>
                                          <p:attrName>fill.type</p:attrName>
                                        </p:attrNameLst>
                                      </p:cBhvr>
                                      <p:to>
                                        <p:strVal val="solid"/>
                                      </p:to>
                                    </p:set>
                                    <p:set>
                                      <p:cBhvr>
                                        <p:cTn id="23" dur="3000" fill="hold"/>
                                        <p:tgtEl>
                                          <p:spTgt spid="58371">
                                            <p:txEl>
                                              <p:pRg st="5" end="5"/>
                                            </p:txEl>
                                          </p:spTgt>
                                        </p:tgtEl>
                                        <p:attrNameLst>
                                          <p:attrName>fill.on</p:attrName>
                                        </p:attrNameLst>
                                      </p:cBhvr>
                                      <p:to>
                                        <p:strVal val="true"/>
                                      </p:to>
                                    </p:set>
                                    <p:animScale>
                                      <p:cBhvr>
                                        <p:cTn id="24" dur="1500" accel="50000" autoRev="1" fill="hold" tmFilter="0, 0; .33333, 1; 1, 1">
                                          <p:stCondLst>
                                            <p:cond delay="0"/>
                                          </p:stCondLst>
                                        </p:cTn>
                                        <p:tgtEl>
                                          <p:spTgt spid="58371">
                                            <p:txEl>
                                              <p:pRg st="5" end="5"/>
                                            </p:txEl>
                                          </p:spTgt>
                                        </p:tgtEl>
                                      </p:cBhvr>
                                      <p:from x="100000" y="100000"/>
                                      <p:to x="100000" y="140000"/>
                                    </p:animScale>
                                  </p:childTnLst>
                                </p:cTn>
                              </p:par>
                            </p:childTnLst>
                          </p:cTn>
                        </p:par>
                        <p:par>
                          <p:cTn id="25" fill="hold">
                            <p:stCondLst>
                              <p:cond delay="9000"/>
                            </p:stCondLst>
                            <p:childTnLst>
                              <p:par>
                                <p:cTn id="26" presetID="33" presetClass="emph" presetSubtype="0" fill="remove" nodeType="afterEffect">
                                  <p:stCondLst>
                                    <p:cond delay="0"/>
                                  </p:stCondLst>
                                  <p:childTnLst>
                                    <p:animClr clrSpc="rgb" dir="cw">
                                      <p:cBhvr override="childStyle">
                                        <p:cTn id="27" dur="1500" accel="50000" autoRev="1" fill="hold" tmFilter="0, 0; .33333, 1; 1, 1">
                                          <p:stCondLst>
                                            <p:cond delay="0"/>
                                          </p:stCondLst>
                                        </p:cTn>
                                        <p:tgtEl>
                                          <p:spTgt spid="58371">
                                            <p:txEl>
                                              <p:pRg st="6" end="6"/>
                                            </p:txEl>
                                          </p:spTgt>
                                        </p:tgtEl>
                                        <p:attrNameLst>
                                          <p:attrName>style.color</p:attrName>
                                        </p:attrNameLst>
                                      </p:cBhvr>
                                      <p:to>
                                        <a:schemeClr val="folHlink"/>
                                      </p:to>
                                    </p:animClr>
                                    <p:animClr clrSpc="rgb" dir="cw">
                                      <p:cBhvr>
                                        <p:cTn id="28" dur="1500" accel="50000" autoRev="1" fill="hold" tmFilter="0, 0; .33333, 1; 1, 1">
                                          <p:stCondLst>
                                            <p:cond delay="0"/>
                                          </p:stCondLst>
                                        </p:cTn>
                                        <p:tgtEl>
                                          <p:spTgt spid="58371">
                                            <p:txEl>
                                              <p:pRg st="6" end="6"/>
                                            </p:txEl>
                                          </p:spTgt>
                                        </p:tgtEl>
                                        <p:attrNameLst>
                                          <p:attrName>fillcolor</p:attrName>
                                        </p:attrNameLst>
                                      </p:cBhvr>
                                      <p:to>
                                        <a:schemeClr val="folHlink"/>
                                      </p:to>
                                    </p:animClr>
                                    <p:set>
                                      <p:cBhvr>
                                        <p:cTn id="29" dur="3000" fill="hold"/>
                                        <p:tgtEl>
                                          <p:spTgt spid="58371">
                                            <p:txEl>
                                              <p:pRg st="6" end="6"/>
                                            </p:txEl>
                                          </p:spTgt>
                                        </p:tgtEl>
                                        <p:attrNameLst>
                                          <p:attrName>fill.type</p:attrName>
                                        </p:attrNameLst>
                                      </p:cBhvr>
                                      <p:to>
                                        <p:strVal val="solid"/>
                                      </p:to>
                                    </p:set>
                                    <p:set>
                                      <p:cBhvr>
                                        <p:cTn id="30" dur="3000" fill="hold"/>
                                        <p:tgtEl>
                                          <p:spTgt spid="58371">
                                            <p:txEl>
                                              <p:pRg st="6" end="6"/>
                                            </p:txEl>
                                          </p:spTgt>
                                        </p:tgtEl>
                                        <p:attrNameLst>
                                          <p:attrName>fill.on</p:attrName>
                                        </p:attrNameLst>
                                      </p:cBhvr>
                                      <p:to>
                                        <p:strVal val="true"/>
                                      </p:to>
                                    </p:set>
                                    <p:animScale>
                                      <p:cBhvr>
                                        <p:cTn id="31" dur="1500" accel="50000" autoRev="1" fill="hold" tmFilter="0, 0; .33333, 1; 1, 1">
                                          <p:stCondLst>
                                            <p:cond delay="0"/>
                                          </p:stCondLst>
                                        </p:cTn>
                                        <p:tgtEl>
                                          <p:spTgt spid="58371">
                                            <p:txEl>
                                              <p:pRg st="6" end="6"/>
                                            </p:txEl>
                                          </p:spTgt>
                                        </p:tgtEl>
                                      </p:cBhvr>
                                      <p:from x="100000" y="100000"/>
                                      <p:to x="100000" y="140000"/>
                                    </p:animScale>
                                  </p:childTnLst>
                                </p:cTn>
                              </p:par>
                            </p:childTnLst>
                          </p:cTn>
                        </p:par>
                        <p:par>
                          <p:cTn id="32" fill="hold" nodeType="afterGroup">
                            <p:stCondLst>
                              <p:cond delay="12000"/>
                            </p:stCondLst>
                            <p:childTnLst>
                              <p:par>
                                <p:cTn id="33" presetID="33" presetClass="emph" presetSubtype="0" fill="remove" nodeType="afterEffect">
                                  <p:stCondLst>
                                    <p:cond delay="0"/>
                                  </p:stCondLst>
                                  <p:childTnLst>
                                    <p:animClr clrSpc="rgb" dir="cw">
                                      <p:cBhvr override="childStyle">
                                        <p:cTn id="34" dur="1500" accel="50000" autoRev="1" fill="hold" tmFilter="0, 0; .33333, 1; 1, 1">
                                          <p:stCondLst>
                                            <p:cond delay="0"/>
                                          </p:stCondLst>
                                        </p:cTn>
                                        <p:tgtEl>
                                          <p:spTgt spid="58371">
                                            <p:txEl>
                                              <p:pRg st="7" end="7"/>
                                            </p:txEl>
                                          </p:spTgt>
                                        </p:tgtEl>
                                        <p:attrNameLst>
                                          <p:attrName>style.color</p:attrName>
                                        </p:attrNameLst>
                                      </p:cBhvr>
                                      <p:to>
                                        <a:schemeClr val="folHlink"/>
                                      </p:to>
                                    </p:animClr>
                                    <p:animClr clrSpc="rgb" dir="cw">
                                      <p:cBhvr>
                                        <p:cTn id="35" dur="1500" accel="50000" autoRev="1" fill="hold" tmFilter="0, 0; .33333, 1; 1, 1">
                                          <p:stCondLst>
                                            <p:cond delay="0"/>
                                          </p:stCondLst>
                                        </p:cTn>
                                        <p:tgtEl>
                                          <p:spTgt spid="58371">
                                            <p:txEl>
                                              <p:pRg st="7" end="7"/>
                                            </p:txEl>
                                          </p:spTgt>
                                        </p:tgtEl>
                                        <p:attrNameLst>
                                          <p:attrName>fillcolor</p:attrName>
                                        </p:attrNameLst>
                                      </p:cBhvr>
                                      <p:to>
                                        <a:schemeClr val="folHlink"/>
                                      </p:to>
                                    </p:animClr>
                                    <p:set>
                                      <p:cBhvr>
                                        <p:cTn id="36" dur="3000" fill="hold"/>
                                        <p:tgtEl>
                                          <p:spTgt spid="58371">
                                            <p:txEl>
                                              <p:pRg st="7" end="7"/>
                                            </p:txEl>
                                          </p:spTgt>
                                        </p:tgtEl>
                                        <p:attrNameLst>
                                          <p:attrName>fill.type</p:attrName>
                                        </p:attrNameLst>
                                      </p:cBhvr>
                                      <p:to>
                                        <p:strVal val="solid"/>
                                      </p:to>
                                    </p:set>
                                    <p:set>
                                      <p:cBhvr>
                                        <p:cTn id="37" dur="3000" fill="hold"/>
                                        <p:tgtEl>
                                          <p:spTgt spid="58371">
                                            <p:txEl>
                                              <p:pRg st="7" end="7"/>
                                            </p:txEl>
                                          </p:spTgt>
                                        </p:tgtEl>
                                        <p:attrNameLst>
                                          <p:attrName>fill.on</p:attrName>
                                        </p:attrNameLst>
                                      </p:cBhvr>
                                      <p:to>
                                        <p:strVal val="true"/>
                                      </p:to>
                                    </p:set>
                                    <p:animScale>
                                      <p:cBhvr>
                                        <p:cTn id="38" dur="1500" accel="50000" autoRev="1" fill="hold" tmFilter="0, 0; .33333, 1; 1, 1">
                                          <p:stCondLst>
                                            <p:cond delay="0"/>
                                          </p:stCondLst>
                                        </p:cTn>
                                        <p:tgtEl>
                                          <p:spTgt spid="58371">
                                            <p:txEl>
                                              <p:pRg st="7" end="7"/>
                                            </p:txEl>
                                          </p:spTgt>
                                        </p:tgtEl>
                                      </p:cBhvr>
                                      <p:from x="100000" y="100000"/>
                                      <p:to x="100000" y="140000"/>
                                    </p:animScale>
                                  </p:childTnLst>
                                </p:cTn>
                              </p:par>
                            </p:childTnLst>
                          </p:cTn>
                        </p:par>
                        <p:par>
                          <p:cTn id="39" fill="hold" nodeType="afterGroup">
                            <p:stCondLst>
                              <p:cond delay="15000"/>
                            </p:stCondLst>
                            <p:childTnLst>
                              <p:par>
                                <p:cTn id="40" presetID="33" presetClass="emph" presetSubtype="0" fill="remove" nodeType="afterEffect">
                                  <p:stCondLst>
                                    <p:cond delay="0"/>
                                  </p:stCondLst>
                                  <p:childTnLst>
                                    <p:animClr clrSpc="rgb" dir="cw">
                                      <p:cBhvr override="childStyle">
                                        <p:cTn id="41" dur="1500" accel="50000" autoRev="1" fill="hold" tmFilter="0, 0; .33333, 1; 1, 1">
                                          <p:stCondLst>
                                            <p:cond delay="0"/>
                                          </p:stCondLst>
                                        </p:cTn>
                                        <p:tgtEl>
                                          <p:spTgt spid="58371">
                                            <p:txEl>
                                              <p:pRg st="8" end="8"/>
                                            </p:txEl>
                                          </p:spTgt>
                                        </p:tgtEl>
                                        <p:attrNameLst>
                                          <p:attrName>style.color</p:attrName>
                                        </p:attrNameLst>
                                      </p:cBhvr>
                                      <p:to>
                                        <a:schemeClr val="folHlink"/>
                                      </p:to>
                                    </p:animClr>
                                    <p:animClr clrSpc="rgb" dir="cw">
                                      <p:cBhvr>
                                        <p:cTn id="42" dur="1500" accel="50000" autoRev="1" fill="hold" tmFilter="0, 0; .33333, 1; 1, 1">
                                          <p:stCondLst>
                                            <p:cond delay="0"/>
                                          </p:stCondLst>
                                        </p:cTn>
                                        <p:tgtEl>
                                          <p:spTgt spid="58371">
                                            <p:txEl>
                                              <p:pRg st="8" end="8"/>
                                            </p:txEl>
                                          </p:spTgt>
                                        </p:tgtEl>
                                        <p:attrNameLst>
                                          <p:attrName>fillcolor</p:attrName>
                                        </p:attrNameLst>
                                      </p:cBhvr>
                                      <p:to>
                                        <a:schemeClr val="folHlink"/>
                                      </p:to>
                                    </p:animClr>
                                    <p:set>
                                      <p:cBhvr>
                                        <p:cTn id="43" dur="3000" fill="hold"/>
                                        <p:tgtEl>
                                          <p:spTgt spid="58371">
                                            <p:txEl>
                                              <p:pRg st="8" end="8"/>
                                            </p:txEl>
                                          </p:spTgt>
                                        </p:tgtEl>
                                        <p:attrNameLst>
                                          <p:attrName>fill.type</p:attrName>
                                        </p:attrNameLst>
                                      </p:cBhvr>
                                      <p:to>
                                        <p:strVal val="solid"/>
                                      </p:to>
                                    </p:set>
                                    <p:set>
                                      <p:cBhvr>
                                        <p:cTn id="44" dur="3000" fill="hold"/>
                                        <p:tgtEl>
                                          <p:spTgt spid="58371">
                                            <p:txEl>
                                              <p:pRg st="8" end="8"/>
                                            </p:txEl>
                                          </p:spTgt>
                                        </p:tgtEl>
                                        <p:attrNameLst>
                                          <p:attrName>fill.on</p:attrName>
                                        </p:attrNameLst>
                                      </p:cBhvr>
                                      <p:to>
                                        <p:strVal val="true"/>
                                      </p:to>
                                    </p:set>
                                    <p:animScale>
                                      <p:cBhvr>
                                        <p:cTn id="45" dur="1500" accel="50000" autoRev="1" fill="hold" tmFilter="0, 0; .33333, 1; 1, 1">
                                          <p:stCondLst>
                                            <p:cond delay="0"/>
                                          </p:stCondLst>
                                        </p:cTn>
                                        <p:tgtEl>
                                          <p:spTgt spid="58371">
                                            <p:txEl>
                                              <p:pRg st="8" end="8"/>
                                            </p:txEl>
                                          </p:spTgt>
                                        </p:tgtEl>
                                      </p:cBhvr>
                                      <p:from x="100000" y="100000"/>
                                      <p:to x="100000" y="140000"/>
                                    </p:animScale>
                                  </p:childTnLst>
                                </p:cTn>
                              </p:par>
                            </p:childTnLst>
                          </p:cTn>
                        </p:par>
                        <p:par>
                          <p:cTn id="46" fill="hold" nodeType="afterGroup">
                            <p:stCondLst>
                              <p:cond delay="18000"/>
                            </p:stCondLst>
                            <p:childTnLst>
                              <p:par>
                                <p:cTn id="47" presetID="33" presetClass="emph" presetSubtype="0" fill="remove" nodeType="afterEffect">
                                  <p:stCondLst>
                                    <p:cond delay="0"/>
                                  </p:stCondLst>
                                  <p:childTnLst>
                                    <p:animClr clrSpc="rgb" dir="cw">
                                      <p:cBhvr override="childStyle">
                                        <p:cTn id="48" dur="1500" accel="50000" autoRev="1" fill="hold" tmFilter="0, 0; .33333, 1; 1, 1">
                                          <p:stCondLst>
                                            <p:cond delay="0"/>
                                          </p:stCondLst>
                                        </p:cTn>
                                        <p:tgtEl>
                                          <p:spTgt spid="58371">
                                            <p:txEl>
                                              <p:charRg st="385" end="499"/>
                                            </p:txEl>
                                          </p:spTgt>
                                        </p:tgtEl>
                                        <p:attrNameLst>
                                          <p:attrName>style.color</p:attrName>
                                        </p:attrNameLst>
                                      </p:cBhvr>
                                      <p:to>
                                        <a:schemeClr val="folHlink"/>
                                      </p:to>
                                    </p:animClr>
                                    <p:animClr clrSpc="rgb" dir="cw">
                                      <p:cBhvr>
                                        <p:cTn id="49" dur="1500" accel="50000" autoRev="1" fill="hold" tmFilter="0, 0; .33333, 1; 1, 1">
                                          <p:stCondLst>
                                            <p:cond delay="0"/>
                                          </p:stCondLst>
                                        </p:cTn>
                                        <p:tgtEl>
                                          <p:spTgt spid="58371">
                                            <p:txEl>
                                              <p:charRg st="385" end="499"/>
                                            </p:txEl>
                                          </p:spTgt>
                                        </p:tgtEl>
                                        <p:attrNameLst>
                                          <p:attrName>fillcolor</p:attrName>
                                        </p:attrNameLst>
                                      </p:cBhvr>
                                      <p:to>
                                        <a:schemeClr val="folHlink"/>
                                      </p:to>
                                    </p:animClr>
                                    <p:set>
                                      <p:cBhvr>
                                        <p:cTn id="50" dur="3000" fill="hold"/>
                                        <p:tgtEl>
                                          <p:spTgt spid="58371">
                                            <p:txEl>
                                              <p:charRg st="385" end="499"/>
                                            </p:txEl>
                                          </p:spTgt>
                                        </p:tgtEl>
                                        <p:attrNameLst>
                                          <p:attrName>fill.type</p:attrName>
                                        </p:attrNameLst>
                                      </p:cBhvr>
                                      <p:to>
                                        <p:strVal val="solid"/>
                                      </p:to>
                                    </p:set>
                                    <p:set>
                                      <p:cBhvr>
                                        <p:cTn id="51" dur="3000" fill="hold"/>
                                        <p:tgtEl>
                                          <p:spTgt spid="58371">
                                            <p:txEl>
                                              <p:charRg st="385" end="499"/>
                                            </p:txEl>
                                          </p:spTgt>
                                        </p:tgtEl>
                                        <p:attrNameLst>
                                          <p:attrName>fill.on</p:attrName>
                                        </p:attrNameLst>
                                      </p:cBhvr>
                                      <p:to>
                                        <p:strVal val="true"/>
                                      </p:to>
                                    </p:set>
                                    <p:animScale>
                                      <p:cBhvr>
                                        <p:cTn id="52" dur="1500" accel="50000" autoRev="1" fill="hold" tmFilter="0, 0; .33333, 1; 1, 1">
                                          <p:stCondLst>
                                            <p:cond delay="0"/>
                                          </p:stCondLst>
                                        </p:cTn>
                                        <p:tgtEl>
                                          <p:spTgt spid="58371">
                                            <p:txEl>
                                              <p:charRg st="385" end="499"/>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75700-E65E-4FD8-8F66-6F0FF53A6568}"/>
              </a:ext>
            </a:extLst>
          </p:cNvPr>
          <p:cNvSpPr>
            <a:spLocks noGrp="1"/>
          </p:cNvSpPr>
          <p:nvPr>
            <p:ph type="title"/>
          </p:nvPr>
        </p:nvSpPr>
        <p:spPr/>
        <p:txBody>
          <a:bodyPr>
            <a:normAutofit/>
          </a:bodyPr>
          <a:lstStyle/>
          <a:p>
            <a:r>
              <a:rPr lang="en-US" sz="3200" dirty="0"/>
              <a:t>Who is in charge?</a:t>
            </a:r>
          </a:p>
        </p:txBody>
      </p:sp>
      <p:sp>
        <p:nvSpPr>
          <p:cNvPr id="3" name="Content Placeholder 2">
            <a:extLst>
              <a:ext uri="{FF2B5EF4-FFF2-40B4-BE49-F238E27FC236}">
                <a16:creationId xmlns:a16="http://schemas.microsoft.com/office/drawing/2014/main" xmlns="" id="{F83217CF-2732-4019-80D7-900102C013EE}"/>
              </a:ext>
            </a:extLst>
          </p:cNvPr>
          <p:cNvSpPr>
            <a:spLocks noGrp="1"/>
          </p:cNvSpPr>
          <p:nvPr>
            <p:ph idx="1"/>
          </p:nvPr>
        </p:nvSpPr>
        <p:spPr/>
        <p:txBody>
          <a:bodyPr>
            <a:normAutofit fontScale="92500"/>
          </a:bodyPr>
          <a:lstStyle/>
          <a:p>
            <a:pPr marL="0" indent="0" algn="ctr">
              <a:buNone/>
            </a:pPr>
            <a:r>
              <a:rPr lang="en-US" altLang="en-US" sz="2200" b="1" dirty="0">
                <a:latin typeface="Verdana" panose="020B0604030504040204" pitchFamily="34" charset="0"/>
                <a:ea typeface="Verdana" panose="020B0604030504040204" pitchFamily="34" charset="0"/>
                <a:cs typeface="Verdana" panose="020B0604030504040204" pitchFamily="34" charset="0"/>
              </a:rPr>
              <a:t>The Emergency Response </a:t>
            </a:r>
            <a:br>
              <a:rPr lang="en-US" altLang="en-US" sz="2200" b="1" dirty="0">
                <a:latin typeface="Verdana" panose="020B0604030504040204" pitchFamily="34" charset="0"/>
                <a:ea typeface="Verdana" panose="020B0604030504040204" pitchFamily="34" charset="0"/>
                <a:cs typeface="Verdana" panose="020B0604030504040204" pitchFamily="34" charset="0"/>
              </a:rPr>
            </a:br>
            <a:r>
              <a:rPr lang="en-US" altLang="en-US" sz="2200" b="1" dirty="0">
                <a:latin typeface="Verdana" panose="020B0604030504040204" pitchFamily="34" charset="0"/>
                <a:ea typeface="Verdana" panose="020B0604030504040204" pitchFamily="34" charset="0"/>
                <a:cs typeface="Verdana" panose="020B0604030504040204" pitchFamily="34" charset="0"/>
              </a:rPr>
              <a:t>Team following the protocol is in charge!</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altLang="en-US" sz="3000" dirty="0">
                <a:latin typeface="Verdana" panose="020B0604030504040204" pitchFamily="34" charset="0"/>
                <a:ea typeface="Verdana" panose="020B0604030504040204" pitchFamily="34" charset="0"/>
                <a:cs typeface="Verdana" panose="020B0604030504040204" pitchFamily="34" charset="0"/>
              </a:rPr>
              <a:t>Bystanders, to include administrators, </a:t>
            </a:r>
            <a:r>
              <a:rPr lang="en-US" altLang="en-US" sz="3000" dirty="0" smtClean="0">
                <a:latin typeface="Verdana" panose="020B0604030504040204" pitchFamily="34" charset="0"/>
                <a:ea typeface="Verdana" panose="020B0604030504040204" pitchFamily="34" charset="0"/>
                <a:cs typeface="Verdana" panose="020B0604030504040204" pitchFamily="34" charset="0"/>
              </a:rPr>
              <a:t>parents or </a:t>
            </a:r>
            <a:r>
              <a:rPr lang="en-US" altLang="en-US" sz="3000" dirty="0">
                <a:latin typeface="Verdana" panose="020B0604030504040204" pitchFamily="34" charset="0"/>
                <a:ea typeface="Verdana" panose="020B0604030504040204" pitchFamily="34" charset="0"/>
                <a:cs typeface="Verdana" panose="020B0604030504040204" pitchFamily="34" charset="0"/>
              </a:rPr>
              <a:t>other staff, may not direct the Emergency Response Team to administer the </a:t>
            </a:r>
            <a:r>
              <a:rPr lang="en-US" altLang="en-US" sz="3000" dirty="0" err="1" smtClean="0">
                <a:latin typeface="Verdana" panose="020B0604030504040204" pitchFamily="34" charset="0"/>
                <a:ea typeface="Verdana" panose="020B0604030504040204" pitchFamily="34" charset="0"/>
                <a:cs typeface="Verdana" panose="020B0604030504040204" pitchFamily="34" charset="0"/>
              </a:rPr>
              <a:t>EpiPen</a:t>
            </a:r>
            <a:r>
              <a:rPr lang="en-US" altLang="en-US" sz="3000" dirty="0" smtClean="0">
                <a:latin typeface="Verdana" panose="020B0604030504040204" pitchFamily="34" charset="0"/>
                <a:ea typeface="Verdana" panose="020B0604030504040204" pitchFamily="34" charset="0"/>
                <a:cs typeface="Verdana" panose="020B0604030504040204" pitchFamily="34" charset="0"/>
              </a:rPr>
              <a:t>® and/or nebulized </a:t>
            </a:r>
            <a:r>
              <a:rPr lang="en-US" altLang="en-US" sz="3000" dirty="0">
                <a:latin typeface="Verdana" panose="020B0604030504040204" pitchFamily="34" charset="0"/>
                <a:ea typeface="Verdana" panose="020B0604030504040204" pitchFamily="34" charset="0"/>
                <a:cs typeface="Verdana" panose="020B0604030504040204" pitchFamily="34" charset="0"/>
              </a:rPr>
              <a:t>albuterol in any order other than the protocol</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altLang="en-US" sz="2400" dirty="0">
                <a:solidFill>
                  <a:srgbClr val="C00000"/>
                </a:solidFill>
                <a:latin typeface="Verdana" panose="020B0604030504040204" pitchFamily="34" charset="0"/>
                <a:ea typeface="Verdana" panose="020B0604030504040204" pitchFamily="34" charset="0"/>
                <a:cs typeface="Verdana" panose="020B0604030504040204" pitchFamily="34" charset="0"/>
              </a:rPr>
              <a:t>To do so puts the patient at risk for death and puts the team and the school district at risk for civil liability</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085947101"/>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96994" y="1945902"/>
            <a:ext cx="4724400" cy="3276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75106">
            <a:off x="3796517" y="2261992"/>
            <a:ext cx="10287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04088"/>
            <a:ext cx="8229600" cy="819912"/>
          </a:xfrm>
        </p:spPr>
        <p:txBody>
          <a:bodyPr>
            <a:normAutofit/>
          </a:bodyPr>
          <a:lstStyle/>
          <a:p>
            <a:r>
              <a:rPr lang="en-US" sz="3200" dirty="0" smtClean="0">
                <a:solidFill>
                  <a:schemeClr val="tx1">
                    <a:lumMod val="85000"/>
                  </a:schemeClr>
                </a:solidFill>
                <a:effectLst>
                  <a:outerShdw blurRad="38100" dist="38100" dir="2700000" algn="tl">
                    <a:srgbClr val="000000">
                      <a:alpha val="43137"/>
                    </a:srgbClr>
                  </a:outerShdw>
                </a:effectLst>
              </a:rPr>
              <a:t>Visualize</a:t>
            </a:r>
            <a:r>
              <a:rPr lang="en-US" sz="3200" dirty="0" smtClean="0">
                <a:solidFill>
                  <a:schemeClr val="tx1">
                    <a:lumMod val="85000"/>
                  </a:schemeClr>
                </a:solidFill>
                <a:effectLst>
                  <a:outerShdw blurRad="38100" dist="38100" dir="2700000" algn="tl" rotWithShape="0">
                    <a:srgbClr val="000000">
                      <a:alpha val="43137"/>
                    </a:srgbClr>
                  </a:outerShdw>
                </a:effectLst>
              </a:rPr>
              <a:t> with me ~ </a:t>
            </a:r>
            <a:r>
              <a:rPr lang="en-US" sz="3200" dirty="0" err="1" smtClean="0">
                <a:solidFill>
                  <a:schemeClr val="tx1">
                    <a:lumMod val="85000"/>
                  </a:schemeClr>
                </a:solidFill>
                <a:effectLst>
                  <a:outerShdw blurRad="38100" dist="38100" dir="2700000" algn="tl" rotWithShape="0">
                    <a:srgbClr val="000000">
                      <a:alpha val="43137"/>
                    </a:srgbClr>
                  </a:outerShdw>
                </a:effectLst>
              </a:rPr>
              <a:t>Epi</a:t>
            </a:r>
            <a:r>
              <a:rPr lang="en-US" sz="3200" dirty="0" smtClean="0">
                <a:solidFill>
                  <a:schemeClr val="tx1">
                    <a:lumMod val="85000"/>
                  </a:schemeClr>
                </a:solidFill>
                <a:effectLst>
                  <a:outerShdw blurRad="38100" dist="38100" dir="2700000" algn="tl" rotWithShape="0">
                    <a:srgbClr val="000000">
                      <a:alpha val="43137"/>
                    </a:srgbClr>
                  </a:outerShdw>
                </a:effectLst>
              </a:rPr>
              <a:t> 1st</a:t>
            </a:r>
            <a:endParaRPr lang="en-US" sz="3200" dirty="0">
              <a:solidFill>
                <a:schemeClr val="tx1">
                  <a:lumMod val="85000"/>
                </a:schemeClr>
              </a:solidFill>
              <a:effectLst>
                <a:outerShdw blurRad="38100" dist="38100" dir="2700000" algn="tl" rotWithShape="0">
                  <a:srgbClr val="000000">
                    <a:alpha val="43137"/>
                  </a:srgbClr>
                </a:outerShdw>
              </a:effectLs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770" y="2529490"/>
            <a:ext cx="1634030" cy="245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3723264762"/>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marL="688975" indent="-688975"/>
            <a:r>
              <a:rPr lang="en-US" altLang="en-US" sz="2200" dirty="0"/>
              <a:t>Directions for </a:t>
            </a:r>
            <a:r>
              <a:rPr lang="en-US" altLang="en-US" sz="2200" dirty="0" err="1"/>
              <a:t>EpiPen</a:t>
            </a:r>
            <a:r>
              <a:rPr lang="en-US" altLang="en-US" sz="2200" dirty="0">
                <a:cs typeface="Arial" charset="0"/>
              </a:rPr>
              <a:t>® </a:t>
            </a:r>
            <a:r>
              <a:rPr lang="en-US" altLang="en-US" sz="2200" dirty="0"/>
              <a:t>Administration</a:t>
            </a:r>
          </a:p>
        </p:txBody>
      </p:sp>
      <p:sp>
        <p:nvSpPr>
          <p:cNvPr id="59395" name="Rectangle 3"/>
          <p:cNvSpPr>
            <a:spLocks noGrp="1" noChangeArrowheads="1"/>
          </p:cNvSpPr>
          <p:nvPr>
            <p:ph idx="1"/>
          </p:nvPr>
        </p:nvSpPr>
        <p:spPr>
          <a:xfrm>
            <a:off x="457200" y="1600200"/>
            <a:ext cx="8229600" cy="4525963"/>
          </a:xfrm>
        </p:spPr>
        <p:txBody>
          <a:bodyPr>
            <a:normAutofit fontScale="92500" lnSpcReduction="10000"/>
          </a:bodyPr>
          <a:lstStyle/>
          <a:p>
            <a:pPr eaLnBrk="1" hangingPunct="1">
              <a:lnSpc>
                <a:spcPct val="80000"/>
              </a:lnSpc>
            </a:pPr>
            <a:endParaRPr lang="en-US" altLang="en-US" sz="1800" u="sng" dirty="0"/>
          </a:p>
          <a:p>
            <a:pPr eaLnBrk="1" hangingPunct="1">
              <a:lnSpc>
                <a:spcPct val="80000"/>
              </a:lnSpc>
            </a:pPr>
            <a:r>
              <a:rPr lang="en-US" altLang="en-US" sz="1800" u="sng" dirty="0">
                <a:latin typeface="Verdana" panose="020B0604030504040204" pitchFamily="34" charset="0"/>
                <a:ea typeface="Verdana" panose="020B0604030504040204" pitchFamily="34" charset="0"/>
                <a:cs typeface="Verdana" panose="020B0604030504040204" pitchFamily="34" charset="0"/>
              </a:rPr>
              <a:t>Never put thumb, fingers or hand over the orange tip</a:t>
            </a:r>
          </a:p>
          <a:p>
            <a:pPr eaLnBrk="1" hangingPunct="1">
              <a:lnSpc>
                <a:spcPct val="80000"/>
              </a:lnSpc>
            </a:pPr>
            <a:endParaRPr lang="en-US" altLang="en-US" sz="1800" u="sng"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Grasp unit, with the </a:t>
            </a:r>
            <a:r>
              <a:rPr lang="en-US" altLang="en-US" sz="1800" dirty="0">
                <a:solidFill>
                  <a:srgbClr val="FF6600"/>
                </a:solidFill>
                <a:latin typeface="Verdana" panose="020B0604030504040204" pitchFamily="34" charset="0"/>
                <a:ea typeface="Verdana" panose="020B0604030504040204" pitchFamily="34" charset="0"/>
                <a:cs typeface="Verdana" panose="020B0604030504040204" pitchFamily="34" charset="0"/>
              </a:rPr>
              <a:t>orange</a:t>
            </a:r>
            <a:r>
              <a:rPr lang="en-US" altLang="en-US" sz="1800" dirty="0">
                <a:latin typeface="Verdana" panose="020B0604030504040204" pitchFamily="34" charset="0"/>
                <a:ea typeface="Verdana" panose="020B0604030504040204" pitchFamily="34" charset="0"/>
                <a:cs typeface="Verdana" panose="020B0604030504040204" pitchFamily="34" charset="0"/>
              </a:rPr>
              <a:t> tip pointing downward</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Form a fist around the auto-injector (</a:t>
            </a:r>
            <a:r>
              <a:rPr lang="en-US" altLang="en-US" sz="1800" dirty="0">
                <a:solidFill>
                  <a:srgbClr val="FF6600"/>
                </a:solidFill>
                <a:latin typeface="Verdana" panose="020B0604030504040204" pitchFamily="34" charset="0"/>
                <a:ea typeface="Verdana" panose="020B0604030504040204" pitchFamily="34" charset="0"/>
                <a:cs typeface="Verdana" panose="020B0604030504040204" pitchFamily="34" charset="0"/>
              </a:rPr>
              <a:t>orange</a:t>
            </a:r>
            <a:r>
              <a:rPr lang="en-US" altLang="en-US" sz="1800" dirty="0">
                <a:latin typeface="Verdana" panose="020B0604030504040204" pitchFamily="34" charset="0"/>
                <a:ea typeface="Verdana" panose="020B0604030504040204" pitchFamily="34" charset="0"/>
                <a:cs typeface="Verdana" panose="020B0604030504040204" pitchFamily="34" charset="0"/>
              </a:rPr>
              <a:t> tip down)</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With your other hand, pull off the </a:t>
            </a:r>
            <a:r>
              <a:rPr lang="en-US" altLang="en-US" sz="1800" dirty="0">
                <a:solidFill>
                  <a:srgbClr val="0000FF"/>
                </a:solidFill>
                <a:latin typeface="Verdana" panose="020B0604030504040204" pitchFamily="34" charset="0"/>
                <a:ea typeface="Verdana" panose="020B0604030504040204" pitchFamily="34" charset="0"/>
                <a:cs typeface="Verdana" panose="020B0604030504040204" pitchFamily="34" charset="0"/>
              </a:rPr>
              <a:t>blue</a:t>
            </a:r>
            <a:r>
              <a:rPr lang="en-US" altLang="en-US" sz="1800" dirty="0">
                <a:latin typeface="Verdana" panose="020B0604030504040204" pitchFamily="34" charset="0"/>
                <a:ea typeface="Verdana" panose="020B0604030504040204" pitchFamily="34" charset="0"/>
                <a:cs typeface="Verdana" panose="020B0604030504040204" pitchFamily="34" charset="0"/>
              </a:rPr>
              <a:t> safety release</a:t>
            </a: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Hold </a:t>
            </a:r>
            <a:r>
              <a:rPr lang="en-US" altLang="en-US" sz="1800" dirty="0">
                <a:solidFill>
                  <a:srgbClr val="FF6600"/>
                </a:solidFill>
                <a:latin typeface="Verdana" panose="020B0604030504040204" pitchFamily="34" charset="0"/>
                <a:ea typeface="Verdana" panose="020B0604030504040204" pitchFamily="34" charset="0"/>
                <a:cs typeface="Verdana" panose="020B0604030504040204" pitchFamily="34" charset="0"/>
              </a:rPr>
              <a:t>orange </a:t>
            </a:r>
            <a:r>
              <a:rPr lang="en-US" altLang="en-US" sz="1800" dirty="0">
                <a:latin typeface="Verdana" panose="020B0604030504040204" pitchFamily="34" charset="0"/>
                <a:ea typeface="Verdana" panose="020B0604030504040204" pitchFamily="34" charset="0"/>
                <a:cs typeface="Verdana" panose="020B0604030504040204" pitchFamily="34" charset="0"/>
              </a:rPr>
              <a:t>tip</a:t>
            </a:r>
            <a:r>
              <a:rPr lang="en-US" altLang="en-US" sz="1800" dirty="0">
                <a:solidFill>
                  <a:srgbClr val="FF6600"/>
                </a:solidFill>
                <a:latin typeface="Verdana" panose="020B0604030504040204" pitchFamily="34" charset="0"/>
                <a:ea typeface="Verdana" panose="020B0604030504040204" pitchFamily="34" charset="0"/>
                <a:cs typeface="Verdana" panose="020B0604030504040204" pitchFamily="34" charset="0"/>
              </a:rPr>
              <a:t> </a:t>
            </a:r>
            <a:r>
              <a:rPr lang="en-US" altLang="en-US" sz="1800" dirty="0">
                <a:latin typeface="Verdana" panose="020B0604030504040204" pitchFamily="34" charset="0"/>
                <a:ea typeface="Verdana" panose="020B0604030504040204" pitchFamily="34" charset="0"/>
                <a:cs typeface="Verdana" panose="020B0604030504040204" pitchFamily="34" charset="0"/>
              </a:rPr>
              <a:t>near outer thigh</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solidFill>
                  <a:srgbClr val="C00000"/>
                </a:solidFill>
                <a:latin typeface="Verdana" panose="020B0604030504040204" pitchFamily="34" charset="0"/>
                <a:ea typeface="Verdana" panose="020B0604030504040204" pitchFamily="34" charset="0"/>
                <a:cs typeface="Verdana" panose="020B0604030504040204" pitchFamily="34" charset="0"/>
              </a:rPr>
              <a:t>Hold the leg firmly in place  while administering the injection</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Swing and firmly push into outer thigh so that auto-injector is at a right angle to the thigh</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Hold firmly in thigh for approximately </a:t>
            </a:r>
            <a:r>
              <a:rPr lang="en-US" altLang="en-US" sz="1800" dirty="0">
                <a:solidFill>
                  <a:srgbClr val="C00000"/>
                </a:solidFill>
                <a:latin typeface="Verdana" panose="020B0604030504040204" pitchFamily="34" charset="0"/>
                <a:ea typeface="Verdana" panose="020B0604030504040204" pitchFamily="34" charset="0"/>
                <a:cs typeface="Verdana" panose="020B0604030504040204" pitchFamily="34" charset="0"/>
              </a:rPr>
              <a:t>3 seconds</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Remove auto-injector from thigh (the </a:t>
            </a:r>
            <a:r>
              <a:rPr lang="en-US" altLang="en-US" sz="1800" dirty="0">
                <a:solidFill>
                  <a:srgbClr val="FF6600"/>
                </a:solidFill>
                <a:latin typeface="Verdana" panose="020B0604030504040204" pitchFamily="34" charset="0"/>
                <a:ea typeface="Verdana" panose="020B0604030504040204" pitchFamily="34" charset="0"/>
                <a:cs typeface="Verdana" panose="020B0604030504040204" pitchFamily="34" charset="0"/>
              </a:rPr>
              <a:t>orange</a:t>
            </a:r>
            <a:r>
              <a:rPr lang="en-US" altLang="en-US" sz="1800" dirty="0">
                <a:latin typeface="Verdana" panose="020B0604030504040204" pitchFamily="34" charset="0"/>
                <a:ea typeface="Verdana" panose="020B0604030504040204" pitchFamily="34" charset="0"/>
                <a:cs typeface="Verdana" panose="020B0604030504040204" pitchFamily="34" charset="0"/>
              </a:rPr>
              <a:t> needle cover will extend to cover needle) and massage injection area for 10 seconds</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Note the time the dose is injected and give used auto-injector to EMS.</a:t>
            </a:r>
          </a:p>
          <a:p>
            <a:pPr eaLnBrk="1" hangingPunct="1">
              <a:lnSpc>
                <a:spcPct val="80000"/>
              </a:lnSpc>
            </a:pP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Continue steps of protocol by following epinephrine injection with albuterol treatment.</a:t>
            </a:r>
          </a:p>
        </p:txBody>
      </p:sp>
      <p:sp>
        <p:nvSpPr>
          <p:cNvPr id="2150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F58AB792-0F08-485F-A2D5-388E18DE2187}" type="slidenum">
              <a:rPr lang="en-US" sz="1200" smtClean="0">
                <a:solidFill>
                  <a:srgbClr val="000000"/>
                </a:solidFill>
                <a:latin typeface="Arial Black" pitchFamily="34" charset="0"/>
              </a:rPr>
              <a:pPr eaLnBrk="1" hangingPunct="1">
                <a:defRPr/>
              </a:pPr>
              <a:t>27</a:t>
            </a:fld>
            <a:endParaRPr lang="en-US" sz="1200">
              <a:solidFill>
                <a:srgbClr val="000000"/>
              </a:solidFill>
              <a:latin typeface="Arial Black" pitchFamily="34" charset="0"/>
            </a:endParaRP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1828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58690512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fade">
                                      <p:cBhvr>
                                        <p:cTn id="7" dur="2000"/>
                                        <p:tgtEl>
                                          <p:spTgt spid="59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3" end="3"/>
                                            </p:txEl>
                                          </p:spTgt>
                                        </p:tgtEl>
                                        <p:attrNameLst>
                                          <p:attrName>style.visibility</p:attrName>
                                        </p:attrNameLst>
                                      </p:cBhvr>
                                      <p:to>
                                        <p:strVal val="visible"/>
                                      </p:to>
                                    </p:set>
                                    <p:animEffect transition="in" filter="fade">
                                      <p:cBhvr>
                                        <p:cTn id="12" dur="2000"/>
                                        <p:tgtEl>
                                          <p:spTgt spid="5939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5" end="5"/>
                                            </p:txEl>
                                          </p:spTgt>
                                        </p:tgtEl>
                                        <p:attrNameLst>
                                          <p:attrName>style.visibility</p:attrName>
                                        </p:attrNameLst>
                                      </p:cBhvr>
                                      <p:to>
                                        <p:strVal val="visible"/>
                                      </p:to>
                                    </p:set>
                                    <p:animEffect transition="in" filter="fade">
                                      <p:cBhvr>
                                        <p:cTn id="17" dur="2000"/>
                                        <p:tgtEl>
                                          <p:spTgt spid="5939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5">
                                            <p:txEl>
                                              <p:pRg st="7" end="7"/>
                                            </p:txEl>
                                          </p:spTgt>
                                        </p:tgtEl>
                                        <p:attrNameLst>
                                          <p:attrName>style.visibility</p:attrName>
                                        </p:attrNameLst>
                                      </p:cBhvr>
                                      <p:to>
                                        <p:strVal val="visible"/>
                                      </p:to>
                                    </p:set>
                                    <p:animEffect transition="in" filter="fade">
                                      <p:cBhvr>
                                        <p:cTn id="22" dur="2000"/>
                                        <p:tgtEl>
                                          <p:spTgt spid="59395">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395">
                                            <p:txEl>
                                              <p:pRg st="8" end="8"/>
                                            </p:txEl>
                                          </p:spTgt>
                                        </p:tgtEl>
                                        <p:attrNameLst>
                                          <p:attrName>style.visibility</p:attrName>
                                        </p:attrNameLst>
                                      </p:cBhvr>
                                      <p:to>
                                        <p:strVal val="visible"/>
                                      </p:to>
                                    </p:set>
                                    <p:animEffect transition="in" filter="fade">
                                      <p:cBhvr>
                                        <p:cTn id="27" dur="2000"/>
                                        <p:tgtEl>
                                          <p:spTgt spid="5939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395">
                                            <p:txEl>
                                              <p:pRg st="10" end="10"/>
                                            </p:txEl>
                                          </p:spTgt>
                                        </p:tgtEl>
                                        <p:attrNameLst>
                                          <p:attrName>style.visibility</p:attrName>
                                        </p:attrNameLst>
                                      </p:cBhvr>
                                      <p:to>
                                        <p:strVal val="visible"/>
                                      </p:to>
                                    </p:set>
                                    <p:animEffect transition="in" filter="fade">
                                      <p:cBhvr>
                                        <p:cTn id="32" dur="2000"/>
                                        <p:tgtEl>
                                          <p:spTgt spid="59395">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395">
                                            <p:txEl>
                                              <p:pRg st="12" end="12"/>
                                            </p:txEl>
                                          </p:spTgt>
                                        </p:tgtEl>
                                        <p:attrNameLst>
                                          <p:attrName>style.visibility</p:attrName>
                                        </p:attrNameLst>
                                      </p:cBhvr>
                                      <p:to>
                                        <p:strVal val="visible"/>
                                      </p:to>
                                    </p:set>
                                    <p:animEffect transition="in" filter="fade">
                                      <p:cBhvr>
                                        <p:cTn id="37" dur="2000"/>
                                        <p:tgtEl>
                                          <p:spTgt spid="59395">
                                            <p:txEl>
                                              <p:pRg st="12" end="1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395">
                                            <p:txEl>
                                              <p:pRg st="14" end="14"/>
                                            </p:txEl>
                                          </p:spTgt>
                                        </p:tgtEl>
                                        <p:attrNameLst>
                                          <p:attrName>style.visibility</p:attrName>
                                        </p:attrNameLst>
                                      </p:cBhvr>
                                      <p:to>
                                        <p:strVal val="visible"/>
                                      </p:to>
                                    </p:set>
                                    <p:animEffect transition="in" filter="fade">
                                      <p:cBhvr>
                                        <p:cTn id="42" dur="2000"/>
                                        <p:tgtEl>
                                          <p:spTgt spid="59395">
                                            <p:txEl>
                                              <p:pRg st="14" end="1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395">
                                            <p:txEl>
                                              <p:pRg st="16" end="16"/>
                                            </p:txEl>
                                          </p:spTgt>
                                        </p:tgtEl>
                                        <p:attrNameLst>
                                          <p:attrName>style.visibility</p:attrName>
                                        </p:attrNameLst>
                                      </p:cBhvr>
                                      <p:to>
                                        <p:strVal val="visible"/>
                                      </p:to>
                                    </p:set>
                                    <p:animEffect transition="in" filter="fade">
                                      <p:cBhvr>
                                        <p:cTn id="47" dur="2000"/>
                                        <p:tgtEl>
                                          <p:spTgt spid="59395">
                                            <p:txEl>
                                              <p:pRg st="16" end="1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9395">
                                            <p:txEl>
                                              <p:pRg st="18" end="18"/>
                                            </p:txEl>
                                          </p:spTgt>
                                        </p:tgtEl>
                                        <p:attrNameLst>
                                          <p:attrName>style.visibility</p:attrName>
                                        </p:attrNameLst>
                                      </p:cBhvr>
                                      <p:to>
                                        <p:strVal val="visible"/>
                                      </p:to>
                                    </p:set>
                                    <p:animEffect transition="in" filter="fade">
                                      <p:cBhvr>
                                        <p:cTn id="52" dur="2000"/>
                                        <p:tgtEl>
                                          <p:spTgt spid="59395">
                                            <p:txEl>
                                              <p:pRg st="18" end="1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395">
                                            <p:txEl>
                                              <p:pRg st="20" end="20"/>
                                            </p:txEl>
                                          </p:spTgt>
                                        </p:tgtEl>
                                        <p:attrNameLst>
                                          <p:attrName>style.visibility</p:attrName>
                                        </p:attrNameLst>
                                      </p:cBhvr>
                                      <p:to>
                                        <p:strVal val="visible"/>
                                      </p:to>
                                    </p:set>
                                    <p:animEffect transition="in" filter="fade">
                                      <p:cBhvr>
                                        <p:cTn id="57" dur="2000"/>
                                        <p:tgtEl>
                                          <p:spTgt spid="5939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marL="623888" indent="-623888" eaLnBrk="1" hangingPunct="1"/>
            <a:r>
              <a:rPr lang="en-US" altLang="en-US" sz="2800" dirty="0"/>
              <a:t>Things To Know about the </a:t>
            </a:r>
            <a:r>
              <a:rPr lang="en-US" altLang="en-US" sz="2800" dirty="0" err="1"/>
              <a:t>EpiPen</a:t>
            </a:r>
            <a:r>
              <a:rPr lang="en-US" altLang="en-US" sz="2200" dirty="0"/>
              <a:t>®</a:t>
            </a:r>
          </a:p>
        </p:txBody>
      </p:sp>
      <p:sp>
        <p:nvSpPr>
          <p:cNvPr id="21508" name="Rectangle 3"/>
          <p:cNvSpPr>
            <a:spLocks noGrp="1" noChangeArrowheads="1"/>
          </p:cNvSpPr>
          <p:nvPr>
            <p:ph idx="1"/>
          </p:nvPr>
        </p:nvSpPr>
        <p:spPr/>
        <p:txBody>
          <a:bodyPr/>
          <a:lstStyle/>
          <a:p>
            <a:pPr lvl="1" eaLnBrk="1" hangingPunct="1">
              <a:lnSpc>
                <a:spcPct val="90000"/>
              </a:lnSpc>
            </a:pPr>
            <a:endParaRPr lang="en-US" altLang="en-US" sz="1000" dirty="0"/>
          </a:p>
          <a:p>
            <a:pPr lvl="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The EpiPen® is designed to be administered through clothing (including jeans)</a:t>
            </a:r>
          </a:p>
          <a:p>
            <a:pPr lvl="1" eaLnBrk="1" hangingPunct="1">
              <a:lnSpc>
                <a:spcPct val="9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Administer into outer thigh, </a:t>
            </a:r>
            <a:r>
              <a:rPr lang="en-US" altLang="en-US" sz="2000" u="sng" dirty="0">
                <a:latin typeface="Verdana" panose="020B0604030504040204" pitchFamily="34" charset="0"/>
                <a:ea typeface="Verdana" panose="020B0604030504040204" pitchFamily="34" charset="0"/>
                <a:cs typeface="Verdana" panose="020B0604030504040204" pitchFamily="34" charset="0"/>
              </a:rPr>
              <a:t>regardless</a:t>
            </a:r>
            <a:r>
              <a:rPr lang="en-US" altLang="en-US" sz="2000" dirty="0">
                <a:latin typeface="Verdana" panose="020B0604030504040204" pitchFamily="34" charset="0"/>
                <a:ea typeface="Verdana" panose="020B0604030504040204" pitchFamily="34" charset="0"/>
                <a:cs typeface="Verdana" panose="020B0604030504040204" pitchFamily="34" charset="0"/>
              </a:rPr>
              <a:t> of what body part is affected</a:t>
            </a:r>
          </a:p>
          <a:p>
            <a:pPr lvl="1" eaLnBrk="1" hangingPunct="1">
              <a:lnSpc>
                <a:spcPct val="9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In the unlikely event of a “needle-stick” to the individual administering an EpiPen® (this is a medication error), consult and follow the school’s exposure control plan and please document and report incident to AIRE Nebraska</a:t>
            </a:r>
          </a:p>
          <a:p>
            <a:pPr lvl="1" eaLnBrk="1" hangingPunct="1">
              <a:lnSpc>
                <a:spcPct val="90000"/>
              </a:lnSpc>
            </a:pPr>
            <a:endParaRPr lang="en-US" altLang="en-US" sz="1000" dirty="0"/>
          </a:p>
          <a:p>
            <a:pPr eaLnBrk="1" hangingPunct="1">
              <a:lnSpc>
                <a:spcPct val="90000"/>
              </a:lnSpc>
            </a:pPr>
            <a:endParaRPr lang="en-US" altLang="en-US" sz="2000" dirty="0"/>
          </a:p>
        </p:txBody>
      </p:sp>
      <p:sp>
        <p:nvSpPr>
          <p:cNvPr id="2253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B1A23406-8F20-45A1-870F-BFA708DB42F0}" type="slidenum">
              <a:rPr lang="en-US" sz="1200" smtClean="0">
                <a:solidFill>
                  <a:srgbClr val="000000"/>
                </a:solidFill>
                <a:latin typeface="Arial Black" pitchFamily="34" charset="0"/>
              </a:rPr>
              <a:pPr eaLnBrk="1" hangingPunct="1">
                <a:defRPr/>
              </a:pPr>
              <a:t>28</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465950915"/>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altLang="en-US" sz="3200" dirty="0"/>
              <a:t>After Epinephrine…..</a:t>
            </a:r>
          </a:p>
        </p:txBody>
      </p:sp>
      <p:sp>
        <p:nvSpPr>
          <p:cNvPr id="3" name="Content Placeholder 2"/>
          <p:cNvSpPr>
            <a:spLocks noGrp="1"/>
          </p:cNvSpPr>
          <p:nvPr>
            <p:ph idx="1"/>
          </p:nvPr>
        </p:nvSpPr>
        <p:spPr>
          <a:xfrm>
            <a:off x="609600" y="2286000"/>
            <a:ext cx="7772400" cy="3733800"/>
          </a:xfrm>
        </p:spPr>
        <p:txBody>
          <a:bodyPr>
            <a:normAutofit fontScale="92500" lnSpcReduction="10000"/>
          </a:bodyPr>
          <a:lstStyle/>
          <a:p>
            <a:pPr marL="68580" indent="0">
              <a:buFont typeface="Wingdings" pitchFamily="2" charset="2"/>
              <a:buNone/>
              <a:defRPr/>
            </a:pPr>
            <a:endParaRPr lang="en-US" sz="2400" dirty="0">
              <a:solidFill>
                <a:srgbClr val="C00000"/>
              </a:solidFill>
            </a:endParaRPr>
          </a:p>
          <a:p>
            <a:pPr marL="68580" indent="0">
              <a:buFont typeface="Wingdings" pitchFamily="2" charset="2"/>
              <a:buNone/>
              <a:defRPr/>
            </a:pPr>
            <a:r>
              <a:rPr lang="en-US" sz="2200" dirty="0">
                <a:solidFill>
                  <a:srgbClr val="C00000"/>
                </a:solidFill>
                <a:latin typeface="Verdana" panose="020B0604030504040204" pitchFamily="34" charset="0"/>
                <a:ea typeface="Verdana" panose="020B0604030504040204" pitchFamily="34" charset="0"/>
                <a:cs typeface="Verdana" panose="020B0604030504040204" pitchFamily="34" charset="0"/>
              </a:rPr>
              <a:t>“Children with symptoms of anaphylaxis should be placed in a recumbent position with their legs elevated.</a:t>
            </a:r>
            <a:r>
              <a:rPr lang="en-US" sz="2200" dirty="0">
                <a:latin typeface="Verdana" panose="020B0604030504040204" pitchFamily="34" charset="0"/>
                <a:ea typeface="Verdana" panose="020B0604030504040204" pitchFamily="34" charset="0"/>
                <a:cs typeface="Verdana" panose="020B0604030504040204" pitchFamily="34" charset="0"/>
              </a:rPr>
              <a:t>   Because cases of sudden death have been reported in children who stood up during a severe reaction, the recumbent position should be maintained.  If symptoms persist or progress, epinephrine can be repeated after 5-15 minutes.  In up to 20% of the cases of anaphylaxis, biphasic reactions occur.  Therefore children who under-go food-induced anaphylaxis and </a:t>
            </a:r>
            <a:r>
              <a:rPr lang="en-US" sz="2200" dirty="0">
                <a:solidFill>
                  <a:srgbClr val="C00000"/>
                </a:solidFill>
                <a:latin typeface="Verdana" panose="020B0604030504040204" pitchFamily="34" charset="0"/>
                <a:ea typeface="Verdana" panose="020B0604030504040204" pitchFamily="34" charset="0"/>
                <a:cs typeface="Verdana" panose="020B0604030504040204" pitchFamily="34" charset="0"/>
              </a:rPr>
              <a:t>receive epinephrine should be transported by ambulance to an emergency facility.”</a:t>
            </a:r>
          </a:p>
          <a:p>
            <a:pPr marL="68580" indent="0">
              <a:buFont typeface="Wingdings" pitchFamily="2" charset="2"/>
              <a:buNone/>
              <a:defRPr/>
            </a:pPr>
            <a:r>
              <a:rPr lang="en-US" dirty="0"/>
              <a:t>					 		</a:t>
            </a:r>
            <a:r>
              <a:rPr lang="en-US" sz="1200" dirty="0"/>
              <a:t>Lancet, July 2013</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372862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0572941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p:txBody>
          <a:bodyPr>
            <a:normAutofit/>
          </a:bodyPr>
          <a:lstStyle/>
          <a:p>
            <a:pPr marL="45720" indent="0" eaLnBrk="1" hangingPunct="1">
              <a:lnSpc>
                <a:spcPct val="80000"/>
              </a:lnSpc>
              <a:buNone/>
              <a:defRPr/>
            </a:pPr>
            <a:r>
              <a:rPr lang="en-US" sz="1800" dirty="0"/>
              <a:t>This is why you are here:</a:t>
            </a:r>
          </a:p>
          <a:p>
            <a:pPr eaLnBrk="1" hangingPunct="1">
              <a:lnSpc>
                <a:spcPct val="80000"/>
              </a:lnSpc>
              <a:defRPr/>
            </a:pPr>
            <a:endParaRPr lang="en-US" sz="1800" dirty="0"/>
          </a:p>
          <a:p>
            <a:pPr eaLnBrk="1" hangingPunct="1">
              <a:lnSpc>
                <a:spcPct val="80000"/>
              </a:lnSpc>
              <a:defRPr/>
            </a:pPr>
            <a:r>
              <a:rPr lang="en-US" sz="1800" dirty="0">
                <a:latin typeface="Verdana" panose="020B0604030504040204" pitchFamily="34" charset="0"/>
                <a:ea typeface="Verdana" panose="020B0604030504040204" pitchFamily="34" charset="0"/>
                <a:cs typeface="Verdana" panose="020B0604030504040204" pitchFamily="34" charset="0"/>
              </a:rPr>
              <a:t>In Nebraska it is mandated that schools be prepared to treat </a:t>
            </a:r>
            <a:r>
              <a:rPr lang="en-US" sz="1800" dirty="0" smtClean="0">
                <a:latin typeface="Verdana" panose="020B0604030504040204" pitchFamily="34" charset="0"/>
                <a:ea typeface="Verdana" panose="020B0604030504040204" pitchFamily="34" charset="0"/>
                <a:cs typeface="Verdana" panose="020B0604030504040204" pitchFamily="34" charset="0"/>
              </a:rPr>
              <a:t>a   </a:t>
            </a:r>
            <a:r>
              <a:rPr lang="en-US" sz="1800" dirty="0">
                <a:latin typeface="Verdana" panose="020B0604030504040204" pitchFamily="34" charset="0"/>
                <a:ea typeface="Verdana" panose="020B0604030504040204" pitchFamily="34" charset="0"/>
                <a:cs typeface="Verdana" panose="020B0604030504040204" pitchFamily="34" charset="0"/>
              </a:rPr>
              <a:t>life-threatening asthma or severe allergy attack </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a:latin typeface="Verdana" panose="020B0604030504040204" pitchFamily="34" charset="0"/>
                <a:ea typeface="Verdana" panose="020B0604030504040204" pitchFamily="34" charset="0"/>
                <a:cs typeface="Verdana" panose="020B0604030504040204" pitchFamily="34" charset="0"/>
              </a:rPr>
              <a:t>NDE - Title 92 NAC Chapter 59)</a:t>
            </a:r>
          </a:p>
          <a:p>
            <a:pPr eaLnBrk="1" hangingPunct="1">
              <a:lnSpc>
                <a:spcPct val="80000"/>
              </a:lnSpc>
              <a:buFont typeface="Wingdings" pitchFamily="2" charset="2"/>
              <a:buNone/>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80000"/>
              </a:lnSpc>
              <a:defRPr/>
            </a:pPr>
            <a:r>
              <a:rPr lang="en-US" sz="1600" dirty="0">
                <a:latin typeface="Verdana" panose="020B0604030504040204" pitchFamily="34" charset="0"/>
                <a:ea typeface="Verdana" panose="020B0604030504040204" pitchFamily="34" charset="0"/>
                <a:cs typeface="Verdana" panose="020B0604030504040204" pitchFamily="34" charset="0"/>
              </a:rPr>
              <a:t>Education &amp; training</a:t>
            </a:r>
          </a:p>
          <a:p>
            <a:pPr lvl="1" eaLnBrk="1" hangingPunct="1">
              <a:lnSpc>
                <a:spcPct val="80000"/>
              </a:lnSpc>
              <a:defRPr/>
            </a:pPr>
            <a:r>
              <a:rPr lang="en-US" sz="1600" dirty="0">
                <a:latin typeface="Verdana" panose="020B0604030504040204" pitchFamily="34" charset="0"/>
                <a:ea typeface="Verdana" panose="020B0604030504040204" pitchFamily="34" charset="0"/>
                <a:cs typeface="Verdana" panose="020B0604030504040204" pitchFamily="34" charset="0"/>
              </a:rPr>
              <a:t>Medications &amp; equipment</a:t>
            </a:r>
          </a:p>
          <a:p>
            <a:pPr eaLnBrk="1" hangingPunct="1">
              <a:lnSpc>
                <a:spcPct val="80000"/>
              </a:lnSpc>
              <a:buFont typeface="Wingdings" pitchFamily="2" charset="2"/>
              <a:buNone/>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defRPr/>
            </a:pPr>
            <a:r>
              <a:rPr lang="en-US" sz="1800" b="1" dirty="0">
                <a:latin typeface="Verdana" panose="020B0604030504040204" pitchFamily="34" charset="0"/>
                <a:ea typeface="Verdana" panose="020B0604030504040204" pitchFamily="34" charset="0"/>
                <a:cs typeface="Verdana" panose="020B0604030504040204" pitchFamily="34" charset="0"/>
              </a:rPr>
              <a:t>Purpose </a:t>
            </a:r>
            <a:r>
              <a:rPr lang="en-US" sz="1800" dirty="0">
                <a:latin typeface="Verdana" panose="020B0604030504040204" pitchFamily="34" charset="0"/>
                <a:ea typeface="Verdana" panose="020B0604030504040204" pitchFamily="34" charset="0"/>
                <a:cs typeface="Verdana" panose="020B0604030504040204" pitchFamily="34" charset="0"/>
              </a:rPr>
              <a:t>– to save the lives of those suffering from asthma and LTA (life-threatening allergy) who are </a:t>
            </a:r>
            <a:r>
              <a:rPr lang="en-US" sz="1800" b="1" dirty="0">
                <a:latin typeface="Verdana" panose="020B0604030504040204" pitchFamily="34" charset="0"/>
                <a:ea typeface="Verdana" panose="020B0604030504040204" pitchFamily="34" charset="0"/>
                <a:cs typeface="Verdana" panose="020B0604030504040204" pitchFamily="34" charset="0"/>
              </a:rPr>
              <a:t>undiagnosed</a:t>
            </a:r>
            <a:r>
              <a:rPr lang="en-US" sz="1800" dirty="0">
                <a:latin typeface="Verdana" panose="020B0604030504040204" pitchFamily="34" charset="0"/>
                <a:ea typeface="Verdana" panose="020B0604030504040204" pitchFamily="34" charset="0"/>
                <a:cs typeface="Verdana" panose="020B0604030504040204" pitchFamily="34" charset="0"/>
              </a:rPr>
              <a:t> and do </a:t>
            </a:r>
            <a:r>
              <a:rPr lang="en-US" sz="1800" b="1" i="1" u="sng" dirty="0">
                <a:latin typeface="Verdana" panose="020B0604030504040204" pitchFamily="34" charset="0"/>
                <a:ea typeface="Verdana" panose="020B0604030504040204" pitchFamily="34" charset="0"/>
                <a:cs typeface="Verdana" panose="020B0604030504040204" pitchFamily="34" charset="0"/>
              </a:rPr>
              <a:t>NOT</a:t>
            </a:r>
            <a:r>
              <a:rPr lang="en-US" sz="1800" dirty="0">
                <a:latin typeface="Verdana" panose="020B0604030504040204" pitchFamily="34" charset="0"/>
                <a:ea typeface="Verdana" panose="020B0604030504040204" pitchFamily="34" charset="0"/>
                <a:cs typeface="Verdana" panose="020B0604030504040204" pitchFamily="34" charset="0"/>
              </a:rPr>
              <a:t> have a plan </a:t>
            </a:r>
            <a:r>
              <a:rPr lang="en-US" sz="1800" b="1" i="1" u="sng" dirty="0">
                <a:latin typeface="Verdana" panose="020B0604030504040204" pitchFamily="34" charset="0"/>
                <a:ea typeface="Verdana" panose="020B0604030504040204" pitchFamily="34" charset="0"/>
                <a:cs typeface="Verdana" panose="020B0604030504040204" pitchFamily="34" charset="0"/>
              </a:rPr>
              <a:t>and</a:t>
            </a:r>
            <a:r>
              <a:rPr lang="en-US" sz="1800" dirty="0">
                <a:latin typeface="Verdana" panose="020B0604030504040204" pitchFamily="34" charset="0"/>
                <a:ea typeface="Verdana" panose="020B0604030504040204" pitchFamily="34" charset="0"/>
                <a:cs typeface="Verdana" panose="020B0604030504040204" pitchFamily="34" charset="0"/>
              </a:rPr>
              <a:t> medications at school</a:t>
            </a:r>
          </a:p>
          <a:p>
            <a:pPr eaLnBrk="1" hangingPunct="1">
              <a:lnSpc>
                <a:spcPct val="80000"/>
              </a:lnSpc>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sz="1800" dirty="0">
                <a:latin typeface="Verdana" panose="020B0604030504040204" pitchFamily="34" charset="0"/>
                <a:ea typeface="Verdana" panose="020B0604030504040204" pitchFamily="34" charset="0"/>
                <a:cs typeface="Verdana" panose="020B0604030504040204" pitchFamily="34" charset="0"/>
              </a:rPr>
              <a:t>Omaha, NE – late 1990’s – asthma deaths at school</a:t>
            </a:r>
          </a:p>
          <a:p>
            <a:pPr eaLnBrk="1" hangingPunct="1">
              <a:lnSpc>
                <a:spcPct val="80000"/>
              </a:lnSpc>
              <a:buFont typeface="Wingdings" pitchFamily="2" charset="2"/>
              <a:buNone/>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defRPr/>
            </a:pPr>
            <a:r>
              <a:rPr lang="en-US" sz="1800" dirty="0">
                <a:latin typeface="Verdana" panose="020B0604030504040204" pitchFamily="34" charset="0"/>
                <a:ea typeface="Verdana" panose="020B0604030504040204" pitchFamily="34" charset="0"/>
                <a:cs typeface="Verdana" panose="020B0604030504040204" pitchFamily="34" charset="0"/>
              </a:rPr>
              <a:t>This protocol </a:t>
            </a:r>
            <a:r>
              <a:rPr lang="en-US" sz="1800" b="1" u="sng" dirty="0">
                <a:latin typeface="Verdana" panose="020B0604030504040204" pitchFamily="34" charset="0"/>
                <a:ea typeface="Verdana" panose="020B0604030504040204" pitchFamily="34" charset="0"/>
                <a:cs typeface="Verdana" panose="020B0604030504040204" pitchFamily="34" charset="0"/>
              </a:rPr>
              <a:t>does not</a:t>
            </a:r>
            <a:r>
              <a:rPr lang="en-US" sz="1800" dirty="0">
                <a:latin typeface="Verdana" panose="020B0604030504040204" pitchFamily="34" charset="0"/>
                <a:ea typeface="Verdana" panose="020B0604030504040204" pitchFamily="34" charset="0"/>
                <a:cs typeface="Verdana" panose="020B0604030504040204" pitchFamily="34" charset="0"/>
              </a:rPr>
              <a:t> replace a diagnosed child’s asthma/allergy action plan or medications</a:t>
            </a:r>
          </a:p>
          <a:p>
            <a:pPr eaLnBrk="1" hangingPunct="1">
              <a:lnSpc>
                <a:spcPct val="80000"/>
              </a:lnSpc>
              <a:defRPr/>
            </a:pPr>
            <a:endParaRPr lang="en-US" sz="1800" dirty="0"/>
          </a:p>
        </p:txBody>
      </p:sp>
      <p:sp>
        <p:nvSpPr>
          <p:cNvPr id="36866" name="Slide Number Placeholder 5"/>
          <p:cNvSpPr>
            <a:spLocks noGrp="1"/>
          </p:cNvSpPr>
          <p:nvPr>
            <p:ph type="sldNum" sz="quarter" idx="12"/>
          </p:nvPr>
        </p:nvSpPr>
        <p:spPr>
          <a:noFill/>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eaLnBrk="1" hangingPunct="1">
              <a:spcBef>
                <a:spcPct val="0"/>
              </a:spcBef>
              <a:buClrTx/>
              <a:buFontTx/>
              <a:buNone/>
            </a:pPr>
            <a:fld id="{D1B088BF-9BA8-46EE-9FB5-3A311D3C196B}" type="slidenum">
              <a:rPr lang="en-US" altLang="en-US" sz="1200" smtClean="0">
                <a:solidFill>
                  <a:srgbClr val="000000"/>
                </a:solidFill>
              </a:rPr>
              <a:pPr eaLnBrk="1" hangingPunct="1">
                <a:spcBef>
                  <a:spcPct val="0"/>
                </a:spcBef>
                <a:buClrTx/>
                <a:buFontTx/>
                <a:buNone/>
              </a:pPr>
              <a:t>3</a:t>
            </a:fld>
            <a:endParaRPr lang="en-US" altLang="en-US" sz="1200">
              <a:solidFill>
                <a:srgbClr val="000000"/>
              </a:solidFill>
            </a:endParaRPr>
          </a:p>
        </p:txBody>
      </p:sp>
      <p:sp>
        <p:nvSpPr>
          <p:cNvPr id="36867" name="Rectangle 2"/>
          <p:cNvSpPr>
            <a:spLocks noGrp="1" noChangeArrowheads="1"/>
          </p:cNvSpPr>
          <p:nvPr>
            <p:ph type="title"/>
          </p:nvPr>
        </p:nvSpPr>
        <p:spPr>
          <a:xfrm>
            <a:off x="762000" y="304800"/>
            <a:ext cx="7772400" cy="1143000"/>
          </a:xfrm>
        </p:spPr>
        <p:txBody>
          <a:bodyPr>
            <a:normAutofit fontScale="90000"/>
          </a:bodyPr>
          <a:lstStyle/>
          <a:p>
            <a:pPr eaLnBrk="1" hangingPunct="1"/>
            <a:r>
              <a:rPr lang="en-US" altLang="en-US" sz="2600" dirty="0"/>
              <a:t>Emergency Response to </a:t>
            </a:r>
            <a:br>
              <a:rPr lang="en-US" altLang="en-US" sz="2600" dirty="0"/>
            </a:br>
            <a:r>
              <a:rPr lang="en-US" altLang="en-US" sz="2600" dirty="0"/>
              <a:t>Life-Threatening Asthma or Systemic </a:t>
            </a:r>
            <a:br>
              <a:rPr lang="en-US" altLang="en-US" sz="2600" dirty="0"/>
            </a:br>
            <a:r>
              <a:rPr lang="en-US" altLang="en-US" sz="2600" dirty="0"/>
              <a:t>Allergic Reactions (Anaphylaxis)</a:t>
            </a:r>
            <a:r>
              <a:rPr lang="en-US" altLang="en-US" sz="1900" dirty="0"/>
              <a:t> </a:t>
            </a:r>
            <a:br>
              <a:rPr lang="en-US" altLang="en-US" sz="1900" dirty="0"/>
            </a:br>
            <a:r>
              <a:rPr lang="en-US" altLang="en-US" sz="1900" dirty="0"/>
              <a:t>(Rule 59 protocol)</a:t>
            </a:r>
          </a:p>
        </p:txBody>
      </p:sp>
      <p:sp>
        <p:nvSpPr>
          <p:cNvPr id="36869" name="Rectangle 4"/>
          <p:cNvSpPr>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algn="ctr" eaLnBrk="1" fontAlgn="base" hangingPunct="1">
              <a:spcBef>
                <a:spcPct val="0"/>
              </a:spcBef>
              <a:spcAft>
                <a:spcPct val="0"/>
              </a:spcAft>
              <a:buClrTx/>
              <a:buFontTx/>
              <a:buNone/>
            </a:pPr>
            <a:endParaRPr lang="en-US" altLang="en-US" sz="1900">
              <a:solidFill>
                <a:srgbClr val="000000"/>
              </a:solidFill>
            </a:endParaRPr>
          </a:p>
        </p:txBody>
      </p:sp>
      <p:sp>
        <p:nvSpPr>
          <p:cNvPr id="236549" name="Rectangle 5"/>
          <p:cNvSpPr>
            <a:spLocks noChangeArrowheads="1"/>
          </p:cNvSpPr>
          <p:nvPr/>
        </p:nvSpPr>
        <p:spPr bwMode="auto">
          <a:xfrm>
            <a:off x="457200" y="19050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9900" indent="-469900" fontAlgn="base">
              <a:lnSpc>
                <a:spcPct val="80000"/>
              </a:lnSpc>
              <a:spcBef>
                <a:spcPct val="20000"/>
              </a:spcBef>
              <a:spcAft>
                <a:spcPct val="0"/>
              </a:spcAft>
              <a:buClr>
                <a:srgbClr val="0066FF"/>
              </a:buClr>
              <a:buFont typeface="Wingdings" pitchFamily="2" charset="2"/>
              <a:buNone/>
              <a:defRPr/>
            </a:pPr>
            <a:endParaRPr lang="en-US" sz="2100">
              <a:solidFill>
                <a:srgbClr val="000000"/>
              </a:solidFill>
              <a:effectLst>
                <a:outerShdw blurRad="38100" dist="38100" dir="2700000" algn="tl">
                  <a:srgbClr val="C0C0C0"/>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816036420"/>
      </p:ext>
    </p:extLst>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marL="623888" indent="-623888" eaLnBrk="1" hangingPunct="1"/>
            <a:r>
              <a:rPr lang="en-US" altLang="en-US" sz="3800"/>
              <a:t>   </a:t>
            </a:r>
            <a:r>
              <a:rPr lang="en-US" altLang="en-US" sz="2800"/>
              <a:t>Administration of Nebulized Albuterol</a:t>
            </a:r>
          </a:p>
        </p:txBody>
      </p:sp>
      <p:sp>
        <p:nvSpPr>
          <p:cNvPr id="23556" name="Rectangle 3"/>
          <p:cNvSpPr>
            <a:spLocks noGrp="1" noChangeArrowheads="1"/>
          </p:cNvSpPr>
          <p:nvPr>
            <p:ph idx="1"/>
          </p:nvPr>
        </p:nvSpPr>
        <p:spPr>
          <a:xfrm>
            <a:off x="533400" y="1752600"/>
            <a:ext cx="4267200" cy="4419600"/>
          </a:xfrm>
        </p:spPr>
        <p:txBody>
          <a:bodyPr/>
          <a:lstStyle/>
          <a:p>
            <a:pPr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Albuterol relaxes the bronchi, helps open the airway, and moves the mucus out of the lungs.</a:t>
            </a:r>
          </a:p>
          <a:p>
            <a:pPr eaLnBrk="1" hangingPunct="1">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 nebulizer is a machine (compressor) that mixes the medication with air to provide a fine mist (aerosol) for breathing in through a mask or mouthpiece.  This is the most efficient way to get the medication into the lungs during an emergency (better than a metered-dose inhaler).</a:t>
            </a:r>
          </a:p>
        </p:txBody>
      </p:sp>
      <p:sp>
        <p:nvSpPr>
          <p:cNvPr id="2355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50725760-1CC2-47C1-966F-FD18BA5C5EAB}" type="slidenum">
              <a:rPr lang="en-US" sz="1200" smtClean="0">
                <a:solidFill>
                  <a:srgbClr val="000000"/>
                </a:solidFill>
                <a:latin typeface="Arial Black" pitchFamily="34" charset="0"/>
              </a:rPr>
              <a:pPr eaLnBrk="1" hangingPunct="1">
                <a:defRPr/>
              </a:pPr>
              <a:t>30</a:t>
            </a:fld>
            <a:endParaRPr lang="en-US" sz="1200">
              <a:solidFill>
                <a:srgbClr val="000000"/>
              </a:solidFill>
              <a:latin typeface="Arial Black" pitchFamily="34" charset="0"/>
            </a:endParaRPr>
          </a:p>
        </p:txBody>
      </p:sp>
      <p:pic>
        <p:nvPicPr>
          <p:cNvPr id="23557" name="Picture 5" descr="19412"/>
          <p:cNvPicPr>
            <a:picLocks noChangeAspect="1" noChangeArrowheads="1"/>
          </p:cNvPicPr>
          <p:nvPr/>
        </p:nvPicPr>
        <p:blipFill>
          <a:blip r:embed="rId3">
            <a:extLst>
              <a:ext uri="{28A0092B-C50C-407E-A947-70E740481C1C}">
                <a14:useLocalDpi xmlns:a14="http://schemas.microsoft.com/office/drawing/2010/main" val="0"/>
              </a:ext>
            </a:extLst>
          </a:blip>
          <a:srcRect l="13383" t="4230" r="17384" b="10962"/>
          <a:stretch>
            <a:fillRect/>
          </a:stretch>
        </p:blipFill>
        <p:spPr bwMode="auto">
          <a:xfrm>
            <a:off x="5181600" y="1669312"/>
            <a:ext cx="2971800" cy="290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The image “http://www.ils-hme.com/images/nebulizer.jpg” cannot be displayed, because it contains err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648200"/>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4200946526"/>
      </p:ext>
    </p:ext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marL="688975" indent="-688975" eaLnBrk="1" hangingPunct="1"/>
            <a:r>
              <a:rPr lang="en-US" altLang="en-US" sz="2600" dirty="0"/>
              <a:t>  </a:t>
            </a:r>
            <a:r>
              <a:rPr lang="en-US" altLang="en-US" sz="2400" dirty="0"/>
              <a:t>Directions for Administration of Nebulized Albuterol</a:t>
            </a:r>
          </a:p>
        </p:txBody>
      </p:sp>
      <p:sp>
        <p:nvSpPr>
          <p:cNvPr id="24580" name="Rectangle 3"/>
          <p:cNvSpPr>
            <a:spLocks noGrp="1" noChangeArrowheads="1"/>
          </p:cNvSpPr>
          <p:nvPr>
            <p:ph idx="1"/>
          </p:nvPr>
        </p:nvSpPr>
        <p:spPr>
          <a:xfrm>
            <a:off x="457200" y="1676400"/>
            <a:ext cx="6324600" cy="4800600"/>
          </a:xfrm>
        </p:spPr>
        <p:txBody>
          <a:bodyPr/>
          <a:lstStyle/>
          <a:p>
            <a:pPr marL="609600" indent="-609600"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Set up nebulizer as demonstrated by your instructor</a:t>
            </a:r>
          </a:p>
          <a:p>
            <a:pPr marL="609600" indent="-609600" eaLnBrk="1" hangingPunct="1">
              <a:lnSpc>
                <a:spcPct val="80000"/>
              </a:lnSpc>
            </a:pP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Instruct/assist student to assume seated position</a:t>
            </a:r>
          </a:p>
          <a:p>
            <a:pPr marL="609600" indent="-609600" eaLnBrk="1" hangingPunct="1">
              <a:lnSpc>
                <a:spcPct val="80000"/>
              </a:lnSpc>
            </a:pP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Place mask over mouth and nose.  As aerosol begins to flow, instruct to inhale deeply and slowly through mouth, then exhale slowly</a:t>
            </a:r>
          </a:p>
          <a:p>
            <a:pPr marL="609600" indent="-609600" eaLnBrk="1" hangingPunct="1">
              <a:lnSpc>
                <a:spcPct val="80000"/>
              </a:lnSpc>
            </a:pP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If coughing occurs during treatment, remove mask.  Allow individual to clear secretions completely; resume treatment</a:t>
            </a:r>
          </a:p>
          <a:p>
            <a:pPr marL="609600" indent="-609600" eaLnBrk="1" hangingPunct="1">
              <a:lnSpc>
                <a:spcPct val="80000"/>
              </a:lnSpc>
            </a:pPr>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Monitor individual for changes in respiratory rate, effort, and vocal ability</a:t>
            </a:r>
          </a:p>
          <a:p>
            <a:pPr marL="609600" indent="-609600" eaLnBrk="1" hangingPunct="1">
              <a:lnSpc>
                <a:spcPct val="80000"/>
              </a:lnSpc>
            </a:pPr>
            <a:endParaRPr lang="en-US" altLang="en-US" sz="9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pPr>
            <a:r>
              <a:rPr lang="en-US" altLang="en-US" sz="1800" dirty="0">
                <a:latin typeface="Verdana" panose="020B0604030504040204" pitchFamily="34" charset="0"/>
                <a:ea typeface="Verdana" panose="020B0604030504040204" pitchFamily="34" charset="0"/>
                <a:cs typeface="Verdana" panose="020B0604030504040204" pitchFamily="34" charset="0"/>
              </a:rPr>
              <a:t>If individual continues to have difficulty breathing, administer two more treatments  </a:t>
            </a:r>
          </a:p>
        </p:txBody>
      </p:sp>
      <p:sp>
        <p:nvSpPr>
          <p:cNvPr id="2457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F03088CD-C2FD-40E0-B86A-FA9B8C1F3444}" type="slidenum">
              <a:rPr lang="en-US" sz="1200" smtClean="0">
                <a:solidFill>
                  <a:srgbClr val="000000"/>
                </a:solidFill>
                <a:latin typeface="Arial Black" pitchFamily="34" charset="0"/>
              </a:rPr>
              <a:pPr eaLnBrk="1" hangingPunct="1">
                <a:defRPr/>
              </a:pPr>
              <a:t>31</a:t>
            </a:fld>
            <a:endParaRPr lang="en-US" sz="1200">
              <a:solidFill>
                <a:srgbClr val="000000"/>
              </a:solidFill>
              <a:latin typeface="Arial Black" pitchFamily="34" charset="0"/>
            </a:endParaRPr>
          </a:p>
        </p:txBody>
      </p:sp>
      <p:pic>
        <p:nvPicPr>
          <p:cNvPr id="24581" name="Picture 4" descr="STK65175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676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19414"/>
          <p:cNvPicPr>
            <a:picLocks noChangeAspect="1" noChangeArrowheads="1"/>
          </p:cNvPicPr>
          <p:nvPr/>
        </p:nvPicPr>
        <p:blipFill>
          <a:blip r:embed="rId4">
            <a:extLst>
              <a:ext uri="{28A0092B-C50C-407E-A947-70E740481C1C}">
                <a14:useLocalDpi xmlns:a14="http://schemas.microsoft.com/office/drawing/2010/main" val="0"/>
              </a:ext>
            </a:extLst>
          </a:blip>
          <a:srcRect l="14000" t="5000" r="17999" b="10001"/>
          <a:stretch>
            <a:fillRect/>
          </a:stretch>
        </p:blipFill>
        <p:spPr bwMode="auto">
          <a:xfrm>
            <a:off x="7010400" y="449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19412"/>
          <p:cNvPicPr>
            <a:picLocks noChangeAspect="1" noChangeArrowheads="1"/>
          </p:cNvPicPr>
          <p:nvPr/>
        </p:nvPicPr>
        <p:blipFill>
          <a:blip r:embed="rId5">
            <a:extLst>
              <a:ext uri="{28A0092B-C50C-407E-A947-70E740481C1C}">
                <a14:useLocalDpi xmlns:a14="http://schemas.microsoft.com/office/drawing/2010/main" val="0"/>
              </a:ext>
            </a:extLst>
          </a:blip>
          <a:srcRect l="14000" t="5000" r="17999" b="12500"/>
          <a:stretch>
            <a:fillRect/>
          </a:stretch>
        </p:blipFill>
        <p:spPr bwMode="auto">
          <a:xfrm>
            <a:off x="6934200" y="2971800"/>
            <a:ext cx="14478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648794524"/>
      </p:ext>
    </p:ext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sz="2800"/>
              <a:t>Step 5 of the Protocol:</a:t>
            </a:r>
            <a:r>
              <a:rPr lang="en-US" altLang="en-US" sz="3800"/>
              <a:t>  </a:t>
            </a:r>
            <a:br>
              <a:rPr lang="en-US" altLang="en-US" sz="3800"/>
            </a:br>
            <a:r>
              <a:rPr lang="en-US" altLang="en-US" sz="2200"/>
              <a:t>Determine cause as quickly as possible</a:t>
            </a:r>
          </a:p>
        </p:txBody>
      </p:sp>
      <p:sp>
        <p:nvSpPr>
          <p:cNvPr id="60419" name="Rectangle 3"/>
          <p:cNvSpPr>
            <a:spLocks noGrp="1" noChangeArrowheads="1"/>
          </p:cNvSpPr>
          <p:nvPr>
            <p:ph idx="1"/>
          </p:nvPr>
        </p:nvSpPr>
        <p:spPr>
          <a:xfrm>
            <a:off x="533400" y="1933755"/>
            <a:ext cx="8077200" cy="3476445"/>
          </a:xfrm>
        </p:spPr>
        <p:txBody>
          <a:bodyPr>
            <a:normAutofit/>
          </a:bodyPr>
          <a:lstStyle/>
          <a:p>
            <a:pPr eaLnBrk="1" hangingPunct="1"/>
            <a:r>
              <a:rPr lang="en-US" altLang="en-US" sz="2000" dirty="0"/>
              <a:t>You may not know the exact cause of a sudden allergic reaction or asthma attack, but this should not keep you from providing care</a:t>
            </a:r>
          </a:p>
          <a:p>
            <a:pPr eaLnBrk="1" hangingPunct="1"/>
            <a:endParaRPr lang="en-US" altLang="en-US" sz="2000" dirty="0"/>
          </a:p>
          <a:p>
            <a:pPr eaLnBrk="1" hangingPunct="1"/>
            <a:r>
              <a:rPr lang="en-US" altLang="en-US" sz="2000" dirty="0"/>
              <a:t>Ask </a:t>
            </a:r>
            <a:r>
              <a:rPr lang="en-US" altLang="en-US" sz="2000" dirty="0" smtClean="0"/>
              <a:t>questions - information  should </a:t>
            </a:r>
            <a:r>
              <a:rPr lang="en-US" altLang="en-US" sz="2000" dirty="0"/>
              <a:t>be passed on to EMS</a:t>
            </a:r>
          </a:p>
          <a:p>
            <a:pPr eaLnBrk="1" hangingPunct="1"/>
            <a:endParaRPr lang="en-US" altLang="en-US" sz="2000" dirty="0"/>
          </a:p>
          <a:p>
            <a:pPr eaLnBrk="1" hangingPunct="1"/>
            <a:r>
              <a:rPr lang="en-US" altLang="en-US" sz="2000" dirty="0"/>
              <a:t>Always be aware the patient’s condition can worsen rapidly – do not leave patient alone or unobserved at any time</a:t>
            </a:r>
            <a:r>
              <a:rPr lang="en-US" altLang="en-US" sz="2400" dirty="0"/>
              <a:t>!  </a:t>
            </a:r>
          </a:p>
          <a:p>
            <a:pPr marL="0" indent="0" eaLnBrk="1" hangingPunct="1">
              <a:buNone/>
            </a:pPr>
            <a:endParaRPr lang="en-US" altLang="en-US" sz="2400" dirty="0"/>
          </a:p>
          <a:p>
            <a:pPr marL="0" indent="0" eaLnBrk="1" hangingPunct="1">
              <a:buNone/>
            </a:pPr>
            <a:r>
              <a:rPr lang="en-US" altLang="en-US" sz="2400" dirty="0"/>
              <a:t>                	</a:t>
            </a:r>
            <a:r>
              <a:rPr lang="en-US" altLang="en-US" sz="2400" i="1" dirty="0"/>
              <a:t>Two eyes </a:t>
            </a:r>
            <a:r>
              <a:rPr lang="en-US" altLang="en-US" sz="2400" i="1" dirty="0" smtClean="0"/>
              <a:t>on the </a:t>
            </a:r>
            <a:r>
              <a:rPr lang="en-US" altLang="en-US" sz="2400" i="1" dirty="0"/>
              <a:t>patient at all times!</a:t>
            </a:r>
          </a:p>
        </p:txBody>
      </p:sp>
      <p:sp>
        <p:nvSpPr>
          <p:cNvPr id="2560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598A7727-75EF-413C-86EF-F24A7F6EDD64}" type="slidenum">
              <a:rPr lang="en-US" sz="1200" smtClean="0">
                <a:solidFill>
                  <a:srgbClr val="000000"/>
                </a:solidFill>
                <a:latin typeface="Arial Black" pitchFamily="34" charset="0"/>
              </a:rPr>
              <a:pPr eaLnBrk="1" hangingPunct="1">
                <a:defRPr/>
              </a:pPr>
              <a:t>32</a:t>
            </a:fld>
            <a:endParaRPr lang="en-US" sz="1200">
              <a:solidFill>
                <a:srgbClr val="000000"/>
              </a:solidFill>
              <a:latin typeface="Arial Black" pitchFamily="34" charset="0"/>
            </a:endParaRPr>
          </a:p>
        </p:txBody>
      </p:sp>
      <p:sp>
        <p:nvSpPr>
          <p:cNvPr id="25605" name="AutoShape 4"/>
          <p:cNvSpPr>
            <a:spLocks noChangeArrowheads="1"/>
          </p:cNvSpPr>
          <p:nvPr/>
        </p:nvSpPr>
        <p:spPr bwMode="auto">
          <a:xfrm>
            <a:off x="470139" y="1905000"/>
            <a:ext cx="381000" cy="457200"/>
          </a:xfrm>
          <a:prstGeom prst="plus">
            <a:avLst>
              <a:gd name="adj" fmla="val 36250"/>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sp>
        <p:nvSpPr>
          <p:cNvPr id="25606" name="AutoShape 5"/>
          <p:cNvSpPr>
            <a:spLocks noChangeArrowheads="1"/>
          </p:cNvSpPr>
          <p:nvPr/>
        </p:nvSpPr>
        <p:spPr bwMode="auto">
          <a:xfrm>
            <a:off x="424131" y="3750054"/>
            <a:ext cx="381000" cy="457200"/>
          </a:xfrm>
          <a:prstGeom prst="plus">
            <a:avLst>
              <a:gd name="adj" fmla="val 36250"/>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sp>
        <p:nvSpPr>
          <p:cNvPr id="25607" name="AutoShape 6"/>
          <p:cNvSpPr>
            <a:spLocks noChangeArrowheads="1"/>
          </p:cNvSpPr>
          <p:nvPr/>
        </p:nvSpPr>
        <p:spPr bwMode="auto">
          <a:xfrm>
            <a:off x="424131" y="3124200"/>
            <a:ext cx="381000" cy="457200"/>
          </a:xfrm>
          <a:prstGeom prst="plus">
            <a:avLst>
              <a:gd name="adj" fmla="val 36250"/>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328815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0419">
                                            <p:txEl>
                                              <p:pRg st="0" end="0"/>
                                            </p:txEl>
                                          </p:spTgt>
                                        </p:tgtEl>
                                        <p:attrNameLst>
                                          <p:attrName>style.color</p:attrName>
                                        </p:attrNameLst>
                                      </p:cBhvr>
                                      <p:to>
                                        <a:srgbClr val="FF0000"/>
                                      </p:to>
                                    </p:animClr>
                                  </p:childTnLst>
                                </p:cTn>
                              </p:par>
                            </p:childTnLst>
                          </p:cTn>
                        </p:par>
                        <p:par>
                          <p:cTn id="7" fill="hold" nodeType="afterGroup">
                            <p:stCondLst>
                              <p:cond delay="2000"/>
                            </p:stCondLst>
                            <p:childTnLst>
                              <p:par>
                                <p:cTn id="8" presetID="3" presetClass="emph" presetSubtype="2" fill="hold" grpId="0" nodeType="afterEffect">
                                  <p:stCondLst>
                                    <p:cond delay="0"/>
                                  </p:stCondLst>
                                  <p:childTnLst>
                                    <p:animClr clrSpc="rgb" dir="cw">
                                      <p:cBhvr override="childStyle">
                                        <p:cTn id="9" dur="2000" fill="hold"/>
                                        <p:tgtEl>
                                          <p:spTgt spid="60419">
                                            <p:txEl>
                                              <p:pRg st="2" end="2"/>
                                            </p:txEl>
                                          </p:spTgt>
                                        </p:tgtEl>
                                        <p:attrNameLst>
                                          <p:attrName>style.color</p:attrName>
                                        </p:attrNameLst>
                                      </p:cBhvr>
                                      <p:to>
                                        <a:srgbClr val="FF0000"/>
                                      </p:to>
                                    </p:animClr>
                                  </p:childTnLst>
                                </p:cTn>
                              </p:par>
                            </p:childTnLst>
                          </p:cTn>
                        </p:par>
                        <p:par>
                          <p:cTn id="10" fill="hold" nodeType="afterGroup">
                            <p:stCondLst>
                              <p:cond delay="4000"/>
                            </p:stCondLst>
                            <p:childTnLst>
                              <p:par>
                                <p:cTn id="11" presetID="3" presetClass="emph" presetSubtype="2" fill="hold" grpId="0" nodeType="afterEffect">
                                  <p:stCondLst>
                                    <p:cond delay="0"/>
                                  </p:stCondLst>
                                  <p:childTnLst>
                                    <p:animClr clrSpc="rgb" dir="cw">
                                      <p:cBhvr override="childStyle">
                                        <p:cTn id="12" dur="2000" fill="hold"/>
                                        <p:tgtEl>
                                          <p:spTgt spid="60419">
                                            <p:txEl>
                                              <p:pRg st="4" end="4"/>
                                            </p:txEl>
                                          </p:spTgt>
                                        </p:tgtEl>
                                        <p:attrNameLst>
                                          <p:attrName>style.color</p:attrName>
                                        </p:attrNameLst>
                                      </p:cBhvr>
                                      <p:to>
                                        <a:srgbClr val="FF0000"/>
                                      </p:to>
                                    </p:animClr>
                                  </p:childTnLst>
                                </p:cTn>
                              </p:par>
                            </p:childTnLst>
                          </p:cTn>
                        </p:par>
                        <p:par>
                          <p:cTn id="13" fill="hold">
                            <p:stCondLst>
                              <p:cond delay="6000"/>
                            </p:stCondLst>
                            <p:childTnLst>
                              <p:par>
                                <p:cTn id="14" presetID="3" presetClass="emph" presetSubtype="2" fill="hold" grpId="0" nodeType="afterEffect">
                                  <p:stCondLst>
                                    <p:cond delay="0"/>
                                  </p:stCondLst>
                                  <p:childTnLst>
                                    <p:animClr clrSpc="rgb" dir="cw">
                                      <p:cBhvr override="childStyle">
                                        <p:cTn id="15" dur="2000" fill="hold"/>
                                        <p:tgtEl>
                                          <p:spTgt spid="60419">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ltLang="en-US" sz="2800"/>
              <a:t>Step 6 of the Protocol:</a:t>
            </a:r>
            <a:r>
              <a:rPr lang="en-US" altLang="en-US" sz="3800"/>
              <a:t>  </a:t>
            </a:r>
            <a:br>
              <a:rPr lang="en-US" altLang="en-US" sz="3800"/>
            </a:br>
            <a:r>
              <a:rPr lang="en-US" altLang="en-US" sz="2200"/>
              <a:t>Monitor Vital Signs</a:t>
            </a:r>
          </a:p>
        </p:txBody>
      </p:sp>
      <p:sp>
        <p:nvSpPr>
          <p:cNvPr id="65539" name="Rectangle 3"/>
          <p:cNvSpPr>
            <a:spLocks noGrp="1" noChangeArrowheads="1"/>
          </p:cNvSpPr>
          <p:nvPr>
            <p:ph idx="1"/>
          </p:nvPr>
        </p:nvSpPr>
        <p:spPr>
          <a:xfrm>
            <a:off x="750378" y="2209800"/>
            <a:ext cx="7620000" cy="3048000"/>
          </a:xfrm>
        </p:spPr>
        <p:txBody>
          <a:bodyPr>
            <a:normAutofit lnSpcReduction="10000"/>
          </a:bodyPr>
          <a:lstStyle/>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Continue to monitor breathing – is patient still breathing? Look, listen and feel.  How fast are they breathing?</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Continue to monitor for signs of circulation-such as pulse, movement and conscious behavior</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Administer CPR, if indicated – If the person is not breathing or only occasional, ineffective gasping, start CPR</a:t>
            </a:r>
          </a:p>
        </p:txBody>
      </p:sp>
      <p:sp>
        <p:nvSpPr>
          <p:cNvPr id="2662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677CC46E-C475-4F3B-81BB-61639474C724}" type="slidenum">
              <a:rPr lang="en-US" sz="1200" smtClean="0">
                <a:solidFill>
                  <a:srgbClr val="000000"/>
                </a:solidFill>
                <a:latin typeface="Arial Black" pitchFamily="34" charset="0"/>
              </a:rPr>
              <a:pPr eaLnBrk="1" hangingPunct="1">
                <a:defRPr/>
              </a:pPr>
              <a:t>33</a:t>
            </a:fld>
            <a:endParaRPr lang="en-US" sz="1200">
              <a:solidFill>
                <a:srgbClr val="000000"/>
              </a:solidFill>
              <a:latin typeface="Arial Black" pitchFamily="34" charset="0"/>
            </a:endParaRPr>
          </a:p>
        </p:txBody>
      </p:sp>
      <p:sp>
        <p:nvSpPr>
          <p:cNvPr id="26629" name="AutoShape 4"/>
          <p:cNvSpPr>
            <a:spLocks noChangeArrowheads="1"/>
          </p:cNvSpPr>
          <p:nvPr/>
        </p:nvSpPr>
        <p:spPr bwMode="auto">
          <a:xfrm>
            <a:off x="632062" y="2209800"/>
            <a:ext cx="381000" cy="457200"/>
          </a:xfrm>
          <a:prstGeom prst="plus">
            <a:avLst>
              <a:gd name="adj" fmla="val 36250"/>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sp>
        <p:nvSpPr>
          <p:cNvPr id="26630" name="AutoShape 5"/>
          <p:cNvSpPr>
            <a:spLocks noChangeArrowheads="1"/>
          </p:cNvSpPr>
          <p:nvPr/>
        </p:nvSpPr>
        <p:spPr bwMode="auto">
          <a:xfrm>
            <a:off x="671901" y="4038600"/>
            <a:ext cx="381000" cy="457200"/>
          </a:xfrm>
          <a:prstGeom prst="plus">
            <a:avLst>
              <a:gd name="adj" fmla="val 36250"/>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sp>
        <p:nvSpPr>
          <p:cNvPr id="26631" name="AutoShape 6"/>
          <p:cNvSpPr>
            <a:spLocks noChangeArrowheads="1"/>
          </p:cNvSpPr>
          <p:nvPr/>
        </p:nvSpPr>
        <p:spPr bwMode="auto">
          <a:xfrm>
            <a:off x="645062" y="3124200"/>
            <a:ext cx="381000" cy="457200"/>
          </a:xfrm>
          <a:prstGeom prst="plus">
            <a:avLst>
              <a:gd name="adj" fmla="val 36250"/>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6886475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afterEffect">
                                  <p:stCondLst>
                                    <p:cond delay="0"/>
                                  </p:stCondLst>
                                  <p:childTnLst>
                                    <p:animClr clrSpc="rgb" dir="cw">
                                      <p:cBhvr override="childStyle">
                                        <p:cTn id="6" dur="2000" fill="hold"/>
                                        <p:tgtEl>
                                          <p:spTgt spid="65539">
                                            <p:txEl>
                                              <p:pRg st="0" end="0"/>
                                            </p:txEl>
                                          </p:spTgt>
                                        </p:tgtEl>
                                        <p:attrNameLst>
                                          <p:attrName>style.color</p:attrName>
                                        </p:attrNameLst>
                                      </p:cBhvr>
                                      <p:to>
                                        <a:srgbClr val="FF0000"/>
                                      </p:to>
                                    </p:animClr>
                                  </p:childTnLst>
                                </p:cTn>
                              </p:par>
                            </p:childTnLst>
                          </p:cTn>
                        </p:par>
                        <p:par>
                          <p:cTn id="7" fill="hold" nodeType="afterGroup">
                            <p:stCondLst>
                              <p:cond delay="2000"/>
                            </p:stCondLst>
                            <p:childTnLst>
                              <p:par>
                                <p:cTn id="8" presetID="3" presetClass="emph" presetSubtype="2" fill="hold" nodeType="afterEffect">
                                  <p:stCondLst>
                                    <p:cond delay="0"/>
                                  </p:stCondLst>
                                  <p:childTnLst>
                                    <p:animClr clrSpc="rgb" dir="cw">
                                      <p:cBhvr override="childStyle">
                                        <p:cTn id="9" dur="2000" fill="hold"/>
                                        <p:tgtEl>
                                          <p:spTgt spid="65539">
                                            <p:txEl>
                                              <p:pRg st="2" end="2"/>
                                            </p:txEl>
                                          </p:spTgt>
                                        </p:tgtEl>
                                        <p:attrNameLst>
                                          <p:attrName>style.color</p:attrName>
                                        </p:attrNameLst>
                                      </p:cBhvr>
                                      <p:to>
                                        <a:srgbClr val="FF0000"/>
                                      </p:to>
                                    </p:animClr>
                                  </p:childTnLst>
                                </p:cTn>
                              </p:par>
                            </p:childTnLst>
                          </p:cTn>
                        </p:par>
                        <p:par>
                          <p:cTn id="10" fill="hold" nodeType="afterGroup">
                            <p:stCondLst>
                              <p:cond delay="4000"/>
                            </p:stCondLst>
                            <p:childTnLst>
                              <p:par>
                                <p:cTn id="11" presetID="3" presetClass="emph" presetSubtype="2" fill="hold" nodeType="afterEffect">
                                  <p:stCondLst>
                                    <p:cond delay="0"/>
                                  </p:stCondLst>
                                  <p:childTnLst>
                                    <p:animClr clrSpc="rgb" dir="cw">
                                      <p:cBhvr override="childStyle">
                                        <p:cTn id="12" dur="2000" fill="hold"/>
                                        <p:tgtEl>
                                          <p:spTgt spid="65539">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40556" y="533400"/>
            <a:ext cx="8015288" cy="914400"/>
          </a:xfrm>
        </p:spPr>
        <p:txBody>
          <a:bodyPr>
            <a:normAutofit fontScale="90000"/>
          </a:bodyPr>
          <a:lstStyle/>
          <a:p>
            <a:pPr marL="515938" indent="-515938" eaLnBrk="1" hangingPunct="1"/>
            <a:r>
              <a:rPr lang="en-US" altLang="en-US" sz="2800" dirty="0"/>
              <a:t>     Step 7 of the Protocol:</a:t>
            </a:r>
            <a:br>
              <a:rPr lang="en-US" altLang="en-US" sz="2800" dirty="0"/>
            </a:br>
            <a:r>
              <a:rPr lang="en-US" altLang="en-US" sz="2200" dirty="0"/>
              <a:t>Contact parent immediately</a:t>
            </a:r>
            <a:r>
              <a:rPr lang="en-US" altLang="en-US" sz="2800" dirty="0"/>
              <a:t> </a:t>
            </a:r>
          </a:p>
        </p:txBody>
      </p:sp>
      <p:sp>
        <p:nvSpPr>
          <p:cNvPr id="27652" name="Rectangle 3"/>
          <p:cNvSpPr>
            <a:spLocks noGrp="1" noChangeArrowheads="1"/>
          </p:cNvSpPr>
          <p:nvPr>
            <p:ph idx="1"/>
          </p:nvPr>
        </p:nvSpPr>
        <p:spPr>
          <a:xfrm>
            <a:off x="1066800" y="1752600"/>
            <a:ext cx="7467600" cy="2711570"/>
          </a:xfrm>
        </p:spPr>
        <p:txBody>
          <a:bodyPr/>
          <a:lstStyle/>
          <a:p>
            <a:pPr eaLnBrk="1" hangingPunct="1">
              <a:defRPr/>
            </a:pPr>
            <a:r>
              <a:rPr lang="en-US" sz="2000" dirty="0"/>
              <a:t>ERT member responsible for communications should:</a:t>
            </a:r>
          </a:p>
          <a:p>
            <a:pPr lvl="1" eaLnBrk="1" hangingPunct="1">
              <a:defRPr/>
            </a:pPr>
            <a:r>
              <a:rPr lang="en-US" sz="2000" dirty="0"/>
              <a:t>call 911-  give age, gender of victim, location, nature of emergency, medications administered, is victim conscious, </a:t>
            </a:r>
            <a:r>
              <a:rPr lang="en-US" sz="2000" dirty="0" smtClean="0"/>
              <a:t>etc.</a:t>
            </a:r>
            <a:endParaRPr lang="en-US" sz="2000" dirty="0"/>
          </a:p>
          <a:p>
            <a:pPr marL="457200" lvl="1" indent="0" eaLnBrk="1" hangingPunct="1">
              <a:buFont typeface="Wingdings" pitchFamily="2" charset="2"/>
              <a:buNone/>
              <a:defRPr/>
            </a:pPr>
            <a:endParaRPr lang="en-US" sz="2000" dirty="0"/>
          </a:p>
          <a:p>
            <a:pPr lvl="1" eaLnBrk="1" hangingPunct="1">
              <a:defRPr/>
            </a:pPr>
            <a:r>
              <a:rPr lang="en-US" sz="2000" dirty="0"/>
              <a:t>call the parent/guardian </a:t>
            </a:r>
          </a:p>
          <a:p>
            <a:pPr lvl="1" eaLnBrk="1" hangingPunct="1">
              <a:buFont typeface="Wingdings" pitchFamily="2" charset="2"/>
              <a:buNone/>
              <a:defRPr/>
            </a:pPr>
            <a:endParaRPr lang="en-US" dirty="0"/>
          </a:p>
        </p:txBody>
      </p:sp>
      <p:sp>
        <p:nvSpPr>
          <p:cNvPr id="2765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6E954CC2-0FD4-4F6A-B51B-569BCB1D39B4}" type="slidenum">
              <a:rPr lang="en-US" sz="1200" smtClean="0">
                <a:solidFill>
                  <a:srgbClr val="000000"/>
                </a:solidFill>
                <a:latin typeface="Arial Black" pitchFamily="34" charset="0"/>
              </a:rPr>
              <a:pPr eaLnBrk="1" hangingPunct="1">
                <a:defRPr/>
              </a:pPr>
              <a:t>34</a:t>
            </a:fld>
            <a:endParaRPr lang="en-US" sz="1200">
              <a:solidFill>
                <a:srgbClr val="000000"/>
              </a:solidFill>
              <a:latin typeface="Arial Black" pitchFamily="34" charset="0"/>
            </a:endParaRPr>
          </a:p>
        </p:txBody>
      </p:sp>
      <p:sp>
        <p:nvSpPr>
          <p:cNvPr id="27653" name="AutoShape 4"/>
          <p:cNvSpPr>
            <a:spLocks noChangeArrowheads="1"/>
          </p:cNvSpPr>
          <p:nvPr/>
        </p:nvSpPr>
        <p:spPr bwMode="auto">
          <a:xfrm>
            <a:off x="914400" y="1752600"/>
            <a:ext cx="381000" cy="457200"/>
          </a:xfrm>
          <a:prstGeom prst="plus">
            <a:avLst>
              <a:gd name="adj" fmla="val 36250"/>
            </a:avLst>
          </a:prstGeom>
          <a:solidFill>
            <a:srgbClr val="C00000"/>
          </a:solidFill>
          <a:ln w="9525">
            <a:solidFill>
              <a:schemeClr val="tx1"/>
            </a:solidFill>
            <a:miter lim="800000"/>
            <a:headEnd/>
            <a:tailEnd/>
          </a:ln>
        </p:spPr>
        <p:txBody>
          <a:bodyPr wrap="none" anchor="ct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fontAlgn="base">
              <a:spcBef>
                <a:spcPct val="0"/>
              </a:spcBef>
              <a:spcAft>
                <a:spcPct val="0"/>
              </a:spcAft>
              <a:buClrTx/>
              <a:buSzTx/>
              <a:buFontTx/>
              <a:buNone/>
            </a:pPr>
            <a:endParaRPr lang="en-US" altLang="en-US" sz="1600">
              <a:solidFill>
                <a:srgbClr val="000000"/>
              </a:solidFill>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3891330336"/>
      </p:ext>
    </p:extLst>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457200"/>
            <a:ext cx="8110537" cy="914400"/>
          </a:xfrm>
        </p:spPr>
        <p:txBody>
          <a:bodyPr>
            <a:normAutofit fontScale="90000"/>
          </a:bodyPr>
          <a:lstStyle/>
          <a:p>
            <a:pPr marL="461963" indent="-461963" eaLnBrk="1" hangingPunct="1"/>
            <a:r>
              <a:rPr lang="en-US" altLang="en-US" sz="2800" dirty="0"/>
              <a:t>     Step 8 of the Protocol:                                          </a:t>
            </a:r>
            <a:br>
              <a:rPr lang="en-US" altLang="en-US" sz="2800" dirty="0"/>
            </a:br>
            <a:r>
              <a:rPr lang="en-US" altLang="en-US" sz="2200" dirty="0"/>
              <a:t>Any individual treated for symptoms with epinephrine at school will be transferred to medical facility</a:t>
            </a:r>
          </a:p>
        </p:txBody>
      </p:sp>
      <p:sp>
        <p:nvSpPr>
          <p:cNvPr id="28676" name="Rectangle 3"/>
          <p:cNvSpPr>
            <a:spLocks noGrp="1" noChangeArrowheads="1"/>
          </p:cNvSpPr>
          <p:nvPr>
            <p:ph idx="1"/>
          </p:nvPr>
        </p:nvSpPr>
        <p:spPr>
          <a:xfrm>
            <a:off x="457200" y="2057400"/>
            <a:ext cx="8229600" cy="3001963"/>
          </a:xfrm>
        </p:spPr>
        <p:txBody>
          <a:bodyPr>
            <a:normAutofit/>
          </a:bodyPr>
          <a:lstStyle/>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Effects of epinephrine will last only 15-20 minutes</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To avoid relapse without additional epinephrine available, person should seek medical care immediately</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To return to school environment, person should have medical clearance, current signed asthma/allergy action plan and medication </a:t>
            </a:r>
          </a:p>
          <a:p>
            <a:pPr marL="0" indent="0" eaLnBrk="1" hangingPunct="1">
              <a:buNone/>
            </a:pPr>
            <a:endParaRPr lang="en-US" altLang="en-US" sz="2000" dirty="0"/>
          </a:p>
        </p:txBody>
      </p:sp>
      <p:sp>
        <p:nvSpPr>
          <p:cNvPr id="2867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C2B10806-3462-4C57-9B4F-3FF85008DDF0}" type="slidenum">
              <a:rPr lang="en-US" sz="1200" smtClean="0">
                <a:solidFill>
                  <a:srgbClr val="000000"/>
                </a:solidFill>
                <a:latin typeface="Arial Black" pitchFamily="34" charset="0"/>
              </a:rPr>
              <a:pPr eaLnBrk="1" hangingPunct="1">
                <a:defRPr/>
              </a:pPr>
              <a:t>35</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935080451"/>
      </p:ext>
    </p:extLst>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33400" y="304800"/>
            <a:ext cx="8229600" cy="1143000"/>
          </a:xfrm>
        </p:spPr>
        <p:txBody>
          <a:bodyPr>
            <a:normAutofit fontScale="90000"/>
          </a:bodyPr>
          <a:lstStyle/>
          <a:p>
            <a:pPr eaLnBrk="1" hangingPunct="1"/>
            <a:r>
              <a:rPr lang="en-US" altLang="en-US" sz="3600" b="1" dirty="0"/>
              <a:t>Situation: </a:t>
            </a:r>
            <a:r>
              <a:rPr lang="en-US" altLang="en-US" sz="2200" b="1" dirty="0"/>
              <a:t>A student with no known allergy is clutching their throat after eating in the cafeteria and says their throat is itchy and reports that it is hard to swallow</a:t>
            </a:r>
          </a:p>
        </p:txBody>
      </p:sp>
      <p:sp>
        <p:nvSpPr>
          <p:cNvPr id="52227" name="Rectangle 3"/>
          <p:cNvSpPr>
            <a:spLocks noGrp="1" noChangeArrowheads="1"/>
          </p:cNvSpPr>
          <p:nvPr>
            <p:ph idx="1"/>
          </p:nvPr>
        </p:nvSpPr>
        <p:spPr>
          <a:xfrm>
            <a:off x="685800" y="1600200"/>
            <a:ext cx="7543800" cy="4648200"/>
          </a:xfrm>
        </p:spPr>
        <p:txBody>
          <a:bodyPr/>
          <a:lstStyle/>
          <a:p>
            <a:pPr marL="0" indent="0" eaLnBrk="1" hangingPunct="1">
              <a:lnSpc>
                <a:spcPct val="80000"/>
              </a:lnSpc>
              <a:buNone/>
            </a:pPr>
            <a:r>
              <a:rPr lang="en-US" altLang="en-US" sz="2000" dirty="0"/>
              <a:t/>
            </a:r>
            <a:br>
              <a:rPr lang="en-US" altLang="en-US" sz="2000" dirty="0"/>
            </a:br>
            <a:endParaRPr lang="en-US" altLang="en-US" sz="2000" dirty="0"/>
          </a:p>
          <a:p>
            <a:pPr marL="0" indent="0" algn="ctr" eaLnBrk="1" hangingPunct="1">
              <a:lnSpc>
                <a:spcPct val="80000"/>
              </a:lnSpc>
              <a:buNone/>
            </a:pPr>
            <a:r>
              <a:rPr lang="en-US" altLang="en-US" sz="2000" dirty="0">
                <a:latin typeface="Verdana" panose="020B0604030504040204" pitchFamily="34" charset="0"/>
                <a:ea typeface="Verdana" panose="020B0604030504040204" pitchFamily="34" charset="0"/>
                <a:cs typeface="Verdana" panose="020B0604030504040204" pitchFamily="34" charset="0"/>
              </a:rPr>
              <a:t>If the student/staff/visitor has no action plan/medications and displays signs and symptoms of a </a:t>
            </a:r>
            <a:r>
              <a:rPr lang="en-US" altLang="en-US" sz="2000" b="1" u="sng" dirty="0">
                <a:latin typeface="Verdana" panose="020B0604030504040204" pitchFamily="34" charset="0"/>
                <a:ea typeface="Verdana" panose="020B0604030504040204" pitchFamily="34" charset="0"/>
                <a:cs typeface="Verdana" panose="020B0604030504040204" pitchFamily="34" charset="0"/>
              </a:rPr>
              <a:t>life-threatening</a:t>
            </a:r>
            <a:r>
              <a:rPr lang="en-US" altLang="en-US" sz="2000" dirty="0">
                <a:latin typeface="Verdana" panose="020B0604030504040204" pitchFamily="34" charset="0"/>
                <a:ea typeface="Verdana" panose="020B0604030504040204" pitchFamily="34" charset="0"/>
                <a:cs typeface="Verdana" panose="020B0604030504040204" pitchFamily="34" charset="0"/>
              </a:rPr>
              <a:t> breathing emergency:                                                                                                                                                                 </a:t>
            </a:r>
          </a:p>
          <a:p>
            <a:pPr marL="609600" indent="-609600" eaLnBrk="1" hangingPunct="1">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eaLnBrk="1" hangingPunct="1">
              <a:lnSpc>
                <a:spcPct val="80000"/>
              </a:lnSpc>
              <a:buNone/>
            </a:pPr>
            <a:r>
              <a:rPr lang="en-US" altLang="en-US" sz="2000" dirty="0">
                <a:latin typeface="Verdana" panose="020B0604030504040204" pitchFamily="34" charset="0"/>
                <a:ea typeface="Verdana" panose="020B0604030504040204" pitchFamily="34" charset="0"/>
                <a:cs typeface="Verdana" panose="020B0604030504040204" pitchFamily="34" charset="0"/>
              </a:rPr>
              <a:t>	</a:t>
            </a: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eaLnBrk="1" hangingPunct="1">
              <a:lnSpc>
                <a:spcPct val="80000"/>
              </a:lnSpc>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0" indent="0" algn="ctr" eaLnBrk="1" hangingPunct="1">
              <a:lnSpc>
                <a:spcPct val="80000"/>
              </a:lnSpc>
              <a:buNone/>
            </a:pPr>
            <a:r>
              <a:rPr lang="en-US" altLang="en-US" sz="2800" i="1" dirty="0" smtClean="0">
                <a:latin typeface="Verdana" panose="020B0604030504040204" pitchFamily="34" charset="0"/>
                <a:ea typeface="Verdana" panose="020B0604030504040204" pitchFamily="34" charset="0"/>
                <a:cs typeface="Verdana" panose="020B0604030504040204" pitchFamily="34" charset="0"/>
              </a:rPr>
              <a:t>Administer </a:t>
            </a:r>
            <a:r>
              <a:rPr lang="en-US" altLang="en-US" sz="2800" i="1" dirty="0">
                <a:latin typeface="Verdana" panose="020B0604030504040204" pitchFamily="34" charset="0"/>
                <a:ea typeface="Verdana" panose="020B0604030504040204" pitchFamily="34" charset="0"/>
                <a:cs typeface="Verdana" panose="020B0604030504040204" pitchFamily="34" charset="0"/>
              </a:rPr>
              <a:t>the Emergency Response to </a:t>
            </a:r>
            <a:r>
              <a:rPr lang="en-US" altLang="en-US" sz="2800" i="1" dirty="0" smtClean="0">
                <a:latin typeface="Verdana" panose="020B0604030504040204" pitchFamily="34" charset="0"/>
                <a:ea typeface="Verdana" panose="020B0604030504040204" pitchFamily="34" charset="0"/>
                <a:cs typeface="Verdana" panose="020B0604030504040204" pitchFamily="34" charset="0"/>
              </a:rPr>
              <a:t>Life-Threatening </a:t>
            </a:r>
            <a:r>
              <a:rPr lang="en-US" altLang="en-US" sz="2800" i="1" dirty="0">
                <a:latin typeface="Verdana" panose="020B0604030504040204" pitchFamily="34" charset="0"/>
                <a:ea typeface="Verdana" panose="020B0604030504040204" pitchFamily="34" charset="0"/>
                <a:cs typeface="Verdana" panose="020B0604030504040204" pitchFamily="34" charset="0"/>
              </a:rPr>
              <a:t>Asthma or Severe </a:t>
            </a:r>
            <a:r>
              <a:rPr lang="en-US" altLang="en-US" sz="2800" i="1" dirty="0" smtClean="0">
                <a:latin typeface="Verdana" panose="020B0604030504040204" pitchFamily="34" charset="0"/>
                <a:ea typeface="Verdana" panose="020B0604030504040204" pitchFamily="34" charset="0"/>
                <a:cs typeface="Verdana" panose="020B0604030504040204" pitchFamily="34" charset="0"/>
              </a:rPr>
              <a:t>Allergic </a:t>
            </a:r>
            <a:r>
              <a:rPr lang="en-US" altLang="en-US" sz="2800" i="1" dirty="0">
                <a:latin typeface="Verdana" panose="020B0604030504040204" pitchFamily="34" charset="0"/>
                <a:ea typeface="Verdana" panose="020B0604030504040204" pitchFamily="34" charset="0"/>
                <a:cs typeface="Verdana" panose="020B0604030504040204" pitchFamily="34" charset="0"/>
              </a:rPr>
              <a:t>Reactions (Anaphylaxis) 	protocol</a:t>
            </a:r>
          </a:p>
          <a:p>
            <a:pPr marL="609600" indent="-609600" algn="ctr" eaLnBrk="1" hangingPunct="1">
              <a:lnSpc>
                <a:spcPct val="80000"/>
              </a:lnSpc>
              <a:buFont typeface="Wingdings" pitchFamily="2" charset="2"/>
              <a:buNone/>
            </a:pPr>
            <a:endParaRPr lang="en-US" altLang="en-US" sz="2000" dirty="0"/>
          </a:p>
        </p:txBody>
      </p:sp>
      <p:sp>
        <p:nvSpPr>
          <p:cNvPr id="1126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C49E7439-2FA6-4976-BB33-4840ACE27756}" type="slidenum">
              <a:rPr lang="en-US" sz="1200" smtClean="0">
                <a:solidFill>
                  <a:srgbClr val="000000"/>
                </a:solidFill>
                <a:latin typeface="Arial Black" pitchFamily="34" charset="0"/>
              </a:rPr>
              <a:pPr eaLnBrk="1" hangingPunct="1">
                <a:defRPr/>
              </a:pPr>
              <a:t>36</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80902254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2227">
                                            <p:txEl>
                                              <p:pRg st="0" end="0"/>
                                            </p:txEl>
                                          </p:spTgt>
                                        </p:tgtEl>
                                        <p:attrNameLst>
                                          <p:attrName>ppt_x</p:attrName>
                                          <p:attrName>ppt_y</p:attrName>
                                        </p:attrNameLst>
                                      </p:cBhvr>
                                    </p:animMotion>
                                    <p:animRot by="1500000">
                                      <p:cBhvr>
                                        <p:cTn id="7" dur="125" fill="hold">
                                          <p:stCondLst>
                                            <p:cond delay="0"/>
                                          </p:stCondLst>
                                        </p:cTn>
                                        <p:tgtEl>
                                          <p:spTgt spid="52227">
                                            <p:txEl>
                                              <p:pRg st="0" end="0"/>
                                            </p:txEl>
                                          </p:spTgt>
                                        </p:tgtEl>
                                        <p:attrNameLst>
                                          <p:attrName>r</p:attrName>
                                        </p:attrNameLst>
                                      </p:cBhvr>
                                    </p:animRot>
                                    <p:animRot by="-1500000">
                                      <p:cBhvr>
                                        <p:cTn id="8" dur="125" fill="hold">
                                          <p:stCondLst>
                                            <p:cond delay="125"/>
                                          </p:stCondLst>
                                        </p:cTn>
                                        <p:tgtEl>
                                          <p:spTgt spid="52227">
                                            <p:txEl>
                                              <p:pRg st="0" end="0"/>
                                            </p:txEl>
                                          </p:spTgt>
                                        </p:tgtEl>
                                        <p:attrNameLst>
                                          <p:attrName>r</p:attrName>
                                        </p:attrNameLst>
                                      </p:cBhvr>
                                    </p:animRot>
                                    <p:animRot by="-1500000">
                                      <p:cBhvr>
                                        <p:cTn id="9" dur="125" fill="hold">
                                          <p:stCondLst>
                                            <p:cond delay="250"/>
                                          </p:stCondLst>
                                        </p:cTn>
                                        <p:tgtEl>
                                          <p:spTgt spid="52227">
                                            <p:txEl>
                                              <p:pRg st="0" end="0"/>
                                            </p:txEl>
                                          </p:spTgt>
                                        </p:tgtEl>
                                        <p:attrNameLst>
                                          <p:attrName>r</p:attrName>
                                        </p:attrNameLst>
                                      </p:cBhvr>
                                    </p:animRot>
                                    <p:animRot by="1500000">
                                      <p:cBhvr>
                                        <p:cTn id="10" dur="125" fill="hold">
                                          <p:stCondLst>
                                            <p:cond delay="375"/>
                                          </p:stCondLst>
                                        </p:cTn>
                                        <p:tgtEl>
                                          <p:spTgt spid="52227">
                                            <p:txEl>
                                              <p:pRg st="0" end="0"/>
                                            </p:txEl>
                                          </p:spTgt>
                                        </p:tgtEl>
                                        <p:attrNameLst>
                                          <p:attrName>r</p:attrName>
                                        </p:attrNameLst>
                                      </p:cBhvr>
                                    </p:animRot>
                                  </p:childTnLst>
                                </p:cTn>
                              </p:par>
                            </p:childTnLst>
                          </p:cTn>
                        </p:par>
                        <p:par>
                          <p:cTn id="11" fill="hold" nodeType="afterGroup">
                            <p:stCondLst>
                              <p:cond delay="45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2227">
                                            <p:txEl>
                                              <p:pRg st="1" end="1"/>
                                            </p:txEl>
                                          </p:spTgt>
                                        </p:tgtEl>
                                        <p:attrNameLst>
                                          <p:attrName>ppt_x</p:attrName>
                                          <p:attrName>ppt_y</p:attrName>
                                        </p:attrNameLst>
                                      </p:cBhvr>
                                    </p:animMotion>
                                    <p:animRot by="1500000">
                                      <p:cBhvr>
                                        <p:cTn id="14" dur="125" fill="hold">
                                          <p:stCondLst>
                                            <p:cond delay="0"/>
                                          </p:stCondLst>
                                        </p:cTn>
                                        <p:tgtEl>
                                          <p:spTgt spid="52227">
                                            <p:txEl>
                                              <p:pRg st="1" end="1"/>
                                            </p:txEl>
                                          </p:spTgt>
                                        </p:tgtEl>
                                        <p:attrNameLst>
                                          <p:attrName>r</p:attrName>
                                        </p:attrNameLst>
                                      </p:cBhvr>
                                    </p:animRot>
                                    <p:animRot by="-1500000">
                                      <p:cBhvr>
                                        <p:cTn id="15" dur="125" fill="hold">
                                          <p:stCondLst>
                                            <p:cond delay="125"/>
                                          </p:stCondLst>
                                        </p:cTn>
                                        <p:tgtEl>
                                          <p:spTgt spid="52227">
                                            <p:txEl>
                                              <p:pRg st="1" end="1"/>
                                            </p:txEl>
                                          </p:spTgt>
                                        </p:tgtEl>
                                        <p:attrNameLst>
                                          <p:attrName>r</p:attrName>
                                        </p:attrNameLst>
                                      </p:cBhvr>
                                    </p:animRot>
                                    <p:animRot by="-1500000">
                                      <p:cBhvr>
                                        <p:cTn id="16" dur="125" fill="hold">
                                          <p:stCondLst>
                                            <p:cond delay="250"/>
                                          </p:stCondLst>
                                        </p:cTn>
                                        <p:tgtEl>
                                          <p:spTgt spid="52227">
                                            <p:txEl>
                                              <p:pRg st="1" end="1"/>
                                            </p:txEl>
                                          </p:spTgt>
                                        </p:tgtEl>
                                        <p:attrNameLst>
                                          <p:attrName>r</p:attrName>
                                        </p:attrNameLst>
                                      </p:cBhvr>
                                    </p:animRot>
                                    <p:animRot by="1500000">
                                      <p:cBhvr>
                                        <p:cTn id="17" dur="125" fill="hold">
                                          <p:stCondLst>
                                            <p:cond delay="375"/>
                                          </p:stCondLst>
                                        </p:cTn>
                                        <p:tgtEl>
                                          <p:spTgt spid="52227">
                                            <p:txEl>
                                              <p:pRg st="1" end="1"/>
                                            </p:txEl>
                                          </p:spTgt>
                                        </p:tgtEl>
                                        <p:attrNameLst>
                                          <p:attrName>r</p:attrName>
                                        </p:attrNameLst>
                                      </p:cBhvr>
                                    </p:animRot>
                                  </p:childTnLst>
                                </p:cTn>
                              </p:par>
                            </p:childTnLst>
                          </p:cTn>
                        </p:par>
                        <p:par>
                          <p:cTn id="18" fill="hold">
                            <p:stCondLst>
                              <p:cond delay="6800"/>
                            </p:stCondLst>
                            <p:childTnLst>
                              <p:par>
                                <p:cTn id="19" presetID="34" presetClass="emph" presetSubtype="0" fill="hold"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52227">
                                            <p:txEl>
                                              <p:pRg st="3" end="3"/>
                                            </p:txEl>
                                          </p:spTgt>
                                        </p:tgtEl>
                                        <p:attrNameLst>
                                          <p:attrName>ppt_x</p:attrName>
                                          <p:attrName>ppt_y</p:attrName>
                                        </p:attrNameLst>
                                      </p:cBhvr>
                                    </p:animMotion>
                                    <p:animRot by="1500000">
                                      <p:cBhvr>
                                        <p:cTn id="21" dur="125" fill="hold">
                                          <p:stCondLst>
                                            <p:cond delay="0"/>
                                          </p:stCondLst>
                                        </p:cTn>
                                        <p:tgtEl>
                                          <p:spTgt spid="52227">
                                            <p:txEl>
                                              <p:pRg st="3" end="3"/>
                                            </p:txEl>
                                          </p:spTgt>
                                        </p:tgtEl>
                                        <p:attrNameLst>
                                          <p:attrName>r</p:attrName>
                                        </p:attrNameLst>
                                      </p:cBhvr>
                                    </p:animRot>
                                    <p:animRot by="-1500000">
                                      <p:cBhvr>
                                        <p:cTn id="22" dur="125" fill="hold">
                                          <p:stCondLst>
                                            <p:cond delay="125"/>
                                          </p:stCondLst>
                                        </p:cTn>
                                        <p:tgtEl>
                                          <p:spTgt spid="52227">
                                            <p:txEl>
                                              <p:pRg st="3" end="3"/>
                                            </p:txEl>
                                          </p:spTgt>
                                        </p:tgtEl>
                                        <p:attrNameLst>
                                          <p:attrName>r</p:attrName>
                                        </p:attrNameLst>
                                      </p:cBhvr>
                                    </p:animRot>
                                    <p:animRot by="-1500000">
                                      <p:cBhvr>
                                        <p:cTn id="23" dur="125" fill="hold">
                                          <p:stCondLst>
                                            <p:cond delay="250"/>
                                          </p:stCondLst>
                                        </p:cTn>
                                        <p:tgtEl>
                                          <p:spTgt spid="52227">
                                            <p:txEl>
                                              <p:pRg st="3" end="3"/>
                                            </p:txEl>
                                          </p:spTgt>
                                        </p:tgtEl>
                                        <p:attrNameLst>
                                          <p:attrName>r</p:attrName>
                                        </p:attrNameLst>
                                      </p:cBhvr>
                                    </p:animRot>
                                    <p:animRot by="1500000">
                                      <p:cBhvr>
                                        <p:cTn id="24" dur="125" fill="hold">
                                          <p:stCondLst>
                                            <p:cond delay="375"/>
                                          </p:stCondLst>
                                        </p:cTn>
                                        <p:tgtEl>
                                          <p:spTgt spid="52227">
                                            <p:txEl>
                                              <p:pRg st="3" end="3"/>
                                            </p:txEl>
                                          </p:spTgt>
                                        </p:tgtEl>
                                        <p:attrNameLst>
                                          <p:attrName>r</p:attrName>
                                        </p:attrNameLst>
                                      </p:cBhvr>
                                    </p:animRot>
                                  </p:childTnLst>
                                </p:cTn>
                              </p:par>
                            </p:childTnLst>
                          </p:cTn>
                        </p:par>
                        <p:par>
                          <p:cTn id="25" fill="hold">
                            <p:stCondLst>
                              <p:cond delay="7250"/>
                            </p:stCondLst>
                            <p:childTnLst>
                              <p:par>
                                <p:cTn id="26" presetID="34" presetClass="emph" presetSubtype="0" fill="hold"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52227">
                                            <p:txEl>
                                              <p:pRg st="5" end="5"/>
                                            </p:txEl>
                                          </p:spTgt>
                                        </p:tgtEl>
                                        <p:attrNameLst>
                                          <p:attrName>ppt_x</p:attrName>
                                          <p:attrName>ppt_y</p:attrName>
                                        </p:attrNameLst>
                                      </p:cBhvr>
                                    </p:animMotion>
                                    <p:animRot by="1500000">
                                      <p:cBhvr>
                                        <p:cTn id="28" dur="125" fill="hold">
                                          <p:stCondLst>
                                            <p:cond delay="0"/>
                                          </p:stCondLst>
                                        </p:cTn>
                                        <p:tgtEl>
                                          <p:spTgt spid="52227">
                                            <p:txEl>
                                              <p:pRg st="5" end="5"/>
                                            </p:txEl>
                                          </p:spTgt>
                                        </p:tgtEl>
                                        <p:attrNameLst>
                                          <p:attrName>r</p:attrName>
                                        </p:attrNameLst>
                                      </p:cBhvr>
                                    </p:animRot>
                                    <p:animRot by="-1500000">
                                      <p:cBhvr>
                                        <p:cTn id="29" dur="125" fill="hold">
                                          <p:stCondLst>
                                            <p:cond delay="125"/>
                                          </p:stCondLst>
                                        </p:cTn>
                                        <p:tgtEl>
                                          <p:spTgt spid="52227">
                                            <p:txEl>
                                              <p:pRg st="5" end="5"/>
                                            </p:txEl>
                                          </p:spTgt>
                                        </p:tgtEl>
                                        <p:attrNameLst>
                                          <p:attrName>r</p:attrName>
                                        </p:attrNameLst>
                                      </p:cBhvr>
                                    </p:animRot>
                                    <p:animRot by="-1500000">
                                      <p:cBhvr>
                                        <p:cTn id="30" dur="125" fill="hold">
                                          <p:stCondLst>
                                            <p:cond delay="250"/>
                                          </p:stCondLst>
                                        </p:cTn>
                                        <p:tgtEl>
                                          <p:spTgt spid="52227">
                                            <p:txEl>
                                              <p:pRg st="5" end="5"/>
                                            </p:txEl>
                                          </p:spTgt>
                                        </p:tgtEl>
                                        <p:attrNameLst>
                                          <p:attrName>r</p:attrName>
                                        </p:attrNameLst>
                                      </p:cBhvr>
                                    </p:animRot>
                                    <p:animRot by="1500000">
                                      <p:cBhvr>
                                        <p:cTn id="31" dur="125" fill="hold">
                                          <p:stCondLst>
                                            <p:cond delay="375"/>
                                          </p:stCondLst>
                                        </p:cTn>
                                        <p:tgtEl>
                                          <p:spTgt spid="52227">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381000"/>
            <a:ext cx="8229600" cy="990600"/>
          </a:xfrm>
        </p:spPr>
        <p:txBody>
          <a:bodyPr>
            <a:normAutofit/>
          </a:bodyPr>
          <a:lstStyle/>
          <a:p>
            <a:pPr eaLnBrk="1" hangingPunct="1"/>
            <a:r>
              <a:rPr lang="en-US" altLang="en-US" sz="3200" b="1" dirty="0"/>
              <a:t>Situation: </a:t>
            </a:r>
            <a:r>
              <a:rPr lang="en-US" altLang="en-US" sz="2000" b="1" dirty="0"/>
              <a:t>A </a:t>
            </a:r>
            <a:r>
              <a:rPr lang="en-US" altLang="en-US" sz="2000" b="1" dirty="0" smtClean="0"/>
              <a:t>student, </a:t>
            </a:r>
            <a:r>
              <a:rPr lang="en-US" altLang="en-US" sz="2000" b="1" dirty="0"/>
              <a:t>diagnosed with </a:t>
            </a:r>
            <a:r>
              <a:rPr lang="en-US" altLang="en-US" sz="2000" b="1" dirty="0" smtClean="0"/>
              <a:t>asthma, </a:t>
            </a:r>
            <a:r>
              <a:rPr lang="en-US" altLang="en-US" sz="2000" b="1" dirty="0"/>
              <a:t>is having difficulty breathing after running the mile for PE</a:t>
            </a:r>
          </a:p>
        </p:txBody>
      </p:sp>
      <p:sp>
        <p:nvSpPr>
          <p:cNvPr id="52227" name="Rectangle 3"/>
          <p:cNvSpPr>
            <a:spLocks noGrp="1" noChangeArrowheads="1"/>
          </p:cNvSpPr>
          <p:nvPr>
            <p:ph idx="1"/>
          </p:nvPr>
        </p:nvSpPr>
        <p:spPr>
          <a:xfrm>
            <a:off x="381000" y="1523999"/>
            <a:ext cx="8305800" cy="4739627"/>
          </a:xfrm>
        </p:spPr>
        <p:txBody>
          <a:bodyPr>
            <a:normAutofit fontScale="92500" lnSpcReduction="10000"/>
          </a:bodyPr>
          <a:lstStyle/>
          <a:p>
            <a:pPr marL="609600" indent="-609600" eaLnBrk="1" hangingPunct="1">
              <a:lnSpc>
                <a:spcPct val="80000"/>
              </a:lnSpc>
            </a:pPr>
            <a:endParaRPr lang="en-US" altLang="en-US" sz="2000" dirty="0"/>
          </a:p>
          <a:p>
            <a:pPr marL="609600" indent="-609600"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Does this student have an asthma/allergy action plan?</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Does this student have medication at school as part of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their </a:t>
            </a:r>
            <a:r>
              <a:rPr lang="en-US" altLang="en-US" sz="2000" dirty="0">
                <a:latin typeface="Verdana" panose="020B0604030504040204" pitchFamily="34" charset="0"/>
                <a:ea typeface="Verdana" panose="020B0604030504040204" pitchFamily="34" charset="0"/>
                <a:cs typeface="Verdana" panose="020B0604030504040204" pitchFamily="34" charset="0"/>
              </a:rPr>
              <a:t>asthma/allergy action plan?</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Are the symptoms relieved by following the action plan?</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If the student has no action plan                                                       </a:t>
            </a:r>
            <a:r>
              <a:rPr lang="en-US" altLang="en-US" sz="2000" b="1" dirty="0">
                <a:latin typeface="Verdana" panose="020B0604030504040204" pitchFamily="34" charset="0"/>
                <a:ea typeface="Verdana" panose="020B0604030504040204" pitchFamily="34" charset="0"/>
                <a:cs typeface="Verdana" panose="020B0604030504040204" pitchFamily="34" charset="0"/>
              </a:rPr>
              <a:t>OR</a:t>
            </a:r>
            <a:r>
              <a:rPr lang="en-US" altLang="en-US" sz="2000" dirty="0">
                <a:latin typeface="Verdana" panose="020B0604030504040204" pitchFamily="34" charset="0"/>
                <a:ea typeface="Verdana" panose="020B0604030504040204" pitchFamily="34" charset="0"/>
                <a:cs typeface="Verdana" panose="020B0604030504040204" pitchFamily="34" charset="0"/>
              </a:rPr>
              <a:t>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using their </a:t>
            </a:r>
            <a:r>
              <a:rPr lang="en-US" altLang="en-US" sz="2000" dirty="0">
                <a:latin typeface="Verdana" panose="020B0604030504040204" pitchFamily="34" charset="0"/>
                <a:ea typeface="Verdana" panose="020B0604030504040204" pitchFamily="34" charset="0"/>
                <a:cs typeface="Verdana" panose="020B0604030504040204" pitchFamily="34" charset="0"/>
              </a:rPr>
              <a:t>personally prescribed medications according to their action plan does not relieve symptoms </a:t>
            </a: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80000"/>
              </a:lnSpc>
              <a:buNone/>
            </a:pPr>
            <a:r>
              <a:rPr lang="en-US" altLang="en-US" sz="2000" dirty="0">
                <a:latin typeface="Verdana" panose="020B0604030504040204" pitchFamily="34" charset="0"/>
                <a:ea typeface="Verdana" panose="020B0604030504040204" pitchFamily="34" charset="0"/>
                <a:cs typeface="Verdana" panose="020B0604030504040204" pitchFamily="34" charset="0"/>
              </a:rPr>
              <a:t>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OR</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r>
              <a:rPr lang="en-US" altLang="en-US" sz="2000" dirty="0">
                <a:latin typeface="Verdana" panose="020B0604030504040204" pitchFamily="34" charset="0"/>
                <a:ea typeface="Verdana" panose="020B0604030504040204" pitchFamily="34" charset="0"/>
                <a:cs typeface="Verdana" panose="020B0604030504040204" pitchFamily="34" charset="0"/>
              </a:rPr>
              <a:t>the symptoms return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lnSpc>
                <a:spcPct val="80000"/>
              </a:lnSpc>
              <a:buNone/>
            </a:pPr>
            <a:r>
              <a:rPr lang="en-US" altLang="en-US" sz="2000" dirty="0"/>
              <a:t> </a:t>
            </a:r>
            <a:r>
              <a:rPr lang="en-US" altLang="en-US" sz="2000" dirty="0" smtClean="0"/>
              <a:t>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OR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gets worse </a:t>
            </a:r>
          </a:p>
          <a:p>
            <a:pPr marL="0" indent="0" eaLnBrk="1" hangingPunct="1">
              <a:lnSpc>
                <a:spcPct val="80000"/>
              </a:lnSpc>
              <a:buNone/>
            </a:pPr>
            <a:r>
              <a:rPr lang="en-US" altLang="en-US" sz="2000" b="1" dirty="0">
                <a:latin typeface="Verdana" panose="020B0604030504040204" pitchFamily="34" charset="0"/>
                <a:ea typeface="Verdana" panose="020B0604030504040204" pitchFamily="34" charset="0"/>
                <a:cs typeface="Verdana" panose="020B0604030504040204" pitchFamily="34" charset="0"/>
              </a:rPr>
              <a:t>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      </a:t>
            </a:r>
          </a:p>
          <a:p>
            <a:pPr marL="0" indent="0" eaLnBrk="1" hangingPunct="1">
              <a:lnSpc>
                <a:spcPct val="80000"/>
              </a:lnSpc>
              <a:buNone/>
            </a:pPr>
            <a:r>
              <a:rPr lang="en-US" altLang="en-US" sz="2000" b="1" dirty="0">
                <a:latin typeface="Verdana" panose="020B0604030504040204" pitchFamily="34" charset="0"/>
                <a:ea typeface="Verdana" panose="020B0604030504040204" pitchFamily="34" charset="0"/>
                <a:cs typeface="Verdana" panose="020B0604030504040204" pitchFamily="34" charset="0"/>
              </a:rPr>
              <a:t>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AND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you believe this is a life-threatening situation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        	</a:t>
            </a: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eaLnBrk="1" hangingPunct="1">
              <a:lnSpc>
                <a:spcPct val="80000"/>
              </a:lnSpc>
              <a:buNone/>
            </a:pPr>
            <a:r>
              <a:rPr lang="en-US" altLang="en-US" sz="2000" dirty="0"/>
              <a:t>	</a:t>
            </a:r>
            <a:endParaRPr lang="en-US" altLang="en-US" sz="2000" dirty="0" smtClean="0"/>
          </a:p>
          <a:p>
            <a:pPr marL="0" indent="0" algn="ctr" eaLnBrk="1" hangingPunct="1">
              <a:lnSpc>
                <a:spcPct val="80000"/>
              </a:lnSpc>
              <a:buNone/>
            </a:pPr>
            <a:r>
              <a:rPr lang="en-US" altLang="en-US" sz="2800" i="1" dirty="0" smtClean="0">
                <a:latin typeface="Verdana" panose="020B0604030504040204" pitchFamily="34" charset="0"/>
                <a:ea typeface="Verdana" panose="020B0604030504040204" pitchFamily="34" charset="0"/>
                <a:cs typeface="Verdana" panose="020B0604030504040204" pitchFamily="34" charset="0"/>
              </a:rPr>
              <a:t>Administer </a:t>
            </a:r>
            <a:r>
              <a:rPr lang="en-US" altLang="en-US" sz="2800" i="1" dirty="0">
                <a:latin typeface="Verdana" panose="020B0604030504040204" pitchFamily="34" charset="0"/>
                <a:ea typeface="Verdana" panose="020B0604030504040204" pitchFamily="34" charset="0"/>
                <a:cs typeface="Verdana" panose="020B0604030504040204" pitchFamily="34" charset="0"/>
              </a:rPr>
              <a:t>the Emergency Response </a:t>
            </a:r>
            <a:r>
              <a:rPr lang="en-US" altLang="en-US" sz="2800" i="1" dirty="0" smtClean="0">
                <a:latin typeface="Verdana" panose="020B0604030504040204" pitchFamily="34" charset="0"/>
                <a:ea typeface="Verdana" panose="020B0604030504040204" pitchFamily="34" charset="0"/>
                <a:cs typeface="Verdana" panose="020B0604030504040204" pitchFamily="34" charset="0"/>
              </a:rPr>
              <a:t>to        Life-Threatening </a:t>
            </a:r>
            <a:r>
              <a:rPr lang="en-US" altLang="en-US" sz="2800" i="1" dirty="0">
                <a:latin typeface="Verdana" panose="020B0604030504040204" pitchFamily="34" charset="0"/>
                <a:ea typeface="Verdana" panose="020B0604030504040204" pitchFamily="34" charset="0"/>
                <a:cs typeface="Verdana" panose="020B0604030504040204" pitchFamily="34" charset="0"/>
              </a:rPr>
              <a:t>Asthma or Severe </a:t>
            </a:r>
            <a:r>
              <a:rPr lang="en-US" altLang="en-US" sz="2800" i="1" dirty="0" smtClean="0">
                <a:latin typeface="Verdana" panose="020B0604030504040204" pitchFamily="34" charset="0"/>
                <a:ea typeface="Verdana" panose="020B0604030504040204" pitchFamily="34" charset="0"/>
                <a:cs typeface="Verdana" panose="020B0604030504040204" pitchFamily="34" charset="0"/>
              </a:rPr>
              <a:t>Allergic </a:t>
            </a:r>
            <a:r>
              <a:rPr lang="en-US" altLang="en-US" sz="2800" i="1" dirty="0">
                <a:latin typeface="Verdana" panose="020B0604030504040204" pitchFamily="34" charset="0"/>
                <a:ea typeface="Verdana" panose="020B0604030504040204" pitchFamily="34" charset="0"/>
                <a:cs typeface="Verdana" panose="020B0604030504040204" pitchFamily="34" charset="0"/>
              </a:rPr>
              <a:t>Reactions (Anaphylaxis</a:t>
            </a:r>
            <a:r>
              <a:rPr lang="en-US" altLang="en-US" sz="2800" i="1" dirty="0" smtClean="0">
                <a:latin typeface="Verdana" panose="020B0604030504040204" pitchFamily="34" charset="0"/>
                <a:ea typeface="Verdana" panose="020B0604030504040204" pitchFamily="34" charset="0"/>
                <a:cs typeface="Verdana" panose="020B0604030504040204" pitchFamily="34" charset="0"/>
              </a:rPr>
              <a:t>) protocol</a:t>
            </a:r>
            <a:endParaRPr lang="en-US" altLang="en-US" sz="2800" i="1" dirty="0">
              <a:latin typeface="Verdana" panose="020B0604030504040204" pitchFamily="34" charset="0"/>
              <a:ea typeface="Verdana" panose="020B0604030504040204" pitchFamily="34" charset="0"/>
              <a:cs typeface="Verdana" panose="020B0604030504040204" pitchFamily="34" charset="0"/>
            </a:endParaRPr>
          </a:p>
          <a:p>
            <a:pPr marL="609600" indent="-609600" algn="ctr" eaLnBrk="1" hangingPunct="1">
              <a:lnSpc>
                <a:spcPct val="80000"/>
              </a:lnSpc>
              <a:buFont typeface="Wingdings" pitchFamily="2" charset="2"/>
              <a:buNone/>
            </a:pPr>
            <a:endParaRPr lang="en-US" altLang="en-US" sz="2000" dirty="0"/>
          </a:p>
        </p:txBody>
      </p:sp>
      <p:sp>
        <p:nvSpPr>
          <p:cNvPr id="1126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C49E7439-2FA6-4976-BB33-4840ACE27756}" type="slidenum">
              <a:rPr lang="en-US" sz="1200" smtClean="0">
                <a:solidFill>
                  <a:srgbClr val="000000"/>
                </a:solidFill>
                <a:latin typeface="Arial Black" pitchFamily="34" charset="0"/>
              </a:rPr>
              <a:pPr eaLnBrk="1" hangingPunct="1">
                <a:defRPr/>
              </a:pPr>
              <a:t>37</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21799950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52227">
                                            <p:txEl>
                                              <p:pRg st="1" end="1"/>
                                            </p:txEl>
                                          </p:spTgt>
                                        </p:tgtEl>
                                        <p:attrNameLst>
                                          <p:attrName>ppt_x</p:attrName>
                                          <p:attrName>ppt_y</p:attrName>
                                        </p:attrNameLst>
                                      </p:cBhvr>
                                    </p:animMotion>
                                    <p:animRot by="1500000">
                                      <p:cBhvr>
                                        <p:cTn id="7" dur="250" fill="hold">
                                          <p:stCondLst>
                                            <p:cond delay="0"/>
                                          </p:stCondLst>
                                        </p:cTn>
                                        <p:tgtEl>
                                          <p:spTgt spid="52227">
                                            <p:txEl>
                                              <p:pRg st="1" end="1"/>
                                            </p:txEl>
                                          </p:spTgt>
                                        </p:tgtEl>
                                        <p:attrNameLst>
                                          <p:attrName>r</p:attrName>
                                        </p:attrNameLst>
                                      </p:cBhvr>
                                    </p:animRot>
                                    <p:animRot by="-1500000">
                                      <p:cBhvr>
                                        <p:cTn id="8" dur="250" fill="hold">
                                          <p:stCondLst>
                                            <p:cond delay="250"/>
                                          </p:stCondLst>
                                        </p:cTn>
                                        <p:tgtEl>
                                          <p:spTgt spid="52227">
                                            <p:txEl>
                                              <p:pRg st="1" end="1"/>
                                            </p:txEl>
                                          </p:spTgt>
                                        </p:tgtEl>
                                        <p:attrNameLst>
                                          <p:attrName>r</p:attrName>
                                        </p:attrNameLst>
                                      </p:cBhvr>
                                    </p:animRot>
                                    <p:animRot by="-1500000">
                                      <p:cBhvr>
                                        <p:cTn id="9" dur="250" fill="hold">
                                          <p:stCondLst>
                                            <p:cond delay="500"/>
                                          </p:stCondLst>
                                        </p:cTn>
                                        <p:tgtEl>
                                          <p:spTgt spid="52227">
                                            <p:txEl>
                                              <p:pRg st="1" end="1"/>
                                            </p:txEl>
                                          </p:spTgt>
                                        </p:tgtEl>
                                        <p:attrNameLst>
                                          <p:attrName>r</p:attrName>
                                        </p:attrNameLst>
                                      </p:cBhvr>
                                    </p:animRot>
                                    <p:animRot by="1500000">
                                      <p:cBhvr>
                                        <p:cTn id="10" dur="250" fill="hold">
                                          <p:stCondLst>
                                            <p:cond delay="750"/>
                                          </p:stCondLst>
                                        </p:cTn>
                                        <p:tgtEl>
                                          <p:spTgt spid="52227">
                                            <p:txEl>
                                              <p:pRg st="1" end="1"/>
                                            </p:txEl>
                                          </p:spTgt>
                                        </p:tgtEl>
                                        <p:attrNameLst>
                                          <p:attrName>r</p:attrName>
                                        </p:attrNameLst>
                                      </p:cBhvr>
                                    </p:animRot>
                                  </p:childTnLst>
                                </p:cTn>
                              </p:par>
                            </p:childTnLst>
                          </p:cTn>
                        </p:par>
                        <p:par>
                          <p:cTn id="11" fill="hold" nodeType="afterGroup">
                            <p:stCondLst>
                              <p:cond delay="5500"/>
                            </p:stCondLst>
                            <p:childTnLst>
                              <p:par>
                                <p:cTn id="12" presetID="34" presetClass="emph" presetSubtype="0" fill="hold"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52227">
                                            <p:txEl>
                                              <p:pRg st="2" end="2"/>
                                            </p:txEl>
                                          </p:spTgt>
                                        </p:tgtEl>
                                        <p:attrNameLst>
                                          <p:attrName>ppt_x</p:attrName>
                                          <p:attrName>ppt_y</p:attrName>
                                        </p:attrNameLst>
                                      </p:cBhvr>
                                    </p:animMotion>
                                    <p:animRot by="1500000">
                                      <p:cBhvr>
                                        <p:cTn id="14" dur="125" fill="hold">
                                          <p:stCondLst>
                                            <p:cond delay="0"/>
                                          </p:stCondLst>
                                        </p:cTn>
                                        <p:tgtEl>
                                          <p:spTgt spid="52227">
                                            <p:txEl>
                                              <p:pRg st="2" end="2"/>
                                            </p:txEl>
                                          </p:spTgt>
                                        </p:tgtEl>
                                        <p:attrNameLst>
                                          <p:attrName>r</p:attrName>
                                        </p:attrNameLst>
                                      </p:cBhvr>
                                    </p:animRot>
                                    <p:animRot by="-1500000">
                                      <p:cBhvr>
                                        <p:cTn id="15" dur="125" fill="hold">
                                          <p:stCondLst>
                                            <p:cond delay="125"/>
                                          </p:stCondLst>
                                        </p:cTn>
                                        <p:tgtEl>
                                          <p:spTgt spid="52227">
                                            <p:txEl>
                                              <p:pRg st="2" end="2"/>
                                            </p:txEl>
                                          </p:spTgt>
                                        </p:tgtEl>
                                        <p:attrNameLst>
                                          <p:attrName>r</p:attrName>
                                        </p:attrNameLst>
                                      </p:cBhvr>
                                    </p:animRot>
                                    <p:animRot by="-1500000">
                                      <p:cBhvr>
                                        <p:cTn id="16" dur="125" fill="hold">
                                          <p:stCondLst>
                                            <p:cond delay="250"/>
                                          </p:stCondLst>
                                        </p:cTn>
                                        <p:tgtEl>
                                          <p:spTgt spid="52227">
                                            <p:txEl>
                                              <p:pRg st="2" end="2"/>
                                            </p:txEl>
                                          </p:spTgt>
                                        </p:tgtEl>
                                        <p:attrNameLst>
                                          <p:attrName>r</p:attrName>
                                        </p:attrNameLst>
                                      </p:cBhvr>
                                    </p:animRot>
                                    <p:animRot by="1500000">
                                      <p:cBhvr>
                                        <p:cTn id="17" dur="125" fill="hold">
                                          <p:stCondLst>
                                            <p:cond delay="375"/>
                                          </p:stCondLst>
                                        </p:cTn>
                                        <p:tgtEl>
                                          <p:spTgt spid="52227">
                                            <p:txEl>
                                              <p:pRg st="2" end="2"/>
                                            </p:txEl>
                                          </p:spTgt>
                                        </p:tgtEl>
                                        <p:attrNameLst>
                                          <p:attrName>r</p:attrName>
                                        </p:attrNameLst>
                                      </p:cBhvr>
                                    </p:animRot>
                                  </p:childTnLst>
                                </p:cTn>
                              </p:par>
                            </p:childTnLst>
                          </p:cTn>
                        </p:par>
                        <p:par>
                          <p:cTn id="18" fill="hold" nodeType="afterGroup">
                            <p:stCondLst>
                              <p:cond delay="9700"/>
                            </p:stCondLst>
                            <p:childTnLst>
                              <p:par>
                                <p:cTn id="19" presetID="34" presetClass="emph" presetSubtype="0" fill="hold"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52227">
                                            <p:txEl>
                                              <p:pRg st="3" end="3"/>
                                            </p:txEl>
                                          </p:spTgt>
                                        </p:tgtEl>
                                        <p:attrNameLst>
                                          <p:attrName>ppt_x</p:attrName>
                                          <p:attrName>ppt_y</p:attrName>
                                        </p:attrNameLst>
                                      </p:cBhvr>
                                    </p:animMotion>
                                    <p:animRot by="1500000">
                                      <p:cBhvr>
                                        <p:cTn id="21" dur="125" fill="hold">
                                          <p:stCondLst>
                                            <p:cond delay="0"/>
                                          </p:stCondLst>
                                        </p:cTn>
                                        <p:tgtEl>
                                          <p:spTgt spid="52227">
                                            <p:txEl>
                                              <p:pRg st="3" end="3"/>
                                            </p:txEl>
                                          </p:spTgt>
                                        </p:tgtEl>
                                        <p:attrNameLst>
                                          <p:attrName>r</p:attrName>
                                        </p:attrNameLst>
                                      </p:cBhvr>
                                    </p:animRot>
                                    <p:animRot by="-1500000">
                                      <p:cBhvr>
                                        <p:cTn id="22" dur="125" fill="hold">
                                          <p:stCondLst>
                                            <p:cond delay="125"/>
                                          </p:stCondLst>
                                        </p:cTn>
                                        <p:tgtEl>
                                          <p:spTgt spid="52227">
                                            <p:txEl>
                                              <p:pRg st="3" end="3"/>
                                            </p:txEl>
                                          </p:spTgt>
                                        </p:tgtEl>
                                        <p:attrNameLst>
                                          <p:attrName>r</p:attrName>
                                        </p:attrNameLst>
                                      </p:cBhvr>
                                    </p:animRot>
                                    <p:animRot by="-1500000">
                                      <p:cBhvr>
                                        <p:cTn id="23" dur="125" fill="hold">
                                          <p:stCondLst>
                                            <p:cond delay="250"/>
                                          </p:stCondLst>
                                        </p:cTn>
                                        <p:tgtEl>
                                          <p:spTgt spid="52227">
                                            <p:txEl>
                                              <p:pRg st="3" end="3"/>
                                            </p:txEl>
                                          </p:spTgt>
                                        </p:tgtEl>
                                        <p:attrNameLst>
                                          <p:attrName>r</p:attrName>
                                        </p:attrNameLst>
                                      </p:cBhvr>
                                    </p:animRot>
                                    <p:animRot by="1500000">
                                      <p:cBhvr>
                                        <p:cTn id="24" dur="125" fill="hold">
                                          <p:stCondLst>
                                            <p:cond delay="375"/>
                                          </p:stCondLst>
                                        </p:cTn>
                                        <p:tgtEl>
                                          <p:spTgt spid="52227">
                                            <p:txEl>
                                              <p:pRg st="3" end="3"/>
                                            </p:txEl>
                                          </p:spTgt>
                                        </p:tgtEl>
                                        <p:attrNameLst>
                                          <p:attrName>r</p:attrName>
                                        </p:attrNameLst>
                                      </p:cBhvr>
                                    </p:animRot>
                                  </p:childTnLst>
                                </p:cTn>
                              </p:par>
                            </p:childTnLst>
                          </p:cTn>
                        </p:par>
                        <p:par>
                          <p:cTn id="25" fill="hold" nodeType="afterGroup">
                            <p:stCondLst>
                              <p:cond delay="12500"/>
                            </p:stCondLst>
                            <p:childTnLst>
                              <p:par>
                                <p:cTn id="26" presetID="34" presetClass="emph" presetSubtype="0" fill="hold"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52227">
                                            <p:txEl>
                                              <p:pRg st="4" end="4"/>
                                            </p:txEl>
                                          </p:spTgt>
                                        </p:tgtEl>
                                        <p:attrNameLst>
                                          <p:attrName>ppt_x</p:attrName>
                                          <p:attrName>ppt_y</p:attrName>
                                        </p:attrNameLst>
                                      </p:cBhvr>
                                    </p:animMotion>
                                    <p:animRot by="1500000">
                                      <p:cBhvr>
                                        <p:cTn id="28" dur="125" fill="hold">
                                          <p:stCondLst>
                                            <p:cond delay="0"/>
                                          </p:stCondLst>
                                        </p:cTn>
                                        <p:tgtEl>
                                          <p:spTgt spid="52227">
                                            <p:txEl>
                                              <p:pRg st="4" end="4"/>
                                            </p:txEl>
                                          </p:spTgt>
                                        </p:tgtEl>
                                        <p:attrNameLst>
                                          <p:attrName>r</p:attrName>
                                        </p:attrNameLst>
                                      </p:cBhvr>
                                    </p:animRot>
                                    <p:animRot by="-1500000">
                                      <p:cBhvr>
                                        <p:cTn id="29" dur="125" fill="hold">
                                          <p:stCondLst>
                                            <p:cond delay="125"/>
                                          </p:stCondLst>
                                        </p:cTn>
                                        <p:tgtEl>
                                          <p:spTgt spid="52227">
                                            <p:txEl>
                                              <p:pRg st="4" end="4"/>
                                            </p:txEl>
                                          </p:spTgt>
                                        </p:tgtEl>
                                        <p:attrNameLst>
                                          <p:attrName>r</p:attrName>
                                        </p:attrNameLst>
                                      </p:cBhvr>
                                    </p:animRot>
                                    <p:animRot by="-1500000">
                                      <p:cBhvr>
                                        <p:cTn id="30" dur="125" fill="hold">
                                          <p:stCondLst>
                                            <p:cond delay="250"/>
                                          </p:stCondLst>
                                        </p:cTn>
                                        <p:tgtEl>
                                          <p:spTgt spid="52227">
                                            <p:txEl>
                                              <p:pRg st="4" end="4"/>
                                            </p:txEl>
                                          </p:spTgt>
                                        </p:tgtEl>
                                        <p:attrNameLst>
                                          <p:attrName>r</p:attrName>
                                        </p:attrNameLst>
                                      </p:cBhvr>
                                    </p:animRot>
                                    <p:animRot by="1500000">
                                      <p:cBhvr>
                                        <p:cTn id="31" dur="125" fill="hold">
                                          <p:stCondLst>
                                            <p:cond delay="375"/>
                                          </p:stCondLst>
                                        </p:cTn>
                                        <p:tgtEl>
                                          <p:spTgt spid="52227">
                                            <p:txEl>
                                              <p:pRg st="4" end="4"/>
                                            </p:txEl>
                                          </p:spTgt>
                                        </p:tgtEl>
                                        <p:attrNameLst>
                                          <p:attrName>r</p:attrName>
                                        </p:attrNameLst>
                                      </p:cBhvr>
                                    </p:animRot>
                                  </p:childTnLst>
                                </p:cTn>
                              </p:par>
                            </p:childTnLst>
                          </p:cTn>
                        </p:par>
                        <p:par>
                          <p:cTn id="32" fill="hold">
                            <p:stCondLst>
                              <p:cond delay="18850"/>
                            </p:stCondLst>
                            <p:childTnLst>
                              <p:par>
                                <p:cTn id="33" presetID="34" presetClass="emph" presetSubtype="0" fill="hold" nodeType="after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52227">
                                            <p:txEl>
                                              <p:pRg st="5" end="5"/>
                                            </p:txEl>
                                          </p:spTgt>
                                        </p:tgtEl>
                                        <p:attrNameLst>
                                          <p:attrName>ppt_x</p:attrName>
                                          <p:attrName>ppt_y</p:attrName>
                                        </p:attrNameLst>
                                      </p:cBhvr>
                                    </p:animMotion>
                                    <p:animRot by="1500000">
                                      <p:cBhvr>
                                        <p:cTn id="35" dur="125" fill="hold">
                                          <p:stCondLst>
                                            <p:cond delay="0"/>
                                          </p:stCondLst>
                                        </p:cTn>
                                        <p:tgtEl>
                                          <p:spTgt spid="52227">
                                            <p:txEl>
                                              <p:pRg st="5" end="5"/>
                                            </p:txEl>
                                          </p:spTgt>
                                        </p:tgtEl>
                                        <p:attrNameLst>
                                          <p:attrName>r</p:attrName>
                                        </p:attrNameLst>
                                      </p:cBhvr>
                                    </p:animRot>
                                    <p:animRot by="-1500000">
                                      <p:cBhvr>
                                        <p:cTn id="36" dur="125" fill="hold">
                                          <p:stCondLst>
                                            <p:cond delay="125"/>
                                          </p:stCondLst>
                                        </p:cTn>
                                        <p:tgtEl>
                                          <p:spTgt spid="52227">
                                            <p:txEl>
                                              <p:pRg st="5" end="5"/>
                                            </p:txEl>
                                          </p:spTgt>
                                        </p:tgtEl>
                                        <p:attrNameLst>
                                          <p:attrName>r</p:attrName>
                                        </p:attrNameLst>
                                      </p:cBhvr>
                                    </p:animRot>
                                    <p:animRot by="-1500000">
                                      <p:cBhvr>
                                        <p:cTn id="37" dur="125" fill="hold">
                                          <p:stCondLst>
                                            <p:cond delay="250"/>
                                          </p:stCondLst>
                                        </p:cTn>
                                        <p:tgtEl>
                                          <p:spTgt spid="52227">
                                            <p:txEl>
                                              <p:pRg st="5" end="5"/>
                                            </p:txEl>
                                          </p:spTgt>
                                        </p:tgtEl>
                                        <p:attrNameLst>
                                          <p:attrName>r</p:attrName>
                                        </p:attrNameLst>
                                      </p:cBhvr>
                                    </p:animRot>
                                    <p:animRot by="1500000">
                                      <p:cBhvr>
                                        <p:cTn id="38" dur="125" fill="hold">
                                          <p:stCondLst>
                                            <p:cond delay="375"/>
                                          </p:stCondLst>
                                        </p:cTn>
                                        <p:tgtEl>
                                          <p:spTgt spid="52227">
                                            <p:txEl>
                                              <p:pRg st="5" end="5"/>
                                            </p:txEl>
                                          </p:spTgt>
                                        </p:tgtEl>
                                        <p:attrNameLst>
                                          <p:attrName>r</p:attrName>
                                        </p:attrNameLst>
                                      </p:cBhvr>
                                    </p:animRot>
                                  </p:childTnLst>
                                </p:cTn>
                              </p:par>
                            </p:childTnLst>
                          </p:cTn>
                        </p:par>
                        <p:par>
                          <p:cTn id="39" fill="hold">
                            <p:stCondLst>
                              <p:cond delay="20250"/>
                            </p:stCondLst>
                            <p:childTnLst>
                              <p:par>
                                <p:cTn id="40" presetID="34" presetClass="emph" presetSubtype="0" fill="hold" nodeType="after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52227">
                                            <p:txEl>
                                              <p:pRg st="6" end="6"/>
                                            </p:txEl>
                                          </p:spTgt>
                                        </p:tgtEl>
                                        <p:attrNameLst>
                                          <p:attrName>ppt_x</p:attrName>
                                          <p:attrName>ppt_y</p:attrName>
                                        </p:attrNameLst>
                                      </p:cBhvr>
                                    </p:animMotion>
                                    <p:animRot by="1500000">
                                      <p:cBhvr>
                                        <p:cTn id="42" dur="125" fill="hold">
                                          <p:stCondLst>
                                            <p:cond delay="0"/>
                                          </p:stCondLst>
                                        </p:cTn>
                                        <p:tgtEl>
                                          <p:spTgt spid="52227">
                                            <p:txEl>
                                              <p:pRg st="6" end="6"/>
                                            </p:txEl>
                                          </p:spTgt>
                                        </p:tgtEl>
                                        <p:attrNameLst>
                                          <p:attrName>r</p:attrName>
                                        </p:attrNameLst>
                                      </p:cBhvr>
                                    </p:animRot>
                                    <p:animRot by="-1500000">
                                      <p:cBhvr>
                                        <p:cTn id="43" dur="125" fill="hold">
                                          <p:stCondLst>
                                            <p:cond delay="125"/>
                                          </p:stCondLst>
                                        </p:cTn>
                                        <p:tgtEl>
                                          <p:spTgt spid="52227">
                                            <p:txEl>
                                              <p:pRg st="6" end="6"/>
                                            </p:txEl>
                                          </p:spTgt>
                                        </p:tgtEl>
                                        <p:attrNameLst>
                                          <p:attrName>r</p:attrName>
                                        </p:attrNameLst>
                                      </p:cBhvr>
                                    </p:animRot>
                                    <p:animRot by="-1500000">
                                      <p:cBhvr>
                                        <p:cTn id="44" dur="125" fill="hold">
                                          <p:stCondLst>
                                            <p:cond delay="250"/>
                                          </p:stCondLst>
                                        </p:cTn>
                                        <p:tgtEl>
                                          <p:spTgt spid="52227">
                                            <p:txEl>
                                              <p:pRg st="6" end="6"/>
                                            </p:txEl>
                                          </p:spTgt>
                                        </p:tgtEl>
                                        <p:attrNameLst>
                                          <p:attrName>r</p:attrName>
                                        </p:attrNameLst>
                                      </p:cBhvr>
                                    </p:animRot>
                                    <p:animRot by="1500000">
                                      <p:cBhvr>
                                        <p:cTn id="45" dur="125" fill="hold">
                                          <p:stCondLst>
                                            <p:cond delay="375"/>
                                          </p:stCondLst>
                                        </p:cTn>
                                        <p:tgtEl>
                                          <p:spTgt spid="52227">
                                            <p:txEl>
                                              <p:pRg st="6" end="6"/>
                                            </p:txEl>
                                          </p:spTgt>
                                        </p:tgtEl>
                                        <p:attrNameLst>
                                          <p:attrName>r</p:attrName>
                                        </p:attrNameLst>
                                      </p:cBhvr>
                                    </p:animRot>
                                  </p:childTnLst>
                                </p:cTn>
                              </p:par>
                            </p:childTnLst>
                          </p:cTn>
                        </p:par>
                        <p:par>
                          <p:cTn id="46" fill="hold">
                            <p:stCondLst>
                              <p:cond delay="21250"/>
                            </p:stCondLst>
                            <p:childTnLst>
                              <p:par>
                                <p:cTn id="47" presetID="34" presetClass="emph" presetSubtype="0" fill="hold" nodeType="after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52227">
                                            <p:txEl>
                                              <p:pRg st="7" end="7"/>
                                            </p:txEl>
                                          </p:spTgt>
                                        </p:tgtEl>
                                        <p:attrNameLst>
                                          <p:attrName>ppt_x</p:attrName>
                                          <p:attrName>ppt_y</p:attrName>
                                        </p:attrNameLst>
                                      </p:cBhvr>
                                    </p:animMotion>
                                    <p:animRot by="1500000">
                                      <p:cBhvr>
                                        <p:cTn id="49" dur="125" fill="hold">
                                          <p:stCondLst>
                                            <p:cond delay="0"/>
                                          </p:stCondLst>
                                        </p:cTn>
                                        <p:tgtEl>
                                          <p:spTgt spid="52227">
                                            <p:txEl>
                                              <p:pRg st="7" end="7"/>
                                            </p:txEl>
                                          </p:spTgt>
                                        </p:tgtEl>
                                        <p:attrNameLst>
                                          <p:attrName>r</p:attrName>
                                        </p:attrNameLst>
                                      </p:cBhvr>
                                    </p:animRot>
                                    <p:animRot by="-1500000">
                                      <p:cBhvr>
                                        <p:cTn id="50" dur="125" fill="hold">
                                          <p:stCondLst>
                                            <p:cond delay="125"/>
                                          </p:stCondLst>
                                        </p:cTn>
                                        <p:tgtEl>
                                          <p:spTgt spid="52227">
                                            <p:txEl>
                                              <p:pRg st="7" end="7"/>
                                            </p:txEl>
                                          </p:spTgt>
                                        </p:tgtEl>
                                        <p:attrNameLst>
                                          <p:attrName>r</p:attrName>
                                        </p:attrNameLst>
                                      </p:cBhvr>
                                    </p:animRot>
                                    <p:animRot by="-1500000">
                                      <p:cBhvr>
                                        <p:cTn id="51" dur="125" fill="hold">
                                          <p:stCondLst>
                                            <p:cond delay="250"/>
                                          </p:stCondLst>
                                        </p:cTn>
                                        <p:tgtEl>
                                          <p:spTgt spid="52227">
                                            <p:txEl>
                                              <p:pRg st="7" end="7"/>
                                            </p:txEl>
                                          </p:spTgt>
                                        </p:tgtEl>
                                        <p:attrNameLst>
                                          <p:attrName>r</p:attrName>
                                        </p:attrNameLst>
                                      </p:cBhvr>
                                    </p:animRot>
                                    <p:animRot by="1500000">
                                      <p:cBhvr>
                                        <p:cTn id="52" dur="125" fill="hold">
                                          <p:stCondLst>
                                            <p:cond delay="375"/>
                                          </p:stCondLst>
                                        </p:cTn>
                                        <p:tgtEl>
                                          <p:spTgt spid="52227">
                                            <p:txEl>
                                              <p:pRg st="7" end="7"/>
                                            </p:txEl>
                                          </p:spTgt>
                                        </p:tgtEl>
                                        <p:attrNameLst>
                                          <p:attrName>r</p:attrName>
                                        </p:attrNameLst>
                                      </p:cBhvr>
                                    </p:animRot>
                                  </p:childTnLst>
                                </p:cTn>
                              </p:par>
                            </p:childTnLst>
                          </p:cTn>
                        </p:par>
                        <p:par>
                          <p:cTn id="53" fill="hold">
                            <p:stCondLst>
                              <p:cond delay="21700"/>
                            </p:stCondLst>
                            <p:childTnLst>
                              <p:par>
                                <p:cTn id="54" presetID="34" presetClass="emph" presetSubtype="0" fill="hold" nodeType="after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52227">
                                            <p:txEl>
                                              <p:pRg st="8" end="8"/>
                                            </p:txEl>
                                          </p:spTgt>
                                        </p:tgtEl>
                                        <p:attrNameLst>
                                          <p:attrName>ppt_x</p:attrName>
                                          <p:attrName>ppt_y</p:attrName>
                                        </p:attrNameLst>
                                      </p:cBhvr>
                                    </p:animMotion>
                                    <p:animRot by="1500000">
                                      <p:cBhvr>
                                        <p:cTn id="56" dur="125" fill="hold">
                                          <p:stCondLst>
                                            <p:cond delay="0"/>
                                          </p:stCondLst>
                                        </p:cTn>
                                        <p:tgtEl>
                                          <p:spTgt spid="52227">
                                            <p:txEl>
                                              <p:pRg st="8" end="8"/>
                                            </p:txEl>
                                          </p:spTgt>
                                        </p:tgtEl>
                                        <p:attrNameLst>
                                          <p:attrName>r</p:attrName>
                                        </p:attrNameLst>
                                      </p:cBhvr>
                                    </p:animRot>
                                    <p:animRot by="-1500000">
                                      <p:cBhvr>
                                        <p:cTn id="57" dur="125" fill="hold">
                                          <p:stCondLst>
                                            <p:cond delay="125"/>
                                          </p:stCondLst>
                                        </p:cTn>
                                        <p:tgtEl>
                                          <p:spTgt spid="52227">
                                            <p:txEl>
                                              <p:pRg st="8" end="8"/>
                                            </p:txEl>
                                          </p:spTgt>
                                        </p:tgtEl>
                                        <p:attrNameLst>
                                          <p:attrName>r</p:attrName>
                                        </p:attrNameLst>
                                      </p:cBhvr>
                                    </p:animRot>
                                    <p:animRot by="-1500000">
                                      <p:cBhvr>
                                        <p:cTn id="58" dur="125" fill="hold">
                                          <p:stCondLst>
                                            <p:cond delay="250"/>
                                          </p:stCondLst>
                                        </p:cTn>
                                        <p:tgtEl>
                                          <p:spTgt spid="52227">
                                            <p:txEl>
                                              <p:pRg st="8" end="8"/>
                                            </p:txEl>
                                          </p:spTgt>
                                        </p:tgtEl>
                                        <p:attrNameLst>
                                          <p:attrName>r</p:attrName>
                                        </p:attrNameLst>
                                      </p:cBhvr>
                                    </p:animRot>
                                    <p:animRot by="1500000">
                                      <p:cBhvr>
                                        <p:cTn id="59" dur="125" fill="hold">
                                          <p:stCondLst>
                                            <p:cond delay="375"/>
                                          </p:stCondLst>
                                        </p:cTn>
                                        <p:tgtEl>
                                          <p:spTgt spid="52227">
                                            <p:txEl>
                                              <p:pRg st="8" end="8"/>
                                            </p:txEl>
                                          </p:spTgt>
                                        </p:tgtEl>
                                        <p:attrNameLst>
                                          <p:attrName>r</p:attrName>
                                        </p:attrNameLst>
                                      </p:cBhvr>
                                    </p:animRot>
                                  </p:childTnLst>
                                </p:cTn>
                              </p:par>
                            </p:childTnLst>
                          </p:cTn>
                        </p:par>
                        <p:par>
                          <p:cTn id="60" fill="hold">
                            <p:stCondLst>
                              <p:cond delay="24400"/>
                            </p:stCondLst>
                            <p:childTnLst>
                              <p:par>
                                <p:cTn id="61" presetID="34" presetClass="emph" presetSubtype="0" fill="hold" nodeType="after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52227">
                                            <p:txEl>
                                              <p:pRg st="9" end="9"/>
                                            </p:txEl>
                                          </p:spTgt>
                                        </p:tgtEl>
                                        <p:attrNameLst>
                                          <p:attrName>ppt_x</p:attrName>
                                          <p:attrName>ppt_y</p:attrName>
                                        </p:attrNameLst>
                                      </p:cBhvr>
                                    </p:animMotion>
                                    <p:animRot by="1500000">
                                      <p:cBhvr>
                                        <p:cTn id="63" dur="125" fill="hold">
                                          <p:stCondLst>
                                            <p:cond delay="0"/>
                                          </p:stCondLst>
                                        </p:cTn>
                                        <p:tgtEl>
                                          <p:spTgt spid="52227">
                                            <p:txEl>
                                              <p:pRg st="9" end="9"/>
                                            </p:txEl>
                                          </p:spTgt>
                                        </p:tgtEl>
                                        <p:attrNameLst>
                                          <p:attrName>r</p:attrName>
                                        </p:attrNameLst>
                                      </p:cBhvr>
                                    </p:animRot>
                                    <p:animRot by="-1500000">
                                      <p:cBhvr>
                                        <p:cTn id="64" dur="125" fill="hold">
                                          <p:stCondLst>
                                            <p:cond delay="125"/>
                                          </p:stCondLst>
                                        </p:cTn>
                                        <p:tgtEl>
                                          <p:spTgt spid="52227">
                                            <p:txEl>
                                              <p:pRg st="9" end="9"/>
                                            </p:txEl>
                                          </p:spTgt>
                                        </p:tgtEl>
                                        <p:attrNameLst>
                                          <p:attrName>r</p:attrName>
                                        </p:attrNameLst>
                                      </p:cBhvr>
                                    </p:animRot>
                                    <p:animRot by="-1500000">
                                      <p:cBhvr>
                                        <p:cTn id="65" dur="125" fill="hold">
                                          <p:stCondLst>
                                            <p:cond delay="250"/>
                                          </p:stCondLst>
                                        </p:cTn>
                                        <p:tgtEl>
                                          <p:spTgt spid="52227">
                                            <p:txEl>
                                              <p:pRg st="9" end="9"/>
                                            </p:txEl>
                                          </p:spTgt>
                                        </p:tgtEl>
                                        <p:attrNameLst>
                                          <p:attrName>r</p:attrName>
                                        </p:attrNameLst>
                                      </p:cBhvr>
                                    </p:animRot>
                                    <p:animRot by="1500000">
                                      <p:cBhvr>
                                        <p:cTn id="66" dur="125" fill="hold">
                                          <p:stCondLst>
                                            <p:cond delay="375"/>
                                          </p:stCondLst>
                                        </p:cTn>
                                        <p:tgtEl>
                                          <p:spTgt spid="52227">
                                            <p:txEl>
                                              <p:pRg st="9" end="9"/>
                                            </p:txEl>
                                          </p:spTgt>
                                        </p:tgtEl>
                                        <p:attrNameLst>
                                          <p:attrName>r</p:attrName>
                                        </p:attrNameLst>
                                      </p:cBhvr>
                                    </p:animRot>
                                  </p:childTnLst>
                                </p:cTn>
                              </p:par>
                            </p:childTnLst>
                          </p:cTn>
                        </p:par>
                        <p:par>
                          <p:cTn id="67" fill="hold">
                            <p:stCondLst>
                              <p:cond delay="24850"/>
                            </p:stCondLst>
                            <p:childTnLst>
                              <p:par>
                                <p:cTn id="68" presetID="34" presetClass="emph" presetSubtype="0" fill="hold" nodeType="afterEffect">
                                  <p:stCondLst>
                                    <p:cond delay="0"/>
                                  </p:stCondLst>
                                  <p:iterate type="lt">
                                    <p:tmPct val="10000"/>
                                  </p:iterate>
                                  <p:childTnLst>
                                    <p:animMotion origin="layout" path="M 0.0 0.0 L 0.0 -0.07213" pathEditMode="relative" ptsTypes="">
                                      <p:cBhvr>
                                        <p:cTn id="69" dur="250" accel="50000" decel="50000" autoRev="1" fill="hold">
                                          <p:stCondLst>
                                            <p:cond delay="0"/>
                                          </p:stCondLst>
                                        </p:cTn>
                                        <p:tgtEl>
                                          <p:spTgt spid="52227">
                                            <p:txEl>
                                              <p:pRg st="10" end="10"/>
                                            </p:txEl>
                                          </p:spTgt>
                                        </p:tgtEl>
                                        <p:attrNameLst>
                                          <p:attrName>ppt_x</p:attrName>
                                          <p:attrName>ppt_y</p:attrName>
                                        </p:attrNameLst>
                                      </p:cBhvr>
                                    </p:animMotion>
                                    <p:animRot by="1500000">
                                      <p:cBhvr>
                                        <p:cTn id="70" dur="125" fill="hold">
                                          <p:stCondLst>
                                            <p:cond delay="0"/>
                                          </p:stCondLst>
                                        </p:cTn>
                                        <p:tgtEl>
                                          <p:spTgt spid="52227">
                                            <p:txEl>
                                              <p:pRg st="10" end="10"/>
                                            </p:txEl>
                                          </p:spTgt>
                                        </p:tgtEl>
                                        <p:attrNameLst>
                                          <p:attrName>r</p:attrName>
                                        </p:attrNameLst>
                                      </p:cBhvr>
                                    </p:animRot>
                                    <p:animRot by="-1500000">
                                      <p:cBhvr>
                                        <p:cTn id="71" dur="125" fill="hold">
                                          <p:stCondLst>
                                            <p:cond delay="125"/>
                                          </p:stCondLst>
                                        </p:cTn>
                                        <p:tgtEl>
                                          <p:spTgt spid="52227">
                                            <p:txEl>
                                              <p:pRg st="10" end="10"/>
                                            </p:txEl>
                                          </p:spTgt>
                                        </p:tgtEl>
                                        <p:attrNameLst>
                                          <p:attrName>r</p:attrName>
                                        </p:attrNameLst>
                                      </p:cBhvr>
                                    </p:animRot>
                                    <p:animRot by="-1500000">
                                      <p:cBhvr>
                                        <p:cTn id="72" dur="125" fill="hold">
                                          <p:stCondLst>
                                            <p:cond delay="250"/>
                                          </p:stCondLst>
                                        </p:cTn>
                                        <p:tgtEl>
                                          <p:spTgt spid="52227">
                                            <p:txEl>
                                              <p:pRg st="10" end="10"/>
                                            </p:txEl>
                                          </p:spTgt>
                                        </p:tgtEl>
                                        <p:attrNameLst>
                                          <p:attrName>r</p:attrName>
                                        </p:attrNameLst>
                                      </p:cBhvr>
                                    </p:animRot>
                                    <p:animRot by="1500000">
                                      <p:cBhvr>
                                        <p:cTn id="73" dur="125" fill="hold">
                                          <p:stCondLst>
                                            <p:cond delay="375"/>
                                          </p:stCondLst>
                                        </p:cTn>
                                        <p:tgtEl>
                                          <p:spTgt spid="52227">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2300" dirty="0" smtClean="0"/>
          </a:p>
          <a:p>
            <a:r>
              <a:rPr lang="en-US" sz="2000" dirty="0" smtClean="0">
                <a:latin typeface="Verdana" panose="020B0604030504040204" pitchFamily="34" charset="0"/>
                <a:ea typeface="Verdana" panose="020B0604030504040204" pitchFamily="34" charset="0"/>
                <a:cs typeface="Verdana" panose="020B0604030504040204" pitchFamily="34" charset="0"/>
              </a:rPr>
              <a:t>What if I accidentally inject myself with the </a:t>
            </a:r>
            <a:r>
              <a:rPr lang="en-US" sz="2000" dirty="0" err="1" smtClean="0">
                <a:latin typeface="Verdana" panose="020B0604030504040204" pitchFamily="34" charset="0"/>
                <a:ea typeface="Verdana" panose="020B0604030504040204" pitchFamily="34" charset="0"/>
                <a:cs typeface="Verdana" panose="020B0604030504040204" pitchFamily="34" charset="0"/>
              </a:rPr>
              <a:t>EpiPen</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marL="109728" indent="0">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What if the </a:t>
            </a:r>
            <a:r>
              <a:rPr lang="en-US" sz="2000" dirty="0" err="1" smtClean="0">
                <a:latin typeface="Verdana" panose="020B0604030504040204" pitchFamily="34" charset="0"/>
                <a:ea typeface="Verdana" panose="020B0604030504040204" pitchFamily="34" charset="0"/>
                <a:cs typeface="Verdana" panose="020B0604030504040204" pitchFamily="34" charset="0"/>
              </a:rPr>
              <a:t>EpiPen</a:t>
            </a:r>
            <a:r>
              <a:rPr lang="en-US" sz="2000" dirty="0" smtClean="0">
                <a:latin typeface="Verdana" panose="020B0604030504040204" pitchFamily="34" charset="0"/>
                <a:ea typeface="Verdana" panose="020B0604030504040204" pitchFamily="34" charset="0"/>
                <a:cs typeface="Verdana" panose="020B0604030504040204" pitchFamily="34" charset="0"/>
              </a:rPr>
              <a:t>® is expired?</a:t>
            </a:r>
          </a:p>
          <a:p>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What if a student with a known life-threatening allergy is exposed to that allergen, but hasn’t started showing symptoms?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normAutofit/>
          </a:bodyPr>
          <a:lstStyle/>
          <a:p>
            <a:r>
              <a:rPr lang="en-US" sz="3200" dirty="0" smtClean="0">
                <a:solidFill>
                  <a:schemeClr val="tx1">
                    <a:lumMod val="85000"/>
                  </a:schemeClr>
                </a:solidFill>
                <a:effectLst>
                  <a:outerShdw blurRad="38100" dist="38100" dir="2700000" algn="tl">
                    <a:srgbClr val="000000">
                      <a:alpha val="43137"/>
                    </a:srgbClr>
                  </a:outerShdw>
                </a:effectLst>
              </a:rPr>
              <a:t>What if…</a:t>
            </a:r>
            <a:endParaRPr lang="en-US" sz="3200" dirty="0">
              <a:solidFill>
                <a:schemeClr val="tx1">
                  <a:lumMod val="85000"/>
                </a:scheme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0555AA-3320-47F6-81BF-59D4A7DAFB8A}" type="slidenum">
              <a:rPr lang="en-US" smtClean="0">
                <a:solidFill>
                  <a:prstClr val="black"/>
                </a:solidFill>
              </a:rPr>
              <a:pPr/>
              <a:t>38</a:t>
            </a:fld>
            <a:endParaRPr lang="en-US">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329635524"/>
      </p:ext>
    </p:ext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a:bodyPr>
          <a:lstStyle/>
          <a:p>
            <a:pPr eaLnBrk="1" hangingPunct="1"/>
            <a:r>
              <a:rPr lang="en-US" altLang="en-US" sz="3200" dirty="0"/>
              <a:t>Supplies</a:t>
            </a:r>
          </a:p>
        </p:txBody>
      </p:sp>
      <p:sp>
        <p:nvSpPr>
          <p:cNvPr id="68611" name="Rectangle 3"/>
          <p:cNvSpPr>
            <a:spLocks noGrp="1" noChangeArrowheads="1"/>
          </p:cNvSpPr>
          <p:nvPr>
            <p:ph idx="1"/>
          </p:nvPr>
        </p:nvSpPr>
        <p:spPr>
          <a:xfrm>
            <a:off x="685800" y="1828800"/>
            <a:ext cx="7467600" cy="3657600"/>
          </a:xfrm>
        </p:spPr>
        <p:txBody>
          <a:bodyPr>
            <a:normAutofit/>
          </a:bodyPr>
          <a:lstStyle/>
          <a:p>
            <a:pPr marL="173038" indent="-173038" eaLnBrk="1" hangingPunct="1">
              <a:lnSpc>
                <a:spcPct val="80000"/>
              </a:lnSpc>
              <a:buFont typeface="Wingdings" pitchFamily="2" charset="2"/>
              <a:buNone/>
            </a:pPr>
            <a:r>
              <a:rPr lang="en-US" altLang="en-US" sz="2000" b="1" dirty="0">
                <a:latin typeface="Verdana" panose="020B0604030504040204" pitchFamily="34" charset="0"/>
                <a:ea typeface="Verdana" panose="020B0604030504040204" pitchFamily="34" charset="0"/>
                <a:cs typeface="Verdana" panose="020B0604030504040204" pitchFamily="34" charset="0"/>
              </a:rPr>
              <a:t>The following medical supplies are required for each building:</a:t>
            </a:r>
            <a:br>
              <a:rPr lang="en-US" altLang="en-US" sz="2000" b="1" dirty="0">
                <a:latin typeface="Verdana" panose="020B0604030504040204" pitchFamily="34" charset="0"/>
                <a:ea typeface="Verdana" panose="020B0604030504040204" pitchFamily="34" charset="0"/>
                <a:cs typeface="Verdana" panose="020B0604030504040204" pitchFamily="34" charset="0"/>
              </a:rPr>
            </a:br>
            <a:endParaRPr lang="en-US" altLang="en-US" sz="2000" b="1" dirty="0">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Container for emergency supplies                                </a:t>
            </a:r>
          </a:p>
          <a:p>
            <a:pPr lvl="1" eaLnBrk="1" hangingPunct="1">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80000"/>
              </a:lnSpc>
            </a:pPr>
            <a:r>
              <a:rPr lang="en-US" altLang="en-US" sz="2000" dirty="0" err="1">
                <a:latin typeface="Verdana" panose="020B0604030504040204" pitchFamily="34" charset="0"/>
                <a:ea typeface="Verdana" panose="020B0604030504040204" pitchFamily="34" charset="0"/>
                <a:cs typeface="Verdana" panose="020B0604030504040204" pitchFamily="34" charset="0"/>
              </a:rPr>
              <a:t>EpiPen</a:t>
            </a:r>
            <a:r>
              <a:rPr lang="en-US" altLang="en-US" sz="2000" dirty="0">
                <a:latin typeface="Verdana" panose="020B0604030504040204" pitchFamily="34" charset="0"/>
                <a:ea typeface="Verdana" panose="020B0604030504040204" pitchFamily="34" charset="0"/>
                <a:cs typeface="Verdana" panose="020B0604030504040204" pitchFamily="34" charset="0"/>
              </a:rPr>
              <a:t>® and/or </a:t>
            </a:r>
            <a:r>
              <a:rPr lang="en-US" altLang="en-US" sz="2000" dirty="0" err="1">
                <a:latin typeface="Verdana" panose="020B0604030504040204" pitchFamily="34" charset="0"/>
                <a:ea typeface="Verdana" panose="020B0604030504040204" pitchFamily="34" charset="0"/>
                <a:cs typeface="Verdana" panose="020B0604030504040204" pitchFamily="34" charset="0"/>
              </a:rPr>
              <a:t>EpiPen</a:t>
            </a:r>
            <a:r>
              <a:rPr lang="en-US" altLang="en-US" sz="2000" dirty="0">
                <a:latin typeface="Verdana" panose="020B0604030504040204" pitchFamily="34" charset="0"/>
                <a:ea typeface="Verdana" panose="020B0604030504040204" pitchFamily="34" charset="0"/>
                <a:cs typeface="Verdana" panose="020B0604030504040204" pitchFamily="34" charset="0"/>
              </a:rPr>
              <a:t>® Jr. per weight</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Nebulizer compressor with masks and tubing</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Albuterol(premixed) - three vials per building</a:t>
            </a:r>
          </a:p>
        </p:txBody>
      </p:sp>
      <p:sp>
        <p:nvSpPr>
          <p:cNvPr id="2969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10183DBE-C79F-456C-A56E-7EDE1BB693D4}" type="slidenum">
              <a:rPr lang="en-US" sz="1200" smtClean="0">
                <a:solidFill>
                  <a:srgbClr val="000000"/>
                </a:solidFill>
                <a:latin typeface="Arial Black" pitchFamily="34" charset="0"/>
              </a:rPr>
              <a:pPr eaLnBrk="1" hangingPunct="1">
                <a:defRPr/>
              </a:pPr>
              <a:t>39</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3874739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Clr clrSpc="rgb" dir="cw">
                                      <p:cBhvr override="childStyle">
                                        <p:cTn id="6" dur="200" fill="hold"/>
                                        <p:tgtEl>
                                          <p:spTgt spid="68611">
                                            <p:txEl>
                                              <p:pRg st="0" end="0"/>
                                            </p:txEl>
                                          </p:spTgt>
                                        </p:tgtEl>
                                        <p:attrNameLst>
                                          <p:attrName>style.color</p:attrName>
                                        </p:attrNameLst>
                                      </p:cBhvr>
                                      <p:to>
                                        <a:schemeClr val="accent2"/>
                                      </p:to>
                                    </p:animClr>
                                    <p:animClr clrSpc="rgb" dir="cw">
                                      <p:cBhvr>
                                        <p:cTn id="7" dur="200" fill="hold"/>
                                        <p:tgtEl>
                                          <p:spTgt spid="68611">
                                            <p:txEl>
                                              <p:pRg st="0" end="0"/>
                                            </p:txEl>
                                          </p:spTgt>
                                        </p:tgtEl>
                                        <p:attrNameLst>
                                          <p:attrName>fillcolor</p:attrName>
                                        </p:attrNameLst>
                                      </p:cBhvr>
                                      <p:to>
                                        <a:schemeClr val="accent2"/>
                                      </p:to>
                                    </p:animClr>
                                    <p:set>
                                      <p:cBhvr>
                                        <p:cTn id="8" dur="200" fill="hold"/>
                                        <p:tgtEl>
                                          <p:spTgt spid="68611">
                                            <p:txEl>
                                              <p:pRg st="0" end="0"/>
                                            </p:txEl>
                                          </p:spTgt>
                                        </p:tgtEl>
                                        <p:attrNameLst>
                                          <p:attrName>fill.type</p:attrName>
                                        </p:attrNameLst>
                                      </p:cBhvr>
                                      <p:to>
                                        <p:strVal val="solid"/>
                                      </p:to>
                                    </p:set>
                                    <p:set>
                                      <p:cBhvr>
                                        <p:cTn id="9" dur="200" fill="hold"/>
                                        <p:tgtEl>
                                          <p:spTgt spid="68611">
                                            <p:txEl>
                                              <p:pRg st="0" end="0"/>
                                            </p:txEl>
                                          </p:spTgt>
                                        </p:tgtEl>
                                        <p:attrNameLst>
                                          <p:attrName>fill.on</p:attrName>
                                        </p:attrNameLst>
                                      </p:cBhvr>
                                      <p:to>
                                        <p:strVal val="true"/>
                                      </p:to>
                                    </p:set>
                                    <p:animRot by="120000">
                                      <p:cBhvr>
                                        <p:cTn id="10" dur="200" fill="hold">
                                          <p:stCondLst>
                                            <p:cond delay="0"/>
                                          </p:stCondLst>
                                        </p:cTn>
                                        <p:tgtEl>
                                          <p:spTgt spid="68611">
                                            <p:txEl>
                                              <p:pRg st="0" end="0"/>
                                            </p:txEl>
                                          </p:spTgt>
                                        </p:tgtEl>
                                        <p:attrNameLst>
                                          <p:attrName>r</p:attrName>
                                        </p:attrNameLst>
                                      </p:cBhvr>
                                    </p:animRot>
                                    <p:animRot by="-240000">
                                      <p:cBhvr>
                                        <p:cTn id="11" dur="400" fill="hold">
                                          <p:stCondLst>
                                            <p:cond delay="400"/>
                                          </p:stCondLst>
                                        </p:cTn>
                                        <p:tgtEl>
                                          <p:spTgt spid="68611">
                                            <p:txEl>
                                              <p:pRg st="0" end="0"/>
                                            </p:txEl>
                                          </p:spTgt>
                                        </p:tgtEl>
                                        <p:attrNameLst>
                                          <p:attrName>r</p:attrName>
                                        </p:attrNameLst>
                                      </p:cBhvr>
                                    </p:animRot>
                                    <p:animRot by="240000">
                                      <p:cBhvr>
                                        <p:cTn id="12" dur="400" fill="hold">
                                          <p:stCondLst>
                                            <p:cond delay="800"/>
                                          </p:stCondLst>
                                        </p:cTn>
                                        <p:tgtEl>
                                          <p:spTgt spid="68611">
                                            <p:txEl>
                                              <p:pRg st="0" end="0"/>
                                            </p:txEl>
                                          </p:spTgt>
                                        </p:tgtEl>
                                        <p:attrNameLst>
                                          <p:attrName>r</p:attrName>
                                        </p:attrNameLst>
                                      </p:cBhvr>
                                    </p:animRot>
                                    <p:animRot by="-240000">
                                      <p:cBhvr>
                                        <p:cTn id="13" dur="400" fill="hold">
                                          <p:stCondLst>
                                            <p:cond delay="1200"/>
                                          </p:stCondLst>
                                        </p:cTn>
                                        <p:tgtEl>
                                          <p:spTgt spid="68611">
                                            <p:txEl>
                                              <p:pRg st="0" end="0"/>
                                            </p:txEl>
                                          </p:spTgt>
                                        </p:tgtEl>
                                        <p:attrNameLst>
                                          <p:attrName>r</p:attrName>
                                        </p:attrNameLst>
                                      </p:cBhvr>
                                    </p:animRot>
                                    <p:animRot by="120000">
                                      <p:cBhvr>
                                        <p:cTn id="14" dur="400" fill="hold">
                                          <p:stCondLst>
                                            <p:cond delay="1600"/>
                                          </p:stCondLst>
                                        </p:cTn>
                                        <p:tgtEl>
                                          <p:spTgt spid="68611">
                                            <p:txEl>
                                              <p:pRg st="0" end="0"/>
                                            </p:txEl>
                                          </p:spTgt>
                                        </p:tgtEl>
                                        <p:attrNameLst>
                                          <p:attrName>r</p:attrName>
                                        </p:attrNameLst>
                                      </p:cBhvr>
                                    </p:animRot>
                                  </p:childTnLst>
                                </p:cTn>
                              </p:par>
                            </p:childTnLst>
                          </p:cTn>
                        </p:par>
                        <p:par>
                          <p:cTn id="15" fill="hold" nodeType="afterGroup">
                            <p:stCondLst>
                              <p:cond delay="2000"/>
                            </p:stCondLst>
                            <p:childTnLst>
                              <p:par>
                                <p:cTn id="16" presetID="32" presetClass="emph" presetSubtype="0" fill="hold" grpId="0" nodeType="afterEffect">
                                  <p:stCondLst>
                                    <p:cond delay="0"/>
                                  </p:stCondLst>
                                  <p:childTnLst>
                                    <p:animClr clrSpc="rgb" dir="cw">
                                      <p:cBhvr override="childStyle">
                                        <p:cTn id="17" dur="200" fill="hold"/>
                                        <p:tgtEl>
                                          <p:spTgt spid="68611">
                                            <p:txEl>
                                              <p:pRg st="1" end="1"/>
                                            </p:txEl>
                                          </p:spTgt>
                                        </p:tgtEl>
                                        <p:attrNameLst>
                                          <p:attrName>style.color</p:attrName>
                                        </p:attrNameLst>
                                      </p:cBhvr>
                                      <p:to>
                                        <a:schemeClr val="accent2"/>
                                      </p:to>
                                    </p:animClr>
                                    <p:animClr clrSpc="rgb" dir="cw">
                                      <p:cBhvr>
                                        <p:cTn id="18" dur="200" fill="hold"/>
                                        <p:tgtEl>
                                          <p:spTgt spid="68611">
                                            <p:txEl>
                                              <p:pRg st="1" end="1"/>
                                            </p:txEl>
                                          </p:spTgt>
                                        </p:tgtEl>
                                        <p:attrNameLst>
                                          <p:attrName>fillcolor</p:attrName>
                                        </p:attrNameLst>
                                      </p:cBhvr>
                                      <p:to>
                                        <a:schemeClr val="accent2"/>
                                      </p:to>
                                    </p:animClr>
                                    <p:set>
                                      <p:cBhvr>
                                        <p:cTn id="19" dur="200" fill="hold"/>
                                        <p:tgtEl>
                                          <p:spTgt spid="68611">
                                            <p:txEl>
                                              <p:pRg st="1" end="1"/>
                                            </p:txEl>
                                          </p:spTgt>
                                        </p:tgtEl>
                                        <p:attrNameLst>
                                          <p:attrName>fill.type</p:attrName>
                                        </p:attrNameLst>
                                      </p:cBhvr>
                                      <p:to>
                                        <p:strVal val="solid"/>
                                      </p:to>
                                    </p:set>
                                    <p:set>
                                      <p:cBhvr>
                                        <p:cTn id="20" dur="200" fill="hold"/>
                                        <p:tgtEl>
                                          <p:spTgt spid="68611">
                                            <p:txEl>
                                              <p:pRg st="1" end="1"/>
                                            </p:txEl>
                                          </p:spTgt>
                                        </p:tgtEl>
                                        <p:attrNameLst>
                                          <p:attrName>fill.on</p:attrName>
                                        </p:attrNameLst>
                                      </p:cBhvr>
                                      <p:to>
                                        <p:strVal val="true"/>
                                      </p:to>
                                    </p:set>
                                    <p:animRot by="120000">
                                      <p:cBhvr>
                                        <p:cTn id="21" dur="200" fill="hold">
                                          <p:stCondLst>
                                            <p:cond delay="0"/>
                                          </p:stCondLst>
                                        </p:cTn>
                                        <p:tgtEl>
                                          <p:spTgt spid="68611">
                                            <p:txEl>
                                              <p:pRg st="1" end="1"/>
                                            </p:txEl>
                                          </p:spTgt>
                                        </p:tgtEl>
                                        <p:attrNameLst>
                                          <p:attrName>r</p:attrName>
                                        </p:attrNameLst>
                                      </p:cBhvr>
                                    </p:animRot>
                                    <p:animRot by="-240000">
                                      <p:cBhvr>
                                        <p:cTn id="22" dur="400" fill="hold">
                                          <p:stCondLst>
                                            <p:cond delay="400"/>
                                          </p:stCondLst>
                                        </p:cTn>
                                        <p:tgtEl>
                                          <p:spTgt spid="68611">
                                            <p:txEl>
                                              <p:pRg st="1" end="1"/>
                                            </p:txEl>
                                          </p:spTgt>
                                        </p:tgtEl>
                                        <p:attrNameLst>
                                          <p:attrName>r</p:attrName>
                                        </p:attrNameLst>
                                      </p:cBhvr>
                                    </p:animRot>
                                    <p:animRot by="240000">
                                      <p:cBhvr>
                                        <p:cTn id="23" dur="400" fill="hold">
                                          <p:stCondLst>
                                            <p:cond delay="800"/>
                                          </p:stCondLst>
                                        </p:cTn>
                                        <p:tgtEl>
                                          <p:spTgt spid="68611">
                                            <p:txEl>
                                              <p:pRg st="1" end="1"/>
                                            </p:txEl>
                                          </p:spTgt>
                                        </p:tgtEl>
                                        <p:attrNameLst>
                                          <p:attrName>r</p:attrName>
                                        </p:attrNameLst>
                                      </p:cBhvr>
                                    </p:animRot>
                                    <p:animRot by="-240000">
                                      <p:cBhvr>
                                        <p:cTn id="24" dur="400" fill="hold">
                                          <p:stCondLst>
                                            <p:cond delay="1200"/>
                                          </p:stCondLst>
                                        </p:cTn>
                                        <p:tgtEl>
                                          <p:spTgt spid="68611">
                                            <p:txEl>
                                              <p:pRg st="1" end="1"/>
                                            </p:txEl>
                                          </p:spTgt>
                                        </p:tgtEl>
                                        <p:attrNameLst>
                                          <p:attrName>r</p:attrName>
                                        </p:attrNameLst>
                                      </p:cBhvr>
                                    </p:animRot>
                                    <p:animRot by="120000">
                                      <p:cBhvr>
                                        <p:cTn id="25" dur="400" fill="hold">
                                          <p:stCondLst>
                                            <p:cond delay="1600"/>
                                          </p:stCondLst>
                                        </p:cTn>
                                        <p:tgtEl>
                                          <p:spTgt spid="68611">
                                            <p:txEl>
                                              <p:pRg st="1" end="1"/>
                                            </p:txEl>
                                          </p:spTgt>
                                        </p:tgtEl>
                                        <p:attrNameLst>
                                          <p:attrName>r</p:attrName>
                                        </p:attrNameLst>
                                      </p:cBhvr>
                                    </p:animRot>
                                  </p:childTnLst>
                                </p:cTn>
                              </p:par>
                            </p:childTnLst>
                          </p:cTn>
                        </p:par>
                        <p:par>
                          <p:cTn id="26" fill="hold" nodeType="afterGroup">
                            <p:stCondLst>
                              <p:cond delay="4000"/>
                            </p:stCondLst>
                            <p:childTnLst>
                              <p:par>
                                <p:cTn id="27" presetID="32" presetClass="emph" presetSubtype="0" fill="hold" grpId="0" nodeType="afterEffect">
                                  <p:stCondLst>
                                    <p:cond delay="0"/>
                                  </p:stCondLst>
                                  <p:childTnLst>
                                    <p:animClr clrSpc="rgb" dir="cw">
                                      <p:cBhvr override="childStyle">
                                        <p:cTn id="28" dur="200" fill="hold"/>
                                        <p:tgtEl>
                                          <p:spTgt spid="68611">
                                            <p:txEl>
                                              <p:pRg st="3" end="3"/>
                                            </p:txEl>
                                          </p:spTgt>
                                        </p:tgtEl>
                                        <p:attrNameLst>
                                          <p:attrName>style.color</p:attrName>
                                        </p:attrNameLst>
                                      </p:cBhvr>
                                      <p:to>
                                        <a:schemeClr val="accent2"/>
                                      </p:to>
                                    </p:animClr>
                                    <p:animClr clrSpc="rgb" dir="cw">
                                      <p:cBhvr>
                                        <p:cTn id="29" dur="200" fill="hold"/>
                                        <p:tgtEl>
                                          <p:spTgt spid="68611">
                                            <p:txEl>
                                              <p:pRg st="3" end="3"/>
                                            </p:txEl>
                                          </p:spTgt>
                                        </p:tgtEl>
                                        <p:attrNameLst>
                                          <p:attrName>fillcolor</p:attrName>
                                        </p:attrNameLst>
                                      </p:cBhvr>
                                      <p:to>
                                        <a:schemeClr val="accent2"/>
                                      </p:to>
                                    </p:animClr>
                                    <p:set>
                                      <p:cBhvr>
                                        <p:cTn id="30" dur="200" fill="hold"/>
                                        <p:tgtEl>
                                          <p:spTgt spid="68611">
                                            <p:txEl>
                                              <p:pRg st="3" end="3"/>
                                            </p:txEl>
                                          </p:spTgt>
                                        </p:tgtEl>
                                        <p:attrNameLst>
                                          <p:attrName>fill.type</p:attrName>
                                        </p:attrNameLst>
                                      </p:cBhvr>
                                      <p:to>
                                        <p:strVal val="solid"/>
                                      </p:to>
                                    </p:set>
                                    <p:set>
                                      <p:cBhvr>
                                        <p:cTn id="31" dur="200" fill="hold"/>
                                        <p:tgtEl>
                                          <p:spTgt spid="68611">
                                            <p:txEl>
                                              <p:pRg st="3" end="3"/>
                                            </p:txEl>
                                          </p:spTgt>
                                        </p:tgtEl>
                                        <p:attrNameLst>
                                          <p:attrName>fill.on</p:attrName>
                                        </p:attrNameLst>
                                      </p:cBhvr>
                                      <p:to>
                                        <p:strVal val="true"/>
                                      </p:to>
                                    </p:set>
                                    <p:animRot by="120000">
                                      <p:cBhvr>
                                        <p:cTn id="32" dur="200" fill="hold">
                                          <p:stCondLst>
                                            <p:cond delay="0"/>
                                          </p:stCondLst>
                                        </p:cTn>
                                        <p:tgtEl>
                                          <p:spTgt spid="68611">
                                            <p:txEl>
                                              <p:pRg st="3" end="3"/>
                                            </p:txEl>
                                          </p:spTgt>
                                        </p:tgtEl>
                                        <p:attrNameLst>
                                          <p:attrName>r</p:attrName>
                                        </p:attrNameLst>
                                      </p:cBhvr>
                                    </p:animRot>
                                    <p:animRot by="-240000">
                                      <p:cBhvr>
                                        <p:cTn id="33" dur="400" fill="hold">
                                          <p:stCondLst>
                                            <p:cond delay="400"/>
                                          </p:stCondLst>
                                        </p:cTn>
                                        <p:tgtEl>
                                          <p:spTgt spid="68611">
                                            <p:txEl>
                                              <p:pRg st="3" end="3"/>
                                            </p:txEl>
                                          </p:spTgt>
                                        </p:tgtEl>
                                        <p:attrNameLst>
                                          <p:attrName>r</p:attrName>
                                        </p:attrNameLst>
                                      </p:cBhvr>
                                    </p:animRot>
                                    <p:animRot by="240000">
                                      <p:cBhvr>
                                        <p:cTn id="34" dur="400" fill="hold">
                                          <p:stCondLst>
                                            <p:cond delay="800"/>
                                          </p:stCondLst>
                                        </p:cTn>
                                        <p:tgtEl>
                                          <p:spTgt spid="68611">
                                            <p:txEl>
                                              <p:pRg st="3" end="3"/>
                                            </p:txEl>
                                          </p:spTgt>
                                        </p:tgtEl>
                                        <p:attrNameLst>
                                          <p:attrName>r</p:attrName>
                                        </p:attrNameLst>
                                      </p:cBhvr>
                                    </p:animRot>
                                    <p:animRot by="-240000">
                                      <p:cBhvr>
                                        <p:cTn id="35" dur="400" fill="hold">
                                          <p:stCondLst>
                                            <p:cond delay="1200"/>
                                          </p:stCondLst>
                                        </p:cTn>
                                        <p:tgtEl>
                                          <p:spTgt spid="68611">
                                            <p:txEl>
                                              <p:pRg st="3" end="3"/>
                                            </p:txEl>
                                          </p:spTgt>
                                        </p:tgtEl>
                                        <p:attrNameLst>
                                          <p:attrName>r</p:attrName>
                                        </p:attrNameLst>
                                      </p:cBhvr>
                                    </p:animRot>
                                    <p:animRot by="120000">
                                      <p:cBhvr>
                                        <p:cTn id="36" dur="400" fill="hold">
                                          <p:stCondLst>
                                            <p:cond delay="1600"/>
                                          </p:stCondLst>
                                        </p:cTn>
                                        <p:tgtEl>
                                          <p:spTgt spid="68611">
                                            <p:txEl>
                                              <p:pRg st="3" end="3"/>
                                            </p:txEl>
                                          </p:spTgt>
                                        </p:tgtEl>
                                        <p:attrNameLst>
                                          <p:attrName>r</p:attrName>
                                        </p:attrNameLst>
                                      </p:cBhvr>
                                    </p:animRot>
                                  </p:childTnLst>
                                </p:cTn>
                              </p:par>
                            </p:childTnLst>
                          </p:cTn>
                        </p:par>
                        <p:par>
                          <p:cTn id="37" fill="hold" nodeType="afterGroup">
                            <p:stCondLst>
                              <p:cond delay="6000"/>
                            </p:stCondLst>
                            <p:childTnLst>
                              <p:par>
                                <p:cTn id="38" presetID="32" presetClass="emph" presetSubtype="0" fill="hold" grpId="0" nodeType="afterEffect">
                                  <p:stCondLst>
                                    <p:cond delay="0"/>
                                  </p:stCondLst>
                                  <p:childTnLst>
                                    <p:animClr clrSpc="rgb" dir="cw">
                                      <p:cBhvr override="childStyle">
                                        <p:cTn id="39" dur="200" fill="hold"/>
                                        <p:tgtEl>
                                          <p:spTgt spid="68611">
                                            <p:txEl>
                                              <p:pRg st="4" end="4"/>
                                            </p:txEl>
                                          </p:spTgt>
                                        </p:tgtEl>
                                        <p:attrNameLst>
                                          <p:attrName>style.color</p:attrName>
                                        </p:attrNameLst>
                                      </p:cBhvr>
                                      <p:to>
                                        <a:schemeClr val="accent2"/>
                                      </p:to>
                                    </p:animClr>
                                    <p:animClr clrSpc="rgb" dir="cw">
                                      <p:cBhvr>
                                        <p:cTn id="40" dur="200" fill="hold"/>
                                        <p:tgtEl>
                                          <p:spTgt spid="68611">
                                            <p:txEl>
                                              <p:pRg st="4" end="4"/>
                                            </p:txEl>
                                          </p:spTgt>
                                        </p:tgtEl>
                                        <p:attrNameLst>
                                          <p:attrName>fillcolor</p:attrName>
                                        </p:attrNameLst>
                                      </p:cBhvr>
                                      <p:to>
                                        <a:schemeClr val="accent2"/>
                                      </p:to>
                                    </p:animClr>
                                    <p:set>
                                      <p:cBhvr>
                                        <p:cTn id="41" dur="200" fill="hold"/>
                                        <p:tgtEl>
                                          <p:spTgt spid="68611">
                                            <p:txEl>
                                              <p:pRg st="4" end="4"/>
                                            </p:txEl>
                                          </p:spTgt>
                                        </p:tgtEl>
                                        <p:attrNameLst>
                                          <p:attrName>fill.type</p:attrName>
                                        </p:attrNameLst>
                                      </p:cBhvr>
                                      <p:to>
                                        <p:strVal val="solid"/>
                                      </p:to>
                                    </p:set>
                                    <p:set>
                                      <p:cBhvr>
                                        <p:cTn id="42" dur="200" fill="hold"/>
                                        <p:tgtEl>
                                          <p:spTgt spid="68611">
                                            <p:txEl>
                                              <p:pRg st="4" end="4"/>
                                            </p:txEl>
                                          </p:spTgt>
                                        </p:tgtEl>
                                        <p:attrNameLst>
                                          <p:attrName>fill.on</p:attrName>
                                        </p:attrNameLst>
                                      </p:cBhvr>
                                      <p:to>
                                        <p:strVal val="true"/>
                                      </p:to>
                                    </p:set>
                                    <p:animRot by="120000">
                                      <p:cBhvr>
                                        <p:cTn id="43" dur="200" fill="hold">
                                          <p:stCondLst>
                                            <p:cond delay="0"/>
                                          </p:stCondLst>
                                        </p:cTn>
                                        <p:tgtEl>
                                          <p:spTgt spid="68611">
                                            <p:txEl>
                                              <p:pRg st="4" end="4"/>
                                            </p:txEl>
                                          </p:spTgt>
                                        </p:tgtEl>
                                        <p:attrNameLst>
                                          <p:attrName>r</p:attrName>
                                        </p:attrNameLst>
                                      </p:cBhvr>
                                    </p:animRot>
                                    <p:animRot by="-240000">
                                      <p:cBhvr>
                                        <p:cTn id="44" dur="400" fill="hold">
                                          <p:stCondLst>
                                            <p:cond delay="400"/>
                                          </p:stCondLst>
                                        </p:cTn>
                                        <p:tgtEl>
                                          <p:spTgt spid="68611">
                                            <p:txEl>
                                              <p:pRg st="4" end="4"/>
                                            </p:txEl>
                                          </p:spTgt>
                                        </p:tgtEl>
                                        <p:attrNameLst>
                                          <p:attrName>r</p:attrName>
                                        </p:attrNameLst>
                                      </p:cBhvr>
                                    </p:animRot>
                                    <p:animRot by="240000">
                                      <p:cBhvr>
                                        <p:cTn id="45" dur="400" fill="hold">
                                          <p:stCondLst>
                                            <p:cond delay="800"/>
                                          </p:stCondLst>
                                        </p:cTn>
                                        <p:tgtEl>
                                          <p:spTgt spid="68611">
                                            <p:txEl>
                                              <p:pRg st="4" end="4"/>
                                            </p:txEl>
                                          </p:spTgt>
                                        </p:tgtEl>
                                        <p:attrNameLst>
                                          <p:attrName>r</p:attrName>
                                        </p:attrNameLst>
                                      </p:cBhvr>
                                    </p:animRot>
                                    <p:animRot by="-240000">
                                      <p:cBhvr>
                                        <p:cTn id="46" dur="400" fill="hold">
                                          <p:stCondLst>
                                            <p:cond delay="1200"/>
                                          </p:stCondLst>
                                        </p:cTn>
                                        <p:tgtEl>
                                          <p:spTgt spid="68611">
                                            <p:txEl>
                                              <p:pRg st="4" end="4"/>
                                            </p:txEl>
                                          </p:spTgt>
                                        </p:tgtEl>
                                        <p:attrNameLst>
                                          <p:attrName>r</p:attrName>
                                        </p:attrNameLst>
                                      </p:cBhvr>
                                    </p:animRot>
                                    <p:animRot by="120000">
                                      <p:cBhvr>
                                        <p:cTn id="47" dur="400" fill="hold">
                                          <p:stCondLst>
                                            <p:cond delay="1600"/>
                                          </p:stCondLst>
                                        </p:cTn>
                                        <p:tgtEl>
                                          <p:spTgt spid="68611">
                                            <p:txEl>
                                              <p:pRg st="4" end="4"/>
                                            </p:txEl>
                                          </p:spTgt>
                                        </p:tgtEl>
                                        <p:attrNameLst>
                                          <p:attrName>r</p:attrName>
                                        </p:attrNameLst>
                                      </p:cBhvr>
                                    </p:animRot>
                                  </p:childTnLst>
                                </p:cTn>
                              </p:par>
                            </p:childTnLst>
                          </p:cTn>
                        </p:par>
                        <p:par>
                          <p:cTn id="48" fill="hold" nodeType="afterGroup">
                            <p:stCondLst>
                              <p:cond delay="8000"/>
                            </p:stCondLst>
                            <p:childTnLst>
                              <p:par>
                                <p:cTn id="49" presetID="32" presetClass="emph" presetSubtype="0" fill="hold" grpId="0" nodeType="afterEffect">
                                  <p:stCondLst>
                                    <p:cond delay="0"/>
                                  </p:stCondLst>
                                  <p:childTnLst>
                                    <p:animClr clrSpc="rgb" dir="cw">
                                      <p:cBhvr override="childStyle">
                                        <p:cTn id="50" dur="200" fill="hold"/>
                                        <p:tgtEl>
                                          <p:spTgt spid="68611">
                                            <p:txEl>
                                              <p:pRg st="5" end="5"/>
                                            </p:txEl>
                                          </p:spTgt>
                                        </p:tgtEl>
                                        <p:attrNameLst>
                                          <p:attrName>style.color</p:attrName>
                                        </p:attrNameLst>
                                      </p:cBhvr>
                                      <p:to>
                                        <a:schemeClr val="accent2"/>
                                      </p:to>
                                    </p:animClr>
                                    <p:animClr clrSpc="rgb" dir="cw">
                                      <p:cBhvr>
                                        <p:cTn id="51" dur="200" fill="hold"/>
                                        <p:tgtEl>
                                          <p:spTgt spid="68611">
                                            <p:txEl>
                                              <p:pRg st="5" end="5"/>
                                            </p:txEl>
                                          </p:spTgt>
                                        </p:tgtEl>
                                        <p:attrNameLst>
                                          <p:attrName>fillcolor</p:attrName>
                                        </p:attrNameLst>
                                      </p:cBhvr>
                                      <p:to>
                                        <a:schemeClr val="accent2"/>
                                      </p:to>
                                    </p:animClr>
                                    <p:set>
                                      <p:cBhvr>
                                        <p:cTn id="52" dur="200" fill="hold"/>
                                        <p:tgtEl>
                                          <p:spTgt spid="68611">
                                            <p:txEl>
                                              <p:pRg st="5" end="5"/>
                                            </p:txEl>
                                          </p:spTgt>
                                        </p:tgtEl>
                                        <p:attrNameLst>
                                          <p:attrName>fill.type</p:attrName>
                                        </p:attrNameLst>
                                      </p:cBhvr>
                                      <p:to>
                                        <p:strVal val="solid"/>
                                      </p:to>
                                    </p:set>
                                    <p:set>
                                      <p:cBhvr>
                                        <p:cTn id="53" dur="200" fill="hold"/>
                                        <p:tgtEl>
                                          <p:spTgt spid="68611">
                                            <p:txEl>
                                              <p:pRg st="5" end="5"/>
                                            </p:txEl>
                                          </p:spTgt>
                                        </p:tgtEl>
                                        <p:attrNameLst>
                                          <p:attrName>fill.on</p:attrName>
                                        </p:attrNameLst>
                                      </p:cBhvr>
                                      <p:to>
                                        <p:strVal val="true"/>
                                      </p:to>
                                    </p:set>
                                    <p:animRot by="120000">
                                      <p:cBhvr>
                                        <p:cTn id="54" dur="200" fill="hold">
                                          <p:stCondLst>
                                            <p:cond delay="0"/>
                                          </p:stCondLst>
                                        </p:cTn>
                                        <p:tgtEl>
                                          <p:spTgt spid="68611">
                                            <p:txEl>
                                              <p:pRg st="5" end="5"/>
                                            </p:txEl>
                                          </p:spTgt>
                                        </p:tgtEl>
                                        <p:attrNameLst>
                                          <p:attrName>r</p:attrName>
                                        </p:attrNameLst>
                                      </p:cBhvr>
                                    </p:animRot>
                                    <p:animRot by="-240000">
                                      <p:cBhvr>
                                        <p:cTn id="55" dur="400" fill="hold">
                                          <p:stCondLst>
                                            <p:cond delay="400"/>
                                          </p:stCondLst>
                                        </p:cTn>
                                        <p:tgtEl>
                                          <p:spTgt spid="68611">
                                            <p:txEl>
                                              <p:pRg st="5" end="5"/>
                                            </p:txEl>
                                          </p:spTgt>
                                        </p:tgtEl>
                                        <p:attrNameLst>
                                          <p:attrName>r</p:attrName>
                                        </p:attrNameLst>
                                      </p:cBhvr>
                                    </p:animRot>
                                    <p:animRot by="240000">
                                      <p:cBhvr>
                                        <p:cTn id="56" dur="400" fill="hold">
                                          <p:stCondLst>
                                            <p:cond delay="800"/>
                                          </p:stCondLst>
                                        </p:cTn>
                                        <p:tgtEl>
                                          <p:spTgt spid="68611">
                                            <p:txEl>
                                              <p:pRg st="5" end="5"/>
                                            </p:txEl>
                                          </p:spTgt>
                                        </p:tgtEl>
                                        <p:attrNameLst>
                                          <p:attrName>r</p:attrName>
                                        </p:attrNameLst>
                                      </p:cBhvr>
                                    </p:animRot>
                                    <p:animRot by="-240000">
                                      <p:cBhvr>
                                        <p:cTn id="57" dur="400" fill="hold">
                                          <p:stCondLst>
                                            <p:cond delay="1200"/>
                                          </p:stCondLst>
                                        </p:cTn>
                                        <p:tgtEl>
                                          <p:spTgt spid="68611">
                                            <p:txEl>
                                              <p:pRg st="5" end="5"/>
                                            </p:txEl>
                                          </p:spTgt>
                                        </p:tgtEl>
                                        <p:attrNameLst>
                                          <p:attrName>r</p:attrName>
                                        </p:attrNameLst>
                                      </p:cBhvr>
                                    </p:animRot>
                                    <p:animRot by="120000">
                                      <p:cBhvr>
                                        <p:cTn id="58" dur="400" fill="hold">
                                          <p:stCondLst>
                                            <p:cond delay="1600"/>
                                          </p:stCondLst>
                                        </p:cTn>
                                        <p:tgtEl>
                                          <p:spTgt spid="68611">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53536"/>
            <a:ext cx="8229600" cy="1041864"/>
          </a:xfrm>
        </p:spPr>
        <p:txBody>
          <a:bodyPr>
            <a:normAutofit/>
          </a:bodyPr>
          <a:lstStyle/>
          <a:p>
            <a:pPr eaLnBrk="1" hangingPunct="1"/>
            <a:r>
              <a:rPr lang="en-US" altLang="en-US" sz="2800" dirty="0"/>
              <a:t>Emergency Response Team  (ERT)Training</a:t>
            </a:r>
          </a:p>
        </p:txBody>
      </p:sp>
      <p:sp>
        <p:nvSpPr>
          <p:cNvPr id="43011" name="Rectangle 3"/>
          <p:cNvSpPr>
            <a:spLocks noGrp="1" noChangeArrowheads="1"/>
          </p:cNvSpPr>
          <p:nvPr>
            <p:ph idx="1"/>
          </p:nvPr>
        </p:nvSpPr>
        <p:spPr>
          <a:xfrm>
            <a:off x="685800" y="1524000"/>
            <a:ext cx="7924800" cy="4267200"/>
          </a:xfrm>
        </p:spPr>
        <p:txBody>
          <a:bodyPr/>
          <a:lstStyle/>
          <a:p>
            <a:pPr eaLnBrk="1" hangingPunct="1">
              <a:lnSpc>
                <a:spcPct val="80000"/>
              </a:lnSpc>
            </a:pPr>
            <a:endParaRPr lang="en-US" altLang="en-US" sz="2000" dirty="0"/>
          </a:p>
          <a:p>
            <a:pPr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Every Nebraska school is mandated to adopt the Rule 59 Protocol and to be prepared to respond to a life-threatening breathing emergency due to asthma or anaphylaxis</a:t>
            </a:r>
          </a:p>
          <a:p>
            <a:pPr eaLnBrk="1" hangingPunct="1">
              <a:lnSpc>
                <a:spcPct val="80000"/>
              </a:lnSpc>
              <a:buFont typeface="Wingdings" pitchFamily="2" charset="2"/>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AIRE Nebraska, the organization supporting this mandate,  recommends that there be, at least, </a:t>
            </a:r>
            <a:r>
              <a:rPr lang="en-US" altLang="en-US" sz="2000" b="1" u="sng" dirty="0">
                <a:latin typeface="Verdana" panose="020B0604030504040204" pitchFamily="34" charset="0"/>
                <a:ea typeface="Verdana" panose="020B0604030504040204" pitchFamily="34" charset="0"/>
                <a:cs typeface="Verdana" panose="020B0604030504040204" pitchFamily="34" charset="0"/>
              </a:rPr>
              <a:t>3 CPR certified staff in each building</a:t>
            </a:r>
            <a:r>
              <a:rPr lang="en-US" altLang="en-US" sz="2000" dirty="0">
                <a:latin typeface="Verdana" panose="020B0604030504040204" pitchFamily="34" charset="0"/>
                <a:ea typeface="Verdana" panose="020B0604030504040204" pitchFamily="34" charset="0"/>
                <a:cs typeface="Verdana" panose="020B0604030504040204" pitchFamily="34" charset="0"/>
              </a:rPr>
              <a:t> where students are present to carry out the </a:t>
            </a:r>
            <a:r>
              <a:rPr lang="en-US" altLang="en-US" sz="2000" i="1" dirty="0">
                <a:latin typeface="Verdana" panose="020B0604030504040204" pitchFamily="34" charset="0"/>
                <a:ea typeface="Verdana" panose="020B0604030504040204" pitchFamily="34" charset="0"/>
                <a:cs typeface="Verdana" panose="020B0604030504040204" pitchFamily="34" charset="0"/>
              </a:rPr>
              <a:t>Emergency Response to Life-Threatening Asthma or Systemic Allergic Reaction (Anaphylaxis) </a:t>
            </a:r>
            <a:r>
              <a:rPr lang="en-US" altLang="en-US" sz="2000" dirty="0">
                <a:latin typeface="Verdana" panose="020B0604030504040204" pitchFamily="34" charset="0"/>
                <a:ea typeface="Verdana" panose="020B0604030504040204" pitchFamily="34" charset="0"/>
                <a:cs typeface="Verdana" panose="020B0604030504040204" pitchFamily="34" charset="0"/>
              </a:rPr>
              <a:t>protocol </a:t>
            </a:r>
          </a:p>
          <a:p>
            <a:pPr eaLnBrk="1" hangingPunct="1">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Civil liability immunity is provided by </a:t>
            </a:r>
            <a:r>
              <a:rPr lang="en-US" altLang="en-US" sz="2000" dirty="0" err="1">
                <a:latin typeface="Verdana" panose="020B0604030504040204" pitchFamily="34" charset="0"/>
                <a:ea typeface="Verdana" panose="020B0604030504040204" pitchFamily="34" charset="0"/>
                <a:cs typeface="Verdana" panose="020B0604030504040204" pitchFamily="34" charset="0"/>
              </a:rPr>
              <a:t>Neb.Rev.Stat</a:t>
            </a:r>
            <a:r>
              <a:rPr lang="en-US" altLang="en-US" sz="2000" dirty="0">
                <a:latin typeface="Verdana" panose="020B0604030504040204" pitchFamily="34" charset="0"/>
                <a:ea typeface="Verdana" panose="020B0604030504040204" pitchFamily="34" charset="0"/>
                <a:cs typeface="Verdana" panose="020B0604030504040204" pitchFamily="34" charset="0"/>
              </a:rPr>
              <a:t>. 25-21, 280 which states that staff members responding to a breathing emergency will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be immune from civil liability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ONLY</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r>
              <a:rPr lang="en-US" altLang="en-US" sz="2000" b="1" i="1" u="sng" dirty="0">
                <a:latin typeface="Verdana" panose="020B0604030504040204" pitchFamily="34" charset="0"/>
                <a:ea typeface="Verdana" panose="020B0604030504040204" pitchFamily="34" charset="0"/>
                <a:cs typeface="Verdana" panose="020B0604030504040204" pitchFamily="34" charset="0"/>
              </a:rPr>
              <a:t>when following the steps of the protocol</a:t>
            </a:r>
            <a:endParaRPr lang="en-US" altLang="en-US" sz="2000" b="1" u="sng"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buFont typeface="Wingdings" pitchFamily="2" charset="2"/>
              <a:buNone/>
            </a:pPr>
            <a:endParaRPr lang="en-US" altLang="en-US" sz="2000" dirty="0"/>
          </a:p>
        </p:txBody>
      </p:sp>
      <p:sp>
        <p:nvSpPr>
          <p:cNvPr id="409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F07BF863-0C11-4B03-8A86-F0F912321D70}" type="slidenum">
              <a:rPr lang="en-US" sz="1200" smtClean="0">
                <a:solidFill>
                  <a:srgbClr val="000000"/>
                </a:solidFill>
                <a:latin typeface="Arial Black" pitchFamily="34" charset="0"/>
              </a:rPr>
              <a:pPr eaLnBrk="1" hangingPunct="1">
                <a:defRPr/>
              </a:pPr>
              <a:t>4</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568666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 calcmode="lin" valueType="num">
                                      <p:cBhvr>
                                        <p:cTn id="7" dur="2000" fill="hold"/>
                                        <p:tgtEl>
                                          <p:spTgt spid="43011">
                                            <p:txEl>
                                              <p:pRg st="1" end="1"/>
                                            </p:txEl>
                                          </p:spTgt>
                                        </p:tgtEl>
                                        <p:attrNameLst>
                                          <p:attrName>ppt_x</p:attrName>
                                        </p:attrNameLst>
                                      </p:cBhvr>
                                      <p:tavLst>
                                        <p:tav tm="0">
                                          <p:val>
                                            <p:strVal val="#ppt_x-.2"/>
                                          </p:val>
                                        </p:tav>
                                        <p:tav tm="100000">
                                          <p:val>
                                            <p:strVal val="#ppt_x"/>
                                          </p:val>
                                        </p:tav>
                                      </p:tavLst>
                                    </p:anim>
                                    <p:anim calcmode="lin" valueType="num">
                                      <p:cBhvr>
                                        <p:cTn id="8" dur="2000" fill="hold"/>
                                        <p:tgtEl>
                                          <p:spTgt spid="430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3011">
                                            <p:txEl>
                                              <p:pRg st="1" end="1"/>
                                            </p:txEl>
                                          </p:spTgt>
                                        </p:tgtEl>
                                      </p:cBhvr>
                                    </p:animEffect>
                                  </p:childTnLst>
                                </p:cTn>
                              </p:par>
                            </p:childTnLst>
                          </p:cTn>
                        </p:par>
                        <p:par>
                          <p:cTn id="10" fill="hold" nodeType="afterGroup">
                            <p:stCondLst>
                              <p:cond delay="2000"/>
                            </p:stCondLst>
                            <p:childTnLst>
                              <p:par>
                                <p:cTn id="11" presetID="29" presetClass="entr" presetSubtype="0" fill="hold" nodeType="after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anim calcmode="lin" valueType="num">
                                      <p:cBhvr>
                                        <p:cTn id="13" dur="2000" fill="hold"/>
                                        <p:tgtEl>
                                          <p:spTgt spid="43011">
                                            <p:txEl>
                                              <p:pRg st="3" end="3"/>
                                            </p:txEl>
                                          </p:spTgt>
                                        </p:tgtEl>
                                        <p:attrNameLst>
                                          <p:attrName>ppt_x</p:attrName>
                                        </p:attrNameLst>
                                      </p:cBhvr>
                                      <p:tavLst>
                                        <p:tav tm="0">
                                          <p:val>
                                            <p:strVal val="#ppt_x-.2"/>
                                          </p:val>
                                        </p:tav>
                                        <p:tav tm="100000">
                                          <p:val>
                                            <p:strVal val="#ppt_x"/>
                                          </p:val>
                                        </p:tav>
                                      </p:tavLst>
                                    </p:anim>
                                    <p:anim calcmode="lin" valueType="num">
                                      <p:cBhvr>
                                        <p:cTn id="14" dur="2000" fill="hold"/>
                                        <p:tgtEl>
                                          <p:spTgt spid="430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5" dur="2000"/>
                                        <p:tgtEl>
                                          <p:spTgt spid="43011">
                                            <p:txEl>
                                              <p:pRg st="3" end="3"/>
                                            </p:txEl>
                                          </p:spTgt>
                                        </p:tgtEl>
                                      </p:cBhvr>
                                    </p:animEffect>
                                  </p:childTnLst>
                                </p:cTn>
                              </p:par>
                            </p:childTnLst>
                          </p:cTn>
                        </p:par>
                        <p:par>
                          <p:cTn id="16" fill="hold" nodeType="afterGroup">
                            <p:stCondLst>
                              <p:cond delay="4000"/>
                            </p:stCondLst>
                            <p:childTnLst>
                              <p:par>
                                <p:cTn id="17" presetID="29" presetClass="entr" presetSubtype="0" fill="hold" nodeType="after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anim calcmode="lin" valueType="num">
                                      <p:cBhvr>
                                        <p:cTn id="19" dur="2000" fill="hold"/>
                                        <p:tgtEl>
                                          <p:spTgt spid="43011">
                                            <p:txEl>
                                              <p:pRg st="5" end="5"/>
                                            </p:txEl>
                                          </p:spTgt>
                                        </p:tgtEl>
                                        <p:attrNameLst>
                                          <p:attrName>ppt_x</p:attrName>
                                        </p:attrNameLst>
                                      </p:cBhvr>
                                      <p:tavLst>
                                        <p:tav tm="0">
                                          <p:val>
                                            <p:strVal val="#ppt_x-.2"/>
                                          </p:val>
                                        </p:tav>
                                        <p:tav tm="100000">
                                          <p:val>
                                            <p:strVal val="#ppt_x"/>
                                          </p:val>
                                        </p:tav>
                                      </p:tavLst>
                                    </p:anim>
                                    <p:anim calcmode="lin" valueType="num">
                                      <p:cBhvr>
                                        <p:cTn id="20" dur="2000" fill="hold"/>
                                        <p:tgtEl>
                                          <p:spTgt spid="4301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1" dur="2000"/>
                                        <p:tgtEl>
                                          <p:spTgt spid="43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tLang="en-US" sz="3200" dirty="0"/>
              <a:t>Supplies</a:t>
            </a:r>
          </a:p>
        </p:txBody>
      </p:sp>
      <p:sp>
        <p:nvSpPr>
          <p:cNvPr id="307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8E1EBEA8-A002-47B1-A551-A3264E5B22BD}" type="slidenum">
              <a:rPr lang="en-US" sz="1200" smtClean="0">
                <a:solidFill>
                  <a:srgbClr val="000000"/>
                </a:solidFill>
                <a:latin typeface="Arial Black" pitchFamily="34" charset="0"/>
              </a:rPr>
              <a:pPr eaLnBrk="1" hangingPunct="1">
                <a:defRPr/>
              </a:pPr>
              <a:t>40</a:t>
            </a:fld>
            <a:endParaRPr lang="en-US" sz="1200">
              <a:solidFill>
                <a:srgbClr val="000000"/>
              </a:solidFill>
              <a:latin typeface="Arial Black" pitchFamily="34" charset="0"/>
            </a:endParaRPr>
          </a:p>
        </p:txBody>
      </p:sp>
      <p:sp>
        <p:nvSpPr>
          <p:cNvPr id="30724" name="Rectangle 4"/>
          <p:cNvSpPr>
            <a:spLocks noChangeArrowheads="1"/>
          </p:cNvSpPr>
          <p:nvPr/>
        </p:nvSpPr>
        <p:spPr bwMode="auto">
          <a:xfrm>
            <a:off x="1143000" y="1600200"/>
            <a:ext cx="693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eaLnBrk="1" fontAlgn="base" hangingPunct="1">
              <a:lnSpc>
                <a:spcPct val="80000"/>
              </a:lnSpc>
              <a:spcAft>
                <a:spcPct val="0"/>
              </a:spcAft>
              <a:buClr>
                <a:srgbClr val="996666"/>
              </a:buClr>
              <a:buFont typeface="Wingdings" pitchFamily="2" charset="2"/>
              <a:buNone/>
            </a:pPr>
            <a:r>
              <a:rPr lang="en-US" altLang="en-US" sz="1800" b="1" dirty="0">
                <a:latin typeface="Verdana" panose="020B0604030504040204" pitchFamily="34" charset="0"/>
                <a:ea typeface="Verdana" panose="020B0604030504040204" pitchFamily="34" charset="0"/>
                <a:cs typeface="Verdana" panose="020B0604030504040204" pitchFamily="34" charset="0"/>
              </a:rPr>
              <a:t>The following supplies are recommended to be included in the emergency bag:</a:t>
            </a:r>
            <a:br>
              <a:rPr lang="en-US" altLang="en-US" sz="1800" b="1" dirty="0">
                <a:latin typeface="Verdana" panose="020B0604030504040204" pitchFamily="34" charset="0"/>
                <a:ea typeface="Verdana" panose="020B0604030504040204" pitchFamily="34" charset="0"/>
                <a:cs typeface="Verdana" panose="020B0604030504040204" pitchFamily="34" charset="0"/>
              </a:rPr>
            </a:br>
            <a:endParaRPr lang="en-US" altLang="en-US" sz="1800" b="1" dirty="0">
              <a:latin typeface="Verdana" panose="020B0604030504040204" pitchFamily="34" charset="0"/>
              <a:ea typeface="Verdana" panose="020B0604030504040204" pitchFamily="34" charset="0"/>
              <a:cs typeface="Verdana" panose="020B0604030504040204" pitchFamily="34" charset="0"/>
            </a:endParaRPr>
          </a:p>
          <a:p>
            <a:pPr lvl="1" eaLnBrk="1" fontAlgn="base" hangingPunct="1">
              <a:lnSpc>
                <a:spcPct val="80000"/>
              </a:lnSpc>
              <a:spcAft>
                <a:spcPct val="0"/>
              </a:spcAft>
              <a:buClr>
                <a:srgbClr val="99CCFF"/>
              </a:buClr>
            </a:pPr>
            <a:r>
              <a:rPr lang="en-US" altLang="en-US" sz="2000" dirty="0">
                <a:latin typeface="Verdana" panose="020B0604030504040204" pitchFamily="34" charset="0"/>
                <a:ea typeface="Verdana" panose="020B0604030504040204" pitchFamily="34" charset="0"/>
                <a:cs typeface="Verdana" panose="020B0604030504040204" pitchFamily="34" charset="0"/>
              </a:rPr>
              <a:t>Pen and paper</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lvl="1" eaLnBrk="1" fontAlgn="base" hangingPunct="1">
              <a:lnSpc>
                <a:spcPct val="80000"/>
              </a:lnSpc>
              <a:spcAft>
                <a:spcPct val="0"/>
              </a:spcAft>
              <a:buClr>
                <a:srgbClr val="99CCFF"/>
              </a:buClr>
            </a:pPr>
            <a:r>
              <a:rPr lang="en-US" altLang="en-US" sz="2000" dirty="0">
                <a:latin typeface="Verdana" panose="020B0604030504040204" pitchFamily="34" charset="0"/>
                <a:ea typeface="Verdana" panose="020B0604030504040204" pitchFamily="34" charset="0"/>
                <a:cs typeface="Verdana" panose="020B0604030504040204" pitchFamily="34" charset="0"/>
              </a:rPr>
              <a:t>Emergency SHORT Report or Emergency Report Form</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lvl="1" eaLnBrk="1" fontAlgn="base" hangingPunct="1">
              <a:lnSpc>
                <a:spcPct val="80000"/>
              </a:lnSpc>
              <a:spcAft>
                <a:spcPct val="0"/>
              </a:spcAft>
              <a:buClr>
                <a:srgbClr val="99CCFF"/>
              </a:buClr>
            </a:pPr>
            <a:r>
              <a:rPr lang="en-US" altLang="en-US" sz="2000" dirty="0">
                <a:latin typeface="Verdana" panose="020B0604030504040204" pitchFamily="34" charset="0"/>
                <a:ea typeface="Verdana" panose="020B0604030504040204" pitchFamily="34" charset="0"/>
                <a:cs typeface="Verdana" panose="020B0604030504040204" pitchFamily="34" charset="0"/>
              </a:rPr>
              <a:t>Protocol skills card and CPR skills card</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lvl="1" eaLnBrk="1" fontAlgn="base" hangingPunct="1">
              <a:lnSpc>
                <a:spcPct val="80000"/>
              </a:lnSpc>
              <a:spcAft>
                <a:spcPct val="0"/>
              </a:spcAft>
              <a:buClr>
                <a:srgbClr val="99CCFF"/>
              </a:buClr>
            </a:pPr>
            <a:r>
              <a:rPr lang="en-US" altLang="en-US" sz="2000" dirty="0">
                <a:latin typeface="Verdana" panose="020B0604030504040204" pitchFamily="34" charset="0"/>
                <a:ea typeface="Verdana" panose="020B0604030504040204" pitchFamily="34" charset="0"/>
                <a:cs typeface="Verdana" panose="020B0604030504040204" pitchFamily="34" charset="0"/>
              </a:rPr>
              <a:t>Gloves</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lvl="1" eaLnBrk="1" fontAlgn="base" hangingPunct="1">
              <a:lnSpc>
                <a:spcPct val="80000"/>
              </a:lnSpc>
              <a:spcAft>
                <a:spcPct val="0"/>
              </a:spcAft>
              <a:buClr>
                <a:srgbClr val="99CCFF"/>
              </a:buClr>
            </a:pPr>
            <a:r>
              <a:rPr lang="en-US" altLang="en-US" sz="2000" dirty="0">
                <a:latin typeface="Verdana" panose="020B0604030504040204" pitchFamily="34" charset="0"/>
                <a:ea typeface="Verdana" panose="020B0604030504040204" pitchFamily="34" charset="0"/>
                <a:cs typeface="Verdana" panose="020B0604030504040204" pitchFamily="34" charset="0"/>
              </a:rPr>
              <a:t>CPR face shield</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lvl="1" eaLnBrk="1" fontAlgn="base" hangingPunct="1">
              <a:lnSpc>
                <a:spcPct val="80000"/>
              </a:lnSpc>
              <a:spcAft>
                <a:spcPct val="0"/>
              </a:spcAft>
              <a:buClr>
                <a:srgbClr val="99CCFF"/>
              </a:buClr>
            </a:pPr>
            <a:r>
              <a:rPr lang="en-US" altLang="en-US" sz="2000" dirty="0">
                <a:latin typeface="Verdana" panose="020B0604030504040204" pitchFamily="34" charset="0"/>
                <a:ea typeface="Verdana" panose="020B0604030504040204" pitchFamily="34" charset="0"/>
                <a:cs typeface="Verdana" panose="020B0604030504040204" pitchFamily="34" charset="0"/>
              </a:rPr>
              <a:t>4 x 4 Gauze squares</a:t>
            </a:r>
            <a:br>
              <a:rPr lang="en-US" altLang="en-US" sz="2000" dirty="0">
                <a:latin typeface="Verdana" panose="020B0604030504040204" pitchFamily="34" charset="0"/>
                <a:ea typeface="Verdana" panose="020B0604030504040204" pitchFamily="34" charset="0"/>
                <a:cs typeface="Verdana" panose="020B0604030504040204" pitchFamily="34" charset="0"/>
              </a:rPr>
            </a:b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lvl="1" eaLnBrk="1" fontAlgn="base" hangingPunct="1">
              <a:lnSpc>
                <a:spcPct val="80000"/>
              </a:lnSpc>
              <a:spcAft>
                <a:spcPct val="0"/>
              </a:spcAft>
              <a:buClr>
                <a:srgbClr val="99CCFF"/>
              </a:buClr>
            </a:pPr>
            <a:r>
              <a:rPr lang="en-US" altLang="en-US" sz="2000" dirty="0">
                <a:latin typeface="Verdana" panose="020B0604030504040204" pitchFamily="34" charset="0"/>
                <a:ea typeface="Verdana" panose="020B0604030504040204" pitchFamily="34" charset="0"/>
                <a:cs typeface="Verdana" panose="020B0604030504040204" pitchFamily="34" charset="0"/>
              </a:rPr>
              <a:t>Student health alert information</a:t>
            </a:r>
          </a:p>
          <a:p>
            <a:pPr lvl="1" eaLnBrk="1" fontAlgn="base" hangingPunct="1">
              <a:lnSpc>
                <a:spcPct val="80000"/>
              </a:lnSpc>
              <a:spcAft>
                <a:spcPct val="0"/>
              </a:spcAft>
              <a:buClr>
                <a:srgbClr val="99CCFF"/>
              </a:buClr>
              <a:buFont typeface="Wingdings" pitchFamily="2" charset="2"/>
              <a:buNone/>
            </a:pPr>
            <a:endParaRPr lang="en-US" altLang="en-US" sz="1000" dirty="0">
              <a:latin typeface="Verdana" panose="020B0604030504040204" pitchFamily="34" charset="0"/>
              <a:ea typeface="Verdana" panose="020B0604030504040204" pitchFamily="34" charset="0"/>
              <a:cs typeface="Verdana" panose="020B0604030504040204" pitchFamily="34" charset="0"/>
            </a:endParaRPr>
          </a:p>
          <a:p>
            <a:pPr lvl="1" eaLnBrk="1" fontAlgn="base" hangingPunct="1">
              <a:lnSpc>
                <a:spcPct val="80000"/>
              </a:lnSpc>
              <a:spcAft>
                <a:spcPct val="0"/>
              </a:spcAft>
              <a:buClr>
                <a:srgbClr val="99CCFF"/>
              </a:buClr>
            </a:pPr>
            <a:r>
              <a:rPr lang="en-US" altLang="en-US" sz="2000" dirty="0">
                <a:latin typeface="Verdana" panose="020B0604030504040204" pitchFamily="34" charset="0"/>
                <a:ea typeface="Verdana" panose="020B0604030504040204" pitchFamily="34" charset="0"/>
                <a:cs typeface="Verdana" panose="020B0604030504040204" pitchFamily="34" charset="0"/>
              </a:rPr>
              <a:t>Monthly medication monitor sheet</a:t>
            </a:r>
          </a:p>
          <a:p>
            <a:pPr eaLnBrk="1" fontAlgn="base" hangingPunct="1">
              <a:lnSpc>
                <a:spcPct val="80000"/>
              </a:lnSpc>
              <a:spcAft>
                <a:spcPct val="0"/>
              </a:spcAft>
              <a:buClr>
                <a:srgbClr val="996666"/>
              </a:buClr>
            </a:pPr>
            <a:endParaRPr lang="en-US" altLang="en-US" sz="2400" dirty="0">
              <a:solidFill>
                <a:srgbClr val="000000"/>
              </a:solidFill>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384021741"/>
      </p:ext>
    </p:extLst>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53536"/>
            <a:ext cx="8229600" cy="1118064"/>
          </a:xfrm>
        </p:spPr>
        <p:txBody>
          <a:bodyPr>
            <a:normAutofit/>
          </a:bodyPr>
          <a:lstStyle/>
          <a:p>
            <a:pPr eaLnBrk="1" hangingPunct="1"/>
            <a:r>
              <a:rPr lang="en-US" altLang="en-US" sz="2800" dirty="0"/>
              <a:t>Care, Storage &amp; Disposal of Medication</a:t>
            </a:r>
          </a:p>
        </p:txBody>
      </p:sp>
      <p:sp>
        <p:nvSpPr>
          <p:cNvPr id="69635" name="Rectangle 3"/>
          <p:cNvSpPr>
            <a:spLocks noGrp="1" noChangeArrowheads="1"/>
          </p:cNvSpPr>
          <p:nvPr>
            <p:ph idx="1"/>
          </p:nvPr>
        </p:nvSpPr>
        <p:spPr>
          <a:xfrm>
            <a:off x="533400" y="1447800"/>
            <a:ext cx="7924800" cy="4800600"/>
          </a:xfrm>
        </p:spPr>
        <p:txBody>
          <a:bodyPr>
            <a:normAutofit fontScale="92500" lnSpcReduction="10000"/>
          </a:bodyPr>
          <a:lstStyle/>
          <a:p>
            <a:pPr marL="344488" indent="-344488" eaLnBrk="1" hangingPunct="1">
              <a:lnSpc>
                <a:spcPct val="80000"/>
              </a:lnSpc>
            </a:pPr>
            <a:r>
              <a:rPr lang="en-US" altLang="en-US" sz="2000" dirty="0"/>
              <a:t>Medication must be monitored, kept current and disposed of appropriately</a:t>
            </a:r>
          </a:p>
          <a:p>
            <a:pPr marL="344488" indent="-344488" eaLnBrk="1" hangingPunct="1">
              <a:lnSpc>
                <a:spcPct val="80000"/>
              </a:lnSpc>
            </a:pPr>
            <a:endParaRPr lang="en-US" altLang="en-US" sz="2000" dirty="0"/>
          </a:p>
          <a:p>
            <a:pPr marL="344488" indent="-344488" eaLnBrk="1" hangingPunct="1">
              <a:lnSpc>
                <a:spcPct val="80000"/>
              </a:lnSpc>
            </a:pPr>
            <a:r>
              <a:rPr lang="en-US" altLang="en-US" sz="2000" dirty="0"/>
              <a:t>Medication should be stored in a safe, unlocked area AND be accessible to ERT</a:t>
            </a:r>
          </a:p>
          <a:p>
            <a:pPr marL="344488" indent="-344488" eaLnBrk="1" hangingPunct="1">
              <a:lnSpc>
                <a:spcPct val="80000"/>
              </a:lnSpc>
            </a:pPr>
            <a:endParaRPr lang="en-US" altLang="en-US" sz="2000" dirty="0"/>
          </a:p>
          <a:p>
            <a:pPr marL="344488" indent="-344488" eaLnBrk="1" hangingPunct="1">
              <a:lnSpc>
                <a:spcPct val="80000"/>
              </a:lnSpc>
            </a:pPr>
            <a:r>
              <a:rPr lang="en-US" altLang="en-US" sz="2000" dirty="0" err="1"/>
              <a:t>EpiPen</a:t>
            </a:r>
            <a:r>
              <a:rPr lang="en-US" altLang="en-US" sz="2000" dirty="0">
                <a:cs typeface="Arial" charset="0"/>
              </a:rPr>
              <a:t>®</a:t>
            </a:r>
            <a:r>
              <a:rPr lang="en-US" altLang="en-US" sz="2000" dirty="0"/>
              <a:t> and albuterol must be kept at a controlled room temperature (59-86</a:t>
            </a:r>
            <a:r>
              <a:rPr lang="en-US" altLang="en-US" sz="2000" dirty="0">
                <a:cs typeface="Arial" charset="0"/>
              </a:rPr>
              <a:t>°</a:t>
            </a:r>
            <a:r>
              <a:rPr lang="en-US" altLang="en-US" sz="2000" dirty="0"/>
              <a:t>F), protected from light, freezing or extreme heat.  Do not refrigerate</a:t>
            </a:r>
          </a:p>
          <a:p>
            <a:pPr marL="344488" indent="-344488" eaLnBrk="1" hangingPunct="1">
              <a:lnSpc>
                <a:spcPct val="80000"/>
              </a:lnSpc>
            </a:pPr>
            <a:endParaRPr lang="en-US" altLang="en-US" sz="2000" dirty="0"/>
          </a:p>
          <a:p>
            <a:pPr marL="344488" indent="-344488" eaLnBrk="1" hangingPunct="1">
              <a:lnSpc>
                <a:spcPct val="80000"/>
              </a:lnSpc>
            </a:pPr>
            <a:r>
              <a:rPr lang="en-US" altLang="en-US" sz="2000" dirty="0"/>
              <a:t>Check for color of drug:</a:t>
            </a:r>
          </a:p>
          <a:p>
            <a:pPr marL="344488" indent="-344488" eaLnBrk="1" hangingPunct="1">
              <a:lnSpc>
                <a:spcPct val="80000"/>
              </a:lnSpc>
            </a:pPr>
            <a:endParaRPr lang="en-US" altLang="en-US" sz="2000" dirty="0"/>
          </a:p>
          <a:p>
            <a:pPr marL="344488" indent="-344488" eaLnBrk="1" hangingPunct="1">
              <a:lnSpc>
                <a:spcPct val="80000"/>
              </a:lnSpc>
              <a:buFont typeface="Wingdings" pitchFamily="2" charset="2"/>
              <a:buNone/>
            </a:pPr>
            <a:r>
              <a:rPr lang="en-US" altLang="en-US" sz="2000" dirty="0"/>
              <a:t>       </a:t>
            </a:r>
            <a:r>
              <a:rPr lang="en-US" altLang="en-US" sz="2000" b="1" dirty="0"/>
              <a:t>EpiPen</a:t>
            </a:r>
            <a:r>
              <a:rPr lang="en-US" altLang="en-US" sz="2000" b="1" dirty="0">
                <a:cs typeface="Arial" charset="0"/>
              </a:rPr>
              <a:t>®</a:t>
            </a:r>
            <a:r>
              <a:rPr lang="en-US" altLang="en-US" sz="2000" dirty="0"/>
              <a:t> – replace if solution is brown, pink or contains particles in solution</a:t>
            </a:r>
          </a:p>
          <a:p>
            <a:pPr marL="344488" indent="-344488" eaLnBrk="1" hangingPunct="1">
              <a:lnSpc>
                <a:spcPct val="80000"/>
              </a:lnSpc>
              <a:buFont typeface="Wingdings" pitchFamily="2" charset="2"/>
              <a:buNone/>
            </a:pPr>
            <a:endParaRPr lang="en-US" altLang="en-US" sz="2000" dirty="0"/>
          </a:p>
          <a:p>
            <a:pPr marL="344488" indent="-344488" eaLnBrk="1" hangingPunct="1">
              <a:lnSpc>
                <a:spcPct val="80000"/>
              </a:lnSpc>
              <a:buFont typeface="Wingdings" pitchFamily="2" charset="2"/>
              <a:buNone/>
            </a:pPr>
            <a:r>
              <a:rPr lang="en-US" altLang="en-US" sz="2000" dirty="0"/>
              <a:t>      </a:t>
            </a:r>
            <a:r>
              <a:rPr lang="en-US" altLang="en-US" sz="2000" b="1" dirty="0"/>
              <a:t>Albuterol </a:t>
            </a:r>
            <a:r>
              <a:rPr lang="en-US" altLang="en-US" sz="2000" dirty="0"/>
              <a:t>– do not use solution if it is brown, pinkish, darker than slightly yellow or contains particles in solution      </a:t>
            </a:r>
          </a:p>
          <a:p>
            <a:pPr marL="344488" indent="-344488" eaLnBrk="1" hangingPunct="1">
              <a:lnSpc>
                <a:spcPct val="80000"/>
              </a:lnSpc>
              <a:buFont typeface="Wingdings" pitchFamily="2" charset="2"/>
              <a:buNone/>
            </a:pPr>
            <a:endParaRPr lang="en-US" altLang="en-US" sz="2000" dirty="0"/>
          </a:p>
          <a:p>
            <a:pPr marL="344488" indent="-344488" eaLnBrk="1" hangingPunct="1">
              <a:lnSpc>
                <a:spcPct val="80000"/>
              </a:lnSpc>
            </a:pPr>
            <a:r>
              <a:rPr lang="en-US" altLang="en-US" sz="2000" dirty="0"/>
              <a:t>Monitor medication monthly for expiration date and appearance</a:t>
            </a:r>
          </a:p>
          <a:p>
            <a:pPr marL="344488" indent="-344488" eaLnBrk="1" hangingPunct="1">
              <a:lnSpc>
                <a:spcPct val="80000"/>
              </a:lnSpc>
            </a:pPr>
            <a:endParaRPr lang="en-US" altLang="en-US" sz="2000" dirty="0"/>
          </a:p>
          <a:p>
            <a:pPr marL="344488" indent="-344488">
              <a:lnSpc>
                <a:spcPct val="80000"/>
              </a:lnSpc>
            </a:pPr>
            <a:r>
              <a:rPr lang="en-US" altLang="en-US" sz="2000" dirty="0"/>
              <a:t>Never place </a:t>
            </a:r>
            <a:r>
              <a:rPr lang="en-US" altLang="en-US" sz="2000" dirty="0" err="1"/>
              <a:t>EpiPen</a:t>
            </a:r>
            <a:r>
              <a:rPr lang="en-US" altLang="en-US" sz="2000" dirty="0"/>
              <a:t>® in the regular trash.  All expired </a:t>
            </a:r>
            <a:r>
              <a:rPr lang="en-US" altLang="en-US" sz="2000" dirty="0" err="1"/>
              <a:t>EpiPen</a:t>
            </a:r>
            <a:r>
              <a:rPr lang="en-US" altLang="en-US" sz="2000" dirty="0"/>
              <a:t>® should be disposed of in sharps container. If none available, take to medical facility for proper disposal</a:t>
            </a:r>
          </a:p>
          <a:p>
            <a:pPr marL="344488" indent="-344488">
              <a:lnSpc>
                <a:spcPct val="80000"/>
              </a:lnSpc>
            </a:pPr>
            <a:endParaRPr lang="en-US" altLang="en-US" sz="1800" dirty="0"/>
          </a:p>
        </p:txBody>
      </p:sp>
      <p:sp>
        <p:nvSpPr>
          <p:cNvPr id="3174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EF925A2C-9BDE-4DB5-BE26-8E782296EF25}" type="slidenum">
              <a:rPr lang="en-US" sz="1200" smtClean="0">
                <a:solidFill>
                  <a:srgbClr val="000000"/>
                </a:solidFill>
                <a:latin typeface="Arial Black" pitchFamily="34" charset="0"/>
              </a:rPr>
              <a:pPr eaLnBrk="1" hangingPunct="1">
                <a:defRPr/>
              </a:pPr>
              <a:t>41</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22841573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0"/>
                                        <p:tgtEl>
                                          <p:spTgt spid="69635">
                                            <p:txEl>
                                              <p:pRg st="0" end="0"/>
                                            </p:txEl>
                                          </p:spTgt>
                                        </p:tgtEl>
                                      </p:cBhvr>
                                    </p:animEffect>
                                  </p:childTnLst>
                                </p:cTn>
                              </p:par>
                            </p:childTnLst>
                          </p:cTn>
                        </p:par>
                        <p:par>
                          <p:cTn id="8" fill="hold" nodeType="afterGroup">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animEffect transition="in" filter="fade">
                                      <p:cBhvr>
                                        <p:cTn id="11" dur="5000"/>
                                        <p:tgtEl>
                                          <p:spTgt spid="69635">
                                            <p:txEl>
                                              <p:pRg st="2" end="2"/>
                                            </p:txEl>
                                          </p:spTgt>
                                        </p:tgtEl>
                                      </p:cBhvr>
                                    </p:animEffect>
                                  </p:childTnLst>
                                </p:cTn>
                              </p:par>
                            </p:childTnLst>
                          </p:cTn>
                        </p:par>
                        <p:par>
                          <p:cTn id="12" fill="hold" nodeType="afterGroup">
                            <p:stCondLst>
                              <p:cond delay="10000"/>
                            </p:stCondLst>
                            <p:childTnLst>
                              <p:par>
                                <p:cTn id="13" presetID="10" presetClass="entr" presetSubtype="0" fill="hold" grpId="0" nodeType="afterEffect">
                                  <p:stCondLst>
                                    <p:cond delay="0"/>
                                  </p:stCondLst>
                                  <p:childTnLst>
                                    <p:set>
                                      <p:cBhvr>
                                        <p:cTn id="14" dur="1" fill="hold">
                                          <p:stCondLst>
                                            <p:cond delay="0"/>
                                          </p:stCondLst>
                                        </p:cTn>
                                        <p:tgtEl>
                                          <p:spTgt spid="69635">
                                            <p:txEl>
                                              <p:pRg st="4" end="4"/>
                                            </p:txEl>
                                          </p:spTgt>
                                        </p:tgtEl>
                                        <p:attrNameLst>
                                          <p:attrName>style.visibility</p:attrName>
                                        </p:attrNameLst>
                                      </p:cBhvr>
                                      <p:to>
                                        <p:strVal val="visible"/>
                                      </p:to>
                                    </p:set>
                                    <p:animEffect transition="in" filter="fade">
                                      <p:cBhvr>
                                        <p:cTn id="15" dur="5000"/>
                                        <p:tgtEl>
                                          <p:spTgt spid="69635">
                                            <p:txEl>
                                              <p:pRg st="4" end="4"/>
                                            </p:txEl>
                                          </p:spTgt>
                                        </p:tgtEl>
                                      </p:cBhvr>
                                    </p:animEffect>
                                  </p:childTnLst>
                                </p:cTn>
                              </p:par>
                            </p:childTnLst>
                          </p:cTn>
                        </p:par>
                        <p:par>
                          <p:cTn id="16" fill="hold" nodeType="afterGroup">
                            <p:stCondLst>
                              <p:cond delay="15000"/>
                            </p:stCondLst>
                            <p:childTnLst>
                              <p:par>
                                <p:cTn id="17" presetID="10" presetClass="entr" presetSubtype="0" fill="hold" grpId="0" nodeType="afterEffect">
                                  <p:stCondLst>
                                    <p:cond delay="0"/>
                                  </p:stCondLst>
                                  <p:childTnLst>
                                    <p:set>
                                      <p:cBhvr>
                                        <p:cTn id="18" dur="1" fill="hold">
                                          <p:stCondLst>
                                            <p:cond delay="0"/>
                                          </p:stCondLst>
                                        </p:cTn>
                                        <p:tgtEl>
                                          <p:spTgt spid="69635">
                                            <p:txEl>
                                              <p:pRg st="6" end="6"/>
                                            </p:txEl>
                                          </p:spTgt>
                                        </p:tgtEl>
                                        <p:attrNameLst>
                                          <p:attrName>style.visibility</p:attrName>
                                        </p:attrNameLst>
                                      </p:cBhvr>
                                      <p:to>
                                        <p:strVal val="visible"/>
                                      </p:to>
                                    </p:set>
                                    <p:animEffect transition="in" filter="fade">
                                      <p:cBhvr>
                                        <p:cTn id="19" dur="5000"/>
                                        <p:tgtEl>
                                          <p:spTgt spid="69635">
                                            <p:txEl>
                                              <p:pRg st="6" end="6"/>
                                            </p:txEl>
                                          </p:spTgt>
                                        </p:tgtEl>
                                      </p:cBhvr>
                                    </p:animEffect>
                                  </p:childTnLst>
                                </p:cTn>
                              </p:par>
                            </p:childTnLst>
                          </p:cTn>
                        </p:par>
                        <p:par>
                          <p:cTn id="20" fill="hold" nodeType="afterGroup">
                            <p:stCondLst>
                              <p:cond delay="20000"/>
                            </p:stCondLst>
                            <p:childTnLst>
                              <p:par>
                                <p:cTn id="21" presetID="10" presetClass="entr" presetSubtype="0" fill="hold" grpId="0" nodeType="afterEffect">
                                  <p:stCondLst>
                                    <p:cond delay="0"/>
                                  </p:stCondLst>
                                  <p:childTnLst>
                                    <p:set>
                                      <p:cBhvr>
                                        <p:cTn id="22" dur="1" fill="hold">
                                          <p:stCondLst>
                                            <p:cond delay="0"/>
                                          </p:stCondLst>
                                        </p:cTn>
                                        <p:tgtEl>
                                          <p:spTgt spid="69635">
                                            <p:txEl>
                                              <p:pRg st="8" end="8"/>
                                            </p:txEl>
                                          </p:spTgt>
                                        </p:tgtEl>
                                        <p:attrNameLst>
                                          <p:attrName>style.visibility</p:attrName>
                                        </p:attrNameLst>
                                      </p:cBhvr>
                                      <p:to>
                                        <p:strVal val="visible"/>
                                      </p:to>
                                    </p:set>
                                    <p:animEffect transition="in" filter="fade">
                                      <p:cBhvr>
                                        <p:cTn id="23" dur="5000"/>
                                        <p:tgtEl>
                                          <p:spTgt spid="69635">
                                            <p:txEl>
                                              <p:pRg st="8" end="8"/>
                                            </p:txEl>
                                          </p:spTgt>
                                        </p:tgtEl>
                                      </p:cBhvr>
                                    </p:animEffect>
                                  </p:childTnLst>
                                </p:cTn>
                              </p:par>
                            </p:childTnLst>
                          </p:cTn>
                        </p:par>
                        <p:par>
                          <p:cTn id="24" fill="hold" nodeType="afterGroup">
                            <p:stCondLst>
                              <p:cond delay="25000"/>
                            </p:stCondLst>
                            <p:childTnLst>
                              <p:par>
                                <p:cTn id="25" presetID="10" presetClass="entr" presetSubtype="0" fill="hold" grpId="0" nodeType="afterEffect">
                                  <p:stCondLst>
                                    <p:cond delay="0"/>
                                  </p:stCondLst>
                                  <p:childTnLst>
                                    <p:set>
                                      <p:cBhvr>
                                        <p:cTn id="26" dur="1" fill="hold">
                                          <p:stCondLst>
                                            <p:cond delay="0"/>
                                          </p:stCondLst>
                                        </p:cTn>
                                        <p:tgtEl>
                                          <p:spTgt spid="69635">
                                            <p:txEl>
                                              <p:pRg st="10" end="10"/>
                                            </p:txEl>
                                          </p:spTgt>
                                        </p:tgtEl>
                                        <p:attrNameLst>
                                          <p:attrName>style.visibility</p:attrName>
                                        </p:attrNameLst>
                                      </p:cBhvr>
                                      <p:to>
                                        <p:strVal val="visible"/>
                                      </p:to>
                                    </p:set>
                                    <p:animEffect transition="in" filter="fade">
                                      <p:cBhvr>
                                        <p:cTn id="27" dur="5000"/>
                                        <p:tgtEl>
                                          <p:spTgt spid="69635">
                                            <p:txEl>
                                              <p:pRg st="10" end="10"/>
                                            </p:txEl>
                                          </p:spTgt>
                                        </p:tgtEl>
                                      </p:cBhvr>
                                    </p:animEffect>
                                  </p:childTnLst>
                                </p:cTn>
                              </p:par>
                            </p:childTnLst>
                          </p:cTn>
                        </p:par>
                        <p:par>
                          <p:cTn id="28" fill="hold" nodeType="afterGroup">
                            <p:stCondLst>
                              <p:cond delay="30000"/>
                            </p:stCondLst>
                            <p:childTnLst>
                              <p:par>
                                <p:cTn id="29" presetID="10" presetClass="entr" presetSubtype="0" fill="hold" grpId="0" nodeType="afterEffect">
                                  <p:stCondLst>
                                    <p:cond delay="0"/>
                                  </p:stCondLst>
                                  <p:childTnLst>
                                    <p:set>
                                      <p:cBhvr>
                                        <p:cTn id="30" dur="1" fill="hold">
                                          <p:stCondLst>
                                            <p:cond delay="0"/>
                                          </p:stCondLst>
                                        </p:cTn>
                                        <p:tgtEl>
                                          <p:spTgt spid="69635">
                                            <p:txEl>
                                              <p:pRg st="12" end="12"/>
                                            </p:txEl>
                                          </p:spTgt>
                                        </p:tgtEl>
                                        <p:attrNameLst>
                                          <p:attrName>style.visibility</p:attrName>
                                        </p:attrNameLst>
                                      </p:cBhvr>
                                      <p:to>
                                        <p:strVal val="visible"/>
                                      </p:to>
                                    </p:set>
                                    <p:animEffect transition="in" filter="fade">
                                      <p:cBhvr>
                                        <p:cTn id="31" dur="5000"/>
                                        <p:tgtEl>
                                          <p:spTgt spid="69635">
                                            <p:txEl>
                                              <p:pRg st="12" end="12"/>
                                            </p:txEl>
                                          </p:spTgt>
                                        </p:tgtEl>
                                      </p:cBhvr>
                                    </p:animEffect>
                                  </p:childTnLst>
                                </p:cTn>
                              </p:par>
                            </p:childTnLst>
                          </p:cTn>
                        </p:par>
                        <p:par>
                          <p:cTn id="32" fill="hold" nodeType="afterGroup">
                            <p:stCondLst>
                              <p:cond delay="35000"/>
                            </p:stCondLst>
                            <p:childTnLst>
                              <p:par>
                                <p:cTn id="33" presetID="10" presetClass="entr" presetSubtype="0" fill="hold" grpId="0" nodeType="afterEffect">
                                  <p:stCondLst>
                                    <p:cond delay="0"/>
                                  </p:stCondLst>
                                  <p:childTnLst>
                                    <p:set>
                                      <p:cBhvr>
                                        <p:cTn id="34" dur="1" fill="hold">
                                          <p:stCondLst>
                                            <p:cond delay="0"/>
                                          </p:stCondLst>
                                        </p:cTn>
                                        <p:tgtEl>
                                          <p:spTgt spid="69635">
                                            <p:txEl>
                                              <p:pRg st="14" end="14"/>
                                            </p:txEl>
                                          </p:spTgt>
                                        </p:tgtEl>
                                        <p:attrNameLst>
                                          <p:attrName>style.visibility</p:attrName>
                                        </p:attrNameLst>
                                      </p:cBhvr>
                                      <p:to>
                                        <p:strVal val="visible"/>
                                      </p:to>
                                    </p:set>
                                    <p:animEffect transition="in" filter="fade">
                                      <p:cBhvr>
                                        <p:cTn id="35" dur="5000"/>
                                        <p:tgtEl>
                                          <p:spTgt spid="6963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eaLnBrk="1" hangingPunct="1"/>
            <a:r>
              <a:rPr lang="en-US" altLang="en-US" sz="3200" dirty="0"/>
              <a:t>Documentation</a:t>
            </a:r>
          </a:p>
        </p:txBody>
      </p:sp>
      <p:sp>
        <p:nvSpPr>
          <p:cNvPr id="32772" name="Rectangle 3"/>
          <p:cNvSpPr>
            <a:spLocks noGrp="1" noChangeArrowheads="1"/>
          </p:cNvSpPr>
          <p:nvPr>
            <p:ph idx="1"/>
          </p:nvPr>
        </p:nvSpPr>
        <p:spPr/>
        <p:txBody>
          <a:bodyPr>
            <a:normAutofit/>
          </a:bodyPr>
          <a:lstStyle/>
          <a:p>
            <a:pPr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Designate ERT member to complete documentation</a:t>
            </a:r>
          </a:p>
          <a:p>
            <a:pPr eaLnBrk="1" hangingPunct="1">
              <a:lnSpc>
                <a:spcPct val="9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NEW Emergency SHORT Report! Keep copies in emergency bag. Fill out at time of emergency, copy, keep one copy and hand one to EMS.  Use the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SHORT Report copy </a:t>
            </a:r>
            <a:r>
              <a:rPr lang="en-US" altLang="en-US" sz="2000" dirty="0">
                <a:latin typeface="Verdana" panose="020B0604030504040204" pitchFamily="34" charset="0"/>
                <a:ea typeface="Verdana" panose="020B0604030504040204" pitchFamily="34" charset="0"/>
                <a:cs typeface="Verdana" panose="020B0604030504040204" pitchFamily="34" charset="0"/>
              </a:rPr>
              <a:t>to complete Emergency Report Form with more details</a:t>
            </a:r>
          </a:p>
          <a:p>
            <a:pPr eaLnBrk="1" hangingPunct="1">
              <a:lnSpc>
                <a:spcPct val="90000"/>
              </a:lnSpc>
              <a:buFont typeface="Wingdings" pitchFamily="2" charset="2"/>
              <a:buNone/>
            </a:pPr>
            <a:endParaRPr lang="en-US" alt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Emergency Report Form to be completed whenever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the medications prescribed to the school are administered</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buFont typeface="Wingdings" pitchFamily="2" charset="2"/>
              <a:buNone/>
            </a:pPr>
            <a:endParaRPr lang="en-US" alt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Send completed copies to the supervisor of the school’s health services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program, </a:t>
            </a:r>
            <a:r>
              <a:rPr lang="en-US" altLang="en-US" sz="2000" dirty="0">
                <a:latin typeface="Verdana" panose="020B0604030504040204" pitchFamily="34" charset="0"/>
                <a:ea typeface="Verdana" panose="020B0604030504040204" pitchFamily="34" charset="0"/>
                <a:cs typeface="Verdana" panose="020B0604030504040204" pitchFamily="34" charset="0"/>
              </a:rPr>
              <a:t>student’s school health record and AIRE Nebraska (to protect confidentiality, the copy sent to AIRE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should</a:t>
            </a:r>
            <a:r>
              <a:rPr lang="en-US" altLang="en-US" sz="2000" i="1" u="sng" dirty="0" smtClean="0">
                <a:latin typeface="Verdana" panose="020B0604030504040204" pitchFamily="34" charset="0"/>
                <a:ea typeface="Verdana" panose="020B0604030504040204" pitchFamily="34" charset="0"/>
                <a:cs typeface="Verdana" panose="020B0604030504040204" pitchFamily="34" charset="0"/>
              </a:rPr>
              <a:t> </a:t>
            </a:r>
            <a:r>
              <a:rPr lang="en-US" altLang="en-US" sz="2000" i="1" u="sng" dirty="0">
                <a:latin typeface="Verdana" panose="020B0604030504040204" pitchFamily="34" charset="0"/>
                <a:ea typeface="Verdana" panose="020B0604030504040204" pitchFamily="34" charset="0"/>
                <a:cs typeface="Verdana" panose="020B0604030504040204" pitchFamily="34" charset="0"/>
              </a:rPr>
              <a:t>not</a:t>
            </a:r>
            <a:r>
              <a:rPr lang="en-US" altLang="en-US" sz="2000" i="1" dirty="0">
                <a:latin typeface="Verdana" panose="020B0604030504040204" pitchFamily="34" charset="0"/>
                <a:ea typeface="Verdana" panose="020B0604030504040204" pitchFamily="34" charset="0"/>
                <a:cs typeface="Verdana" panose="020B0604030504040204" pitchFamily="34" charset="0"/>
              </a:rPr>
              <a:t> </a:t>
            </a:r>
            <a:r>
              <a:rPr lang="en-US" altLang="en-US" sz="2000" dirty="0">
                <a:latin typeface="Verdana" panose="020B0604030504040204" pitchFamily="34" charset="0"/>
                <a:ea typeface="Verdana" panose="020B0604030504040204" pitchFamily="34" charset="0"/>
                <a:cs typeface="Verdana" panose="020B0604030504040204" pitchFamily="34" charset="0"/>
              </a:rPr>
              <a:t>contain the student’s name)</a:t>
            </a:r>
            <a:endParaRPr lang="en-US" altLang="en-US" sz="2000" i="1" dirty="0">
              <a:latin typeface="Verdana" panose="020B0604030504040204" pitchFamily="34" charset="0"/>
              <a:ea typeface="Verdana" panose="020B0604030504040204" pitchFamily="34" charset="0"/>
              <a:cs typeface="Verdana" panose="020B0604030504040204" pitchFamily="34" charset="0"/>
            </a:endParaRPr>
          </a:p>
        </p:txBody>
      </p:sp>
      <p:sp>
        <p:nvSpPr>
          <p:cNvPr id="3277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4DB9FF6B-7E6B-4AE2-9DC7-29739FFAC33B}" type="slidenum">
              <a:rPr lang="en-US" sz="1200" smtClean="0">
                <a:solidFill>
                  <a:srgbClr val="000000"/>
                </a:solidFill>
                <a:latin typeface="Arial Black" pitchFamily="34" charset="0"/>
              </a:rPr>
              <a:pPr eaLnBrk="1" hangingPunct="1">
                <a:defRPr/>
              </a:pPr>
              <a:t>42</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818631162"/>
      </p:ext>
    </p:extLst>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altLang="en-US" sz="2800" dirty="0"/>
              <a:t>When it’s NOT a life-threatening emergency</a:t>
            </a:r>
          </a:p>
        </p:txBody>
      </p:sp>
      <p:sp>
        <p:nvSpPr>
          <p:cNvPr id="53251" name="Rectangle 3"/>
          <p:cNvSpPr>
            <a:spLocks noGrp="1" noChangeArrowheads="1"/>
          </p:cNvSpPr>
          <p:nvPr>
            <p:ph idx="1"/>
          </p:nvPr>
        </p:nvSpPr>
        <p:spPr/>
        <p:txBody>
          <a:bodyPr/>
          <a:lstStyle/>
          <a:p>
            <a:pPr marL="609600" indent="-609600" eaLnBrk="1" hangingPunct="1">
              <a:lnSpc>
                <a:spcPct val="80000"/>
              </a:lnSpc>
              <a:buFont typeface="Wingdings" pitchFamily="2" charset="2"/>
              <a:buNone/>
            </a:pPr>
            <a:endParaRPr lang="en-US" altLang="en-US" sz="2000" dirty="0"/>
          </a:p>
          <a:p>
            <a:pPr marL="609600" indent="-609600" eaLnBrk="1" hangingPunct="1">
              <a:lnSpc>
                <a:spcPct val="80000"/>
              </a:lnSpc>
              <a:buFont typeface="Wingdings" pitchFamily="2" charset="2"/>
              <a:buNone/>
            </a:pPr>
            <a:r>
              <a:rPr lang="en-US" altLang="en-US" sz="2000" dirty="0">
                <a:latin typeface="Verdana" panose="020B0604030504040204" pitchFamily="34" charset="0"/>
                <a:ea typeface="Verdana" panose="020B0604030504040204" pitchFamily="34" charset="0"/>
                <a:cs typeface="Verdana" panose="020B0604030504040204" pitchFamily="34" charset="0"/>
              </a:rPr>
              <a:t>NOT every asthma episode is a life-threatening breathing emergency – if you do not believe the person is going to die, do what you would normally do – call the parent/guardian, inform them, monitor the person and do not leave them alone</a:t>
            </a:r>
          </a:p>
          <a:p>
            <a:pPr marL="609600" indent="-609600" eaLnBrk="1" hangingPunct="1">
              <a:lnSpc>
                <a:spcPct val="80000"/>
              </a:lnSpc>
              <a:buFont typeface="Wingdings" pitchFamily="2" charset="2"/>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609600" indent="-609600" eaLnBrk="1" hangingPunct="1">
              <a:lnSpc>
                <a:spcPct val="80000"/>
              </a:lnSpc>
              <a:buFont typeface="Wingdings" pitchFamily="2" charset="2"/>
              <a:buNone/>
            </a:pPr>
            <a:r>
              <a:rPr lang="en-US" altLang="en-US" sz="2000" dirty="0">
                <a:latin typeface="Verdana" panose="020B0604030504040204" pitchFamily="34" charset="0"/>
                <a:ea typeface="Verdana" panose="020B0604030504040204" pitchFamily="34" charset="0"/>
                <a:cs typeface="Verdana" panose="020B0604030504040204" pitchFamily="34" charset="0"/>
              </a:rPr>
              <a:t>DO NOT administer nebulized albuterol before administering the </a:t>
            </a:r>
            <a:r>
              <a:rPr lang="en-US" altLang="en-US" sz="2000" dirty="0" err="1">
                <a:latin typeface="Verdana" panose="020B0604030504040204" pitchFamily="34" charset="0"/>
                <a:ea typeface="Verdana" panose="020B0604030504040204" pitchFamily="34" charset="0"/>
                <a:cs typeface="Verdana" panose="020B0604030504040204" pitchFamily="34" charset="0"/>
              </a:rPr>
              <a:t>EpiPen</a:t>
            </a:r>
            <a:r>
              <a:rPr lang="en-US" altLang="en-US" sz="2000" dirty="0">
                <a:latin typeface="Verdana" panose="020B0604030504040204" pitchFamily="34" charset="0"/>
                <a:ea typeface="Verdana" panose="020B0604030504040204" pitchFamily="34" charset="0"/>
                <a:cs typeface="Verdana" panose="020B0604030504040204" pitchFamily="34" charset="0"/>
              </a:rPr>
              <a:t>®! Doing this can be dangerous for the patient and puts you at risk for a lawsuit</a:t>
            </a:r>
          </a:p>
        </p:txBody>
      </p:sp>
      <p:sp>
        <p:nvSpPr>
          <p:cNvPr id="1229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1A2A4F08-3FA7-4FDB-A297-D07350D9ACEB}" type="slidenum">
              <a:rPr lang="en-US" sz="1200" smtClean="0">
                <a:solidFill>
                  <a:srgbClr val="000000"/>
                </a:solidFill>
                <a:latin typeface="Arial Black" pitchFamily="34" charset="0"/>
              </a:rPr>
              <a:pPr eaLnBrk="1" hangingPunct="1">
                <a:defRPr/>
              </a:pPr>
              <a:t>43</a:t>
            </a:fld>
            <a:endParaRPr lang="en-US" sz="1200">
              <a:solidFill>
                <a:srgbClr val="000000"/>
              </a:solidFill>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1232139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3" presetClass="entr" presetSubtype="0" fill="hold" nodeType="afterEffect">
                                  <p:stCondLst>
                                    <p:cond delay="0"/>
                                  </p:stCondLst>
                                  <p:childTnLst>
                                    <p:set>
                                      <p:cBhvr>
                                        <p:cTn id="6" dur="1" fill="hold">
                                          <p:stCondLst>
                                            <p:cond delay="0"/>
                                          </p:stCondLst>
                                        </p:cTn>
                                        <p:tgtEl>
                                          <p:spTgt spid="53251">
                                            <p:txEl>
                                              <p:charRg st="206" end="272"/>
                                            </p:txEl>
                                          </p:spTgt>
                                        </p:tgtEl>
                                        <p:attrNameLst>
                                          <p:attrName>style.visibility</p:attrName>
                                        </p:attrNameLst>
                                      </p:cBhvr>
                                      <p:to>
                                        <p:strVal val="visible"/>
                                      </p:to>
                                    </p:set>
                                    <p:animEffect transition="in" filter="fade">
                                      <p:cBhvr>
                                        <p:cTn id="7" dur="200"/>
                                        <p:tgtEl>
                                          <p:spTgt spid="53251">
                                            <p:txEl>
                                              <p:charRg st="206" end="272"/>
                                            </p:txEl>
                                          </p:spTgt>
                                        </p:tgtEl>
                                      </p:cBhvr>
                                    </p:animEffect>
                                    <p:anim calcmode="lin" valueType="num">
                                      <p:cBhvr>
                                        <p:cTn id="8" dur="800" fill="hold"/>
                                        <p:tgtEl>
                                          <p:spTgt spid="53251">
                                            <p:txEl>
                                              <p:charRg st="206" end="272"/>
                                            </p:txEl>
                                          </p:spTgt>
                                        </p:tgtEl>
                                        <p:attrNameLst>
                                          <p:attrName>ppt_x</p:attrName>
                                        </p:attrNameLst>
                                      </p:cBhvr>
                                      <p:tavLst>
                                        <p:tav tm="0">
                                          <p:val>
                                            <p:strVal val="#ppt_x"/>
                                          </p:val>
                                        </p:tav>
                                        <p:tav tm="100000">
                                          <p:val>
                                            <p:strVal val="#ppt_x"/>
                                          </p:val>
                                        </p:tav>
                                      </p:tavLst>
                                    </p:anim>
                                    <p:anim calcmode="lin" valueType="num">
                                      <p:cBhvr>
                                        <p:cTn id="9" dur="800" fill="hold"/>
                                        <p:tgtEl>
                                          <p:spTgt spid="53251">
                                            <p:txEl>
                                              <p:charRg st="206" end="272"/>
                                            </p:txEl>
                                          </p:spTgt>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53251">
                                            <p:txEl>
                                              <p:charRg st="206" end="27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53251">
                                            <p:txEl>
                                              <p:charRg st="206" end="27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2000"/>
                            </p:stCondLst>
                            <p:childTnLst>
                              <p:par>
                                <p:cTn id="13" presetID="43" presetClass="entr" presetSubtype="0" fill="hold" nodeType="afterEffect">
                                  <p:stCondLst>
                                    <p:cond delay="0"/>
                                  </p:stCondLst>
                                  <p:childTnLst>
                                    <p:set>
                                      <p:cBhvr>
                                        <p:cTn id="14" dur="1" fill="hold">
                                          <p:stCondLst>
                                            <p:cond delay="0"/>
                                          </p:stCondLst>
                                        </p:cTn>
                                        <p:tgtEl>
                                          <p:spTgt spid="53251">
                                            <p:txEl>
                                              <p:charRg st="312" end="359"/>
                                            </p:txEl>
                                          </p:spTgt>
                                        </p:tgtEl>
                                        <p:attrNameLst>
                                          <p:attrName>style.visibility</p:attrName>
                                        </p:attrNameLst>
                                      </p:cBhvr>
                                      <p:to>
                                        <p:strVal val="visible"/>
                                      </p:to>
                                    </p:set>
                                    <p:animEffect transition="in" filter="fade">
                                      <p:cBhvr>
                                        <p:cTn id="15" dur="200"/>
                                        <p:tgtEl>
                                          <p:spTgt spid="53251">
                                            <p:txEl>
                                              <p:charRg st="312" end="359"/>
                                            </p:txEl>
                                          </p:spTgt>
                                        </p:tgtEl>
                                      </p:cBhvr>
                                    </p:animEffect>
                                    <p:anim calcmode="lin" valueType="num">
                                      <p:cBhvr>
                                        <p:cTn id="16" dur="800" fill="hold"/>
                                        <p:tgtEl>
                                          <p:spTgt spid="53251">
                                            <p:txEl>
                                              <p:charRg st="312" end="359"/>
                                            </p:txEl>
                                          </p:spTgt>
                                        </p:tgtEl>
                                        <p:attrNameLst>
                                          <p:attrName>ppt_x</p:attrName>
                                        </p:attrNameLst>
                                      </p:cBhvr>
                                      <p:tavLst>
                                        <p:tav tm="0">
                                          <p:val>
                                            <p:strVal val="#ppt_x"/>
                                          </p:val>
                                        </p:tav>
                                        <p:tav tm="100000">
                                          <p:val>
                                            <p:strVal val="#ppt_x"/>
                                          </p:val>
                                        </p:tav>
                                      </p:tavLst>
                                    </p:anim>
                                    <p:anim calcmode="lin" valueType="num">
                                      <p:cBhvr>
                                        <p:cTn id="17" dur="800" fill="hold"/>
                                        <p:tgtEl>
                                          <p:spTgt spid="53251">
                                            <p:txEl>
                                              <p:charRg st="312" end="359"/>
                                            </p:txEl>
                                          </p:spTgt>
                                        </p:tgtEl>
                                        <p:attrNameLst>
                                          <p:attrName>ppt_y</p:attrName>
                                        </p:attrNameLst>
                                      </p:cBhvr>
                                      <p:tavLst>
                                        <p:tav tm="0">
                                          <p:val>
                                            <p:strVal val="#ppt_y+0.31"/>
                                          </p:val>
                                        </p:tav>
                                        <p:tav tm="100000">
                                          <p:val>
                                            <p:strVal val="#ppt_y+0.31"/>
                                          </p:val>
                                        </p:tav>
                                      </p:tavLst>
                                    </p:anim>
                                    <p:anim calcmode="lin" valueType="num">
                                      <p:cBhvr>
                                        <p:cTn id="18" dur="1200" decel="50000" fill="hold">
                                          <p:stCondLst>
                                            <p:cond delay="800"/>
                                          </p:stCondLst>
                                        </p:cTn>
                                        <p:tgtEl>
                                          <p:spTgt spid="53251">
                                            <p:txEl>
                                              <p:charRg st="312" end="35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200" decel="50000" fill="hold">
                                          <p:stCondLst>
                                            <p:cond delay="800"/>
                                          </p:stCondLst>
                                        </p:cTn>
                                        <p:tgtEl>
                                          <p:spTgt spid="53251">
                                            <p:txEl>
                                              <p:charRg st="312" end="35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4000"/>
                            </p:stCondLst>
                            <p:childTnLst>
                              <p:par>
                                <p:cTn id="21" presetID="43" presetClass="entr" presetSubtype="0" fill="hold" nodeType="afterEffect">
                                  <p:stCondLst>
                                    <p:cond delay="0"/>
                                  </p:stCondLst>
                                  <p:childTnLst>
                                    <p:set>
                                      <p:cBhvr>
                                        <p:cTn id="22" dur="1" fill="hold">
                                          <p:stCondLst>
                                            <p:cond delay="0"/>
                                          </p:stCondLst>
                                        </p:cTn>
                                        <p:tgtEl>
                                          <p:spTgt spid="53251">
                                            <p:txEl>
                                              <p:charRg st="388" end="388"/>
                                            </p:txEl>
                                          </p:spTgt>
                                        </p:tgtEl>
                                        <p:attrNameLst>
                                          <p:attrName>style.visibility</p:attrName>
                                        </p:attrNameLst>
                                      </p:cBhvr>
                                      <p:to>
                                        <p:strVal val="visible"/>
                                      </p:to>
                                    </p:set>
                                    <p:animEffect transition="in" filter="fade">
                                      <p:cBhvr>
                                        <p:cTn id="23" dur="200"/>
                                        <p:tgtEl>
                                          <p:spTgt spid="53251">
                                            <p:txEl>
                                              <p:charRg st="388" end="388"/>
                                            </p:txEl>
                                          </p:spTgt>
                                        </p:tgtEl>
                                      </p:cBhvr>
                                    </p:animEffect>
                                    <p:anim calcmode="lin" valueType="num">
                                      <p:cBhvr>
                                        <p:cTn id="24" dur="800" fill="hold"/>
                                        <p:tgtEl>
                                          <p:spTgt spid="53251">
                                            <p:txEl>
                                              <p:charRg st="388" end="388"/>
                                            </p:txEl>
                                          </p:spTgt>
                                        </p:tgtEl>
                                        <p:attrNameLst>
                                          <p:attrName>ppt_x</p:attrName>
                                        </p:attrNameLst>
                                      </p:cBhvr>
                                      <p:tavLst>
                                        <p:tav tm="0">
                                          <p:val>
                                            <p:strVal val="#ppt_x"/>
                                          </p:val>
                                        </p:tav>
                                        <p:tav tm="100000">
                                          <p:val>
                                            <p:strVal val="#ppt_x"/>
                                          </p:val>
                                        </p:tav>
                                      </p:tavLst>
                                    </p:anim>
                                    <p:anim calcmode="lin" valueType="num">
                                      <p:cBhvr>
                                        <p:cTn id="25" dur="800" fill="hold"/>
                                        <p:tgtEl>
                                          <p:spTgt spid="53251">
                                            <p:txEl>
                                              <p:charRg st="388" end="388"/>
                                            </p:txEl>
                                          </p:spTgt>
                                        </p:tgtEl>
                                        <p:attrNameLst>
                                          <p:attrName>ppt_y</p:attrName>
                                        </p:attrNameLst>
                                      </p:cBhvr>
                                      <p:tavLst>
                                        <p:tav tm="0">
                                          <p:val>
                                            <p:strVal val="#ppt_y+0.31"/>
                                          </p:val>
                                        </p:tav>
                                        <p:tav tm="100000">
                                          <p:val>
                                            <p:strVal val="#ppt_y+0.31"/>
                                          </p:val>
                                        </p:tav>
                                      </p:tavLst>
                                    </p:anim>
                                    <p:anim calcmode="lin" valueType="num">
                                      <p:cBhvr>
                                        <p:cTn id="26" dur="1200" decel="50000" fill="hold">
                                          <p:stCondLst>
                                            <p:cond delay="800"/>
                                          </p:stCondLst>
                                        </p:cTn>
                                        <p:tgtEl>
                                          <p:spTgt spid="53251">
                                            <p:txEl>
                                              <p:charRg st="388" end="38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1200" decel="50000" fill="hold">
                                          <p:stCondLst>
                                            <p:cond delay="800"/>
                                          </p:stCondLst>
                                        </p:cTn>
                                        <p:tgtEl>
                                          <p:spTgt spid="53251">
                                            <p:txEl>
                                              <p:charRg st="388" end="38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Homework</a:t>
            </a:r>
          </a:p>
        </p:txBody>
      </p:sp>
      <p:sp>
        <p:nvSpPr>
          <p:cNvPr id="3" name="Content Placeholder 2"/>
          <p:cNvSpPr>
            <a:spLocks noGrp="1"/>
          </p:cNvSpPr>
          <p:nvPr>
            <p:ph idx="1"/>
          </p:nvPr>
        </p:nvSpPr>
        <p:spPr/>
        <p:txBody>
          <a:bodyPr>
            <a:normAutofit/>
          </a:bodyPr>
          <a:lstStyle/>
          <a:p>
            <a:pPr marL="0" indent="0">
              <a:buNone/>
            </a:pPr>
            <a:r>
              <a:rPr lang="en-US" sz="2200" dirty="0">
                <a:latin typeface="Verdana" panose="020B0604030504040204" pitchFamily="34" charset="0"/>
                <a:ea typeface="Verdana" panose="020B0604030504040204" pitchFamily="34" charset="0"/>
                <a:cs typeface="Verdana" panose="020B0604030504040204" pitchFamily="34" charset="0"/>
              </a:rPr>
              <a:t>What is the plan for your building?</a:t>
            </a:r>
          </a:p>
          <a:p>
            <a:pPr lvl="1"/>
            <a:r>
              <a:rPr lang="en-US" sz="2000" dirty="0">
                <a:latin typeface="Verdana" panose="020B0604030504040204" pitchFamily="34" charset="0"/>
                <a:ea typeface="Verdana" panose="020B0604030504040204" pitchFamily="34" charset="0"/>
                <a:cs typeface="Verdana" panose="020B0604030504040204" pitchFamily="34" charset="0"/>
              </a:rPr>
              <a:t>How will your staff notify the ERT that they need assistance?</a:t>
            </a:r>
          </a:p>
          <a:p>
            <a:pPr lvl="1"/>
            <a:r>
              <a:rPr lang="en-US" sz="2000" dirty="0">
                <a:latin typeface="Verdana" panose="020B0604030504040204" pitchFamily="34" charset="0"/>
                <a:ea typeface="Verdana" panose="020B0604030504040204" pitchFamily="34" charset="0"/>
                <a:cs typeface="Verdana" panose="020B0604030504040204" pitchFamily="34" charset="0"/>
              </a:rPr>
              <a:t>Who will grab the bag with medications/equipment?</a:t>
            </a:r>
          </a:p>
          <a:p>
            <a:pPr lvl="1"/>
            <a:r>
              <a:rPr lang="en-US" sz="2000" dirty="0">
                <a:latin typeface="Verdana" panose="020B0604030504040204" pitchFamily="34" charset="0"/>
                <a:ea typeface="Verdana" panose="020B0604030504040204" pitchFamily="34" charset="0"/>
                <a:cs typeface="Verdana" panose="020B0604030504040204" pitchFamily="34" charset="0"/>
              </a:rPr>
              <a:t>Who will document the incident?</a:t>
            </a:r>
          </a:p>
          <a:p>
            <a:pPr lvl="1"/>
            <a:r>
              <a:rPr lang="en-US" sz="2000" dirty="0">
                <a:latin typeface="Verdana" panose="020B0604030504040204" pitchFamily="34" charset="0"/>
                <a:ea typeface="Verdana" panose="020B0604030504040204" pitchFamily="34" charset="0"/>
                <a:cs typeface="Verdana" panose="020B0604030504040204" pitchFamily="34" charset="0"/>
              </a:rPr>
              <a:t>Who will direct the EMS response to the patient?</a:t>
            </a:r>
          </a:p>
          <a:p>
            <a:pPr lvl="1"/>
            <a:r>
              <a:rPr lang="en-US" sz="2000" dirty="0">
                <a:latin typeface="Verdana" panose="020B0604030504040204" pitchFamily="34" charset="0"/>
                <a:ea typeface="Verdana" panose="020B0604030504040204" pitchFamily="34" charset="0"/>
                <a:cs typeface="Verdana" panose="020B0604030504040204" pitchFamily="34" charset="0"/>
              </a:rPr>
              <a:t>Run a drill – what can you improve upon?</a:t>
            </a:r>
          </a:p>
          <a:p>
            <a:pPr lvl="1"/>
            <a:endParaRPr lang="en-US" dirty="0">
              <a:latin typeface="Verdana" panose="020B0604030504040204" pitchFamily="34" charset="0"/>
              <a:ea typeface="Verdana" panose="020B0604030504040204" pitchFamily="34" charset="0"/>
              <a:cs typeface="Verdana" panose="020B0604030504040204" pitchFamily="34" charset="0"/>
            </a:endParaRPr>
          </a:p>
          <a:p>
            <a:pPr marL="411480" lvl="1" indent="0" algn="ctr">
              <a:buNone/>
            </a:pPr>
            <a:r>
              <a:rPr lang="en-US" sz="2400" b="1" dirty="0">
                <a:latin typeface="Verdana" panose="020B0604030504040204" pitchFamily="34" charset="0"/>
                <a:ea typeface="Verdana" panose="020B0604030504040204" pitchFamily="34" charset="0"/>
                <a:cs typeface="Verdana" panose="020B0604030504040204" pitchFamily="34" charset="0"/>
              </a:rPr>
              <a:t>Remember to notify ALL school staff of who is on the ERT and what the plan is for your building!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3830086459"/>
      </p:ext>
    </p:extLst>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1094517" y="1697585"/>
            <a:ext cx="3165475" cy="1216025"/>
          </a:xfrm>
        </p:spPr>
        <p:txBody>
          <a:bodyPr/>
          <a:lstStyle/>
          <a:p>
            <a:pPr algn="ctr" eaLnBrk="1" hangingPunct="1"/>
            <a:r>
              <a:rPr lang="en-US" altLang="en-US" dirty="0">
                <a:solidFill>
                  <a:schemeClr val="accent1"/>
                </a:solidFill>
              </a:rPr>
              <a:t>VISION</a:t>
            </a:r>
          </a:p>
        </p:txBody>
      </p:sp>
      <p:sp>
        <p:nvSpPr>
          <p:cNvPr id="2053" name="Rectangle 5"/>
          <p:cNvSpPr>
            <a:spLocks noGrp="1" noChangeArrowheads="1"/>
          </p:cNvSpPr>
          <p:nvPr>
            <p:ph type="body" sz="half" idx="1"/>
          </p:nvPr>
        </p:nvSpPr>
        <p:spPr>
          <a:xfrm>
            <a:off x="566738" y="2670464"/>
            <a:ext cx="3924300" cy="3349336"/>
          </a:xfrm>
        </p:spPr>
        <p:txBody>
          <a:bodyPr>
            <a:normAutofit fontScale="55000" lnSpcReduction="20000"/>
          </a:bodyPr>
          <a:lstStyle/>
          <a:p>
            <a:pPr algn="ctr" eaLnBrk="1" hangingPunct="1">
              <a:lnSpc>
                <a:spcPct val="80000"/>
              </a:lnSpc>
              <a:buFont typeface="Wingdings" pitchFamily="2" charset="2"/>
              <a:buNone/>
            </a:pPr>
            <a:endParaRPr lang="en-US" altLang="en-US" sz="3400" dirty="0"/>
          </a:p>
          <a:p>
            <a:pPr algn="ctr" eaLnBrk="1" hangingPunct="1">
              <a:lnSpc>
                <a:spcPct val="170000"/>
              </a:lnSpc>
              <a:buFont typeface="Wingdings" pitchFamily="2" charset="2"/>
              <a:buNone/>
            </a:pPr>
            <a:r>
              <a:rPr lang="en-US" altLang="en-US" sz="4500" dirty="0">
                <a:latin typeface="Aharoni" panose="02010803020104030203" pitchFamily="2" charset="-79"/>
                <a:ea typeface="Verdana" panose="020B0604030504040204" pitchFamily="34" charset="0"/>
                <a:cs typeface="Aharoni" panose="02010803020104030203" pitchFamily="2" charset="-79"/>
              </a:rPr>
              <a:t>No one should die </a:t>
            </a:r>
          </a:p>
          <a:p>
            <a:pPr algn="ctr" eaLnBrk="1" hangingPunct="1">
              <a:lnSpc>
                <a:spcPct val="170000"/>
              </a:lnSpc>
              <a:buFont typeface="Wingdings" pitchFamily="2" charset="2"/>
              <a:buNone/>
            </a:pPr>
            <a:r>
              <a:rPr lang="en-US" altLang="en-US" sz="4500" dirty="0">
                <a:latin typeface="Aharoni" panose="02010803020104030203" pitchFamily="2" charset="-79"/>
                <a:ea typeface="Verdana" panose="020B0604030504040204" pitchFamily="34" charset="0"/>
                <a:cs typeface="Aharoni" panose="02010803020104030203" pitchFamily="2" charset="-79"/>
              </a:rPr>
              <a:t>from an asthma attack </a:t>
            </a:r>
          </a:p>
          <a:p>
            <a:pPr algn="ctr" eaLnBrk="1" hangingPunct="1">
              <a:lnSpc>
                <a:spcPct val="170000"/>
              </a:lnSpc>
              <a:buFont typeface="Wingdings" pitchFamily="2" charset="2"/>
              <a:buNone/>
            </a:pPr>
            <a:r>
              <a:rPr lang="en-US" altLang="en-US" sz="4500" dirty="0">
                <a:latin typeface="Aharoni" panose="02010803020104030203" pitchFamily="2" charset="-79"/>
                <a:ea typeface="Verdana" panose="020B0604030504040204" pitchFamily="34" charset="0"/>
                <a:cs typeface="Aharoni" panose="02010803020104030203" pitchFamily="2" charset="-79"/>
              </a:rPr>
              <a:t>or severe allergic reaction</a:t>
            </a:r>
          </a:p>
          <a:p>
            <a:pPr algn="ctr" eaLnBrk="1" hangingPunct="1">
              <a:lnSpc>
                <a:spcPct val="170000"/>
              </a:lnSpc>
              <a:buFont typeface="Wingdings" pitchFamily="2" charset="2"/>
              <a:buNone/>
            </a:pPr>
            <a:r>
              <a:rPr lang="en-US" altLang="en-US" sz="4500" dirty="0">
                <a:latin typeface="Aharoni" panose="02010803020104030203" pitchFamily="2" charset="-79"/>
                <a:ea typeface="Verdana" panose="020B0604030504040204" pitchFamily="34" charset="0"/>
                <a:cs typeface="Aharoni" panose="02010803020104030203" pitchFamily="2" charset="-79"/>
              </a:rPr>
              <a:t>(anaphylaxis)</a:t>
            </a:r>
          </a:p>
        </p:txBody>
      </p:sp>
      <p:sp>
        <p:nvSpPr>
          <p:cNvPr id="4098" name="Slide Number Placeholder 5"/>
          <p:cNvSpPr>
            <a:spLocks noGrp="1"/>
          </p:cNvSpPr>
          <p:nvPr>
            <p:ph type="sldNum" sz="quarter" idx="12"/>
          </p:nvPr>
        </p:nvSpPr>
        <p:spPr>
          <a:noFill/>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eaLnBrk="1" hangingPunct="1">
              <a:spcBef>
                <a:spcPct val="0"/>
              </a:spcBef>
              <a:buClrTx/>
              <a:buFontTx/>
              <a:buNone/>
            </a:pPr>
            <a:fld id="{C543D5EC-1AA2-4326-B7D9-ECDD181C8385}" type="slidenum">
              <a:rPr lang="en-US" altLang="en-US" sz="1200" smtClean="0">
                <a:solidFill>
                  <a:srgbClr val="000000"/>
                </a:solidFill>
              </a:rPr>
              <a:pPr eaLnBrk="1" hangingPunct="1">
                <a:spcBef>
                  <a:spcPct val="0"/>
                </a:spcBef>
                <a:buClrTx/>
                <a:buFontTx/>
                <a:buNone/>
              </a:pPr>
              <a:t>45</a:t>
            </a:fld>
            <a:endParaRPr lang="en-US" altLang="en-US" sz="120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989" y="685800"/>
            <a:ext cx="4317743" cy="981305"/>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6832" y="1800724"/>
            <a:ext cx="1304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744" y="2038347"/>
            <a:ext cx="15970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585" y="3361374"/>
            <a:ext cx="194468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667" y="3525569"/>
            <a:ext cx="14700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5909" y="4653599"/>
            <a:ext cx="120173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3512" y="5445761"/>
            <a:ext cx="14874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84447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3">
                                            <p:txEl>
                                              <p:pRg st="1" end="1"/>
                                            </p:txEl>
                                          </p:spTgt>
                                        </p:tgtEl>
                                        <p:attrNameLst>
                                          <p:attrName>style.visibility</p:attrName>
                                        </p:attrNameLst>
                                      </p:cBhvr>
                                      <p:to>
                                        <p:strVal val="visible"/>
                                      </p:to>
                                    </p:set>
                                    <p:anim calcmode="lin" valueType="num">
                                      <p:cBhvr additive="base">
                                        <p:cTn id="7" dur="20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05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anim calcmode="lin" valueType="num">
                                      <p:cBhvr additive="base">
                                        <p:cTn id="11" dur="20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05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3">
                                            <p:txEl>
                                              <p:pRg st="3" end="3"/>
                                            </p:txEl>
                                          </p:spTgt>
                                        </p:tgtEl>
                                        <p:attrNameLst>
                                          <p:attrName>style.visibility</p:attrName>
                                        </p:attrNameLst>
                                      </p:cBhvr>
                                      <p:to>
                                        <p:strVal val="visible"/>
                                      </p:to>
                                    </p:set>
                                    <p:anim calcmode="lin" valueType="num">
                                      <p:cBhvr additive="base">
                                        <p:cTn id="15" dur="20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05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3">
                                            <p:txEl>
                                              <p:pRg st="4" end="4"/>
                                            </p:txEl>
                                          </p:spTgt>
                                        </p:tgtEl>
                                        <p:attrNameLst>
                                          <p:attrName>style.visibility</p:attrName>
                                        </p:attrNameLst>
                                      </p:cBhvr>
                                      <p:to>
                                        <p:strVal val="visible"/>
                                      </p:to>
                                    </p:set>
                                    <p:anim calcmode="lin" valueType="num">
                                      <p:cBhvr additive="base">
                                        <p:cTn id="19" dur="2000" fill="hold"/>
                                        <p:tgtEl>
                                          <p:spTgt spid="2053">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05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46" y="152400"/>
            <a:ext cx="8431213"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fontScale="70000" lnSpcReduction="20000"/>
          </a:bodyPr>
          <a:lstStyle/>
          <a:p>
            <a:endParaRPr lang="en-US" b="1" dirty="0" smtClean="0"/>
          </a:p>
          <a:p>
            <a:endParaRPr lang="en-US" b="1" dirty="0" smtClean="0"/>
          </a:p>
          <a:p>
            <a:endParaRPr lang="en-US" b="1" dirty="0"/>
          </a:p>
          <a:p>
            <a:endParaRPr lang="en-US" b="1" dirty="0" smtClean="0"/>
          </a:p>
          <a:p>
            <a:pPr marL="109728" indent="0">
              <a:buNone/>
            </a:pPr>
            <a:endParaRPr lang="en-US" b="1" dirty="0" smtClean="0">
              <a:latin typeface="Verdana" panose="020B0604030504040204" pitchFamily="34" charset="0"/>
              <a:ea typeface="Verdana" panose="020B0604030504040204" pitchFamily="34" charset="0"/>
              <a:cs typeface="Verdana" panose="020B0604030504040204" pitchFamily="34" charset="0"/>
            </a:endParaRPr>
          </a:p>
          <a:p>
            <a:pPr marL="109728" indent="0">
              <a:buNone/>
            </a:pPr>
            <a:endParaRPr lang="en-US" b="1" dirty="0" smtClean="0">
              <a:latin typeface="Verdana" panose="020B0604030504040204" pitchFamily="34" charset="0"/>
              <a:ea typeface="Verdana" panose="020B0604030504040204" pitchFamily="34" charset="0"/>
              <a:cs typeface="Verdana" panose="020B0604030504040204" pitchFamily="34" charset="0"/>
            </a:endParaRPr>
          </a:p>
          <a:p>
            <a:pPr marL="109728" indent="0">
              <a:buNone/>
            </a:pPr>
            <a:r>
              <a:rPr lang="en-US" b="1" dirty="0" smtClean="0">
                <a:latin typeface="Verdana" panose="020B0604030504040204" pitchFamily="34" charset="0"/>
                <a:ea typeface="Verdana" panose="020B0604030504040204" pitchFamily="34" charset="0"/>
                <a:cs typeface="Verdana" panose="020B0604030504040204" pitchFamily="34" charset="0"/>
              </a:rPr>
              <a:t>Carol </a:t>
            </a:r>
            <a:r>
              <a:rPr lang="en-US" b="1" dirty="0" smtClean="0">
                <a:latin typeface="Verdana" panose="020B0604030504040204" pitchFamily="34" charset="0"/>
                <a:ea typeface="Verdana" panose="020B0604030504040204" pitchFamily="34" charset="0"/>
                <a:cs typeface="Verdana" panose="020B0604030504040204" pitchFamily="34" charset="0"/>
              </a:rPr>
              <a:t>Tucker RN, BSN</a:t>
            </a:r>
          </a:p>
          <a:p>
            <a:pPr marL="393192" lvl="1" indent="0">
              <a:buNone/>
            </a:pPr>
            <a:r>
              <a:rPr lang="en-US" dirty="0" smtClean="0">
                <a:latin typeface="Verdana" panose="020B0604030504040204" pitchFamily="34" charset="0"/>
                <a:ea typeface="Verdana" panose="020B0604030504040204" pitchFamily="34" charset="0"/>
                <a:cs typeface="Verdana" panose="020B0604030504040204" pitchFamily="34" charset="0"/>
              </a:rPr>
              <a:t>State School Nurse Consultant</a:t>
            </a:r>
          </a:p>
          <a:p>
            <a:pPr marL="393192" lvl="1" indent="0">
              <a:buNone/>
            </a:pPr>
            <a:r>
              <a:rPr lang="en-US" dirty="0" smtClean="0">
                <a:latin typeface="Verdana" panose="020B0604030504040204" pitchFamily="34" charset="0"/>
                <a:ea typeface="Verdana" panose="020B0604030504040204" pitchFamily="34" charset="0"/>
                <a:cs typeface="Verdana" panose="020B0604030504040204" pitchFamily="34" charset="0"/>
              </a:rPr>
              <a:t>Child &amp; School Health Program Manager</a:t>
            </a:r>
          </a:p>
          <a:p>
            <a:pPr marL="393192" lvl="1" indent="0">
              <a:buNone/>
            </a:pPr>
            <a:r>
              <a:rPr lang="en-US" dirty="0" smtClean="0">
                <a:latin typeface="Verdana" panose="020B0604030504040204" pitchFamily="34" charset="0"/>
                <a:ea typeface="Verdana" panose="020B0604030504040204" pitchFamily="34" charset="0"/>
                <a:cs typeface="Verdana" panose="020B0604030504040204" pitchFamily="34" charset="0"/>
              </a:rPr>
              <a:t>Phone</a:t>
            </a:r>
            <a:r>
              <a:rPr lang="en-US" dirty="0">
                <a:latin typeface="Verdana" panose="020B0604030504040204" pitchFamily="34" charset="0"/>
                <a:ea typeface="Verdana" panose="020B0604030504040204" pitchFamily="34" charset="0"/>
                <a:cs typeface="Verdana" panose="020B0604030504040204" pitchFamily="34" charset="0"/>
              </a:rPr>
              <a:t>: (402) 471-1373, Toll Free: (800) </a:t>
            </a:r>
            <a:r>
              <a:rPr lang="en-US" dirty="0" smtClean="0">
                <a:latin typeface="Verdana" panose="020B0604030504040204" pitchFamily="34" charset="0"/>
                <a:ea typeface="Verdana" panose="020B0604030504040204" pitchFamily="34" charset="0"/>
                <a:cs typeface="Verdana" panose="020B0604030504040204" pitchFamily="34" charset="0"/>
              </a:rPr>
              <a:t>801-1122</a:t>
            </a:r>
          </a:p>
          <a:p>
            <a:pPr marL="393192" lvl="1" indent="0">
              <a:buNone/>
            </a:pPr>
            <a:r>
              <a:rPr lang="en-US" dirty="0">
                <a:latin typeface="Verdana" panose="020B0604030504040204" pitchFamily="34" charset="0"/>
                <a:ea typeface="Verdana" panose="020B0604030504040204" pitchFamily="34" charset="0"/>
                <a:cs typeface="Verdana" panose="020B0604030504040204" pitchFamily="34" charset="0"/>
                <a:hlinkClick r:id="rId4"/>
              </a:rPr>
              <a:t>c</a:t>
            </a:r>
            <a:r>
              <a:rPr lang="en-US" dirty="0" smtClean="0">
                <a:latin typeface="Verdana" panose="020B0604030504040204" pitchFamily="34" charset="0"/>
                <a:ea typeface="Verdana" panose="020B0604030504040204" pitchFamily="34" charset="0"/>
                <a:cs typeface="Verdana" panose="020B0604030504040204" pitchFamily="34" charset="0"/>
                <a:hlinkClick r:id="rId4"/>
              </a:rPr>
              <a:t>arol.tucker@nebraska.gov</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630936" lvl="2" indent="0">
              <a:buNone/>
            </a:pPr>
            <a:r>
              <a:rPr lang="en-US" sz="2800" dirty="0" smtClean="0">
                <a:latin typeface="Verdana" panose="020B0604030504040204" pitchFamily="34" charset="0"/>
                <a:ea typeface="Verdana" panose="020B0604030504040204" pitchFamily="34" charset="0"/>
                <a:cs typeface="Verdana" panose="020B0604030504040204" pitchFamily="34" charset="0"/>
              </a:rPr>
              <a:t>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109728" indent="0">
              <a:buNone/>
            </a:pPr>
            <a:r>
              <a:rPr lang="en-US" b="1" dirty="0" smtClean="0">
                <a:latin typeface="Verdana" panose="020B0604030504040204" pitchFamily="34" charset="0"/>
                <a:ea typeface="Verdana" panose="020B0604030504040204" pitchFamily="34" charset="0"/>
                <a:cs typeface="Verdana" panose="020B0604030504040204" pitchFamily="34" charset="0"/>
              </a:rPr>
              <a:t>Andrea Holka </a:t>
            </a:r>
          </a:p>
          <a:p>
            <a:pPr marL="393192" lvl="1" indent="0">
              <a:buNone/>
            </a:pPr>
            <a:r>
              <a:rPr lang="en-US" dirty="0" smtClean="0">
                <a:latin typeface="Verdana" panose="020B0604030504040204" pitchFamily="34" charset="0"/>
                <a:ea typeface="Verdana" panose="020B0604030504040204" pitchFamily="34" charset="0"/>
                <a:cs typeface="Verdana" panose="020B0604030504040204" pitchFamily="34" charset="0"/>
              </a:rPr>
              <a:t>Executive Director, AIRE Nebraska</a:t>
            </a:r>
          </a:p>
          <a:p>
            <a:pPr marL="393192" lvl="1" indent="0">
              <a:buNone/>
            </a:pPr>
            <a:r>
              <a:rPr lang="en-US" dirty="0" smtClean="0">
                <a:latin typeface="Verdana" panose="020B0604030504040204" pitchFamily="34" charset="0"/>
                <a:ea typeface="Verdana" panose="020B0604030504040204" pitchFamily="34" charset="0"/>
                <a:cs typeface="Verdana" panose="020B0604030504040204" pitchFamily="34" charset="0"/>
              </a:rPr>
              <a:t>Phone: (402)616-9600</a:t>
            </a:r>
          </a:p>
          <a:p>
            <a:pPr marL="393192" lvl="1" indent="0">
              <a:buNone/>
            </a:pPr>
            <a:r>
              <a:rPr lang="en-US" dirty="0" smtClean="0">
                <a:latin typeface="Verdana" panose="020B0604030504040204" pitchFamily="34" charset="0"/>
                <a:ea typeface="Verdana" panose="020B0604030504040204" pitchFamily="34" charset="0"/>
                <a:cs typeface="Verdana" panose="020B0604030504040204" pitchFamily="34" charset="0"/>
                <a:hlinkClick r:id="rId5"/>
              </a:rPr>
              <a:t>andrea@airenebraska.org</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lvl="1"/>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smtClean="0"/>
          </a:p>
          <a:p>
            <a:pPr marL="393192" lvl="1" indent="0">
              <a:buNone/>
            </a:pPr>
            <a:endParaRPr lang="en-US" dirty="0"/>
          </a:p>
          <a:p>
            <a:pPr marL="393192" lvl="1" indent="0">
              <a:buNone/>
            </a:pPr>
            <a:endParaRPr lang="en-US" dirty="0"/>
          </a:p>
        </p:txBody>
      </p:sp>
      <p:sp>
        <p:nvSpPr>
          <p:cNvPr id="4" name="Slide Number Placeholder 3"/>
          <p:cNvSpPr>
            <a:spLocks noGrp="1"/>
          </p:cNvSpPr>
          <p:nvPr>
            <p:ph type="sldNum" sz="quarter" idx="12"/>
          </p:nvPr>
        </p:nvSpPr>
        <p:spPr/>
        <p:txBody>
          <a:bodyPr/>
          <a:lstStyle/>
          <a:p>
            <a:fld id="{6D0555AA-3320-47F6-81BF-59D4A7DAFB8A}" type="slidenum">
              <a:rPr lang="en-US" smtClean="0">
                <a:solidFill>
                  <a:prstClr val="black"/>
                </a:solidFill>
              </a:rPr>
              <a:pPr/>
              <a:t>46</a:t>
            </a:fld>
            <a:endParaRPr lang="en-US">
              <a:solidFill>
                <a:prstClr val="black"/>
              </a:solidFill>
            </a:endParaRPr>
          </a:p>
        </p:txBody>
      </p:sp>
      <p:sp>
        <p:nvSpPr>
          <p:cNvPr id="5" name="Title 4"/>
          <p:cNvSpPr>
            <a:spLocks noGrp="1"/>
          </p:cNvSpPr>
          <p:nvPr>
            <p:ph type="title"/>
          </p:nvPr>
        </p:nvSpPr>
        <p:spPr>
          <a:xfrm>
            <a:off x="9448800" y="2743200"/>
            <a:ext cx="2362200" cy="1143000"/>
          </a:xfrm>
        </p:spPr>
        <p:txBody>
          <a:bodyPr/>
          <a:lstStyle/>
          <a:p>
            <a:endParaRPr lang="en-US"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
        <p:nvSpPr>
          <p:cNvPr id="3" name="TextBox 2"/>
          <p:cNvSpPr txBox="1"/>
          <p:nvPr/>
        </p:nvSpPr>
        <p:spPr>
          <a:xfrm flipH="1">
            <a:off x="609599" y="2438400"/>
            <a:ext cx="8001000" cy="646331"/>
          </a:xfrm>
          <a:prstGeom prst="rect">
            <a:avLst/>
          </a:prstGeom>
          <a:noFill/>
        </p:spPr>
        <p:txBody>
          <a:bodyPr wrap="squar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If there are any questions, please feel free to consult with Carol Tucker or Andrea Holka.</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0933886"/>
      </p:ext>
    </p:extLst>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p:txBody>
          <a:bodyPr>
            <a:normAutofit lnSpcReduction="10000"/>
          </a:bodyPr>
          <a:lstStyle/>
          <a:p>
            <a:pPr eaLnBrk="1" hangingPunct="1">
              <a:lnSpc>
                <a:spcPct val="80000"/>
              </a:lnSpc>
              <a:defRPr/>
            </a:pPr>
            <a:endParaRPr lang="en-US" sz="1800" dirty="0"/>
          </a:p>
          <a:p>
            <a:pPr marL="45720" indent="0" eaLnBrk="1" hangingPunct="1">
              <a:lnSpc>
                <a:spcPct val="80000"/>
              </a:lnSpc>
              <a:buNone/>
              <a:defRPr/>
            </a:pPr>
            <a:r>
              <a:rPr lang="en-US" sz="1800" b="1" u="sng" dirty="0">
                <a:latin typeface="Verdana" panose="020B0604030504040204" pitchFamily="34" charset="0"/>
                <a:ea typeface="Verdana" panose="020B0604030504040204" pitchFamily="34" charset="0"/>
                <a:cs typeface="Verdana" panose="020B0604030504040204" pitchFamily="34" charset="0"/>
              </a:rPr>
              <a:t>AIRE Nebraska recommendations:</a:t>
            </a:r>
          </a:p>
          <a:p>
            <a:pPr marL="45720" indent="0" eaLnBrk="1" hangingPunct="1">
              <a:lnSpc>
                <a:spcPct val="80000"/>
              </a:lnSpc>
              <a:buNone/>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sz="1800" b="1" dirty="0">
                <a:latin typeface="Verdana" panose="020B0604030504040204" pitchFamily="34" charset="0"/>
                <a:ea typeface="Verdana" panose="020B0604030504040204" pitchFamily="34" charset="0"/>
                <a:cs typeface="Verdana" panose="020B0604030504040204" pitchFamily="34" charset="0"/>
              </a:rPr>
              <a:t>All staff </a:t>
            </a:r>
            <a:r>
              <a:rPr lang="en-US" sz="1800" dirty="0">
                <a:latin typeface="Verdana" panose="020B0604030504040204" pitchFamily="34" charset="0"/>
                <a:ea typeface="Verdana" panose="020B0604030504040204" pitchFamily="34" charset="0"/>
                <a:cs typeface="Verdana" panose="020B0604030504040204" pitchFamily="34" charset="0"/>
              </a:rPr>
              <a:t>receive </a:t>
            </a:r>
            <a:r>
              <a:rPr lang="en-US" sz="1800" b="1" dirty="0">
                <a:latin typeface="Verdana" panose="020B0604030504040204" pitchFamily="34" charset="0"/>
                <a:ea typeface="Verdana" panose="020B0604030504040204" pitchFamily="34" charset="0"/>
                <a:cs typeface="Verdana" panose="020B0604030504040204" pitchFamily="34" charset="0"/>
              </a:rPr>
              <a:t>annual</a:t>
            </a:r>
            <a:r>
              <a:rPr lang="en-US" sz="1800" dirty="0">
                <a:latin typeface="Verdana" panose="020B0604030504040204" pitchFamily="34" charset="0"/>
                <a:ea typeface="Verdana" panose="020B0604030504040204" pitchFamily="34" charset="0"/>
                <a:cs typeface="Verdana" panose="020B0604030504040204" pitchFamily="34" charset="0"/>
              </a:rPr>
              <a:t> general asthma/severe allergy education, including unlicensed school personnel</a:t>
            </a:r>
          </a:p>
          <a:p>
            <a:pPr>
              <a:lnSpc>
                <a:spcPct val="80000"/>
              </a:lnSpc>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sz="1800" dirty="0" smtClean="0">
                <a:latin typeface="Verdana" panose="020B0604030504040204" pitchFamily="34" charset="0"/>
                <a:ea typeface="Verdana" panose="020B0604030504040204" pitchFamily="34" charset="0"/>
                <a:cs typeface="Verdana" panose="020B0604030504040204" pitchFamily="34" charset="0"/>
              </a:rPr>
              <a:t>At least, </a:t>
            </a:r>
            <a:r>
              <a:rPr lang="en-US" sz="1800" b="1" dirty="0" smtClean="0">
                <a:latin typeface="Verdana" panose="020B0604030504040204" pitchFamily="34" charset="0"/>
                <a:ea typeface="Verdana" panose="020B0604030504040204" pitchFamily="34" charset="0"/>
                <a:cs typeface="Verdana" panose="020B0604030504040204" pitchFamily="34" charset="0"/>
              </a:rPr>
              <a:t>3 </a:t>
            </a:r>
            <a:r>
              <a:rPr lang="en-US" sz="1800" b="1" dirty="0">
                <a:latin typeface="Verdana" panose="020B0604030504040204" pitchFamily="34" charset="0"/>
                <a:ea typeface="Verdana" panose="020B0604030504040204" pitchFamily="34" charset="0"/>
                <a:cs typeface="Verdana" panose="020B0604030504040204" pitchFamily="34" charset="0"/>
              </a:rPr>
              <a:t>persons per </a:t>
            </a:r>
            <a:r>
              <a:rPr lang="en-US" sz="1800" b="1" dirty="0" smtClean="0">
                <a:latin typeface="Verdana" panose="020B0604030504040204" pitchFamily="34" charset="0"/>
                <a:ea typeface="Verdana" panose="020B0604030504040204" pitchFamily="34" charset="0"/>
                <a:cs typeface="Verdana" panose="020B0604030504040204" pitchFamily="34" charset="0"/>
              </a:rPr>
              <a:t>building</a:t>
            </a:r>
            <a:r>
              <a:rPr lang="en-US" sz="1800" dirty="0" smtClean="0">
                <a:latin typeface="Verdana" panose="020B0604030504040204" pitchFamily="34" charset="0"/>
                <a:ea typeface="Verdana" panose="020B0604030504040204" pitchFamily="34" charset="0"/>
                <a:cs typeface="Verdana" panose="020B0604030504040204" pitchFamily="34" charset="0"/>
              </a:rPr>
              <a:t> (emergency response team) </a:t>
            </a:r>
            <a:r>
              <a:rPr lang="en-US" sz="1800" dirty="0">
                <a:latin typeface="Verdana" panose="020B0604030504040204" pitchFamily="34" charset="0"/>
                <a:ea typeface="Verdana" panose="020B0604030504040204" pitchFamily="34" charset="0"/>
                <a:cs typeface="Verdana" panose="020B0604030504040204" pitchFamily="34" charset="0"/>
              </a:rPr>
              <a:t>– trained </a:t>
            </a:r>
            <a:r>
              <a:rPr lang="en-US" sz="1800" b="1" dirty="0" smtClean="0">
                <a:latin typeface="Verdana" panose="020B0604030504040204" pitchFamily="34" charset="0"/>
                <a:ea typeface="Verdana" panose="020B0604030504040204" pitchFamily="34" charset="0"/>
                <a:cs typeface="Verdana" panose="020B0604030504040204" pitchFamily="34" charset="0"/>
              </a:rPr>
              <a:t>annually </a:t>
            </a:r>
            <a:r>
              <a:rPr lang="en-US" sz="1800" dirty="0" smtClean="0">
                <a:latin typeface="Verdana" panose="020B0604030504040204" pitchFamily="34" charset="0"/>
                <a:ea typeface="Verdana" panose="020B0604030504040204" pitchFamily="34" charset="0"/>
                <a:cs typeface="Verdana" panose="020B0604030504040204" pitchFamily="34" charset="0"/>
              </a:rPr>
              <a:t>(also CPR certified)</a:t>
            </a:r>
            <a:endParaRPr lang="en-US" sz="1800" b="1" dirty="0">
              <a:latin typeface="Verdana" panose="020B0604030504040204" pitchFamily="34" charset="0"/>
              <a:ea typeface="Verdana" panose="020B0604030504040204" pitchFamily="34" charset="0"/>
              <a:cs typeface="Verdana" panose="020B0604030504040204" pitchFamily="34" charset="0"/>
            </a:endParaRPr>
          </a:p>
          <a:p>
            <a:pPr lvl="1">
              <a:lnSpc>
                <a:spcPct val="80000"/>
              </a:lnSpc>
              <a:defRPr/>
            </a:pPr>
            <a:r>
              <a:rPr lang="en-US" sz="1600" dirty="0">
                <a:latin typeface="Verdana" panose="020B0604030504040204" pitchFamily="34" charset="0"/>
                <a:ea typeface="Verdana" panose="020B0604030504040204" pitchFamily="34" charset="0"/>
                <a:cs typeface="Verdana" panose="020B0604030504040204" pitchFamily="34" charset="0"/>
              </a:rPr>
              <a:t>General asthma </a:t>
            </a:r>
            <a:r>
              <a:rPr lang="en-US" sz="1600" dirty="0" smtClean="0">
                <a:latin typeface="Verdana" panose="020B0604030504040204" pitchFamily="34" charset="0"/>
                <a:ea typeface="Verdana" panose="020B0604030504040204" pitchFamily="34" charset="0"/>
                <a:cs typeface="Verdana" panose="020B0604030504040204" pitchFamily="34" charset="0"/>
              </a:rPr>
              <a:t>+ severe </a:t>
            </a:r>
            <a:r>
              <a:rPr lang="en-US" sz="1600" dirty="0">
                <a:latin typeface="Verdana" panose="020B0604030504040204" pitchFamily="34" charset="0"/>
                <a:ea typeface="Verdana" panose="020B0604030504040204" pitchFamily="34" charset="0"/>
                <a:cs typeface="Verdana" panose="020B0604030504040204" pitchFamily="34" charset="0"/>
              </a:rPr>
              <a:t>allergy education</a:t>
            </a:r>
          </a:p>
          <a:p>
            <a:pPr lvl="1">
              <a:lnSpc>
                <a:spcPct val="80000"/>
              </a:lnSpc>
              <a:defRPr/>
            </a:pPr>
            <a:r>
              <a:rPr lang="en-US" sz="1600" dirty="0">
                <a:latin typeface="Verdana" panose="020B0604030504040204" pitchFamily="34" charset="0"/>
                <a:ea typeface="Verdana" panose="020B0604030504040204" pitchFamily="34" charset="0"/>
                <a:cs typeface="Verdana" panose="020B0604030504040204" pitchFamily="34" charset="0"/>
              </a:rPr>
              <a:t>Emergency Response Team training by someone with a scope of </a:t>
            </a:r>
            <a:r>
              <a:rPr lang="en-US" sz="1600" dirty="0" smtClean="0">
                <a:latin typeface="Verdana" panose="020B0604030504040204" pitchFamily="34" charset="0"/>
                <a:ea typeface="Verdana" panose="020B0604030504040204" pitchFamily="34" charset="0"/>
                <a:cs typeface="Verdana" panose="020B0604030504040204" pitchFamily="34" charset="0"/>
              </a:rPr>
              <a:t>practice (RN, MD, EMT, RT, </a:t>
            </a:r>
            <a:r>
              <a:rPr lang="en-US" sz="1600" dirty="0" err="1" smtClean="0">
                <a:latin typeface="Verdana" panose="020B0604030504040204" pitchFamily="34" charset="0"/>
                <a:ea typeface="Verdana" panose="020B0604030504040204" pitchFamily="34" charset="0"/>
                <a:cs typeface="Verdana" panose="020B0604030504040204" pitchFamily="34" charset="0"/>
              </a:rPr>
              <a:t>etc</a:t>
            </a:r>
            <a:r>
              <a:rPr lang="en-US" sz="1600" dirty="0" smtClean="0">
                <a:latin typeface="Verdana" panose="020B0604030504040204" pitchFamily="34" charset="0"/>
                <a:ea typeface="Verdana" panose="020B0604030504040204" pitchFamily="34" charset="0"/>
                <a:cs typeface="Verdana" panose="020B0604030504040204" pitchFamily="34" charset="0"/>
              </a:rPr>
              <a:t>)</a:t>
            </a:r>
            <a:endParaRPr lang="en-US" sz="1600" dirty="0">
              <a:latin typeface="Verdana" panose="020B0604030504040204" pitchFamily="34" charset="0"/>
              <a:ea typeface="Verdana" panose="020B0604030504040204" pitchFamily="34" charset="0"/>
              <a:cs typeface="Verdana" panose="020B0604030504040204" pitchFamily="34" charset="0"/>
            </a:endParaRPr>
          </a:p>
          <a:p>
            <a:pPr lvl="1">
              <a:lnSpc>
                <a:spcPct val="80000"/>
              </a:lnSpc>
              <a:defRPr/>
            </a:pPr>
            <a:endParaRPr lang="en-US" sz="1600"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sz="1800" b="1" dirty="0">
                <a:latin typeface="Verdana" panose="020B0604030504040204" pitchFamily="34" charset="0"/>
                <a:ea typeface="Verdana" panose="020B0604030504040204" pitchFamily="34" charset="0"/>
                <a:cs typeface="Verdana" panose="020B0604030504040204" pitchFamily="34" charset="0"/>
              </a:rPr>
              <a:t>Medications</a:t>
            </a:r>
          </a:p>
          <a:p>
            <a:pPr lvl="1">
              <a:lnSpc>
                <a:spcPct val="80000"/>
              </a:lnSpc>
              <a:defRPr/>
            </a:pPr>
            <a:r>
              <a:rPr lang="en-US" sz="1600" dirty="0">
                <a:latin typeface="Verdana" panose="020B0604030504040204" pitchFamily="34" charset="0"/>
                <a:ea typeface="Verdana" panose="020B0604030504040204" pitchFamily="34" charset="0"/>
                <a:cs typeface="Verdana" panose="020B0604030504040204" pitchFamily="34" charset="0"/>
              </a:rPr>
              <a:t>Elementary – at least, 1 dose </a:t>
            </a:r>
            <a:r>
              <a:rPr lang="en-US" sz="1600" dirty="0" err="1">
                <a:latin typeface="Verdana" panose="020B0604030504040204" pitchFamily="34" charset="0"/>
                <a:ea typeface="Verdana" panose="020B0604030504040204" pitchFamily="34" charset="0"/>
                <a:cs typeface="Verdana" panose="020B0604030504040204" pitchFamily="34" charset="0"/>
              </a:rPr>
              <a:t>EpiPen</a:t>
            </a:r>
            <a:r>
              <a:rPr lang="en-US" sz="1600" dirty="0">
                <a:latin typeface="Verdana" panose="020B0604030504040204" pitchFamily="34" charset="0"/>
                <a:ea typeface="Verdana" panose="020B0604030504040204" pitchFamily="34" charset="0"/>
                <a:cs typeface="Verdana" panose="020B0604030504040204" pitchFamily="34" charset="0"/>
              </a:rPr>
              <a:t>® &amp; </a:t>
            </a:r>
            <a:r>
              <a:rPr lang="en-US" sz="1600" dirty="0" err="1">
                <a:latin typeface="Verdana" panose="020B0604030504040204" pitchFamily="34" charset="0"/>
                <a:ea typeface="Verdana" panose="020B0604030504040204" pitchFamily="34" charset="0"/>
                <a:cs typeface="Verdana" panose="020B0604030504040204" pitchFamily="34" charset="0"/>
              </a:rPr>
              <a:t>EpiPen</a:t>
            </a:r>
            <a:r>
              <a:rPr lang="en-US" sz="1600" dirty="0">
                <a:latin typeface="Verdana" panose="020B0604030504040204" pitchFamily="34" charset="0"/>
                <a:ea typeface="Verdana" panose="020B0604030504040204" pitchFamily="34" charset="0"/>
                <a:cs typeface="Verdana" panose="020B0604030504040204" pitchFamily="34" charset="0"/>
              </a:rPr>
              <a:t> Jr® + 3 vials of albuterol</a:t>
            </a:r>
          </a:p>
          <a:p>
            <a:pPr lvl="1">
              <a:lnSpc>
                <a:spcPct val="80000"/>
              </a:lnSpc>
              <a:defRPr/>
            </a:pPr>
            <a:r>
              <a:rPr lang="en-US" sz="1600" dirty="0">
                <a:latin typeface="Verdana" panose="020B0604030504040204" pitchFamily="34" charset="0"/>
                <a:ea typeface="Verdana" panose="020B0604030504040204" pitchFamily="34" charset="0"/>
                <a:cs typeface="Verdana" panose="020B0604030504040204" pitchFamily="34" charset="0"/>
              </a:rPr>
              <a:t>Middle &amp; High School – at least, 1 dose </a:t>
            </a:r>
            <a:r>
              <a:rPr lang="en-US" sz="1600" dirty="0" err="1">
                <a:latin typeface="Verdana" panose="020B0604030504040204" pitchFamily="34" charset="0"/>
                <a:ea typeface="Verdana" panose="020B0604030504040204" pitchFamily="34" charset="0"/>
                <a:cs typeface="Verdana" panose="020B0604030504040204" pitchFamily="34" charset="0"/>
              </a:rPr>
              <a:t>EpiPen</a:t>
            </a:r>
            <a:r>
              <a:rPr lang="en-US" sz="1600" dirty="0">
                <a:latin typeface="Verdana" panose="020B0604030504040204" pitchFamily="34" charset="0"/>
                <a:ea typeface="Verdana" panose="020B0604030504040204" pitchFamily="34" charset="0"/>
                <a:cs typeface="Verdana" panose="020B0604030504040204" pitchFamily="34" charset="0"/>
              </a:rPr>
              <a:t>® + 3 vials of albuterol</a:t>
            </a:r>
          </a:p>
          <a:p>
            <a:pPr lvl="1">
              <a:lnSpc>
                <a:spcPct val="80000"/>
              </a:lnSpc>
              <a:defRPr/>
            </a:pPr>
            <a:endParaRPr lang="en-US" sz="1600"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sz="1800" b="1" dirty="0">
                <a:latin typeface="Verdana" panose="020B0604030504040204" pitchFamily="34" charset="0"/>
                <a:ea typeface="Verdana" panose="020B0604030504040204" pitchFamily="34" charset="0"/>
                <a:cs typeface="Verdana" panose="020B0604030504040204" pitchFamily="34" charset="0"/>
              </a:rPr>
              <a:t>Equipment</a:t>
            </a:r>
            <a:r>
              <a:rPr lang="en-US" sz="1800" dirty="0">
                <a:latin typeface="Verdana" panose="020B0604030504040204" pitchFamily="34" charset="0"/>
                <a:ea typeface="Verdana" panose="020B0604030504040204" pitchFamily="34" charset="0"/>
                <a:cs typeface="Verdana" panose="020B0604030504040204" pitchFamily="34" charset="0"/>
              </a:rPr>
              <a:t> – nebulizer compressor + tubing &amp; nebulizer cup kit</a:t>
            </a:r>
          </a:p>
          <a:p>
            <a:pPr>
              <a:lnSpc>
                <a:spcPct val="80000"/>
              </a:lnSpc>
              <a:defRPr/>
            </a:pP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sz="1800" b="1" dirty="0">
                <a:latin typeface="Verdana" panose="020B0604030504040204" pitchFamily="34" charset="0"/>
                <a:ea typeface="Verdana" panose="020B0604030504040204" pitchFamily="34" charset="0"/>
                <a:cs typeface="Verdana" panose="020B0604030504040204" pitchFamily="34" charset="0"/>
              </a:rPr>
              <a:t>Practice Drill </a:t>
            </a:r>
            <a:r>
              <a:rPr lang="en-US" sz="1800" dirty="0">
                <a:latin typeface="Verdana" panose="020B0604030504040204" pitchFamily="34" charset="0"/>
                <a:ea typeface="Verdana" panose="020B0604030504040204" pitchFamily="34" charset="0"/>
                <a:cs typeface="Verdana" panose="020B0604030504040204" pitchFamily="34" charset="0"/>
              </a:rPr>
              <a:t>- annually</a:t>
            </a:r>
          </a:p>
          <a:p>
            <a:pPr marL="365760" lvl="1" indent="0">
              <a:lnSpc>
                <a:spcPct val="80000"/>
              </a:lnSpc>
              <a:buNone/>
              <a:defRP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365760" lvl="1" indent="0">
              <a:lnSpc>
                <a:spcPct val="80000"/>
              </a:lnSpc>
              <a:buNone/>
              <a:defRPr/>
            </a:pPr>
            <a:endParaRPr lang="en-US" sz="1600"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defRPr/>
            </a:pPr>
            <a:endParaRPr lang="en-US" sz="1800" dirty="0"/>
          </a:p>
        </p:txBody>
      </p:sp>
      <p:sp>
        <p:nvSpPr>
          <p:cNvPr id="36866" name="Slide Number Placeholder 5"/>
          <p:cNvSpPr>
            <a:spLocks noGrp="1"/>
          </p:cNvSpPr>
          <p:nvPr>
            <p:ph type="sldNum" sz="quarter" idx="12"/>
          </p:nvPr>
        </p:nvSpPr>
        <p:spPr>
          <a:noFill/>
        </p:spPr>
        <p:txBody>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eaLnBrk="1" hangingPunct="1">
              <a:spcBef>
                <a:spcPct val="0"/>
              </a:spcBef>
              <a:buClrTx/>
              <a:buFontTx/>
              <a:buNone/>
            </a:pPr>
            <a:fld id="{D1B088BF-9BA8-46EE-9FB5-3A311D3C196B}" type="slidenum">
              <a:rPr lang="en-US" altLang="en-US" sz="1200" smtClean="0">
                <a:solidFill>
                  <a:srgbClr val="000000"/>
                </a:solidFill>
              </a:rPr>
              <a:pPr eaLnBrk="1" hangingPunct="1">
                <a:spcBef>
                  <a:spcPct val="0"/>
                </a:spcBef>
                <a:buClrTx/>
                <a:buFontTx/>
                <a:buNone/>
              </a:pPr>
              <a:t>5</a:t>
            </a:fld>
            <a:endParaRPr lang="en-US" altLang="en-US" sz="1200">
              <a:solidFill>
                <a:srgbClr val="000000"/>
              </a:solidFill>
            </a:endParaRPr>
          </a:p>
        </p:txBody>
      </p:sp>
      <p:sp>
        <p:nvSpPr>
          <p:cNvPr id="36867" name="Rectangle 2"/>
          <p:cNvSpPr>
            <a:spLocks noGrp="1" noChangeArrowheads="1"/>
          </p:cNvSpPr>
          <p:nvPr>
            <p:ph type="title"/>
          </p:nvPr>
        </p:nvSpPr>
        <p:spPr>
          <a:xfrm>
            <a:off x="762000" y="304800"/>
            <a:ext cx="7772400" cy="1143000"/>
          </a:xfrm>
        </p:spPr>
        <p:txBody>
          <a:bodyPr>
            <a:normAutofit fontScale="90000"/>
          </a:bodyPr>
          <a:lstStyle/>
          <a:p>
            <a:pPr eaLnBrk="1" hangingPunct="1"/>
            <a:r>
              <a:rPr lang="en-US" altLang="en-US" sz="2600" dirty="0"/>
              <a:t>Emergency Response to </a:t>
            </a:r>
            <a:br>
              <a:rPr lang="en-US" altLang="en-US" sz="2600" dirty="0"/>
            </a:br>
            <a:r>
              <a:rPr lang="en-US" altLang="en-US" sz="2600" dirty="0"/>
              <a:t>Life-Threatening Asthma or Systemic </a:t>
            </a:r>
            <a:br>
              <a:rPr lang="en-US" altLang="en-US" sz="2600" dirty="0"/>
            </a:br>
            <a:r>
              <a:rPr lang="en-US" altLang="en-US" sz="2600" dirty="0"/>
              <a:t>Allergic Reactions (Anaphylaxis)</a:t>
            </a:r>
            <a:r>
              <a:rPr lang="en-US" altLang="en-US" sz="1900" dirty="0"/>
              <a:t> </a:t>
            </a:r>
            <a:br>
              <a:rPr lang="en-US" altLang="en-US" sz="1900" dirty="0"/>
            </a:br>
            <a:r>
              <a:rPr lang="en-US" altLang="en-US" sz="1900" dirty="0"/>
              <a:t>(Rule 59 protocol)</a:t>
            </a:r>
          </a:p>
        </p:txBody>
      </p:sp>
      <p:sp>
        <p:nvSpPr>
          <p:cNvPr id="36869" name="Rectangle 4"/>
          <p:cNvSpPr>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algn="ctr" eaLnBrk="1" fontAlgn="base" hangingPunct="1">
              <a:spcBef>
                <a:spcPct val="0"/>
              </a:spcBef>
              <a:spcAft>
                <a:spcPct val="0"/>
              </a:spcAft>
              <a:buClrTx/>
              <a:buFontTx/>
              <a:buNone/>
            </a:pPr>
            <a:endParaRPr lang="en-US" altLang="en-US" sz="1900">
              <a:solidFill>
                <a:srgbClr val="000000"/>
              </a:solidFill>
            </a:endParaRPr>
          </a:p>
        </p:txBody>
      </p:sp>
      <p:sp>
        <p:nvSpPr>
          <p:cNvPr id="236549" name="Rectangle 5"/>
          <p:cNvSpPr>
            <a:spLocks noChangeArrowheads="1"/>
          </p:cNvSpPr>
          <p:nvPr/>
        </p:nvSpPr>
        <p:spPr bwMode="auto">
          <a:xfrm>
            <a:off x="457200" y="19050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9900" indent="-469900" fontAlgn="base">
              <a:lnSpc>
                <a:spcPct val="80000"/>
              </a:lnSpc>
              <a:spcBef>
                <a:spcPct val="20000"/>
              </a:spcBef>
              <a:spcAft>
                <a:spcPct val="0"/>
              </a:spcAft>
              <a:buClr>
                <a:srgbClr val="0066FF"/>
              </a:buClr>
              <a:buFont typeface="Wingdings" pitchFamily="2" charset="2"/>
              <a:buNone/>
              <a:defRPr/>
            </a:pPr>
            <a:endParaRPr lang="en-US" sz="2100">
              <a:solidFill>
                <a:srgbClr val="000000"/>
              </a:solidFill>
              <a:effectLst>
                <a:outerShdw blurRad="38100" dist="38100" dir="2700000" algn="tl">
                  <a:srgbClr val="C0C0C0"/>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3177727180"/>
      </p:ext>
    </p:ext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152400"/>
            <a:ext cx="7543800" cy="1600200"/>
          </a:xfrm>
        </p:spPr>
        <p:txBody>
          <a:bodyPr>
            <a:normAutofit/>
          </a:bodyPr>
          <a:lstStyle/>
          <a:p>
            <a:pPr marL="0" indent="0">
              <a:buNone/>
            </a:pPr>
            <a:r>
              <a:rPr lang="en-US" sz="3200" dirty="0" smtClean="0"/>
              <a:t>2016-17 </a:t>
            </a:r>
            <a:r>
              <a:rPr lang="en-US" sz="3200" dirty="0"/>
              <a:t>Review</a:t>
            </a:r>
            <a:r>
              <a:rPr lang="en-US" sz="4400" dirty="0"/>
              <a:t/>
            </a:r>
            <a:br>
              <a:rPr lang="en-US" sz="4400" dirty="0"/>
            </a:br>
            <a:endParaRPr lang="en-US" sz="2200" dirty="0"/>
          </a:p>
        </p:txBody>
      </p:sp>
      <p:sp>
        <p:nvSpPr>
          <p:cNvPr id="8" name="Content Placeholder 7"/>
          <p:cNvSpPr>
            <a:spLocks noGrp="1"/>
          </p:cNvSpPr>
          <p:nvPr>
            <p:ph sz="quarter" idx="4294967295"/>
          </p:nvPr>
        </p:nvSpPr>
        <p:spPr>
          <a:xfrm>
            <a:off x="914400" y="1676400"/>
            <a:ext cx="7543800" cy="4038600"/>
          </a:xfrm>
          <a:prstGeom prst="rect">
            <a:avLst/>
          </a:prstGeom>
        </p:spPr>
        <p:txBody>
          <a:bodyPr>
            <a:normAutofit fontScale="70000" lnSpcReduction="20000"/>
          </a:bodyPr>
          <a:lstStyle/>
          <a:p>
            <a:pPr>
              <a:lnSpc>
                <a:spcPct val="80000"/>
              </a:lnSpc>
            </a:pPr>
            <a:endParaRPr lang="en-US" sz="2900" dirty="0"/>
          </a:p>
          <a:p>
            <a:pPr>
              <a:lnSpc>
                <a:spcPct val="80000"/>
              </a:lnSpc>
            </a:pPr>
            <a:r>
              <a:rPr lang="en-US" sz="2900" dirty="0" smtClean="0"/>
              <a:t>0 deaths!</a:t>
            </a:r>
          </a:p>
          <a:p>
            <a:pPr>
              <a:lnSpc>
                <a:spcPct val="80000"/>
              </a:lnSpc>
            </a:pPr>
            <a:endParaRPr lang="en-US" sz="2900" dirty="0"/>
          </a:p>
          <a:p>
            <a:pPr>
              <a:lnSpc>
                <a:spcPct val="80000"/>
              </a:lnSpc>
            </a:pPr>
            <a:r>
              <a:rPr lang="en-US" sz="2900" dirty="0" smtClean="0"/>
              <a:t>66</a:t>
            </a:r>
            <a:r>
              <a:rPr lang="en-US" sz="2900" dirty="0" smtClean="0"/>
              <a:t> </a:t>
            </a:r>
            <a:r>
              <a:rPr lang="en-US" sz="2900" dirty="0"/>
              <a:t>voluntarily reported incidents </a:t>
            </a:r>
          </a:p>
          <a:p>
            <a:pPr marL="0" indent="0">
              <a:lnSpc>
                <a:spcPct val="80000"/>
              </a:lnSpc>
              <a:buNone/>
            </a:pPr>
            <a:endParaRPr lang="en-US" sz="2900" dirty="0"/>
          </a:p>
          <a:p>
            <a:pPr>
              <a:lnSpc>
                <a:spcPct val="120000"/>
              </a:lnSpc>
            </a:pPr>
            <a:r>
              <a:rPr lang="en-US" sz="2900" dirty="0" smtClean="0"/>
              <a:t>56% </a:t>
            </a:r>
            <a:r>
              <a:rPr lang="en-US" sz="2900" dirty="0"/>
              <a:t>(</a:t>
            </a:r>
            <a:r>
              <a:rPr lang="en-US" sz="2900" dirty="0" smtClean="0"/>
              <a:t>37) were asthmatic in nature</a:t>
            </a:r>
          </a:p>
          <a:p>
            <a:pPr lvl="1">
              <a:lnSpc>
                <a:spcPct val="120000"/>
              </a:lnSpc>
            </a:pPr>
            <a:r>
              <a:rPr lang="en-US" sz="2300" dirty="0" smtClean="0"/>
              <a:t>only 39% </a:t>
            </a:r>
            <a:r>
              <a:rPr lang="en-US" sz="2300" dirty="0"/>
              <a:t>of these students had a plan/medications at school </a:t>
            </a:r>
            <a:endParaRPr lang="en-US" sz="2300" dirty="0" smtClean="0"/>
          </a:p>
          <a:p>
            <a:pPr lvl="1">
              <a:lnSpc>
                <a:spcPct val="120000"/>
              </a:lnSpc>
            </a:pPr>
            <a:r>
              <a:rPr lang="en-US" sz="2300" dirty="0" smtClean="0"/>
              <a:t>19% </a:t>
            </a:r>
            <a:r>
              <a:rPr lang="en-US" sz="2300" dirty="0"/>
              <a:t>returned with plan/medications!</a:t>
            </a:r>
          </a:p>
          <a:p>
            <a:pPr>
              <a:lnSpc>
                <a:spcPct val="80000"/>
              </a:lnSpc>
            </a:pPr>
            <a:endParaRPr lang="en-US" sz="2900" dirty="0"/>
          </a:p>
          <a:p>
            <a:pPr>
              <a:lnSpc>
                <a:spcPct val="120000"/>
              </a:lnSpc>
            </a:pPr>
            <a:r>
              <a:rPr lang="en-US" sz="2900" dirty="0" smtClean="0"/>
              <a:t>40</a:t>
            </a:r>
            <a:r>
              <a:rPr lang="en-US" sz="2900" dirty="0" smtClean="0"/>
              <a:t>% (26) </a:t>
            </a:r>
            <a:r>
              <a:rPr lang="en-US" sz="2900" dirty="0"/>
              <a:t>had a history of severe </a:t>
            </a:r>
            <a:r>
              <a:rPr lang="en-US" sz="2900" dirty="0" smtClean="0"/>
              <a:t>allergy</a:t>
            </a:r>
          </a:p>
          <a:p>
            <a:pPr lvl="1">
              <a:lnSpc>
                <a:spcPct val="120000"/>
              </a:lnSpc>
            </a:pPr>
            <a:r>
              <a:rPr lang="en-US" sz="2300" dirty="0" smtClean="0"/>
              <a:t>only 19% </a:t>
            </a:r>
            <a:r>
              <a:rPr lang="en-US" sz="2300" dirty="0"/>
              <a:t>of these students had a plan/medications at school </a:t>
            </a:r>
            <a:endParaRPr lang="en-US" sz="2300" dirty="0" smtClean="0"/>
          </a:p>
          <a:p>
            <a:pPr lvl="1">
              <a:lnSpc>
                <a:spcPct val="120000"/>
              </a:lnSpc>
            </a:pPr>
            <a:r>
              <a:rPr lang="en-US" sz="2300" dirty="0" smtClean="0"/>
              <a:t>58% </a:t>
            </a:r>
            <a:r>
              <a:rPr lang="en-US" sz="2300" dirty="0"/>
              <a:t>returned with plan/medications!</a:t>
            </a:r>
          </a:p>
          <a:p>
            <a:pPr>
              <a:lnSpc>
                <a:spcPct val="80000"/>
              </a:lnSpc>
            </a:pPr>
            <a:endParaRPr lang="en-US" sz="2900" dirty="0"/>
          </a:p>
          <a:p>
            <a:pPr>
              <a:lnSpc>
                <a:spcPct val="120000"/>
              </a:lnSpc>
            </a:pPr>
            <a:r>
              <a:rPr lang="en-US" sz="2900" dirty="0" smtClean="0"/>
              <a:t>21% </a:t>
            </a:r>
            <a:r>
              <a:rPr lang="en-US" sz="2900" dirty="0"/>
              <a:t>(</a:t>
            </a:r>
            <a:r>
              <a:rPr lang="en-US" sz="2900" dirty="0" smtClean="0"/>
              <a:t>14) </a:t>
            </a:r>
            <a:r>
              <a:rPr lang="en-US" sz="2900" dirty="0"/>
              <a:t>had no history of asthma/severe </a:t>
            </a:r>
            <a:r>
              <a:rPr lang="en-US" sz="2900" dirty="0" smtClean="0"/>
              <a:t>allergy</a:t>
            </a:r>
          </a:p>
          <a:p>
            <a:pPr lvl="1">
              <a:lnSpc>
                <a:spcPct val="120000"/>
              </a:lnSpc>
            </a:pPr>
            <a:r>
              <a:rPr lang="en-US" sz="2300" dirty="0" smtClean="0"/>
              <a:t>57% </a:t>
            </a:r>
            <a:r>
              <a:rPr lang="en-US" sz="2300" dirty="0"/>
              <a:t>returned with plan/medications!</a:t>
            </a:r>
          </a:p>
          <a:p>
            <a:pPr>
              <a:lnSpc>
                <a:spcPct val="80000"/>
              </a:lnSpc>
            </a:pPr>
            <a:endParaRPr lang="en-US" sz="2900" dirty="0"/>
          </a:p>
          <a:p>
            <a:pPr marL="0" indent="0">
              <a:lnSpc>
                <a:spcPct val="80000"/>
              </a:lnSpc>
              <a:buNone/>
            </a:pPr>
            <a:endParaRPr lang="en-US" dirty="0"/>
          </a:p>
          <a:p>
            <a:pPr>
              <a:lnSpc>
                <a:spcPct val="80000"/>
              </a:lnSpc>
            </a:pPr>
            <a:endParaRPr lang="en-US" dirty="0"/>
          </a:p>
          <a:p>
            <a:pPr>
              <a:lnSpc>
                <a:spcPct val="80000"/>
              </a:lnSpc>
            </a:pPr>
            <a:endParaRPr lang="en-US" dirty="0"/>
          </a:p>
          <a:p>
            <a:pPr>
              <a:lnSpc>
                <a:spcPct val="80000"/>
              </a:lnSpc>
            </a:pPr>
            <a:endParaRPr lang="en-US" dirty="0"/>
          </a:p>
          <a:p>
            <a:pPr>
              <a:lnSpc>
                <a:spcPct val="80000"/>
              </a:lnSpc>
            </a:pPr>
            <a:endParaRPr lang="en-US" dirty="0"/>
          </a:p>
          <a:p>
            <a:pPr>
              <a:lnSpc>
                <a:spcPct val="80000"/>
              </a:lnSpc>
              <a:buFont typeface="Wingdings" pitchFamily="2" charset="2"/>
              <a:buNone/>
            </a:pPr>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Tree>
    <p:extLst>
      <p:ext uri="{BB962C8B-B14F-4D97-AF65-F5344CB8AC3E}">
        <p14:creationId xmlns:p14="http://schemas.microsoft.com/office/powerpoint/2010/main" val="318285880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799"/>
            <a:ext cx="8229600" cy="4826829"/>
          </a:xfrm>
        </p:spPr>
        <p:txBody>
          <a:bodyPr>
            <a:normAutofit/>
          </a:bodyPr>
          <a:lstStyle/>
          <a:p>
            <a:pPr>
              <a:lnSpc>
                <a:spcPct val="90000"/>
              </a:lnSpc>
            </a:pPr>
            <a:r>
              <a:rPr lang="en-US" sz="2000" dirty="0">
                <a:latin typeface="Verdana" panose="020B0604030504040204" pitchFamily="34" charset="0"/>
                <a:ea typeface="Verdana" panose="020B0604030504040204" pitchFamily="34" charset="0"/>
                <a:cs typeface="Verdana" panose="020B0604030504040204" pitchFamily="34" charset="0"/>
              </a:rPr>
              <a:t>that the greatest number of incidents occur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109728" indent="0">
              <a:lnSpc>
                <a:spcPct val="90000"/>
              </a:lnSpc>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in </a:t>
            </a:r>
            <a:r>
              <a:rPr lang="en-US" sz="2000" dirty="0">
                <a:latin typeface="Verdana" panose="020B0604030504040204" pitchFamily="34" charset="0"/>
                <a:ea typeface="Verdana" panose="020B0604030504040204" pitchFamily="34" charset="0"/>
                <a:cs typeface="Verdana" panose="020B0604030504040204" pitchFamily="34" charset="0"/>
              </a:rPr>
              <a:t>conjunction with </a:t>
            </a:r>
            <a:r>
              <a:rPr lang="en-US" sz="2000" dirty="0" smtClean="0">
                <a:latin typeface="Verdana" panose="020B0604030504040204" pitchFamily="34" charset="0"/>
                <a:ea typeface="Verdana" panose="020B0604030504040204" pitchFamily="34" charset="0"/>
                <a:cs typeface="Verdana" panose="020B0604030504040204" pitchFamily="34" charset="0"/>
              </a:rPr>
              <a:t>activity:</a:t>
            </a:r>
            <a:r>
              <a:rPr lang="en-US" sz="2000" dirty="0">
                <a:latin typeface="Verdana" panose="020B0604030504040204" pitchFamily="34" charset="0"/>
                <a:ea typeface="Verdana" panose="020B0604030504040204" pitchFamily="34" charset="0"/>
                <a:cs typeface="Verdana" panose="020B0604030504040204" pitchFamily="34" charset="0"/>
              </a:rPr>
              <a:t>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109728" indent="0">
              <a:lnSpc>
                <a:spcPct val="90000"/>
              </a:lnSpc>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t</a:t>
            </a:r>
            <a:r>
              <a:rPr lang="en-US" sz="2000" dirty="0" smtClean="0">
                <a:latin typeface="Verdana" panose="020B0604030504040204" pitchFamily="34" charset="0"/>
                <a:ea typeface="Verdana" panose="020B0604030504040204" pitchFamily="34" charset="0"/>
                <a:cs typeface="Verdana" panose="020B0604030504040204" pitchFamily="34" charset="0"/>
              </a:rPr>
              <a:t>arget PE teachers</a:t>
            </a:r>
            <a:r>
              <a:rPr lang="en-US" sz="2000" dirty="0">
                <a:latin typeface="Verdana" panose="020B0604030504040204" pitchFamily="34" charset="0"/>
                <a:ea typeface="Verdana" panose="020B0604030504040204" pitchFamily="34" charset="0"/>
                <a:cs typeface="Verdana" panose="020B0604030504040204" pitchFamily="34" charset="0"/>
              </a:rPr>
              <a:t>, coaches, recess staff </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identify </a:t>
            </a:r>
            <a:r>
              <a:rPr lang="en-US" sz="2000" dirty="0">
                <a:latin typeface="Verdana" panose="020B0604030504040204" pitchFamily="34" charset="0"/>
                <a:ea typeface="Verdana" panose="020B0604030504040204" pitchFamily="34" charset="0"/>
                <a:cs typeface="Verdana" panose="020B0604030504040204" pitchFamily="34" charset="0"/>
              </a:rPr>
              <a:t>&amp; share </a:t>
            </a:r>
            <a:r>
              <a:rPr lang="en-US" sz="2000" dirty="0" smtClean="0">
                <a:latin typeface="Verdana" panose="020B0604030504040204" pitchFamily="34" charset="0"/>
                <a:ea typeface="Verdana" panose="020B0604030504040204" pitchFamily="34" charset="0"/>
                <a:cs typeface="Verdana" panose="020B0604030504040204" pitchFamily="34" charset="0"/>
              </a:rPr>
              <a:t>appropriately</a:t>
            </a: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90000"/>
              </a:lnSpc>
              <a:buFont typeface="Wingdings" pitchFamily="2" charset="2"/>
              <a:buNone/>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sz="2000" dirty="0">
                <a:latin typeface="Verdana" panose="020B0604030504040204" pitchFamily="34" charset="0"/>
                <a:ea typeface="Verdana" panose="020B0604030504040204" pitchFamily="34" charset="0"/>
                <a:cs typeface="Verdana" panose="020B0604030504040204" pitchFamily="34" charset="0"/>
              </a:rPr>
              <a:t>that the greatest number of incidents occur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109728" indent="0">
              <a:lnSpc>
                <a:spcPct val="90000"/>
              </a:lnSpc>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in </a:t>
            </a:r>
            <a:r>
              <a:rPr lang="en-US" sz="2000" dirty="0">
                <a:latin typeface="Verdana" panose="020B0604030504040204" pitchFamily="34" charset="0"/>
                <a:ea typeface="Verdana" panose="020B0604030504040204" pitchFamily="34" charset="0"/>
                <a:cs typeface="Verdana" panose="020B0604030504040204" pitchFamily="34" charset="0"/>
              </a:rPr>
              <a:t>students with a history of </a:t>
            </a:r>
            <a:r>
              <a:rPr lang="en-US" sz="2000" dirty="0" smtClean="0">
                <a:latin typeface="Verdana" panose="020B0604030504040204" pitchFamily="34" charset="0"/>
                <a:ea typeface="Verdana" panose="020B0604030504040204" pitchFamily="34" charset="0"/>
                <a:cs typeface="Verdana" panose="020B0604030504040204" pitchFamily="34" charset="0"/>
              </a:rPr>
              <a:t>asthma: </a:t>
            </a:r>
          </a:p>
          <a:p>
            <a:pPr marL="109728" indent="0">
              <a:lnSpc>
                <a:spcPct val="90000"/>
              </a:lnSpc>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identify students, share</a:t>
            </a:r>
          </a:p>
          <a:p>
            <a:pPr marL="109728" indent="0">
              <a:lnSpc>
                <a:spcPct val="90000"/>
              </a:lnSpc>
              <a:buNone/>
            </a:pPr>
            <a:r>
              <a:rPr lang="en-US" sz="2000" dirty="0" smtClean="0">
                <a:latin typeface="Verdana" panose="020B0604030504040204" pitchFamily="34" charset="0"/>
                <a:ea typeface="Verdana" panose="020B0604030504040204" pitchFamily="34" charset="0"/>
                <a:cs typeface="Verdana" panose="020B0604030504040204" pitchFamily="34" charset="0"/>
              </a:rPr>
              <a:t>	appropriately &amp; require action plans / meds</a:t>
            </a:r>
          </a:p>
          <a:p>
            <a:pPr marL="109728" indent="0">
              <a:lnSpc>
                <a:spcPct val="90000"/>
              </a:lnSpc>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a:t>
            </a: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90000"/>
              </a:lnSpc>
            </a:pPr>
            <a:r>
              <a:rPr lang="en-US" sz="2000" dirty="0" smtClean="0">
                <a:latin typeface="Verdana" panose="020B0604030504040204" pitchFamily="34" charset="0"/>
                <a:ea typeface="Verdana" panose="020B0604030504040204" pitchFamily="34" charset="0"/>
                <a:cs typeface="Verdana" panose="020B0604030504040204" pitchFamily="34" charset="0"/>
              </a:rPr>
              <a:t>that the number of  </a:t>
            </a:r>
            <a:r>
              <a:rPr lang="en-US" sz="2000" dirty="0">
                <a:latin typeface="Verdana" panose="020B0604030504040204" pitchFamily="34" charset="0"/>
                <a:ea typeface="Verdana" panose="020B0604030504040204" pitchFamily="34" charset="0"/>
                <a:cs typeface="Verdana" panose="020B0604030504040204" pitchFamily="34" charset="0"/>
              </a:rPr>
              <a:t>emergency events at school in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109728" indent="0">
              <a:lnSpc>
                <a:spcPct val="90000"/>
              </a:lnSpc>
              <a:buNone/>
            </a:pP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which are  </a:t>
            </a:r>
            <a:r>
              <a:rPr lang="en-US" sz="2000" dirty="0">
                <a:latin typeface="Verdana" panose="020B0604030504040204" pitchFamily="34" charset="0"/>
                <a:ea typeface="Verdana" panose="020B0604030504040204" pitchFamily="34" charset="0"/>
                <a:cs typeface="Verdana" panose="020B0604030504040204" pitchFamily="34" charset="0"/>
              </a:rPr>
              <a:t>ALLERGIC </a:t>
            </a:r>
            <a:r>
              <a:rPr lang="en-US" sz="2000" dirty="0" smtClean="0">
                <a:latin typeface="Verdana" panose="020B0604030504040204" pitchFamily="34" charset="0"/>
                <a:ea typeface="Verdana" panose="020B0604030504040204" pitchFamily="34" charset="0"/>
                <a:cs typeface="Verdana" panose="020B0604030504040204" pitchFamily="34" charset="0"/>
              </a:rPr>
              <a:t>in nature are increasing </a:t>
            </a:r>
          </a:p>
          <a:p>
            <a:pPr marL="109728" indent="0">
              <a:lnSpc>
                <a:spcPct val="90000"/>
              </a:lnSpc>
              <a:buNone/>
            </a:pP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27% in 2011-2012 / 40% in 2016-2017:</a:t>
            </a:r>
          </a:p>
          <a:p>
            <a:pPr marL="109728" indent="0">
              <a:lnSpc>
                <a:spcPct val="90000"/>
              </a:lnSpc>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identify</a:t>
            </a:r>
            <a:r>
              <a:rPr lang="en-US" sz="2000" dirty="0">
                <a:latin typeface="Verdana" panose="020B0604030504040204" pitchFamily="34" charset="0"/>
                <a:ea typeface="Verdana" panose="020B0604030504040204" pitchFamily="34" charset="0"/>
                <a:cs typeface="Verdana" panose="020B0604030504040204" pitchFamily="34" charset="0"/>
              </a:rPr>
              <a:t>, share </a:t>
            </a:r>
            <a:r>
              <a:rPr lang="en-US" sz="2000" dirty="0" smtClean="0">
                <a:latin typeface="Verdana" panose="020B0604030504040204" pitchFamily="34" charset="0"/>
                <a:ea typeface="Verdana" panose="020B0604030504040204" pitchFamily="34" charset="0"/>
                <a:cs typeface="Verdana" panose="020B0604030504040204" pitchFamily="34" charset="0"/>
              </a:rPr>
              <a:t>appropriately </a:t>
            </a:r>
          </a:p>
          <a:p>
            <a:pPr marL="109728" indent="0">
              <a:lnSpc>
                <a:spcPct val="90000"/>
              </a:lnSpc>
              <a:buNone/>
            </a:pP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 			 &amp; </a:t>
            </a:r>
            <a:r>
              <a:rPr lang="en-US" sz="2000" dirty="0">
                <a:latin typeface="Verdana" panose="020B0604030504040204" pitchFamily="34" charset="0"/>
                <a:ea typeface="Verdana" panose="020B0604030504040204" pitchFamily="34" charset="0"/>
                <a:cs typeface="Verdana" panose="020B0604030504040204" pitchFamily="34" charset="0"/>
              </a:rPr>
              <a:t>train EVERYONE!</a:t>
            </a:r>
          </a:p>
          <a:p>
            <a:endParaRPr lang="en-US" dirty="0"/>
          </a:p>
        </p:txBody>
      </p:sp>
      <p:sp>
        <p:nvSpPr>
          <p:cNvPr id="3" name="Title 2"/>
          <p:cNvSpPr>
            <a:spLocks noGrp="1"/>
          </p:cNvSpPr>
          <p:nvPr>
            <p:ph type="title"/>
          </p:nvPr>
        </p:nvSpPr>
        <p:spPr/>
        <p:txBody>
          <a:bodyPr>
            <a:normAutofit/>
          </a:bodyPr>
          <a:lstStyle/>
          <a:p>
            <a:r>
              <a:rPr lang="en-US" sz="3200" dirty="0" smtClean="0">
                <a:solidFill>
                  <a:schemeClr val="tx1">
                    <a:lumMod val="85000"/>
                  </a:schemeClr>
                </a:solidFill>
              </a:rPr>
              <a:t>We know…</a:t>
            </a:r>
            <a:endParaRPr lang="en-US" sz="3200" dirty="0">
              <a:solidFill>
                <a:schemeClr val="tx1">
                  <a:lumMod val="8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364" y="1931313"/>
            <a:ext cx="1143000" cy="40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52" y="3378054"/>
            <a:ext cx="1143000" cy="37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54" y="5061091"/>
            <a:ext cx="12192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D0555AA-3320-47F6-81BF-59D4A7DAFB8A}" type="slidenum">
              <a:rPr lang="en-US" smtClean="0">
                <a:solidFill>
                  <a:prstClr val="black"/>
                </a:solidFill>
              </a:rPr>
              <a:pPr/>
              <a:t>7</a:t>
            </a:fld>
            <a:endParaRPr lang="en-US">
              <a:solidFill>
                <a:prstClr val="black"/>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pic>
        <p:nvPicPr>
          <p:cNvPr id="4" name="Picture 2" descr="Image result for food aller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248764"/>
            <a:ext cx="2141325" cy="11880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edication aller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6312" y="4063104"/>
            <a:ext cx="962025" cy="10620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tudents run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581" y="1600200"/>
            <a:ext cx="1233487" cy="9239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Image result for asthmatic stud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asthmatic stud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asthmatic stud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Related image"/>
          <p:cNvSpPr>
            <a:spLocks noChangeAspect="1" noChangeArrowheads="1"/>
          </p:cNvSpPr>
          <p:nvPr/>
        </p:nvSpPr>
        <p:spPr bwMode="auto">
          <a:xfrm>
            <a:off x="155575" y="-2833688"/>
            <a:ext cx="3933825" cy="5905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4111" y="2568469"/>
            <a:ext cx="957475" cy="1438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298623"/>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altLang="en-US" sz="3200" dirty="0"/>
              <a:t>What Is Asthma?</a:t>
            </a:r>
          </a:p>
        </p:txBody>
      </p:sp>
      <p:sp>
        <p:nvSpPr>
          <p:cNvPr id="6149" name="Rectangle 3"/>
          <p:cNvSpPr>
            <a:spLocks noGrp="1" noChangeArrowheads="1"/>
          </p:cNvSpPr>
          <p:nvPr>
            <p:ph idx="1"/>
          </p:nvPr>
        </p:nvSpPr>
        <p:spPr>
          <a:xfrm>
            <a:off x="571736" y="1524000"/>
            <a:ext cx="4724400" cy="4343400"/>
          </a:xfrm>
        </p:spPr>
        <p:txBody>
          <a:bodyPr>
            <a:normAutofit fontScale="92500" lnSpcReduction="10000"/>
          </a:bodyPr>
          <a:lstStyle/>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Asthma is a lung disease caused by increased reaction of airways to stimuli, and can be life threatening </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Asthma is a chronic (life-long) disease, with symptoms that may come and go and is often related to allergies </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US" altLang="en-US" sz="2000" dirty="0">
                <a:latin typeface="Verdana" panose="020B0604030504040204" pitchFamily="34" charset="0"/>
                <a:ea typeface="Verdana" panose="020B0604030504040204" pitchFamily="34" charset="0"/>
                <a:cs typeface="Verdana" panose="020B0604030504040204" pitchFamily="34" charset="0"/>
              </a:rPr>
              <a:t>Asthma is the most common chronic childhood disease and accounts for the largest number of missed school days</a:t>
            </a:r>
          </a:p>
          <a:p>
            <a:pPr>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a:lnSpc>
                <a:spcPct val="80000"/>
              </a:lnSpc>
            </a:pPr>
            <a:r>
              <a:rPr lang="en-US" sz="2000" dirty="0">
                <a:latin typeface="Verdana" panose="020B0604030504040204" pitchFamily="34" charset="0"/>
                <a:ea typeface="Verdana" panose="020B0604030504040204" pitchFamily="34" charset="0"/>
                <a:cs typeface="Verdana" panose="020B0604030504040204" pitchFamily="34" charset="0"/>
              </a:rPr>
              <a:t>In Nebraska, the greatest number of asthma-related episodes occur in students with a history of asthma</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sz="2000" dirty="0"/>
          </a:p>
          <a:p>
            <a:pPr eaLnBrk="1" hangingPunct="1">
              <a:buFont typeface="Wingdings" pitchFamily="2" charset="2"/>
              <a:buNone/>
            </a:pPr>
            <a:endParaRPr lang="en-US" altLang="en-US" dirty="0"/>
          </a:p>
        </p:txBody>
      </p:sp>
      <p:sp>
        <p:nvSpPr>
          <p:cNvPr id="614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91E28B1F-980F-45A6-905B-746EEE4E0EAA}" type="slidenum">
              <a:rPr lang="en-US" sz="1200" smtClean="0">
                <a:solidFill>
                  <a:srgbClr val="000000"/>
                </a:solidFill>
                <a:latin typeface="Arial Black" pitchFamily="34" charset="0"/>
              </a:rPr>
              <a:pPr eaLnBrk="1" hangingPunct="1">
                <a:defRPr/>
              </a:pPr>
              <a:t>8</a:t>
            </a:fld>
            <a:endParaRPr lang="en-US" sz="1200">
              <a:solidFill>
                <a:srgbClr val="000000"/>
              </a:solidFill>
              <a:latin typeface="Arial Black" pitchFamily="34" charset="0"/>
            </a:endParaRPr>
          </a:p>
        </p:txBody>
      </p:sp>
      <p:pic>
        <p:nvPicPr>
          <p:cNvPr id="6147" name="Picture 8" descr="STK109169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038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STK65175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00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57307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46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pic>
        <p:nvPicPr>
          <p:cNvPr id="2" name="Picture 1">
            <a:extLst>
              <a:ext uri="{FF2B5EF4-FFF2-40B4-BE49-F238E27FC236}">
                <a16:creationId xmlns:a16="http://schemas.microsoft.com/office/drawing/2014/main" xmlns="" id="{92F10773-1D60-4EFF-BF9A-55DF16EAB4F9}"/>
              </a:ext>
            </a:extLst>
          </p:cNvPr>
          <p:cNvPicPr>
            <a:picLocks noChangeAspect="1"/>
          </p:cNvPicPr>
          <p:nvPr/>
        </p:nvPicPr>
        <p:blipFill>
          <a:blip r:embed="rId7"/>
          <a:stretch>
            <a:fillRect/>
          </a:stretch>
        </p:blipFill>
        <p:spPr>
          <a:xfrm>
            <a:off x="5609573" y="2842651"/>
            <a:ext cx="1477499" cy="1477499"/>
          </a:xfrm>
          <a:prstGeom prst="rect">
            <a:avLst/>
          </a:prstGeom>
        </p:spPr>
      </p:pic>
    </p:spTree>
    <p:extLst>
      <p:ext uri="{BB962C8B-B14F-4D97-AF65-F5344CB8AC3E}">
        <p14:creationId xmlns:p14="http://schemas.microsoft.com/office/powerpoint/2010/main" val="2763289196"/>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53536"/>
            <a:ext cx="8229600" cy="1041864"/>
          </a:xfrm>
        </p:spPr>
        <p:txBody>
          <a:bodyPr>
            <a:normAutofit/>
          </a:bodyPr>
          <a:lstStyle/>
          <a:p>
            <a:pPr eaLnBrk="1" hangingPunct="1"/>
            <a:r>
              <a:rPr lang="en-US" altLang="en-US" sz="2700" dirty="0"/>
              <a:t>What is happening during an asthma attack</a:t>
            </a:r>
            <a:r>
              <a:rPr lang="en-US" altLang="en-US" sz="2400" dirty="0"/>
              <a:t>?</a:t>
            </a:r>
          </a:p>
        </p:txBody>
      </p:sp>
      <p:sp>
        <p:nvSpPr>
          <p:cNvPr id="7172" name="Rectangle 3"/>
          <p:cNvSpPr>
            <a:spLocks noGrp="1" noChangeArrowheads="1"/>
          </p:cNvSpPr>
          <p:nvPr>
            <p:ph idx="1"/>
          </p:nvPr>
        </p:nvSpPr>
        <p:spPr>
          <a:xfrm>
            <a:off x="533400" y="1475177"/>
            <a:ext cx="3200400" cy="4419600"/>
          </a:xfrm>
        </p:spPr>
        <p:txBody>
          <a:bodyPr>
            <a:normAutofit lnSpcReduction="10000"/>
          </a:bodyPr>
          <a:lstStyle/>
          <a:p>
            <a:pPr eaLnBrk="1" hangingPunct="1">
              <a:lnSpc>
                <a:spcPct val="80000"/>
              </a:lnSpc>
            </a:pPr>
            <a:r>
              <a:rPr lang="en-US" altLang="en-US" sz="2000" b="1" dirty="0">
                <a:latin typeface="Verdana" panose="020B0604030504040204" pitchFamily="34" charset="0"/>
                <a:ea typeface="Verdana" panose="020B0604030504040204" pitchFamily="34" charset="0"/>
                <a:cs typeface="Verdana" panose="020B0604030504040204" pitchFamily="34" charset="0"/>
              </a:rPr>
              <a:t>Airway inflammation</a:t>
            </a:r>
            <a:r>
              <a:rPr lang="en-US" altLang="en-US" sz="2000" dirty="0">
                <a:latin typeface="Verdana" panose="020B0604030504040204" pitchFamily="34" charset="0"/>
                <a:ea typeface="Verdana" panose="020B0604030504040204" pitchFamily="34" charset="0"/>
                <a:cs typeface="Verdana" panose="020B0604030504040204" pitchFamily="34" charset="0"/>
              </a:rPr>
              <a:t> – the airway lining becomes red, swollen and narrow</a:t>
            </a:r>
          </a:p>
          <a:p>
            <a:pPr eaLnBrk="1" hangingPunct="1">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2000" b="1" dirty="0">
                <a:latin typeface="Verdana" panose="020B0604030504040204" pitchFamily="34" charset="0"/>
                <a:ea typeface="Verdana" panose="020B0604030504040204" pitchFamily="34" charset="0"/>
                <a:cs typeface="Verdana" panose="020B0604030504040204" pitchFamily="34" charset="0"/>
              </a:rPr>
              <a:t>Bronchoconstriction</a:t>
            </a:r>
            <a:r>
              <a:rPr lang="en-US" altLang="en-US" sz="2000" dirty="0">
                <a:latin typeface="Verdana" panose="020B0604030504040204" pitchFamily="34" charset="0"/>
                <a:ea typeface="Verdana" panose="020B0604030504040204" pitchFamily="34" charset="0"/>
                <a:cs typeface="Verdana" panose="020B0604030504040204" pitchFamily="34" charset="0"/>
              </a:rPr>
              <a:t> – the muscles that encircle the airway tighten/spasm</a:t>
            </a:r>
          </a:p>
          <a:p>
            <a:pPr eaLnBrk="1" hangingPunct="1">
              <a:lnSpc>
                <a:spcPct val="80000"/>
              </a:lnSpc>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pPr>
            <a:r>
              <a:rPr lang="en-US" altLang="en-US" sz="2000" b="1" dirty="0">
                <a:latin typeface="Verdana" panose="020B0604030504040204" pitchFamily="34" charset="0"/>
                <a:ea typeface="Verdana" panose="020B0604030504040204" pitchFamily="34" charset="0"/>
                <a:cs typeface="Verdana" panose="020B0604030504040204" pitchFamily="34" charset="0"/>
              </a:rPr>
              <a:t>Airway obstruction</a:t>
            </a:r>
            <a:r>
              <a:rPr lang="en-US" altLang="en-US" sz="2000" dirty="0">
                <a:latin typeface="Verdana" panose="020B0604030504040204" pitchFamily="34" charset="0"/>
                <a:ea typeface="Verdana" panose="020B0604030504040204" pitchFamily="34" charset="0"/>
                <a:cs typeface="Verdana" panose="020B0604030504040204" pitchFamily="34" charset="0"/>
              </a:rPr>
              <a:t> – as the airway tightens and narrows, it can be very difficult to get air in and out of the lungs</a:t>
            </a:r>
          </a:p>
          <a:p>
            <a:pPr eaLnBrk="1" hangingPunct="1">
              <a:lnSpc>
                <a:spcPct val="80000"/>
              </a:lnSpc>
              <a:buFont typeface="Wingdings" pitchFamily="2" charset="2"/>
              <a:buNone/>
            </a:pPr>
            <a:endParaRPr lang="en-US" altLang="en-US" sz="2000" dirty="0"/>
          </a:p>
        </p:txBody>
      </p:sp>
      <p:sp>
        <p:nvSpPr>
          <p:cNvPr id="717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fld id="{DAABA555-3215-43BA-8D1D-60FC0AAF68CD}" type="slidenum">
              <a:rPr lang="en-US" sz="1200" smtClean="0">
                <a:solidFill>
                  <a:srgbClr val="000000"/>
                </a:solidFill>
                <a:latin typeface="Arial Black" pitchFamily="34" charset="0"/>
              </a:rPr>
              <a:pPr eaLnBrk="1" hangingPunct="1">
                <a:defRPr/>
              </a:pPr>
              <a:t>9</a:t>
            </a:fld>
            <a:endParaRPr lang="en-US" sz="1200">
              <a:solidFill>
                <a:srgbClr val="000000"/>
              </a:solidFill>
              <a:latin typeface="Arial Black" pitchFamily="34" charset="0"/>
            </a:endParaRPr>
          </a:p>
        </p:txBody>
      </p:sp>
      <p:sp>
        <p:nvSpPr>
          <p:cNvPr id="7173" name="Rectangle 5"/>
          <p:cNvSpPr>
            <a:spLocks noChangeArrowheads="1"/>
          </p:cNvSpPr>
          <p:nvPr/>
        </p:nvSpPr>
        <p:spPr bwMode="auto">
          <a:xfrm>
            <a:off x="5597598" y="1475177"/>
            <a:ext cx="2971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hlink"/>
              </a:buClr>
              <a:buSzPct val="80000"/>
              <a:buFont typeface="Wingdings" pitchFamily="2" charset="2"/>
              <a:buChar char="l"/>
              <a:defRPr sz="3200">
                <a:solidFill>
                  <a:schemeClr val="tx1"/>
                </a:solidFill>
                <a:latin typeface="Arial" charset="0"/>
              </a:defRPr>
            </a:lvl1pPr>
            <a:lvl2pPr marL="742950" indent="-285750" eaLnBrk="0" hangingPunct="0">
              <a:spcBef>
                <a:spcPct val="20000"/>
              </a:spcBef>
              <a:buClr>
                <a:schemeClr val="accent1"/>
              </a:buClr>
              <a:buSzPct val="7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l"/>
              <a:defRPr sz="2400">
                <a:solidFill>
                  <a:schemeClr val="tx1"/>
                </a:solidFill>
                <a:latin typeface="Arial" charset="0"/>
              </a:defRPr>
            </a:lvl3pPr>
            <a:lvl4pPr marL="1600200" indent="-228600" eaLnBrk="0" hangingPunct="0">
              <a:spcBef>
                <a:spcPct val="20000"/>
              </a:spcBef>
              <a:buClr>
                <a:schemeClr val="hlink"/>
              </a:buClr>
              <a:buSzPct val="6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bg2"/>
              </a:buClr>
              <a:buSzPct val="4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Arial" charset="0"/>
              </a:defRPr>
            </a:lvl9pPr>
          </a:lstStyle>
          <a:p>
            <a:pPr eaLnBrk="1" fontAlgn="base" hangingPunct="1">
              <a:lnSpc>
                <a:spcPct val="80000"/>
              </a:lnSpc>
              <a:spcAft>
                <a:spcPct val="0"/>
              </a:spcAft>
              <a:buClr>
                <a:schemeClr val="accent1"/>
              </a:buClr>
              <a:buFont typeface="Wingdings" panose="05000000000000000000" pitchFamily="2" charset="2"/>
              <a:buChar char=""/>
            </a:pPr>
            <a:r>
              <a:rPr lang="en-US" altLang="en-US" sz="2000" b="1" dirty="0">
                <a:latin typeface="Verdana" panose="020B0604030504040204" pitchFamily="34" charset="0"/>
                <a:ea typeface="Verdana" panose="020B0604030504040204" pitchFamily="34" charset="0"/>
                <a:cs typeface="Verdana" panose="020B0604030504040204" pitchFamily="34" charset="0"/>
              </a:rPr>
              <a:t>Airway </a:t>
            </a:r>
            <a:r>
              <a:rPr lang="en-US" altLang="en-US" sz="1800" b="1" dirty="0" err="1">
                <a:latin typeface="Verdana" panose="020B0604030504040204" pitchFamily="34" charset="0"/>
                <a:ea typeface="Verdana" panose="020B0604030504040204" pitchFamily="34" charset="0"/>
                <a:cs typeface="Verdana" panose="020B0604030504040204" pitchFamily="34" charset="0"/>
              </a:rPr>
              <a:t>hyperresponsiveness</a:t>
            </a:r>
            <a:r>
              <a:rPr lang="en-US" altLang="en-US" sz="2000" dirty="0">
                <a:latin typeface="Verdana" panose="020B0604030504040204" pitchFamily="34" charset="0"/>
                <a:ea typeface="Verdana" panose="020B0604030504040204" pitchFamily="34" charset="0"/>
                <a:cs typeface="Verdana" panose="020B0604030504040204" pitchFamily="34" charset="0"/>
              </a:rPr>
              <a:t> – the muscles that encircle the airway respond more vigorously and quickly to smaller amounts of allergens and irritants</a:t>
            </a:r>
          </a:p>
          <a:p>
            <a:pPr eaLnBrk="1" fontAlgn="base" hangingPunct="1">
              <a:lnSpc>
                <a:spcPct val="80000"/>
              </a:lnSpc>
              <a:spcAft>
                <a:spcPct val="0"/>
              </a:spcAft>
              <a:buClr>
                <a:srgbClr val="996666"/>
              </a:buClr>
            </a:pPr>
            <a:endPar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fontAlgn="base" hangingPunct="1">
              <a:lnSpc>
                <a:spcPct val="80000"/>
              </a:lnSpc>
              <a:spcAft>
                <a:spcPct val="0"/>
              </a:spcAft>
              <a:buClr>
                <a:schemeClr val="accent1"/>
              </a:buClr>
              <a:buFont typeface="Wingdings" panose="05000000000000000000" pitchFamily="2" charset="2"/>
              <a:buChar char=""/>
            </a:pPr>
            <a:r>
              <a:rPr lang="en-US" altLang="en-US" sz="2000" b="1" dirty="0">
                <a:latin typeface="Verdana" panose="020B0604030504040204" pitchFamily="34" charset="0"/>
                <a:ea typeface="Verdana" panose="020B0604030504040204" pitchFamily="34" charset="0"/>
                <a:cs typeface="Verdana" panose="020B0604030504040204" pitchFamily="34" charset="0"/>
              </a:rPr>
              <a:t>Secretions</a:t>
            </a:r>
            <a:r>
              <a:rPr lang="en-US" altLang="en-US" sz="2000" dirty="0">
                <a:latin typeface="Verdana" panose="020B0604030504040204" pitchFamily="34" charset="0"/>
                <a:ea typeface="Verdana" panose="020B0604030504040204" pitchFamily="34" charset="0"/>
                <a:cs typeface="Verdana" panose="020B0604030504040204" pitchFamily="34" charset="0"/>
              </a:rPr>
              <a:t> (mucus production) within the airway lining increases</a:t>
            </a:r>
          </a:p>
        </p:txBody>
      </p:sp>
      <p:pic>
        <p:nvPicPr>
          <p:cNvPr id="7174" name="Picture 7" descr="normal-versus-asthmatic-bronchio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537" y="1508125"/>
            <a:ext cx="15462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normal-versus-asthmatic-bronchio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538" y="3684977"/>
            <a:ext cx="15476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6263627"/>
            <a:ext cx="1524000" cy="346363"/>
          </a:xfrm>
          <a:prstGeom prst="rect">
            <a:avLst/>
          </a:prstGeom>
        </p:spPr>
      </p:pic>
      <p:sp>
        <p:nvSpPr>
          <p:cNvPr id="2" name="Rectangle 1"/>
          <p:cNvSpPr/>
          <p:nvPr/>
        </p:nvSpPr>
        <p:spPr>
          <a:xfrm>
            <a:off x="5597598" y="5617296"/>
            <a:ext cx="2938240" cy="646331"/>
          </a:xfrm>
          <a:prstGeom prst="rect">
            <a:avLst/>
          </a:prstGeom>
        </p:spPr>
        <p:txBody>
          <a:bodyPr wrap="none">
            <a:spAutoFit/>
          </a:bodyPr>
          <a:lstStyle/>
          <a:p>
            <a:r>
              <a:rPr lang="en-US" dirty="0">
                <a:hlinkClick r:id="rId6"/>
              </a:rPr>
              <a:t>http://bcove.me/earhv5jv</a:t>
            </a:r>
            <a:endParaRPr lang="en-US" dirty="0"/>
          </a:p>
          <a:p>
            <a:r>
              <a:rPr lang="en-US" dirty="0"/>
              <a:t>Mayo clinic animation</a:t>
            </a:r>
          </a:p>
        </p:txBody>
      </p:sp>
    </p:spTree>
    <p:extLst>
      <p:ext uri="{BB962C8B-B14F-4D97-AF65-F5344CB8AC3E}">
        <p14:creationId xmlns:p14="http://schemas.microsoft.com/office/powerpoint/2010/main" val="4027054714"/>
      </p:ext>
    </p:extLst>
  </p:cSld>
  <p:clrMapOvr>
    <a:masterClrMapping/>
  </p:clrMapOvr>
  <p:transition spd="slow">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596</TotalTime>
  <Words>5163</Words>
  <Application>Microsoft Office PowerPoint</Application>
  <PresentationFormat>On-screen Show (4:3)</PresentationFormat>
  <Paragraphs>639</Paragraphs>
  <Slides>46</Slides>
  <Notes>46</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Foundry</vt:lpstr>
      <vt:lpstr>Emergency Response Team Training Rule 59 - Emergency Response to Life-Threatening Asthma and Severe Allergic Reaction (Anaphylaxis)</vt:lpstr>
      <vt:lpstr>  At the conclusion of this training  ERT members will be able to: </vt:lpstr>
      <vt:lpstr>Emergency Response to  Life-Threatening Asthma or Systemic  Allergic Reactions (Anaphylaxis)  (Rule 59 protocol)</vt:lpstr>
      <vt:lpstr>Emergency Response Team  (ERT)Training</vt:lpstr>
      <vt:lpstr>Emergency Response to  Life-Threatening Asthma or Systemic  Allergic Reactions (Anaphylaxis)  (Rule 59 protocol)</vt:lpstr>
      <vt:lpstr>2016-17 Review </vt:lpstr>
      <vt:lpstr>We know…</vt:lpstr>
      <vt:lpstr>What Is Asthma?</vt:lpstr>
      <vt:lpstr>What is happening during an asthma attack?</vt:lpstr>
      <vt:lpstr>Signs and Symptoms of an Asthma Attack</vt:lpstr>
      <vt:lpstr>PowerPoint Presentation</vt:lpstr>
      <vt:lpstr>Severe Allergic Reaction (Anaphylaxis)</vt:lpstr>
      <vt:lpstr>Signs &amp; Symptoms of Anaphylaxis</vt:lpstr>
      <vt:lpstr>Tatelli Video (6:45)</vt:lpstr>
      <vt:lpstr>    The Five Rights   Medication Administration Competency </vt:lpstr>
      <vt:lpstr>Medication Error</vt:lpstr>
      <vt:lpstr>Common Medication Errors using  Rule 59 Protocol</vt:lpstr>
      <vt:lpstr>Why?</vt:lpstr>
      <vt:lpstr>In an EMERGENCY!</vt:lpstr>
      <vt:lpstr>Step 1 of Protocol:  Call 911</vt:lpstr>
      <vt:lpstr>Step 2 of Protocol:   Summon School Nurse and/or ERT</vt:lpstr>
      <vt:lpstr>Step 3 of Protocol: Check ABC’s</vt:lpstr>
      <vt:lpstr>Step 4 of Protocol:   Administer EpiPen® &amp; Albuterol</vt:lpstr>
      <vt:lpstr> Administer EpiPen®</vt:lpstr>
      <vt:lpstr>Who is in charge?</vt:lpstr>
      <vt:lpstr>Visualize with me ~ Epi 1st</vt:lpstr>
      <vt:lpstr>Directions for EpiPen® Administration</vt:lpstr>
      <vt:lpstr>Things To Know about the EpiPen®</vt:lpstr>
      <vt:lpstr>After Epinephrine…..</vt:lpstr>
      <vt:lpstr>   Administration of Nebulized Albuterol</vt:lpstr>
      <vt:lpstr>  Directions for Administration of Nebulized Albuterol</vt:lpstr>
      <vt:lpstr>Step 5 of the Protocol:   Determine cause as quickly as possible</vt:lpstr>
      <vt:lpstr>Step 6 of the Protocol:   Monitor Vital Signs</vt:lpstr>
      <vt:lpstr>     Step 7 of the Protocol: Contact parent immediately </vt:lpstr>
      <vt:lpstr>     Step 8 of the Protocol:                                           Any individual treated for symptoms with epinephrine at school will be transferred to medical facility</vt:lpstr>
      <vt:lpstr>Situation: A student with no known allergy is clutching their throat after eating in the cafeteria and says their throat is itchy and reports that it is hard to swallow</vt:lpstr>
      <vt:lpstr>Situation: A student, diagnosed with asthma, is having difficulty breathing after running the mile for PE</vt:lpstr>
      <vt:lpstr>What if…</vt:lpstr>
      <vt:lpstr>Supplies</vt:lpstr>
      <vt:lpstr>Supplies</vt:lpstr>
      <vt:lpstr>Care, Storage &amp; Disposal of Medication</vt:lpstr>
      <vt:lpstr>Documentation</vt:lpstr>
      <vt:lpstr>When it’s NOT a life-threatening emergency</vt:lpstr>
      <vt:lpstr>Homework</vt:lpstr>
      <vt:lpstr>VISION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118</cp:revision>
  <dcterms:created xsi:type="dcterms:W3CDTF">2016-08-08T01:00:37Z</dcterms:created>
  <dcterms:modified xsi:type="dcterms:W3CDTF">2017-08-11T03:18:22Z</dcterms:modified>
</cp:coreProperties>
</file>