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87" r:id="rId3"/>
    <p:sldId id="289" r:id="rId4"/>
    <p:sldId id="290" r:id="rId5"/>
    <p:sldId id="293" r:id="rId6"/>
    <p:sldId id="257" r:id="rId7"/>
    <p:sldId id="259" r:id="rId8"/>
    <p:sldId id="260" r:id="rId9"/>
    <p:sldId id="264" r:id="rId10"/>
    <p:sldId id="286" r:id="rId11"/>
    <p:sldId id="265" r:id="rId12"/>
    <p:sldId id="263" r:id="rId13"/>
    <p:sldId id="266" r:id="rId14"/>
    <p:sldId id="268" r:id="rId15"/>
    <p:sldId id="273" r:id="rId16"/>
    <p:sldId id="269" r:id="rId17"/>
    <p:sldId id="270" r:id="rId18"/>
    <p:sldId id="274" r:id="rId19"/>
    <p:sldId id="279" r:id="rId20"/>
    <p:sldId id="284" r:id="rId21"/>
    <p:sldId id="276" r:id="rId22"/>
    <p:sldId id="280" r:id="rId23"/>
    <p:sldId id="281" r:id="rId24"/>
    <p:sldId id="282" r:id="rId25"/>
    <p:sldId id="283" r:id="rId26"/>
    <p:sldId id="285" r:id="rId27"/>
    <p:sldId id="291" r:id="rId28"/>
    <p:sldId id="271" r:id="rId29"/>
    <p:sldId id="29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8"/>
    <p:restoredTop sz="94514"/>
  </p:normalViewPr>
  <p:slideViewPr>
    <p:cSldViewPr snapToGrid="0" snapToObjects="1">
      <p:cViewPr>
        <p:scale>
          <a:sx n="100" d="100"/>
          <a:sy n="100" d="100"/>
        </p:scale>
        <p:origin x="920"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5B403B-D5D5-0C4B-8F9C-D33E49B33198}" type="doc">
      <dgm:prSet loTypeId="urn:microsoft.com/office/officeart/2005/8/layout/cycle4" loCatId="" qsTypeId="urn:microsoft.com/office/officeart/2005/8/quickstyle/simple4" qsCatId="simple" csTypeId="urn:microsoft.com/office/officeart/2005/8/colors/colorful4" csCatId="colorful" phldr="1"/>
      <dgm:spPr/>
      <dgm:t>
        <a:bodyPr/>
        <a:lstStyle/>
        <a:p>
          <a:endParaRPr lang="en-US"/>
        </a:p>
      </dgm:t>
    </dgm:pt>
    <dgm:pt modelId="{DA1A45CA-E5B8-C749-BE45-69F53A63946E}">
      <dgm:prSet phldrT="[Text]"/>
      <dgm:spPr/>
      <dgm:t>
        <a:bodyPr/>
        <a:lstStyle/>
        <a:p>
          <a:r>
            <a:rPr lang="en-US" dirty="0" smtClean="0"/>
            <a:t>Delusions</a:t>
          </a:r>
          <a:endParaRPr lang="en-US" dirty="0"/>
        </a:p>
      </dgm:t>
    </dgm:pt>
    <dgm:pt modelId="{2D3A935D-2F2A-CF4F-A02D-7B7CA8884C7B}" type="parTrans" cxnId="{1D5C7AAE-FFB2-5F46-8E75-9395368508BB}">
      <dgm:prSet/>
      <dgm:spPr/>
      <dgm:t>
        <a:bodyPr/>
        <a:lstStyle/>
        <a:p>
          <a:endParaRPr lang="en-US"/>
        </a:p>
      </dgm:t>
    </dgm:pt>
    <dgm:pt modelId="{7260EC4E-E18A-0747-9FD1-DB62C819FF4E}" type="sibTrans" cxnId="{1D5C7AAE-FFB2-5F46-8E75-9395368508BB}">
      <dgm:prSet/>
      <dgm:spPr/>
      <dgm:t>
        <a:bodyPr/>
        <a:lstStyle/>
        <a:p>
          <a:endParaRPr lang="en-US"/>
        </a:p>
      </dgm:t>
    </dgm:pt>
    <dgm:pt modelId="{483DFA9C-9002-6249-8FF9-FF418A59D77B}">
      <dgm:prSet phldrT="[Text]"/>
      <dgm:spPr/>
      <dgm:t>
        <a:bodyPr/>
        <a:lstStyle/>
        <a:p>
          <a:r>
            <a:rPr lang="en-US" dirty="0" smtClean="0"/>
            <a:t>Bizarre</a:t>
          </a:r>
          <a:endParaRPr lang="en-US" dirty="0"/>
        </a:p>
      </dgm:t>
    </dgm:pt>
    <dgm:pt modelId="{D3D31A31-5655-E94C-BC41-D9E5B72928B4}" type="parTrans" cxnId="{1E5AE6CD-7FEE-244A-8DC9-7139793CE082}">
      <dgm:prSet/>
      <dgm:spPr/>
      <dgm:t>
        <a:bodyPr/>
        <a:lstStyle/>
        <a:p>
          <a:endParaRPr lang="en-US"/>
        </a:p>
      </dgm:t>
    </dgm:pt>
    <dgm:pt modelId="{C458D874-DDE8-674B-B9D9-8CA746AA60FD}" type="sibTrans" cxnId="{1E5AE6CD-7FEE-244A-8DC9-7139793CE082}">
      <dgm:prSet/>
      <dgm:spPr/>
      <dgm:t>
        <a:bodyPr/>
        <a:lstStyle/>
        <a:p>
          <a:endParaRPr lang="en-US"/>
        </a:p>
      </dgm:t>
    </dgm:pt>
    <dgm:pt modelId="{EBEB8A59-FE0D-5848-BCD8-75123A1D380F}">
      <dgm:prSet phldrT="[Text]"/>
      <dgm:spPr/>
      <dgm:t>
        <a:bodyPr/>
        <a:lstStyle/>
        <a:p>
          <a:r>
            <a:rPr lang="en-US" dirty="0" smtClean="0"/>
            <a:t>Hallucinations</a:t>
          </a:r>
          <a:endParaRPr lang="en-US" dirty="0"/>
        </a:p>
      </dgm:t>
    </dgm:pt>
    <dgm:pt modelId="{300D8A60-2F4D-854B-95CA-CD2A8F8D9F07}" type="parTrans" cxnId="{D484D902-B94B-7244-A91B-F21A2797FD28}">
      <dgm:prSet/>
      <dgm:spPr/>
      <dgm:t>
        <a:bodyPr/>
        <a:lstStyle/>
        <a:p>
          <a:endParaRPr lang="en-US"/>
        </a:p>
      </dgm:t>
    </dgm:pt>
    <dgm:pt modelId="{F0D59133-53B7-0F40-A42D-FD18565E214F}" type="sibTrans" cxnId="{D484D902-B94B-7244-A91B-F21A2797FD28}">
      <dgm:prSet/>
      <dgm:spPr/>
      <dgm:t>
        <a:bodyPr/>
        <a:lstStyle/>
        <a:p>
          <a:endParaRPr lang="en-US"/>
        </a:p>
      </dgm:t>
    </dgm:pt>
    <dgm:pt modelId="{23A90F56-58E9-9145-A881-CD1831E7E308}">
      <dgm:prSet phldrT="[Text]"/>
      <dgm:spPr/>
      <dgm:t>
        <a:bodyPr/>
        <a:lstStyle/>
        <a:p>
          <a:r>
            <a:rPr lang="en-US" dirty="0" smtClean="0"/>
            <a:t>Gustatory</a:t>
          </a:r>
          <a:endParaRPr lang="en-US" dirty="0"/>
        </a:p>
      </dgm:t>
    </dgm:pt>
    <dgm:pt modelId="{504FDD46-89D2-AD4D-863A-99E5C0C25FB0}" type="parTrans" cxnId="{CDF84DCB-E66B-0148-9E61-B1FDB43A2EA0}">
      <dgm:prSet/>
      <dgm:spPr/>
      <dgm:t>
        <a:bodyPr/>
        <a:lstStyle/>
        <a:p>
          <a:endParaRPr lang="en-US"/>
        </a:p>
      </dgm:t>
    </dgm:pt>
    <dgm:pt modelId="{23E91011-AD55-FA4C-A662-EDE067E59814}" type="sibTrans" cxnId="{CDF84DCB-E66B-0148-9E61-B1FDB43A2EA0}">
      <dgm:prSet/>
      <dgm:spPr/>
      <dgm:t>
        <a:bodyPr/>
        <a:lstStyle/>
        <a:p>
          <a:endParaRPr lang="en-US"/>
        </a:p>
      </dgm:t>
    </dgm:pt>
    <dgm:pt modelId="{73533F08-931C-0D42-956B-92FC1B3946CA}">
      <dgm:prSet phldrT="[Text]"/>
      <dgm:spPr/>
      <dgm:t>
        <a:bodyPr/>
        <a:lstStyle/>
        <a:p>
          <a:r>
            <a:rPr lang="en-US" dirty="0" smtClean="0"/>
            <a:t>Disorganized Think/Speech</a:t>
          </a:r>
          <a:endParaRPr lang="en-US" dirty="0"/>
        </a:p>
      </dgm:t>
    </dgm:pt>
    <dgm:pt modelId="{BDFEFF10-AE68-1F49-B817-FFE0A3BC4435}" type="parTrans" cxnId="{AA422437-0C4D-0749-9388-69E40AEDEC86}">
      <dgm:prSet/>
      <dgm:spPr/>
      <dgm:t>
        <a:bodyPr/>
        <a:lstStyle/>
        <a:p>
          <a:endParaRPr lang="en-US"/>
        </a:p>
      </dgm:t>
    </dgm:pt>
    <dgm:pt modelId="{5F408998-13EE-F347-B85B-B09BCB2B72DF}" type="sibTrans" cxnId="{AA422437-0C4D-0749-9388-69E40AEDEC86}">
      <dgm:prSet/>
      <dgm:spPr/>
      <dgm:t>
        <a:bodyPr/>
        <a:lstStyle/>
        <a:p>
          <a:endParaRPr lang="en-US"/>
        </a:p>
      </dgm:t>
    </dgm:pt>
    <dgm:pt modelId="{324971DC-ADEF-0E40-A616-A0D908F8D799}">
      <dgm:prSet phldrT="[Text]"/>
      <dgm:spPr/>
      <dgm:t>
        <a:bodyPr/>
        <a:lstStyle/>
        <a:p>
          <a:r>
            <a:rPr lang="en-US" dirty="0" smtClean="0"/>
            <a:t>Impairment</a:t>
          </a:r>
          <a:endParaRPr lang="en-US" dirty="0"/>
        </a:p>
      </dgm:t>
    </dgm:pt>
    <dgm:pt modelId="{2AA76001-169B-D14A-8126-BC837301559A}" type="parTrans" cxnId="{0EE449EE-326D-1043-87C8-52E5154B4CD8}">
      <dgm:prSet/>
      <dgm:spPr/>
      <dgm:t>
        <a:bodyPr/>
        <a:lstStyle/>
        <a:p>
          <a:endParaRPr lang="en-US"/>
        </a:p>
      </dgm:t>
    </dgm:pt>
    <dgm:pt modelId="{5DECCDB1-4500-EA44-8AE0-2B0DF5839A43}" type="sibTrans" cxnId="{0EE449EE-326D-1043-87C8-52E5154B4CD8}">
      <dgm:prSet/>
      <dgm:spPr/>
      <dgm:t>
        <a:bodyPr/>
        <a:lstStyle/>
        <a:p>
          <a:endParaRPr lang="en-US"/>
        </a:p>
      </dgm:t>
    </dgm:pt>
    <dgm:pt modelId="{D0854225-341D-4041-89FB-C1F7734ED311}">
      <dgm:prSet phldrT="[Text]"/>
      <dgm:spPr/>
      <dgm:t>
        <a:bodyPr/>
        <a:lstStyle/>
        <a:p>
          <a:r>
            <a:rPr lang="en-US" dirty="0" smtClean="0"/>
            <a:t>Negative Symptoms</a:t>
          </a:r>
          <a:endParaRPr lang="en-US" dirty="0"/>
        </a:p>
      </dgm:t>
    </dgm:pt>
    <dgm:pt modelId="{91452F16-7905-C44C-A926-AF31FBEF4A93}" type="parTrans" cxnId="{A25E6A8F-7F35-7A46-B62E-5F9525C5AB35}">
      <dgm:prSet/>
      <dgm:spPr/>
      <dgm:t>
        <a:bodyPr/>
        <a:lstStyle/>
        <a:p>
          <a:endParaRPr lang="en-US"/>
        </a:p>
      </dgm:t>
    </dgm:pt>
    <dgm:pt modelId="{AA6F41D3-21EA-564D-B13C-10925C3E2434}" type="sibTrans" cxnId="{A25E6A8F-7F35-7A46-B62E-5F9525C5AB35}">
      <dgm:prSet/>
      <dgm:spPr/>
      <dgm:t>
        <a:bodyPr/>
        <a:lstStyle/>
        <a:p>
          <a:endParaRPr lang="en-US"/>
        </a:p>
      </dgm:t>
    </dgm:pt>
    <dgm:pt modelId="{0886E34F-8F7C-CA45-8D99-4E503836EAA4}">
      <dgm:prSet phldrT="[Text]"/>
      <dgm:spPr/>
      <dgm:t>
        <a:bodyPr/>
        <a:lstStyle/>
        <a:p>
          <a:r>
            <a:rPr lang="en-US" dirty="0" smtClean="0"/>
            <a:t>Anhedonia</a:t>
          </a:r>
          <a:endParaRPr lang="en-US" dirty="0"/>
        </a:p>
      </dgm:t>
    </dgm:pt>
    <dgm:pt modelId="{3B019C89-8D31-834B-8EAB-B5B27314E0C4}" type="parTrans" cxnId="{062E4DB8-0AB6-7B41-86AD-BDE53A1BF645}">
      <dgm:prSet/>
      <dgm:spPr/>
      <dgm:t>
        <a:bodyPr/>
        <a:lstStyle/>
        <a:p>
          <a:endParaRPr lang="en-US"/>
        </a:p>
      </dgm:t>
    </dgm:pt>
    <dgm:pt modelId="{C7E8C8F0-5C65-074C-9B56-24D82BB4795D}" type="sibTrans" cxnId="{062E4DB8-0AB6-7B41-86AD-BDE53A1BF645}">
      <dgm:prSet/>
      <dgm:spPr/>
      <dgm:t>
        <a:bodyPr/>
        <a:lstStyle/>
        <a:p>
          <a:endParaRPr lang="en-US"/>
        </a:p>
      </dgm:t>
    </dgm:pt>
    <dgm:pt modelId="{5EDBCFCC-9D1C-5849-9A90-7A62EE01D42C}">
      <dgm:prSet phldrT="[Text]"/>
      <dgm:spPr/>
      <dgm:t>
        <a:bodyPr/>
        <a:lstStyle/>
        <a:p>
          <a:r>
            <a:rPr lang="en-US" dirty="0" smtClean="0"/>
            <a:t>Reference</a:t>
          </a:r>
          <a:endParaRPr lang="en-US" dirty="0"/>
        </a:p>
      </dgm:t>
    </dgm:pt>
    <dgm:pt modelId="{1B6959FE-C54F-A547-86EE-AC93AF063DA5}" type="parTrans" cxnId="{F7D0A89F-69BC-1948-94E4-13E89C1F7007}">
      <dgm:prSet/>
      <dgm:spPr/>
      <dgm:t>
        <a:bodyPr/>
        <a:lstStyle/>
        <a:p>
          <a:endParaRPr lang="en-US"/>
        </a:p>
      </dgm:t>
    </dgm:pt>
    <dgm:pt modelId="{A759DCBC-B032-F64E-A7D0-33F2ED8F0134}" type="sibTrans" cxnId="{F7D0A89F-69BC-1948-94E4-13E89C1F7007}">
      <dgm:prSet/>
      <dgm:spPr/>
      <dgm:t>
        <a:bodyPr/>
        <a:lstStyle/>
        <a:p>
          <a:endParaRPr lang="en-US"/>
        </a:p>
      </dgm:t>
    </dgm:pt>
    <dgm:pt modelId="{8D736504-086C-BE40-BAD5-5A71E39B7316}">
      <dgm:prSet phldrT="[Text]"/>
      <dgm:spPr/>
      <dgm:t>
        <a:bodyPr/>
        <a:lstStyle/>
        <a:p>
          <a:r>
            <a:rPr lang="en-US" dirty="0" smtClean="0"/>
            <a:t>Somatic</a:t>
          </a:r>
          <a:endParaRPr lang="en-US" dirty="0"/>
        </a:p>
      </dgm:t>
    </dgm:pt>
    <dgm:pt modelId="{FB116016-C763-D142-903D-FB7905439AB7}" type="parTrans" cxnId="{9EF8CE5F-28AA-844C-95B4-020698C22D25}">
      <dgm:prSet/>
      <dgm:spPr/>
      <dgm:t>
        <a:bodyPr/>
        <a:lstStyle/>
        <a:p>
          <a:endParaRPr lang="en-US"/>
        </a:p>
      </dgm:t>
    </dgm:pt>
    <dgm:pt modelId="{0D77A8CB-CC37-CB47-B4C6-A138F9AF822B}" type="sibTrans" cxnId="{9EF8CE5F-28AA-844C-95B4-020698C22D25}">
      <dgm:prSet/>
      <dgm:spPr/>
      <dgm:t>
        <a:bodyPr/>
        <a:lstStyle/>
        <a:p>
          <a:endParaRPr lang="en-US"/>
        </a:p>
      </dgm:t>
    </dgm:pt>
    <dgm:pt modelId="{4C7E8C02-822F-BB48-906F-B1C0A71E9E2E}">
      <dgm:prSet phldrT="[Text]"/>
      <dgm:spPr/>
      <dgm:t>
        <a:bodyPr/>
        <a:lstStyle/>
        <a:p>
          <a:r>
            <a:rPr lang="en-US" dirty="0" smtClean="0"/>
            <a:t>Mind-Reading</a:t>
          </a:r>
          <a:endParaRPr lang="en-US" dirty="0"/>
        </a:p>
      </dgm:t>
    </dgm:pt>
    <dgm:pt modelId="{E36F00F2-6E15-6B4F-AAB6-9D71836F78B7}" type="parTrans" cxnId="{87B29273-059B-884E-9F28-5A60BB07E26F}">
      <dgm:prSet/>
      <dgm:spPr/>
      <dgm:t>
        <a:bodyPr/>
        <a:lstStyle/>
        <a:p>
          <a:endParaRPr lang="en-US"/>
        </a:p>
      </dgm:t>
    </dgm:pt>
    <dgm:pt modelId="{3EF827B9-E514-8C42-A2DD-36B69D4C2B7C}" type="sibTrans" cxnId="{87B29273-059B-884E-9F28-5A60BB07E26F}">
      <dgm:prSet/>
      <dgm:spPr/>
      <dgm:t>
        <a:bodyPr/>
        <a:lstStyle/>
        <a:p>
          <a:endParaRPr lang="en-US"/>
        </a:p>
      </dgm:t>
    </dgm:pt>
    <dgm:pt modelId="{618282FB-4CA0-5640-8429-D7EA90890EF8}">
      <dgm:prSet phldrT="[Text]"/>
      <dgm:spPr/>
      <dgm:t>
        <a:bodyPr/>
        <a:lstStyle/>
        <a:p>
          <a:r>
            <a:rPr lang="en-US" dirty="0" smtClean="0"/>
            <a:t>Tactile</a:t>
          </a:r>
          <a:endParaRPr lang="en-US" dirty="0"/>
        </a:p>
      </dgm:t>
    </dgm:pt>
    <dgm:pt modelId="{C7470CAC-2E10-A44C-B2DF-BB2F4875353A}" type="parTrans" cxnId="{FB18C667-FC5B-6246-A7DD-CB5093E83F49}">
      <dgm:prSet/>
      <dgm:spPr/>
      <dgm:t>
        <a:bodyPr/>
        <a:lstStyle/>
        <a:p>
          <a:endParaRPr lang="en-US"/>
        </a:p>
      </dgm:t>
    </dgm:pt>
    <dgm:pt modelId="{F25EDCBF-7741-3943-8D15-1DB0CE5C2277}" type="sibTrans" cxnId="{FB18C667-FC5B-6246-A7DD-CB5093E83F49}">
      <dgm:prSet/>
      <dgm:spPr/>
      <dgm:t>
        <a:bodyPr/>
        <a:lstStyle/>
        <a:p>
          <a:endParaRPr lang="en-US"/>
        </a:p>
      </dgm:t>
    </dgm:pt>
    <dgm:pt modelId="{53CB8306-43CA-4848-BC52-A1B4CE91E447}">
      <dgm:prSet phldrT="[Text]"/>
      <dgm:spPr/>
      <dgm:t>
        <a:bodyPr/>
        <a:lstStyle/>
        <a:p>
          <a:r>
            <a:rPr lang="en-US" dirty="0" smtClean="0"/>
            <a:t>social</a:t>
          </a:r>
          <a:endParaRPr lang="en-US" dirty="0"/>
        </a:p>
      </dgm:t>
    </dgm:pt>
    <dgm:pt modelId="{110A40A0-B96D-A441-8E3C-8E77FB2587C0}" type="parTrans" cxnId="{57870116-5822-0B44-A35C-9325B0342121}">
      <dgm:prSet/>
      <dgm:spPr/>
      <dgm:t>
        <a:bodyPr/>
        <a:lstStyle/>
        <a:p>
          <a:endParaRPr lang="en-US"/>
        </a:p>
      </dgm:t>
    </dgm:pt>
    <dgm:pt modelId="{0E0C40A7-4A56-B943-ACCB-4A3828B9D5F3}" type="sibTrans" cxnId="{57870116-5822-0B44-A35C-9325B0342121}">
      <dgm:prSet/>
      <dgm:spPr/>
      <dgm:t>
        <a:bodyPr/>
        <a:lstStyle/>
        <a:p>
          <a:endParaRPr lang="en-US"/>
        </a:p>
      </dgm:t>
    </dgm:pt>
    <dgm:pt modelId="{4FADDBA2-25D8-2043-BFA2-EF8F1C30BF07}">
      <dgm:prSet phldrT="[Text]"/>
      <dgm:spPr/>
      <dgm:t>
        <a:bodyPr/>
        <a:lstStyle/>
        <a:p>
          <a:r>
            <a:rPr lang="en-US" dirty="0" smtClean="0"/>
            <a:t>occupational</a:t>
          </a:r>
          <a:endParaRPr lang="en-US" dirty="0"/>
        </a:p>
      </dgm:t>
    </dgm:pt>
    <dgm:pt modelId="{2975AB25-1296-DB4F-B76E-6A8B2345C517}" type="parTrans" cxnId="{70C0FC80-CCAF-8F4C-BA0C-9774410AB216}">
      <dgm:prSet/>
      <dgm:spPr/>
      <dgm:t>
        <a:bodyPr/>
        <a:lstStyle/>
        <a:p>
          <a:endParaRPr lang="en-US"/>
        </a:p>
      </dgm:t>
    </dgm:pt>
    <dgm:pt modelId="{3D5059D8-DFC3-0646-A0A0-1C54E11C72A5}" type="sibTrans" cxnId="{70C0FC80-CCAF-8F4C-BA0C-9774410AB216}">
      <dgm:prSet/>
      <dgm:spPr/>
      <dgm:t>
        <a:bodyPr/>
        <a:lstStyle/>
        <a:p>
          <a:endParaRPr lang="en-US"/>
        </a:p>
      </dgm:t>
    </dgm:pt>
    <dgm:pt modelId="{8478C114-4CBD-4A40-84FE-E67CA3761685}">
      <dgm:prSet phldrT="[Text]"/>
      <dgm:spPr/>
      <dgm:t>
        <a:bodyPr/>
        <a:lstStyle/>
        <a:p>
          <a:r>
            <a:rPr lang="en-US" dirty="0" smtClean="0"/>
            <a:t>interpersonal</a:t>
          </a:r>
          <a:endParaRPr lang="en-US" dirty="0"/>
        </a:p>
      </dgm:t>
    </dgm:pt>
    <dgm:pt modelId="{37328444-ECE6-FA4C-82B4-F5501FA78791}" type="parTrans" cxnId="{69550768-22D8-E240-B772-B2CD2F42F1DC}">
      <dgm:prSet/>
      <dgm:spPr/>
      <dgm:t>
        <a:bodyPr/>
        <a:lstStyle/>
        <a:p>
          <a:endParaRPr lang="en-US"/>
        </a:p>
      </dgm:t>
    </dgm:pt>
    <dgm:pt modelId="{A94682D9-5835-1C46-9080-44C7DA1423A2}" type="sibTrans" cxnId="{69550768-22D8-E240-B772-B2CD2F42F1DC}">
      <dgm:prSet/>
      <dgm:spPr/>
      <dgm:t>
        <a:bodyPr/>
        <a:lstStyle/>
        <a:p>
          <a:endParaRPr lang="en-US"/>
        </a:p>
      </dgm:t>
    </dgm:pt>
    <dgm:pt modelId="{3DA36F57-EDA3-EE41-BB72-E411BDCA2681}">
      <dgm:prSet phldrT="[Text]"/>
      <dgm:spPr/>
      <dgm:t>
        <a:bodyPr/>
        <a:lstStyle/>
        <a:p>
          <a:r>
            <a:rPr lang="en-US" dirty="0" smtClean="0"/>
            <a:t>impaired Attention</a:t>
          </a:r>
          <a:endParaRPr lang="en-US" dirty="0"/>
        </a:p>
      </dgm:t>
    </dgm:pt>
    <dgm:pt modelId="{B9A1F1D9-89DD-904C-A09C-972C55CCEF8F}" type="parTrans" cxnId="{8D6F5E32-17D4-7247-BF6A-88300EDA30B2}">
      <dgm:prSet/>
      <dgm:spPr/>
      <dgm:t>
        <a:bodyPr/>
        <a:lstStyle/>
        <a:p>
          <a:endParaRPr lang="en-US"/>
        </a:p>
      </dgm:t>
    </dgm:pt>
    <dgm:pt modelId="{D3993391-13B9-0546-92D0-DFC55F46BF2D}" type="sibTrans" cxnId="{8D6F5E32-17D4-7247-BF6A-88300EDA30B2}">
      <dgm:prSet/>
      <dgm:spPr/>
      <dgm:t>
        <a:bodyPr/>
        <a:lstStyle/>
        <a:p>
          <a:endParaRPr lang="en-US"/>
        </a:p>
      </dgm:t>
    </dgm:pt>
    <dgm:pt modelId="{E7AEB110-0F6B-EA47-881D-BE5BEBF9916A}">
      <dgm:prSet phldrT="[Text]"/>
      <dgm:spPr/>
      <dgm:t>
        <a:bodyPr/>
        <a:lstStyle/>
        <a:p>
          <a:r>
            <a:rPr lang="en-US" dirty="0" smtClean="0"/>
            <a:t>social withdrawal</a:t>
          </a:r>
          <a:endParaRPr lang="en-US" dirty="0"/>
        </a:p>
      </dgm:t>
    </dgm:pt>
    <dgm:pt modelId="{062F87C1-68CC-F54C-BC8E-03F1ABF6D976}" type="parTrans" cxnId="{94FA954B-8B90-6444-9287-C4BD5E5D1765}">
      <dgm:prSet/>
      <dgm:spPr/>
      <dgm:t>
        <a:bodyPr/>
        <a:lstStyle/>
        <a:p>
          <a:endParaRPr lang="en-US"/>
        </a:p>
      </dgm:t>
    </dgm:pt>
    <dgm:pt modelId="{62D6A9CB-5F2F-3644-B00E-485E251017F6}" type="sibTrans" cxnId="{94FA954B-8B90-6444-9287-C4BD5E5D1765}">
      <dgm:prSet/>
      <dgm:spPr/>
      <dgm:t>
        <a:bodyPr/>
        <a:lstStyle/>
        <a:p>
          <a:endParaRPr lang="en-US"/>
        </a:p>
      </dgm:t>
    </dgm:pt>
    <dgm:pt modelId="{911A3F6A-F3B8-4348-844D-F68680442B39}">
      <dgm:prSet phldrT="[Text]"/>
      <dgm:spPr/>
      <dgm:t>
        <a:bodyPr/>
        <a:lstStyle/>
        <a:p>
          <a:r>
            <a:rPr lang="en-US" dirty="0" smtClean="0"/>
            <a:t>sexual dysfunction</a:t>
          </a:r>
          <a:endParaRPr lang="en-US" dirty="0"/>
        </a:p>
      </dgm:t>
    </dgm:pt>
    <dgm:pt modelId="{11C2A8A3-95B7-D645-BBCA-0003D225C84C}" type="parTrans" cxnId="{6DCBBCD2-95DA-4A45-BE86-AE63E13DF1AA}">
      <dgm:prSet/>
      <dgm:spPr/>
      <dgm:t>
        <a:bodyPr/>
        <a:lstStyle/>
        <a:p>
          <a:endParaRPr lang="en-US"/>
        </a:p>
      </dgm:t>
    </dgm:pt>
    <dgm:pt modelId="{3F7D3CE4-49E3-D041-91CD-A9B470A17184}" type="sibTrans" cxnId="{6DCBBCD2-95DA-4A45-BE86-AE63E13DF1AA}">
      <dgm:prSet/>
      <dgm:spPr/>
      <dgm:t>
        <a:bodyPr/>
        <a:lstStyle/>
        <a:p>
          <a:endParaRPr lang="en-US"/>
        </a:p>
      </dgm:t>
    </dgm:pt>
    <dgm:pt modelId="{0C8C35E7-2520-964E-B9E7-B5C12258B8F8}" type="pres">
      <dgm:prSet presAssocID="{235B403B-D5D5-0C4B-8F9C-D33E49B33198}" presName="cycleMatrixDiagram" presStyleCnt="0">
        <dgm:presLayoutVars>
          <dgm:chMax val="1"/>
          <dgm:dir/>
          <dgm:animLvl val="lvl"/>
          <dgm:resizeHandles val="exact"/>
        </dgm:presLayoutVars>
      </dgm:prSet>
      <dgm:spPr/>
      <dgm:t>
        <a:bodyPr/>
        <a:lstStyle/>
        <a:p>
          <a:endParaRPr lang="en-US"/>
        </a:p>
      </dgm:t>
    </dgm:pt>
    <dgm:pt modelId="{5B852C02-9846-724C-8471-D76A5D90C80B}" type="pres">
      <dgm:prSet presAssocID="{235B403B-D5D5-0C4B-8F9C-D33E49B33198}" presName="children" presStyleCnt="0"/>
      <dgm:spPr/>
    </dgm:pt>
    <dgm:pt modelId="{69553B85-2589-1F49-922B-FD15E3C8CFA9}" type="pres">
      <dgm:prSet presAssocID="{235B403B-D5D5-0C4B-8F9C-D33E49B33198}" presName="child1group" presStyleCnt="0"/>
      <dgm:spPr/>
    </dgm:pt>
    <dgm:pt modelId="{0BE42B5C-DD11-E44D-832B-9E530F0032E2}" type="pres">
      <dgm:prSet presAssocID="{235B403B-D5D5-0C4B-8F9C-D33E49B33198}" presName="child1" presStyleLbl="bgAcc1" presStyleIdx="0" presStyleCnt="4"/>
      <dgm:spPr/>
      <dgm:t>
        <a:bodyPr/>
        <a:lstStyle/>
        <a:p>
          <a:endParaRPr lang="en-US"/>
        </a:p>
      </dgm:t>
    </dgm:pt>
    <dgm:pt modelId="{ECDBF5D4-E9BE-524C-B70B-0D077900988C}" type="pres">
      <dgm:prSet presAssocID="{235B403B-D5D5-0C4B-8F9C-D33E49B33198}" presName="child1Text" presStyleLbl="bgAcc1" presStyleIdx="0" presStyleCnt="4">
        <dgm:presLayoutVars>
          <dgm:bulletEnabled val="1"/>
        </dgm:presLayoutVars>
      </dgm:prSet>
      <dgm:spPr/>
      <dgm:t>
        <a:bodyPr/>
        <a:lstStyle/>
        <a:p>
          <a:endParaRPr lang="en-US"/>
        </a:p>
      </dgm:t>
    </dgm:pt>
    <dgm:pt modelId="{3D5CB926-A7D9-BC4C-8552-4BDE3E77AD73}" type="pres">
      <dgm:prSet presAssocID="{235B403B-D5D5-0C4B-8F9C-D33E49B33198}" presName="child2group" presStyleCnt="0"/>
      <dgm:spPr/>
    </dgm:pt>
    <dgm:pt modelId="{7C758766-9FF0-8442-8C64-891C5A112410}" type="pres">
      <dgm:prSet presAssocID="{235B403B-D5D5-0C4B-8F9C-D33E49B33198}" presName="child2" presStyleLbl="bgAcc1" presStyleIdx="1" presStyleCnt="4"/>
      <dgm:spPr/>
      <dgm:t>
        <a:bodyPr/>
        <a:lstStyle/>
        <a:p>
          <a:endParaRPr lang="en-US"/>
        </a:p>
      </dgm:t>
    </dgm:pt>
    <dgm:pt modelId="{2369DDB8-CA29-744A-869D-534BF8C95A32}" type="pres">
      <dgm:prSet presAssocID="{235B403B-D5D5-0C4B-8F9C-D33E49B33198}" presName="child2Text" presStyleLbl="bgAcc1" presStyleIdx="1" presStyleCnt="4">
        <dgm:presLayoutVars>
          <dgm:bulletEnabled val="1"/>
        </dgm:presLayoutVars>
      </dgm:prSet>
      <dgm:spPr/>
      <dgm:t>
        <a:bodyPr/>
        <a:lstStyle/>
        <a:p>
          <a:endParaRPr lang="en-US"/>
        </a:p>
      </dgm:t>
    </dgm:pt>
    <dgm:pt modelId="{6D893C9E-A486-AD4B-AB55-054213A3D80F}" type="pres">
      <dgm:prSet presAssocID="{235B403B-D5D5-0C4B-8F9C-D33E49B33198}" presName="child3group" presStyleCnt="0"/>
      <dgm:spPr/>
    </dgm:pt>
    <dgm:pt modelId="{B4900D66-484A-A447-8349-44A667543D95}" type="pres">
      <dgm:prSet presAssocID="{235B403B-D5D5-0C4B-8F9C-D33E49B33198}" presName="child3" presStyleLbl="bgAcc1" presStyleIdx="2" presStyleCnt="4"/>
      <dgm:spPr/>
      <dgm:t>
        <a:bodyPr/>
        <a:lstStyle/>
        <a:p>
          <a:endParaRPr lang="en-US"/>
        </a:p>
      </dgm:t>
    </dgm:pt>
    <dgm:pt modelId="{73F215E0-4142-454F-93D0-40B7C2AD400C}" type="pres">
      <dgm:prSet presAssocID="{235B403B-D5D5-0C4B-8F9C-D33E49B33198}" presName="child3Text" presStyleLbl="bgAcc1" presStyleIdx="2" presStyleCnt="4">
        <dgm:presLayoutVars>
          <dgm:bulletEnabled val="1"/>
        </dgm:presLayoutVars>
      </dgm:prSet>
      <dgm:spPr/>
      <dgm:t>
        <a:bodyPr/>
        <a:lstStyle/>
        <a:p>
          <a:endParaRPr lang="en-US"/>
        </a:p>
      </dgm:t>
    </dgm:pt>
    <dgm:pt modelId="{E06F7B78-2A53-564B-B97C-3B9FE375440B}" type="pres">
      <dgm:prSet presAssocID="{235B403B-D5D5-0C4B-8F9C-D33E49B33198}" presName="child4group" presStyleCnt="0"/>
      <dgm:spPr/>
    </dgm:pt>
    <dgm:pt modelId="{F53A68DC-8EF4-844B-AC37-90C652030DA9}" type="pres">
      <dgm:prSet presAssocID="{235B403B-D5D5-0C4B-8F9C-D33E49B33198}" presName="child4" presStyleLbl="bgAcc1" presStyleIdx="3" presStyleCnt="4"/>
      <dgm:spPr/>
      <dgm:t>
        <a:bodyPr/>
        <a:lstStyle/>
        <a:p>
          <a:endParaRPr lang="en-US"/>
        </a:p>
      </dgm:t>
    </dgm:pt>
    <dgm:pt modelId="{A1EA75CA-3605-8346-B6F1-C16D686662E1}" type="pres">
      <dgm:prSet presAssocID="{235B403B-D5D5-0C4B-8F9C-D33E49B33198}" presName="child4Text" presStyleLbl="bgAcc1" presStyleIdx="3" presStyleCnt="4">
        <dgm:presLayoutVars>
          <dgm:bulletEnabled val="1"/>
        </dgm:presLayoutVars>
      </dgm:prSet>
      <dgm:spPr/>
      <dgm:t>
        <a:bodyPr/>
        <a:lstStyle/>
        <a:p>
          <a:endParaRPr lang="en-US"/>
        </a:p>
      </dgm:t>
    </dgm:pt>
    <dgm:pt modelId="{9C8E1045-5B39-6847-BFF3-8516BFCD8294}" type="pres">
      <dgm:prSet presAssocID="{235B403B-D5D5-0C4B-8F9C-D33E49B33198}" presName="childPlaceholder" presStyleCnt="0"/>
      <dgm:spPr/>
    </dgm:pt>
    <dgm:pt modelId="{0059B25E-1520-BE48-8B02-E5A71B8B6649}" type="pres">
      <dgm:prSet presAssocID="{235B403B-D5D5-0C4B-8F9C-D33E49B33198}" presName="circle" presStyleCnt="0"/>
      <dgm:spPr/>
    </dgm:pt>
    <dgm:pt modelId="{7FB1D8F6-B1AE-0A47-ACC1-738A75274958}" type="pres">
      <dgm:prSet presAssocID="{235B403B-D5D5-0C4B-8F9C-D33E49B33198}" presName="quadrant1" presStyleLbl="node1" presStyleIdx="0" presStyleCnt="4">
        <dgm:presLayoutVars>
          <dgm:chMax val="1"/>
          <dgm:bulletEnabled val="1"/>
        </dgm:presLayoutVars>
      </dgm:prSet>
      <dgm:spPr/>
      <dgm:t>
        <a:bodyPr/>
        <a:lstStyle/>
        <a:p>
          <a:endParaRPr lang="en-US"/>
        </a:p>
      </dgm:t>
    </dgm:pt>
    <dgm:pt modelId="{02860E7B-B601-A243-A5EE-22EE791B5B80}" type="pres">
      <dgm:prSet presAssocID="{235B403B-D5D5-0C4B-8F9C-D33E49B33198}" presName="quadrant2" presStyleLbl="node1" presStyleIdx="1" presStyleCnt="4">
        <dgm:presLayoutVars>
          <dgm:chMax val="1"/>
          <dgm:bulletEnabled val="1"/>
        </dgm:presLayoutVars>
      </dgm:prSet>
      <dgm:spPr/>
      <dgm:t>
        <a:bodyPr/>
        <a:lstStyle/>
        <a:p>
          <a:endParaRPr lang="en-US"/>
        </a:p>
      </dgm:t>
    </dgm:pt>
    <dgm:pt modelId="{CCC9B92E-36D5-9E4B-91B9-5E8807DF527A}" type="pres">
      <dgm:prSet presAssocID="{235B403B-D5D5-0C4B-8F9C-D33E49B33198}" presName="quadrant3" presStyleLbl="node1" presStyleIdx="2" presStyleCnt="4">
        <dgm:presLayoutVars>
          <dgm:chMax val="1"/>
          <dgm:bulletEnabled val="1"/>
        </dgm:presLayoutVars>
      </dgm:prSet>
      <dgm:spPr/>
      <dgm:t>
        <a:bodyPr/>
        <a:lstStyle/>
        <a:p>
          <a:endParaRPr lang="en-US"/>
        </a:p>
      </dgm:t>
    </dgm:pt>
    <dgm:pt modelId="{6D5AAE3B-8CDF-CE4D-94C2-AF1B3048DFAC}" type="pres">
      <dgm:prSet presAssocID="{235B403B-D5D5-0C4B-8F9C-D33E49B33198}" presName="quadrant4" presStyleLbl="node1" presStyleIdx="3" presStyleCnt="4">
        <dgm:presLayoutVars>
          <dgm:chMax val="1"/>
          <dgm:bulletEnabled val="1"/>
        </dgm:presLayoutVars>
      </dgm:prSet>
      <dgm:spPr/>
      <dgm:t>
        <a:bodyPr/>
        <a:lstStyle/>
        <a:p>
          <a:endParaRPr lang="en-US"/>
        </a:p>
      </dgm:t>
    </dgm:pt>
    <dgm:pt modelId="{8690A6C7-C969-6B46-90BF-63142BAA12C1}" type="pres">
      <dgm:prSet presAssocID="{235B403B-D5D5-0C4B-8F9C-D33E49B33198}" presName="quadrantPlaceholder" presStyleCnt="0"/>
      <dgm:spPr/>
    </dgm:pt>
    <dgm:pt modelId="{60B37A88-18C6-A74D-952F-D715986FBF51}" type="pres">
      <dgm:prSet presAssocID="{235B403B-D5D5-0C4B-8F9C-D33E49B33198}" presName="center1" presStyleLbl="fgShp" presStyleIdx="0" presStyleCnt="2"/>
      <dgm:spPr/>
    </dgm:pt>
    <dgm:pt modelId="{ABCE0B3A-957B-964A-88FC-ADA5DC7FB410}" type="pres">
      <dgm:prSet presAssocID="{235B403B-D5D5-0C4B-8F9C-D33E49B33198}" presName="center2" presStyleLbl="fgShp" presStyleIdx="1" presStyleCnt="2"/>
      <dgm:spPr/>
    </dgm:pt>
  </dgm:ptLst>
  <dgm:cxnLst>
    <dgm:cxn modelId="{67D51636-D9B9-9F4A-B8DA-94123E00724E}" type="presOf" srcId="{5EDBCFCC-9D1C-5849-9A90-7A62EE01D42C}" destId="{0BE42B5C-DD11-E44D-832B-9E530F0032E2}" srcOrd="0" destOrd="1" presId="urn:microsoft.com/office/officeart/2005/8/layout/cycle4"/>
    <dgm:cxn modelId="{672449A4-5EF3-E14C-81A9-AEFF64BF4F88}" type="presOf" srcId="{0886E34F-8F7C-CA45-8D99-4E503836EAA4}" destId="{A1EA75CA-3605-8346-B6F1-C16D686662E1}" srcOrd="1" destOrd="0" presId="urn:microsoft.com/office/officeart/2005/8/layout/cycle4"/>
    <dgm:cxn modelId="{36B0B79E-ADCA-F741-A541-52A6CDD3F540}" type="presOf" srcId="{DA1A45CA-E5B8-C749-BE45-69F53A63946E}" destId="{7FB1D8F6-B1AE-0A47-ACC1-738A75274958}" srcOrd="0" destOrd="0" presId="urn:microsoft.com/office/officeart/2005/8/layout/cycle4"/>
    <dgm:cxn modelId="{AD2FE797-0481-544D-B054-E016CEF207DA}" type="presOf" srcId="{3DA36F57-EDA3-EE41-BB72-E411BDCA2681}" destId="{F53A68DC-8EF4-844B-AC37-90C652030DA9}" srcOrd="0" destOrd="1" presId="urn:microsoft.com/office/officeart/2005/8/layout/cycle4"/>
    <dgm:cxn modelId="{F7D0A89F-69BC-1948-94E4-13E89C1F7007}" srcId="{DA1A45CA-E5B8-C749-BE45-69F53A63946E}" destId="{5EDBCFCC-9D1C-5849-9A90-7A62EE01D42C}" srcOrd="1" destOrd="0" parTransId="{1B6959FE-C54F-A547-86EE-AC93AF063DA5}" sibTransId="{A759DCBC-B032-F64E-A7D0-33F2ED8F0134}"/>
    <dgm:cxn modelId="{BE4E22B6-8A2A-4B4E-94B7-19C2E1272DDB}" type="presOf" srcId="{483DFA9C-9002-6249-8FF9-FF418A59D77B}" destId="{0BE42B5C-DD11-E44D-832B-9E530F0032E2}" srcOrd="0" destOrd="0" presId="urn:microsoft.com/office/officeart/2005/8/layout/cycle4"/>
    <dgm:cxn modelId="{724968CD-6598-7B4A-861A-050E389FF0FD}" type="presOf" srcId="{618282FB-4CA0-5640-8429-D7EA90890EF8}" destId="{7C758766-9FF0-8442-8C64-891C5A112410}" srcOrd="0" destOrd="1" presId="urn:microsoft.com/office/officeart/2005/8/layout/cycle4"/>
    <dgm:cxn modelId="{5D9CBC1F-AC68-7F49-9CE3-34CE9D305A04}" type="presOf" srcId="{235B403B-D5D5-0C4B-8F9C-D33E49B33198}" destId="{0C8C35E7-2520-964E-B9E7-B5C12258B8F8}" srcOrd="0" destOrd="0" presId="urn:microsoft.com/office/officeart/2005/8/layout/cycle4"/>
    <dgm:cxn modelId="{1D5C7AAE-FFB2-5F46-8E75-9395368508BB}" srcId="{235B403B-D5D5-0C4B-8F9C-D33E49B33198}" destId="{DA1A45CA-E5B8-C749-BE45-69F53A63946E}" srcOrd="0" destOrd="0" parTransId="{2D3A935D-2F2A-CF4F-A02D-7B7CA8884C7B}" sibTransId="{7260EC4E-E18A-0747-9FD1-DB62C819FF4E}"/>
    <dgm:cxn modelId="{69D989BB-4723-CF46-91CC-FFE79A648D21}" type="presOf" srcId="{324971DC-ADEF-0E40-A616-A0D908F8D799}" destId="{B4900D66-484A-A447-8349-44A667543D95}" srcOrd="0" destOrd="0" presId="urn:microsoft.com/office/officeart/2005/8/layout/cycle4"/>
    <dgm:cxn modelId="{69550768-22D8-E240-B772-B2CD2F42F1DC}" srcId="{73533F08-931C-0D42-956B-92FC1B3946CA}" destId="{8478C114-4CBD-4A40-84FE-E67CA3761685}" srcOrd="3" destOrd="0" parTransId="{37328444-ECE6-FA4C-82B4-F5501FA78791}" sibTransId="{A94682D9-5835-1C46-9080-44C7DA1423A2}"/>
    <dgm:cxn modelId="{6DCBBCD2-95DA-4A45-BE86-AE63E13DF1AA}" srcId="{D0854225-341D-4041-89FB-C1F7734ED311}" destId="{911A3F6A-F3B8-4348-844D-F68680442B39}" srcOrd="3" destOrd="0" parTransId="{11C2A8A3-95B7-D645-BBCA-0003D225C84C}" sibTransId="{3F7D3CE4-49E3-D041-91CD-A9B470A17184}"/>
    <dgm:cxn modelId="{A25E6A8F-7F35-7A46-B62E-5F9525C5AB35}" srcId="{235B403B-D5D5-0C4B-8F9C-D33E49B33198}" destId="{D0854225-341D-4041-89FB-C1F7734ED311}" srcOrd="3" destOrd="0" parTransId="{91452F16-7905-C44C-A926-AF31FBEF4A93}" sibTransId="{AA6F41D3-21EA-564D-B13C-10925C3E2434}"/>
    <dgm:cxn modelId="{9EF8CE5F-28AA-844C-95B4-020698C22D25}" srcId="{DA1A45CA-E5B8-C749-BE45-69F53A63946E}" destId="{8D736504-086C-BE40-BAD5-5A71E39B7316}" srcOrd="2" destOrd="0" parTransId="{FB116016-C763-D142-903D-FB7905439AB7}" sibTransId="{0D77A8CB-CC37-CB47-B4C6-A138F9AF822B}"/>
    <dgm:cxn modelId="{1E5AE6CD-7FEE-244A-8DC9-7139793CE082}" srcId="{DA1A45CA-E5B8-C749-BE45-69F53A63946E}" destId="{483DFA9C-9002-6249-8FF9-FF418A59D77B}" srcOrd="0" destOrd="0" parTransId="{D3D31A31-5655-E94C-BC41-D9E5B72928B4}" sibTransId="{C458D874-DDE8-674B-B9D9-8CA746AA60FD}"/>
    <dgm:cxn modelId="{8D6F5E32-17D4-7247-BF6A-88300EDA30B2}" srcId="{D0854225-341D-4041-89FB-C1F7734ED311}" destId="{3DA36F57-EDA3-EE41-BB72-E411BDCA2681}" srcOrd="1" destOrd="0" parTransId="{B9A1F1D9-89DD-904C-A09C-972C55CCEF8F}" sibTransId="{D3993391-13B9-0546-92D0-DFC55F46BF2D}"/>
    <dgm:cxn modelId="{4A2F0DCE-8671-ED4E-9E0C-7EEE5C98F0A3}" type="presOf" srcId="{5EDBCFCC-9D1C-5849-9A90-7A62EE01D42C}" destId="{ECDBF5D4-E9BE-524C-B70B-0D077900988C}" srcOrd="1" destOrd="1" presId="urn:microsoft.com/office/officeart/2005/8/layout/cycle4"/>
    <dgm:cxn modelId="{BFA7E3A1-8F17-0146-8523-4A2A9545AF32}" type="presOf" srcId="{D0854225-341D-4041-89FB-C1F7734ED311}" destId="{6D5AAE3B-8CDF-CE4D-94C2-AF1B3048DFAC}" srcOrd="0" destOrd="0" presId="urn:microsoft.com/office/officeart/2005/8/layout/cycle4"/>
    <dgm:cxn modelId="{D63BF535-FEB7-F74D-AF7E-69431161D87F}" type="presOf" srcId="{618282FB-4CA0-5640-8429-D7EA90890EF8}" destId="{2369DDB8-CA29-744A-869D-534BF8C95A32}" srcOrd="1" destOrd="1" presId="urn:microsoft.com/office/officeart/2005/8/layout/cycle4"/>
    <dgm:cxn modelId="{5E50D9B0-BA1E-274B-BFB6-903169BA33BC}" type="presOf" srcId="{73533F08-931C-0D42-956B-92FC1B3946CA}" destId="{CCC9B92E-36D5-9E4B-91B9-5E8807DF527A}" srcOrd="0" destOrd="0" presId="urn:microsoft.com/office/officeart/2005/8/layout/cycle4"/>
    <dgm:cxn modelId="{FB2B3887-9781-5646-A36C-5C6C30012037}" type="presOf" srcId="{23A90F56-58E9-9145-A881-CD1831E7E308}" destId="{2369DDB8-CA29-744A-869D-534BF8C95A32}" srcOrd="1" destOrd="0" presId="urn:microsoft.com/office/officeart/2005/8/layout/cycle4"/>
    <dgm:cxn modelId="{D3BE8C8D-5C03-9941-A0B4-11675C5274A4}" type="presOf" srcId="{324971DC-ADEF-0E40-A616-A0D908F8D799}" destId="{73F215E0-4142-454F-93D0-40B7C2AD400C}" srcOrd="1" destOrd="0" presId="urn:microsoft.com/office/officeart/2005/8/layout/cycle4"/>
    <dgm:cxn modelId="{74E637F8-6904-ED4A-B8E9-388D7290E3DC}" type="presOf" srcId="{3DA36F57-EDA3-EE41-BB72-E411BDCA2681}" destId="{A1EA75CA-3605-8346-B6F1-C16D686662E1}" srcOrd="1" destOrd="1" presId="urn:microsoft.com/office/officeart/2005/8/layout/cycle4"/>
    <dgm:cxn modelId="{55108606-D946-6041-A54E-31CAD9B111C1}" type="presOf" srcId="{4FADDBA2-25D8-2043-BFA2-EF8F1C30BF07}" destId="{B4900D66-484A-A447-8349-44A667543D95}" srcOrd="0" destOrd="2" presId="urn:microsoft.com/office/officeart/2005/8/layout/cycle4"/>
    <dgm:cxn modelId="{87B29273-059B-884E-9F28-5A60BB07E26F}" srcId="{DA1A45CA-E5B8-C749-BE45-69F53A63946E}" destId="{4C7E8C02-822F-BB48-906F-B1C0A71E9E2E}" srcOrd="3" destOrd="0" parTransId="{E36F00F2-6E15-6B4F-AAB6-9D71836F78B7}" sibTransId="{3EF827B9-E514-8C42-A2DD-36B69D4C2B7C}"/>
    <dgm:cxn modelId="{8645A2EB-8C4A-6149-93FA-7F87AFE8DB2E}" type="presOf" srcId="{4C7E8C02-822F-BB48-906F-B1C0A71E9E2E}" destId="{ECDBF5D4-E9BE-524C-B70B-0D077900988C}" srcOrd="1" destOrd="3" presId="urn:microsoft.com/office/officeart/2005/8/layout/cycle4"/>
    <dgm:cxn modelId="{A9539073-2E49-0345-9811-A3F2965EB22C}" type="presOf" srcId="{8478C114-4CBD-4A40-84FE-E67CA3761685}" destId="{73F215E0-4142-454F-93D0-40B7C2AD400C}" srcOrd="1" destOrd="3" presId="urn:microsoft.com/office/officeart/2005/8/layout/cycle4"/>
    <dgm:cxn modelId="{18E19F57-6400-D14E-B701-04151534CB1E}" type="presOf" srcId="{4FADDBA2-25D8-2043-BFA2-EF8F1C30BF07}" destId="{73F215E0-4142-454F-93D0-40B7C2AD400C}" srcOrd="1" destOrd="2" presId="urn:microsoft.com/office/officeart/2005/8/layout/cycle4"/>
    <dgm:cxn modelId="{0EE449EE-326D-1043-87C8-52E5154B4CD8}" srcId="{73533F08-931C-0D42-956B-92FC1B3946CA}" destId="{324971DC-ADEF-0E40-A616-A0D908F8D799}" srcOrd="0" destOrd="0" parTransId="{2AA76001-169B-D14A-8126-BC837301559A}" sibTransId="{5DECCDB1-4500-EA44-8AE0-2B0DF5839A43}"/>
    <dgm:cxn modelId="{E88797E9-E74D-4446-AC53-79341A771533}" type="presOf" srcId="{E7AEB110-0F6B-EA47-881D-BE5BEBF9916A}" destId="{A1EA75CA-3605-8346-B6F1-C16D686662E1}" srcOrd="1" destOrd="2" presId="urn:microsoft.com/office/officeart/2005/8/layout/cycle4"/>
    <dgm:cxn modelId="{70C0FC80-CCAF-8F4C-BA0C-9774410AB216}" srcId="{73533F08-931C-0D42-956B-92FC1B3946CA}" destId="{4FADDBA2-25D8-2043-BFA2-EF8F1C30BF07}" srcOrd="2" destOrd="0" parTransId="{2975AB25-1296-DB4F-B76E-6A8B2345C517}" sibTransId="{3D5059D8-DFC3-0646-A0A0-1C54E11C72A5}"/>
    <dgm:cxn modelId="{D484D902-B94B-7244-A91B-F21A2797FD28}" srcId="{235B403B-D5D5-0C4B-8F9C-D33E49B33198}" destId="{EBEB8A59-FE0D-5848-BCD8-75123A1D380F}" srcOrd="1" destOrd="0" parTransId="{300D8A60-2F4D-854B-95CA-CD2A8F8D9F07}" sibTransId="{F0D59133-53B7-0F40-A42D-FD18565E214F}"/>
    <dgm:cxn modelId="{9ABCEA00-93B0-834C-932E-BF137C3C33A2}" type="presOf" srcId="{483DFA9C-9002-6249-8FF9-FF418A59D77B}" destId="{ECDBF5D4-E9BE-524C-B70B-0D077900988C}" srcOrd="1" destOrd="0" presId="urn:microsoft.com/office/officeart/2005/8/layout/cycle4"/>
    <dgm:cxn modelId="{94FA954B-8B90-6444-9287-C4BD5E5D1765}" srcId="{D0854225-341D-4041-89FB-C1F7734ED311}" destId="{E7AEB110-0F6B-EA47-881D-BE5BEBF9916A}" srcOrd="2" destOrd="0" parTransId="{062F87C1-68CC-F54C-BC8E-03F1ABF6D976}" sibTransId="{62D6A9CB-5F2F-3644-B00E-485E251017F6}"/>
    <dgm:cxn modelId="{FB18C667-FC5B-6246-A7DD-CB5093E83F49}" srcId="{EBEB8A59-FE0D-5848-BCD8-75123A1D380F}" destId="{618282FB-4CA0-5640-8429-D7EA90890EF8}" srcOrd="1" destOrd="0" parTransId="{C7470CAC-2E10-A44C-B2DF-BB2F4875353A}" sibTransId="{F25EDCBF-7741-3943-8D15-1DB0CE5C2277}"/>
    <dgm:cxn modelId="{DBDB23FB-95A4-8849-BFFB-06EBFD1FACE9}" type="presOf" srcId="{8D736504-086C-BE40-BAD5-5A71E39B7316}" destId="{0BE42B5C-DD11-E44D-832B-9E530F0032E2}" srcOrd="0" destOrd="2" presId="urn:microsoft.com/office/officeart/2005/8/layout/cycle4"/>
    <dgm:cxn modelId="{2575ED33-CF17-D34B-8B48-FA3E7EE3E161}" type="presOf" srcId="{911A3F6A-F3B8-4348-844D-F68680442B39}" destId="{A1EA75CA-3605-8346-B6F1-C16D686662E1}" srcOrd="1" destOrd="3" presId="urn:microsoft.com/office/officeart/2005/8/layout/cycle4"/>
    <dgm:cxn modelId="{AA422437-0C4D-0749-9388-69E40AEDEC86}" srcId="{235B403B-D5D5-0C4B-8F9C-D33E49B33198}" destId="{73533F08-931C-0D42-956B-92FC1B3946CA}" srcOrd="2" destOrd="0" parTransId="{BDFEFF10-AE68-1F49-B817-FFE0A3BC4435}" sibTransId="{5F408998-13EE-F347-B85B-B09BCB2B72DF}"/>
    <dgm:cxn modelId="{A963FC76-D77F-9F4D-8CF9-A376328432A5}" type="presOf" srcId="{911A3F6A-F3B8-4348-844D-F68680442B39}" destId="{F53A68DC-8EF4-844B-AC37-90C652030DA9}" srcOrd="0" destOrd="3" presId="urn:microsoft.com/office/officeart/2005/8/layout/cycle4"/>
    <dgm:cxn modelId="{E39E9ADC-11C1-BC40-A819-3796FCDF9DFD}" type="presOf" srcId="{53CB8306-43CA-4848-BC52-A1B4CE91E447}" destId="{73F215E0-4142-454F-93D0-40B7C2AD400C}" srcOrd="1" destOrd="1" presId="urn:microsoft.com/office/officeart/2005/8/layout/cycle4"/>
    <dgm:cxn modelId="{C52F94BB-375E-AC40-9C8C-A20FD81A54B5}" type="presOf" srcId="{8478C114-4CBD-4A40-84FE-E67CA3761685}" destId="{B4900D66-484A-A447-8349-44A667543D95}" srcOrd="0" destOrd="3" presId="urn:microsoft.com/office/officeart/2005/8/layout/cycle4"/>
    <dgm:cxn modelId="{31E2566B-796B-6A46-96AC-4457F35E9E74}" type="presOf" srcId="{4C7E8C02-822F-BB48-906F-B1C0A71E9E2E}" destId="{0BE42B5C-DD11-E44D-832B-9E530F0032E2}" srcOrd="0" destOrd="3" presId="urn:microsoft.com/office/officeart/2005/8/layout/cycle4"/>
    <dgm:cxn modelId="{5F8AC8E3-614E-4743-820F-A0ECED8CF80F}" type="presOf" srcId="{0886E34F-8F7C-CA45-8D99-4E503836EAA4}" destId="{F53A68DC-8EF4-844B-AC37-90C652030DA9}" srcOrd="0" destOrd="0" presId="urn:microsoft.com/office/officeart/2005/8/layout/cycle4"/>
    <dgm:cxn modelId="{062E4DB8-0AB6-7B41-86AD-BDE53A1BF645}" srcId="{D0854225-341D-4041-89FB-C1F7734ED311}" destId="{0886E34F-8F7C-CA45-8D99-4E503836EAA4}" srcOrd="0" destOrd="0" parTransId="{3B019C89-8D31-834B-8EAB-B5B27314E0C4}" sibTransId="{C7E8C8F0-5C65-074C-9B56-24D82BB4795D}"/>
    <dgm:cxn modelId="{2C01E44B-E407-CC49-B08E-5B8656694CC1}" type="presOf" srcId="{E7AEB110-0F6B-EA47-881D-BE5BEBF9916A}" destId="{F53A68DC-8EF4-844B-AC37-90C652030DA9}" srcOrd="0" destOrd="2" presId="urn:microsoft.com/office/officeart/2005/8/layout/cycle4"/>
    <dgm:cxn modelId="{07615537-66EA-7C49-AE4E-059A0B64EBE9}" type="presOf" srcId="{53CB8306-43CA-4848-BC52-A1B4CE91E447}" destId="{B4900D66-484A-A447-8349-44A667543D95}" srcOrd="0" destOrd="1" presId="urn:microsoft.com/office/officeart/2005/8/layout/cycle4"/>
    <dgm:cxn modelId="{7B6E2A2B-8C6D-EA42-8EFD-B206D71A50C5}" type="presOf" srcId="{8D736504-086C-BE40-BAD5-5A71E39B7316}" destId="{ECDBF5D4-E9BE-524C-B70B-0D077900988C}" srcOrd="1" destOrd="2" presId="urn:microsoft.com/office/officeart/2005/8/layout/cycle4"/>
    <dgm:cxn modelId="{CDF84DCB-E66B-0148-9E61-B1FDB43A2EA0}" srcId="{EBEB8A59-FE0D-5848-BCD8-75123A1D380F}" destId="{23A90F56-58E9-9145-A881-CD1831E7E308}" srcOrd="0" destOrd="0" parTransId="{504FDD46-89D2-AD4D-863A-99E5C0C25FB0}" sibTransId="{23E91011-AD55-FA4C-A662-EDE067E59814}"/>
    <dgm:cxn modelId="{1EB6C69B-ED73-6349-A32D-EE50FB7CC8E4}" type="presOf" srcId="{23A90F56-58E9-9145-A881-CD1831E7E308}" destId="{7C758766-9FF0-8442-8C64-891C5A112410}" srcOrd="0" destOrd="0" presId="urn:microsoft.com/office/officeart/2005/8/layout/cycle4"/>
    <dgm:cxn modelId="{0C8DF9BD-20F2-D744-8018-67B78A6D2905}" type="presOf" srcId="{EBEB8A59-FE0D-5848-BCD8-75123A1D380F}" destId="{02860E7B-B601-A243-A5EE-22EE791B5B80}" srcOrd="0" destOrd="0" presId="urn:microsoft.com/office/officeart/2005/8/layout/cycle4"/>
    <dgm:cxn modelId="{57870116-5822-0B44-A35C-9325B0342121}" srcId="{73533F08-931C-0D42-956B-92FC1B3946CA}" destId="{53CB8306-43CA-4848-BC52-A1B4CE91E447}" srcOrd="1" destOrd="0" parTransId="{110A40A0-B96D-A441-8E3C-8E77FB2587C0}" sibTransId="{0E0C40A7-4A56-B943-ACCB-4A3828B9D5F3}"/>
    <dgm:cxn modelId="{98A904D8-0D36-E648-BE9B-894816CD3C9D}" type="presParOf" srcId="{0C8C35E7-2520-964E-B9E7-B5C12258B8F8}" destId="{5B852C02-9846-724C-8471-D76A5D90C80B}" srcOrd="0" destOrd="0" presId="urn:microsoft.com/office/officeart/2005/8/layout/cycle4"/>
    <dgm:cxn modelId="{6F9A71D3-24CF-BC4F-A13B-F79ECBA0B0CC}" type="presParOf" srcId="{5B852C02-9846-724C-8471-D76A5D90C80B}" destId="{69553B85-2589-1F49-922B-FD15E3C8CFA9}" srcOrd="0" destOrd="0" presId="urn:microsoft.com/office/officeart/2005/8/layout/cycle4"/>
    <dgm:cxn modelId="{A413227D-055C-0146-821D-EF7C6388801A}" type="presParOf" srcId="{69553B85-2589-1F49-922B-FD15E3C8CFA9}" destId="{0BE42B5C-DD11-E44D-832B-9E530F0032E2}" srcOrd="0" destOrd="0" presId="urn:microsoft.com/office/officeart/2005/8/layout/cycle4"/>
    <dgm:cxn modelId="{C2FAF7EE-2221-B541-A694-781B862853BA}" type="presParOf" srcId="{69553B85-2589-1F49-922B-FD15E3C8CFA9}" destId="{ECDBF5D4-E9BE-524C-B70B-0D077900988C}" srcOrd="1" destOrd="0" presId="urn:microsoft.com/office/officeart/2005/8/layout/cycle4"/>
    <dgm:cxn modelId="{4EB1B0C5-9889-A845-AEB5-7421532C6017}" type="presParOf" srcId="{5B852C02-9846-724C-8471-D76A5D90C80B}" destId="{3D5CB926-A7D9-BC4C-8552-4BDE3E77AD73}" srcOrd="1" destOrd="0" presId="urn:microsoft.com/office/officeart/2005/8/layout/cycle4"/>
    <dgm:cxn modelId="{C38E19AC-9C7C-9C40-80A3-007A2AF18B35}" type="presParOf" srcId="{3D5CB926-A7D9-BC4C-8552-4BDE3E77AD73}" destId="{7C758766-9FF0-8442-8C64-891C5A112410}" srcOrd="0" destOrd="0" presId="urn:microsoft.com/office/officeart/2005/8/layout/cycle4"/>
    <dgm:cxn modelId="{08EB2355-0CF6-984A-9BA5-16BCCA96941A}" type="presParOf" srcId="{3D5CB926-A7D9-BC4C-8552-4BDE3E77AD73}" destId="{2369DDB8-CA29-744A-869D-534BF8C95A32}" srcOrd="1" destOrd="0" presId="urn:microsoft.com/office/officeart/2005/8/layout/cycle4"/>
    <dgm:cxn modelId="{10499C84-405A-824E-854A-C41C68315021}" type="presParOf" srcId="{5B852C02-9846-724C-8471-D76A5D90C80B}" destId="{6D893C9E-A486-AD4B-AB55-054213A3D80F}" srcOrd="2" destOrd="0" presId="urn:microsoft.com/office/officeart/2005/8/layout/cycle4"/>
    <dgm:cxn modelId="{695A497E-B233-804A-8674-ADF67AB4C79B}" type="presParOf" srcId="{6D893C9E-A486-AD4B-AB55-054213A3D80F}" destId="{B4900D66-484A-A447-8349-44A667543D95}" srcOrd="0" destOrd="0" presId="urn:microsoft.com/office/officeart/2005/8/layout/cycle4"/>
    <dgm:cxn modelId="{AE99884B-D69A-8448-8DA6-B1D5D81D1A13}" type="presParOf" srcId="{6D893C9E-A486-AD4B-AB55-054213A3D80F}" destId="{73F215E0-4142-454F-93D0-40B7C2AD400C}" srcOrd="1" destOrd="0" presId="urn:microsoft.com/office/officeart/2005/8/layout/cycle4"/>
    <dgm:cxn modelId="{C94CDE72-D573-7F42-A317-06DB559B107B}" type="presParOf" srcId="{5B852C02-9846-724C-8471-D76A5D90C80B}" destId="{E06F7B78-2A53-564B-B97C-3B9FE375440B}" srcOrd="3" destOrd="0" presId="urn:microsoft.com/office/officeart/2005/8/layout/cycle4"/>
    <dgm:cxn modelId="{D1171BB7-9BE2-5A48-9236-2B8F9088BA5F}" type="presParOf" srcId="{E06F7B78-2A53-564B-B97C-3B9FE375440B}" destId="{F53A68DC-8EF4-844B-AC37-90C652030DA9}" srcOrd="0" destOrd="0" presId="urn:microsoft.com/office/officeart/2005/8/layout/cycle4"/>
    <dgm:cxn modelId="{F73CFC3B-D49F-5748-8EFD-23C0DB1F9543}" type="presParOf" srcId="{E06F7B78-2A53-564B-B97C-3B9FE375440B}" destId="{A1EA75CA-3605-8346-B6F1-C16D686662E1}" srcOrd="1" destOrd="0" presId="urn:microsoft.com/office/officeart/2005/8/layout/cycle4"/>
    <dgm:cxn modelId="{6DC517C9-F116-CB46-8E85-E2DC83FAB728}" type="presParOf" srcId="{5B852C02-9846-724C-8471-D76A5D90C80B}" destId="{9C8E1045-5B39-6847-BFF3-8516BFCD8294}" srcOrd="4" destOrd="0" presId="urn:microsoft.com/office/officeart/2005/8/layout/cycle4"/>
    <dgm:cxn modelId="{128C6396-6E52-1848-9E55-161A6EB74646}" type="presParOf" srcId="{0C8C35E7-2520-964E-B9E7-B5C12258B8F8}" destId="{0059B25E-1520-BE48-8B02-E5A71B8B6649}" srcOrd="1" destOrd="0" presId="urn:microsoft.com/office/officeart/2005/8/layout/cycle4"/>
    <dgm:cxn modelId="{3452C6B9-D26A-164C-8172-A0F4297587BE}" type="presParOf" srcId="{0059B25E-1520-BE48-8B02-E5A71B8B6649}" destId="{7FB1D8F6-B1AE-0A47-ACC1-738A75274958}" srcOrd="0" destOrd="0" presId="urn:microsoft.com/office/officeart/2005/8/layout/cycle4"/>
    <dgm:cxn modelId="{705650D4-7770-EF47-8C7C-92D2C047D261}" type="presParOf" srcId="{0059B25E-1520-BE48-8B02-E5A71B8B6649}" destId="{02860E7B-B601-A243-A5EE-22EE791B5B80}" srcOrd="1" destOrd="0" presId="urn:microsoft.com/office/officeart/2005/8/layout/cycle4"/>
    <dgm:cxn modelId="{711A21D9-1FDA-3942-8158-3F699C2CDA42}" type="presParOf" srcId="{0059B25E-1520-BE48-8B02-E5A71B8B6649}" destId="{CCC9B92E-36D5-9E4B-91B9-5E8807DF527A}" srcOrd="2" destOrd="0" presId="urn:microsoft.com/office/officeart/2005/8/layout/cycle4"/>
    <dgm:cxn modelId="{E1EB2AE0-1A3D-6045-BA33-7A49881BA797}" type="presParOf" srcId="{0059B25E-1520-BE48-8B02-E5A71B8B6649}" destId="{6D5AAE3B-8CDF-CE4D-94C2-AF1B3048DFAC}" srcOrd="3" destOrd="0" presId="urn:microsoft.com/office/officeart/2005/8/layout/cycle4"/>
    <dgm:cxn modelId="{A92BF291-0B9E-0C4E-BA1C-673D04E39F6C}" type="presParOf" srcId="{0059B25E-1520-BE48-8B02-E5A71B8B6649}" destId="{8690A6C7-C969-6B46-90BF-63142BAA12C1}" srcOrd="4" destOrd="0" presId="urn:microsoft.com/office/officeart/2005/8/layout/cycle4"/>
    <dgm:cxn modelId="{07CD2749-92A6-E041-8EF6-93FBE27FBE98}" type="presParOf" srcId="{0C8C35E7-2520-964E-B9E7-B5C12258B8F8}" destId="{60B37A88-18C6-A74D-952F-D715986FBF51}" srcOrd="2" destOrd="0" presId="urn:microsoft.com/office/officeart/2005/8/layout/cycle4"/>
    <dgm:cxn modelId="{D07CC756-B75F-8D49-9B10-1C41043379C3}" type="presParOf" srcId="{0C8C35E7-2520-964E-B9E7-B5C12258B8F8}" destId="{ABCE0B3A-957B-964A-88FC-ADA5DC7FB410}"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E683C3-AF6C-484D-9DEC-102BEBE6CF78}" type="doc">
      <dgm:prSet loTypeId="urn:microsoft.com/office/officeart/2005/8/layout/cycle6" loCatId="" qsTypeId="urn:microsoft.com/office/officeart/2005/8/quickstyle/simple4" qsCatId="simple" csTypeId="urn:microsoft.com/office/officeart/2005/8/colors/accent1_2" csCatId="accent1" phldr="1"/>
      <dgm:spPr/>
      <dgm:t>
        <a:bodyPr/>
        <a:lstStyle/>
        <a:p>
          <a:endParaRPr lang="en-US"/>
        </a:p>
      </dgm:t>
    </dgm:pt>
    <dgm:pt modelId="{07274B66-10FA-474A-9541-8A1ABEF1473E}">
      <dgm:prSet phldrT="[Text]" custT="1"/>
      <dgm:spPr/>
      <dgm:t>
        <a:bodyPr/>
        <a:lstStyle/>
        <a:p>
          <a:r>
            <a:rPr lang="en-US" sz="2400" dirty="0" smtClean="0"/>
            <a:t>Genetics</a:t>
          </a:r>
          <a:endParaRPr lang="en-US" sz="2400" dirty="0"/>
        </a:p>
      </dgm:t>
    </dgm:pt>
    <dgm:pt modelId="{8EB82C15-DD94-DF40-9801-4E9B99EE2092}" type="parTrans" cxnId="{D36A27ED-8CB1-794F-8A2C-26A74ED69099}">
      <dgm:prSet/>
      <dgm:spPr/>
      <dgm:t>
        <a:bodyPr/>
        <a:lstStyle/>
        <a:p>
          <a:endParaRPr lang="en-US" sz="2400"/>
        </a:p>
      </dgm:t>
    </dgm:pt>
    <dgm:pt modelId="{987BA4B2-BC17-C446-AED6-3CD47356CE61}" type="sibTrans" cxnId="{D36A27ED-8CB1-794F-8A2C-26A74ED69099}">
      <dgm:prSet/>
      <dgm:spPr/>
      <dgm:t>
        <a:bodyPr/>
        <a:lstStyle/>
        <a:p>
          <a:endParaRPr lang="en-US" sz="2400"/>
        </a:p>
      </dgm:t>
    </dgm:pt>
    <dgm:pt modelId="{3EAC0FC1-465D-414C-A560-0A090F849E8F}">
      <dgm:prSet phldrT="[Text]" custT="1"/>
      <dgm:spPr/>
      <dgm:t>
        <a:bodyPr/>
        <a:lstStyle/>
        <a:p>
          <a:r>
            <a:rPr lang="en-US" sz="2400" dirty="0" err="1" smtClean="0"/>
            <a:t>Supersticious</a:t>
          </a:r>
          <a:endParaRPr lang="en-US" sz="2400" dirty="0"/>
        </a:p>
      </dgm:t>
    </dgm:pt>
    <dgm:pt modelId="{4B4619E8-7C7F-DD48-8C80-D69ECD6A64E7}" type="parTrans" cxnId="{6E9C4257-5116-DE4C-B0EE-B8F99E4DB4DC}">
      <dgm:prSet/>
      <dgm:spPr/>
      <dgm:t>
        <a:bodyPr/>
        <a:lstStyle/>
        <a:p>
          <a:endParaRPr lang="en-US" sz="2400"/>
        </a:p>
      </dgm:t>
    </dgm:pt>
    <dgm:pt modelId="{E5B3F6D5-6EA4-7340-9DFE-3119D6005C3E}" type="sibTrans" cxnId="{6E9C4257-5116-DE4C-B0EE-B8F99E4DB4DC}">
      <dgm:prSet/>
      <dgm:spPr/>
      <dgm:t>
        <a:bodyPr/>
        <a:lstStyle/>
        <a:p>
          <a:endParaRPr lang="en-US" sz="2400"/>
        </a:p>
      </dgm:t>
    </dgm:pt>
    <dgm:pt modelId="{4988014F-D0E0-4644-AD86-CE7743DDA879}">
      <dgm:prSet phldrT="[Text]" custT="1"/>
      <dgm:spPr/>
      <dgm:t>
        <a:bodyPr/>
        <a:lstStyle/>
        <a:p>
          <a:r>
            <a:rPr lang="en-US" sz="2400" dirty="0" smtClean="0"/>
            <a:t>Marital Conflicts</a:t>
          </a:r>
          <a:endParaRPr lang="en-US" sz="2400" dirty="0"/>
        </a:p>
      </dgm:t>
    </dgm:pt>
    <dgm:pt modelId="{B5C128A6-A84F-A547-9B7D-B90851BA303A}" type="parTrans" cxnId="{CDE47A91-B6EA-5747-B02B-6D6A3B14247E}">
      <dgm:prSet/>
      <dgm:spPr/>
      <dgm:t>
        <a:bodyPr/>
        <a:lstStyle/>
        <a:p>
          <a:endParaRPr lang="en-US" sz="2400"/>
        </a:p>
      </dgm:t>
    </dgm:pt>
    <dgm:pt modelId="{1FC295F1-EDCD-6440-B246-39CBFBEBEBC0}" type="sibTrans" cxnId="{CDE47A91-B6EA-5747-B02B-6D6A3B14247E}">
      <dgm:prSet/>
      <dgm:spPr/>
      <dgm:t>
        <a:bodyPr/>
        <a:lstStyle/>
        <a:p>
          <a:endParaRPr lang="en-US" sz="2400"/>
        </a:p>
      </dgm:t>
    </dgm:pt>
    <dgm:pt modelId="{DE77A452-64D5-6647-8EBD-C6C077598690}">
      <dgm:prSet phldrT="[Text]" custT="1"/>
      <dgm:spPr/>
      <dgm:t>
        <a:bodyPr/>
        <a:lstStyle/>
        <a:p>
          <a:r>
            <a:rPr lang="en-US" sz="2400" dirty="0" smtClean="0"/>
            <a:t>Hispanic</a:t>
          </a:r>
          <a:endParaRPr lang="en-US" sz="2400" dirty="0"/>
        </a:p>
      </dgm:t>
    </dgm:pt>
    <dgm:pt modelId="{BC98CD5E-3E71-4041-A859-0868EAFD3C19}" type="parTrans" cxnId="{9DD4A813-7E4D-C84C-865E-B9BDA8A13788}">
      <dgm:prSet/>
      <dgm:spPr/>
      <dgm:t>
        <a:bodyPr/>
        <a:lstStyle/>
        <a:p>
          <a:endParaRPr lang="en-US" sz="2400"/>
        </a:p>
      </dgm:t>
    </dgm:pt>
    <dgm:pt modelId="{20B51A52-8566-AD47-8785-03D9897D71EB}" type="sibTrans" cxnId="{9DD4A813-7E4D-C84C-865E-B9BDA8A13788}">
      <dgm:prSet/>
      <dgm:spPr/>
      <dgm:t>
        <a:bodyPr/>
        <a:lstStyle/>
        <a:p>
          <a:endParaRPr lang="en-US" sz="2400"/>
        </a:p>
      </dgm:t>
    </dgm:pt>
    <dgm:pt modelId="{A72CB7B1-16D0-0B48-9128-4B38CECC32EB}">
      <dgm:prSet phldrT="[Text]" custT="1"/>
      <dgm:spPr/>
      <dgm:t>
        <a:bodyPr/>
        <a:lstStyle/>
        <a:p>
          <a:r>
            <a:rPr lang="en-US" sz="2400" dirty="0" smtClean="0"/>
            <a:t>Christian</a:t>
          </a:r>
          <a:endParaRPr lang="en-US" sz="2400" dirty="0"/>
        </a:p>
      </dgm:t>
    </dgm:pt>
    <dgm:pt modelId="{2E5EE50A-8D1A-3E43-8D97-A4ED8CB5C7F3}" type="parTrans" cxnId="{06EF6C4D-861E-A04F-A7FB-F16FA3FF491E}">
      <dgm:prSet/>
      <dgm:spPr/>
      <dgm:t>
        <a:bodyPr/>
        <a:lstStyle/>
        <a:p>
          <a:endParaRPr lang="en-US" sz="2400"/>
        </a:p>
      </dgm:t>
    </dgm:pt>
    <dgm:pt modelId="{3692B3EF-F133-BE4F-B860-69DDD8E1CA32}" type="sibTrans" cxnId="{06EF6C4D-861E-A04F-A7FB-F16FA3FF491E}">
      <dgm:prSet/>
      <dgm:spPr/>
      <dgm:t>
        <a:bodyPr/>
        <a:lstStyle/>
        <a:p>
          <a:endParaRPr lang="en-US" sz="2400"/>
        </a:p>
      </dgm:t>
    </dgm:pt>
    <dgm:pt modelId="{8F882960-2BB5-0041-A04B-0E50EDF2617F}">
      <dgm:prSet phldrT="[Text]" custT="1"/>
      <dgm:spPr/>
      <dgm:t>
        <a:bodyPr/>
        <a:lstStyle/>
        <a:p>
          <a:r>
            <a:rPr lang="en-US" sz="2400" dirty="0" smtClean="0"/>
            <a:t>No Meds</a:t>
          </a:r>
          <a:endParaRPr lang="en-US" sz="2400" dirty="0"/>
        </a:p>
      </dgm:t>
    </dgm:pt>
    <dgm:pt modelId="{D28950F2-8917-4443-89C4-D13F5C71E18A}" type="parTrans" cxnId="{D21E0857-C287-4B42-A188-5B090156DA74}">
      <dgm:prSet/>
      <dgm:spPr/>
      <dgm:t>
        <a:bodyPr/>
        <a:lstStyle/>
        <a:p>
          <a:endParaRPr lang="en-US"/>
        </a:p>
      </dgm:t>
    </dgm:pt>
    <dgm:pt modelId="{A9A13954-ABF4-F54F-A093-E5D632AECD99}" type="sibTrans" cxnId="{D21E0857-C287-4B42-A188-5B090156DA74}">
      <dgm:prSet/>
      <dgm:spPr/>
      <dgm:t>
        <a:bodyPr/>
        <a:lstStyle/>
        <a:p>
          <a:endParaRPr lang="en-US"/>
        </a:p>
      </dgm:t>
    </dgm:pt>
    <dgm:pt modelId="{A32003B5-00EB-6847-8063-5ED027F8CB4E}">
      <dgm:prSet phldrT="[Text]" custT="1"/>
      <dgm:spPr/>
      <dgm:t>
        <a:bodyPr/>
        <a:lstStyle/>
        <a:p>
          <a:r>
            <a:rPr lang="en-US" sz="2400" dirty="0" smtClean="0"/>
            <a:t>Poor to Absent Insight</a:t>
          </a:r>
          <a:endParaRPr lang="en-US" sz="2400" dirty="0"/>
        </a:p>
      </dgm:t>
    </dgm:pt>
    <dgm:pt modelId="{C35F7214-87BC-484C-AD0D-8CE1F6EA0243}" type="parTrans" cxnId="{4CD287BB-CDF7-424E-889E-9670C7536B25}">
      <dgm:prSet/>
      <dgm:spPr/>
      <dgm:t>
        <a:bodyPr/>
        <a:lstStyle/>
        <a:p>
          <a:endParaRPr lang="en-US"/>
        </a:p>
      </dgm:t>
    </dgm:pt>
    <dgm:pt modelId="{0C72C6CF-6EE5-0146-B294-A1581E98C9D5}" type="sibTrans" cxnId="{4CD287BB-CDF7-424E-889E-9670C7536B25}">
      <dgm:prSet/>
      <dgm:spPr/>
      <dgm:t>
        <a:bodyPr/>
        <a:lstStyle/>
        <a:p>
          <a:endParaRPr lang="en-US"/>
        </a:p>
      </dgm:t>
    </dgm:pt>
    <dgm:pt modelId="{0218CF25-B0E0-A84A-99AC-680873BF05BC}" type="pres">
      <dgm:prSet presAssocID="{A2E683C3-AF6C-484D-9DEC-102BEBE6CF78}" presName="cycle" presStyleCnt="0">
        <dgm:presLayoutVars>
          <dgm:dir/>
          <dgm:resizeHandles val="exact"/>
        </dgm:presLayoutVars>
      </dgm:prSet>
      <dgm:spPr/>
      <dgm:t>
        <a:bodyPr/>
        <a:lstStyle/>
        <a:p>
          <a:endParaRPr lang="en-US"/>
        </a:p>
      </dgm:t>
    </dgm:pt>
    <dgm:pt modelId="{18B2BF68-3001-E049-9DFF-2C8218DAF734}" type="pres">
      <dgm:prSet presAssocID="{07274B66-10FA-474A-9541-8A1ABEF1473E}" presName="node" presStyleLbl="node1" presStyleIdx="0" presStyleCnt="7" custScaleX="154180">
        <dgm:presLayoutVars>
          <dgm:bulletEnabled val="1"/>
        </dgm:presLayoutVars>
      </dgm:prSet>
      <dgm:spPr/>
      <dgm:t>
        <a:bodyPr/>
        <a:lstStyle/>
        <a:p>
          <a:endParaRPr lang="en-US"/>
        </a:p>
      </dgm:t>
    </dgm:pt>
    <dgm:pt modelId="{DECA6B99-B991-5749-850B-F6A991C48B36}" type="pres">
      <dgm:prSet presAssocID="{07274B66-10FA-474A-9541-8A1ABEF1473E}" presName="spNode" presStyleCnt="0"/>
      <dgm:spPr/>
    </dgm:pt>
    <dgm:pt modelId="{F8088AC2-43F9-F546-B3E1-3739846B5A3C}" type="pres">
      <dgm:prSet presAssocID="{987BA4B2-BC17-C446-AED6-3CD47356CE61}" presName="sibTrans" presStyleLbl="sibTrans1D1" presStyleIdx="0" presStyleCnt="7"/>
      <dgm:spPr/>
      <dgm:t>
        <a:bodyPr/>
        <a:lstStyle/>
        <a:p>
          <a:endParaRPr lang="en-US"/>
        </a:p>
      </dgm:t>
    </dgm:pt>
    <dgm:pt modelId="{DB9A6540-0E2B-594E-8303-5CFB3778CACC}" type="pres">
      <dgm:prSet presAssocID="{3EAC0FC1-465D-414C-A560-0A090F849E8F}" presName="node" presStyleLbl="node1" presStyleIdx="1" presStyleCnt="7" custScaleX="234966">
        <dgm:presLayoutVars>
          <dgm:bulletEnabled val="1"/>
        </dgm:presLayoutVars>
      </dgm:prSet>
      <dgm:spPr/>
      <dgm:t>
        <a:bodyPr/>
        <a:lstStyle/>
        <a:p>
          <a:endParaRPr lang="en-US"/>
        </a:p>
      </dgm:t>
    </dgm:pt>
    <dgm:pt modelId="{97CEADAD-7A93-E045-8F44-820F9BC294D5}" type="pres">
      <dgm:prSet presAssocID="{3EAC0FC1-465D-414C-A560-0A090F849E8F}" presName="spNode" presStyleCnt="0"/>
      <dgm:spPr/>
    </dgm:pt>
    <dgm:pt modelId="{3711128D-2340-1A4F-AD6B-36CD64580743}" type="pres">
      <dgm:prSet presAssocID="{E5B3F6D5-6EA4-7340-9DFE-3119D6005C3E}" presName="sibTrans" presStyleLbl="sibTrans1D1" presStyleIdx="1" presStyleCnt="7"/>
      <dgm:spPr/>
      <dgm:t>
        <a:bodyPr/>
        <a:lstStyle/>
        <a:p>
          <a:endParaRPr lang="en-US"/>
        </a:p>
      </dgm:t>
    </dgm:pt>
    <dgm:pt modelId="{0CF1CAE8-00ED-704B-829E-AF9DB3A42764}" type="pres">
      <dgm:prSet presAssocID="{4988014F-D0E0-4644-AD86-CE7743DDA879}" presName="node" presStyleLbl="node1" presStyleIdx="2" presStyleCnt="7" custScaleX="221448">
        <dgm:presLayoutVars>
          <dgm:bulletEnabled val="1"/>
        </dgm:presLayoutVars>
      </dgm:prSet>
      <dgm:spPr/>
      <dgm:t>
        <a:bodyPr/>
        <a:lstStyle/>
        <a:p>
          <a:endParaRPr lang="en-US"/>
        </a:p>
      </dgm:t>
    </dgm:pt>
    <dgm:pt modelId="{9CABDD50-D721-1E48-A595-B2FE3F6A8456}" type="pres">
      <dgm:prSet presAssocID="{4988014F-D0E0-4644-AD86-CE7743DDA879}" presName="spNode" presStyleCnt="0"/>
      <dgm:spPr/>
    </dgm:pt>
    <dgm:pt modelId="{F40B36A3-6BEF-5A4B-9FF3-031236C931E8}" type="pres">
      <dgm:prSet presAssocID="{1FC295F1-EDCD-6440-B246-39CBFBEBEBC0}" presName="sibTrans" presStyleLbl="sibTrans1D1" presStyleIdx="2" presStyleCnt="7"/>
      <dgm:spPr/>
      <dgm:t>
        <a:bodyPr/>
        <a:lstStyle/>
        <a:p>
          <a:endParaRPr lang="en-US"/>
        </a:p>
      </dgm:t>
    </dgm:pt>
    <dgm:pt modelId="{2A328DE8-7314-C84D-8095-3881E3B6E276}" type="pres">
      <dgm:prSet presAssocID="{DE77A452-64D5-6647-8EBD-C6C077598690}" presName="node" presStyleLbl="node1" presStyleIdx="3" presStyleCnt="7" custScaleX="157472" custRadScaleRad="97722" custRadScaleInc="-50940">
        <dgm:presLayoutVars>
          <dgm:bulletEnabled val="1"/>
        </dgm:presLayoutVars>
      </dgm:prSet>
      <dgm:spPr/>
      <dgm:t>
        <a:bodyPr/>
        <a:lstStyle/>
        <a:p>
          <a:endParaRPr lang="en-US"/>
        </a:p>
      </dgm:t>
    </dgm:pt>
    <dgm:pt modelId="{750663FB-6521-F448-B50F-8FC1E017AF99}" type="pres">
      <dgm:prSet presAssocID="{DE77A452-64D5-6647-8EBD-C6C077598690}" presName="spNode" presStyleCnt="0"/>
      <dgm:spPr/>
    </dgm:pt>
    <dgm:pt modelId="{4B4F932B-6F85-3145-8F21-1CF36FEA9FF9}" type="pres">
      <dgm:prSet presAssocID="{20B51A52-8566-AD47-8785-03D9897D71EB}" presName="sibTrans" presStyleLbl="sibTrans1D1" presStyleIdx="3" presStyleCnt="7"/>
      <dgm:spPr/>
      <dgm:t>
        <a:bodyPr/>
        <a:lstStyle/>
        <a:p>
          <a:endParaRPr lang="en-US"/>
        </a:p>
      </dgm:t>
    </dgm:pt>
    <dgm:pt modelId="{96382005-752D-2044-A7DD-3A21836BE52E}" type="pres">
      <dgm:prSet presAssocID="{A72CB7B1-16D0-0B48-9128-4B38CECC32EB}" presName="node" presStyleLbl="node1" presStyleIdx="4" presStyleCnt="7" custScaleX="190779" custRadScaleRad="106566" custRadScaleInc="70758">
        <dgm:presLayoutVars>
          <dgm:bulletEnabled val="1"/>
        </dgm:presLayoutVars>
      </dgm:prSet>
      <dgm:spPr/>
      <dgm:t>
        <a:bodyPr/>
        <a:lstStyle/>
        <a:p>
          <a:endParaRPr lang="en-US"/>
        </a:p>
      </dgm:t>
    </dgm:pt>
    <dgm:pt modelId="{5C6AFE02-2B96-2D40-AF1F-E09324873C09}" type="pres">
      <dgm:prSet presAssocID="{A72CB7B1-16D0-0B48-9128-4B38CECC32EB}" presName="spNode" presStyleCnt="0"/>
      <dgm:spPr/>
    </dgm:pt>
    <dgm:pt modelId="{BD628E90-510C-414F-9CD9-DE8F90D7333A}" type="pres">
      <dgm:prSet presAssocID="{3692B3EF-F133-BE4F-B860-69DDD8E1CA32}" presName="sibTrans" presStyleLbl="sibTrans1D1" presStyleIdx="4" presStyleCnt="7"/>
      <dgm:spPr/>
      <dgm:t>
        <a:bodyPr/>
        <a:lstStyle/>
        <a:p>
          <a:endParaRPr lang="en-US"/>
        </a:p>
      </dgm:t>
    </dgm:pt>
    <dgm:pt modelId="{DFCB3C87-E0F4-0342-A931-FD4B3DF674CF}" type="pres">
      <dgm:prSet presAssocID="{8F882960-2BB5-0041-A04B-0E50EDF2617F}" presName="node" presStyleLbl="node1" presStyleIdx="5" presStyleCnt="7" custScaleX="209583">
        <dgm:presLayoutVars>
          <dgm:bulletEnabled val="1"/>
        </dgm:presLayoutVars>
      </dgm:prSet>
      <dgm:spPr/>
      <dgm:t>
        <a:bodyPr/>
        <a:lstStyle/>
        <a:p>
          <a:endParaRPr lang="en-US"/>
        </a:p>
      </dgm:t>
    </dgm:pt>
    <dgm:pt modelId="{FA618096-DBFD-0C4C-8A88-24EC0C30E30F}" type="pres">
      <dgm:prSet presAssocID="{8F882960-2BB5-0041-A04B-0E50EDF2617F}" presName="spNode" presStyleCnt="0"/>
      <dgm:spPr/>
    </dgm:pt>
    <dgm:pt modelId="{B67C1DF3-84B8-1144-BBAE-5BE74A75B745}" type="pres">
      <dgm:prSet presAssocID="{A9A13954-ABF4-F54F-A093-E5D632AECD99}" presName="sibTrans" presStyleLbl="sibTrans1D1" presStyleIdx="5" presStyleCnt="7"/>
      <dgm:spPr/>
      <dgm:t>
        <a:bodyPr/>
        <a:lstStyle/>
        <a:p>
          <a:endParaRPr lang="en-US"/>
        </a:p>
      </dgm:t>
    </dgm:pt>
    <dgm:pt modelId="{5DDFA1D0-ECEB-7749-BE99-3BBA85BC862E}" type="pres">
      <dgm:prSet presAssocID="{A32003B5-00EB-6847-8063-5ED027F8CB4E}" presName="node" presStyleLbl="node1" presStyleIdx="6" presStyleCnt="7" custScaleX="248701">
        <dgm:presLayoutVars>
          <dgm:bulletEnabled val="1"/>
        </dgm:presLayoutVars>
      </dgm:prSet>
      <dgm:spPr/>
      <dgm:t>
        <a:bodyPr/>
        <a:lstStyle/>
        <a:p>
          <a:endParaRPr lang="en-US"/>
        </a:p>
      </dgm:t>
    </dgm:pt>
    <dgm:pt modelId="{DC24E952-3782-0244-9B9A-77DC773C5B26}" type="pres">
      <dgm:prSet presAssocID="{A32003B5-00EB-6847-8063-5ED027F8CB4E}" presName="spNode" presStyleCnt="0"/>
      <dgm:spPr/>
    </dgm:pt>
    <dgm:pt modelId="{1F5E9C25-0BCA-B842-89EB-4BE58391BF0A}" type="pres">
      <dgm:prSet presAssocID="{0C72C6CF-6EE5-0146-B294-A1581E98C9D5}" presName="sibTrans" presStyleLbl="sibTrans1D1" presStyleIdx="6" presStyleCnt="7"/>
      <dgm:spPr/>
      <dgm:t>
        <a:bodyPr/>
        <a:lstStyle/>
        <a:p>
          <a:endParaRPr lang="en-US"/>
        </a:p>
      </dgm:t>
    </dgm:pt>
  </dgm:ptLst>
  <dgm:cxnLst>
    <dgm:cxn modelId="{4CD287BB-CDF7-424E-889E-9670C7536B25}" srcId="{A2E683C3-AF6C-484D-9DEC-102BEBE6CF78}" destId="{A32003B5-00EB-6847-8063-5ED027F8CB4E}" srcOrd="6" destOrd="0" parTransId="{C35F7214-87BC-484C-AD0D-8CE1F6EA0243}" sibTransId="{0C72C6CF-6EE5-0146-B294-A1581E98C9D5}"/>
    <dgm:cxn modelId="{0F51FAAB-E6A1-1B40-A5DE-37C52CCBB4EB}" type="presOf" srcId="{4988014F-D0E0-4644-AD86-CE7743DDA879}" destId="{0CF1CAE8-00ED-704B-829E-AF9DB3A42764}" srcOrd="0" destOrd="0" presId="urn:microsoft.com/office/officeart/2005/8/layout/cycle6"/>
    <dgm:cxn modelId="{9DD4A813-7E4D-C84C-865E-B9BDA8A13788}" srcId="{A2E683C3-AF6C-484D-9DEC-102BEBE6CF78}" destId="{DE77A452-64D5-6647-8EBD-C6C077598690}" srcOrd="3" destOrd="0" parTransId="{BC98CD5E-3E71-4041-A859-0868EAFD3C19}" sibTransId="{20B51A52-8566-AD47-8785-03D9897D71EB}"/>
    <dgm:cxn modelId="{AC2CE984-732A-4F49-AB92-A3226AFFC360}" type="presOf" srcId="{A2E683C3-AF6C-484D-9DEC-102BEBE6CF78}" destId="{0218CF25-B0E0-A84A-99AC-680873BF05BC}" srcOrd="0" destOrd="0" presId="urn:microsoft.com/office/officeart/2005/8/layout/cycle6"/>
    <dgm:cxn modelId="{A9A56605-AADD-FD45-BEB0-6BE1869707E8}" type="presOf" srcId="{3692B3EF-F133-BE4F-B860-69DDD8E1CA32}" destId="{BD628E90-510C-414F-9CD9-DE8F90D7333A}" srcOrd="0" destOrd="0" presId="urn:microsoft.com/office/officeart/2005/8/layout/cycle6"/>
    <dgm:cxn modelId="{1C3905AF-6929-1E45-A08A-9A35AFDECAB6}" type="presOf" srcId="{A32003B5-00EB-6847-8063-5ED027F8CB4E}" destId="{5DDFA1D0-ECEB-7749-BE99-3BBA85BC862E}" srcOrd="0" destOrd="0" presId="urn:microsoft.com/office/officeart/2005/8/layout/cycle6"/>
    <dgm:cxn modelId="{B182803C-2346-D142-B3FF-90770D21647C}" type="presOf" srcId="{0C72C6CF-6EE5-0146-B294-A1581E98C9D5}" destId="{1F5E9C25-0BCA-B842-89EB-4BE58391BF0A}" srcOrd="0" destOrd="0" presId="urn:microsoft.com/office/officeart/2005/8/layout/cycle6"/>
    <dgm:cxn modelId="{44B0550F-6B33-0F41-92DC-DE686208A176}" type="presOf" srcId="{07274B66-10FA-474A-9541-8A1ABEF1473E}" destId="{18B2BF68-3001-E049-9DFF-2C8218DAF734}" srcOrd="0" destOrd="0" presId="urn:microsoft.com/office/officeart/2005/8/layout/cycle6"/>
    <dgm:cxn modelId="{665D0D54-9034-5B48-A26A-A36922AB73CD}" type="presOf" srcId="{DE77A452-64D5-6647-8EBD-C6C077598690}" destId="{2A328DE8-7314-C84D-8095-3881E3B6E276}" srcOrd="0" destOrd="0" presId="urn:microsoft.com/office/officeart/2005/8/layout/cycle6"/>
    <dgm:cxn modelId="{826623C6-F738-334A-B775-49651E8A5B37}" type="presOf" srcId="{987BA4B2-BC17-C446-AED6-3CD47356CE61}" destId="{F8088AC2-43F9-F546-B3E1-3739846B5A3C}" srcOrd="0" destOrd="0" presId="urn:microsoft.com/office/officeart/2005/8/layout/cycle6"/>
    <dgm:cxn modelId="{03648C5E-3159-414F-A05A-70544DB3BAF8}" type="presOf" srcId="{8F882960-2BB5-0041-A04B-0E50EDF2617F}" destId="{DFCB3C87-E0F4-0342-A931-FD4B3DF674CF}" srcOrd="0" destOrd="0" presId="urn:microsoft.com/office/officeart/2005/8/layout/cycle6"/>
    <dgm:cxn modelId="{E9BD3731-6D9B-A848-87AF-EDC908E06093}" type="presOf" srcId="{1FC295F1-EDCD-6440-B246-39CBFBEBEBC0}" destId="{F40B36A3-6BEF-5A4B-9FF3-031236C931E8}" srcOrd="0" destOrd="0" presId="urn:microsoft.com/office/officeart/2005/8/layout/cycle6"/>
    <dgm:cxn modelId="{D36A27ED-8CB1-794F-8A2C-26A74ED69099}" srcId="{A2E683C3-AF6C-484D-9DEC-102BEBE6CF78}" destId="{07274B66-10FA-474A-9541-8A1ABEF1473E}" srcOrd="0" destOrd="0" parTransId="{8EB82C15-DD94-DF40-9801-4E9B99EE2092}" sibTransId="{987BA4B2-BC17-C446-AED6-3CD47356CE61}"/>
    <dgm:cxn modelId="{D21E0857-C287-4B42-A188-5B090156DA74}" srcId="{A2E683C3-AF6C-484D-9DEC-102BEBE6CF78}" destId="{8F882960-2BB5-0041-A04B-0E50EDF2617F}" srcOrd="5" destOrd="0" parTransId="{D28950F2-8917-4443-89C4-D13F5C71E18A}" sibTransId="{A9A13954-ABF4-F54F-A093-E5D632AECD99}"/>
    <dgm:cxn modelId="{448C2CF2-3444-9F4F-BC6C-C6DF808C0ACE}" type="presOf" srcId="{E5B3F6D5-6EA4-7340-9DFE-3119D6005C3E}" destId="{3711128D-2340-1A4F-AD6B-36CD64580743}" srcOrd="0" destOrd="0" presId="urn:microsoft.com/office/officeart/2005/8/layout/cycle6"/>
    <dgm:cxn modelId="{CDE47A91-B6EA-5747-B02B-6D6A3B14247E}" srcId="{A2E683C3-AF6C-484D-9DEC-102BEBE6CF78}" destId="{4988014F-D0E0-4644-AD86-CE7743DDA879}" srcOrd="2" destOrd="0" parTransId="{B5C128A6-A84F-A547-9B7D-B90851BA303A}" sibTransId="{1FC295F1-EDCD-6440-B246-39CBFBEBEBC0}"/>
    <dgm:cxn modelId="{456A7455-1F67-E648-8589-ABA57E2AED40}" type="presOf" srcId="{3EAC0FC1-465D-414C-A560-0A090F849E8F}" destId="{DB9A6540-0E2B-594E-8303-5CFB3778CACC}" srcOrd="0" destOrd="0" presId="urn:microsoft.com/office/officeart/2005/8/layout/cycle6"/>
    <dgm:cxn modelId="{6E9C4257-5116-DE4C-B0EE-B8F99E4DB4DC}" srcId="{A2E683C3-AF6C-484D-9DEC-102BEBE6CF78}" destId="{3EAC0FC1-465D-414C-A560-0A090F849E8F}" srcOrd="1" destOrd="0" parTransId="{4B4619E8-7C7F-DD48-8C80-D69ECD6A64E7}" sibTransId="{E5B3F6D5-6EA4-7340-9DFE-3119D6005C3E}"/>
    <dgm:cxn modelId="{06EF6C4D-861E-A04F-A7FB-F16FA3FF491E}" srcId="{A2E683C3-AF6C-484D-9DEC-102BEBE6CF78}" destId="{A72CB7B1-16D0-0B48-9128-4B38CECC32EB}" srcOrd="4" destOrd="0" parTransId="{2E5EE50A-8D1A-3E43-8D97-A4ED8CB5C7F3}" sibTransId="{3692B3EF-F133-BE4F-B860-69DDD8E1CA32}"/>
    <dgm:cxn modelId="{9A0DD08A-2071-4A49-9E93-2AA2D3CD2A02}" type="presOf" srcId="{A9A13954-ABF4-F54F-A093-E5D632AECD99}" destId="{B67C1DF3-84B8-1144-BBAE-5BE74A75B745}" srcOrd="0" destOrd="0" presId="urn:microsoft.com/office/officeart/2005/8/layout/cycle6"/>
    <dgm:cxn modelId="{9323BDEE-3A0E-3D4B-A57D-F9EBB268D978}" type="presOf" srcId="{A72CB7B1-16D0-0B48-9128-4B38CECC32EB}" destId="{96382005-752D-2044-A7DD-3A21836BE52E}" srcOrd="0" destOrd="0" presId="urn:microsoft.com/office/officeart/2005/8/layout/cycle6"/>
    <dgm:cxn modelId="{797B965F-939F-CC44-950F-409E86949A38}" type="presOf" srcId="{20B51A52-8566-AD47-8785-03D9897D71EB}" destId="{4B4F932B-6F85-3145-8F21-1CF36FEA9FF9}" srcOrd="0" destOrd="0" presId="urn:microsoft.com/office/officeart/2005/8/layout/cycle6"/>
    <dgm:cxn modelId="{3159039D-1BE4-024D-B8EE-12F44FB18B37}" type="presParOf" srcId="{0218CF25-B0E0-A84A-99AC-680873BF05BC}" destId="{18B2BF68-3001-E049-9DFF-2C8218DAF734}" srcOrd="0" destOrd="0" presId="urn:microsoft.com/office/officeart/2005/8/layout/cycle6"/>
    <dgm:cxn modelId="{85D7987B-DE08-9C4C-B514-C05FCAFBACAF}" type="presParOf" srcId="{0218CF25-B0E0-A84A-99AC-680873BF05BC}" destId="{DECA6B99-B991-5749-850B-F6A991C48B36}" srcOrd="1" destOrd="0" presId="urn:microsoft.com/office/officeart/2005/8/layout/cycle6"/>
    <dgm:cxn modelId="{48B401C4-A3D1-7744-9A65-6435C68B41BB}" type="presParOf" srcId="{0218CF25-B0E0-A84A-99AC-680873BF05BC}" destId="{F8088AC2-43F9-F546-B3E1-3739846B5A3C}" srcOrd="2" destOrd="0" presId="urn:microsoft.com/office/officeart/2005/8/layout/cycle6"/>
    <dgm:cxn modelId="{3F00C6E2-3AF1-BF40-AEF9-D01191B869B7}" type="presParOf" srcId="{0218CF25-B0E0-A84A-99AC-680873BF05BC}" destId="{DB9A6540-0E2B-594E-8303-5CFB3778CACC}" srcOrd="3" destOrd="0" presId="urn:microsoft.com/office/officeart/2005/8/layout/cycle6"/>
    <dgm:cxn modelId="{4B4A976F-49E5-4240-B867-B44CF8D66483}" type="presParOf" srcId="{0218CF25-B0E0-A84A-99AC-680873BF05BC}" destId="{97CEADAD-7A93-E045-8F44-820F9BC294D5}" srcOrd="4" destOrd="0" presId="urn:microsoft.com/office/officeart/2005/8/layout/cycle6"/>
    <dgm:cxn modelId="{6A502023-1006-7A42-99F0-1E55DDA423C7}" type="presParOf" srcId="{0218CF25-B0E0-A84A-99AC-680873BF05BC}" destId="{3711128D-2340-1A4F-AD6B-36CD64580743}" srcOrd="5" destOrd="0" presId="urn:microsoft.com/office/officeart/2005/8/layout/cycle6"/>
    <dgm:cxn modelId="{E708AB60-E0B1-4145-95A6-E9EB962C1F57}" type="presParOf" srcId="{0218CF25-B0E0-A84A-99AC-680873BF05BC}" destId="{0CF1CAE8-00ED-704B-829E-AF9DB3A42764}" srcOrd="6" destOrd="0" presId="urn:microsoft.com/office/officeart/2005/8/layout/cycle6"/>
    <dgm:cxn modelId="{97DEC143-E109-5349-BD71-55A3B495AF8D}" type="presParOf" srcId="{0218CF25-B0E0-A84A-99AC-680873BF05BC}" destId="{9CABDD50-D721-1E48-A595-B2FE3F6A8456}" srcOrd="7" destOrd="0" presId="urn:microsoft.com/office/officeart/2005/8/layout/cycle6"/>
    <dgm:cxn modelId="{D279DDDE-4407-5748-AD62-44F1613E9CB2}" type="presParOf" srcId="{0218CF25-B0E0-A84A-99AC-680873BF05BC}" destId="{F40B36A3-6BEF-5A4B-9FF3-031236C931E8}" srcOrd="8" destOrd="0" presId="urn:microsoft.com/office/officeart/2005/8/layout/cycle6"/>
    <dgm:cxn modelId="{B85A5734-C959-AF4B-ACF6-E47408606DF0}" type="presParOf" srcId="{0218CF25-B0E0-A84A-99AC-680873BF05BC}" destId="{2A328DE8-7314-C84D-8095-3881E3B6E276}" srcOrd="9" destOrd="0" presId="urn:microsoft.com/office/officeart/2005/8/layout/cycle6"/>
    <dgm:cxn modelId="{2DD9EE00-1E1E-3448-A02A-5495755246A2}" type="presParOf" srcId="{0218CF25-B0E0-A84A-99AC-680873BF05BC}" destId="{750663FB-6521-F448-B50F-8FC1E017AF99}" srcOrd="10" destOrd="0" presId="urn:microsoft.com/office/officeart/2005/8/layout/cycle6"/>
    <dgm:cxn modelId="{E04D9E4F-87F1-FC4C-9EA0-DE87F595B714}" type="presParOf" srcId="{0218CF25-B0E0-A84A-99AC-680873BF05BC}" destId="{4B4F932B-6F85-3145-8F21-1CF36FEA9FF9}" srcOrd="11" destOrd="0" presId="urn:microsoft.com/office/officeart/2005/8/layout/cycle6"/>
    <dgm:cxn modelId="{ECAC4C0E-8BD5-5946-8363-91E23D8F2847}" type="presParOf" srcId="{0218CF25-B0E0-A84A-99AC-680873BF05BC}" destId="{96382005-752D-2044-A7DD-3A21836BE52E}" srcOrd="12" destOrd="0" presId="urn:microsoft.com/office/officeart/2005/8/layout/cycle6"/>
    <dgm:cxn modelId="{1C331D27-3300-D044-BBA3-1A8EBA3832AF}" type="presParOf" srcId="{0218CF25-B0E0-A84A-99AC-680873BF05BC}" destId="{5C6AFE02-2B96-2D40-AF1F-E09324873C09}" srcOrd="13" destOrd="0" presId="urn:microsoft.com/office/officeart/2005/8/layout/cycle6"/>
    <dgm:cxn modelId="{FCB52EA5-37DA-3F42-B67D-7C441706B1F6}" type="presParOf" srcId="{0218CF25-B0E0-A84A-99AC-680873BF05BC}" destId="{BD628E90-510C-414F-9CD9-DE8F90D7333A}" srcOrd="14" destOrd="0" presId="urn:microsoft.com/office/officeart/2005/8/layout/cycle6"/>
    <dgm:cxn modelId="{D6B90B2E-05C7-E144-882A-B66E4BCE6867}" type="presParOf" srcId="{0218CF25-B0E0-A84A-99AC-680873BF05BC}" destId="{DFCB3C87-E0F4-0342-A931-FD4B3DF674CF}" srcOrd="15" destOrd="0" presId="urn:microsoft.com/office/officeart/2005/8/layout/cycle6"/>
    <dgm:cxn modelId="{27E7773D-8D02-AE45-B5BF-8D5B870A3182}" type="presParOf" srcId="{0218CF25-B0E0-A84A-99AC-680873BF05BC}" destId="{FA618096-DBFD-0C4C-8A88-24EC0C30E30F}" srcOrd="16" destOrd="0" presId="urn:microsoft.com/office/officeart/2005/8/layout/cycle6"/>
    <dgm:cxn modelId="{8E19D5BD-4B7A-AC4A-8EB1-3FA7F45E852B}" type="presParOf" srcId="{0218CF25-B0E0-A84A-99AC-680873BF05BC}" destId="{B67C1DF3-84B8-1144-BBAE-5BE74A75B745}" srcOrd="17" destOrd="0" presId="urn:microsoft.com/office/officeart/2005/8/layout/cycle6"/>
    <dgm:cxn modelId="{07FEA7F8-3499-274B-8290-58D83AD85ABA}" type="presParOf" srcId="{0218CF25-B0E0-A84A-99AC-680873BF05BC}" destId="{5DDFA1D0-ECEB-7749-BE99-3BBA85BC862E}" srcOrd="18" destOrd="0" presId="urn:microsoft.com/office/officeart/2005/8/layout/cycle6"/>
    <dgm:cxn modelId="{58760D3F-87F7-434A-93C2-3BD6C8AB8DC8}" type="presParOf" srcId="{0218CF25-B0E0-A84A-99AC-680873BF05BC}" destId="{DC24E952-3782-0244-9B9A-77DC773C5B26}" srcOrd="19" destOrd="0" presId="urn:microsoft.com/office/officeart/2005/8/layout/cycle6"/>
    <dgm:cxn modelId="{99173454-6E43-EF4C-B978-E962F0993762}" type="presParOf" srcId="{0218CF25-B0E0-A84A-99AC-680873BF05BC}" destId="{1F5E9C25-0BCA-B842-89EB-4BE58391BF0A}" srcOrd="20"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00D66-484A-A447-8349-44A667543D95}">
      <dsp:nvSpPr>
        <dsp:cNvPr id="0" name=""/>
        <dsp:cNvSpPr/>
      </dsp:nvSpPr>
      <dsp:spPr>
        <a:xfrm>
          <a:off x="4909312" y="3684693"/>
          <a:ext cx="2676821" cy="1733973"/>
        </a:xfrm>
        <a:prstGeom prst="roundRect">
          <a:avLst>
            <a:gd name="adj" fmla="val 10000"/>
          </a:avLst>
        </a:prstGeom>
        <a:solidFill>
          <a:schemeClr val="lt1">
            <a:alpha val="90000"/>
            <a:hueOff val="0"/>
            <a:satOff val="0"/>
            <a:lumOff val="0"/>
            <a:alphaOff val="0"/>
          </a:schemeClr>
        </a:solidFill>
        <a:ln w="9525" cap="rnd" cmpd="sng" algn="ctr">
          <a:solidFill>
            <a:schemeClr val="accent4">
              <a:hueOff val="-1106771"/>
              <a:satOff val="-893"/>
              <a:lumOff val="183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Impairment</a:t>
          </a:r>
          <a:endParaRPr lang="en-US" sz="1300" kern="1200" dirty="0"/>
        </a:p>
        <a:p>
          <a:pPr marL="114300" lvl="1" indent="-114300" algn="l" defTabSz="577850">
            <a:lnSpc>
              <a:spcPct val="90000"/>
            </a:lnSpc>
            <a:spcBef>
              <a:spcPct val="0"/>
            </a:spcBef>
            <a:spcAft>
              <a:spcPct val="15000"/>
            </a:spcAft>
            <a:buChar char="•"/>
          </a:pPr>
          <a:r>
            <a:rPr lang="en-US" sz="1300" kern="1200" dirty="0" smtClean="0"/>
            <a:t>social</a:t>
          </a:r>
          <a:endParaRPr lang="en-US" sz="1300" kern="1200" dirty="0"/>
        </a:p>
        <a:p>
          <a:pPr marL="114300" lvl="1" indent="-114300" algn="l" defTabSz="577850">
            <a:lnSpc>
              <a:spcPct val="90000"/>
            </a:lnSpc>
            <a:spcBef>
              <a:spcPct val="0"/>
            </a:spcBef>
            <a:spcAft>
              <a:spcPct val="15000"/>
            </a:spcAft>
            <a:buChar char="•"/>
          </a:pPr>
          <a:r>
            <a:rPr lang="en-US" sz="1300" kern="1200" dirty="0" smtClean="0"/>
            <a:t>occupational</a:t>
          </a:r>
          <a:endParaRPr lang="en-US" sz="1300" kern="1200" dirty="0"/>
        </a:p>
        <a:p>
          <a:pPr marL="114300" lvl="1" indent="-114300" algn="l" defTabSz="577850">
            <a:lnSpc>
              <a:spcPct val="90000"/>
            </a:lnSpc>
            <a:spcBef>
              <a:spcPct val="0"/>
            </a:spcBef>
            <a:spcAft>
              <a:spcPct val="15000"/>
            </a:spcAft>
            <a:buChar char="•"/>
          </a:pPr>
          <a:r>
            <a:rPr lang="en-US" sz="1300" kern="1200" dirty="0" smtClean="0"/>
            <a:t>interpersonal</a:t>
          </a:r>
          <a:endParaRPr lang="en-US" sz="1300" kern="1200" dirty="0"/>
        </a:p>
      </dsp:txBody>
      <dsp:txXfrm>
        <a:off x="5750448" y="4156276"/>
        <a:ext cx="1797595" cy="1224300"/>
      </dsp:txXfrm>
    </dsp:sp>
    <dsp:sp modelId="{F53A68DC-8EF4-844B-AC37-90C652030DA9}">
      <dsp:nvSpPr>
        <dsp:cNvPr id="0" name=""/>
        <dsp:cNvSpPr/>
      </dsp:nvSpPr>
      <dsp:spPr>
        <a:xfrm>
          <a:off x="541866" y="3684693"/>
          <a:ext cx="2676821" cy="1733973"/>
        </a:xfrm>
        <a:prstGeom prst="roundRect">
          <a:avLst>
            <a:gd name="adj" fmla="val 10000"/>
          </a:avLst>
        </a:prstGeom>
        <a:solidFill>
          <a:schemeClr val="lt1">
            <a:alpha val="90000"/>
            <a:hueOff val="0"/>
            <a:satOff val="0"/>
            <a:lumOff val="0"/>
            <a:alphaOff val="0"/>
          </a:schemeClr>
        </a:solidFill>
        <a:ln w="9525" cap="rnd" cmpd="sng" algn="ctr">
          <a:solidFill>
            <a:schemeClr val="accent4">
              <a:hueOff val="-1660156"/>
              <a:satOff val="-1340"/>
              <a:lumOff val="274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Anhedonia</a:t>
          </a:r>
          <a:endParaRPr lang="en-US" sz="1300" kern="1200" dirty="0"/>
        </a:p>
        <a:p>
          <a:pPr marL="114300" lvl="1" indent="-114300" algn="l" defTabSz="577850">
            <a:lnSpc>
              <a:spcPct val="90000"/>
            </a:lnSpc>
            <a:spcBef>
              <a:spcPct val="0"/>
            </a:spcBef>
            <a:spcAft>
              <a:spcPct val="15000"/>
            </a:spcAft>
            <a:buChar char="•"/>
          </a:pPr>
          <a:r>
            <a:rPr lang="en-US" sz="1300" kern="1200" dirty="0" smtClean="0"/>
            <a:t>impaired Attention</a:t>
          </a:r>
          <a:endParaRPr lang="en-US" sz="1300" kern="1200" dirty="0"/>
        </a:p>
        <a:p>
          <a:pPr marL="114300" lvl="1" indent="-114300" algn="l" defTabSz="577850">
            <a:lnSpc>
              <a:spcPct val="90000"/>
            </a:lnSpc>
            <a:spcBef>
              <a:spcPct val="0"/>
            </a:spcBef>
            <a:spcAft>
              <a:spcPct val="15000"/>
            </a:spcAft>
            <a:buChar char="•"/>
          </a:pPr>
          <a:r>
            <a:rPr lang="en-US" sz="1300" kern="1200" dirty="0" smtClean="0"/>
            <a:t>social withdrawal</a:t>
          </a:r>
          <a:endParaRPr lang="en-US" sz="1300" kern="1200" dirty="0"/>
        </a:p>
        <a:p>
          <a:pPr marL="114300" lvl="1" indent="-114300" algn="l" defTabSz="577850">
            <a:lnSpc>
              <a:spcPct val="90000"/>
            </a:lnSpc>
            <a:spcBef>
              <a:spcPct val="0"/>
            </a:spcBef>
            <a:spcAft>
              <a:spcPct val="15000"/>
            </a:spcAft>
            <a:buChar char="•"/>
          </a:pPr>
          <a:r>
            <a:rPr lang="en-US" sz="1300" kern="1200" dirty="0" smtClean="0"/>
            <a:t>sexual dysfunction</a:t>
          </a:r>
          <a:endParaRPr lang="en-US" sz="1300" kern="1200" dirty="0"/>
        </a:p>
      </dsp:txBody>
      <dsp:txXfrm>
        <a:off x="579956" y="4156276"/>
        <a:ext cx="1797595" cy="1224300"/>
      </dsp:txXfrm>
    </dsp:sp>
    <dsp:sp modelId="{7C758766-9FF0-8442-8C64-891C5A112410}">
      <dsp:nvSpPr>
        <dsp:cNvPr id="0" name=""/>
        <dsp:cNvSpPr/>
      </dsp:nvSpPr>
      <dsp:spPr>
        <a:xfrm>
          <a:off x="4909312" y="0"/>
          <a:ext cx="2676821" cy="1733973"/>
        </a:xfrm>
        <a:prstGeom prst="roundRect">
          <a:avLst>
            <a:gd name="adj" fmla="val 10000"/>
          </a:avLst>
        </a:prstGeom>
        <a:solidFill>
          <a:schemeClr val="lt1">
            <a:alpha val="90000"/>
            <a:hueOff val="0"/>
            <a:satOff val="0"/>
            <a:lumOff val="0"/>
            <a:alphaOff val="0"/>
          </a:schemeClr>
        </a:solidFill>
        <a:ln w="9525" cap="rnd" cmpd="sng" algn="ctr">
          <a:solidFill>
            <a:schemeClr val="accent4">
              <a:hueOff val="-553385"/>
              <a:satOff val="-447"/>
              <a:lumOff val="91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Gustatory</a:t>
          </a:r>
          <a:endParaRPr lang="en-US" sz="1300" kern="1200" dirty="0"/>
        </a:p>
        <a:p>
          <a:pPr marL="114300" lvl="1" indent="-114300" algn="l" defTabSz="577850">
            <a:lnSpc>
              <a:spcPct val="90000"/>
            </a:lnSpc>
            <a:spcBef>
              <a:spcPct val="0"/>
            </a:spcBef>
            <a:spcAft>
              <a:spcPct val="15000"/>
            </a:spcAft>
            <a:buChar char="•"/>
          </a:pPr>
          <a:r>
            <a:rPr lang="en-US" sz="1300" kern="1200" dirty="0" smtClean="0"/>
            <a:t>Tactile</a:t>
          </a:r>
          <a:endParaRPr lang="en-US" sz="1300" kern="1200" dirty="0"/>
        </a:p>
      </dsp:txBody>
      <dsp:txXfrm>
        <a:off x="5750448" y="38090"/>
        <a:ext cx="1797595" cy="1224300"/>
      </dsp:txXfrm>
    </dsp:sp>
    <dsp:sp modelId="{0BE42B5C-DD11-E44D-832B-9E530F0032E2}">
      <dsp:nvSpPr>
        <dsp:cNvPr id="0" name=""/>
        <dsp:cNvSpPr/>
      </dsp:nvSpPr>
      <dsp:spPr>
        <a:xfrm>
          <a:off x="541866" y="0"/>
          <a:ext cx="2676821" cy="1733973"/>
        </a:xfrm>
        <a:prstGeom prst="roundRect">
          <a:avLst>
            <a:gd name="adj" fmla="val 10000"/>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Bizarre</a:t>
          </a:r>
          <a:endParaRPr lang="en-US" sz="1300" kern="1200" dirty="0"/>
        </a:p>
        <a:p>
          <a:pPr marL="114300" lvl="1" indent="-114300" algn="l" defTabSz="577850">
            <a:lnSpc>
              <a:spcPct val="90000"/>
            </a:lnSpc>
            <a:spcBef>
              <a:spcPct val="0"/>
            </a:spcBef>
            <a:spcAft>
              <a:spcPct val="15000"/>
            </a:spcAft>
            <a:buChar char="•"/>
          </a:pPr>
          <a:r>
            <a:rPr lang="en-US" sz="1300" kern="1200" dirty="0" smtClean="0"/>
            <a:t>Reference</a:t>
          </a:r>
          <a:endParaRPr lang="en-US" sz="1300" kern="1200" dirty="0"/>
        </a:p>
        <a:p>
          <a:pPr marL="114300" lvl="1" indent="-114300" algn="l" defTabSz="577850">
            <a:lnSpc>
              <a:spcPct val="90000"/>
            </a:lnSpc>
            <a:spcBef>
              <a:spcPct val="0"/>
            </a:spcBef>
            <a:spcAft>
              <a:spcPct val="15000"/>
            </a:spcAft>
            <a:buChar char="•"/>
          </a:pPr>
          <a:r>
            <a:rPr lang="en-US" sz="1300" kern="1200" dirty="0" smtClean="0"/>
            <a:t>Somatic</a:t>
          </a:r>
          <a:endParaRPr lang="en-US" sz="1300" kern="1200" dirty="0"/>
        </a:p>
        <a:p>
          <a:pPr marL="114300" lvl="1" indent="-114300" algn="l" defTabSz="577850">
            <a:lnSpc>
              <a:spcPct val="90000"/>
            </a:lnSpc>
            <a:spcBef>
              <a:spcPct val="0"/>
            </a:spcBef>
            <a:spcAft>
              <a:spcPct val="15000"/>
            </a:spcAft>
            <a:buChar char="•"/>
          </a:pPr>
          <a:r>
            <a:rPr lang="en-US" sz="1300" kern="1200" dirty="0" smtClean="0"/>
            <a:t>Mind-Reading</a:t>
          </a:r>
          <a:endParaRPr lang="en-US" sz="1300" kern="1200" dirty="0"/>
        </a:p>
      </dsp:txBody>
      <dsp:txXfrm>
        <a:off x="579956" y="38090"/>
        <a:ext cx="1797595" cy="1224300"/>
      </dsp:txXfrm>
    </dsp:sp>
    <dsp:sp modelId="{7FB1D8F6-B1AE-0A47-ACC1-738A75274958}">
      <dsp:nvSpPr>
        <dsp:cNvPr id="0" name=""/>
        <dsp:cNvSpPr/>
      </dsp:nvSpPr>
      <dsp:spPr>
        <a:xfrm>
          <a:off x="1663530" y="308864"/>
          <a:ext cx="2346282" cy="2346282"/>
        </a:xfrm>
        <a:prstGeom prst="pieWedge">
          <a:avLst/>
        </a:prstGeom>
        <a:blipFill rotWithShape="0">
          <a:blip xmlns:r="http://schemas.openxmlformats.org/officeDocument/2006/relationships" r:embed="rId1">
            <a:duotone>
              <a:schemeClr val="accent4">
                <a:hueOff val="0"/>
                <a:satOff val="0"/>
                <a:lumOff val="0"/>
                <a:alphaOff val="0"/>
                <a:tint val="98000"/>
                <a:lumMod val="102000"/>
              </a:schemeClr>
              <a:schemeClr val="accent4">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Delusions</a:t>
          </a:r>
          <a:endParaRPr lang="en-US" sz="1600" kern="1200" dirty="0"/>
        </a:p>
      </dsp:txBody>
      <dsp:txXfrm>
        <a:off x="2350740" y="996074"/>
        <a:ext cx="1659072" cy="1659072"/>
      </dsp:txXfrm>
    </dsp:sp>
    <dsp:sp modelId="{02860E7B-B601-A243-A5EE-22EE791B5B80}">
      <dsp:nvSpPr>
        <dsp:cNvPr id="0" name=""/>
        <dsp:cNvSpPr/>
      </dsp:nvSpPr>
      <dsp:spPr>
        <a:xfrm rot="5400000">
          <a:off x="4118186" y="308864"/>
          <a:ext cx="2346282" cy="2346282"/>
        </a:xfrm>
        <a:prstGeom prst="pieWedge">
          <a:avLst/>
        </a:prstGeom>
        <a:blipFill rotWithShape="0">
          <a:blip xmlns:r="http://schemas.openxmlformats.org/officeDocument/2006/relationships" r:embed="rId1">
            <a:duotone>
              <a:schemeClr val="accent4">
                <a:hueOff val="-553385"/>
                <a:satOff val="-447"/>
                <a:lumOff val="915"/>
                <a:alphaOff val="0"/>
                <a:tint val="98000"/>
                <a:lumMod val="102000"/>
              </a:schemeClr>
              <a:schemeClr val="accent4">
                <a:hueOff val="-553385"/>
                <a:satOff val="-447"/>
                <a:lumOff val="915"/>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Hallucinations</a:t>
          </a:r>
          <a:endParaRPr lang="en-US" sz="1600" kern="1200" dirty="0"/>
        </a:p>
      </dsp:txBody>
      <dsp:txXfrm rot="-5400000">
        <a:off x="4118186" y="996074"/>
        <a:ext cx="1659072" cy="1659072"/>
      </dsp:txXfrm>
    </dsp:sp>
    <dsp:sp modelId="{CCC9B92E-36D5-9E4B-91B9-5E8807DF527A}">
      <dsp:nvSpPr>
        <dsp:cNvPr id="0" name=""/>
        <dsp:cNvSpPr/>
      </dsp:nvSpPr>
      <dsp:spPr>
        <a:xfrm rot="10800000">
          <a:off x="4118186" y="2763520"/>
          <a:ext cx="2346282" cy="2346282"/>
        </a:xfrm>
        <a:prstGeom prst="pieWedge">
          <a:avLst/>
        </a:prstGeom>
        <a:blipFill rotWithShape="0">
          <a:blip xmlns:r="http://schemas.openxmlformats.org/officeDocument/2006/relationships" r:embed="rId1">
            <a:duotone>
              <a:schemeClr val="accent4">
                <a:hueOff val="-1106771"/>
                <a:satOff val="-893"/>
                <a:lumOff val="1831"/>
                <a:alphaOff val="0"/>
                <a:tint val="98000"/>
                <a:lumMod val="102000"/>
              </a:schemeClr>
              <a:schemeClr val="accent4">
                <a:hueOff val="-1106771"/>
                <a:satOff val="-893"/>
                <a:lumOff val="1831"/>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Disorganized Think/Speech</a:t>
          </a:r>
          <a:endParaRPr lang="en-US" sz="1600" kern="1200" dirty="0"/>
        </a:p>
      </dsp:txBody>
      <dsp:txXfrm rot="10800000">
        <a:off x="4118186" y="2763520"/>
        <a:ext cx="1659072" cy="1659072"/>
      </dsp:txXfrm>
    </dsp:sp>
    <dsp:sp modelId="{6D5AAE3B-8CDF-CE4D-94C2-AF1B3048DFAC}">
      <dsp:nvSpPr>
        <dsp:cNvPr id="0" name=""/>
        <dsp:cNvSpPr/>
      </dsp:nvSpPr>
      <dsp:spPr>
        <a:xfrm rot="16200000">
          <a:off x="1663530" y="2763520"/>
          <a:ext cx="2346282" cy="2346282"/>
        </a:xfrm>
        <a:prstGeom prst="pieWedge">
          <a:avLst/>
        </a:prstGeom>
        <a:blipFill rotWithShape="0">
          <a:blip xmlns:r="http://schemas.openxmlformats.org/officeDocument/2006/relationships" r:embed="rId1">
            <a:duotone>
              <a:schemeClr val="accent4">
                <a:hueOff val="-1660156"/>
                <a:satOff val="-1340"/>
                <a:lumOff val="2746"/>
                <a:alphaOff val="0"/>
                <a:tint val="98000"/>
                <a:lumMod val="102000"/>
              </a:schemeClr>
              <a:schemeClr val="accent4">
                <a:hueOff val="-1660156"/>
                <a:satOff val="-1340"/>
                <a:lumOff val="2746"/>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Negative Symptoms</a:t>
          </a:r>
          <a:endParaRPr lang="en-US" sz="1600" kern="1200" dirty="0"/>
        </a:p>
      </dsp:txBody>
      <dsp:txXfrm rot="5400000">
        <a:off x="2350740" y="2763520"/>
        <a:ext cx="1659072" cy="1659072"/>
      </dsp:txXfrm>
    </dsp:sp>
    <dsp:sp modelId="{60B37A88-18C6-A74D-952F-D715986FBF51}">
      <dsp:nvSpPr>
        <dsp:cNvPr id="0" name=""/>
        <dsp:cNvSpPr/>
      </dsp:nvSpPr>
      <dsp:spPr>
        <a:xfrm>
          <a:off x="3658954" y="2221653"/>
          <a:ext cx="810090" cy="704426"/>
        </a:xfrm>
        <a:prstGeom prst="circularArrow">
          <a:avLst/>
        </a:prstGeom>
        <a:blipFill rotWithShape="0">
          <a:blip xmlns:r="http://schemas.openxmlformats.org/officeDocument/2006/relationships" r:embed="rId1">
            <a:duotone>
              <a:schemeClr val="accent4">
                <a:tint val="40000"/>
                <a:hueOff val="0"/>
                <a:satOff val="0"/>
                <a:lumOff val="0"/>
                <a:alphaOff val="0"/>
                <a:tint val="98000"/>
                <a:lumMod val="102000"/>
              </a:schemeClr>
              <a:schemeClr val="accent4">
                <a:tint val="40000"/>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dsp:style>
    </dsp:sp>
    <dsp:sp modelId="{ABCE0B3A-957B-964A-88FC-ADA5DC7FB410}">
      <dsp:nvSpPr>
        <dsp:cNvPr id="0" name=""/>
        <dsp:cNvSpPr/>
      </dsp:nvSpPr>
      <dsp:spPr>
        <a:xfrm rot="10800000">
          <a:off x="3658954" y="2492586"/>
          <a:ext cx="810090" cy="704426"/>
        </a:xfrm>
        <a:prstGeom prst="circularArrow">
          <a:avLst/>
        </a:prstGeom>
        <a:blipFill rotWithShape="0">
          <a:blip xmlns:r="http://schemas.openxmlformats.org/officeDocument/2006/relationships" r:embed="rId1">
            <a:duotone>
              <a:schemeClr val="accent4">
                <a:tint val="40000"/>
                <a:hueOff val="0"/>
                <a:satOff val="0"/>
                <a:lumOff val="0"/>
                <a:alphaOff val="0"/>
                <a:tint val="98000"/>
                <a:lumMod val="102000"/>
              </a:schemeClr>
              <a:schemeClr val="accent4">
                <a:tint val="40000"/>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2BF68-3001-E049-9DFF-2C8218DAF734}">
      <dsp:nvSpPr>
        <dsp:cNvPr id="0" name=""/>
        <dsp:cNvSpPr/>
      </dsp:nvSpPr>
      <dsp:spPr>
        <a:xfrm>
          <a:off x="4354814" y="3358"/>
          <a:ext cx="1775744" cy="748627"/>
        </a:xfrm>
        <a:prstGeom prst="roundRect">
          <a:avLst/>
        </a:prstGeom>
        <a:blipFill rotWithShape="0">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Genetics</a:t>
          </a:r>
          <a:endParaRPr lang="en-US" sz="2400" kern="1200" dirty="0"/>
        </a:p>
      </dsp:txBody>
      <dsp:txXfrm>
        <a:off x="4391359" y="39903"/>
        <a:ext cx="1702654" cy="675537"/>
      </dsp:txXfrm>
    </dsp:sp>
    <dsp:sp modelId="{F8088AC2-43F9-F546-B3E1-3739846B5A3C}">
      <dsp:nvSpPr>
        <dsp:cNvPr id="0" name=""/>
        <dsp:cNvSpPr/>
      </dsp:nvSpPr>
      <dsp:spPr>
        <a:xfrm>
          <a:off x="3105975" y="377672"/>
          <a:ext cx="4273421" cy="4273421"/>
        </a:xfrm>
        <a:custGeom>
          <a:avLst/>
          <a:gdLst/>
          <a:ahLst/>
          <a:cxnLst/>
          <a:rect l="0" t="0" r="0" b="0"/>
          <a:pathLst>
            <a:path>
              <a:moveTo>
                <a:pt x="3028793" y="195133"/>
              </a:moveTo>
              <a:arcTo wR="2136710" hR="2136710" stAng="17680622" swAng="731718"/>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9A6540-0E2B-594E-8303-5CFB3778CACC}">
      <dsp:nvSpPr>
        <dsp:cNvPr id="0" name=""/>
        <dsp:cNvSpPr/>
      </dsp:nvSpPr>
      <dsp:spPr>
        <a:xfrm>
          <a:off x="5560142" y="807851"/>
          <a:ext cx="2706184" cy="748627"/>
        </a:xfrm>
        <a:prstGeom prst="roundRect">
          <a:avLst/>
        </a:prstGeom>
        <a:blipFill rotWithShape="0">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err="1" smtClean="0"/>
            <a:t>Supersticious</a:t>
          </a:r>
          <a:endParaRPr lang="en-US" sz="2400" kern="1200" dirty="0"/>
        </a:p>
      </dsp:txBody>
      <dsp:txXfrm>
        <a:off x="5596687" y="844396"/>
        <a:ext cx="2633094" cy="675537"/>
      </dsp:txXfrm>
    </dsp:sp>
    <dsp:sp modelId="{3711128D-2340-1A4F-AD6B-36CD64580743}">
      <dsp:nvSpPr>
        <dsp:cNvPr id="0" name=""/>
        <dsp:cNvSpPr/>
      </dsp:nvSpPr>
      <dsp:spPr>
        <a:xfrm>
          <a:off x="3105975" y="377672"/>
          <a:ext cx="4273421" cy="4273421"/>
        </a:xfrm>
        <a:custGeom>
          <a:avLst/>
          <a:gdLst/>
          <a:ahLst/>
          <a:cxnLst/>
          <a:rect l="0" t="0" r="0" b="0"/>
          <a:pathLst>
            <a:path>
              <a:moveTo>
                <a:pt x="4051500" y="1188496"/>
              </a:moveTo>
              <a:arcTo wR="2136710" hR="2136710" stAng="20019308" swAng="1726074"/>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CF1CAE8-00ED-704B-829E-AF9DB3A42764}">
      <dsp:nvSpPr>
        <dsp:cNvPr id="0" name=""/>
        <dsp:cNvSpPr/>
      </dsp:nvSpPr>
      <dsp:spPr>
        <a:xfrm>
          <a:off x="6050579" y="2615532"/>
          <a:ext cx="2550492" cy="748627"/>
        </a:xfrm>
        <a:prstGeom prst="roundRect">
          <a:avLst/>
        </a:prstGeom>
        <a:blipFill rotWithShape="0">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Marital Conflicts</a:t>
          </a:r>
          <a:endParaRPr lang="en-US" sz="2400" kern="1200" dirty="0"/>
        </a:p>
      </dsp:txBody>
      <dsp:txXfrm>
        <a:off x="6087124" y="2652077"/>
        <a:ext cx="2477402" cy="675537"/>
      </dsp:txXfrm>
    </dsp:sp>
    <dsp:sp modelId="{F40B36A3-6BEF-5A4B-9FF3-031236C931E8}">
      <dsp:nvSpPr>
        <dsp:cNvPr id="0" name=""/>
        <dsp:cNvSpPr/>
      </dsp:nvSpPr>
      <dsp:spPr>
        <a:xfrm>
          <a:off x="3179438" y="225069"/>
          <a:ext cx="4273421" cy="4273421"/>
        </a:xfrm>
        <a:custGeom>
          <a:avLst/>
          <a:gdLst/>
          <a:ahLst/>
          <a:cxnLst/>
          <a:rect l="0" t="0" r="0" b="0"/>
          <a:pathLst>
            <a:path>
              <a:moveTo>
                <a:pt x="4020805" y="3144540"/>
              </a:moveTo>
              <a:arcTo wR="2136710" hR="2136710" stAng="1688578" swAng="977244"/>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A328DE8-7314-C84D-8095-3881E3B6E276}">
      <dsp:nvSpPr>
        <dsp:cNvPr id="0" name=""/>
        <dsp:cNvSpPr/>
      </dsp:nvSpPr>
      <dsp:spPr>
        <a:xfrm>
          <a:off x="5516937" y="3861971"/>
          <a:ext cx="1813659" cy="748627"/>
        </a:xfrm>
        <a:prstGeom prst="roundRect">
          <a:avLst/>
        </a:prstGeom>
        <a:blipFill rotWithShape="0">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Hispanic</a:t>
          </a:r>
          <a:endParaRPr lang="en-US" sz="2400" kern="1200" dirty="0"/>
        </a:p>
      </dsp:txBody>
      <dsp:txXfrm>
        <a:off x="5553482" y="3898516"/>
        <a:ext cx="1740569" cy="675537"/>
      </dsp:txXfrm>
    </dsp:sp>
    <dsp:sp modelId="{4B4F932B-6F85-3145-8F21-1CF36FEA9FF9}">
      <dsp:nvSpPr>
        <dsp:cNvPr id="0" name=""/>
        <dsp:cNvSpPr/>
      </dsp:nvSpPr>
      <dsp:spPr>
        <a:xfrm>
          <a:off x="2680224" y="428825"/>
          <a:ext cx="4273421" cy="4273421"/>
        </a:xfrm>
        <a:custGeom>
          <a:avLst/>
          <a:gdLst/>
          <a:ahLst/>
          <a:cxnLst/>
          <a:rect l="0" t="0" r="0" b="0"/>
          <a:pathLst>
            <a:path>
              <a:moveTo>
                <a:pt x="2827617" y="4158635"/>
              </a:moveTo>
              <a:arcTo wR="2136710" hR="2136710" stAng="4268059" swAng="1529987"/>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6382005-752D-2044-A7DD-3A21836BE52E}">
      <dsp:nvSpPr>
        <dsp:cNvPr id="0" name=""/>
        <dsp:cNvSpPr/>
      </dsp:nvSpPr>
      <dsp:spPr>
        <a:xfrm>
          <a:off x="2747070" y="3938180"/>
          <a:ext cx="2197267" cy="748627"/>
        </a:xfrm>
        <a:prstGeom prst="roundRect">
          <a:avLst/>
        </a:prstGeom>
        <a:blipFill rotWithShape="0">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Christian</a:t>
          </a:r>
          <a:endParaRPr lang="en-US" sz="2400" kern="1200" dirty="0"/>
        </a:p>
      </dsp:txBody>
      <dsp:txXfrm>
        <a:off x="2783615" y="3974725"/>
        <a:ext cx="2124177" cy="675537"/>
      </dsp:txXfrm>
    </dsp:sp>
    <dsp:sp modelId="{BD628E90-510C-414F-9CD9-DE8F90D7333A}">
      <dsp:nvSpPr>
        <dsp:cNvPr id="0" name=""/>
        <dsp:cNvSpPr/>
      </dsp:nvSpPr>
      <dsp:spPr>
        <a:xfrm>
          <a:off x="3252166" y="870314"/>
          <a:ext cx="4273421" cy="4273421"/>
        </a:xfrm>
        <a:custGeom>
          <a:avLst/>
          <a:gdLst/>
          <a:ahLst/>
          <a:cxnLst/>
          <a:rect l="0" t="0" r="0" b="0"/>
          <a:pathLst>
            <a:path>
              <a:moveTo>
                <a:pt x="210947" y="3062437"/>
              </a:moveTo>
              <a:arcTo wR="2136710" hR="2136710" stAng="9259566" swAng="953437"/>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FCB3C87-E0F4-0342-A931-FD4B3DF674CF}">
      <dsp:nvSpPr>
        <dsp:cNvPr id="0" name=""/>
        <dsp:cNvSpPr/>
      </dsp:nvSpPr>
      <dsp:spPr>
        <a:xfrm>
          <a:off x="1952628" y="2615532"/>
          <a:ext cx="2413839" cy="748627"/>
        </a:xfrm>
        <a:prstGeom prst="roundRect">
          <a:avLst/>
        </a:prstGeom>
        <a:blipFill rotWithShape="0">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No Meds</a:t>
          </a:r>
          <a:endParaRPr lang="en-US" sz="2400" kern="1200" dirty="0"/>
        </a:p>
      </dsp:txBody>
      <dsp:txXfrm>
        <a:off x="1989173" y="2652077"/>
        <a:ext cx="2340749" cy="675537"/>
      </dsp:txXfrm>
    </dsp:sp>
    <dsp:sp modelId="{B67C1DF3-84B8-1144-BBAE-5BE74A75B745}">
      <dsp:nvSpPr>
        <dsp:cNvPr id="0" name=""/>
        <dsp:cNvSpPr/>
      </dsp:nvSpPr>
      <dsp:spPr>
        <a:xfrm>
          <a:off x="3105975" y="377672"/>
          <a:ext cx="4273421" cy="4273421"/>
        </a:xfrm>
        <a:custGeom>
          <a:avLst/>
          <a:gdLst/>
          <a:ahLst/>
          <a:cxnLst/>
          <a:rect l="0" t="0" r="0" b="0"/>
          <a:pathLst>
            <a:path>
              <a:moveTo>
                <a:pt x="1910" y="2227045"/>
              </a:moveTo>
              <a:arcTo wR="2136710" hR="2136710" stAng="10654618" swAng="1726074"/>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DDFA1D0-ECEB-7749-BE99-3BBA85BC862E}">
      <dsp:nvSpPr>
        <dsp:cNvPr id="0" name=""/>
        <dsp:cNvSpPr/>
      </dsp:nvSpPr>
      <dsp:spPr>
        <a:xfrm>
          <a:off x="2139951" y="807851"/>
          <a:ext cx="2864374" cy="748627"/>
        </a:xfrm>
        <a:prstGeom prst="roundRect">
          <a:avLst/>
        </a:prstGeom>
        <a:blipFill rotWithShape="0">
          <a:blip xmlns:r="http://schemas.openxmlformats.org/officeDocument/2006/relationships" r:embed="rId1">
            <a:duotone>
              <a:schemeClr val="accent1">
                <a:hueOff val="0"/>
                <a:satOff val="0"/>
                <a:lumOff val="0"/>
                <a:alphaOff val="0"/>
                <a:tint val="98000"/>
                <a:lumMod val="102000"/>
              </a:schemeClr>
              <a:schemeClr val="accent1">
                <a:hueOff val="0"/>
                <a:satOff val="0"/>
                <a:lumOff val="0"/>
                <a:alphaOff val="0"/>
                <a:shade val="98000"/>
                <a:lumMod val="9800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Poor to Absent Insight</a:t>
          </a:r>
          <a:endParaRPr lang="en-US" sz="2400" kern="1200" dirty="0"/>
        </a:p>
      </dsp:txBody>
      <dsp:txXfrm>
        <a:off x="2176496" y="844396"/>
        <a:ext cx="2791284" cy="675537"/>
      </dsp:txXfrm>
    </dsp:sp>
    <dsp:sp modelId="{1F5E9C25-0BCA-B842-89EB-4BE58391BF0A}">
      <dsp:nvSpPr>
        <dsp:cNvPr id="0" name=""/>
        <dsp:cNvSpPr/>
      </dsp:nvSpPr>
      <dsp:spPr>
        <a:xfrm>
          <a:off x="3105975" y="377672"/>
          <a:ext cx="4273421" cy="4273421"/>
        </a:xfrm>
        <a:custGeom>
          <a:avLst/>
          <a:gdLst/>
          <a:ahLst/>
          <a:cxnLst/>
          <a:rect l="0" t="0" r="0" b="0"/>
          <a:pathLst>
            <a:path>
              <a:moveTo>
                <a:pt x="854611" y="427396"/>
              </a:moveTo>
              <a:arcTo wR="2136710" hR="2136710" stAng="13987660" swAng="731718"/>
            </a:path>
          </a:pathLst>
        </a:custGeom>
        <a:noFill/>
        <a:ln w="9525"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AE19A2-99A6-C64B-9210-67EE1400FAFE}" type="datetimeFigureOut">
              <a:rPr lang="en-US" smtClean="0"/>
              <a:t>10/26/17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26E284-9498-A94A-BDAF-AFEA06822388}" type="slidenum">
              <a:rPr lang="en-US" smtClean="0"/>
              <a:t>‹#›</a:t>
            </a:fld>
            <a:endParaRPr lang="en-US"/>
          </a:p>
        </p:txBody>
      </p:sp>
    </p:spTree>
    <p:extLst>
      <p:ext uri="{BB962C8B-B14F-4D97-AF65-F5344CB8AC3E}">
        <p14:creationId xmlns:p14="http://schemas.microsoft.com/office/powerpoint/2010/main" val="413558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10/26/17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10/26/17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10/26/17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10/26/17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10/26/17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10/26/17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10/26/17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10/26/17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10/26/17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10/26/17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10/26/17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10/26/17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10/26/17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10/26/17</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10/26/17</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image" Target="../media/image8.tiff"/><Relationship Id="rId1" Type="http://schemas.openxmlformats.org/officeDocument/2006/relationships/slideLayout" Target="../slideLayouts/slideLayout1.xml"/><Relationship Id="rId2" Type="http://schemas.openxmlformats.org/officeDocument/2006/relationships/hyperlink" Target="NUL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tiff"/><Relationship Id="rId4" Type="http://schemas.openxmlformats.org/officeDocument/2006/relationships/image" Target="../media/image11.tiff"/><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oi.org/10.1016/j.jbtep.2014.06.003"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572" r="7609"/>
          <a:stretch/>
        </p:blipFill>
        <p:spPr>
          <a:xfrm>
            <a:off x="7541342" y="10"/>
            <a:ext cx="4650658" cy="6857990"/>
          </a:xfrm>
          <a:prstGeom prst="rect">
            <a:avLst/>
          </a:prstGeom>
        </p:spPr>
      </p:pic>
      <p:sp>
        <p:nvSpPr>
          <p:cNvPr id="2" name="Title 1"/>
          <p:cNvSpPr>
            <a:spLocks noGrp="1"/>
          </p:cNvSpPr>
          <p:nvPr>
            <p:ph type="ctrTitle"/>
          </p:nvPr>
        </p:nvSpPr>
        <p:spPr>
          <a:xfrm>
            <a:off x="142568" y="653611"/>
            <a:ext cx="7256206" cy="3781101"/>
          </a:xfrm>
        </p:spPr>
        <p:txBody>
          <a:bodyPr>
            <a:normAutofit/>
          </a:bodyPr>
          <a:lstStyle/>
          <a:p>
            <a:r>
              <a:rPr lang="en-US" dirty="0" smtClean="0"/>
              <a:t>CBT for Psychosis</a:t>
            </a:r>
            <a:endParaRPr lang="en-US" dirty="0"/>
          </a:p>
        </p:txBody>
      </p:sp>
      <p:sp>
        <p:nvSpPr>
          <p:cNvPr id="3" name="Subtitle 2"/>
          <p:cNvSpPr>
            <a:spLocks noGrp="1"/>
          </p:cNvSpPr>
          <p:nvPr>
            <p:ph type="subTitle" idx="1"/>
          </p:nvPr>
        </p:nvSpPr>
        <p:spPr>
          <a:xfrm>
            <a:off x="810001" y="5280847"/>
            <a:ext cx="6446205" cy="785656"/>
          </a:xfrm>
        </p:spPr>
        <p:txBody>
          <a:bodyPr>
            <a:normAutofit/>
          </a:bodyPr>
          <a:lstStyle/>
          <a:p>
            <a:r>
              <a:rPr lang="en-US" sz="3200" dirty="0"/>
              <a:t>Zoricelis Davila, LMHC, LPC-S</a:t>
            </a:r>
          </a:p>
        </p:txBody>
      </p:sp>
      <p:sp>
        <p:nvSpPr>
          <p:cNvPr id="5" name="TextBox 4"/>
          <p:cNvSpPr txBox="1"/>
          <p:nvPr/>
        </p:nvSpPr>
        <p:spPr>
          <a:xfrm>
            <a:off x="5844495" y="6211669"/>
            <a:ext cx="1710726" cy="523220"/>
          </a:xfrm>
          <a:prstGeom prst="rect">
            <a:avLst/>
          </a:prstGeom>
          <a:noFill/>
        </p:spPr>
        <p:txBody>
          <a:bodyPr wrap="none" rtlCol="0">
            <a:spAutoFit/>
          </a:bodyPr>
          <a:lstStyle/>
          <a:p>
            <a:pPr algn="r"/>
            <a:r>
              <a:rPr lang="en-US" sz="1400" dirty="0" smtClean="0"/>
              <a:t>“The Scream”</a:t>
            </a:r>
          </a:p>
          <a:p>
            <a:pPr algn="r"/>
            <a:r>
              <a:rPr lang="en-US" sz="1400" dirty="0" smtClean="0"/>
              <a:t>By </a:t>
            </a:r>
            <a:r>
              <a:rPr lang="en-US" sz="1400" dirty="0" err="1" smtClean="0"/>
              <a:t>Edvard</a:t>
            </a:r>
            <a:r>
              <a:rPr lang="en-US" sz="1400" dirty="0" smtClean="0"/>
              <a:t> Munch</a:t>
            </a:r>
            <a:endParaRPr lang="en-US" sz="1400" dirty="0"/>
          </a:p>
        </p:txBody>
      </p:sp>
    </p:spTree>
    <p:extLst>
      <p:ext uri="{BB962C8B-B14F-4D97-AF65-F5344CB8AC3E}">
        <p14:creationId xmlns:p14="http://schemas.microsoft.com/office/powerpoint/2010/main" val="425110389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CBTp</a:t>
            </a:r>
            <a:r>
              <a:rPr lang="en-US" dirty="0" smtClean="0"/>
              <a:t> – 3 Phases</a:t>
            </a:r>
            <a:endParaRPr lang="en-US" dirty="0"/>
          </a:p>
        </p:txBody>
      </p:sp>
      <p:sp>
        <p:nvSpPr>
          <p:cNvPr id="3" name="Content Placeholder 2"/>
          <p:cNvSpPr>
            <a:spLocks noGrp="1"/>
          </p:cNvSpPr>
          <p:nvPr>
            <p:ph idx="1"/>
          </p:nvPr>
        </p:nvSpPr>
        <p:spPr/>
        <p:txBody>
          <a:bodyPr>
            <a:normAutofit/>
          </a:bodyPr>
          <a:lstStyle/>
          <a:p>
            <a:pPr>
              <a:buFont typeface="+mj-lt"/>
              <a:buAutoNum type="arabicPeriod"/>
            </a:pPr>
            <a:r>
              <a:rPr lang="en-US" sz="3200" dirty="0" smtClean="0"/>
              <a:t>The Engagement</a:t>
            </a:r>
          </a:p>
          <a:p>
            <a:pPr>
              <a:buFont typeface="+mj-lt"/>
              <a:buAutoNum type="arabicPeriod"/>
            </a:pPr>
            <a:r>
              <a:rPr lang="en-US" sz="3200" dirty="0" smtClean="0"/>
              <a:t>Assessment &amp; Change</a:t>
            </a:r>
          </a:p>
          <a:p>
            <a:pPr>
              <a:buFont typeface="+mj-lt"/>
              <a:buAutoNum type="arabicPeriod"/>
            </a:pPr>
            <a:r>
              <a:rPr lang="en-US" sz="3200" dirty="0" smtClean="0"/>
              <a:t>Consolidation</a:t>
            </a:r>
            <a:endParaRPr lang="en-US" sz="3200" dirty="0"/>
          </a:p>
        </p:txBody>
      </p:sp>
    </p:spTree>
    <p:extLst>
      <p:ext uri="{BB962C8B-B14F-4D97-AF65-F5344CB8AC3E}">
        <p14:creationId xmlns:p14="http://schemas.microsoft.com/office/powerpoint/2010/main" val="20024126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smtClean="0"/>
              <a:t>Engagement</a:t>
            </a:r>
            <a:endParaRPr lang="en-US" dirty="0"/>
          </a:p>
        </p:txBody>
      </p:sp>
      <p:sp>
        <p:nvSpPr>
          <p:cNvPr id="3" name="Content Placeholder 2"/>
          <p:cNvSpPr>
            <a:spLocks noGrp="1"/>
          </p:cNvSpPr>
          <p:nvPr>
            <p:ph idx="1"/>
          </p:nvPr>
        </p:nvSpPr>
        <p:spPr>
          <a:xfrm>
            <a:off x="235527" y="2222287"/>
            <a:ext cx="11707091" cy="4386331"/>
          </a:xfrm>
        </p:spPr>
        <p:txBody>
          <a:bodyPr>
            <a:noAutofit/>
          </a:bodyPr>
          <a:lstStyle/>
          <a:p>
            <a:r>
              <a:rPr lang="en-US" sz="2400" dirty="0" smtClean="0"/>
              <a:t>Engagement </a:t>
            </a:r>
            <a:r>
              <a:rPr lang="en-US" sz="2400" dirty="0"/>
              <a:t>is the first phase and most important because individuals need to feel supported and understood prior to addressing, exploring, and challenging the distorted schemas from the psychosis (Antony &amp; Barlow, 2010).  </a:t>
            </a:r>
            <a:endParaRPr lang="en-US" sz="2400" dirty="0" smtClean="0"/>
          </a:p>
          <a:p>
            <a:r>
              <a:rPr lang="en-US" sz="2400" dirty="0" smtClean="0"/>
              <a:t>Psychoeducation </a:t>
            </a:r>
            <a:r>
              <a:rPr lang="en-US" sz="2400" dirty="0"/>
              <a:t>is an important component in this stage as it helps the individual have a better understanding of his or her symptoms (Smith, Nathan, Juniper, </a:t>
            </a:r>
            <a:r>
              <a:rPr lang="en-US" sz="2400" dirty="0" err="1"/>
              <a:t>Kingsep</a:t>
            </a:r>
            <a:r>
              <a:rPr lang="en-US" sz="2400" dirty="0"/>
              <a:t>, &amp; Lim, 2003).  </a:t>
            </a:r>
            <a:endParaRPr lang="en-US" sz="2400" dirty="0" smtClean="0"/>
          </a:p>
          <a:p>
            <a:r>
              <a:rPr lang="en-US" sz="2400" dirty="0" smtClean="0"/>
              <a:t>In </a:t>
            </a:r>
            <a:r>
              <a:rPr lang="en-US" sz="2400" dirty="0"/>
              <a:t>this phase, the therapist should explore the patient’s perspective about the illness including factors influencing distress, coping skills and strategies, and expectations for the future (Antony &amp; Barlow, 2010).</a:t>
            </a:r>
          </a:p>
          <a:p>
            <a:endParaRPr lang="en-US" sz="2400" dirty="0"/>
          </a:p>
        </p:txBody>
      </p:sp>
    </p:spTree>
    <p:extLst>
      <p:ext uri="{BB962C8B-B14F-4D97-AF65-F5344CB8AC3E}">
        <p14:creationId xmlns:p14="http://schemas.microsoft.com/office/powerpoint/2010/main" val="16603731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&amp; </a:t>
            </a:r>
            <a:r>
              <a:rPr lang="en-US" dirty="0" smtClean="0"/>
              <a:t>Change</a:t>
            </a:r>
            <a:endParaRPr lang="en-US" dirty="0"/>
          </a:p>
        </p:txBody>
      </p:sp>
      <p:sp>
        <p:nvSpPr>
          <p:cNvPr id="3" name="Content Placeholder 2"/>
          <p:cNvSpPr>
            <a:spLocks noGrp="1"/>
          </p:cNvSpPr>
          <p:nvPr>
            <p:ph idx="1"/>
          </p:nvPr>
        </p:nvSpPr>
        <p:spPr>
          <a:xfrm>
            <a:off x="180110" y="2222287"/>
            <a:ext cx="11790218" cy="4524877"/>
          </a:xfrm>
        </p:spPr>
        <p:txBody>
          <a:bodyPr>
            <a:normAutofit/>
          </a:bodyPr>
          <a:lstStyle/>
          <a:p>
            <a:r>
              <a:rPr lang="en-US" sz="2000" dirty="0" smtClean="0"/>
              <a:t>The </a:t>
            </a:r>
            <a:r>
              <a:rPr lang="en-US" sz="2000" dirty="0"/>
              <a:t>second phase begins with the therapist exploring and evaluating the individual’s evidence supporting psychotic beliefs in order to point out incongruences with the objective of correcting erroneous reasoning and encourage the examination of rational evidence (Antony &amp; Barlow, 2010).  </a:t>
            </a:r>
            <a:endParaRPr lang="en-US" sz="2000" dirty="0" smtClean="0"/>
          </a:p>
          <a:p>
            <a:endParaRPr lang="en-US" sz="2000" dirty="0" smtClean="0"/>
          </a:p>
          <a:p>
            <a:r>
              <a:rPr lang="en-US" sz="2000" dirty="0" smtClean="0"/>
              <a:t>During </a:t>
            </a:r>
            <a:r>
              <a:rPr lang="en-US" sz="2000" dirty="0"/>
              <a:t>this phase the therapist is given a list of 14 strategies with the indication to limit its implementation to a maximum of two strategies per session (Morrison, 2017).   </a:t>
            </a:r>
            <a:endParaRPr lang="en-US" sz="2000" dirty="0" smtClean="0"/>
          </a:p>
          <a:p>
            <a:endParaRPr lang="en-US" sz="2000" dirty="0"/>
          </a:p>
          <a:p>
            <a:r>
              <a:rPr lang="en-US" sz="2000" dirty="0" err="1" smtClean="0"/>
              <a:t>CBTp</a:t>
            </a:r>
            <a:r>
              <a:rPr lang="en-US" sz="2000" dirty="0" smtClean="0"/>
              <a:t> </a:t>
            </a:r>
            <a:r>
              <a:rPr lang="en-US" sz="2000" dirty="0"/>
              <a:t>use the Socratic dialogue method to help the individual challenge their cognitive rigidity and explore alternative explanations for the psychotic interpretations (Antony &amp; Barlow, 2010).</a:t>
            </a:r>
          </a:p>
          <a:p>
            <a:endParaRPr lang="en-US" sz="2000" dirty="0"/>
          </a:p>
        </p:txBody>
      </p:sp>
    </p:spTree>
    <p:extLst>
      <p:ext uri="{BB962C8B-B14F-4D97-AF65-F5344CB8AC3E}">
        <p14:creationId xmlns:p14="http://schemas.microsoft.com/office/powerpoint/2010/main" val="185666393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Consolidation</a:t>
            </a:r>
            <a:endParaRPr lang="en-US" dirty="0"/>
          </a:p>
        </p:txBody>
      </p:sp>
      <p:sp>
        <p:nvSpPr>
          <p:cNvPr id="3" name="Content Placeholder 2"/>
          <p:cNvSpPr>
            <a:spLocks noGrp="1"/>
          </p:cNvSpPr>
          <p:nvPr>
            <p:ph idx="1"/>
          </p:nvPr>
        </p:nvSpPr>
        <p:spPr>
          <a:xfrm>
            <a:off x="290945" y="2064327"/>
            <a:ext cx="11776364" cy="4668982"/>
          </a:xfrm>
        </p:spPr>
        <p:txBody>
          <a:bodyPr>
            <a:normAutofit/>
          </a:bodyPr>
          <a:lstStyle/>
          <a:p>
            <a:r>
              <a:rPr lang="en-US" sz="2400" dirty="0" smtClean="0"/>
              <a:t>The </a:t>
            </a:r>
            <a:r>
              <a:rPr lang="en-US" sz="2400" dirty="0"/>
              <a:t>final phase of this protocol usually can take from two to four sessions to review the work that has been accomplished (Morrison, 2017).  </a:t>
            </a:r>
            <a:endParaRPr lang="en-US" sz="2400" dirty="0" smtClean="0"/>
          </a:p>
          <a:p>
            <a:endParaRPr lang="en-US" sz="2400" dirty="0" smtClean="0"/>
          </a:p>
          <a:p>
            <a:r>
              <a:rPr lang="en-US" sz="2400" dirty="0" smtClean="0"/>
              <a:t>In </a:t>
            </a:r>
            <a:r>
              <a:rPr lang="en-US" sz="2400" dirty="0"/>
              <a:t>collaboration with the patient, goals at different stages will be established for the future in order to implement the skills learned and develop a maintenance blueprint to prevent relapse (Antony &amp; Barlow, 2010; Morrison, 2017).  </a:t>
            </a:r>
            <a:endParaRPr lang="en-US" sz="2400" dirty="0" smtClean="0"/>
          </a:p>
          <a:p>
            <a:endParaRPr lang="en-US" sz="2400" dirty="0"/>
          </a:p>
          <a:p>
            <a:r>
              <a:rPr lang="en-US" sz="2400" dirty="0" smtClean="0"/>
              <a:t>This </a:t>
            </a:r>
            <a:r>
              <a:rPr lang="en-US" sz="2400" dirty="0"/>
              <a:t>process also involves teaching the individual how to identify early warning signs for relapse and develop a prevention plan (Smith et al., 2003). </a:t>
            </a:r>
          </a:p>
        </p:txBody>
      </p:sp>
    </p:spTree>
    <p:extLst>
      <p:ext uri="{BB962C8B-B14F-4D97-AF65-F5344CB8AC3E}">
        <p14:creationId xmlns:p14="http://schemas.microsoft.com/office/powerpoint/2010/main" val="15792947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Cognitive Behavioral Therapy for Psychotic Symptoms: Therapist’s Manual</a:t>
            </a:r>
            <a:endParaRPr lang="en-US" dirty="0"/>
          </a:p>
        </p:txBody>
      </p:sp>
      <p:sp>
        <p:nvSpPr>
          <p:cNvPr id="4" name="Subtitle 3"/>
          <p:cNvSpPr>
            <a:spLocks noGrp="1"/>
          </p:cNvSpPr>
          <p:nvPr>
            <p:ph type="subTitle" idx="1"/>
          </p:nvPr>
        </p:nvSpPr>
        <p:spPr/>
        <p:txBody>
          <a:bodyPr>
            <a:noAutofit/>
          </a:bodyPr>
          <a:lstStyle/>
          <a:p>
            <a:r>
              <a:rPr lang="en-US" sz="2400" b="1" dirty="0">
                <a:hlinkClick r:id="rId2" invalidUrl="http://www.cci.health.wa.gov.au/docs/Psychosis Manual.pdf"/>
              </a:rPr>
              <a:t>http://</a:t>
            </a:r>
            <a:r>
              <a:rPr lang="en-US" sz="2400" b="1" dirty="0" smtClean="0">
                <a:hlinkClick r:id="rId3" invalidUrl="http://www.cci.health.wa.gov.au/docs/Psychosis Manual.pdf"/>
              </a:rPr>
              <a:t>www.cci.health.wa.gov.au/docs/Psychosis%20Manual.pdf</a:t>
            </a:r>
            <a:r>
              <a:rPr lang="en-US" sz="2400" b="1" dirty="0" smtClean="0"/>
              <a:t> </a:t>
            </a:r>
            <a:endParaRPr lang="en-US" sz="2400" b="1" dirty="0"/>
          </a:p>
        </p:txBody>
      </p:sp>
      <p:pic>
        <p:nvPicPr>
          <p:cNvPr id="5" name="Picture 4"/>
          <p:cNvPicPr>
            <a:picLocks noChangeAspect="1"/>
          </p:cNvPicPr>
          <p:nvPr/>
        </p:nvPicPr>
        <p:blipFill>
          <a:blip r:embed="rId4"/>
          <a:stretch>
            <a:fillRect/>
          </a:stretch>
        </p:blipFill>
        <p:spPr>
          <a:xfrm>
            <a:off x="9717001" y="0"/>
            <a:ext cx="2474999" cy="1662043"/>
          </a:xfrm>
          <a:prstGeom prst="rect">
            <a:avLst/>
          </a:prstGeom>
        </p:spPr>
      </p:pic>
    </p:spTree>
    <p:extLst>
      <p:ext uri="{BB962C8B-B14F-4D97-AF65-F5344CB8AC3E}">
        <p14:creationId xmlns:p14="http://schemas.microsoft.com/office/powerpoint/2010/main" val="15309587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Emphasis</a:t>
            </a:r>
            <a:endParaRPr lang="en-US" dirty="0"/>
          </a:p>
        </p:txBody>
      </p:sp>
      <p:sp>
        <p:nvSpPr>
          <p:cNvPr id="3" name="Content Placeholder 2"/>
          <p:cNvSpPr>
            <a:spLocks noGrp="1"/>
          </p:cNvSpPr>
          <p:nvPr>
            <p:ph idx="1"/>
          </p:nvPr>
        </p:nvSpPr>
        <p:spPr>
          <a:xfrm>
            <a:off x="457199" y="2222287"/>
            <a:ext cx="11457709" cy="4344768"/>
          </a:xfrm>
        </p:spPr>
        <p:txBody>
          <a:bodyPr>
            <a:normAutofit/>
          </a:bodyPr>
          <a:lstStyle/>
          <a:p>
            <a:r>
              <a:rPr lang="en-US" sz="3200" dirty="0" smtClean="0"/>
              <a:t>Stress Vulnerability </a:t>
            </a:r>
          </a:p>
          <a:p>
            <a:r>
              <a:rPr lang="en-US" sz="3200" dirty="0" smtClean="0"/>
              <a:t>Focus on Symptoms Rather than Syndrome</a:t>
            </a:r>
          </a:p>
          <a:p>
            <a:r>
              <a:rPr lang="en-US" sz="3200" dirty="0" smtClean="0"/>
              <a:t>Distress Disturbance Associated With Psychotic Symptoms rather than the Experience of Symptoms</a:t>
            </a:r>
            <a:endParaRPr lang="en-US" sz="3200" dirty="0"/>
          </a:p>
        </p:txBody>
      </p:sp>
    </p:spTree>
    <p:extLst>
      <p:ext uri="{BB962C8B-B14F-4D97-AF65-F5344CB8AC3E}">
        <p14:creationId xmlns:p14="http://schemas.microsoft.com/office/powerpoint/2010/main" val="145289287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Goals</a:t>
            </a:r>
            <a:endParaRPr lang="en-US" dirty="0"/>
          </a:p>
        </p:txBody>
      </p:sp>
      <p:sp>
        <p:nvSpPr>
          <p:cNvPr id="3" name="Content Placeholder 2"/>
          <p:cNvSpPr>
            <a:spLocks noGrp="1"/>
          </p:cNvSpPr>
          <p:nvPr>
            <p:ph idx="1"/>
          </p:nvPr>
        </p:nvSpPr>
        <p:spPr>
          <a:xfrm>
            <a:off x="123568" y="1902941"/>
            <a:ext cx="11899556" cy="4806778"/>
          </a:xfrm>
        </p:spPr>
        <p:txBody>
          <a:bodyPr>
            <a:normAutofit/>
          </a:bodyPr>
          <a:lstStyle/>
          <a:p>
            <a:pPr>
              <a:buFont typeface="+mj-lt"/>
              <a:buAutoNum type="arabicPeriod"/>
            </a:pPr>
            <a:r>
              <a:rPr lang="en-US" sz="2400" dirty="0" smtClean="0"/>
              <a:t>Increased understanding of and insight into psychotic experiences.</a:t>
            </a:r>
          </a:p>
          <a:p>
            <a:pPr>
              <a:buFont typeface="+mj-lt"/>
              <a:buAutoNum type="arabicPeriod"/>
            </a:pPr>
            <a:r>
              <a:rPr lang="en-US" sz="2400" dirty="0" smtClean="0"/>
              <a:t>Improved coping with residual psychotic symptoms </a:t>
            </a:r>
          </a:p>
          <a:p>
            <a:pPr>
              <a:buFont typeface="+mj-lt"/>
              <a:buAutoNum type="arabicPeriod"/>
            </a:pPr>
            <a:r>
              <a:rPr lang="en-US" sz="2400" dirty="0" smtClean="0"/>
              <a:t>Reduction in Distress associated with auditory hallucinations </a:t>
            </a:r>
          </a:p>
          <a:p>
            <a:pPr>
              <a:buFont typeface="+mj-lt"/>
              <a:buAutoNum type="arabicPeriod"/>
            </a:pPr>
            <a:r>
              <a:rPr lang="en-US" sz="2400" dirty="0" smtClean="0"/>
              <a:t>Reduction of Degree of Conviction and preoccupation with delusional beliefs</a:t>
            </a:r>
          </a:p>
          <a:p>
            <a:pPr>
              <a:buFont typeface="+mj-lt"/>
              <a:buAutoNum type="arabicPeriod"/>
            </a:pPr>
            <a:r>
              <a:rPr lang="en-US" sz="2400" dirty="0" smtClean="0"/>
              <a:t>Maintenance of gains and prevention of relapse</a:t>
            </a:r>
            <a:endParaRPr lang="en-US" sz="2400" dirty="0"/>
          </a:p>
        </p:txBody>
      </p:sp>
    </p:spTree>
    <p:extLst>
      <p:ext uri="{BB962C8B-B14F-4D97-AF65-F5344CB8AC3E}">
        <p14:creationId xmlns:p14="http://schemas.microsoft.com/office/powerpoint/2010/main" val="5723278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accent1">
                <a:shade val="45000"/>
                <a:satMod val="135000"/>
              </a:schemeClr>
              <a:prstClr val="white"/>
            </a:duotone>
          </a:blip>
          <a:srcRect r="2" b="24888"/>
          <a:stretch/>
        </p:blipFill>
        <p:spPr>
          <a:xfrm>
            <a:off x="6108700" y="-1"/>
            <a:ext cx="6094450" cy="6858001"/>
          </a:xfrm>
          <a:prstGeom prst="rect">
            <a:avLst/>
          </a:prstGeom>
        </p:spPr>
      </p:pic>
      <p:sp>
        <p:nvSpPr>
          <p:cNvPr id="9" name="Freeform 16">
            <a:extLst>
              <a:ext uri="{FF2B5EF4-FFF2-40B4-BE49-F238E27FC236}">
                <a16:creationId xmlns="" xmlns:a16="http://schemas.microsoft.com/office/drawing/2014/main" id="{3994EE40-F54F-48E5-826B-B451582096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485467" cy="6858000"/>
          </a:xfrm>
          <a:custGeom>
            <a:avLst/>
            <a:gdLst>
              <a:gd name="connsiteX0" fmla="*/ 0 w 6485467"/>
              <a:gd name="connsiteY0" fmla="*/ 0 h 6858000"/>
              <a:gd name="connsiteX1" fmla="*/ 6485467 w 6485467"/>
              <a:gd name="connsiteY1" fmla="*/ 0 h 6858000"/>
              <a:gd name="connsiteX2" fmla="*/ 6485467 w 6485467"/>
              <a:gd name="connsiteY2" fmla="*/ 1900238 h 6858000"/>
              <a:gd name="connsiteX3" fmla="*/ 6115051 w 6485467"/>
              <a:gd name="connsiteY3" fmla="*/ 2178050 h 6858000"/>
              <a:gd name="connsiteX4" fmla="*/ 6110817 w 6485467"/>
              <a:gd name="connsiteY4" fmla="*/ 2184400 h 6858000"/>
              <a:gd name="connsiteX5" fmla="*/ 6104467 w 6485467"/>
              <a:gd name="connsiteY5" fmla="*/ 2193925 h 6858000"/>
              <a:gd name="connsiteX6" fmla="*/ 6098117 w 6485467"/>
              <a:gd name="connsiteY6" fmla="*/ 2201863 h 6858000"/>
              <a:gd name="connsiteX7" fmla="*/ 6098117 w 6485467"/>
              <a:gd name="connsiteY7" fmla="*/ 2211388 h 6858000"/>
              <a:gd name="connsiteX8" fmla="*/ 6098117 w 6485467"/>
              <a:gd name="connsiteY8" fmla="*/ 2220913 h 6858000"/>
              <a:gd name="connsiteX9" fmla="*/ 6104467 w 6485467"/>
              <a:gd name="connsiteY9" fmla="*/ 2228850 h 6858000"/>
              <a:gd name="connsiteX10" fmla="*/ 6110817 w 6485467"/>
              <a:gd name="connsiteY10" fmla="*/ 2238375 h 6858000"/>
              <a:gd name="connsiteX11" fmla="*/ 6115051 w 6485467"/>
              <a:gd name="connsiteY11" fmla="*/ 2244725 h 6858000"/>
              <a:gd name="connsiteX12" fmla="*/ 6485467 w 6485467"/>
              <a:gd name="connsiteY12" fmla="*/ 2522538 h 6858000"/>
              <a:gd name="connsiteX13" fmla="*/ 6485467 w 6485467"/>
              <a:gd name="connsiteY13" fmla="*/ 6858000 h 6858000"/>
              <a:gd name="connsiteX14" fmla="*/ 0 w 6485467"/>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5467" h="6858000">
                <a:moveTo>
                  <a:pt x="0" y="0"/>
                </a:moveTo>
                <a:lnTo>
                  <a:pt x="6485467" y="0"/>
                </a:lnTo>
                <a:lnTo>
                  <a:pt x="6485467" y="1900238"/>
                </a:lnTo>
                <a:lnTo>
                  <a:pt x="6115051" y="2178050"/>
                </a:lnTo>
                <a:lnTo>
                  <a:pt x="6110817" y="2184400"/>
                </a:lnTo>
                <a:lnTo>
                  <a:pt x="6104467" y="2193925"/>
                </a:lnTo>
                <a:lnTo>
                  <a:pt x="6098117" y="2201863"/>
                </a:lnTo>
                <a:lnTo>
                  <a:pt x="6098117" y="2211388"/>
                </a:lnTo>
                <a:lnTo>
                  <a:pt x="6098117" y="2220913"/>
                </a:lnTo>
                <a:lnTo>
                  <a:pt x="6104467" y="2228850"/>
                </a:lnTo>
                <a:lnTo>
                  <a:pt x="6110817" y="2238375"/>
                </a:lnTo>
                <a:lnTo>
                  <a:pt x="6115051" y="2244725"/>
                </a:lnTo>
                <a:lnTo>
                  <a:pt x="6485467" y="2522538"/>
                </a:lnTo>
                <a:lnTo>
                  <a:pt x="6485467" y="6858000"/>
                </a:lnTo>
                <a:lnTo>
                  <a:pt x="0" y="6858000"/>
                </a:lnTo>
                <a:close/>
              </a:path>
            </a:pathLst>
          </a:custGeom>
          <a:solidFill>
            <a:schemeClr val="bg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0000" y="447188"/>
            <a:ext cx="5070100" cy="1559412"/>
          </a:xfrm>
        </p:spPr>
        <p:txBody>
          <a:bodyPr>
            <a:normAutofit/>
          </a:bodyPr>
          <a:lstStyle/>
          <a:p>
            <a:r>
              <a:rPr lang="en-US" dirty="0"/>
              <a:t>Key Treatment Components</a:t>
            </a:r>
          </a:p>
        </p:txBody>
      </p:sp>
      <p:sp>
        <p:nvSpPr>
          <p:cNvPr id="3" name="Content Placeholder 2"/>
          <p:cNvSpPr>
            <a:spLocks noGrp="1"/>
          </p:cNvSpPr>
          <p:nvPr>
            <p:ph idx="1"/>
          </p:nvPr>
        </p:nvSpPr>
        <p:spPr>
          <a:xfrm>
            <a:off x="180110" y="1898073"/>
            <a:ext cx="5928590" cy="4959927"/>
          </a:xfrm>
        </p:spPr>
        <p:txBody>
          <a:bodyPr>
            <a:normAutofit/>
          </a:bodyPr>
          <a:lstStyle/>
          <a:p>
            <a:r>
              <a:rPr lang="en-US" sz="3200" dirty="0"/>
              <a:t>Engagement Strategies </a:t>
            </a:r>
          </a:p>
          <a:p>
            <a:r>
              <a:rPr lang="en-US" sz="3200" dirty="0"/>
              <a:t>Psychoeducation</a:t>
            </a:r>
          </a:p>
          <a:p>
            <a:r>
              <a:rPr lang="en-US" sz="3200" dirty="0"/>
              <a:t>Cognitive Therapy </a:t>
            </a:r>
          </a:p>
          <a:p>
            <a:r>
              <a:rPr lang="en-US" sz="3200" dirty="0"/>
              <a:t>Behavioral Skills Training</a:t>
            </a:r>
          </a:p>
          <a:p>
            <a:r>
              <a:rPr lang="en-US" sz="3200" dirty="0"/>
              <a:t>Relapse Prevention Strategies</a:t>
            </a:r>
          </a:p>
        </p:txBody>
      </p:sp>
    </p:spTree>
    <p:extLst>
      <p:ext uri="{BB962C8B-B14F-4D97-AF65-F5344CB8AC3E}">
        <p14:creationId xmlns:p14="http://schemas.microsoft.com/office/powerpoint/2010/main" val="33380841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Treatment Outcomes</a:t>
            </a:r>
            <a:endParaRPr lang="en-US" dirty="0"/>
          </a:p>
        </p:txBody>
      </p:sp>
      <p:sp>
        <p:nvSpPr>
          <p:cNvPr id="3" name="Content Placeholder 2"/>
          <p:cNvSpPr>
            <a:spLocks noGrp="1"/>
          </p:cNvSpPr>
          <p:nvPr>
            <p:ph idx="1"/>
          </p:nvPr>
        </p:nvSpPr>
        <p:spPr/>
        <p:txBody>
          <a:bodyPr>
            <a:normAutofit/>
          </a:bodyPr>
          <a:lstStyle/>
          <a:p>
            <a:r>
              <a:rPr lang="en-US" sz="3200" dirty="0" smtClean="0"/>
              <a:t>Early Stage</a:t>
            </a:r>
          </a:p>
          <a:p>
            <a:pPr lvl="1"/>
            <a:r>
              <a:rPr lang="en-US" sz="3200" dirty="0" smtClean="0"/>
              <a:t>Module 1 – General Assessment</a:t>
            </a:r>
          </a:p>
          <a:p>
            <a:pPr lvl="1"/>
            <a:r>
              <a:rPr lang="en-US" sz="3200" dirty="0" smtClean="0"/>
              <a:t>Module 2 – Symptoms Specific Assessment  </a:t>
            </a:r>
          </a:p>
          <a:p>
            <a:r>
              <a:rPr lang="en-US" sz="3200" dirty="0" smtClean="0"/>
              <a:t>Ongoing Assessment</a:t>
            </a:r>
            <a:endParaRPr lang="en-US" sz="3200" dirty="0"/>
          </a:p>
        </p:txBody>
      </p:sp>
    </p:spTree>
    <p:extLst>
      <p:ext uri="{BB962C8B-B14F-4D97-AF65-F5344CB8AC3E}">
        <p14:creationId xmlns:p14="http://schemas.microsoft.com/office/powerpoint/2010/main" val="7703751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Sessions</a:t>
            </a:r>
            <a:endParaRPr lang="en-US" dirty="0"/>
          </a:p>
        </p:txBody>
      </p:sp>
      <p:sp>
        <p:nvSpPr>
          <p:cNvPr id="3" name="Content Placeholder 2"/>
          <p:cNvSpPr>
            <a:spLocks noGrp="1"/>
          </p:cNvSpPr>
          <p:nvPr>
            <p:ph idx="1"/>
          </p:nvPr>
        </p:nvSpPr>
        <p:spPr>
          <a:xfrm>
            <a:off x="284205" y="2222287"/>
            <a:ext cx="11652422" cy="4400935"/>
          </a:xfrm>
        </p:spPr>
        <p:txBody>
          <a:bodyPr>
            <a:noAutofit/>
          </a:bodyPr>
          <a:lstStyle/>
          <a:p>
            <a:r>
              <a:rPr lang="en-US" sz="2000" dirty="0" smtClean="0"/>
              <a:t>Progress &amp; Homework Review</a:t>
            </a:r>
          </a:p>
          <a:p>
            <a:r>
              <a:rPr lang="en-US" sz="2000" dirty="0" smtClean="0"/>
              <a:t>Set an Agenda for the Session (depends on level of insight &amp; functioning)</a:t>
            </a:r>
          </a:p>
          <a:p>
            <a:pPr lvl="1"/>
            <a:r>
              <a:rPr lang="en-US" sz="2000" dirty="0" smtClean="0"/>
              <a:t>Open ended questions</a:t>
            </a:r>
          </a:p>
          <a:p>
            <a:pPr lvl="1"/>
            <a:r>
              <a:rPr lang="en-US" sz="2000" dirty="0" smtClean="0"/>
              <a:t>What would you like to work on this week?</a:t>
            </a:r>
          </a:p>
          <a:p>
            <a:pPr lvl="1"/>
            <a:r>
              <a:rPr lang="en-US" sz="2000" dirty="0" smtClean="0"/>
              <a:t>It sounds like you had some trouble practicing relaxation technique, is that something we could spend more time on this week?</a:t>
            </a:r>
            <a:endParaRPr lang="is-IS" sz="2000" dirty="0" smtClean="0"/>
          </a:p>
          <a:p>
            <a:r>
              <a:rPr lang="is-IS" sz="2000" dirty="0" smtClean="0"/>
              <a:t>S</a:t>
            </a:r>
            <a:r>
              <a:rPr lang="en-US" sz="2000" dirty="0" smtClean="0"/>
              <a:t>e</a:t>
            </a:r>
            <a:r>
              <a:rPr lang="is-IS" sz="2000" dirty="0" smtClean="0"/>
              <a:t>ssion Summary</a:t>
            </a:r>
          </a:p>
          <a:p>
            <a:pPr lvl="1"/>
            <a:r>
              <a:rPr lang="is-IS" sz="2000" dirty="0" smtClean="0"/>
              <a:t>Reveiw Key points made during session</a:t>
            </a:r>
          </a:p>
          <a:p>
            <a:pPr lvl="1"/>
            <a:r>
              <a:rPr lang="is-IS" sz="2000" dirty="0" smtClean="0"/>
              <a:t>Ask patients to note down any practice or homework tasks </a:t>
            </a:r>
            <a:endParaRPr lang="en-US" sz="2000" dirty="0" smtClean="0"/>
          </a:p>
          <a:p>
            <a:endParaRPr lang="en-US" sz="2000" dirty="0"/>
          </a:p>
        </p:txBody>
      </p:sp>
    </p:spTree>
    <p:extLst>
      <p:ext uri="{BB962C8B-B14F-4D97-AF65-F5344CB8AC3E}">
        <p14:creationId xmlns:p14="http://schemas.microsoft.com/office/powerpoint/2010/main" val="15171104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Self-Awareness or Possible Biases</a:t>
            </a:r>
            <a:endParaRPr lang="en-US" dirty="0"/>
          </a:p>
        </p:txBody>
      </p:sp>
      <p:sp>
        <p:nvSpPr>
          <p:cNvPr id="3" name="Content Placeholder 2"/>
          <p:cNvSpPr>
            <a:spLocks noGrp="1"/>
          </p:cNvSpPr>
          <p:nvPr>
            <p:ph idx="1"/>
          </p:nvPr>
        </p:nvSpPr>
        <p:spPr>
          <a:xfrm>
            <a:off x="818712" y="1773383"/>
            <a:ext cx="10554574" cy="4973782"/>
          </a:xfrm>
        </p:spPr>
        <p:txBody>
          <a:bodyPr>
            <a:normAutofit/>
          </a:bodyPr>
          <a:lstStyle/>
          <a:p>
            <a:r>
              <a:rPr lang="en-US" sz="2800" dirty="0"/>
              <a:t>How comfortable do you feel treating schizophrenia spectrum disorders</a:t>
            </a:r>
            <a:r>
              <a:rPr lang="en-US" sz="2800" dirty="0" smtClean="0"/>
              <a:t>?</a:t>
            </a:r>
          </a:p>
          <a:p>
            <a:endParaRPr lang="en-US" sz="2800" dirty="0"/>
          </a:p>
          <a:p>
            <a:r>
              <a:rPr lang="en-US" sz="2800" dirty="0"/>
              <a:t>What do you do?  Treat? or Refer?</a:t>
            </a:r>
          </a:p>
          <a:p>
            <a:endParaRPr lang="en-US" sz="2800" dirty="0" smtClean="0"/>
          </a:p>
          <a:p>
            <a:r>
              <a:rPr lang="en-US" sz="2800" dirty="0" smtClean="0"/>
              <a:t>What </a:t>
            </a:r>
            <a:r>
              <a:rPr lang="en-US" sz="2800" dirty="0"/>
              <a:t>would be a challenge </a:t>
            </a:r>
            <a:r>
              <a:rPr lang="en-US" sz="2800" dirty="0" smtClean="0"/>
              <a:t>for you for treating </a:t>
            </a:r>
            <a:r>
              <a:rPr lang="en-US" sz="2800" dirty="0"/>
              <a:t>Schizophrenia or psychosis with traditional CBT</a:t>
            </a:r>
            <a:r>
              <a:rPr lang="en-US" sz="2800" dirty="0" smtClean="0"/>
              <a:t>?</a:t>
            </a:r>
          </a:p>
        </p:txBody>
      </p:sp>
      <p:pic>
        <p:nvPicPr>
          <p:cNvPr id="4" name="Picture 3"/>
          <p:cNvPicPr>
            <a:picLocks noChangeAspect="1"/>
          </p:cNvPicPr>
          <p:nvPr/>
        </p:nvPicPr>
        <p:blipFill rotWithShape="1">
          <a:blip r:embed="rId2"/>
          <a:srcRect l="13864" t="9162" r="16239"/>
          <a:stretch/>
        </p:blipFill>
        <p:spPr>
          <a:xfrm>
            <a:off x="8791095" y="2968487"/>
            <a:ext cx="3067981" cy="2266122"/>
          </a:xfrm>
          <a:prstGeom prst="rect">
            <a:avLst/>
          </a:prstGeom>
        </p:spPr>
      </p:pic>
    </p:spTree>
    <p:extLst>
      <p:ext uri="{BB962C8B-B14F-4D97-AF65-F5344CB8AC3E}">
        <p14:creationId xmlns:p14="http://schemas.microsoft.com/office/powerpoint/2010/main" val="20168253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Structure of Session - Sample</a:t>
            </a:r>
            <a:endParaRPr lang="en-US" dirty="0"/>
          </a:p>
        </p:txBody>
      </p:sp>
      <p:sp>
        <p:nvSpPr>
          <p:cNvPr id="4" name="Subtitle 3"/>
          <p:cNvSpPr>
            <a:spLocks noGrp="1"/>
          </p:cNvSpPr>
          <p:nvPr>
            <p:ph type="subTitle" idx="1"/>
          </p:nvPr>
        </p:nvSpPr>
        <p:spPr/>
        <p:txBody>
          <a:bodyPr/>
          <a:lstStyle/>
          <a:p>
            <a:r>
              <a:rPr lang="en-US" dirty="0" smtClean="0"/>
              <a:t>See Manual/Handout</a:t>
            </a:r>
            <a:endParaRPr lang="en-US" dirty="0"/>
          </a:p>
        </p:txBody>
      </p:sp>
    </p:spTree>
    <p:extLst>
      <p:ext uri="{BB962C8B-B14F-4D97-AF65-F5344CB8AC3E}">
        <p14:creationId xmlns:p14="http://schemas.microsoft.com/office/powerpoint/2010/main" val="6601050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Modules</a:t>
            </a:r>
            <a:endParaRPr lang="en-US" dirty="0"/>
          </a:p>
        </p:txBody>
      </p:sp>
      <p:sp>
        <p:nvSpPr>
          <p:cNvPr id="3" name="Content Placeholder 2"/>
          <p:cNvSpPr>
            <a:spLocks noGrp="1"/>
          </p:cNvSpPr>
          <p:nvPr>
            <p:ph idx="1"/>
          </p:nvPr>
        </p:nvSpPr>
        <p:spPr>
          <a:xfrm>
            <a:off x="563815" y="2197574"/>
            <a:ext cx="11064367" cy="4413291"/>
          </a:xfrm>
        </p:spPr>
        <p:txBody>
          <a:bodyPr>
            <a:noAutofit/>
          </a:bodyPr>
          <a:lstStyle/>
          <a:p>
            <a:r>
              <a:rPr lang="en-US" sz="3200" dirty="0" smtClean="0"/>
              <a:t>Module 1 – General Assessment &amp; Introduction to Therapy</a:t>
            </a:r>
          </a:p>
          <a:p>
            <a:r>
              <a:rPr lang="en-US" sz="3200" dirty="0" smtClean="0"/>
              <a:t>Module 2 – Symptoms Specific Assessment</a:t>
            </a:r>
          </a:p>
          <a:p>
            <a:r>
              <a:rPr lang="en-US" sz="3200" dirty="0" smtClean="0"/>
              <a:t>Module 3 – Early Treatment Engagement</a:t>
            </a:r>
          </a:p>
          <a:p>
            <a:r>
              <a:rPr lang="en-US" sz="3200" dirty="0" smtClean="0"/>
              <a:t>Module 4 – Psycho-education</a:t>
            </a:r>
          </a:p>
          <a:p>
            <a:r>
              <a:rPr lang="en-US" sz="3200" dirty="0" smtClean="0"/>
              <a:t>Module 5 – Cognitive Therapy for Delusions</a:t>
            </a:r>
          </a:p>
        </p:txBody>
      </p:sp>
    </p:spTree>
    <p:extLst>
      <p:ext uri="{BB962C8B-B14F-4D97-AF65-F5344CB8AC3E}">
        <p14:creationId xmlns:p14="http://schemas.microsoft.com/office/powerpoint/2010/main" val="30171876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Modules</a:t>
            </a:r>
            <a:endParaRPr lang="en-US" dirty="0"/>
          </a:p>
        </p:txBody>
      </p:sp>
      <p:sp>
        <p:nvSpPr>
          <p:cNvPr id="3" name="Content Placeholder 2"/>
          <p:cNvSpPr>
            <a:spLocks noGrp="1"/>
          </p:cNvSpPr>
          <p:nvPr>
            <p:ph idx="1"/>
          </p:nvPr>
        </p:nvSpPr>
        <p:spPr>
          <a:xfrm>
            <a:off x="358344" y="2308784"/>
            <a:ext cx="11685373" cy="4265010"/>
          </a:xfrm>
        </p:spPr>
        <p:txBody>
          <a:bodyPr>
            <a:noAutofit/>
          </a:bodyPr>
          <a:lstStyle/>
          <a:p>
            <a:r>
              <a:rPr lang="en-US" sz="3200" dirty="0" smtClean="0"/>
              <a:t>Module 6 - Cognitive Therapy for Voices</a:t>
            </a:r>
          </a:p>
          <a:p>
            <a:r>
              <a:rPr lang="en-US" sz="3200" dirty="0"/>
              <a:t>Module </a:t>
            </a:r>
            <a:r>
              <a:rPr lang="en-US" sz="3200" dirty="0" smtClean="0"/>
              <a:t>7 - Behavioral Skills Training </a:t>
            </a:r>
          </a:p>
          <a:p>
            <a:r>
              <a:rPr lang="en-US" sz="3200" dirty="0" smtClean="0"/>
              <a:t>Module 8 - Cognitive Therapy for Secondary Symptoms</a:t>
            </a:r>
          </a:p>
          <a:p>
            <a:r>
              <a:rPr lang="en-US" sz="3200" dirty="0" smtClean="0"/>
              <a:t>Module 9 - Self-Management Planning </a:t>
            </a:r>
          </a:p>
          <a:p>
            <a:r>
              <a:rPr lang="en-US" sz="3200" dirty="0" smtClean="0"/>
              <a:t>Module 10 - Post-Treatment Assessment</a:t>
            </a:r>
            <a:endParaRPr lang="en-US" sz="3200" dirty="0"/>
          </a:p>
        </p:txBody>
      </p:sp>
    </p:spTree>
    <p:extLst>
      <p:ext uri="{BB962C8B-B14F-4D97-AF65-F5344CB8AC3E}">
        <p14:creationId xmlns:p14="http://schemas.microsoft.com/office/powerpoint/2010/main" val="4356744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Handouts</a:t>
            </a:r>
            <a:endParaRPr lang="en-US" dirty="0"/>
          </a:p>
        </p:txBody>
      </p:sp>
      <p:sp>
        <p:nvSpPr>
          <p:cNvPr id="3" name="Content Placeholder 2"/>
          <p:cNvSpPr>
            <a:spLocks noGrp="1"/>
          </p:cNvSpPr>
          <p:nvPr>
            <p:ph idx="1"/>
          </p:nvPr>
        </p:nvSpPr>
        <p:spPr>
          <a:xfrm>
            <a:off x="818712" y="2222287"/>
            <a:ext cx="10554574" cy="4438005"/>
          </a:xfrm>
        </p:spPr>
        <p:txBody>
          <a:bodyPr>
            <a:noAutofit/>
          </a:bodyPr>
          <a:lstStyle/>
          <a:p>
            <a:r>
              <a:rPr lang="en-US" sz="2800" dirty="0" smtClean="0"/>
              <a:t>What is Psychosis?</a:t>
            </a:r>
          </a:p>
          <a:p>
            <a:r>
              <a:rPr lang="en-US" sz="2800" dirty="0" smtClean="0"/>
              <a:t>Stress Vulnerability Model</a:t>
            </a:r>
          </a:p>
          <a:p>
            <a:r>
              <a:rPr lang="en-US" sz="2800" dirty="0" smtClean="0"/>
              <a:t>Early Warning Signs</a:t>
            </a:r>
          </a:p>
          <a:p>
            <a:r>
              <a:rPr lang="en-US" sz="2800" dirty="0" smtClean="0"/>
              <a:t>Calming Technique: Breathing &amp; Relaxation</a:t>
            </a:r>
          </a:p>
          <a:p>
            <a:r>
              <a:rPr lang="en-US" sz="2800" dirty="0" smtClean="0"/>
              <a:t>Thinking &amp; Feeling</a:t>
            </a:r>
          </a:p>
          <a:p>
            <a:r>
              <a:rPr lang="en-US" sz="2800" dirty="0" smtClean="0"/>
              <a:t>The Feelings Catalogue</a:t>
            </a:r>
          </a:p>
          <a:p>
            <a:r>
              <a:rPr lang="en-US" sz="2800" dirty="0" smtClean="0"/>
              <a:t>Detective Work</a:t>
            </a:r>
            <a:endParaRPr lang="en-US" sz="2800" dirty="0"/>
          </a:p>
        </p:txBody>
      </p:sp>
    </p:spTree>
    <p:extLst>
      <p:ext uri="{BB962C8B-B14F-4D97-AF65-F5344CB8AC3E}">
        <p14:creationId xmlns:p14="http://schemas.microsoft.com/office/powerpoint/2010/main" val="8520705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Worksheets</a:t>
            </a:r>
            <a:endParaRPr lang="en-US" dirty="0"/>
          </a:p>
        </p:txBody>
      </p:sp>
      <p:sp>
        <p:nvSpPr>
          <p:cNvPr id="3" name="Content Placeholder 2"/>
          <p:cNvSpPr>
            <a:spLocks noGrp="1"/>
          </p:cNvSpPr>
          <p:nvPr>
            <p:ph idx="1"/>
          </p:nvPr>
        </p:nvSpPr>
        <p:spPr>
          <a:xfrm>
            <a:off x="818712" y="2222287"/>
            <a:ext cx="10554574" cy="4536859"/>
          </a:xfrm>
        </p:spPr>
        <p:txBody>
          <a:bodyPr>
            <a:noAutofit/>
          </a:bodyPr>
          <a:lstStyle/>
          <a:p>
            <a:r>
              <a:rPr lang="en-US" sz="3200" dirty="0" smtClean="0"/>
              <a:t>Expectations Questionnaire</a:t>
            </a:r>
          </a:p>
          <a:p>
            <a:r>
              <a:rPr lang="en-US" sz="3200" dirty="0" smtClean="0"/>
              <a:t>Goals of Therapy</a:t>
            </a:r>
          </a:p>
          <a:p>
            <a:r>
              <a:rPr lang="en-US" sz="3200" dirty="0" smtClean="0"/>
              <a:t>Fire Drill for Coping</a:t>
            </a:r>
          </a:p>
          <a:p>
            <a:r>
              <a:rPr lang="en-US" sz="3200" dirty="0" smtClean="0"/>
              <a:t>The Change Process Balance Sheet</a:t>
            </a:r>
          </a:p>
          <a:p>
            <a:r>
              <a:rPr lang="en-US" sz="3200" dirty="0" smtClean="0"/>
              <a:t>Stress-Vulnerability Worksheet</a:t>
            </a:r>
          </a:p>
          <a:p>
            <a:r>
              <a:rPr lang="en-US" sz="3200" dirty="0" smtClean="0"/>
              <a:t>Early Warning Signs Worksheet</a:t>
            </a:r>
          </a:p>
        </p:txBody>
      </p:sp>
    </p:spTree>
    <p:extLst>
      <p:ext uri="{BB962C8B-B14F-4D97-AF65-F5344CB8AC3E}">
        <p14:creationId xmlns:p14="http://schemas.microsoft.com/office/powerpoint/2010/main" val="11787389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Worksheets</a:t>
            </a:r>
          </a:p>
        </p:txBody>
      </p:sp>
      <p:sp>
        <p:nvSpPr>
          <p:cNvPr id="3" name="Content Placeholder 2"/>
          <p:cNvSpPr>
            <a:spLocks noGrp="1"/>
          </p:cNvSpPr>
          <p:nvPr>
            <p:ph idx="1"/>
          </p:nvPr>
        </p:nvSpPr>
        <p:spPr>
          <a:xfrm>
            <a:off x="810000" y="2222287"/>
            <a:ext cx="10563286" cy="4499789"/>
          </a:xfrm>
        </p:spPr>
        <p:txBody>
          <a:bodyPr>
            <a:noAutofit/>
          </a:bodyPr>
          <a:lstStyle/>
          <a:p>
            <a:r>
              <a:rPr lang="en-US" sz="3200" dirty="0"/>
              <a:t>Weekly Activity Schedule</a:t>
            </a:r>
          </a:p>
          <a:p>
            <a:r>
              <a:rPr lang="en-US" sz="3200" dirty="0"/>
              <a:t>My Thought Diary</a:t>
            </a:r>
          </a:p>
          <a:p>
            <a:r>
              <a:rPr lang="en-US" sz="3200" dirty="0"/>
              <a:t>Experiment Record</a:t>
            </a:r>
          </a:p>
          <a:p>
            <a:r>
              <a:rPr lang="en-US" sz="3200" dirty="0"/>
              <a:t>Problem Solving </a:t>
            </a:r>
          </a:p>
          <a:p>
            <a:r>
              <a:rPr lang="en-US" sz="3200" dirty="0"/>
              <a:t>Step Ladder</a:t>
            </a:r>
          </a:p>
          <a:p>
            <a:r>
              <a:rPr lang="en-US" sz="3200" dirty="0"/>
              <a:t>Self-Management Plan </a:t>
            </a:r>
          </a:p>
        </p:txBody>
      </p:sp>
    </p:spTree>
    <p:extLst>
      <p:ext uri="{BB962C8B-B14F-4D97-AF65-F5344CB8AC3E}">
        <p14:creationId xmlns:p14="http://schemas.microsoft.com/office/powerpoint/2010/main" val="885138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Interventions</a:t>
            </a:r>
            <a:endParaRPr lang="en-US" dirty="0"/>
          </a:p>
        </p:txBody>
      </p:sp>
      <p:sp>
        <p:nvSpPr>
          <p:cNvPr id="3" name="Content Placeholder 2"/>
          <p:cNvSpPr>
            <a:spLocks noGrp="1"/>
          </p:cNvSpPr>
          <p:nvPr>
            <p:ph idx="1"/>
          </p:nvPr>
        </p:nvSpPr>
        <p:spPr>
          <a:xfrm>
            <a:off x="818712" y="2222287"/>
            <a:ext cx="10554574" cy="4386331"/>
          </a:xfrm>
        </p:spPr>
        <p:txBody>
          <a:bodyPr>
            <a:noAutofit/>
          </a:bodyPr>
          <a:lstStyle/>
          <a:p>
            <a:r>
              <a:rPr lang="en-US" sz="2400" dirty="0"/>
              <a:t>Additional interventions within </a:t>
            </a:r>
            <a:r>
              <a:rPr lang="en-US" sz="2400" dirty="0" err="1"/>
              <a:t>CBTp</a:t>
            </a:r>
            <a:r>
              <a:rPr lang="en-US" sz="2400" dirty="0"/>
              <a:t> include social skills training, family interventions, integrated-dual disorder treatment, vocational rehabilitation, cognitive remediation, fitness interventions, and sexuality, family planning, and parenting (Antony &amp; Barlow, 2014). </a:t>
            </a:r>
            <a:endParaRPr lang="en-US" sz="2400" dirty="0" smtClean="0"/>
          </a:p>
          <a:p>
            <a:r>
              <a:rPr lang="en-US" sz="2400" dirty="0" err="1"/>
              <a:t>Naeem</a:t>
            </a:r>
            <a:r>
              <a:rPr lang="en-US" sz="2400" dirty="0"/>
              <a:t> &amp; Kingdom (2016) suggested that the</a:t>
            </a:r>
            <a:r>
              <a:rPr lang="en-US" sz="2400" b="1" dirty="0"/>
              <a:t> </a:t>
            </a:r>
            <a:r>
              <a:rPr lang="en-US" sz="2400" dirty="0"/>
              <a:t>standard </a:t>
            </a:r>
            <a:r>
              <a:rPr lang="en-US" sz="2400" dirty="0" err="1"/>
              <a:t>CBTp</a:t>
            </a:r>
            <a:r>
              <a:rPr lang="en-US" sz="2400" dirty="0"/>
              <a:t> treatments typically span between 12–20 sessions over 4–6 months.  </a:t>
            </a:r>
            <a:endParaRPr lang="en-US" sz="2400" dirty="0" smtClean="0"/>
          </a:p>
          <a:p>
            <a:r>
              <a:rPr lang="en-US" sz="2400" dirty="0" smtClean="0"/>
              <a:t>A </a:t>
            </a:r>
            <a:r>
              <a:rPr lang="en-US" sz="2400" dirty="0"/>
              <a:t>more structure version of </a:t>
            </a:r>
            <a:r>
              <a:rPr lang="en-US" sz="2400" dirty="0" err="1"/>
              <a:t>CBTp</a:t>
            </a:r>
            <a:r>
              <a:rPr lang="en-US" sz="2400" dirty="0"/>
              <a:t> suggests an average of 30 hours of therapy for  6–9 months, in addition to up to four booster sessions over subsequent 6–12 months after termination (Morrison, 2017). </a:t>
            </a:r>
          </a:p>
        </p:txBody>
      </p:sp>
    </p:spTree>
    <p:extLst>
      <p:ext uri="{BB962C8B-B14F-4D97-AF65-F5344CB8AC3E}">
        <p14:creationId xmlns:p14="http://schemas.microsoft.com/office/powerpoint/2010/main" val="6857102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 xmlns:a16="http://schemas.microsoft.com/office/drawing/2014/main" id="{133F8CB7-795C-4272-9073-64D8CF97F22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 xmlns:a16="http://schemas.microsoft.com/office/drawing/2014/main" id="{B7743172-17A8-4FA4-8434-B813E03B766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3">
            <a:extLst>
              <a:ext uri="{FF2B5EF4-FFF2-40B4-BE49-F238E27FC236}">
                <a16:creationId xmlns="" xmlns:a16="http://schemas.microsoft.com/office/drawing/2014/main" id="{4CE1233C-FD2F-489E-BFDE-086F5FED649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pic>
        <p:nvPicPr>
          <p:cNvPr id="7" name="Content Placeholder 3"/>
          <p:cNvPicPr>
            <a:picLocks noGrp="1" noChangeAspect="1"/>
          </p:cNvPicPr>
          <p:nvPr>
            <p:ph idx="1"/>
          </p:nvPr>
        </p:nvPicPr>
        <p:blipFill>
          <a:blip r:embed="rId3"/>
          <a:stretch>
            <a:fillRect/>
          </a:stretch>
        </p:blipFill>
        <p:spPr>
          <a:xfrm>
            <a:off x="5280472" y="973669"/>
            <a:ext cx="6268062" cy="4737488"/>
          </a:xfrm>
          <a:prstGeom prst="roundRect">
            <a:avLst>
              <a:gd name="adj" fmla="val 3876"/>
            </a:avLst>
          </a:prstGeom>
          <a:ln>
            <a:solidFill>
              <a:schemeClr val="accent1"/>
            </a:solidFill>
          </a:ln>
          <a:effectLst/>
        </p:spPr>
      </p:pic>
      <p:sp>
        <p:nvSpPr>
          <p:cNvPr id="2" name="Title 1"/>
          <p:cNvSpPr>
            <a:spLocks noGrp="1"/>
          </p:cNvSpPr>
          <p:nvPr>
            <p:ph type="title"/>
          </p:nvPr>
        </p:nvSpPr>
        <p:spPr>
          <a:xfrm>
            <a:off x="451514" y="1800225"/>
            <a:ext cx="3444211" cy="4241136"/>
          </a:xfrm>
        </p:spPr>
        <p:txBody>
          <a:bodyPr vert="horz" lIns="91440" tIns="45720" rIns="91440" bIns="45720" rtlCol="0" anchor="t">
            <a:normAutofit/>
          </a:bodyPr>
          <a:lstStyle/>
          <a:p>
            <a:r>
              <a:rPr lang="en-US" sz="4400" dirty="0" smtClean="0"/>
              <a:t>Questions?</a:t>
            </a:r>
            <a:endParaRPr lang="en-US" sz="4400" dirty="0"/>
          </a:p>
        </p:txBody>
      </p:sp>
      <p:pic>
        <p:nvPicPr>
          <p:cNvPr id="3" name="Picture 2"/>
          <p:cNvPicPr>
            <a:picLocks noChangeAspect="1"/>
          </p:cNvPicPr>
          <p:nvPr/>
        </p:nvPicPr>
        <p:blipFill>
          <a:blip r:embed="rId4"/>
          <a:stretch>
            <a:fillRect/>
          </a:stretch>
        </p:blipFill>
        <p:spPr>
          <a:xfrm>
            <a:off x="687719" y="3057525"/>
            <a:ext cx="2971800" cy="2971800"/>
          </a:xfrm>
          <a:prstGeom prst="rect">
            <a:avLst/>
          </a:prstGeom>
        </p:spPr>
      </p:pic>
    </p:spTree>
    <p:extLst>
      <p:ext uri="{BB962C8B-B14F-4D97-AF65-F5344CB8AC3E}">
        <p14:creationId xmlns:p14="http://schemas.microsoft.com/office/powerpoint/2010/main" val="13776794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818712" y="2197101"/>
            <a:ext cx="10554574" cy="4495800"/>
          </a:xfrm>
        </p:spPr>
        <p:txBody>
          <a:bodyPr>
            <a:normAutofit fontScale="92500" lnSpcReduction="10000"/>
          </a:bodyPr>
          <a:lstStyle/>
          <a:p>
            <a:r>
              <a:rPr lang="en-US" dirty="0"/>
              <a:t>American Psychiatric Association (2013). </a:t>
            </a:r>
            <a:r>
              <a:rPr lang="en-US" i="1" dirty="0"/>
              <a:t>Diagnostic and Statistical Manual of Mental Disorders</a:t>
            </a:r>
            <a:r>
              <a:rPr lang="en-US" dirty="0"/>
              <a:t>, Arlington, VA: American Psychiatric Association</a:t>
            </a:r>
          </a:p>
          <a:p>
            <a:r>
              <a:rPr lang="en-US" dirty="0"/>
              <a:t>Anthony, M.M., Barlow, D.H. (</a:t>
            </a:r>
            <a:r>
              <a:rPr lang="en-US" dirty="0" err="1"/>
              <a:t>Eds</a:t>
            </a:r>
            <a:r>
              <a:rPr lang="en-US" dirty="0"/>
              <a:t>) (2011). </a:t>
            </a:r>
            <a:r>
              <a:rPr lang="en-US" i="1" dirty="0"/>
              <a:t>Handbook of Assessment and Treatment Planning for Psychological Disorders, Second Edition</a:t>
            </a:r>
            <a:r>
              <a:rPr lang="en-US" dirty="0"/>
              <a:t>. New York: Guilford</a:t>
            </a:r>
          </a:p>
          <a:p>
            <a:r>
              <a:rPr lang="en-US" dirty="0"/>
              <a:t>Barlow, D. H. (2014). </a:t>
            </a:r>
            <a:r>
              <a:rPr lang="en-US" i="1" dirty="0"/>
              <a:t>Clinical handbook of psychological disorders: a step-by-step treatment manual (5</a:t>
            </a:r>
            <a:r>
              <a:rPr lang="en-US" i="1" baseline="30000" dirty="0"/>
              <a:t>th</a:t>
            </a:r>
            <a:r>
              <a:rPr lang="en-US" i="1" dirty="0"/>
              <a:t> </a:t>
            </a:r>
            <a:r>
              <a:rPr lang="en-US" i="1" dirty="0" err="1"/>
              <a:t>ed</a:t>
            </a:r>
            <a:r>
              <a:rPr lang="en-US" i="1" dirty="0"/>
              <a:t>).</a:t>
            </a:r>
            <a:r>
              <a:rPr lang="en-US" dirty="0"/>
              <a:t> New York: The Guilford Press</a:t>
            </a:r>
          </a:p>
          <a:p>
            <a:r>
              <a:rPr lang="en-US" dirty="0" err="1"/>
              <a:t>Kråkvik</a:t>
            </a:r>
            <a:r>
              <a:rPr lang="en-US" dirty="0"/>
              <a:t>, B., </a:t>
            </a:r>
            <a:r>
              <a:rPr lang="en-US" dirty="0" err="1"/>
              <a:t>Gråwe</a:t>
            </a:r>
            <a:r>
              <a:rPr lang="en-US" dirty="0"/>
              <a:t>, R. W., Hagen, R., &amp; Stiles, T. C. (2013). Cognitive </a:t>
            </a:r>
            <a:r>
              <a:rPr lang="en-US" dirty="0" err="1"/>
              <a:t>Behaviour</a:t>
            </a:r>
            <a:r>
              <a:rPr lang="en-US" dirty="0"/>
              <a:t> Therapy for Psychotic Symptoms: A Randomized Controlled Effectiveness Trial. </a:t>
            </a:r>
            <a:r>
              <a:rPr lang="en-US" i="1" dirty="0" err="1"/>
              <a:t>Behavioural</a:t>
            </a:r>
            <a:r>
              <a:rPr lang="en-US" i="1" dirty="0"/>
              <a:t> and Cognitive Psychotherapy</a:t>
            </a:r>
            <a:r>
              <a:rPr lang="en-US" dirty="0"/>
              <a:t>, </a:t>
            </a:r>
            <a:r>
              <a:rPr lang="en-US" i="1" dirty="0"/>
              <a:t>41</a:t>
            </a:r>
            <a:r>
              <a:rPr lang="en-US" dirty="0"/>
              <a:t>(5), 511–524. http://</a:t>
            </a:r>
            <a:r>
              <a:rPr lang="en-US" dirty="0" err="1"/>
              <a:t>doi.org</a:t>
            </a:r>
            <a:r>
              <a:rPr lang="en-US" dirty="0"/>
              <a:t>/10.1017/S1352465813000258</a:t>
            </a:r>
          </a:p>
          <a:p>
            <a:r>
              <a:rPr lang="en-US" dirty="0"/>
              <a:t>Lincoln, T. M., </a:t>
            </a:r>
            <a:r>
              <a:rPr lang="en-US" dirty="0" err="1"/>
              <a:t>Rief</a:t>
            </a:r>
            <a:r>
              <a:rPr lang="en-US" dirty="0"/>
              <a:t>, W., </a:t>
            </a:r>
            <a:r>
              <a:rPr lang="en-US" dirty="0" err="1"/>
              <a:t>Westermann</a:t>
            </a:r>
            <a:r>
              <a:rPr lang="en-US" dirty="0"/>
              <a:t>, S., Ziegler, M., </a:t>
            </a:r>
            <a:r>
              <a:rPr lang="en-US" dirty="0" err="1"/>
              <a:t>Kesting</a:t>
            </a:r>
            <a:r>
              <a:rPr lang="en-US" dirty="0"/>
              <a:t>, M. L., </a:t>
            </a:r>
            <a:r>
              <a:rPr lang="en-US" dirty="0" err="1"/>
              <a:t>Heibach</a:t>
            </a:r>
            <a:r>
              <a:rPr lang="en-US" dirty="0"/>
              <a:t>, E., &amp; </a:t>
            </a:r>
            <a:r>
              <a:rPr lang="en-US" dirty="0" err="1"/>
              <a:t>Mehl</a:t>
            </a:r>
            <a:r>
              <a:rPr lang="en-US" dirty="0"/>
              <a:t>, S. (2014). Who stays, who benefits? Predicting dropout and change in cognitive </a:t>
            </a:r>
            <a:r>
              <a:rPr lang="en-US" dirty="0" err="1"/>
              <a:t>behaviour</a:t>
            </a:r>
            <a:r>
              <a:rPr lang="en-US" dirty="0"/>
              <a:t> therapy for psychosis. </a:t>
            </a:r>
            <a:r>
              <a:rPr lang="en-US" i="1" dirty="0"/>
              <a:t>Psychiatry Research</a:t>
            </a:r>
            <a:r>
              <a:rPr lang="en-US" dirty="0"/>
              <a:t>, </a:t>
            </a:r>
            <a:r>
              <a:rPr lang="en-US" i="1" dirty="0"/>
              <a:t>216</a:t>
            </a:r>
            <a:r>
              <a:rPr lang="en-US" dirty="0"/>
              <a:t>(2), 198–205. http://</a:t>
            </a:r>
            <a:r>
              <a:rPr lang="en-US" dirty="0" err="1"/>
              <a:t>doi.org</a:t>
            </a:r>
            <a:r>
              <a:rPr lang="en-US" dirty="0"/>
              <a:t>/10.1016/j.psychres.2014.02.012</a:t>
            </a:r>
          </a:p>
          <a:p>
            <a:r>
              <a:rPr lang="en-US" dirty="0"/>
              <a:t>Marcus, E., </a:t>
            </a:r>
            <a:r>
              <a:rPr lang="en-US" dirty="0" err="1"/>
              <a:t>Garety</a:t>
            </a:r>
            <a:r>
              <a:rPr lang="en-US" dirty="0"/>
              <a:t>, P., </a:t>
            </a:r>
            <a:r>
              <a:rPr lang="en-US" dirty="0" err="1"/>
              <a:t>Weinman</a:t>
            </a:r>
            <a:r>
              <a:rPr lang="en-US" dirty="0"/>
              <a:t>, J., Emsley, R., Dunn, G., </a:t>
            </a:r>
            <a:r>
              <a:rPr lang="en-US" dirty="0" err="1"/>
              <a:t>Bebbington</a:t>
            </a:r>
            <a:r>
              <a:rPr lang="en-US" dirty="0"/>
              <a:t>, P., … Jolley, S. (2014). A pilot validation of a modified Illness Perceptions Questionnaire designed to predict response to cognitive therapy for psychosis. </a:t>
            </a:r>
            <a:r>
              <a:rPr lang="en-US" i="1" dirty="0"/>
              <a:t>Journal of Behavior Therapy and Experimental Psychiatry</a:t>
            </a:r>
            <a:r>
              <a:rPr lang="en-US" dirty="0"/>
              <a:t>, </a:t>
            </a:r>
            <a:r>
              <a:rPr lang="en-US" i="1" dirty="0"/>
              <a:t>45</a:t>
            </a:r>
            <a:r>
              <a:rPr lang="en-US" dirty="0"/>
              <a:t>(4), 459–466. </a:t>
            </a:r>
            <a:r>
              <a:rPr lang="en-US" dirty="0">
                <a:hlinkClick r:id="rId2"/>
              </a:rPr>
              <a:t>http://</a:t>
            </a:r>
            <a:r>
              <a:rPr lang="en-US" dirty="0" smtClean="0">
                <a:hlinkClick r:id="rId2"/>
              </a:rPr>
              <a:t>doi.org/10.1016/j.jbtep.2014.06.003</a:t>
            </a:r>
            <a:endParaRPr lang="en-US" dirty="0" smtClean="0"/>
          </a:p>
        </p:txBody>
      </p:sp>
    </p:spTree>
    <p:extLst>
      <p:ext uri="{BB962C8B-B14F-4D97-AF65-F5344CB8AC3E}">
        <p14:creationId xmlns:p14="http://schemas.microsoft.com/office/powerpoint/2010/main" val="170364009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818712" y="2222287"/>
            <a:ext cx="10554574" cy="4635713"/>
          </a:xfrm>
        </p:spPr>
        <p:txBody>
          <a:bodyPr>
            <a:normAutofit fontScale="92500" lnSpcReduction="10000"/>
          </a:bodyPr>
          <a:lstStyle/>
          <a:p>
            <a:endParaRPr lang="en-US" dirty="0"/>
          </a:p>
          <a:p>
            <a:r>
              <a:rPr lang="en-US" dirty="0"/>
              <a:t>Morrison, A. P. (2017). A </a:t>
            </a:r>
            <a:r>
              <a:rPr lang="en-US" dirty="0" err="1"/>
              <a:t>manualised</a:t>
            </a:r>
            <a:r>
              <a:rPr lang="en-US" dirty="0"/>
              <a:t> treatment protocol to guide delivery of evidence-based cognitive therapy for people with distressing psychosis: learning from clinical trials. </a:t>
            </a:r>
            <a:r>
              <a:rPr lang="en-US" i="1" dirty="0"/>
              <a:t>Psychosis</a:t>
            </a:r>
            <a:r>
              <a:rPr lang="en-US" dirty="0"/>
              <a:t>, </a:t>
            </a:r>
            <a:r>
              <a:rPr lang="en-US" i="1" dirty="0"/>
              <a:t>9</a:t>
            </a:r>
            <a:r>
              <a:rPr lang="en-US" dirty="0"/>
              <a:t>(3), 271–281. http://</a:t>
            </a:r>
            <a:r>
              <a:rPr lang="en-US" dirty="0" err="1"/>
              <a:t>doi.org</a:t>
            </a:r>
            <a:r>
              <a:rPr lang="en-US" dirty="0"/>
              <a:t>/10.1080/17522439.2017.1295098</a:t>
            </a:r>
          </a:p>
          <a:p>
            <a:r>
              <a:rPr lang="en-US" dirty="0" err="1"/>
              <a:t>Naeem</a:t>
            </a:r>
            <a:r>
              <a:rPr lang="en-US" dirty="0"/>
              <a:t>, F., &amp; </a:t>
            </a:r>
            <a:r>
              <a:rPr lang="en-US" dirty="0" err="1"/>
              <a:t>Kingdon</a:t>
            </a:r>
            <a:r>
              <a:rPr lang="en-US" dirty="0"/>
              <a:t>, D. (2016). Brief cognitive behavior therapy for psychosis. In </a:t>
            </a:r>
            <a:r>
              <a:rPr lang="en-US" i="1" dirty="0"/>
              <a:t>Brief interventions for psychosis: A clinical compendium.</a:t>
            </a:r>
            <a:r>
              <a:rPr lang="en-US" dirty="0"/>
              <a:t> (pp. 27–39). http://</a:t>
            </a:r>
            <a:r>
              <a:rPr lang="en-US" dirty="0" err="1"/>
              <a:t>doi.org</a:t>
            </a:r>
            <a:r>
              <a:rPr lang="en-US" dirty="0"/>
              <a:t>/10.1007/978-3-319-30521-9_3</a:t>
            </a:r>
          </a:p>
          <a:p>
            <a:r>
              <a:rPr lang="en-US" dirty="0"/>
              <a:t>Smith, L., Nathan, P., Juniper, U., </a:t>
            </a:r>
            <a:r>
              <a:rPr lang="en-US" dirty="0" err="1"/>
              <a:t>Kingsep</a:t>
            </a:r>
            <a:r>
              <a:rPr lang="en-US" dirty="0"/>
              <a:t>, P., &amp; Lim, L. (2003). </a:t>
            </a:r>
            <a:r>
              <a:rPr lang="en-US" i="1" dirty="0"/>
              <a:t>Cognitive </a:t>
            </a:r>
            <a:r>
              <a:rPr lang="en-US" i="1" dirty="0" err="1"/>
              <a:t>Behavioural</a:t>
            </a:r>
            <a:r>
              <a:rPr lang="en-US" i="1" dirty="0"/>
              <a:t> Therapy for Psychotic Symptoms : A Therapist ’ s Manual</a:t>
            </a:r>
            <a:r>
              <a:rPr lang="en-US" dirty="0"/>
              <a:t>. </a:t>
            </a:r>
            <a:r>
              <a:rPr lang="en-US" i="1" dirty="0"/>
              <a:t>Centre for Clinical Interventions: Psychotherapy, </a:t>
            </a:r>
            <a:r>
              <a:rPr lang="en-US" i="1" dirty="0" err="1"/>
              <a:t>Rsearch</a:t>
            </a:r>
            <a:r>
              <a:rPr lang="en-US" i="1" dirty="0"/>
              <a:t> and Training</a:t>
            </a:r>
            <a:r>
              <a:rPr lang="en-US" dirty="0"/>
              <a:t>. http://</a:t>
            </a:r>
            <a:r>
              <a:rPr lang="en-US" dirty="0" err="1"/>
              <a:t>doi.org</a:t>
            </a:r>
            <a:r>
              <a:rPr lang="en-US" dirty="0"/>
              <a:t>/10.1017/s1352465808004360</a:t>
            </a:r>
          </a:p>
          <a:p>
            <a:r>
              <a:rPr lang="en-US" dirty="0" err="1"/>
              <a:t>Tarrier</a:t>
            </a:r>
            <a:r>
              <a:rPr lang="en-US" dirty="0"/>
              <a:t>, N. (2010). Cognitive behavior therapy for schizophrenia and psychosis: current status and future directions. </a:t>
            </a:r>
            <a:r>
              <a:rPr lang="en-US" i="1" dirty="0"/>
              <a:t>Clinical Schizophrenia &amp; Related Psychoses</a:t>
            </a:r>
            <a:r>
              <a:rPr lang="en-US" dirty="0"/>
              <a:t>, </a:t>
            </a:r>
            <a:r>
              <a:rPr lang="en-US" i="1" dirty="0"/>
              <a:t>4</a:t>
            </a:r>
            <a:r>
              <a:rPr lang="en-US" dirty="0"/>
              <a:t>(October), 176–184. http://</a:t>
            </a:r>
            <a:r>
              <a:rPr lang="en-US" dirty="0" err="1"/>
              <a:t>doi.org</a:t>
            </a:r>
            <a:r>
              <a:rPr lang="en-US" dirty="0"/>
              <a:t>/10.3371/CSRP.4.3.4</a:t>
            </a:r>
          </a:p>
          <a:p>
            <a:r>
              <a:rPr lang="en-US" dirty="0" err="1"/>
              <a:t>Wykes</a:t>
            </a:r>
            <a:r>
              <a:rPr lang="en-US" dirty="0"/>
              <a:t>, T., Steel, C., </a:t>
            </a:r>
            <a:r>
              <a:rPr lang="en-US" dirty="0" err="1"/>
              <a:t>Everitt</a:t>
            </a:r>
            <a:r>
              <a:rPr lang="en-US" dirty="0"/>
              <a:t>, B., &amp; </a:t>
            </a:r>
            <a:r>
              <a:rPr lang="en-US" dirty="0" err="1"/>
              <a:t>Tarrier</a:t>
            </a:r>
            <a:r>
              <a:rPr lang="en-US" dirty="0"/>
              <a:t>, N. (2008). Cognitive behavior therapy for schizophrenia: Effect sizes, clinical models, and methodological rigor. </a:t>
            </a:r>
            <a:r>
              <a:rPr lang="en-US" i="1" dirty="0"/>
              <a:t>Schizophrenia Bulletin</a:t>
            </a:r>
            <a:r>
              <a:rPr lang="en-US" dirty="0"/>
              <a:t>, </a:t>
            </a:r>
            <a:r>
              <a:rPr lang="en-US" i="1" dirty="0"/>
              <a:t>34</a:t>
            </a:r>
            <a:r>
              <a:rPr lang="en-US" dirty="0"/>
              <a:t>(3), 523–537. http://</a:t>
            </a:r>
            <a:r>
              <a:rPr lang="en-US" dirty="0" err="1"/>
              <a:t>doi.org</a:t>
            </a:r>
            <a:r>
              <a:rPr lang="en-US" dirty="0"/>
              <a:t>/10.1093/</a:t>
            </a:r>
            <a:r>
              <a:rPr lang="en-US" dirty="0" err="1"/>
              <a:t>schbul</a:t>
            </a:r>
            <a:r>
              <a:rPr lang="en-US" dirty="0"/>
              <a:t>/sbm114</a:t>
            </a:r>
          </a:p>
          <a:p>
            <a:endParaRPr lang="en-US" dirty="0"/>
          </a:p>
        </p:txBody>
      </p:sp>
    </p:spTree>
    <p:extLst>
      <p:ext uri="{BB962C8B-B14F-4D97-AF65-F5344CB8AC3E}">
        <p14:creationId xmlns:p14="http://schemas.microsoft.com/office/powerpoint/2010/main" val="1438304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Ana’s Case</a:t>
            </a:r>
            <a:endParaRPr lang="en-US" dirty="0"/>
          </a:p>
        </p:txBody>
      </p:sp>
      <p:graphicFrame>
        <p:nvGraphicFramePr>
          <p:cNvPr id="19" name="Diagram 18"/>
          <p:cNvGraphicFramePr/>
          <p:nvPr>
            <p:extLst>
              <p:ext uri="{D42A27DB-BD31-4B8C-83A1-F6EECF244321}">
                <p14:modId xmlns:p14="http://schemas.microsoft.com/office/powerpoint/2010/main" val="766834361"/>
              </p:ext>
            </p:extLst>
          </p:nvPr>
        </p:nvGraphicFramePr>
        <p:xfrm>
          <a:off x="2787374" y="141763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 name="Picture 19"/>
          <p:cNvPicPr>
            <a:picLocks noChangeAspect="1"/>
          </p:cNvPicPr>
          <p:nvPr/>
        </p:nvPicPr>
        <p:blipFill rotWithShape="1">
          <a:blip r:embed="rId7"/>
          <a:srcRect l="19942" r="18784"/>
          <a:stretch/>
        </p:blipFill>
        <p:spPr>
          <a:xfrm>
            <a:off x="212034" y="2698221"/>
            <a:ext cx="1750907" cy="2857500"/>
          </a:xfrm>
          <a:prstGeom prst="rect">
            <a:avLst/>
          </a:prstGeom>
        </p:spPr>
      </p:pic>
      <p:sp>
        <p:nvSpPr>
          <p:cNvPr id="21" name="TextBox 20"/>
          <p:cNvSpPr txBox="1"/>
          <p:nvPr/>
        </p:nvSpPr>
        <p:spPr>
          <a:xfrm>
            <a:off x="212034" y="5555721"/>
            <a:ext cx="1669047" cy="646331"/>
          </a:xfrm>
          <a:prstGeom prst="rect">
            <a:avLst/>
          </a:prstGeom>
          <a:noFill/>
        </p:spPr>
        <p:txBody>
          <a:bodyPr wrap="none" rtlCol="0">
            <a:spAutoFit/>
          </a:bodyPr>
          <a:lstStyle/>
          <a:p>
            <a:r>
              <a:rPr lang="en-US" dirty="0" smtClean="0"/>
              <a:t>PCP Referred</a:t>
            </a:r>
          </a:p>
          <a:p>
            <a:r>
              <a:rPr lang="en-US" dirty="0" smtClean="0"/>
              <a:t>Rx: CBT</a:t>
            </a:r>
            <a:endParaRPr lang="en-US" dirty="0"/>
          </a:p>
        </p:txBody>
      </p:sp>
    </p:spTree>
    <p:extLst>
      <p:ext uri="{BB962C8B-B14F-4D97-AF65-F5344CB8AC3E}">
        <p14:creationId xmlns:p14="http://schemas.microsoft.com/office/powerpoint/2010/main" val="3047586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Influencing Factors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8913190"/>
              </p:ext>
            </p:extLst>
          </p:nvPr>
        </p:nvGraphicFramePr>
        <p:xfrm>
          <a:off x="819150" y="2040835"/>
          <a:ext cx="10553700" cy="4817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82581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xmlns="" id="{133F8CB7-795C-4272-9073-64D8CF97F22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p14="http://schemas.microsoft.com/office/powerpoint/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11" name="Freeform: Shape 10">
            <a:extLst>
              <a:ext uri="{FF2B5EF4-FFF2-40B4-BE49-F238E27FC236}">
                <a16:creationId xmlns:a16="http://schemas.microsoft.com/office/drawing/2014/main" xmlns="" id="{9674F1F8-962D-4FF5-B378-D9D2FFDFD27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896681"/>
            <a:ext cx="12188952" cy="1961319"/>
          </a:xfrm>
          <a:custGeom>
            <a:avLst/>
            <a:gdLst>
              <a:gd name="connsiteX0" fmla="*/ 0 w 12188952"/>
              <a:gd name="connsiteY0" fmla="*/ 0 h 1961319"/>
              <a:gd name="connsiteX1" fmla="*/ 1996017 w 12188952"/>
              <a:gd name="connsiteY1" fmla="*/ 0 h 1961319"/>
              <a:gd name="connsiteX2" fmla="*/ 2377017 w 12188952"/>
              <a:gd name="connsiteY2" fmla="*/ 263783 h 1961319"/>
              <a:gd name="connsiteX3" fmla="*/ 2385484 w 12188952"/>
              <a:gd name="connsiteY3" fmla="*/ 266713 h 1961319"/>
              <a:gd name="connsiteX4" fmla="*/ 2398184 w 12188952"/>
              <a:gd name="connsiteY4" fmla="*/ 271110 h 1961319"/>
              <a:gd name="connsiteX5" fmla="*/ 2410883 w 12188952"/>
              <a:gd name="connsiteY5" fmla="*/ 275506 h 1961319"/>
              <a:gd name="connsiteX6" fmla="*/ 2421467 w 12188952"/>
              <a:gd name="connsiteY6" fmla="*/ 275506 h 1961319"/>
              <a:gd name="connsiteX7" fmla="*/ 2434167 w 12188952"/>
              <a:gd name="connsiteY7" fmla="*/ 275506 h 1961319"/>
              <a:gd name="connsiteX8" fmla="*/ 2444750 w 12188952"/>
              <a:gd name="connsiteY8" fmla="*/ 271110 h 1961319"/>
              <a:gd name="connsiteX9" fmla="*/ 2457450 w 12188952"/>
              <a:gd name="connsiteY9" fmla="*/ 266713 h 1961319"/>
              <a:gd name="connsiteX10" fmla="*/ 2465917 w 12188952"/>
              <a:gd name="connsiteY10" fmla="*/ 263783 h 1961319"/>
              <a:gd name="connsiteX11" fmla="*/ 2846917 w 12188952"/>
              <a:gd name="connsiteY11" fmla="*/ 0 h 1961319"/>
              <a:gd name="connsiteX12" fmla="*/ 12188952 w 12188952"/>
              <a:gd name="connsiteY12" fmla="*/ 0 h 1961319"/>
              <a:gd name="connsiteX13" fmla="*/ 12188952 w 12188952"/>
              <a:gd name="connsiteY13" fmla="*/ 1264506 h 1961319"/>
              <a:gd name="connsiteX14" fmla="*/ 12188952 w 12188952"/>
              <a:gd name="connsiteY14" fmla="*/ 1917775 h 1961319"/>
              <a:gd name="connsiteX15" fmla="*/ 12188952 w 12188952"/>
              <a:gd name="connsiteY15" fmla="*/ 1961319 h 1961319"/>
              <a:gd name="connsiteX16" fmla="*/ 0 w 12188952"/>
              <a:gd name="connsiteY16" fmla="*/ 1961319 h 1961319"/>
              <a:gd name="connsiteX17" fmla="*/ 0 w 12188952"/>
              <a:gd name="connsiteY17" fmla="*/ 1917775 h 1961319"/>
              <a:gd name="connsiteX18" fmla="*/ 0 w 12188952"/>
              <a:gd name="connsiteY18" fmla="*/ 1264506 h 196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88952" h="1961319">
                <a:moveTo>
                  <a:pt x="0" y="0"/>
                </a:moveTo>
                <a:lnTo>
                  <a:pt x="1996017" y="0"/>
                </a:lnTo>
                <a:lnTo>
                  <a:pt x="2377017" y="263783"/>
                </a:lnTo>
                <a:lnTo>
                  <a:pt x="2385484" y="266713"/>
                </a:lnTo>
                <a:lnTo>
                  <a:pt x="2398184" y="271110"/>
                </a:lnTo>
                <a:lnTo>
                  <a:pt x="2410883" y="275506"/>
                </a:lnTo>
                <a:lnTo>
                  <a:pt x="2421467" y="275506"/>
                </a:lnTo>
                <a:lnTo>
                  <a:pt x="2434167" y="275506"/>
                </a:lnTo>
                <a:lnTo>
                  <a:pt x="2444750" y="271110"/>
                </a:lnTo>
                <a:lnTo>
                  <a:pt x="2457450" y="266713"/>
                </a:lnTo>
                <a:lnTo>
                  <a:pt x="2465917" y="263783"/>
                </a:lnTo>
                <a:lnTo>
                  <a:pt x="2846917" y="0"/>
                </a:lnTo>
                <a:lnTo>
                  <a:pt x="12188952" y="0"/>
                </a:lnTo>
                <a:lnTo>
                  <a:pt x="12188952" y="1264506"/>
                </a:lnTo>
                <a:lnTo>
                  <a:pt x="12188952" y="1917775"/>
                </a:lnTo>
                <a:lnTo>
                  <a:pt x="12188952" y="1961319"/>
                </a:lnTo>
                <a:lnTo>
                  <a:pt x="0" y="1961319"/>
                </a:lnTo>
                <a:lnTo>
                  <a:pt x="0" y="1917775"/>
                </a:lnTo>
                <a:lnTo>
                  <a:pt x="0" y="1264506"/>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2">
            <a:extLst>
              <a:ext uri="{FF2B5EF4-FFF2-40B4-BE49-F238E27FC236}">
                <a16:creationId xmlns:a16="http://schemas.microsoft.com/office/drawing/2014/main" xmlns="" id="{C701CDB4-05E2-481A-9165-2455B6FE22A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xmlns="" id="{93C43E0F-EC0A-4928-BA40-42313C09961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2"/>
          <a:stretch>
            <a:fillRect/>
          </a:stretch>
        </p:blipFill>
        <p:spPr>
          <a:xfrm>
            <a:off x="5612118" y="1549062"/>
            <a:ext cx="5630441" cy="3730167"/>
          </a:xfrm>
          <a:prstGeom prst="rect">
            <a:avLst/>
          </a:prstGeom>
        </p:spPr>
      </p:pic>
      <p:sp>
        <p:nvSpPr>
          <p:cNvPr id="2" name="Title 1"/>
          <p:cNvSpPr>
            <a:spLocks noGrp="1"/>
          </p:cNvSpPr>
          <p:nvPr>
            <p:ph type="title"/>
          </p:nvPr>
        </p:nvSpPr>
        <p:spPr>
          <a:xfrm>
            <a:off x="-11602" y="639097"/>
            <a:ext cx="4658524" cy="3781101"/>
          </a:xfrm>
        </p:spPr>
        <p:txBody>
          <a:bodyPr vert="horz" lIns="91440" tIns="45720" rIns="91440" bIns="45720" rtlCol="0" anchor="b">
            <a:normAutofit/>
          </a:bodyPr>
          <a:lstStyle/>
          <a:p>
            <a:r>
              <a:rPr lang="en-US" sz="5400" dirty="0"/>
              <a:t>What do you do?</a:t>
            </a:r>
          </a:p>
        </p:txBody>
      </p:sp>
    </p:spTree>
    <p:extLst>
      <p:ext uri="{BB962C8B-B14F-4D97-AF65-F5344CB8AC3E}">
        <p14:creationId xmlns:p14="http://schemas.microsoft.com/office/powerpoint/2010/main" val="148005835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128717" y="2413000"/>
            <a:ext cx="3707047" cy="3716338"/>
          </a:xfrm>
          <a:prstGeom prst="roundRect">
            <a:avLst>
              <a:gd name="adj" fmla="val 3876"/>
            </a:avLst>
          </a:prstGeom>
          <a:ln>
            <a:solidFill>
              <a:schemeClr val="accent1"/>
            </a:solidFill>
          </a:ln>
          <a:effectLst/>
        </p:spPr>
      </p:pic>
      <p:sp>
        <p:nvSpPr>
          <p:cNvPr id="2" name="Title 1"/>
          <p:cNvSpPr>
            <a:spLocks noGrp="1"/>
          </p:cNvSpPr>
          <p:nvPr>
            <p:ph type="title"/>
          </p:nvPr>
        </p:nvSpPr>
        <p:spPr>
          <a:xfrm>
            <a:off x="810000" y="447188"/>
            <a:ext cx="10571998" cy="970450"/>
          </a:xfrm>
        </p:spPr>
        <p:txBody>
          <a:bodyPr>
            <a:normAutofit fontScale="90000"/>
          </a:bodyPr>
          <a:lstStyle/>
          <a:p>
            <a:r>
              <a:rPr lang="en-US" dirty="0"/>
              <a:t>Brief </a:t>
            </a:r>
            <a:r>
              <a:rPr lang="en-US" dirty="0" smtClean="0"/>
              <a:t>Description – DSM-5</a:t>
            </a:r>
            <a:br>
              <a:rPr lang="en-US" dirty="0" smtClean="0"/>
            </a:br>
            <a:r>
              <a:rPr lang="en-US" dirty="0" smtClean="0"/>
              <a:t>Key Features that Define Psychotic Disorders</a:t>
            </a:r>
            <a:endParaRPr lang="en-US" dirty="0"/>
          </a:p>
        </p:txBody>
      </p:sp>
      <p:sp>
        <p:nvSpPr>
          <p:cNvPr id="3" name="Content Placeholder 2"/>
          <p:cNvSpPr>
            <a:spLocks noGrp="1"/>
          </p:cNvSpPr>
          <p:nvPr>
            <p:ph idx="1"/>
          </p:nvPr>
        </p:nvSpPr>
        <p:spPr>
          <a:xfrm>
            <a:off x="348343" y="2119087"/>
            <a:ext cx="7532914" cy="4557484"/>
          </a:xfrm>
        </p:spPr>
        <p:txBody>
          <a:bodyPr>
            <a:noAutofit/>
          </a:bodyPr>
          <a:lstStyle/>
          <a:p>
            <a:r>
              <a:rPr lang="en-US" sz="2800" dirty="0" smtClean="0">
                <a:latin typeface="+mj-lt"/>
              </a:rPr>
              <a:t>Delusions</a:t>
            </a:r>
          </a:p>
          <a:p>
            <a:r>
              <a:rPr lang="en-US" sz="2800" dirty="0" smtClean="0">
                <a:latin typeface="+mj-lt"/>
              </a:rPr>
              <a:t>Hallucinations</a:t>
            </a:r>
          </a:p>
          <a:p>
            <a:r>
              <a:rPr lang="en-US" sz="2800" dirty="0" smtClean="0">
                <a:latin typeface="+mj-lt"/>
              </a:rPr>
              <a:t>Disorganized Thinking (Speech)</a:t>
            </a:r>
          </a:p>
          <a:p>
            <a:r>
              <a:rPr lang="en-US" sz="2800" dirty="0">
                <a:latin typeface="+mj-lt"/>
              </a:rPr>
              <a:t>Grossly Disorganized or Abnormal Motor Behavior (Including Catatonia)</a:t>
            </a:r>
          </a:p>
          <a:p>
            <a:r>
              <a:rPr lang="en-US" sz="2800" dirty="0" smtClean="0">
                <a:latin typeface="+mj-lt"/>
              </a:rPr>
              <a:t>Negative Symptoms</a:t>
            </a:r>
            <a:endParaRPr lang="en-US" sz="2800" dirty="0">
              <a:latin typeface="+mj-lt"/>
            </a:endParaRPr>
          </a:p>
        </p:txBody>
      </p:sp>
    </p:spTree>
    <p:extLst>
      <p:ext uri="{BB962C8B-B14F-4D97-AF65-F5344CB8AC3E}">
        <p14:creationId xmlns:p14="http://schemas.microsoft.com/office/powerpoint/2010/main" val="12537895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Evidence</a:t>
            </a:r>
            <a:endParaRPr lang="en-US" dirty="0"/>
          </a:p>
        </p:txBody>
      </p:sp>
      <p:sp>
        <p:nvSpPr>
          <p:cNvPr id="3" name="Content Placeholder 2"/>
          <p:cNvSpPr>
            <a:spLocks noGrp="1"/>
          </p:cNvSpPr>
          <p:nvPr>
            <p:ph idx="1"/>
          </p:nvPr>
        </p:nvSpPr>
        <p:spPr/>
        <p:txBody>
          <a:bodyPr>
            <a:normAutofit/>
          </a:bodyPr>
          <a:lstStyle/>
          <a:p>
            <a:r>
              <a:rPr lang="en-US" sz="3200" dirty="0"/>
              <a:t>C</a:t>
            </a:r>
            <a:r>
              <a:rPr lang="en-US" sz="3200" dirty="0" smtClean="0"/>
              <a:t>onsistent </a:t>
            </a:r>
            <a:r>
              <a:rPr lang="en-US" sz="3200" dirty="0"/>
              <a:t>clinically significant benefits for patients with schizophrenia and psychosis when used in addition to the standard care of </a:t>
            </a:r>
            <a:r>
              <a:rPr lang="en-US" sz="3200" dirty="0" smtClean="0"/>
              <a:t>medication</a:t>
            </a:r>
          </a:p>
          <a:p>
            <a:endParaRPr lang="en-US" sz="3200" dirty="0" smtClean="0"/>
          </a:p>
          <a:p>
            <a:r>
              <a:rPr lang="en-US" sz="3200" dirty="0"/>
              <a:t>S</a:t>
            </a:r>
            <a:r>
              <a:rPr lang="en-US" sz="3200" dirty="0" smtClean="0"/>
              <a:t>hould </a:t>
            </a:r>
            <a:r>
              <a:rPr lang="en-US" sz="3200" dirty="0"/>
              <a:t>be offered as a component of routine care. </a:t>
            </a:r>
          </a:p>
        </p:txBody>
      </p:sp>
      <p:sp>
        <p:nvSpPr>
          <p:cNvPr id="5" name="Rectangle 4"/>
          <p:cNvSpPr/>
          <p:nvPr/>
        </p:nvSpPr>
        <p:spPr>
          <a:xfrm>
            <a:off x="8698894" y="6294115"/>
            <a:ext cx="3300904" cy="369332"/>
          </a:xfrm>
          <a:prstGeom prst="rect">
            <a:avLst/>
          </a:prstGeom>
        </p:spPr>
        <p:txBody>
          <a:bodyPr wrap="none">
            <a:spAutoFit/>
          </a:bodyPr>
          <a:lstStyle/>
          <a:p>
            <a:r>
              <a:rPr lang="en-US" dirty="0"/>
              <a:t>(</a:t>
            </a:r>
            <a:r>
              <a:rPr lang="en-US" dirty="0" err="1"/>
              <a:t>Tarrier</a:t>
            </a:r>
            <a:r>
              <a:rPr lang="en-US" dirty="0"/>
              <a:t>, 2010; Barlow, 2014). </a:t>
            </a:r>
          </a:p>
        </p:txBody>
      </p:sp>
    </p:spTree>
    <p:extLst>
      <p:ext uri="{BB962C8B-B14F-4D97-AF65-F5344CB8AC3E}">
        <p14:creationId xmlns:p14="http://schemas.microsoft.com/office/powerpoint/2010/main" val="12485252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392" r="40016" b="3"/>
          <a:stretch/>
        </p:blipFill>
        <p:spPr>
          <a:xfrm>
            <a:off x="199506" y="2271172"/>
            <a:ext cx="3607493" cy="4493310"/>
          </a:xfrm>
          <a:prstGeom prst="roundRect">
            <a:avLst>
              <a:gd name="adj" fmla="val 3876"/>
            </a:avLst>
          </a:prstGeom>
          <a:ln>
            <a:solidFill>
              <a:schemeClr val="accent1"/>
            </a:solidFill>
          </a:ln>
          <a:effectLst/>
        </p:spPr>
      </p:pic>
      <p:sp>
        <p:nvSpPr>
          <p:cNvPr id="2" name="Title 1"/>
          <p:cNvSpPr>
            <a:spLocks noGrp="1"/>
          </p:cNvSpPr>
          <p:nvPr>
            <p:ph type="title"/>
          </p:nvPr>
        </p:nvSpPr>
        <p:spPr>
          <a:xfrm>
            <a:off x="810000" y="447188"/>
            <a:ext cx="10571998" cy="970450"/>
          </a:xfrm>
        </p:spPr>
        <p:txBody>
          <a:bodyPr>
            <a:normAutofit/>
          </a:bodyPr>
          <a:lstStyle/>
          <a:p>
            <a:r>
              <a:rPr lang="en-US" dirty="0"/>
              <a:t>Goal &amp; </a:t>
            </a:r>
            <a:r>
              <a:rPr lang="en-US" dirty="0" smtClean="0"/>
              <a:t>Focus of </a:t>
            </a:r>
            <a:r>
              <a:rPr lang="en-US" dirty="0" err="1" smtClean="0"/>
              <a:t>CBTp</a:t>
            </a:r>
            <a:endParaRPr lang="en-US" dirty="0"/>
          </a:p>
        </p:txBody>
      </p:sp>
      <p:sp>
        <p:nvSpPr>
          <p:cNvPr id="3" name="Content Placeholder 2"/>
          <p:cNvSpPr>
            <a:spLocks noGrp="1"/>
          </p:cNvSpPr>
          <p:nvPr>
            <p:ph idx="1"/>
          </p:nvPr>
        </p:nvSpPr>
        <p:spPr>
          <a:xfrm>
            <a:off x="4330699" y="1417638"/>
            <a:ext cx="7456748" cy="5346844"/>
          </a:xfrm>
        </p:spPr>
        <p:txBody>
          <a:bodyPr>
            <a:normAutofit/>
          </a:bodyPr>
          <a:lstStyle/>
          <a:p>
            <a:r>
              <a:rPr lang="en-US" sz="2400" dirty="0"/>
              <a:t>T</a:t>
            </a:r>
            <a:r>
              <a:rPr lang="en-US" sz="2400" dirty="0" smtClean="0"/>
              <a:t>o </a:t>
            </a:r>
            <a:r>
              <a:rPr lang="en-US" sz="2400" dirty="0"/>
              <a:t>reduce the distress and interference with functioning caused by hallucinations and </a:t>
            </a:r>
            <a:r>
              <a:rPr lang="en-US" sz="2400" dirty="0" smtClean="0"/>
              <a:t>delusions.</a:t>
            </a:r>
          </a:p>
          <a:p>
            <a:r>
              <a:rPr lang="en-US" sz="2400" dirty="0" smtClean="0"/>
              <a:t>Focus on symptom </a:t>
            </a:r>
            <a:r>
              <a:rPr lang="en-US" sz="2400" dirty="0"/>
              <a:t>management in chronic schizophrenia by targeting a specific set of </a:t>
            </a:r>
            <a:r>
              <a:rPr lang="en-US" sz="2400" dirty="0" smtClean="0"/>
              <a:t>symptoms.</a:t>
            </a:r>
          </a:p>
          <a:p>
            <a:r>
              <a:rPr lang="en-US" sz="2400" dirty="0" smtClean="0"/>
              <a:t>Focuses </a:t>
            </a:r>
            <a:r>
              <a:rPr lang="en-US" sz="2400" dirty="0"/>
              <a:t>on improving coping skills and strategies, building social skills, independent living skills, and increasing the use of medication compliance </a:t>
            </a:r>
          </a:p>
        </p:txBody>
      </p:sp>
      <p:sp>
        <p:nvSpPr>
          <p:cNvPr id="5" name="TextBox 4"/>
          <p:cNvSpPr txBox="1"/>
          <p:nvPr/>
        </p:nvSpPr>
        <p:spPr>
          <a:xfrm>
            <a:off x="4208745" y="6441316"/>
            <a:ext cx="4872625" cy="646331"/>
          </a:xfrm>
          <a:prstGeom prst="rect">
            <a:avLst/>
          </a:prstGeom>
          <a:noFill/>
        </p:spPr>
        <p:txBody>
          <a:bodyPr wrap="square" rtlCol="0">
            <a:spAutoFit/>
          </a:bodyPr>
          <a:lstStyle/>
          <a:p>
            <a:r>
              <a:rPr lang="en-US" dirty="0" smtClean="0"/>
              <a:t>(Antony </a:t>
            </a:r>
            <a:r>
              <a:rPr lang="en-US" dirty="0"/>
              <a:t>&amp; Barlow, </a:t>
            </a:r>
            <a:r>
              <a:rPr lang="en-US" dirty="0" smtClean="0"/>
              <a:t>2010; Barlow, 2014). </a:t>
            </a:r>
            <a:endParaRPr lang="en-US" dirty="0"/>
          </a:p>
          <a:p>
            <a:endParaRPr lang="en-US" dirty="0"/>
          </a:p>
        </p:txBody>
      </p:sp>
    </p:spTree>
    <p:extLst>
      <p:ext uri="{BB962C8B-B14F-4D97-AF65-F5344CB8AC3E}">
        <p14:creationId xmlns:p14="http://schemas.microsoft.com/office/powerpoint/2010/main" val="17836257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considerations </a:t>
            </a:r>
            <a:endParaRPr lang="en-US" dirty="0"/>
          </a:p>
        </p:txBody>
      </p:sp>
      <p:sp>
        <p:nvSpPr>
          <p:cNvPr id="3" name="Content Placeholder 2"/>
          <p:cNvSpPr>
            <a:spLocks noGrp="1"/>
          </p:cNvSpPr>
          <p:nvPr>
            <p:ph idx="1"/>
          </p:nvPr>
        </p:nvSpPr>
        <p:spPr/>
        <p:txBody>
          <a:bodyPr>
            <a:normAutofit/>
          </a:bodyPr>
          <a:lstStyle/>
          <a:p>
            <a:r>
              <a:rPr lang="en-US" sz="2800" dirty="0"/>
              <a:t>T</a:t>
            </a:r>
            <a:r>
              <a:rPr lang="en-US" sz="2800" dirty="0" smtClean="0"/>
              <a:t>hat </a:t>
            </a:r>
            <a:r>
              <a:rPr lang="en-US" sz="2800" dirty="0"/>
              <a:t>treatment and strategies </a:t>
            </a:r>
            <a:r>
              <a:rPr lang="en-US" sz="2800" dirty="0" smtClean="0"/>
              <a:t>with </a:t>
            </a:r>
            <a:r>
              <a:rPr lang="en-US" sz="2800" dirty="0" err="1"/>
              <a:t>CBTp</a:t>
            </a:r>
            <a:r>
              <a:rPr lang="en-US" sz="2800" dirty="0"/>
              <a:t> varies depending on the stage of the disorder. </a:t>
            </a:r>
            <a:endParaRPr lang="en-US" sz="2800" dirty="0" smtClean="0"/>
          </a:p>
          <a:p>
            <a:endParaRPr lang="en-US" sz="2800" dirty="0" smtClean="0"/>
          </a:p>
          <a:p>
            <a:r>
              <a:rPr lang="en-US" sz="2800" dirty="0"/>
              <a:t>The most important factor in working with individuals with psychosis is the </a:t>
            </a:r>
            <a:r>
              <a:rPr lang="en-US" sz="2800" u="sng" dirty="0"/>
              <a:t>therapeutic alliance </a:t>
            </a:r>
            <a:r>
              <a:rPr lang="en-US" sz="2800" dirty="0"/>
              <a:t>(Morrison, 2017). </a:t>
            </a:r>
          </a:p>
        </p:txBody>
      </p:sp>
    </p:spTree>
    <p:extLst>
      <p:ext uri="{BB962C8B-B14F-4D97-AF65-F5344CB8AC3E}">
        <p14:creationId xmlns:p14="http://schemas.microsoft.com/office/powerpoint/2010/main" val="71959466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Quotable</Template>
  <TotalTime>1297</TotalTime>
  <Words>1188</Words>
  <Application>Microsoft Macintosh PowerPoint</Application>
  <PresentationFormat>Widescreen</PresentationFormat>
  <Paragraphs>167</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Calibri</vt:lpstr>
      <vt:lpstr>Century Gothic</vt:lpstr>
      <vt:lpstr>Wingdings 2</vt:lpstr>
      <vt:lpstr>Quotable</vt:lpstr>
      <vt:lpstr>CBT for Psychosis</vt:lpstr>
      <vt:lpstr>Self-Awareness or Possible Biases</vt:lpstr>
      <vt:lpstr>Ana’s Case</vt:lpstr>
      <vt:lpstr>Influencing Factors</vt:lpstr>
      <vt:lpstr>What do you do?</vt:lpstr>
      <vt:lpstr>Brief Description – DSM-5 Key Features that Define Psychotic Disorders</vt:lpstr>
      <vt:lpstr>Empirical Evidence</vt:lpstr>
      <vt:lpstr>Goal &amp; Focus of CBTp</vt:lpstr>
      <vt:lpstr>Important considerations </vt:lpstr>
      <vt:lpstr>CBTp – 3 Phases</vt:lpstr>
      <vt:lpstr>The Engagement</vt:lpstr>
      <vt:lpstr>Assessment &amp; Change</vt:lpstr>
      <vt:lpstr>Consolidation</vt:lpstr>
      <vt:lpstr>Cognitive Behavioral Therapy for Psychotic Symptoms: Therapist’s Manual</vt:lpstr>
      <vt:lpstr>Model Emphasis</vt:lpstr>
      <vt:lpstr>Treatment Goals</vt:lpstr>
      <vt:lpstr>Key Treatment Components</vt:lpstr>
      <vt:lpstr>Assessing Treatment Outcomes</vt:lpstr>
      <vt:lpstr>Structure of Sessions</vt:lpstr>
      <vt:lpstr>Structure of Session - Sample</vt:lpstr>
      <vt:lpstr>Modules</vt:lpstr>
      <vt:lpstr>Modules</vt:lpstr>
      <vt:lpstr>Handouts</vt:lpstr>
      <vt:lpstr>Worksheets</vt:lpstr>
      <vt:lpstr>Worksheets</vt:lpstr>
      <vt:lpstr>Additional Interventions</vt:lpstr>
      <vt:lpstr>Questions?</vt:lpstr>
      <vt:lpstr>References</vt:lpstr>
      <vt:lpstr>References</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Cognitive Behavior Therapy for Psychosis</dc:title>
  <dc:creator>Zoricelis Davila</dc:creator>
  <cp:lastModifiedBy>Zoricelis Davila</cp:lastModifiedBy>
  <cp:revision>66</cp:revision>
  <dcterms:created xsi:type="dcterms:W3CDTF">2017-10-23T12:03:33Z</dcterms:created>
  <dcterms:modified xsi:type="dcterms:W3CDTF">2017-10-26T14:43:02Z</dcterms:modified>
</cp:coreProperties>
</file>