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1"/>
  </p:notesMasterIdLst>
  <p:handoutMasterIdLst>
    <p:handoutMasterId r:id="rId4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362A659-09FD-42C9-AA29-F1813163EFF3}" type="datetimeFigureOut">
              <a:rPr lang="en-US" smtClean="0"/>
              <a:t>2/26/2020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DD25B62-9FD6-4B30-AFC3-F9B6696225B9}" type="slidenum">
              <a:rPr lang="en-US" smtClean="0"/>
              <a:t>‹#›</a:t>
            </a:fld>
            <a:endParaRPr lang="en-US"/>
          </a:p>
        </p:txBody>
      </p:sp>
    </p:spTree>
    <p:extLst>
      <p:ext uri="{BB962C8B-B14F-4D97-AF65-F5344CB8AC3E}">
        <p14:creationId xmlns:p14="http://schemas.microsoft.com/office/powerpoint/2010/main" val="3927434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452250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df1d8ebfe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df1d8ebfe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231037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6c76886f00_0_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6c76886f00_0_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638636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6c71690e68_0_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6c71690e68_0_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255148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63e765465_0_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63e765465_0_1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728185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6c71690e68_0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6c71690e68_0_2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484407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6c71690e68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6c71690e68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193080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6c71690e68_0_2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6c71690e68_0_2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772289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6c76886f00_0_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6c76886f00_0_1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443852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6c7f062093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6c7f062093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953946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6c7f062093_0_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6c7f062093_0_2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190395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763e765465_0_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763e765465_0_2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074015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6c71690e68_0_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6c71690e68_0_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705721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63e765465_0_2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63e765465_0_2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184932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6c7f062093_0_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6c7f062093_0_2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245617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6c7f062093_0_3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6c7f062093_0_3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895740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763e765465_0_3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763e765465_0_3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254574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763e765465_0_4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763e765465_0_4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79182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6c7f062093_0_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6c7f062093_0_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603492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6c7f062093_0_5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6c7f062093_0_5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913835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6c7f062093_0_4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6c7f062093_0_4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5321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6c7f062093_0_6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6c7f062093_0_6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8161649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63e765465_0_5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763e765465_0_5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433876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6d25d51f39_0_4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6d25d51f39_0_4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4149181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6c7f062093_0_8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6c7f062093_0_8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7799663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763e765465_0_5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763e765465_0_5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6761000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6c7f062093_0_8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6c7f062093_0_8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8258348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6c8d330eb0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6c8d330eb0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3697174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6c8d330eb0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6c8d330eb0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7623966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6d216814d2_0_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6d216814d2_0_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8500887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6d216814d2_0_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6d216814d2_0_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5838702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6c8d330eb0_0_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6c8d330eb0_0_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3185949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6d216814d2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6d216814d2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7989575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7c9c7c98a3_0_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7c9c7c98a3_0_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402278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6c7f062093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6c7f062093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660222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6c7f062093_0_3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6c7f062093_0_3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950955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6d25d51f39_0_5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6d25d51f39_0_5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278748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6d25d51f39_0_5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6d25d51f39_0_5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964771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763e765465_0_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763e765465_0_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529321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6c76886f00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6c76886f00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680305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mailto:jgordon0508@yahoo.com"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56" name="Google Shape;56;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pic>
        <p:nvPicPr>
          <p:cNvPr id="57" name="Google Shape;57;p13" descr="Jerry Gordon-Clinic Slides-02.jpg"/>
          <p:cNvPicPr preferRelativeResize="0"/>
          <p:nvPr/>
        </p:nvPicPr>
        <p:blipFill rotWithShape="1">
          <a:blip r:embed="rId3">
            <a:alphaModFix/>
          </a:blip>
          <a:srcRect/>
          <a:stretch/>
        </p:blipFill>
        <p:spPr>
          <a:xfrm>
            <a:off x="0" y="0"/>
            <a:ext cx="9144002" cy="51434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Cons</a:t>
            </a:r>
            <a:endParaRPr sz="3600"/>
          </a:p>
        </p:txBody>
      </p:sp>
      <p:sp>
        <p:nvSpPr>
          <p:cNvPr id="122" name="Google Shape;122;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FFFF"/>
                </a:solidFill>
              </a:rPr>
              <a:t>Need that Hybrid guy</a:t>
            </a:r>
            <a:endParaRPr sz="3000">
              <a:solidFill>
                <a:srgbClr val="FFFFFF"/>
              </a:solidFill>
            </a:endParaRPr>
          </a:p>
          <a:p>
            <a:pPr marL="0" lvl="0" indent="0" algn="l" rtl="0">
              <a:spcBef>
                <a:spcPts val="1600"/>
              </a:spcBef>
              <a:spcAft>
                <a:spcPts val="0"/>
              </a:spcAft>
              <a:buNone/>
            </a:pPr>
            <a:r>
              <a:rPr lang="en" sz="3000">
                <a:solidFill>
                  <a:srgbClr val="FFFFFF"/>
                </a:solidFill>
              </a:rPr>
              <a:t>More teaching</a:t>
            </a:r>
            <a:endParaRPr sz="3000">
              <a:solidFill>
                <a:srgbClr val="FFFFFF"/>
              </a:solidFill>
            </a:endParaRPr>
          </a:p>
          <a:p>
            <a:pPr marL="0" lvl="0" indent="0" algn="l" rtl="0">
              <a:spcBef>
                <a:spcPts val="1600"/>
              </a:spcBef>
              <a:spcAft>
                <a:spcPts val="0"/>
              </a:spcAft>
              <a:buNone/>
            </a:pPr>
            <a:r>
              <a:rPr lang="en" sz="3000">
                <a:solidFill>
                  <a:srgbClr val="FFFFFF"/>
                </a:solidFill>
              </a:rPr>
              <a:t>What do you give up??</a:t>
            </a:r>
            <a:endParaRPr sz="3000">
              <a:solidFill>
                <a:srgbClr val="FFFFFF"/>
              </a:solidFill>
            </a:endParaRPr>
          </a:p>
          <a:p>
            <a:pPr marL="0" lvl="0" indent="0" algn="l" rtl="0">
              <a:spcBef>
                <a:spcPts val="1600"/>
              </a:spcBef>
              <a:spcAft>
                <a:spcPts val="1600"/>
              </a:spcAft>
              <a:buNone/>
            </a:pPr>
            <a:endParaRPr/>
          </a:p>
        </p:txBody>
      </p:sp>
      <p:sp>
        <p:nvSpPr>
          <p:cNvPr id="123" name="Google Shape;123;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311700" y="163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Personnel  </a:t>
            </a:r>
            <a:endParaRPr sz="3600"/>
          </a:p>
        </p:txBody>
      </p:sp>
      <p:sp>
        <p:nvSpPr>
          <p:cNvPr id="129" name="Google Shape;129;p23"/>
          <p:cNvSpPr txBox="1">
            <a:spLocks noGrp="1"/>
          </p:cNvSpPr>
          <p:nvPr>
            <p:ph type="body" idx="1"/>
          </p:nvPr>
        </p:nvSpPr>
        <p:spPr>
          <a:xfrm>
            <a:off x="263250" y="1058450"/>
            <a:ext cx="8617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rPr>
              <a:t>We don’t get to pick our kids</a:t>
            </a:r>
            <a:endParaRPr sz="2400">
              <a:solidFill>
                <a:srgbClr val="FFFFFF"/>
              </a:solidFill>
            </a:endParaRPr>
          </a:p>
          <a:p>
            <a:pPr marL="0" lvl="0" indent="0" algn="l" rtl="0">
              <a:spcBef>
                <a:spcPts val="1600"/>
              </a:spcBef>
              <a:spcAft>
                <a:spcPts val="0"/>
              </a:spcAft>
              <a:buNone/>
            </a:pPr>
            <a:r>
              <a:rPr lang="en" sz="2400">
                <a:solidFill>
                  <a:srgbClr val="FFFFFF"/>
                </a:solidFill>
              </a:rPr>
              <a:t>Who are the flowers we see as weeds.</a:t>
            </a:r>
            <a:endParaRPr sz="2400">
              <a:solidFill>
                <a:srgbClr val="FFFFFF"/>
              </a:solidFill>
            </a:endParaRPr>
          </a:p>
          <a:p>
            <a:pPr marL="0" lvl="0" indent="0" algn="l" rtl="0">
              <a:spcBef>
                <a:spcPts val="1600"/>
              </a:spcBef>
              <a:spcAft>
                <a:spcPts val="0"/>
              </a:spcAft>
              <a:buNone/>
            </a:pPr>
            <a:r>
              <a:rPr lang="en" sz="2400">
                <a:solidFill>
                  <a:srgbClr val="FFFFFF"/>
                </a:solidFill>
              </a:rPr>
              <a:t>Our kids all have an offensive position and a defensive position</a:t>
            </a:r>
            <a:endParaRPr sz="2400">
              <a:solidFill>
                <a:srgbClr val="FFFFFF"/>
              </a:solidFill>
            </a:endParaRPr>
          </a:p>
          <a:p>
            <a:pPr marL="0" lvl="0" indent="0" algn="l" rtl="0">
              <a:spcBef>
                <a:spcPts val="1600"/>
              </a:spcBef>
              <a:spcAft>
                <a:spcPts val="0"/>
              </a:spcAft>
              <a:buNone/>
            </a:pPr>
            <a:r>
              <a:rPr lang="en" sz="2400">
                <a:solidFill>
                  <a:srgbClr val="FFFFFF"/>
                </a:solidFill>
              </a:rPr>
              <a:t>We never mess with OL.  They get get first pick of starters.  I coach OL too</a:t>
            </a:r>
            <a:endParaRPr sz="2400">
              <a:solidFill>
                <a:srgbClr val="FFFFFF"/>
              </a:solidFill>
            </a:endParaRPr>
          </a:p>
          <a:p>
            <a:pPr marL="0" lvl="0" indent="0" algn="l" rtl="0">
              <a:spcBef>
                <a:spcPts val="1600"/>
              </a:spcBef>
              <a:spcAft>
                <a:spcPts val="0"/>
              </a:spcAft>
              <a:buNone/>
            </a:pPr>
            <a:r>
              <a:rPr lang="en" sz="2400">
                <a:solidFill>
                  <a:srgbClr val="FFFFFF"/>
                </a:solidFill>
              </a:rPr>
              <a:t>We try to get as many kids to play as possible.  </a:t>
            </a:r>
            <a:endParaRPr sz="2400">
              <a:solidFill>
                <a:srgbClr val="FFFFFF"/>
              </a:solidFill>
            </a:endParaRPr>
          </a:p>
          <a:p>
            <a:pPr marL="0" lvl="0" indent="0" algn="l" rtl="0">
              <a:spcBef>
                <a:spcPts val="1600"/>
              </a:spcBef>
              <a:spcAft>
                <a:spcPts val="1600"/>
              </a:spcAft>
              <a:buNone/>
            </a:pPr>
            <a:r>
              <a:rPr lang="en" sz="2400">
                <a:solidFill>
                  <a:srgbClr val="FFFFFF"/>
                </a:solidFill>
              </a:rPr>
              <a:t>Everyone is fair game except Center unless he has a very good backup does not play defense</a:t>
            </a:r>
            <a:endParaRPr sz="2400">
              <a:solidFill>
                <a:srgbClr val="FFFFFF"/>
              </a:solidFill>
            </a:endParaRPr>
          </a:p>
        </p:txBody>
      </p:sp>
      <p:sp>
        <p:nvSpPr>
          <p:cNvPr id="130" name="Google Shape;13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Personnel: Defensive Line </a:t>
            </a:r>
            <a:endParaRPr/>
          </a:p>
        </p:txBody>
      </p:sp>
      <p:sp>
        <p:nvSpPr>
          <p:cNvPr id="136" name="Google Shape;136;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FFFF"/>
                </a:solidFill>
              </a:rPr>
              <a:t>DE/DT/Nose </a:t>
            </a:r>
            <a:r>
              <a:rPr lang="en" sz="2400">
                <a:solidFill>
                  <a:srgbClr val="FFFFFF"/>
                </a:solidFill>
              </a:rPr>
              <a:t> Shade, 3, 5     Some 2i</a:t>
            </a:r>
            <a:endParaRPr sz="2400">
              <a:solidFill>
                <a:srgbClr val="FFFFFF"/>
              </a:solidFill>
            </a:endParaRPr>
          </a:p>
          <a:p>
            <a:pPr marL="0" lvl="0" indent="0" algn="l" rtl="0">
              <a:spcBef>
                <a:spcPts val="1600"/>
              </a:spcBef>
              <a:spcAft>
                <a:spcPts val="0"/>
              </a:spcAft>
              <a:buNone/>
            </a:pPr>
            <a:r>
              <a:rPr lang="en" sz="2400">
                <a:solidFill>
                  <a:srgbClr val="FFFFFF"/>
                </a:solidFill>
              </a:rPr>
              <a:t>we love wrestlers.  </a:t>
            </a:r>
            <a:endParaRPr sz="2400">
              <a:solidFill>
                <a:srgbClr val="FFFFFF"/>
              </a:solidFill>
            </a:endParaRPr>
          </a:p>
          <a:p>
            <a:pPr marL="0" lvl="0" indent="0" algn="l" rtl="0">
              <a:spcBef>
                <a:spcPts val="1600"/>
              </a:spcBef>
              <a:spcAft>
                <a:spcPts val="0"/>
              </a:spcAft>
              <a:buNone/>
            </a:pPr>
            <a:r>
              <a:rPr lang="en" sz="2400">
                <a:solidFill>
                  <a:srgbClr val="FFFFFF"/>
                </a:solidFill>
              </a:rPr>
              <a:t>Relentless   Unselfish  Tough SOB we used kids from 180#</a:t>
            </a:r>
            <a:endParaRPr sz="2400">
              <a:solidFill>
                <a:srgbClr val="FFFFFF"/>
              </a:solidFill>
            </a:endParaRPr>
          </a:p>
          <a:p>
            <a:pPr marL="0" lvl="0" indent="0" algn="l" rtl="0">
              <a:spcBef>
                <a:spcPts val="1600"/>
              </a:spcBef>
              <a:spcAft>
                <a:spcPts val="0"/>
              </a:spcAft>
              <a:buNone/>
            </a:pPr>
            <a:endParaRPr>
              <a:solidFill>
                <a:srgbClr val="FFFFFF"/>
              </a:solidFill>
            </a:endParaRPr>
          </a:p>
          <a:p>
            <a:pPr marL="0" lvl="0" indent="0" algn="l" rtl="0">
              <a:spcBef>
                <a:spcPts val="1600"/>
              </a:spcBef>
              <a:spcAft>
                <a:spcPts val="1600"/>
              </a:spcAft>
              <a:buNone/>
            </a:pPr>
            <a:r>
              <a:rPr lang="en"/>
              <a:t> </a:t>
            </a:r>
            <a:endParaRPr/>
          </a:p>
        </p:txBody>
      </p:sp>
      <p:sp>
        <p:nvSpPr>
          <p:cNvPr id="137" name="Google Shape;137;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44" name="Google Shape;144;p25"/>
          <p:cNvPicPr preferRelativeResize="0"/>
          <p:nvPr/>
        </p:nvPicPr>
        <p:blipFill>
          <a:blip r:embed="rId3">
            <a:alphaModFix/>
          </a:blip>
          <a:stretch>
            <a:fillRect/>
          </a:stretch>
        </p:blipFill>
        <p:spPr>
          <a:xfrm>
            <a:off x="33338" y="1123950"/>
            <a:ext cx="9077325" cy="2895600"/>
          </a:xfrm>
          <a:prstGeom prst="rect">
            <a:avLst/>
          </a:prstGeom>
          <a:noFill/>
          <a:ln>
            <a:noFill/>
          </a:ln>
        </p:spPr>
      </p:pic>
      <p:sp>
        <p:nvSpPr>
          <p:cNvPr id="145" name="Google Shape;145;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Personnel: Buck</a:t>
            </a:r>
            <a:endParaRPr/>
          </a:p>
        </p:txBody>
      </p:sp>
      <p:sp>
        <p:nvSpPr>
          <p:cNvPr id="151" name="Google Shape;151;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FFFF"/>
                </a:solidFill>
              </a:rPr>
              <a:t>Buck:</a:t>
            </a:r>
            <a:r>
              <a:rPr lang="en" sz="2400">
                <a:solidFill>
                  <a:srgbClr val="FFFFFF"/>
                </a:solidFill>
              </a:rPr>
              <a:t>  Techniques (5, Heavy 7, 9)  </a:t>
            </a:r>
            <a:endParaRPr sz="2400">
              <a:solidFill>
                <a:srgbClr val="FFFFFF"/>
              </a:solidFill>
            </a:endParaRPr>
          </a:p>
          <a:p>
            <a:pPr marL="0" lvl="0" indent="0" algn="l" rtl="0">
              <a:spcBef>
                <a:spcPts val="1600"/>
              </a:spcBef>
              <a:spcAft>
                <a:spcPts val="0"/>
              </a:spcAft>
              <a:buNone/>
            </a:pPr>
            <a:r>
              <a:rPr lang="en" sz="2400">
                <a:solidFill>
                  <a:srgbClr val="FFFFFF"/>
                </a:solidFill>
              </a:rPr>
              <a:t>2 point or 3 point stance  Hybrid Dline or LB</a:t>
            </a:r>
            <a:endParaRPr sz="2400">
              <a:solidFill>
                <a:srgbClr val="FFFFFF"/>
              </a:solidFill>
            </a:endParaRPr>
          </a:p>
          <a:p>
            <a:pPr marL="0" lvl="0" indent="0" algn="l" rtl="0">
              <a:spcBef>
                <a:spcPts val="1600"/>
              </a:spcBef>
              <a:spcAft>
                <a:spcPts val="0"/>
              </a:spcAft>
              <a:buNone/>
            </a:pPr>
            <a:r>
              <a:rPr lang="en" sz="2400">
                <a:solidFill>
                  <a:srgbClr val="FFFFFF"/>
                </a:solidFill>
              </a:rPr>
              <a:t>Usually more experienced   Good understanding of the game.  Never going to play him on the hash  Never in Man on a #2    See Katy HS (TX)</a:t>
            </a:r>
            <a:endParaRPr sz="2400">
              <a:solidFill>
                <a:srgbClr val="FFFFFF"/>
              </a:solidFill>
            </a:endParaRPr>
          </a:p>
          <a:p>
            <a:pPr marL="0" lvl="0" indent="0" algn="l" rtl="0">
              <a:spcBef>
                <a:spcPts val="1600"/>
              </a:spcBef>
              <a:spcAft>
                <a:spcPts val="1600"/>
              </a:spcAft>
              <a:buNone/>
            </a:pPr>
            <a:r>
              <a:rPr lang="en"/>
              <a:t> </a:t>
            </a:r>
            <a:endParaRPr/>
          </a:p>
        </p:txBody>
      </p:sp>
      <p:sp>
        <p:nvSpPr>
          <p:cNvPr id="152" name="Google Shape;152;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Personnel: LB’s</a:t>
            </a:r>
            <a:endParaRPr/>
          </a:p>
        </p:txBody>
      </p:sp>
      <p:sp>
        <p:nvSpPr>
          <p:cNvPr id="158" name="Google Shape;158;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FFFF"/>
                </a:solidFill>
              </a:rPr>
              <a:t>$trike- </a:t>
            </a:r>
            <a:r>
              <a:rPr lang="en" sz="2400">
                <a:solidFill>
                  <a:srgbClr val="FFFFFF"/>
                </a:solidFill>
              </a:rPr>
              <a:t> Usually a taller lankier guy.  Baseball player.  Never on a hash. Good Blitzer   Some man  Curl to swing of 3   Play pass with body and run with eyes</a:t>
            </a:r>
            <a:endParaRPr sz="2400">
              <a:solidFill>
                <a:srgbClr val="FFFFFF"/>
              </a:solidFill>
            </a:endParaRPr>
          </a:p>
          <a:p>
            <a:pPr marL="0" lvl="0" indent="0" algn="l" rtl="0">
              <a:spcBef>
                <a:spcPts val="1600"/>
              </a:spcBef>
              <a:spcAft>
                <a:spcPts val="0"/>
              </a:spcAft>
              <a:buNone/>
            </a:pPr>
            <a:r>
              <a:rPr lang="en" sz="2400" b="1">
                <a:solidFill>
                  <a:srgbClr val="FFFFFF"/>
                </a:solidFill>
              </a:rPr>
              <a:t>Mac- </a:t>
            </a:r>
            <a:r>
              <a:rPr lang="en" sz="2400">
                <a:solidFill>
                  <a:srgbClr val="FFFFFF"/>
                </a:solidFill>
              </a:rPr>
              <a:t>Typical LB.  Playmaker    We like larger running backs  Fill the hole      signal caller</a:t>
            </a:r>
            <a:endParaRPr sz="2400">
              <a:solidFill>
                <a:srgbClr val="FFFFFF"/>
              </a:solidFill>
            </a:endParaRPr>
          </a:p>
          <a:p>
            <a:pPr marL="0" lvl="0" indent="0" algn="l" rtl="0">
              <a:spcBef>
                <a:spcPts val="1600"/>
              </a:spcBef>
              <a:spcAft>
                <a:spcPts val="0"/>
              </a:spcAft>
              <a:buNone/>
            </a:pPr>
            <a:r>
              <a:rPr lang="en" sz="2400" b="1">
                <a:solidFill>
                  <a:srgbClr val="FFFFFF"/>
                </a:solidFill>
              </a:rPr>
              <a:t>Will-</a:t>
            </a:r>
            <a:r>
              <a:rPr lang="en" sz="2400">
                <a:solidFill>
                  <a:srgbClr val="FFFFFF"/>
                </a:solidFill>
              </a:rPr>
              <a:t> Usually a little lighter less experienced LB.  We cover him up with a 3 tech (Under)</a:t>
            </a:r>
            <a:endParaRPr sz="2400">
              <a:solidFill>
                <a:srgbClr val="FFFFFF"/>
              </a:solidFill>
            </a:endParaRPr>
          </a:p>
          <a:p>
            <a:pPr marL="0" lvl="0" indent="0" algn="l" rtl="0">
              <a:spcBef>
                <a:spcPts val="1600"/>
              </a:spcBef>
              <a:spcAft>
                <a:spcPts val="1600"/>
              </a:spcAft>
              <a:buNone/>
            </a:pPr>
            <a:r>
              <a:rPr lang="en"/>
              <a:t> </a:t>
            </a:r>
            <a:endParaRPr/>
          </a:p>
        </p:txBody>
      </p:sp>
      <p:sp>
        <p:nvSpPr>
          <p:cNvPr id="159" name="Google Shape;159;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FFFFFF"/>
                </a:solidFill>
              </a:rPr>
              <a:t>Personnel DB’s</a:t>
            </a:r>
            <a:endParaRPr sz="3000">
              <a:solidFill>
                <a:srgbClr val="FFFFFF"/>
              </a:solidFill>
            </a:endParaRPr>
          </a:p>
        </p:txBody>
      </p:sp>
      <p:sp>
        <p:nvSpPr>
          <p:cNvPr id="165" name="Google Shape;165;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rPr>
              <a:t>Free-  Plays on hash and has fill responsibilities.  Mostly to the field.     Calls coverage to his side</a:t>
            </a:r>
            <a:endParaRPr sz="2400">
              <a:solidFill>
                <a:srgbClr val="FFFFFF"/>
              </a:solidFill>
            </a:endParaRPr>
          </a:p>
          <a:p>
            <a:pPr marL="0" lvl="0" indent="0" algn="l" rtl="0">
              <a:lnSpc>
                <a:spcPct val="100000"/>
              </a:lnSpc>
              <a:spcBef>
                <a:spcPts val="1600"/>
              </a:spcBef>
              <a:spcAft>
                <a:spcPts val="0"/>
              </a:spcAft>
              <a:buNone/>
            </a:pPr>
            <a:r>
              <a:rPr lang="en" sz="2400">
                <a:solidFill>
                  <a:srgbClr val="FFFFFF"/>
                </a:solidFill>
              </a:rPr>
              <a:t>Rover- he is our most versatile player. Plays on hash and outside the box. Mostly to the boundary  Calls coverage to his side of the field         </a:t>
            </a:r>
            <a:endParaRPr sz="2400">
              <a:solidFill>
                <a:srgbClr val="FFFFFF"/>
              </a:solidFill>
            </a:endParaRPr>
          </a:p>
          <a:p>
            <a:pPr marL="0" lvl="0" indent="0" algn="l" rtl="0">
              <a:spcBef>
                <a:spcPts val="1600"/>
              </a:spcBef>
              <a:spcAft>
                <a:spcPts val="0"/>
              </a:spcAft>
              <a:buNone/>
            </a:pPr>
            <a:r>
              <a:rPr lang="en" sz="2400">
                <a:solidFill>
                  <a:srgbClr val="FFFFFF"/>
                </a:solidFill>
              </a:rPr>
              <a:t>Corners- must be able to play man as necessary.  Usually put our best to the boundary.  We had our QB the last 2 years play there</a:t>
            </a:r>
            <a:endParaRPr/>
          </a:p>
          <a:p>
            <a:pPr marL="0" lvl="0" indent="0" algn="l" rtl="0">
              <a:spcBef>
                <a:spcPts val="1600"/>
              </a:spcBef>
              <a:spcAft>
                <a:spcPts val="1600"/>
              </a:spcAft>
              <a:buNone/>
            </a:pPr>
            <a:r>
              <a:rPr lang="en"/>
              <a:t> </a:t>
            </a:r>
            <a:endParaRPr/>
          </a:p>
        </p:txBody>
      </p:sp>
      <p:sp>
        <p:nvSpPr>
          <p:cNvPr id="166" name="Google Shape;166;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How We Line Up 4-2-5</a:t>
            </a:r>
            <a:endParaRPr/>
          </a:p>
        </p:txBody>
      </p:sp>
      <p:sp>
        <p:nvSpPr>
          <p:cNvPr id="172" name="Google Shape;172;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a:solidFill>
                  <a:srgbClr val="FFFFFF"/>
                </a:solidFill>
              </a:rPr>
              <a:t>We are an Under/Over team.  </a:t>
            </a:r>
            <a:endParaRPr sz="2400">
              <a:solidFill>
                <a:srgbClr val="FFFFFF"/>
              </a:solidFill>
            </a:endParaRPr>
          </a:p>
          <a:p>
            <a:pPr marL="0" lvl="0" indent="0" algn="l" rtl="0">
              <a:lnSpc>
                <a:spcPct val="100000"/>
              </a:lnSpc>
              <a:spcBef>
                <a:spcPts val="1600"/>
              </a:spcBef>
              <a:spcAft>
                <a:spcPts val="0"/>
              </a:spcAft>
              <a:buNone/>
            </a:pPr>
            <a:r>
              <a:rPr lang="en" sz="2400">
                <a:solidFill>
                  <a:srgbClr val="FFFFFF"/>
                </a:solidFill>
              </a:rPr>
              <a:t>We flip/flop personnel</a:t>
            </a:r>
            <a:endParaRPr sz="2400">
              <a:solidFill>
                <a:srgbClr val="FFFFFF"/>
              </a:solidFill>
            </a:endParaRPr>
          </a:p>
          <a:p>
            <a:pPr marL="0" lvl="0" indent="0" algn="l" rtl="0">
              <a:lnSpc>
                <a:spcPct val="100000"/>
              </a:lnSpc>
              <a:spcBef>
                <a:spcPts val="1600"/>
              </a:spcBef>
              <a:spcAft>
                <a:spcPts val="0"/>
              </a:spcAft>
              <a:buNone/>
            </a:pPr>
            <a:r>
              <a:rPr lang="en" sz="2400">
                <a:solidFill>
                  <a:srgbClr val="FFFFFF"/>
                </a:solidFill>
              </a:rPr>
              <a:t>I control the front  </a:t>
            </a:r>
            <a:endParaRPr sz="2400">
              <a:solidFill>
                <a:srgbClr val="FFFFFF"/>
              </a:solidFill>
            </a:endParaRPr>
          </a:p>
          <a:p>
            <a:pPr marL="0" lvl="0" indent="0" algn="l" rtl="0">
              <a:lnSpc>
                <a:spcPct val="100000"/>
              </a:lnSpc>
              <a:spcBef>
                <a:spcPts val="1600"/>
              </a:spcBef>
              <a:spcAft>
                <a:spcPts val="0"/>
              </a:spcAft>
              <a:buNone/>
            </a:pPr>
            <a:r>
              <a:rPr lang="en" sz="2400">
                <a:solidFill>
                  <a:srgbClr val="FFFFFF"/>
                </a:solidFill>
              </a:rPr>
              <a:t>Sara, Sally, Split, and Star are our Under front calls</a:t>
            </a:r>
            <a:endParaRPr sz="2400">
              <a:solidFill>
                <a:srgbClr val="FFFFFF"/>
              </a:solidFill>
            </a:endParaRPr>
          </a:p>
          <a:p>
            <a:pPr marL="0" lvl="0" indent="0" algn="l" rtl="0">
              <a:lnSpc>
                <a:spcPct val="100000"/>
              </a:lnSpc>
              <a:spcBef>
                <a:spcPts val="1600"/>
              </a:spcBef>
              <a:spcAft>
                <a:spcPts val="0"/>
              </a:spcAft>
              <a:buNone/>
            </a:pPr>
            <a:r>
              <a:rPr lang="en" sz="2400">
                <a:solidFill>
                  <a:srgbClr val="FFFFFF"/>
                </a:solidFill>
              </a:rPr>
              <a:t>Field is our 4-2-5 front and guarantees the $trike will not be a 9 tech</a:t>
            </a:r>
            <a:endParaRPr sz="2400">
              <a:solidFill>
                <a:srgbClr val="FFFFFF"/>
              </a:solidFill>
            </a:endParaRPr>
          </a:p>
          <a:p>
            <a:pPr marL="0" lvl="0" indent="0" algn="l" rtl="0">
              <a:spcBef>
                <a:spcPts val="1600"/>
              </a:spcBef>
              <a:spcAft>
                <a:spcPts val="1600"/>
              </a:spcAft>
              <a:buNone/>
            </a:pPr>
            <a:r>
              <a:rPr lang="en" sz="2400">
                <a:solidFill>
                  <a:srgbClr val="FFFFFF"/>
                </a:solidFill>
              </a:rPr>
              <a:t> </a:t>
            </a:r>
            <a:endParaRPr sz="2400">
              <a:solidFill>
                <a:srgbClr val="FFFFFF"/>
              </a:solidFill>
            </a:endParaRPr>
          </a:p>
        </p:txBody>
      </p:sp>
      <p:sp>
        <p:nvSpPr>
          <p:cNvPr id="173" name="Google Shape;173;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How We Line Up 4-2-5</a:t>
            </a:r>
            <a:endParaRPr/>
          </a:p>
        </p:txBody>
      </p:sp>
      <p:sp>
        <p:nvSpPr>
          <p:cNvPr id="179" name="Google Shape;179;p30"/>
          <p:cNvSpPr txBox="1">
            <a:spLocks noGrp="1"/>
          </p:cNvSpPr>
          <p:nvPr>
            <p:ph type="body" idx="1"/>
          </p:nvPr>
        </p:nvSpPr>
        <p:spPr>
          <a:xfrm>
            <a:off x="311700" y="1246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a:solidFill>
                  <a:srgbClr val="FFFFFF"/>
                </a:solidFill>
              </a:rPr>
              <a:t>Make Some alignment slides here</a:t>
            </a:r>
            <a:endParaRPr b="1"/>
          </a:p>
          <a:p>
            <a:pPr marL="0" lvl="0" indent="0" algn="l" rtl="0">
              <a:spcBef>
                <a:spcPts val="1600"/>
              </a:spcBef>
              <a:spcAft>
                <a:spcPts val="1600"/>
              </a:spcAft>
              <a:buNone/>
            </a:pPr>
            <a:r>
              <a:rPr lang="en"/>
              <a:t> </a:t>
            </a:r>
            <a:endParaRPr sz="2400">
              <a:solidFill>
                <a:srgbClr val="FFFFFF"/>
              </a:solidFill>
            </a:endParaRPr>
          </a:p>
        </p:txBody>
      </p:sp>
      <p:pic>
        <p:nvPicPr>
          <p:cNvPr id="180" name="Google Shape;180;p30"/>
          <p:cNvPicPr preferRelativeResize="0"/>
          <p:nvPr/>
        </p:nvPicPr>
        <p:blipFill>
          <a:blip r:embed="rId3">
            <a:alphaModFix/>
          </a:blip>
          <a:stretch>
            <a:fillRect/>
          </a:stretch>
        </p:blipFill>
        <p:spPr>
          <a:xfrm>
            <a:off x="278688" y="1246475"/>
            <a:ext cx="8586625" cy="3416400"/>
          </a:xfrm>
          <a:prstGeom prst="rect">
            <a:avLst/>
          </a:prstGeom>
          <a:noFill/>
          <a:ln>
            <a:noFill/>
          </a:ln>
        </p:spPr>
      </p:pic>
      <p:sp>
        <p:nvSpPr>
          <p:cNvPr id="181" name="Google Shape;181;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How We Line Up 4-2-5</a:t>
            </a:r>
            <a:endParaRPr/>
          </a:p>
        </p:txBody>
      </p:sp>
      <p:sp>
        <p:nvSpPr>
          <p:cNvPr id="187" name="Google Shape;187;p31"/>
          <p:cNvSpPr txBox="1">
            <a:spLocks noGrp="1"/>
          </p:cNvSpPr>
          <p:nvPr>
            <p:ph type="body" idx="1"/>
          </p:nvPr>
        </p:nvSpPr>
        <p:spPr>
          <a:xfrm>
            <a:off x="714575" y="1394200"/>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a:solidFill>
                  <a:srgbClr val="FFFFFF"/>
                </a:solidFill>
              </a:rPr>
              <a:t>Make Some alignment slides here</a:t>
            </a:r>
            <a:endParaRPr b="1"/>
          </a:p>
          <a:p>
            <a:pPr marL="0" lvl="0" indent="0" algn="l" rtl="0">
              <a:spcBef>
                <a:spcPts val="1600"/>
              </a:spcBef>
              <a:spcAft>
                <a:spcPts val="1600"/>
              </a:spcAft>
              <a:buNone/>
            </a:pPr>
            <a:r>
              <a:rPr lang="en"/>
              <a:t> </a:t>
            </a:r>
            <a:endParaRPr sz="2400">
              <a:solidFill>
                <a:srgbClr val="FFFFFF"/>
              </a:solidFill>
            </a:endParaRPr>
          </a:p>
        </p:txBody>
      </p:sp>
      <p:pic>
        <p:nvPicPr>
          <p:cNvPr id="188" name="Google Shape;188;p31"/>
          <p:cNvPicPr preferRelativeResize="0"/>
          <p:nvPr/>
        </p:nvPicPr>
        <p:blipFill>
          <a:blip r:embed="rId3">
            <a:alphaModFix/>
          </a:blip>
          <a:stretch>
            <a:fillRect/>
          </a:stretch>
        </p:blipFill>
        <p:spPr>
          <a:xfrm>
            <a:off x="192300" y="1190625"/>
            <a:ext cx="8520600" cy="3357305"/>
          </a:xfrm>
          <a:prstGeom prst="rect">
            <a:avLst/>
          </a:prstGeom>
          <a:noFill/>
          <a:ln>
            <a:noFill/>
          </a:ln>
        </p:spPr>
      </p:pic>
      <p:sp>
        <p:nvSpPr>
          <p:cNvPr id="189" name="Google Shape;18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Today’s Agenda</a:t>
            </a:r>
            <a:endParaRPr/>
          </a:p>
        </p:txBody>
      </p:sp>
      <p:sp>
        <p:nvSpPr>
          <p:cNvPr id="63" name="Google Shape;63;p14"/>
          <p:cNvSpPr txBox="1">
            <a:spLocks noGrp="1"/>
          </p:cNvSpPr>
          <p:nvPr>
            <p:ph type="body" idx="1"/>
          </p:nvPr>
        </p:nvSpPr>
        <p:spPr>
          <a:xfrm>
            <a:off x="236625" y="1152475"/>
            <a:ext cx="8595600" cy="368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rPr>
              <a:t>Pros and Cons of playing 4 down and 3 down</a:t>
            </a:r>
            <a:endParaRPr sz="2400">
              <a:solidFill>
                <a:schemeClr val="dk1"/>
              </a:solidFill>
            </a:endParaRPr>
          </a:p>
          <a:p>
            <a:pPr marL="0" lvl="0" indent="0" algn="l" rtl="0">
              <a:spcBef>
                <a:spcPts val="1600"/>
              </a:spcBef>
              <a:spcAft>
                <a:spcPts val="0"/>
              </a:spcAft>
              <a:buNone/>
            </a:pPr>
            <a:r>
              <a:rPr lang="en" sz="2400">
                <a:solidFill>
                  <a:schemeClr val="dk1"/>
                </a:solidFill>
              </a:rPr>
              <a:t>Personnel Decisions</a:t>
            </a:r>
            <a:endParaRPr sz="2400">
              <a:solidFill>
                <a:schemeClr val="dk1"/>
              </a:solidFill>
            </a:endParaRPr>
          </a:p>
          <a:p>
            <a:pPr marL="0" lvl="0" indent="0" algn="l" rtl="0">
              <a:spcBef>
                <a:spcPts val="1600"/>
              </a:spcBef>
              <a:spcAft>
                <a:spcPts val="0"/>
              </a:spcAft>
              <a:buNone/>
            </a:pPr>
            <a:r>
              <a:rPr lang="en" sz="2400">
                <a:solidFill>
                  <a:schemeClr val="dk1"/>
                </a:solidFill>
              </a:rPr>
              <a:t>How We Line Up</a:t>
            </a:r>
            <a:endParaRPr sz="2400">
              <a:solidFill>
                <a:schemeClr val="dk1"/>
              </a:solidFill>
            </a:endParaRPr>
          </a:p>
          <a:p>
            <a:pPr marL="0" lvl="0" indent="0" algn="l" rtl="0">
              <a:spcBef>
                <a:spcPts val="1600"/>
              </a:spcBef>
              <a:spcAft>
                <a:spcPts val="0"/>
              </a:spcAft>
              <a:buNone/>
            </a:pPr>
            <a:r>
              <a:rPr lang="en" sz="2400">
                <a:solidFill>
                  <a:schemeClr val="dk1"/>
                </a:solidFill>
              </a:rPr>
              <a:t>Common Teaching Techniques  DL, LB, DB Major points of emphasis</a:t>
            </a:r>
            <a:endParaRPr sz="2400">
              <a:solidFill>
                <a:schemeClr val="dk1"/>
              </a:solidFill>
            </a:endParaRPr>
          </a:p>
          <a:p>
            <a:pPr marL="0" lvl="0" indent="0" algn="l" rtl="0">
              <a:spcBef>
                <a:spcPts val="1600"/>
              </a:spcBef>
              <a:spcAft>
                <a:spcPts val="1600"/>
              </a:spcAft>
              <a:buNone/>
            </a:pPr>
            <a:endParaRPr>
              <a:solidFill>
                <a:schemeClr val="dk1"/>
              </a:solidFill>
            </a:endParaRPr>
          </a:p>
        </p:txBody>
      </p:sp>
      <p:sp>
        <p:nvSpPr>
          <p:cNvPr id="64" name="Google Shape;64;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How We Line Up 4-2-5</a:t>
            </a:r>
            <a:endParaRPr/>
          </a:p>
        </p:txBody>
      </p:sp>
      <p:sp>
        <p:nvSpPr>
          <p:cNvPr id="195" name="Google Shape;195;p32"/>
          <p:cNvSpPr txBox="1">
            <a:spLocks noGrp="1"/>
          </p:cNvSpPr>
          <p:nvPr>
            <p:ph type="body" idx="1"/>
          </p:nvPr>
        </p:nvSpPr>
        <p:spPr>
          <a:xfrm>
            <a:off x="231125" y="1434500"/>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a:solidFill>
                  <a:srgbClr val="FFFFFF"/>
                </a:solidFill>
              </a:rPr>
              <a:t>Make Some alignment slides here</a:t>
            </a:r>
            <a:endParaRPr b="1"/>
          </a:p>
          <a:p>
            <a:pPr marL="0" lvl="0" indent="0" algn="l" rtl="0">
              <a:spcBef>
                <a:spcPts val="1600"/>
              </a:spcBef>
              <a:spcAft>
                <a:spcPts val="1600"/>
              </a:spcAft>
              <a:buNone/>
            </a:pPr>
            <a:r>
              <a:rPr lang="en"/>
              <a:t> </a:t>
            </a:r>
            <a:endParaRPr sz="2400">
              <a:solidFill>
                <a:srgbClr val="FFFFFF"/>
              </a:solidFill>
            </a:endParaRPr>
          </a:p>
        </p:txBody>
      </p:sp>
      <p:pic>
        <p:nvPicPr>
          <p:cNvPr id="196" name="Google Shape;196;p32"/>
          <p:cNvPicPr preferRelativeResize="0"/>
          <p:nvPr/>
        </p:nvPicPr>
        <p:blipFill>
          <a:blip r:embed="rId3">
            <a:alphaModFix/>
          </a:blip>
          <a:stretch>
            <a:fillRect/>
          </a:stretch>
        </p:blipFill>
        <p:spPr>
          <a:xfrm>
            <a:off x="231125" y="1152525"/>
            <a:ext cx="8586877" cy="3416400"/>
          </a:xfrm>
          <a:prstGeom prst="rect">
            <a:avLst/>
          </a:prstGeom>
          <a:noFill/>
          <a:ln>
            <a:noFill/>
          </a:ln>
        </p:spPr>
      </p:pic>
      <p:sp>
        <p:nvSpPr>
          <p:cNvPr id="197" name="Google Shape;197;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How We Line Up 3-4</a:t>
            </a:r>
            <a:endParaRPr/>
          </a:p>
        </p:txBody>
      </p:sp>
      <p:sp>
        <p:nvSpPr>
          <p:cNvPr id="203" name="Google Shape;203;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a:solidFill>
                  <a:srgbClr val="FFFFFF"/>
                </a:solidFill>
              </a:rPr>
              <a:t>30 50 70 90</a:t>
            </a:r>
            <a:endParaRPr sz="2400">
              <a:solidFill>
                <a:srgbClr val="FFFFFF"/>
              </a:solidFill>
            </a:endParaRPr>
          </a:p>
          <a:p>
            <a:pPr marL="0" lvl="0" indent="0" algn="l" rtl="0">
              <a:lnSpc>
                <a:spcPct val="100000"/>
              </a:lnSpc>
              <a:spcBef>
                <a:spcPts val="1600"/>
              </a:spcBef>
              <a:spcAft>
                <a:spcPts val="0"/>
              </a:spcAft>
              <a:buNone/>
            </a:pPr>
            <a:r>
              <a:rPr lang="en" sz="2400">
                <a:solidFill>
                  <a:srgbClr val="FFFFFF"/>
                </a:solidFill>
              </a:rPr>
              <a:t>30 $trike Rush</a:t>
            </a:r>
            <a:endParaRPr sz="2400">
              <a:solidFill>
                <a:srgbClr val="FFFFFF"/>
              </a:solidFill>
            </a:endParaRPr>
          </a:p>
          <a:p>
            <a:pPr marL="0" lvl="0" indent="0" algn="l" rtl="0">
              <a:lnSpc>
                <a:spcPct val="100000"/>
              </a:lnSpc>
              <a:spcBef>
                <a:spcPts val="1600"/>
              </a:spcBef>
              <a:spcAft>
                <a:spcPts val="0"/>
              </a:spcAft>
              <a:buNone/>
            </a:pPr>
            <a:r>
              <a:rPr lang="en" sz="2400">
                <a:solidFill>
                  <a:srgbClr val="FFFFFF"/>
                </a:solidFill>
              </a:rPr>
              <a:t>50 Buck Rush</a:t>
            </a:r>
            <a:endParaRPr sz="2400">
              <a:solidFill>
                <a:srgbClr val="FFFFFF"/>
              </a:solidFill>
            </a:endParaRPr>
          </a:p>
          <a:p>
            <a:pPr marL="0" lvl="0" indent="0" algn="l" rtl="0">
              <a:lnSpc>
                <a:spcPct val="100000"/>
              </a:lnSpc>
              <a:spcBef>
                <a:spcPts val="1600"/>
              </a:spcBef>
              <a:spcAft>
                <a:spcPts val="0"/>
              </a:spcAft>
              <a:buNone/>
            </a:pPr>
            <a:r>
              <a:rPr lang="en" sz="2400">
                <a:solidFill>
                  <a:srgbClr val="FFFFFF"/>
                </a:solidFill>
              </a:rPr>
              <a:t>70 $trike and Buck both Rush</a:t>
            </a:r>
            <a:endParaRPr sz="2400">
              <a:solidFill>
                <a:srgbClr val="FFFFFF"/>
              </a:solidFill>
            </a:endParaRPr>
          </a:p>
          <a:p>
            <a:pPr marL="0" lvl="0" indent="0" algn="l" rtl="0">
              <a:lnSpc>
                <a:spcPct val="100000"/>
              </a:lnSpc>
              <a:spcBef>
                <a:spcPts val="1600"/>
              </a:spcBef>
              <a:spcAft>
                <a:spcPts val="0"/>
              </a:spcAft>
              <a:buNone/>
            </a:pPr>
            <a:r>
              <a:rPr lang="en" sz="2400">
                <a:solidFill>
                  <a:srgbClr val="FFFFFF"/>
                </a:solidFill>
              </a:rPr>
              <a:t>90  $trike and Buck both Drop</a:t>
            </a:r>
            <a:endParaRPr sz="2400">
              <a:solidFill>
                <a:srgbClr val="FFFFFF"/>
              </a:solidFill>
            </a:endParaRPr>
          </a:p>
          <a:p>
            <a:pPr marL="0" lvl="0" indent="0" algn="l" rtl="0">
              <a:lnSpc>
                <a:spcPct val="100000"/>
              </a:lnSpc>
              <a:spcBef>
                <a:spcPts val="1600"/>
              </a:spcBef>
              <a:spcAft>
                <a:spcPts val="0"/>
              </a:spcAft>
              <a:buNone/>
            </a:pPr>
            <a:r>
              <a:rPr lang="en" sz="2400">
                <a:solidFill>
                  <a:srgbClr val="FFFFFF"/>
                </a:solidFill>
              </a:rPr>
              <a:t>Also have used code words:  Lambo/Beamer/ Turbo  Base</a:t>
            </a:r>
            <a:endParaRPr b="1">
              <a:solidFill>
                <a:srgbClr val="FFFFFF"/>
              </a:solidFill>
            </a:endParaRPr>
          </a:p>
          <a:p>
            <a:pPr marL="0" lvl="0" indent="0" algn="l" rtl="0">
              <a:lnSpc>
                <a:spcPct val="100000"/>
              </a:lnSpc>
              <a:spcBef>
                <a:spcPts val="1600"/>
              </a:spcBef>
              <a:spcAft>
                <a:spcPts val="0"/>
              </a:spcAft>
              <a:buNone/>
            </a:pPr>
            <a:endParaRPr b="1"/>
          </a:p>
          <a:p>
            <a:pPr marL="0" lvl="0" indent="0" algn="l" rtl="0">
              <a:spcBef>
                <a:spcPts val="1600"/>
              </a:spcBef>
              <a:spcAft>
                <a:spcPts val="1600"/>
              </a:spcAft>
              <a:buNone/>
            </a:pPr>
            <a:r>
              <a:rPr lang="en"/>
              <a:t> </a:t>
            </a:r>
            <a:endParaRPr/>
          </a:p>
        </p:txBody>
      </p:sp>
      <p:sp>
        <p:nvSpPr>
          <p:cNvPr id="204" name="Google Shape;204;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How We Line Up 3-4</a:t>
            </a:r>
            <a:endParaRPr/>
          </a:p>
        </p:txBody>
      </p:sp>
      <p:sp>
        <p:nvSpPr>
          <p:cNvPr id="210" name="Google Shape;210;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a:solidFill>
                  <a:srgbClr val="FFFFFF"/>
                </a:solidFill>
              </a:rPr>
              <a:t>Some Basic alignment slides here</a:t>
            </a:r>
            <a:endParaRPr b="1"/>
          </a:p>
          <a:p>
            <a:pPr marL="0" lvl="0" indent="0" algn="l" rtl="0">
              <a:lnSpc>
                <a:spcPct val="100000"/>
              </a:lnSpc>
              <a:spcBef>
                <a:spcPts val="1600"/>
              </a:spcBef>
              <a:spcAft>
                <a:spcPts val="0"/>
              </a:spcAft>
              <a:buNone/>
            </a:pPr>
            <a:endParaRPr b="1"/>
          </a:p>
          <a:p>
            <a:pPr marL="0" lvl="0" indent="0" algn="l" rtl="0">
              <a:spcBef>
                <a:spcPts val="1600"/>
              </a:spcBef>
              <a:spcAft>
                <a:spcPts val="1600"/>
              </a:spcAft>
              <a:buNone/>
            </a:pPr>
            <a:r>
              <a:rPr lang="en"/>
              <a:t> </a:t>
            </a:r>
            <a:endParaRPr/>
          </a:p>
        </p:txBody>
      </p:sp>
      <p:pic>
        <p:nvPicPr>
          <p:cNvPr id="211" name="Google Shape;211;p34"/>
          <p:cNvPicPr preferRelativeResize="0"/>
          <p:nvPr/>
        </p:nvPicPr>
        <p:blipFill>
          <a:blip r:embed="rId3">
            <a:alphaModFix/>
          </a:blip>
          <a:stretch>
            <a:fillRect/>
          </a:stretch>
        </p:blipFill>
        <p:spPr>
          <a:xfrm>
            <a:off x="311700" y="1100150"/>
            <a:ext cx="8520600" cy="3534057"/>
          </a:xfrm>
          <a:prstGeom prst="rect">
            <a:avLst/>
          </a:prstGeom>
          <a:noFill/>
          <a:ln>
            <a:noFill/>
          </a:ln>
        </p:spPr>
      </p:pic>
      <p:sp>
        <p:nvSpPr>
          <p:cNvPr id="212" name="Google Shape;212;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How We Line Up 3-4</a:t>
            </a:r>
            <a:endParaRPr/>
          </a:p>
        </p:txBody>
      </p:sp>
      <p:sp>
        <p:nvSpPr>
          <p:cNvPr id="218" name="Google Shape;218;p35"/>
          <p:cNvSpPr txBox="1">
            <a:spLocks noGrp="1"/>
          </p:cNvSpPr>
          <p:nvPr>
            <p:ph type="body" idx="1"/>
          </p:nvPr>
        </p:nvSpPr>
        <p:spPr>
          <a:xfrm>
            <a:off x="623400" y="135392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a:solidFill>
                  <a:srgbClr val="FFFFFF"/>
                </a:solidFill>
              </a:rPr>
              <a:t>Some Basic alignment slides here</a:t>
            </a:r>
            <a:endParaRPr b="1"/>
          </a:p>
          <a:p>
            <a:pPr marL="0" lvl="0" indent="0" algn="l" rtl="0">
              <a:lnSpc>
                <a:spcPct val="100000"/>
              </a:lnSpc>
              <a:spcBef>
                <a:spcPts val="1600"/>
              </a:spcBef>
              <a:spcAft>
                <a:spcPts val="0"/>
              </a:spcAft>
              <a:buNone/>
            </a:pPr>
            <a:endParaRPr b="1"/>
          </a:p>
          <a:p>
            <a:pPr marL="0" lvl="0" indent="0" algn="l" rtl="0">
              <a:spcBef>
                <a:spcPts val="1600"/>
              </a:spcBef>
              <a:spcAft>
                <a:spcPts val="1600"/>
              </a:spcAft>
              <a:buNone/>
            </a:pPr>
            <a:r>
              <a:rPr lang="en"/>
              <a:t> </a:t>
            </a:r>
            <a:endParaRPr/>
          </a:p>
        </p:txBody>
      </p:sp>
      <p:pic>
        <p:nvPicPr>
          <p:cNvPr id="219" name="Google Shape;219;p35"/>
          <p:cNvPicPr preferRelativeResize="0"/>
          <p:nvPr/>
        </p:nvPicPr>
        <p:blipFill>
          <a:blip r:embed="rId3">
            <a:alphaModFix/>
          </a:blip>
          <a:stretch>
            <a:fillRect/>
          </a:stretch>
        </p:blipFill>
        <p:spPr>
          <a:xfrm>
            <a:off x="311700" y="1119200"/>
            <a:ext cx="8322542" cy="3416400"/>
          </a:xfrm>
          <a:prstGeom prst="rect">
            <a:avLst/>
          </a:prstGeom>
          <a:noFill/>
          <a:ln>
            <a:noFill/>
          </a:ln>
        </p:spPr>
      </p:pic>
      <p:sp>
        <p:nvSpPr>
          <p:cNvPr id="220" name="Google Shape;220;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How We Line Up 3-4</a:t>
            </a:r>
            <a:endParaRPr/>
          </a:p>
        </p:txBody>
      </p:sp>
      <p:sp>
        <p:nvSpPr>
          <p:cNvPr id="226" name="Google Shape;226;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a:solidFill>
                  <a:srgbClr val="FFFFFF"/>
                </a:solidFill>
              </a:rPr>
              <a:t>Some Basic alignment slides here</a:t>
            </a:r>
            <a:endParaRPr b="1"/>
          </a:p>
          <a:p>
            <a:pPr marL="0" lvl="0" indent="0" algn="l" rtl="0">
              <a:lnSpc>
                <a:spcPct val="100000"/>
              </a:lnSpc>
              <a:spcBef>
                <a:spcPts val="1600"/>
              </a:spcBef>
              <a:spcAft>
                <a:spcPts val="0"/>
              </a:spcAft>
              <a:buNone/>
            </a:pPr>
            <a:endParaRPr b="1"/>
          </a:p>
          <a:p>
            <a:pPr marL="0" lvl="0" indent="0" algn="l" rtl="0">
              <a:spcBef>
                <a:spcPts val="1600"/>
              </a:spcBef>
              <a:spcAft>
                <a:spcPts val="1600"/>
              </a:spcAft>
              <a:buNone/>
            </a:pPr>
            <a:r>
              <a:rPr lang="en"/>
              <a:t> </a:t>
            </a:r>
            <a:endParaRPr/>
          </a:p>
        </p:txBody>
      </p:sp>
      <p:pic>
        <p:nvPicPr>
          <p:cNvPr id="227" name="Google Shape;227;p36"/>
          <p:cNvPicPr preferRelativeResize="0"/>
          <p:nvPr/>
        </p:nvPicPr>
        <p:blipFill>
          <a:blip r:embed="rId3">
            <a:alphaModFix/>
          </a:blip>
          <a:stretch>
            <a:fillRect/>
          </a:stretch>
        </p:blipFill>
        <p:spPr>
          <a:xfrm>
            <a:off x="311700" y="1119200"/>
            <a:ext cx="8288962" cy="3416400"/>
          </a:xfrm>
          <a:prstGeom prst="rect">
            <a:avLst/>
          </a:prstGeom>
          <a:noFill/>
          <a:ln>
            <a:noFill/>
          </a:ln>
        </p:spPr>
      </p:pic>
      <p:sp>
        <p:nvSpPr>
          <p:cNvPr id="228" name="Google Shape;228;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Common Teaching Techniques:  DL</a:t>
            </a:r>
            <a:endParaRPr/>
          </a:p>
        </p:txBody>
      </p:sp>
      <p:sp>
        <p:nvSpPr>
          <p:cNvPr id="234" name="Google Shape;234;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rPr>
              <a:t>DL Technique does not change.</a:t>
            </a:r>
            <a:endParaRPr sz="2400">
              <a:solidFill>
                <a:srgbClr val="FFFFFF"/>
              </a:solidFill>
            </a:endParaRPr>
          </a:p>
          <a:p>
            <a:pPr marL="0" lvl="0" indent="0" algn="l" rtl="0">
              <a:spcBef>
                <a:spcPts val="1600"/>
              </a:spcBef>
              <a:spcAft>
                <a:spcPts val="0"/>
              </a:spcAft>
              <a:buNone/>
            </a:pPr>
            <a:r>
              <a:rPr lang="en" sz="2400">
                <a:solidFill>
                  <a:srgbClr val="FFFFFF"/>
                </a:solidFill>
              </a:rPr>
              <a:t>Block Down Step Down rule.</a:t>
            </a:r>
            <a:endParaRPr sz="2400">
              <a:solidFill>
                <a:srgbClr val="FFFFFF"/>
              </a:solidFill>
            </a:endParaRPr>
          </a:p>
          <a:p>
            <a:pPr marL="0" lvl="0" indent="0" algn="l" rtl="0">
              <a:spcBef>
                <a:spcPts val="1600"/>
              </a:spcBef>
              <a:spcAft>
                <a:spcPts val="0"/>
              </a:spcAft>
              <a:buNone/>
            </a:pPr>
            <a:r>
              <a:rPr lang="en" sz="2400">
                <a:solidFill>
                  <a:srgbClr val="FFFFFF"/>
                </a:solidFill>
              </a:rPr>
              <a:t>Spill Rule             Tag Rules</a:t>
            </a:r>
            <a:endParaRPr sz="2400">
              <a:solidFill>
                <a:srgbClr val="FFFFFF"/>
              </a:solidFill>
            </a:endParaRPr>
          </a:p>
          <a:p>
            <a:pPr marL="0" lvl="0" indent="0" algn="l" rtl="0">
              <a:spcBef>
                <a:spcPts val="1600"/>
              </a:spcBef>
              <a:spcAft>
                <a:spcPts val="0"/>
              </a:spcAft>
              <a:buNone/>
            </a:pPr>
            <a:r>
              <a:rPr lang="en" sz="2400">
                <a:solidFill>
                  <a:srgbClr val="FFFFFF"/>
                </a:solidFill>
              </a:rPr>
              <a:t>All allow us to play fast</a:t>
            </a:r>
            <a:endParaRPr sz="2400">
              <a:solidFill>
                <a:srgbClr val="FFFFFF"/>
              </a:solidFill>
            </a:endParaRPr>
          </a:p>
          <a:p>
            <a:pPr marL="0" lvl="0" indent="0" algn="l" rtl="0">
              <a:spcBef>
                <a:spcPts val="1600"/>
              </a:spcBef>
              <a:spcAft>
                <a:spcPts val="0"/>
              </a:spcAft>
              <a:buNone/>
            </a:pPr>
            <a:r>
              <a:rPr lang="en" sz="2400">
                <a:solidFill>
                  <a:srgbClr val="FFFFFF"/>
                </a:solidFill>
              </a:rPr>
              <a:t>Don’t play much Tite or Mint  (4i-0-4i)</a:t>
            </a:r>
            <a:endParaRPr sz="2400">
              <a:solidFill>
                <a:srgbClr val="FFFFFF"/>
              </a:solidFill>
            </a:endParaRPr>
          </a:p>
          <a:p>
            <a:pPr marL="0" lvl="0" indent="0" algn="l" rtl="0">
              <a:spcBef>
                <a:spcPts val="1600"/>
              </a:spcBef>
              <a:spcAft>
                <a:spcPts val="1600"/>
              </a:spcAft>
              <a:buNone/>
            </a:pPr>
            <a:endParaRPr sz="2400">
              <a:solidFill>
                <a:srgbClr val="FFFFFF"/>
              </a:solidFill>
            </a:endParaRPr>
          </a:p>
        </p:txBody>
      </p:sp>
      <p:sp>
        <p:nvSpPr>
          <p:cNvPr id="235" name="Google Shape;235;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8"/>
          <p:cNvSpPr txBox="1">
            <a:spLocks noGrp="1"/>
          </p:cNvSpPr>
          <p:nvPr>
            <p:ph type="title"/>
          </p:nvPr>
        </p:nvSpPr>
        <p:spPr>
          <a:xfrm>
            <a:off x="311700" y="2908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Block Down, Step Down Rule</a:t>
            </a:r>
            <a:endParaRPr/>
          </a:p>
        </p:txBody>
      </p:sp>
      <p:sp>
        <p:nvSpPr>
          <p:cNvPr id="241" name="Google Shape;241;p38"/>
          <p:cNvSpPr txBox="1">
            <a:spLocks noGrp="1"/>
          </p:cNvSpPr>
          <p:nvPr>
            <p:ph type="body" idx="1"/>
          </p:nvPr>
        </p:nvSpPr>
        <p:spPr>
          <a:xfrm>
            <a:off x="311700" y="9623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chemeClr val="dk1"/>
                </a:solidFill>
                <a:latin typeface="Times New Roman"/>
                <a:ea typeface="Times New Roman"/>
                <a:cs typeface="Times New Roman"/>
                <a:sym typeface="Times New Roman"/>
              </a:rPr>
              <a:t>If the offensive lineman blocks down or inside releases,the defensive lineman must step down.  This is called the </a:t>
            </a:r>
            <a:r>
              <a:rPr lang="en" sz="2400" i="1">
                <a:solidFill>
                  <a:schemeClr val="dk1"/>
                </a:solidFill>
                <a:latin typeface="Times New Roman"/>
                <a:ea typeface="Times New Roman"/>
                <a:cs typeface="Times New Roman"/>
                <a:sym typeface="Times New Roman"/>
              </a:rPr>
              <a:t>block down, step down rule</a:t>
            </a:r>
            <a:r>
              <a:rPr lang="en" sz="2400">
                <a:solidFill>
                  <a:schemeClr val="dk1"/>
                </a:solidFill>
                <a:latin typeface="Times New Roman"/>
                <a:ea typeface="Times New Roman"/>
                <a:cs typeface="Times New Roman"/>
                <a:sym typeface="Times New Roman"/>
              </a:rPr>
              <a:t>. As the offensive lineman inside releases, the defensive lineman now must adjust his first step inside with the offensive lineman.  The goal of the defensive lineman is to get his hands on the offensive lineman and drive him down towards the ball and to come off the offensive lineman’s butt with his eyes up and his shoulders perpendicular to the line of scrimmage. The defensive lineman drives the offensive player down to keep him off of the linebackers so they are free to make plays</a:t>
            </a:r>
            <a:endParaRPr sz="2400">
              <a:solidFill>
                <a:schemeClr val="dk1"/>
              </a:solidFill>
              <a:latin typeface="Times New Roman"/>
              <a:ea typeface="Times New Roman"/>
              <a:cs typeface="Times New Roman"/>
              <a:sym typeface="Times New Roman"/>
            </a:endParaRPr>
          </a:p>
          <a:p>
            <a:pPr marL="0" lvl="0" indent="0" algn="l" rtl="0">
              <a:spcBef>
                <a:spcPts val="0"/>
              </a:spcBef>
              <a:spcAft>
                <a:spcPts val="1600"/>
              </a:spcAft>
              <a:buNone/>
            </a:pPr>
            <a:endParaRPr/>
          </a:p>
        </p:txBody>
      </p:sp>
      <p:sp>
        <p:nvSpPr>
          <p:cNvPr id="242" name="Google Shape;242;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Spill</a:t>
            </a:r>
            <a:endParaRPr/>
          </a:p>
        </p:txBody>
      </p:sp>
      <p:sp>
        <p:nvSpPr>
          <p:cNvPr id="248" name="Google Shape;248;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chemeClr val="dk1"/>
                </a:solidFill>
                <a:latin typeface="Times New Roman"/>
                <a:ea typeface="Times New Roman"/>
                <a:cs typeface="Times New Roman"/>
                <a:sym typeface="Times New Roman"/>
              </a:rPr>
              <a:t>If the defensive lineman is being kicked out, he must </a:t>
            </a:r>
            <a:r>
              <a:rPr lang="en" sz="2400" i="1">
                <a:solidFill>
                  <a:schemeClr val="dk1"/>
                </a:solidFill>
                <a:latin typeface="Times New Roman"/>
                <a:ea typeface="Times New Roman"/>
                <a:cs typeface="Times New Roman"/>
                <a:sym typeface="Times New Roman"/>
              </a:rPr>
              <a:t>spill</a:t>
            </a:r>
            <a:r>
              <a:rPr lang="en" sz="2400">
                <a:solidFill>
                  <a:schemeClr val="dk1"/>
                </a:solidFill>
                <a:latin typeface="Times New Roman"/>
                <a:ea typeface="Times New Roman"/>
                <a:cs typeface="Times New Roman"/>
                <a:sym typeface="Times New Roman"/>
              </a:rPr>
              <a:t> this blocker.</a:t>
            </a:r>
            <a:endParaRPr sz="24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2400">
                <a:solidFill>
                  <a:schemeClr val="dk1"/>
                </a:solidFill>
              </a:rPr>
              <a:t>•</a:t>
            </a:r>
            <a:r>
              <a:rPr lang="en" sz="2400">
                <a:solidFill>
                  <a:schemeClr val="dk1"/>
                </a:solidFill>
                <a:latin typeface="Times New Roman"/>
                <a:ea typeface="Times New Roman"/>
                <a:cs typeface="Times New Roman"/>
                <a:sym typeface="Times New Roman"/>
              </a:rPr>
              <a:t> To spill means that the defensive lineman should hit the offensive player trying to kick him out with his outside shoulder and get as far inside as he can and then drive his inside hand up field getting his shoulder square again with the line of scrimmage.</a:t>
            </a:r>
            <a:endParaRPr sz="24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2400">
              <a:solidFill>
                <a:schemeClr val="dk1"/>
              </a:solidFill>
            </a:endParaRPr>
          </a:p>
          <a:p>
            <a:pPr marL="0" lvl="0" indent="0" algn="l" rtl="0">
              <a:spcBef>
                <a:spcPts val="0"/>
              </a:spcBef>
              <a:spcAft>
                <a:spcPts val="0"/>
              </a:spcAft>
              <a:buClr>
                <a:schemeClr val="dk1"/>
              </a:buClr>
              <a:buSzPts val="1100"/>
              <a:buFont typeface="Arial"/>
              <a:buNone/>
            </a:pPr>
            <a:r>
              <a:rPr lang="en" sz="2400">
                <a:solidFill>
                  <a:schemeClr val="dk1"/>
                </a:solidFill>
              </a:rPr>
              <a:t>•</a:t>
            </a:r>
            <a:r>
              <a:rPr lang="en" sz="2400">
                <a:solidFill>
                  <a:schemeClr val="dk1"/>
                </a:solidFill>
                <a:latin typeface="Times New Roman"/>
                <a:ea typeface="Times New Roman"/>
                <a:cs typeface="Times New Roman"/>
                <a:sym typeface="Times New Roman"/>
              </a:rPr>
              <a:t> The defensive lineman wants to contact the offensive player low and on the inside third of his body.</a:t>
            </a:r>
            <a:endParaRPr sz="2400">
              <a:solidFill>
                <a:schemeClr val="dk1"/>
              </a:solidFill>
              <a:latin typeface="Times New Roman"/>
              <a:ea typeface="Times New Roman"/>
              <a:cs typeface="Times New Roman"/>
              <a:sym typeface="Times New Roman"/>
            </a:endParaRPr>
          </a:p>
          <a:p>
            <a:pPr marL="0" lvl="0" indent="0" algn="l" rtl="0">
              <a:spcBef>
                <a:spcPts val="0"/>
              </a:spcBef>
              <a:spcAft>
                <a:spcPts val="1600"/>
              </a:spcAft>
              <a:buNone/>
            </a:pPr>
            <a:endParaRPr/>
          </a:p>
        </p:txBody>
      </p:sp>
      <p:sp>
        <p:nvSpPr>
          <p:cNvPr id="249" name="Google Shape;249;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Tag Technique</a:t>
            </a:r>
            <a:endParaRPr/>
          </a:p>
        </p:txBody>
      </p:sp>
      <p:sp>
        <p:nvSpPr>
          <p:cNvPr id="255" name="Google Shape;255;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FFFFFF"/>
                </a:solidFill>
              </a:rPr>
              <a:t>Move or a slant into an adjacent gap</a:t>
            </a:r>
            <a:endParaRPr sz="2400">
              <a:solidFill>
                <a:srgbClr val="FFFFFF"/>
              </a:solidFill>
            </a:endParaRPr>
          </a:p>
        </p:txBody>
      </p:sp>
      <p:pic>
        <p:nvPicPr>
          <p:cNvPr id="256" name="Google Shape;256;p40"/>
          <p:cNvPicPr preferRelativeResize="0"/>
          <p:nvPr/>
        </p:nvPicPr>
        <p:blipFill>
          <a:blip r:embed="rId3">
            <a:alphaModFix/>
          </a:blip>
          <a:stretch>
            <a:fillRect/>
          </a:stretch>
        </p:blipFill>
        <p:spPr>
          <a:xfrm>
            <a:off x="4958753" y="2054925"/>
            <a:ext cx="3873550" cy="1785925"/>
          </a:xfrm>
          <a:prstGeom prst="rect">
            <a:avLst/>
          </a:prstGeom>
          <a:noFill/>
          <a:ln>
            <a:noFill/>
          </a:ln>
        </p:spPr>
      </p:pic>
      <p:pic>
        <p:nvPicPr>
          <p:cNvPr id="257" name="Google Shape;257;p40"/>
          <p:cNvPicPr preferRelativeResize="0"/>
          <p:nvPr/>
        </p:nvPicPr>
        <p:blipFill>
          <a:blip r:embed="rId4">
            <a:alphaModFix/>
          </a:blip>
          <a:stretch>
            <a:fillRect/>
          </a:stretch>
        </p:blipFill>
        <p:spPr>
          <a:xfrm>
            <a:off x="311703" y="2045400"/>
            <a:ext cx="3873550" cy="1776858"/>
          </a:xfrm>
          <a:prstGeom prst="rect">
            <a:avLst/>
          </a:prstGeom>
          <a:noFill/>
          <a:ln>
            <a:noFill/>
          </a:ln>
        </p:spPr>
      </p:pic>
      <p:sp>
        <p:nvSpPr>
          <p:cNvPr id="258" name="Google Shape;258;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Common Teaching Techniques: LB</a:t>
            </a:r>
            <a:endParaRPr/>
          </a:p>
        </p:txBody>
      </p:sp>
      <p:sp>
        <p:nvSpPr>
          <p:cNvPr id="264" name="Google Shape;264;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FFFF"/>
                </a:solidFill>
              </a:rPr>
              <a:t>Read Guard to Backs---Downhill assassins</a:t>
            </a:r>
            <a:endParaRPr sz="3000">
              <a:solidFill>
                <a:srgbClr val="FFFFFF"/>
              </a:solidFill>
            </a:endParaRPr>
          </a:p>
          <a:p>
            <a:pPr marL="0" lvl="0" indent="0" algn="l" rtl="0">
              <a:spcBef>
                <a:spcPts val="1600"/>
              </a:spcBef>
              <a:spcAft>
                <a:spcPts val="0"/>
              </a:spcAft>
              <a:buNone/>
            </a:pPr>
            <a:r>
              <a:rPr lang="en" sz="3000">
                <a:solidFill>
                  <a:srgbClr val="FFFFFF"/>
                </a:solidFill>
              </a:rPr>
              <a:t>Cloudy and Clear gap</a:t>
            </a:r>
            <a:endParaRPr sz="3000">
              <a:solidFill>
                <a:srgbClr val="FFFFFF"/>
              </a:solidFill>
            </a:endParaRPr>
          </a:p>
          <a:p>
            <a:pPr marL="0" lvl="0" indent="0" algn="l" rtl="0">
              <a:spcBef>
                <a:spcPts val="1600"/>
              </a:spcBef>
              <a:spcAft>
                <a:spcPts val="1600"/>
              </a:spcAft>
              <a:buNone/>
            </a:pPr>
            <a:r>
              <a:rPr lang="en" sz="3000">
                <a:solidFill>
                  <a:srgbClr val="FFFFFF"/>
                </a:solidFill>
              </a:rPr>
              <a:t>Over the Load and Under the Load concept   </a:t>
            </a:r>
            <a:endParaRPr sz="3000">
              <a:solidFill>
                <a:srgbClr val="FFFFFF"/>
              </a:solidFill>
            </a:endParaRPr>
          </a:p>
        </p:txBody>
      </p:sp>
      <p:sp>
        <p:nvSpPr>
          <p:cNvPr id="265" name="Google Shape;265;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t>Today’s Agenda</a:t>
            </a:r>
            <a:endParaRPr sz="3000"/>
          </a:p>
        </p:txBody>
      </p:sp>
      <p:sp>
        <p:nvSpPr>
          <p:cNvPr id="70" name="Google Shape;70;p15"/>
          <p:cNvSpPr txBox="1">
            <a:spLocks noGrp="1"/>
          </p:cNvSpPr>
          <p:nvPr>
            <p:ph type="body" idx="1"/>
          </p:nvPr>
        </p:nvSpPr>
        <p:spPr>
          <a:xfrm>
            <a:off x="274200" y="890950"/>
            <a:ext cx="8595600" cy="368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1600"/>
              </a:spcBef>
              <a:spcAft>
                <a:spcPts val="0"/>
              </a:spcAft>
              <a:buNone/>
            </a:pPr>
            <a:r>
              <a:rPr lang="en" sz="2400">
                <a:solidFill>
                  <a:schemeClr val="dk1"/>
                </a:solidFill>
              </a:rPr>
              <a:t>Different Teaching Techniques</a:t>
            </a:r>
            <a:endParaRPr sz="2400">
              <a:solidFill>
                <a:schemeClr val="dk1"/>
              </a:solidFill>
            </a:endParaRPr>
          </a:p>
          <a:p>
            <a:pPr marL="0" lvl="0" indent="0" algn="l" rtl="0">
              <a:spcBef>
                <a:spcPts val="1600"/>
              </a:spcBef>
              <a:spcAft>
                <a:spcPts val="0"/>
              </a:spcAft>
              <a:buNone/>
            </a:pPr>
            <a:r>
              <a:rPr lang="en" sz="2400">
                <a:solidFill>
                  <a:schemeClr val="dk1"/>
                </a:solidFill>
              </a:rPr>
              <a:t>Stopping Common Run Plays With Both Defenses  FILM! </a:t>
            </a:r>
            <a:endParaRPr sz="2400">
              <a:solidFill>
                <a:schemeClr val="dk1"/>
              </a:solidFill>
            </a:endParaRPr>
          </a:p>
          <a:p>
            <a:pPr marL="0" lvl="0" indent="0" algn="l" rtl="0">
              <a:spcBef>
                <a:spcPts val="1600"/>
              </a:spcBef>
              <a:spcAft>
                <a:spcPts val="0"/>
              </a:spcAft>
              <a:buNone/>
            </a:pPr>
            <a:r>
              <a:rPr lang="en" sz="2400">
                <a:solidFill>
                  <a:schemeClr val="dk1"/>
                </a:solidFill>
              </a:rPr>
              <a:t>Pass Coverages: Session 2</a:t>
            </a:r>
            <a:endParaRPr sz="2400">
              <a:solidFill>
                <a:schemeClr val="dk1"/>
              </a:solidFill>
            </a:endParaRPr>
          </a:p>
          <a:p>
            <a:pPr marL="0" lvl="0" indent="0" algn="l" rtl="0">
              <a:spcBef>
                <a:spcPts val="1600"/>
              </a:spcBef>
              <a:spcAft>
                <a:spcPts val="0"/>
              </a:spcAft>
              <a:buNone/>
            </a:pPr>
            <a:r>
              <a:rPr lang="en" sz="2400">
                <a:solidFill>
                  <a:schemeClr val="dk1"/>
                </a:solidFill>
              </a:rPr>
              <a:t>How we practice: Session  3</a:t>
            </a:r>
            <a:endParaRPr sz="2400">
              <a:solidFill>
                <a:schemeClr val="dk1"/>
              </a:solidFill>
            </a:endParaRPr>
          </a:p>
          <a:p>
            <a:pPr marL="0" lvl="0" indent="0" algn="l" rtl="0">
              <a:spcBef>
                <a:spcPts val="1600"/>
              </a:spcBef>
              <a:spcAft>
                <a:spcPts val="0"/>
              </a:spcAft>
              <a:buNone/>
            </a:pPr>
            <a:endParaRPr sz="2400">
              <a:solidFill>
                <a:schemeClr val="dk1"/>
              </a:solidFill>
            </a:endParaRPr>
          </a:p>
          <a:p>
            <a:pPr marL="0" lvl="0" indent="0" algn="l" rtl="0">
              <a:spcBef>
                <a:spcPts val="1600"/>
              </a:spcBef>
              <a:spcAft>
                <a:spcPts val="1600"/>
              </a:spcAft>
              <a:buNone/>
            </a:pPr>
            <a:endParaRPr sz="2400">
              <a:solidFill>
                <a:schemeClr val="dk1"/>
              </a:solidFill>
            </a:endParaRPr>
          </a:p>
        </p:txBody>
      </p:sp>
      <p:sp>
        <p:nvSpPr>
          <p:cNvPr id="71" name="Google Shape;71;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Under the Load, Over the Load</a:t>
            </a:r>
            <a:endParaRPr/>
          </a:p>
        </p:txBody>
      </p:sp>
      <p:sp>
        <p:nvSpPr>
          <p:cNvPr id="271" name="Google Shape;271;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sz="2400">
              <a:solidFill>
                <a:srgbClr val="FFFFFF"/>
              </a:solidFill>
            </a:endParaRPr>
          </a:p>
        </p:txBody>
      </p:sp>
      <p:pic>
        <p:nvPicPr>
          <p:cNvPr id="272" name="Google Shape;272;p42"/>
          <p:cNvPicPr preferRelativeResize="0"/>
          <p:nvPr/>
        </p:nvPicPr>
        <p:blipFill>
          <a:blip r:embed="rId3">
            <a:alphaModFix/>
          </a:blip>
          <a:stretch>
            <a:fillRect/>
          </a:stretch>
        </p:blipFill>
        <p:spPr>
          <a:xfrm>
            <a:off x="1248975" y="1152475"/>
            <a:ext cx="6204425" cy="3826500"/>
          </a:xfrm>
          <a:prstGeom prst="rect">
            <a:avLst/>
          </a:prstGeom>
          <a:noFill/>
          <a:ln>
            <a:noFill/>
          </a:ln>
        </p:spPr>
      </p:pic>
      <p:sp>
        <p:nvSpPr>
          <p:cNvPr id="273" name="Google Shape;273;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Under the Load, Over the Load</a:t>
            </a:r>
            <a:endParaRPr/>
          </a:p>
        </p:txBody>
      </p:sp>
      <p:sp>
        <p:nvSpPr>
          <p:cNvPr id="279" name="Google Shape;279;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sz="2400">
              <a:solidFill>
                <a:srgbClr val="FFFFFF"/>
              </a:solidFill>
            </a:endParaRPr>
          </a:p>
        </p:txBody>
      </p:sp>
      <p:pic>
        <p:nvPicPr>
          <p:cNvPr id="280" name="Google Shape;280;p43"/>
          <p:cNvPicPr preferRelativeResize="0"/>
          <p:nvPr/>
        </p:nvPicPr>
        <p:blipFill>
          <a:blip r:embed="rId3">
            <a:alphaModFix/>
          </a:blip>
          <a:stretch>
            <a:fillRect/>
          </a:stretch>
        </p:blipFill>
        <p:spPr>
          <a:xfrm>
            <a:off x="1050400" y="1208350"/>
            <a:ext cx="6495575" cy="3760575"/>
          </a:xfrm>
          <a:prstGeom prst="rect">
            <a:avLst/>
          </a:prstGeom>
          <a:noFill/>
          <a:ln>
            <a:noFill/>
          </a:ln>
        </p:spPr>
      </p:pic>
      <p:sp>
        <p:nvSpPr>
          <p:cNvPr id="281" name="Google Shape;281;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Common Teaching Techniques DB</a:t>
            </a:r>
            <a:endParaRPr/>
          </a:p>
        </p:txBody>
      </p:sp>
      <p:sp>
        <p:nvSpPr>
          <p:cNvPr id="287" name="Google Shape;287;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sz="2400">
              <a:solidFill>
                <a:srgbClr val="FFFFFF"/>
              </a:solidFill>
            </a:endParaRPr>
          </a:p>
        </p:txBody>
      </p:sp>
      <p:pic>
        <p:nvPicPr>
          <p:cNvPr id="288" name="Google Shape;288;p44"/>
          <p:cNvPicPr preferRelativeResize="0"/>
          <p:nvPr/>
        </p:nvPicPr>
        <p:blipFill>
          <a:blip r:embed="rId3">
            <a:alphaModFix/>
          </a:blip>
          <a:stretch>
            <a:fillRect/>
          </a:stretch>
        </p:blipFill>
        <p:spPr>
          <a:xfrm>
            <a:off x="1367475" y="1152475"/>
            <a:ext cx="6409050" cy="3937750"/>
          </a:xfrm>
          <a:prstGeom prst="rect">
            <a:avLst/>
          </a:prstGeom>
          <a:noFill/>
          <a:ln>
            <a:noFill/>
          </a:ln>
        </p:spPr>
      </p:pic>
      <p:sp>
        <p:nvSpPr>
          <p:cNvPr id="289" name="Google Shape;289;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FFFF"/>
                </a:solidFill>
              </a:rPr>
              <a:t>Different Teaching Techniques: Buck</a:t>
            </a:r>
            <a:endParaRPr sz="3000"/>
          </a:p>
        </p:txBody>
      </p:sp>
      <p:sp>
        <p:nvSpPr>
          <p:cNvPr id="295" name="Google Shape;295;p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rPr>
              <a:t>Need to learn  Fold technique</a:t>
            </a:r>
            <a:endParaRPr sz="2400">
              <a:solidFill>
                <a:srgbClr val="FFFFFF"/>
              </a:solidFill>
            </a:endParaRPr>
          </a:p>
          <a:p>
            <a:pPr marL="0" lvl="0" indent="0" algn="l" rtl="0">
              <a:spcBef>
                <a:spcPts val="1600"/>
              </a:spcBef>
              <a:spcAft>
                <a:spcPts val="0"/>
              </a:spcAft>
              <a:buNone/>
            </a:pPr>
            <a:r>
              <a:rPr lang="en" sz="2400">
                <a:solidFill>
                  <a:srgbClr val="FFFFFF"/>
                </a:solidFill>
              </a:rPr>
              <a:t>Blitz from stand up</a:t>
            </a:r>
            <a:endParaRPr sz="2400">
              <a:solidFill>
                <a:srgbClr val="FFFFFF"/>
              </a:solidFill>
            </a:endParaRPr>
          </a:p>
          <a:p>
            <a:pPr marL="0" lvl="0" indent="0" algn="l" rtl="0">
              <a:spcBef>
                <a:spcPts val="1600"/>
              </a:spcBef>
              <a:spcAft>
                <a:spcPts val="0"/>
              </a:spcAft>
              <a:buNone/>
            </a:pPr>
            <a:r>
              <a:rPr lang="en" sz="2400">
                <a:solidFill>
                  <a:srgbClr val="FFFFFF"/>
                </a:solidFill>
              </a:rPr>
              <a:t>Seam curl flat   (Just seam curl for Trap)</a:t>
            </a:r>
            <a:endParaRPr sz="2400">
              <a:solidFill>
                <a:srgbClr val="FFFFFF"/>
              </a:solidFill>
            </a:endParaRPr>
          </a:p>
          <a:p>
            <a:pPr marL="0" lvl="0" indent="0" algn="l" rtl="0">
              <a:spcBef>
                <a:spcPts val="1600"/>
              </a:spcBef>
              <a:spcAft>
                <a:spcPts val="0"/>
              </a:spcAft>
              <a:buNone/>
            </a:pPr>
            <a:r>
              <a:rPr lang="en" sz="2400">
                <a:solidFill>
                  <a:srgbClr val="FFFFFF"/>
                </a:solidFill>
              </a:rPr>
              <a:t>Curl to swing of 3 if you want to add read coverage</a:t>
            </a:r>
            <a:endParaRPr sz="2400">
              <a:solidFill>
                <a:srgbClr val="FFFFFF"/>
              </a:solidFill>
            </a:endParaRPr>
          </a:p>
          <a:p>
            <a:pPr marL="0" lvl="0" indent="0" algn="l" rtl="0">
              <a:spcBef>
                <a:spcPts val="1600"/>
              </a:spcBef>
              <a:spcAft>
                <a:spcPts val="0"/>
              </a:spcAft>
              <a:buNone/>
            </a:pPr>
            <a:r>
              <a:rPr lang="en" sz="2400">
                <a:solidFill>
                  <a:srgbClr val="FFFFFF"/>
                </a:solidFill>
              </a:rPr>
              <a:t>Always a Box UNLESS 50 angle    </a:t>
            </a:r>
            <a:endParaRPr sz="2400">
              <a:solidFill>
                <a:srgbClr val="FFFFFF"/>
              </a:solidFill>
            </a:endParaRPr>
          </a:p>
          <a:p>
            <a:pPr marL="0" lvl="0" indent="0" algn="l" rtl="0">
              <a:spcBef>
                <a:spcPts val="1600"/>
              </a:spcBef>
              <a:spcAft>
                <a:spcPts val="0"/>
              </a:spcAft>
              <a:buNone/>
            </a:pPr>
            <a:r>
              <a:rPr lang="en" sz="2400">
                <a:solidFill>
                  <a:srgbClr val="FFFFFF"/>
                </a:solidFill>
              </a:rPr>
              <a:t>We will sometimes sub a Safety at Buck if we have one</a:t>
            </a:r>
            <a:endParaRPr/>
          </a:p>
          <a:p>
            <a:pPr marL="0" lvl="0" indent="0" algn="l" rtl="0">
              <a:spcBef>
                <a:spcPts val="1600"/>
              </a:spcBef>
              <a:spcAft>
                <a:spcPts val="1600"/>
              </a:spcAft>
              <a:buNone/>
            </a:pPr>
            <a:endParaRPr/>
          </a:p>
        </p:txBody>
      </p:sp>
      <p:sp>
        <p:nvSpPr>
          <p:cNvPr id="296" name="Google Shape;296;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Fold Technique</a:t>
            </a:r>
            <a:endParaRPr/>
          </a:p>
        </p:txBody>
      </p:sp>
      <p:sp>
        <p:nvSpPr>
          <p:cNvPr id="302" name="Google Shape;302;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303" name="Google Shape;303;p46"/>
          <p:cNvPicPr preferRelativeResize="0"/>
          <p:nvPr/>
        </p:nvPicPr>
        <p:blipFill>
          <a:blip r:embed="rId3">
            <a:alphaModFix/>
          </a:blip>
          <a:stretch>
            <a:fillRect/>
          </a:stretch>
        </p:blipFill>
        <p:spPr>
          <a:xfrm>
            <a:off x="1389050" y="1221775"/>
            <a:ext cx="5527150" cy="3762275"/>
          </a:xfrm>
          <a:prstGeom prst="rect">
            <a:avLst/>
          </a:prstGeom>
          <a:noFill/>
          <a:ln>
            <a:noFill/>
          </a:ln>
        </p:spPr>
      </p:pic>
      <p:sp>
        <p:nvSpPr>
          <p:cNvPr id="304" name="Google Shape;304;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GT vs 425</a:t>
            </a:r>
            <a:endParaRPr/>
          </a:p>
        </p:txBody>
      </p:sp>
      <p:sp>
        <p:nvSpPr>
          <p:cNvPr id="310" name="Google Shape;310;p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rgbClr val="FFFFFF"/>
              </a:solidFill>
            </a:endParaRPr>
          </a:p>
          <a:p>
            <a:pPr marL="0" lvl="0" indent="0" algn="l" rtl="0">
              <a:spcBef>
                <a:spcPts val="1600"/>
              </a:spcBef>
              <a:spcAft>
                <a:spcPts val="1600"/>
              </a:spcAft>
              <a:buNone/>
            </a:pPr>
            <a:r>
              <a:rPr lang="en" sz="2400">
                <a:solidFill>
                  <a:srgbClr val="FFFFFF"/>
                </a:solidFill>
              </a:rPr>
              <a:t>Clips here</a:t>
            </a:r>
            <a:endParaRPr sz="2400">
              <a:solidFill>
                <a:srgbClr val="FFFFFF"/>
              </a:solidFill>
            </a:endParaRPr>
          </a:p>
        </p:txBody>
      </p:sp>
      <p:pic>
        <p:nvPicPr>
          <p:cNvPr id="311" name="Google Shape;311;p47"/>
          <p:cNvPicPr preferRelativeResize="0"/>
          <p:nvPr/>
        </p:nvPicPr>
        <p:blipFill>
          <a:blip r:embed="rId3">
            <a:alphaModFix/>
          </a:blip>
          <a:stretch>
            <a:fillRect/>
          </a:stretch>
        </p:blipFill>
        <p:spPr>
          <a:xfrm>
            <a:off x="311700" y="1238250"/>
            <a:ext cx="8636050" cy="3630775"/>
          </a:xfrm>
          <a:prstGeom prst="rect">
            <a:avLst/>
          </a:prstGeom>
          <a:noFill/>
          <a:ln>
            <a:noFill/>
          </a:ln>
        </p:spPr>
      </p:pic>
      <p:sp>
        <p:nvSpPr>
          <p:cNvPr id="312" name="Google Shape;312;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8"/>
          <p:cNvSpPr txBox="1">
            <a:spLocks noGrp="1"/>
          </p:cNvSpPr>
          <p:nvPr>
            <p:ph type="title"/>
          </p:nvPr>
        </p:nvSpPr>
        <p:spPr>
          <a:xfrm>
            <a:off x="311700" y="2033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GT vs 3-4</a:t>
            </a:r>
            <a:endParaRPr/>
          </a:p>
        </p:txBody>
      </p:sp>
      <p:sp>
        <p:nvSpPr>
          <p:cNvPr id="318" name="Google Shape;318;p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rgbClr val="FFFFFF"/>
              </a:solidFill>
            </a:endParaRPr>
          </a:p>
          <a:p>
            <a:pPr marL="0" lvl="0" indent="0" algn="l" rtl="0">
              <a:spcBef>
                <a:spcPts val="1600"/>
              </a:spcBef>
              <a:spcAft>
                <a:spcPts val="1600"/>
              </a:spcAft>
              <a:buNone/>
            </a:pPr>
            <a:r>
              <a:rPr lang="en" sz="2400">
                <a:solidFill>
                  <a:srgbClr val="FFFFFF"/>
                </a:solidFill>
              </a:rPr>
              <a:t>Clips here</a:t>
            </a:r>
            <a:endParaRPr sz="2400">
              <a:solidFill>
                <a:srgbClr val="FFFFFF"/>
              </a:solidFill>
            </a:endParaRPr>
          </a:p>
        </p:txBody>
      </p:sp>
      <p:pic>
        <p:nvPicPr>
          <p:cNvPr id="319" name="Google Shape;319;p48"/>
          <p:cNvPicPr preferRelativeResize="0"/>
          <p:nvPr/>
        </p:nvPicPr>
        <p:blipFill>
          <a:blip r:embed="rId3">
            <a:alphaModFix/>
          </a:blip>
          <a:stretch>
            <a:fillRect/>
          </a:stretch>
        </p:blipFill>
        <p:spPr>
          <a:xfrm>
            <a:off x="425850" y="700012"/>
            <a:ext cx="8292300" cy="4321325"/>
          </a:xfrm>
          <a:prstGeom prst="rect">
            <a:avLst/>
          </a:prstGeom>
          <a:noFill/>
          <a:ln>
            <a:noFill/>
          </a:ln>
        </p:spPr>
      </p:pic>
      <p:sp>
        <p:nvSpPr>
          <p:cNvPr id="320" name="Google Shape;320;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9"/>
          <p:cNvSpPr txBox="1">
            <a:spLocks noGrp="1"/>
          </p:cNvSpPr>
          <p:nvPr>
            <p:ph type="title"/>
          </p:nvPr>
        </p:nvSpPr>
        <p:spPr>
          <a:xfrm>
            <a:off x="260538" y="1227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t>OSV vs 3-4</a:t>
            </a:r>
            <a:endParaRPr sz="3000"/>
          </a:p>
        </p:txBody>
      </p:sp>
      <p:sp>
        <p:nvSpPr>
          <p:cNvPr id="326" name="Google Shape;326;p4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rgbClr val="FFFFFF"/>
              </a:solidFill>
            </a:endParaRPr>
          </a:p>
          <a:p>
            <a:pPr marL="0" lvl="0" indent="0" algn="l" rtl="0">
              <a:spcBef>
                <a:spcPts val="1600"/>
              </a:spcBef>
              <a:spcAft>
                <a:spcPts val="1600"/>
              </a:spcAft>
              <a:buNone/>
            </a:pPr>
            <a:r>
              <a:rPr lang="en" sz="2400">
                <a:solidFill>
                  <a:srgbClr val="FFFFFF"/>
                </a:solidFill>
              </a:rPr>
              <a:t>Clips here</a:t>
            </a:r>
            <a:endParaRPr sz="2400">
              <a:solidFill>
                <a:srgbClr val="FFFFFF"/>
              </a:solidFill>
            </a:endParaRPr>
          </a:p>
        </p:txBody>
      </p:sp>
      <p:pic>
        <p:nvPicPr>
          <p:cNvPr id="327" name="Google Shape;327;p49"/>
          <p:cNvPicPr preferRelativeResize="0"/>
          <p:nvPr/>
        </p:nvPicPr>
        <p:blipFill>
          <a:blip r:embed="rId3">
            <a:alphaModFix/>
          </a:blip>
          <a:stretch>
            <a:fillRect/>
          </a:stretch>
        </p:blipFill>
        <p:spPr>
          <a:xfrm>
            <a:off x="311712" y="833350"/>
            <a:ext cx="8418275" cy="4162425"/>
          </a:xfrm>
          <a:prstGeom prst="rect">
            <a:avLst/>
          </a:prstGeom>
          <a:noFill/>
          <a:ln>
            <a:noFill/>
          </a:ln>
        </p:spPr>
      </p:pic>
      <p:sp>
        <p:nvSpPr>
          <p:cNvPr id="328" name="Google Shape;328;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Triple vs 425</a:t>
            </a:r>
            <a:endParaRPr/>
          </a:p>
        </p:txBody>
      </p:sp>
      <p:sp>
        <p:nvSpPr>
          <p:cNvPr id="334" name="Google Shape;334;p5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rgbClr val="FFFFFF"/>
              </a:solidFill>
            </a:endParaRPr>
          </a:p>
          <a:p>
            <a:pPr marL="0" lvl="0" indent="0" algn="l" rtl="0">
              <a:spcBef>
                <a:spcPts val="1600"/>
              </a:spcBef>
              <a:spcAft>
                <a:spcPts val="1600"/>
              </a:spcAft>
              <a:buNone/>
            </a:pPr>
            <a:r>
              <a:rPr lang="en" sz="2400">
                <a:solidFill>
                  <a:srgbClr val="FFFFFF"/>
                </a:solidFill>
              </a:rPr>
              <a:t>Clips here</a:t>
            </a:r>
            <a:endParaRPr sz="2400">
              <a:solidFill>
                <a:srgbClr val="FFFFFF"/>
              </a:solidFill>
            </a:endParaRPr>
          </a:p>
        </p:txBody>
      </p:sp>
      <p:pic>
        <p:nvPicPr>
          <p:cNvPr id="335" name="Google Shape;335;p50"/>
          <p:cNvPicPr preferRelativeResize="0"/>
          <p:nvPr/>
        </p:nvPicPr>
        <p:blipFill>
          <a:blip r:embed="rId3">
            <a:alphaModFix/>
          </a:blip>
          <a:stretch>
            <a:fillRect/>
          </a:stretch>
        </p:blipFill>
        <p:spPr>
          <a:xfrm>
            <a:off x="377874" y="1080625"/>
            <a:ext cx="8388249" cy="3912775"/>
          </a:xfrm>
          <a:prstGeom prst="rect">
            <a:avLst/>
          </a:prstGeom>
          <a:noFill/>
          <a:ln>
            <a:noFill/>
          </a:ln>
        </p:spPr>
      </p:pic>
      <p:sp>
        <p:nvSpPr>
          <p:cNvPr id="336" name="Google Shape;336;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1"/>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Favorite Resources</a:t>
            </a:r>
            <a:endParaRPr sz="3600"/>
          </a:p>
        </p:txBody>
      </p:sp>
      <p:sp>
        <p:nvSpPr>
          <p:cNvPr id="342" name="Google Shape;342;p51"/>
          <p:cNvSpPr txBox="1">
            <a:spLocks noGrp="1"/>
          </p:cNvSpPr>
          <p:nvPr>
            <p:ph type="body" idx="1"/>
          </p:nvPr>
        </p:nvSpPr>
        <p:spPr>
          <a:xfrm>
            <a:off x="231000" y="848150"/>
            <a:ext cx="8832300" cy="398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FFFF"/>
                </a:solidFill>
              </a:rPr>
              <a:t>Complete Linebacking - Lou Tepper</a:t>
            </a:r>
            <a:endParaRPr sz="3000">
              <a:solidFill>
                <a:srgbClr val="FFFFFF"/>
              </a:solidFill>
            </a:endParaRPr>
          </a:p>
          <a:p>
            <a:pPr marL="0" lvl="0" indent="0" algn="l" rtl="0">
              <a:spcBef>
                <a:spcPts val="1600"/>
              </a:spcBef>
              <a:spcAft>
                <a:spcPts val="0"/>
              </a:spcAft>
              <a:buNone/>
            </a:pPr>
            <a:r>
              <a:rPr lang="en" sz="3000">
                <a:solidFill>
                  <a:srgbClr val="FFFFFF"/>
                </a:solidFill>
              </a:rPr>
              <a:t>Football’s Eagle and Stack Defense Vanderlinden</a:t>
            </a:r>
            <a:endParaRPr sz="3000">
              <a:solidFill>
                <a:srgbClr val="FFFFFF"/>
              </a:solidFill>
            </a:endParaRPr>
          </a:p>
          <a:p>
            <a:pPr marL="0" lvl="0" indent="0" algn="l" rtl="0">
              <a:spcBef>
                <a:spcPts val="1600"/>
              </a:spcBef>
              <a:spcAft>
                <a:spcPts val="0"/>
              </a:spcAft>
              <a:buNone/>
            </a:pPr>
            <a:r>
              <a:rPr lang="en" sz="3000">
                <a:solidFill>
                  <a:srgbClr val="FFFFFF"/>
                </a:solidFill>
              </a:rPr>
              <a:t>CoachHuey.com</a:t>
            </a:r>
            <a:endParaRPr sz="3000">
              <a:solidFill>
                <a:srgbClr val="FFFFFF"/>
              </a:solidFill>
            </a:endParaRPr>
          </a:p>
          <a:p>
            <a:pPr marL="0" lvl="0" indent="0" algn="l" rtl="0">
              <a:spcBef>
                <a:spcPts val="1600"/>
              </a:spcBef>
              <a:spcAft>
                <a:spcPts val="0"/>
              </a:spcAft>
              <a:buNone/>
            </a:pPr>
            <a:r>
              <a:rPr lang="en" sz="3000">
                <a:solidFill>
                  <a:schemeClr val="dk1"/>
                </a:solidFill>
              </a:rPr>
              <a:t>Quarters Coverage Made Simple - Shap Boyd</a:t>
            </a:r>
            <a:endParaRPr sz="3000">
              <a:solidFill>
                <a:srgbClr val="FFFFFF"/>
              </a:solidFill>
            </a:endParaRPr>
          </a:p>
          <a:p>
            <a:pPr marL="0" lvl="0" indent="0" algn="l" rtl="0">
              <a:lnSpc>
                <a:spcPct val="100000"/>
              </a:lnSpc>
              <a:spcBef>
                <a:spcPts val="1600"/>
              </a:spcBef>
              <a:spcAft>
                <a:spcPts val="0"/>
              </a:spcAft>
              <a:buNone/>
            </a:pPr>
            <a:r>
              <a:rPr lang="en" sz="3000">
                <a:solidFill>
                  <a:srgbClr val="FFFFFF"/>
                </a:solidFill>
              </a:rPr>
              <a:t>Twitter: </a:t>
            </a:r>
            <a:r>
              <a:rPr lang="en" sz="3000">
                <a:solidFill>
                  <a:schemeClr val="dk1"/>
                </a:solidFill>
              </a:rPr>
              <a:t>@JerryGordonFB</a:t>
            </a:r>
            <a:endParaRPr sz="800">
              <a:solidFill>
                <a:schemeClr val="dk1"/>
              </a:solidFill>
            </a:endParaRPr>
          </a:p>
          <a:p>
            <a:pPr marL="0" lvl="0" indent="0" algn="l" rtl="0">
              <a:lnSpc>
                <a:spcPct val="100000"/>
              </a:lnSpc>
              <a:spcBef>
                <a:spcPts val="1600"/>
              </a:spcBef>
              <a:spcAft>
                <a:spcPts val="0"/>
              </a:spcAft>
              <a:buNone/>
            </a:pPr>
            <a:r>
              <a:rPr lang="en" sz="3000">
                <a:solidFill>
                  <a:srgbClr val="FFFFFF"/>
                </a:solidFill>
              </a:rPr>
              <a:t>Email: </a:t>
            </a:r>
            <a:r>
              <a:rPr lang="en" sz="3000" u="sng">
                <a:solidFill>
                  <a:srgbClr val="FFFFFF"/>
                </a:solidFill>
                <a:hlinkClick r:id="rId3"/>
              </a:rPr>
              <a:t>jgordon0508@yahoo.com</a:t>
            </a:r>
            <a:r>
              <a:rPr lang="en" sz="3000">
                <a:solidFill>
                  <a:srgbClr val="FFFFFF"/>
                </a:solidFill>
              </a:rPr>
              <a:t>   </a:t>
            </a:r>
            <a:endParaRPr sz="3000">
              <a:solidFill>
                <a:srgbClr val="FFFFFF"/>
              </a:solidFill>
            </a:endParaRPr>
          </a:p>
          <a:p>
            <a:pPr marL="0" lvl="0" indent="0" algn="l" rtl="0">
              <a:spcBef>
                <a:spcPts val="1600"/>
              </a:spcBef>
              <a:spcAft>
                <a:spcPts val="1600"/>
              </a:spcAft>
              <a:buNone/>
            </a:pPr>
            <a:endParaRPr>
              <a:solidFill>
                <a:srgbClr val="FFFFFF"/>
              </a:solidFill>
            </a:endParaRPr>
          </a:p>
        </p:txBody>
      </p:sp>
      <p:sp>
        <p:nvSpPr>
          <p:cNvPr id="343" name="Google Shape;343;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We will NOT talk about</a:t>
            </a:r>
            <a:endParaRPr/>
          </a:p>
        </p:txBody>
      </p:sp>
      <p:sp>
        <p:nvSpPr>
          <p:cNvPr id="77" name="Google Shape;77;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000">
                <a:solidFill>
                  <a:srgbClr val="FFFFFF"/>
                </a:solidFill>
              </a:rPr>
              <a:t>Statistics</a:t>
            </a:r>
            <a:endParaRPr sz="3000">
              <a:solidFill>
                <a:srgbClr val="FFFFFF"/>
              </a:solidFill>
            </a:endParaRPr>
          </a:p>
          <a:p>
            <a:pPr marL="0" lvl="0" indent="0" algn="l" rtl="0">
              <a:spcBef>
                <a:spcPts val="0"/>
              </a:spcBef>
              <a:spcAft>
                <a:spcPts val="0"/>
              </a:spcAft>
              <a:buClr>
                <a:schemeClr val="dk1"/>
              </a:buClr>
              <a:buSzPts val="1100"/>
              <a:buFont typeface="Arial"/>
              <a:buNone/>
            </a:pPr>
            <a:r>
              <a:rPr lang="en" sz="3000">
                <a:solidFill>
                  <a:srgbClr val="FFFFFF"/>
                </a:solidFill>
              </a:rPr>
              <a:t>My Defensive Philosophy</a:t>
            </a:r>
            <a:endParaRPr sz="3000">
              <a:solidFill>
                <a:srgbClr val="FFFFFF"/>
              </a:solidFill>
            </a:endParaRPr>
          </a:p>
          <a:p>
            <a:pPr marL="0" lvl="0" indent="0" algn="l" rtl="0">
              <a:spcBef>
                <a:spcPts val="0"/>
              </a:spcBef>
              <a:spcAft>
                <a:spcPts val="0"/>
              </a:spcAft>
              <a:buClr>
                <a:schemeClr val="dk1"/>
              </a:buClr>
              <a:buSzPts val="1100"/>
              <a:buFont typeface="Arial"/>
              <a:buNone/>
            </a:pPr>
            <a:r>
              <a:rPr lang="en" sz="3000">
                <a:solidFill>
                  <a:srgbClr val="FFFFFF"/>
                </a:solidFill>
              </a:rPr>
              <a:t>Stuff that Bama Does</a:t>
            </a:r>
            <a:endParaRPr sz="3000">
              <a:solidFill>
                <a:srgbClr val="FFFFFF"/>
              </a:solidFill>
            </a:endParaRPr>
          </a:p>
          <a:p>
            <a:pPr marL="0" lvl="0" indent="0" algn="l" rtl="0">
              <a:spcBef>
                <a:spcPts val="0"/>
              </a:spcBef>
              <a:spcAft>
                <a:spcPts val="0"/>
              </a:spcAft>
              <a:buClr>
                <a:schemeClr val="dk1"/>
              </a:buClr>
              <a:buSzPts val="1100"/>
              <a:buFont typeface="Arial"/>
              <a:buNone/>
            </a:pPr>
            <a:r>
              <a:rPr lang="en" sz="3000">
                <a:solidFill>
                  <a:srgbClr val="FFFFFF"/>
                </a:solidFill>
              </a:rPr>
              <a:t>This is the…..</a:t>
            </a:r>
            <a:endParaRPr sz="3000">
              <a:solidFill>
                <a:srgbClr val="FFFFFF"/>
              </a:solidFill>
              <a:latin typeface="Times New Roman"/>
              <a:ea typeface="Times New Roman"/>
              <a:cs typeface="Times New Roman"/>
              <a:sym typeface="Times New Roman"/>
            </a:endParaRPr>
          </a:p>
          <a:p>
            <a:pPr marL="0" lvl="0" indent="0" algn="l" rtl="0">
              <a:spcBef>
                <a:spcPts val="0"/>
              </a:spcBef>
              <a:spcAft>
                <a:spcPts val="1600"/>
              </a:spcAft>
              <a:buNone/>
            </a:pPr>
            <a:endParaRPr/>
          </a:p>
        </p:txBody>
      </p:sp>
      <p:sp>
        <p:nvSpPr>
          <p:cNvPr id="78" name="Google Shape;78;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body" idx="1"/>
          </p:nvPr>
        </p:nvSpPr>
        <p:spPr>
          <a:xfrm>
            <a:off x="236625" y="131250"/>
            <a:ext cx="8545800" cy="479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5400">
                <a:solidFill>
                  <a:schemeClr val="dk1"/>
                </a:solidFill>
                <a:latin typeface="Times New Roman"/>
                <a:ea typeface="Times New Roman"/>
                <a:cs typeface="Times New Roman"/>
                <a:sym typeface="Times New Roman"/>
              </a:rPr>
              <a:t>Play Defense…..</a:t>
            </a:r>
            <a:endParaRPr sz="5400">
              <a:solidFill>
                <a:schemeClr val="dk1"/>
              </a:solidFill>
              <a:latin typeface="Times New Roman"/>
              <a:ea typeface="Times New Roman"/>
              <a:cs typeface="Times New Roman"/>
              <a:sym typeface="Times New Roman"/>
            </a:endParaRPr>
          </a:p>
          <a:p>
            <a:pPr marL="0" lvl="0" indent="0" algn="l" rtl="0">
              <a:spcBef>
                <a:spcPts val="1600"/>
              </a:spcBef>
              <a:spcAft>
                <a:spcPts val="0"/>
              </a:spcAft>
              <a:buClr>
                <a:schemeClr val="dk1"/>
              </a:buClr>
              <a:buSzPts val="1100"/>
              <a:buFont typeface="Arial"/>
              <a:buNone/>
            </a:pPr>
            <a:r>
              <a:rPr lang="en" sz="5400">
                <a:solidFill>
                  <a:schemeClr val="dk1"/>
                </a:solidFill>
                <a:latin typeface="Times New Roman"/>
                <a:ea typeface="Times New Roman"/>
                <a:cs typeface="Times New Roman"/>
                <a:sym typeface="Times New Roman"/>
              </a:rPr>
              <a:t>          	…..Not Defenses</a:t>
            </a:r>
            <a:endParaRPr sz="5400">
              <a:solidFill>
                <a:schemeClr val="dk1"/>
              </a:solidFill>
              <a:latin typeface="Times New Roman"/>
              <a:ea typeface="Times New Roman"/>
              <a:cs typeface="Times New Roman"/>
              <a:sym typeface="Times New Roman"/>
            </a:endParaRPr>
          </a:p>
          <a:p>
            <a:pPr marL="0" lvl="0" indent="0" algn="l" rtl="0">
              <a:spcBef>
                <a:spcPts val="1600"/>
              </a:spcBef>
              <a:spcAft>
                <a:spcPts val="0"/>
              </a:spcAft>
              <a:buClr>
                <a:schemeClr val="dk1"/>
              </a:buClr>
              <a:buSzPts val="1100"/>
              <a:buFont typeface="Arial"/>
              <a:buNone/>
            </a:pPr>
            <a:r>
              <a:rPr lang="en" sz="4000">
                <a:solidFill>
                  <a:schemeClr val="dk1"/>
                </a:solidFill>
                <a:latin typeface="Times New Roman"/>
                <a:ea typeface="Times New Roman"/>
                <a:cs typeface="Times New Roman"/>
                <a:sym typeface="Times New Roman"/>
              </a:rPr>
              <a:t>Shed….. Pursuit… Tackle</a:t>
            </a:r>
            <a:endParaRPr sz="4000">
              <a:solidFill>
                <a:schemeClr val="dk1"/>
              </a:solidFill>
              <a:latin typeface="Times New Roman"/>
              <a:ea typeface="Times New Roman"/>
              <a:cs typeface="Times New Roman"/>
              <a:sym typeface="Times New Roman"/>
            </a:endParaRPr>
          </a:p>
          <a:p>
            <a:pPr marL="0" lvl="0" indent="0" algn="l" rtl="0">
              <a:spcBef>
                <a:spcPts val="1600"/>
              </a:spcBef>
              <a:spcAft>
                <a:spcPts val="0"/>
              </a:spcAft>
              <a:buClr>
                <a:schemeClr val="dk1"/>
              </a:buClr>
              <a:buSzPts val="1100"/>
              <a:buFont typeface="Arial"/>
              <a:buNone/>
            </a:pPr>
            <a:r>
              <a:rPr lang="en" sz="4000">
                <a:solidFill>
                  <a:schemeClr val="dk1"/>
                </a:solidFill>
                <a:latin typeface="Times New Roman"/>
                <a:ea typeface="Times New Roman"/>
                <a:cs typeface="Times New Roman"/>
                <a:sym typeface="Times New Roman"/>
              </a:rPr>
              <a:t>Good Run Game</a:t>
            </a:r>
            <a:endParaRPr sz="4000">
              <a:solidFill>
                <a:schemeClr val="dk1"/>
              </a:solidFill>
              <a:latin typeface="Times New Roman"/>
              <a:ea typeface="Times New Roman"/>
              <a:cs typeface="Times New Roman"/>
              <a:sym typeface="Times New Roman"/>
            </a:endParaRPr>
          </a:p>
          <a:p>
            <a:pPr marL="0" lvl="0" indent="0" algn="l" rtl="0">
              <a:spcBef>
                <a:spcPts val="1600"/>
              </a:spcBef>
              <a:spcAft>
                <a:spcPts val="1600"/>
              </a:spcAft>
              <a:buNone/>
            </a:pPr>
            <a:r>
              <a:rPr lang="en" sz="4000">
                <a:solidFill>
                  <a:schemeClr val="dk1"/>
                </a:solidFill>
                <a:latin typeface="Times New Roman"/>
                <a:ea typeface="Times New Roman"/>
                <a:cs typeface="Times New Roman"/>
                <a:sym typeface="Times New Roman"/>
              </a:rPr>
              <a:t>Solid Special Teams</a:t>
            </a:r>
            <a:endParaRPr/>
          </a:p>
        </p:txBody>
      </p:sp>
      <p:sp>
        <p:nvSpPr>
          <p:cNvPr id="84" name="Google Shape;8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Under Front</a:t>
            </a:r>
            <a:endParaRPr/>
          </a:p>
        </p:txBody>
      </p:sp>
      <p:sp>
        <p:nvSpPr>
          <p:cNvPr id="90" name="Google Shape;90;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sz="2400">
              <a:solidFill>
                <a:srgbClr val="FFFFFF"/>
              </a:solidFill>
            </a:endParaRPr>
          </a:p>
        </p:txBody>
      </p:sp>
      <p:pic>
        <p:nvPicPr>
          <p:cNvPr id="91" name="Google Shape;91;p18"/>
          <p:cNvPicPr preferRelativeResize="0"/>
          <p:nvPr/>
        </p:nvPicPr>
        <p:blipFill>
          <a:blip r:embed="rId3">
            <a:alphaModFix/>
          </a:blip>
          <a:stretch>
            <a:fillRect/>
          </a:stretch>
        </p:blipFill>
        <p:spPr>
          <a:xfrm>
            <a:off x="1104900" y="1076325"/>
            <a:ext cx="6934200" cy="2990850"/>
          </a:xfrm>
          <a:prstGeom prst="rect">
            <a:avLst/>
          </a:prstGeom>
          <a:noFill/>
          <a:ln>
            <a:noFill/>
          </a:ln>
        </p:spPr>
      </p:pic>
      <p:sp>
        <p:nvSpPr>
          <p:cNvPr id="92" name="Google Shape;9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320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3-4 Wide</a:t>
            </a:r>
            <a:endParaRPr sz="3600"/>
          </a:p>
        </p:txBody>
      </p:sp>
      <p:sp>
        <p:nvSpPr>
          <p:cNvPr id="98" name="Google Shape;98;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rPr>
              <a:t> </a:t>
            </a:r>
            <a:endParaRPr sz="2400">
              <a:solidFill>
                <a:srgbClr val="FFFFFF"/>
              </a:solidFill>
            </a:endParaRPr>
          </a:p>
          <a:p>
            <a:pPr marL="0" lvl="0" indent="0" algn="l" rtl="0">
              <a:spcBef>
                <a:spcPts val="1600"/>
              </a:spcBef>
              <a:spcAft>
                <a:spcPts val="1600"/>
              </a:spcAft>
              <a:buNone/>
            </a:pPr>
            <a:endParaRPr sz="2400">
              <a:solidFill>
                <a:srgbClr val="FFFFFF"/>
              </a:solidFill>
            </a:endParaRPr>
          </a:p>
        </p:txBody>
      </p:sp>
      <p:pic>
        <p:nvPicPr>
          <p:cNvPr id="99" name="Google Shape;99;p19"/>
          <p:cNvPicPr preferRelativeResize="0"/>
          <p:nvPr/>
        </p:nvPicPr>
        <p:blipFill>
          <a:blip r:embed="rId3">
            <a:alphaModFix/>
          </a:blip>
          <a:stretch>
            <a:fillRect/>
          </a:stretch>
        </p:blipFill>
        <p:spPr>
          <a:xfrm>
            <a:off x="1030415" y="1163508"/>
            <a:ext cx="7084669" cy="3243759"/>
          </a:xfrm>
          <a:prstGeom prst="rect">
            <a:avLst/>
          </a:prstGeom>
          <a:noFill/>
          <a:ln>
            <a:noFill/>
          </a:ln>
        </p:spPr>
      </p:pic>
      <p:pic>
        <p:nvPicPr>
          <p:cNvPr id="100" name="Google Shape;100;p19"/>
          <p:cNvPicPr preferRelativeResize="0"/>
          <p:nvPr/>
        </p:nvPicPr>
        <p:blipFill>
          <a:blip r:embed="rId4">
            <a:alphaModFix/>
          </a:blip>
          <a:stretch>
            <a:fillRect/>
          </a:stretch>
        </p:blipFill>
        <p:spPr>
          <a:xfrm>
            <a:off x="1007225" y="1152475"/>
            <a:ext cx="7131050" cy="3265825"/>
          </a:xfrm>
          <a:prstGeom prst="rect">
            <a:avLst/>
          </a:prstGeom>
          <a:noFill/>
          <a:ln>
            <a:noFill/>
          </a:ln>
        </p:spPr>
      </p:pic>
      <p:sp>
        <p:nvSpPr>
          <p:cNvPr id="101" name="Google Shape;101;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11700" y="320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3-4 EZ</a:t>
            </a:r>
            <a:endParaRPr sz="3600"/>
          </a:p>
        </p:txBody>
      </p:sp>
      <p:sp>
        <p:nvSpPr>
          <p:cNvPr id="107" name="Google Shape;107;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rPr>
              <a:t> </a:t>
            </a:r>
            <a:endParaRPr sz="2400">
              <a:solidFill>
                <a:srgbClr val="FFFFFF"/>
              </a:solidFill>
            </a:endParaRPr>
          </a:p>
          <a:p>
            <a:pPr marL="0" lvl="0" indent="0" algn="l" rtl="0">
              <a:spcBef>
                <a:spcPts val="1600"/>
              </a:spcBef>
              <a:spcAft>
                <a:spcPts val="1600"/>
              </a:spcAft>
              <a:buNone/>
            </a:pPr>
            <a:endParaRPr sz="2400">
              <a:solidFill>
                <a:srgbClr val="FFFFFF"/>
              </a:solidFill>
            </a:endParaRPr>
          </a:p>
        </p:txBody>
      </p:sp>
      <p:pic>
        <p:nvPicPr>
          <p:cNvPr id="108" name="Google Shape;108;p20"/>
          <p:cNvPicPr preferRelativeResize="0"/>
          <p:nvPr/>
        </p:nvPicPr>
        <p:blipFill>
          <a:blip r:embed="rId3">
            <a:alphaModFix/>
          </a:blip>
          <a:stretch>
            <a:fillRect/>
          </a:stretch>
        </p:blipFill>
        <p:spPr>
          <a:xfrm>
            <a:off x="1030415" y="1163508"/>
            <a:ext cx="7084669" cy="3243759"/>
          </a:xfrm>
          <a:prstGeom prst="rect">
            <a:avLst/>
          </a:prstGeom>
          <a:noFill/>
          <a:ln>
            <a:noFill/>
          </a:ln>
        </p:spPr>
      </p:pic>
      <p:sp>
        <p:nvSpPr>
          <p:cNvPr id="109" name="Google Shape;10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11700" y="3578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Pros </a:t>
            </a:r>
            <a:endParaRPr sz="3600"/>
          </a:p>
        </p:txBody>
      </p:sp>
      <p:sp>
        <p:nvSpPr>
          <p:cNvPr id="115" name="Google Shape;115;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rPr>
              <a:t>Offenses are too good now.  Can’t just play one thing</a:t>
            </a:r>
            <a:endParaRPr sz="2400">
              <a:solidFill>
                <a:srgbClr val="FFFFFF"/>
              </a:solidFill>
            </a:endParaRPr>
          </a:p>
          <a:p>
            <a:pPr marL="0" lvl="0" indent="0" algn="l" rtl="0">
              <a:spcBef>
                <a:spcPts val="1600"/>
              </a:spcBef>
              <a:spcAft>
                <a:spcPts val="0"/>
              </a:spcAft>
              <a:buNone/>
            </a:pPr>
            <a:r>
              <a:rPr lang="en" sz="2400">
                <a:solidFill>
                  <a:srgbClr val="FFFFFF"/>
                </a:solidFill>
              </a:rPr>
              <a:t>Multiple-  Many teams especially Wing-T and Option teams have different calls for each defense</a:t>
            </a:r>
            <a:endParaRPr sz="2400">
              <a:solidFill>
                <a:srgbClr val="FFFFFF"/>
              </a:solidFill>
            </a:endParaRPr>
          </a:p>
          <a:p>
            <a:pPr marL="0" lvl="0" indent="0" algn="l" rtl="0">
              <a:spcBef>
                <a:spcPts val="1600"/>
              </a:spcBef>
              <a:spcAft>
                <a:spcPts val="0"/>
              </a:spcAft>
              <a:buNone/>
            </a:pPr>
            <a:r>
              <a:rPr lang="en" sz="2400">
                <a:solidFill>
                  <a:srgbClr val="FFFFFF"/>
                </a:solidFill>
              </a:rPr>
              <a:t>Disguise- Easily move from one to the other before ball is snapped</a:t>
            </a:r>
            <a:endParaRPr sz="2400">
              <a:solidFill>
                <a:srgbClr val="FFFFFF"/>
              </a:solidFill>
            </a:endParaRPr>
          </a:p>
          <a:p>
            <a:pPr marL="0" lvl="0" indent="0" algn="l" rtl="0">
              <a:spcBef>
                <a:spcPts val="1600"/>
              </a:spcBef>
              <a:spcAft>
                <a:spcPts val="0"/>
              </a:spcAft>
              <a:buNone/>
            </a:pPr>
            <a:r>
              <a:rPr lang="en" sz="2400">
                <a:solidFill>
                  <a:srgbClr val="FFFFFF"/>
                </a:solidFill>
              </a:rPr>
              <a:t>Carry over between fronts.</a:t>
            </a:r>
            <a:endParaRPr sz="2400">
              <a:solidFill>
                <a:srgbClr val="FFFFFF"/>
              </a:solidFill>
            </a:endParaRPr>
          </a:p>
          <a:p>
            <a:pPr marL="0" lvl="0" indent="0" algn="l" rtl="0">
              <a:spcBef>
                <a:spcPts val="1600"/>
              </a:spcBef>
              <a:spcAft>
                <a:spcPts val="0"/>
              </a:spcAft>
              <a:buNone/>
            </a:pPr>
            <a:r>
              <a:rPr lang="en" sz="2400">
                <a:solidFill>
                  <a:srgbClr val="FFFFFF"/>
                </a:solidFill>
              </a:rPr>
              <a:t>Run the same blitzes but from different angles</a:t>
            </a:r>
            <a:endParaRPr sz="2400">
              <a:solidFill>
                <a:srgbClr val="FFFFFF"/>
              </a:solidFill>
            </a:endParaRPr>
          </a:p>
          <a:p>
            <a:pPr marL="0" lvl="0" indent="0" algn="l" rtl="0">
              <a:spcBef>
                <a:spcPts val="1600"/>
              </a:spcBef>
              <a:spcAft>
                <a:spcPts val="1600"/>
              </a:spcAft>
              <a:buNone/>
            </a:pPr>
            <a:endParaRPr/>
          </a:p>
        </p:txBody>
      </p:sp>
      <p:sp>
        <p:nvSpPr>
          <p:cNvPr id="116" name="Google Shape;116;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1046</Words>
  <Application>Microsoft Office PowerPoint</Application>
  <PresentationFormat>On-screen Show (16:9)</PresentationFormat>
  <Paragraphs>189</Paragraphs>
  <Slides>39</Slides>
  <Notes>39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Times New Roman</vt:lpstr>
      <vt:lpstr>Simple Dark</vt:lpstr>
      <vt:lpstr>PowerPoint Presentation</vt:lpstr>
      <vt:lpstr>Today’s Agenda</vt:lpstr>
      <vt:lpstr>Today’s Agenda</vt:lpstr>
      <vt:lpstr>We will NOT talk about</vt:lpstr>
      <vt:lpstr>PowerPoint Presentation</vt:lpstr>
      <vt:lpstr>Under Front</vt:lpstr>
      <vt:lpstr>3-4 Wide</vt:lpstr>
      <vt:lpstr>3-4 EZ</vt:lpstr>
      <vt:lpstr>Pros </vt:lpstr>
      <vt:lpstr>Cons</vt:lpstr>
      <vt:lpstr>Personnel  </vt:lpstr>
      <vt:lpstr>Personnel: Defensive Line </vt:lpstr>
      <vt:lpstr>PowerPoint Presentation</vt:lpstr>
      <vt:lpstr>Personnel: Buck</vt:lpstr>
      <vt:lpstr>Personnel: LB’s</vt:lpstr>
      <vt:lpstr>Personnel DB’s</vt:lpstr>
      <vt:lpstr>How We Line Up 4-2-5</vt:lpstr>
      <vt:lpstr>How We Line Up 4-2-5</vt:lpstr>
      <vt:lpstr>How We Line Up 4-2-5</vt:lpstr>
      <vt:lpstr>How We Line Up 4-2-5</vt:lpstr>
      <vt:lpstr>How We Line Up 3-4</vt:lpstr>
      <vt:lpstr>How We Line Up 3-4</vt:lpstr>
      <vt:lpstr>How We Line Up 3-4</vt:lpstr>
      <vt:lpstr>How We Line Up 3-4</vt:lpstr>
      <vt:lpstr>Common Teaching Techniques:  DL</vt:lpstr>
      <vt:lpstr>Block Down, Step Down Rule</vt:lpstr>
      <vt:lpstr>Spill</vt:lpstr>
      <vt:lpstr>Tag Technique</vt:lpstr>
      <vt:lpstr>Common Teaching Techniques: LB</vt:lpstr>
      <vt:lpstr>Under the Load, Over the Load</vt:lpstr>
      <vt:lpstr>Under the Load, Over the Load</vt:lpstr>
      <vt:lpstr>Common Teaching Techniques DB</vt:lpstr>
      <vt:lpstr>Different Teaching Techniques: Buck</vt:lpstr>
      <vt:lpstr>Fold Technique</vt:lpstr>
      <vt:lpstr>GT vs 425</vt:lpstr>
      <vt:lpstr>GT vs 3-4</vt:lpstr>
      <vt:lpstr>OSV vs 3-4</vt:lpstr>
      <vt:lpstr>Triple vs 425</vt:lpstr>
      <vt:lpstr>Favorite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Jerrold Gordon</cp:lastModifiedBy>
  <cp:revision>1</cp:revision>
  <cp:lastPrinted>2020-02-26T19:40:50Z</cp:lastPrinted>
  <dcterms:modified xsi:type="dcterms:W3CDTF">2020-02-26T19:40:56Z</dcterms:modified>
</cp:coreProperties>
</file>