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57" r:id="rId2"/>
    <p:sldId id="260" r:id="rId3"/>
    <p:sldId id="261" r:id="rId4"/>
    <p:sldId id="262" r:id="rId5"/>
    <p:sldId id="263" r:id="rId6"/>
    <p:sldId id="264" r:id="rId7"/>
    <p:sldId id="265" r:id="rId8"/>
    <p:sldId id="266" r:id="rId9"/>
    <p:sldId id="298" r:id="rId10"/>
    <p:sldId id="268" r:id="rId11"/>
    <p:sldId id="269" r:id="rId12"/>
    <p:sldId id="270" r:id="rId13"/>
    <p:sldId id="309" r:id="rId14"/>
    <p:sldId id="310" r:id="rId15"/>
    <p:sldId id="272" r:id="rId16"/>
    <p:sldId id="273" r:id="rId17"/>
    <p:sldId id="303" r:id="rId18"/>
    <p:sldId id="308" r:id="rId19"/>
    <p:sldId id="304" r:id="rId20"/>
    <p:sldId id="305" r:id="rId21"/>
    <p:sldId id="306" r:id="rId22"/>
    <p:sldId id="307" r:id="rId23"/>
    <p:sldId id="275" r:id="rId24"/>
    <p:sldId id="276" r:id="rId25"/>
    <p:sldId id="299" r:id="rId26"/>
    <p:sldId id="274" r:id="rId27"/>
    <p:sldId id="277" r:id="rId28"/>
    <p:sldId id="278" r:id="rId29"/>
    <p:sldId id="280" r:id="rId30"/>
    <p:sldId id="284" r:id="rId31"/>
    <p:sldId id="285" r:id="rId32"/>
    <p:sldId id="286" r:id="rId33"/>
    <p:sldId id="287" r:id="rId34"/>
    <p:sldId id="302" r:id="rId35"/>
    <p:sldId id="288" r:id="rId36"/>
    <p:sldId id="289" r:id="rId37"/>
    <p:sldId id="290" r:id="rId38"/>
    <p:sldId id="291" r:id="rId39"/>
    <p:sldId id="292" r:id="rId40"/>
    <p:sldId id="293" r:id="rId41"/>
    <p:sldId id="294" r:id="rId42"/>
    <p:sldId id="295" r:id="rId43"/>
    <p:sldId id="29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7" d="100"/>
          <a:sy n="67" d="100"/>
        </p:scale>
        <p:origin x="-8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7C32DD-2173-F446-A5C7-3EB6E06C7361}" type="datetimeFigureOut">
              <a:rPr lang="en-US" smtClean="0"/>
              <a:t>11/18/15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648133-B3B4-D24F-A2E3-A7A71D9B2696}" type="slidenum">
              <a:rPr lang="en-US" smtClean="0"/>
              <a:t>‹#›</a:t>
            </a:fld>
            <a:endParaRPr lang="en-US"/>
          </a:p>
        </p:txBody>
      </p:sp>
    </p:spTree>
    <p:extLst>
      <p:ext uri="{BB962C8B-B14F-4D97-AF65-F5344CB8AC3E}">
        <p14:creationId xmlns:p14="http://schemas.microsoft.com/office/powerpoint/2010/main" val="2283716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52B79B-4130-9744-B70B-2A094DD624DF}" type="datetimeFigureOut">
              <a:rPr lang="en-US" smtClean="0"/>
              <a:t>11/18/15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304A86-48B0-C84D-93A0-012BD1B18DDC}" type="slidenum">
              <a:rPr lang="en-US" smtClean="0"/>
              <a:t>‹#›</a:t>
            </a:fld>
            <a:endParaRPr lang="en-US"/>
          </a:p>
        </p:txBody>
      </p:sp>
    </p:spTree>
    <p:extLst>
      <p:ext uri="{BB962C8B-B14F-4D97-AF65-F5344CB8AC3E}">
        <p14:creationId xmlns:p14="http://schemas.microsoft.com/office/powerpoint/2010/main" val="67665061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AD52711A-DAF4-754F-A50A-792E125535B7}" type="slidenum">
              <a:rPr lang="en-US">
                <a:latin typeface="Arial" charset="0"/>
              </a:rPr>
              <a:pPr/>
              <a:t>3</a:t>
            </a:fld>
            <a:endParaRPr lang="en-US">
              <a:latin typeface="Arial" charset="0"/>
            </a:endParaRPr>
          </a:p>
        </p:txBody>
      </p:sp>
      <p:sp>
        <p:nvSpPr>
          <p:cNvPr id="45059" name="Slide Image Placeholder 1"/>
          <p:cNvSpPr>
            <a:spLocks noGrp="1" noRot="1" noChangeAspect="1" noTextEdit="1"/>
          </p:cNvSpPr>
          <p:nvPr>
            <p:ph type="sldImg"/>
          </p:nvPr>
        </p:nvSpPr>
        <p:spPr>
          <a:ln/>
        </p:spPr>
      </p:sp>
      <p:sp>
        <p:nvSpPr>
          <p:cNvPr id="45060"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t>People in sociologists</a:t>
            </a:r>
            <a:r>
              <a:rPr lang="ja-JP" altLang="en-US"/>
              <a:t>’</a:t>
            </a:r>
            <a:r>
              <a:rPr lang="en-US"/>
              <a:t> definition of family may or may not share a household, but its members are interdependent and have a sense of mutual responsibility for one another</a:t>
            </a:r>
            <a:r>
              <a:rPr lang="ja-JP" altLang="en-US">
                <a:latin typeface="Times New Roman" charset="0"/>
              </a:rPr>
              <a:t>’</a:t>
            </a:r>
            <a:r>
              <a:rPr lang="en-US"/>
              <a:t>s care. This more open-ended definition takes into account the diversity among today</a:t>
            </a:r>
            <a:r>
              <a:rPr lang="ja-JP" altLang="en-US">
                <a:latin typeface="Times New Roman" charset="0"/>
              </a:rPr>
              <a:t>’</a:t>
            </a:r>
            <a:r>
              <a:rPr lang="en-US"/>
              <a:t>s families. </a:t>
            </a:r>
          </a:p>
          <a:p>
            <a:pPr eaLnBrk="1" hangingPunct="1"/>
            <a:endParaRPr lang="en-US"/>
          </a:p>
        </p:txBody>
      </p:sp>
      <p:sp>
        <p:nvSpPr>
          <p:cNvPr id="4506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fld id="{E0234860-9C64-2142-BBEA-A49E49C6463F}" type="slidenum">
              <a:rPr lang="en-US" sz="1200">
                <a:latin typeface="Arial" charset="0"/>
                <a:cs typeface="Arial" charset="0"/>
              </a:rPr>
              <a:pPr algn="r" eaLnBrk="1" hangingPunct="1"/>
              <a:t>3</a:t>
            </a:fld>
            <a:endParaRPr lang="en-US" sz="120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57D21B08-98F1-7644-AC10-E6DD16A1481D}" type="slidenum">
              <a:rPr lang="en-US">
                <a:latin typeface="Arial" charset="0"/>
              </a:rPr>
              <a:pPr/>
              <a:t>12</a:t>
            </a:fld>
            <a:endParaRPr lang="en-US">
              <a:latin typeface="Arial" charset="0"/>
            </a:endParaRPr>
          </a:p>
        </p:txBody>
      </p:sp>
      <p:sp>
        <p:nvSpPr>
          <p:cNvPr id="54275" name="Slide Image Placeholder 1"/>
          <p:cNvSpPr>
            <a:spLocks noGrp="1" noRot="1" noChangeAspect="1" noTextEdit="1"/>
          </p:cNvSpPr>
          <p:nvPr>
            <p:ph type="sldImg"/>
          </p:nvPr>
        </p:nvSpPr>
        <p:spPr>
          <a:ln/>
        </p:spPr>
      </p:sp>
      <p:sp>
        <p:nvSpPr>
          <p:cNvPr id="54276"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
        <p:nvSpPr>
          <p:cNvPr id="5427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fld id="{FDD821AC-8842-D84A-B989-CEC477391137}" type="slidenum">
              <a:rPr lang="en-US" sz="1200">
                <a:latin typeface="Arial" charset="0"/>
                <a:cs typeface="Arial" charset="0"/>
              </a:rPr>
              <a:pPr algn="r" eaLnBrk="1" hangingPunct="1"/>
              <a:t>12</a:t>
            </a:fld>
            <a:endParaRPr lang="en-US" sz="120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www.theonion.com</a:t>
            </a:r>
            <a:r>
              <a:rPr lang="en-US" dirty="0" smtClean="0"/>
              <a:t>/article/18-year-old-miraculously-finds-soulmate-in-hometow-375</a:t>
            </a:r>
            <a:endParaRPr lang="en-US" dirty="0"/>
          </a:p>
        </p:txBody>
      </p:sp>
      <p:sp>
        <p:nvSpPr>
          <p:cNvPr id="4" name="Slide Number Placeholder 3"/>
          <p:cNvSpPr>
            <a:spLocks noGrp="1"/>
          </p:cNvSpPr>
          <p:nvPr>
            <p:ph type="sldNum" sz="quarter" idx="10"/>
          </p:nvPr>
        </p:nvSpPr>
        <p:spPr/>
        <p:txBody>
          <a:bodyPr/>
          <a:lstStyle/>
          <a:p>
            <a:fld id="{B5304A86-48B0-C84D-93A0-012BD1B18DDC}" type="slidenum">
              <a:rPr lang="en-US" smtClean="0"/>
              <a:t>13</a:t>
            </a:fld>
            <a:endParaRPr lang="en-US"/>
          </a:p>
        </p:txBody>
      </p:sp>
    </p:spTree>
    <p:extLst>
      <p:ext uri="{BB962C8B-B14F-4D97-AF65-F5344CB8AC3E}">
        <p14:creationId xmlns:p14="http://schemas.microsoft.com/office/powerpoint/2010/main" val="3792119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www.theonion.com</a:t>
            </a:r>
            <a:r>
              <a:rPr lang="en-US" dirty="0" smtClean="0"/>
              <a:t>/article/woman-relieved-soulmate-turned-out-be-same-socioec-50946</a:t>
            </a:r>
            <a:endParaRPr lang="en-US" dirty="0"/>
          </a:p>
        </p:txBody>
      </p:sp>
      <p:sp>
        <p:nvSpPr>
          <p:cNvPr id="4" name="Slide Number Placeholder 3"/>
          <p:cNvSpPr>
            <a:spLocks noGrp="1"/>
          </p:cNvSpPr>
          <p:nvPr>
            <p:ph type="sldNum" sz="quarter" idx="10"/>
          </p:nvPr>
        </p:nvSpPr>
        <p:spPr/>
        <p:txBody>
          <a:bodyPr/>
          <a:lstStyle/>
          <a:p>
            <a:fld id="{B5304A86-48B0-C84D-93A0-012BD1B18DDC}" type="slidenum">
              <a:rPr lang="en-US" smtClean="0"/>
              <a:t>14</a:t>
            </a:fld>
            <a:endParaRPr lang="en-US"/>
          </a:p>
        </p:txBody>
      </p:sp>
    </p:spTree>
    <p:extLst>
      <p:ext uri="{BB962C8B-B14F-4D97-AF65-F5344CB8AC3E}">
        <p14:creationId xmlns:p14="http://schemas.microsoft.com/office/powerpoint/2010/main" val="972839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BDAAC0B9-083B-DE4D-BE28-024195F9DFE2}" type="slidenum">
              <a:rPr lang="en-US">
                <a:latin typeface="Arial" charset="0"/>
              </a:rPr>
              <a:pPr/>
              <a:t>15</a:t>
            </a:fld>
            <a:endParaRPr lang="en-US">
              <a:latin typeface="Arial" charset="0"/>
            </a:endParaRPr>
          </a:p>
        </p:txBody>
      </p:sp>
      <p:sp>
        <p:nvSpPr>
          <p:cNvPr id="55299" name="Slide Image Placeholder 1"/>
          <p:cNvSpPr>
            <a:spLocks noGrp="1" noRot="1" noChangeAspect="1" noTextEdit="1"/>
          </p:cNvSpPr>
          <p:nvPr>
            <p:ph type="sldImg"/>
          </p:nvPr>
        </p:nvSpPr>
        <p:spPr>
          <a:ln/>
        </p:spPr>
      </p:sp>
      <p:sp>
        <p:nvSpPr>
          <p:cNvPr id="55300"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
        <p:nvSpPr>
          <p:cNvPr id="5530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fld id="{07A043EB-AAA7-E34A-A056-3DD777A865F0}" type="slidenum">
              <a:rPr lang="en-US" sz="1200">
                <a:latin typeface="Arial" charset="0"/>
                <a:cs typeface="Arial" charset="0"/>
              </a:rPr>
              <a:pPr algn="r" eaLnBrk="1" hangingPunct="1"/>
              <a:t>15</a:t>
            </a:fld>
            <a:endParaRPr lang="en-US" sz="120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22ED8576-284C-6D4A-9285-BA6BDF518A1C}" type="slidenum">
              <a:rPr lang="en-US">
                <a:latin typeface="Arial" charset="0"/>
              </a:rPr>
              <a:pPr/>
              <a:t>16</a:t>
            </a:fld>
            <a:endParaRPr lang="en-US">
              <a:latin typeface="Arial" charset="0"/>
            </a:endParaRPr>
          </a:p>
        </p:txBody>
      </p:sp>
      <p:sp>
        <p:nvSpPr>
          <p:cNvPr id="56323" name="Slide Image Placeholder 1"/>
          <p:cNvSpPr>
            <a:spLocks noGrp="1" noRot="1" noChangeAspect="1" noTextEdit="1"/>
          </p:cNvSpPr>
          <p:nvPr>
            <p:ph type="sldImg"/>
          </p:nvPr>
        </p:nvSpPr>
        <p:spPr>
          <a:ln/>
        </p:spPr>
      </p:sp>
      <p:sp>
        <p:nvSpPr>
          <p:cNvPr id="56324"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t>Propinquity is logical; we are likely to find possible mates among the people in our neighborhood, at work, or at school. The internet makes courtship and romance possible across much greater geographical areas, as we can now meet and converse with people in all parts of the world, so our pool of potential mates moves beyond local bounds. But even this technology may intensify homogamy by bringing together people with very specific interests and identities</a:t>
            </a:r>
            <a:r>
              <a:rPr lang="en-US" dirty="0" smtClean="0"/>
              <a:t>.</a:t>
            </a:r>
          </a:p>
          <a:p>
            <a:pPr eaLnBrk="1" hangingPunct="1"/>
            <a:endParaRPr lang="en-US" dirty="0" smtClean="0"/>
          </a:p>
          <a:p>
            <a:pPr eaLnBrk="1" hangingPunct="1"/>
            <a:r>
              <a:rPr lang="en-US" dirty="0" smtClean="0"/>
              <a:t>https://</a:t>
            </a:r>
            <a:r>
              <a:rPr lang="en-US" dirty="0" err="1" smtClean="0"/>
              <a:t>www.youtube.com</a:t>
            </a:r>
            <a:r>
              <a:rPr lang="en-US" dirty="0" smtClean="0"/>
              <a:t>/</a:t>
            </a:r>
            <a:r>
              <a:rPr lang="en-US" dirty="0" err="1" smtClean="0"/>
              <a:t>watch?v</a:t>
            </a:r>
            <a:r>
              <a:rPr lang="en-US" dirty="0" smtClean="0"/>
              <a:t>=NVDT1ARABvE</a:t>
            </a:r>
            <a:endParaRPr lang="en-US" dirty="0"/>
          </a:p>
          <a:p>
            <a:pPr eaLnBrk="1" hangingPunct="1"/>
            <a:r>
              <a:rPr lang="en-US" dirty="0"/>
              <a:t>Since we know a little about how families are put together, let</a:t>
            </a:r>
            <a:r>
              <a:rPr lang="ja-JP" altLang="en-US" dirty="0"/>
              <a:t>’</a:t>
            </a:r>
            <a:r>
              <a:rPr lang="en-US" dirty="0"/>
              <a:t>s talk a bit about how they work.</a:t>
            </a:r>
          </a:p>
        </p:txBody>
      </p:sp>
      <p:sp>
        <p:nvSpPr>
          <p:cNvPr id="5632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fld id="{B913C24D-208A-554E-AC4B-650B413D7289}" type="slidenum">
              <a:rPr lang="en-US" sz="1200">
                <a:latin typeface="Arial" charset="0"/>
                <a:cs typeface="Arial" charset="0"/>
              </a:rPr>
              <a:pPr algn="r" eaLnBrk="1" hangingPunct="1"/>
              <a:t>16</a:t>
            </a:fld>
            <a:endParaRPr lang="en-US" sz="120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BF6FD745-4068-B544-857E-49075F59483F}" type="slidenum">
              <a:rPr lang="en-US">
                <a:latin typeface="Arial" charset="0"/>
              </a:rPr>
              <a:pPr/>
              <a:t>17</a:t>
            </a:fld>
            <a:endParaRPr lang="en-US">
              <a:latin typeface="Arial" charset="0"/>
            </a:endParaRPr>
          </a:p>
        </p:txBody>
      </p:sp>
      <p:sp>
        <p:nvSpPr>
          <p:cNvPr id="58371" name="Slide Image Placeholder 1"/>
          <p:cNvSpPr>
            <a:spLocks noGrp="1" noRot="1" noChangeAspect="1" noTextEdit="1"/>
          </p:cNvSpPr>
          <p:nvPr>
            <p:ph type="sldImg"/>
          </p:nvPr>
        </p:nvSpPr>
        <p:spPr>
          <a:ln/>
        </p:spPr>
      </p:sp>
      <p:sp>
        <p:nvSpPr>
          <p:cNvPr id="58372"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endParaRPr lang="en-US" dirty="0"/>
          </a:p>
        </p:txBody>
      </p:sp>
      <p:sp>
        <p:nvSpPr>
          <p:cNvPr id="5837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fld id="{A6B06548-4AEE-7241-BBC1-DF24A8B79126}" type="slidenum">
              <a:rPr lang="en-US" sz="1200">
                <a:latin typeface="Arial" charset="0"/>
                <a:cs typeface="Arial" charset="0"/>
              </a:rPr>
              <a:pPr algn="r" eaLnBrk="1" hangingPunct="1"/>
              <a:t>17</a:t>
            </a:fld>
            <a:endParaRPr lang="en-US" sz="120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BF6FD745-4068-B544-857E-49075F59483F}" type="slidenum">
              <a:rPr lang="en-US">
                <a:latin typeface="Arial" charset="0"/>
              </a:rPr>
              <a:pPr/>
              <a:t>18</a:t>
            </a:fld>
            <a:endParaRPr lang="en-US">
              <a:latin typeface="Arial" charset="0"/>
            </a:endParaRPr>
          </a:p>
        </p:txBody>
      </p:sp>
      <p:sp>
        <p:nvSpPr>
          <p:cNvPr id="58371" name="Slide Image Placeholder 1"/>
          <p:cNvSpPr>
            <a:spLocks noGrp="1" noRot="1" noChangeAspect="1" noTextEdit="1"/>
          </p:cNvSpPr>
          <p:nvPr>
            <p:ph type="sldImg"/>
          </p:nvPr>
        </p:nvSpPr>
        <p:spPr>
          <a:ln/>
        </p:spPr>
      </p:sp>
      <p:sp>
        <p:nvSpPr>
          <p:cNvPr id="58372"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smtClean="0"/>
              <a:t>Christian</a:t>
            </a:r>
            <a:r>
              <a:rPr lang="en-US" baseline="0" dirty="0" smtClean="0"/>
              <a:t> Rudder, </a:t>
            </a:r>
            <a:r>
              <a:rPr lang="en-US" i="1" baseline="0" dirty="0" err="1" smtClean="0"/>
              <a:t>Dataclysm</a:t>
            </a:r>
            <a:r>
              <a:rPr lang="en-US" i="1" baseline="0" dirty="0" smtClean="0"/>
              <a:t>, </a:t>
            </a:r>
            <a:r>
              <a:rPr lang="en-US" i="0" baseline="0" dirty="0" smtClean="0"/>
              <a:t>2014</a:t>
            </a:r>
            <a:endParaRPr lang="en-US" dirty="0"/>
          </a:p>
        </p:txBody>
      </p:sp>
      <p:sp>
        <p:nvSpPr>
          <p:cNvPr id="5837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fld id="{A6B06548-4AEE-7241-BBC1-DF24A8B79126}" type="slidenum">
              <a:rPr lang="en-US" sz="1200">
                <a:latin typeface="Arial" charset="0"/>
                <a:cs typeface="Arial" charset="0"/>
              </a:rPr>
              <a:pPr algn="r" eaLnBrk="1" hangingPunct="1"/>
              <a:t>18</a:t>
            </a:fld>
            <a:endParaRPr lang="en-US" sz="120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BF6FD745-4068-B544-857E-49075F59483F}" type="slidenum">
              <a:rPr lang="en-US">
                <a:latin typeface="Arial" charset="0"/>
              </a:rPr>
              <a:pPr/>
              <a:t>19</a:t>
            </a:fld>
            <a:endParaRPr lang="en-US">
              <a:latin typeface="Arial" charset="0"/>
            </a:endParaRPr>
          </a:p>
        </p:txBody>
      </p:sp>
      <p:sp>
        <p:nvSpPr>
          <p:cNvPr id="58371" name="Slide Image Placeholder 1"/>
          <p:cNvSpPr>
            <a:spLocks noGrp="1" noRot="1" noChangeAspect="1" noTextEdit="1"/>
          </p:cNvSpPr>
          <p:nvPr>
            <p:ph type="sldImg"/>
          </p:nvPr>
        </p:nvSpPr>
        <p:spPr>
          <a:ln/>
        </p:spPr>
      </p:sp>
      <p:sp>
        <p:nvSpPr>
          <p:cNvPr id="58372"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smtClean="0"/>
              <a:t>http://</a:t>
            </a:r>
            <a:r>
              <a:rPr lang="en-US" dirty="0" err="1" smtClean="0"/>
              <a:t>www.nytimes.com</a:t>
            </a:r>
            <a:r>
              <a:rPr lang="en-US" dirty="0" smtClean="0"/>
              <a:t>/2010/08/22/magazine/22Adulthood-t.html?pagewanted=all</a:t>
            </a:r>
            <a:endParaRPr lang="en-US" dirty="0"/>
          </a:p>
        </p:txBody>
      </p:sp>
      <p:sp>
        <p:nvSpPr>
          <p:cNvPr id="5837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fld id="{A6B06548-4AEE-7241-BBC1-DF24A8B79126}" type="slidenum">
              <a:rPr lang="en-US" sz="1200">
                <a:latin typeface="Arial" charset="0"/>
                <a:cs typeface="Arial" charset="0"/>
              </a:rPr>
              <a:pPr algn="r" eaLnBrk="1" hangingPunct="1"/>
              <a:t>19</a:t>
            </a:fld>
            <a:endParaRPr lang="en-US" sz="120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Century Gothic"/>
                <a:cs typeface="Century Gothic"/>
              </a:rPr>
              <a:t> 27 for women and 29 for men (30 for men and women in big cities like New York and Philadelphia).</a:t>
            </a:r>
          </a:p>
        </p:txBody>
      </p:sp>
      <p:sp>
        <p:nvSpPr>
          <p:cNvPr id="4" name="Slide Number Placeholder 3"/>
          <p:cNvSpPr>
            <a:spLocks noGrp="1"/>
          </p:cNvSpPr>
          <p:nvPr>
            <p:ph type="sldNum" sz="quarter" idx="10"/>
          </p:nvPr>
        </p:nvSpPr>
        <p:spPr/>
        <p:txBody>
          <a:bodyPr/>
          <a:lstStyle/>
          <a:p>
            <a:fld id="{B5304A86-48B0-C84D-93A0-012BD1B18DDC}" type="slidenum">
              <a:rPr lang="en-US" smtClean="0"/>
              <a:t>20</a:t>
            </a:fld>
            <a:endParaRPr lang="en-US"/>
          </a:p>
        </p:txBody>
      </p:sp>
    </p:spTree>
    <p:extLst>
      <p:ext uri="{BB962C8B-B14F-4D97-AF65-F5344CB8AC3E}">
        <p14:creationId xmlns:p14="http://schemas.microsoft.com/office/powerpoint/2010/main" val="1196773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BF6FD745-4068-B544-857E-49075F59483F}" type="slidenum">
              <a:rPr lang="en-US">
                <a:latin typeface="Arial" charset="0"/>
              </a:rPr>
              <a:pPr/>
              <a:t>21</a:t>
            </a:fld>
            <a:endParaRPr lang="en-US">
              <a:latin typeface="Arial" charset="0"/>
            </a:endParaRPr>
          </a:p>
        </p:txBody>
      </p:sp>
      <p:sp>
        <p:nvSpPr>
          <p:cNvPr id="58371" name="Slide Image Placeholder 1"/>
          <p:cNvSpPr>
            <a:spLocks noGrp="1" noRot="1" noChangeAspect="1" noTextEdit="1"/>
          </p:cNvSpPr>
          <p:nvPr>
            <p:ph type="sldImg"/>
          </p:nvPr>
        </p:nvSpPr>
        <p:spPr>
          <a:ln/>
        </p:spPr>
      </p:sp>
      <p:sp>
        <p:nvSpPr>
          <p:cNvPr id="58372"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smtClean="0"/>
              <a:t>http://</a:t>
            </a:r>
            <a:r>
              <a:rPr lang="en-US" dirty="0" err="1" smtClean="0"/>
              <a:t>www.nytimes.com</a:t>
            </a:r>
            <a:r>
              <a:rPr lang="en-US" dirty="0" smtClean="0"/>
              <a:t>/2010/08/22/magazine/22Adulthood-t.html?pagewanted=all</a:t>
            </a:r>
            <a:endParaRPr lang="en-US" dirty="0"/>
          </a:p>
        </p:txBody>
      </p:sp>
      <p:sp>
        <p:nvSpPr>
          <p:cNvPr id="5837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fld id="{A6B06548-4AEE-7241-BBC1-DF24A8B79126}" type="slidenum">
              <a:rPr lang="en-US" sz="1200">
                <a:latin typeface="Arial" charset="0"/>
                <a:cs typeface="Arial" charset="0"/>
              </a:rPr>
              <a:pPr algn="r" eaLnBrk="1" hangingPunct="1"/>
              <a:t>21</a:t>
            </a:fld>
            <a:endParaRPr lang="en-US" sz="120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F3D0206F-1892-C242-8437-F72ED10EE065}" type="slidenum">
              <a:rPr lang="en-US">
                <a:latin typeface="Arial" charset="0"/>
              </a:rPr>
              <a:pPr/>
              <a:t>4</a:t>
            </a:fld>
            <a:endParaRPr lang="en-US">
              <a:latin typeface="Arial" charset="0"/>
            </a:endParaRPr>
          </a:p>
        </p:txBody>
      </p:sp>
      <p:sp>
        <p:nvSpPr>
          <p:cNvPr id="46083" name="Slide Image Placeholder 1"/>
          <p:cNvSpPr>
            <a:spLocks noGrp="1" noRot="1" noChangeAspect="1" noTextEdit="1"/>
          </p:cNvSpPr>
          <p:nvPr>
            <p:ph type="sldImg"/>
          </p:nvPr>
        </p:nvSpPr>
        <p:spPr>
          <a:ln/>
        </p:spPr>
      </p:sp>
      <p:sp>
        <p:nvSpPr>
          <p:cNvPr id="46084"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t>Extended family most commonly includes a family with children and one or more sets of grandparents, although that is not the only arrangement.  When you think of kin, you might think of family that you would run into at a reunion.  You may know some of the people that you see, but there are also probably people you don</a:t>
            </a:r>
            <a:r>
              <a:rPr lang="ja-JP" altLang="en-US"/>
              <a:t>’</a:t>
            </a:r>
            <a:r>
              <a:rPr lang="en-US"/>
              <a:t>t know, or at least that you don</a:t>
            </a:r>
            <a:r>
              <a:rPr lang="ja-JP" altLang="en-US"/>
              <a:t>’</a:t>
            </a:r>
            <a:r>
              <a:rPr lang="en-US"/>
              <a:t>t know well.  However, some common ancestry ties you together and makes you kin or </a:t>
            </a:r>
            <a:r>
              <a:rPr lang="ja-JP" altLang="en-US"/>
              <a:t>“</a:t>
            </a:r>
            <a:r>
              <a:rPr lang="en-US"/>
              <a:t>kinfolk.</a:t>
            </a:r>
            <a:r>
              <a:rPr lang="ja-JP" altLang="en-US"/>
              <a:t>”</a:t>
            </a:r>
            <a:endParaRPr lang="en-US"/>
          </a:p>
        </p:txBody>
      </p:sp>
      <p:sp>
        <p:nvSpPr>
          <p:cNvPr id="4608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fld id="{D59B6842-6BCF-B941-8C69-BBBB5A518883}" type="slidenum">
              <a:rPr lang="en-US" sz="1200">
                <a:latin typeface="Arial" charset="0"/>
                <a:cs typeface="Arial" charset="0"/>
              </a:rPr>
              <a:pPr algn="r" eaLnBrk="1" hangingPunct="1"/>
              <a:t>4</a:t>
            </a:fld>
            <a:endParaRPr lang="en-US" sz="120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BF6FD745-4068-B544-857E-49075F59483F}" type="slidenum">
              <a:rPr lang="en-US">
                <a:latin typeface="Arial" charset="0"/>
              </a:rPr>
              <a:pPr/>
              <a:t>22</a:t>
            </a:fld>
            <a:endParaRPr lang="en-US">
              <a:latin typeface="Arial" charset="0"/>
            </a:endParaRPr>
          </a:p>
        </p:txBody>
      </p:sp>
      <p:sp>
        <p:nvSpPr>
          <p:cNvPr id="58371" name="Slide Image Placeholder 1"/>
          <p:cNvSpPr>
            <a:spLocks noGrp="1" noRot="1" noChangeAspect="1" noTextEdit="1"/>
          </p:cNvSpPr>
          <p:nvPr>
            <p:ph type="sldImg"/>
          </p:nvPr>
        </p:nvSpPr>
        <p:spPr>
          <a:ln/>
        </p:spPr>
      </p:sp>
      <p:sp>
        <p:nvSpPr>
          <p:cNvPr id="58372"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smtClean="0"/>
              <a:t>http://</a:t>
            </a:r>
            <a:r>
              <a:rPr lang="en-US" dirty="0" err="1" smtClean="0"/>
              <a:t>www.nytimes.com</a:t>
            </a:r>
            <a:r>
              <a:rPr lang="en-US" dirty="0" smtClean="0"/>
              <a:t>/2010/08/22/magazine/22Adulthood-t.html?pagewanted=all</a:t>
            </a:r>
            <a:endParaRPr lang="en-US" dirty="0"/>
          </a:p>
        </p:txBody>
      </p:sp>
      <p:sp>
        <p:nvSpPr>
          <p:cNvPr id="5837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fld id="{A6B06548-4AEE-7241-BBC1-DF24A8B79126}" type="slidenum">
              <a:rPr lang="en-US" sz="1200">
                <a:latin typeface="Arial" charset="0"/>
                <a:cs typeface="Arial" charset="0"/>
              </a:rPr>
              <a:pPr algn="r" eaLnBrk="1" hangingPunct="1"/>
              <a:t>22</a:t>
            </a:fld>
            <a:endParaRPr lang="en-US" sz="120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BF6FD745-4068-B544-857E-49075F59483F}" type="slidenum">
              <a:rPr lang="en-US">
                <a:latin typeface="Arial" charset="0"/>
              </a:rPr>
              <a:pPr/>
              <a:t>23</a:t>
            </a:fld>
            <a:endParaRPr lang="en-US">
              <a:latin typeface="Arial" charset="0"/>
            </a:endParaRPr>
          </a:p>
        </p:txBody>
      </p:sp>
      <p:sp>
        <p:nvSpPr>
          <p:cNvPr id="58371" name="Slide Image Placeholder 1"/>
          <p:cNvSpPr>
            <a:spLocks noGrp="1" noRot="1" noChangeAspect="1" noTextEdit="1"/>
          </p:cNvSpPr>
          <p:nvPr>
            <p:ph type="sldImg"/>
          </p:nvPr>
        </p:nvSpPr>
        <p:spPr>
          <a:ln/>
        </p:spPr>
      </p:sp>
      <p:sp>
        <p:nvSpPr>
          <p:cNvPr id="58372"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t>Can you guess which category is usually considered appropriate for men and which is considered appropriate for women?</a:t>
            </a:r>
          </a:p>
        </p:txBody>
      </p:sp>
      <p:sp>
        <p:nvSpPr>
          <p:cNvPr id="5837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fld id="{A6B06548-4AEE-7241-BBC1-DF24A8B79126}" type="slidenum">
              <a:rPr lang="en-US" sz="1200">
                <a:latin typeface="Arial" charset="0"/>
                <a:cs typeface="Arial" charset="0"/>
              </a:rPr>
              <a:pPr algn="r" eaLnBrk="1" hangingPunct="1"/>
              <a:t>23</a:t>
            </a:fld>
            <a:endParaRPr lang="en-US" sz="120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C742535A-4743-5B4E-9EFD-6232C8758F46}" type="slidenum">
              <a:rPr lang="en-US">
                <a:latin typeface="Arial" charset="0"/>
              </a:rPr>
              <a:pPr/>
              <a:t>24</a:t>
            </a:fld>
            <a:endParaRPr lang="en-US">
              <a:latin typeface="Arial" charset="0"/>
            </a:endParaRPr>
          </a:p>
        </p:txBody>
      </p:sp>
      <p:sp>
        <p:nvSpPr>
          <p:cNvPr id="59395" name="Slide Image Placeholder 1"/>
          <p:cNvSpPr>
            <a:spLocks noGrp="1" noRot="1" noChangeAspect="1" noTextEdit="1"/>
          </p:cNvSpPr>
          <p:nvPr>
            <p:ph type="sldImg"/>
          </p:nvPr>
        </p:nvSpPr>
        <p:spPr>
          <a:ln/>
        </p:spPr>
      </p:sp>
      <p:sp>
        <p:nvSpPr>
          <p:cNvPr id="59396"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t>With the Industrial Revolution, work started taking place outside of the home, for a paid wage.  As a result, the kind of work that became valuable was the kind that happened outside of the home.  This is when </a:t>
            </a:r>
            <a:r>
              <a:rPr lang="ja-JP" altLang="en-US"/>
              <a:t>“</a:t>
            </a:r>
            <a:r>
              <a:rPr lang="en-US"/>
              <a:t>housework</a:t>
            </a:r>
            <a:r>
              <a:rPr lang="ja-JP" altLang="en-US"/>
              <a:t>”</a:t>
            </a:r>
            <a:r>
              <a:rPr lang="en-US"/>
              <a:t> became unvalued, because it was not associated with a wage.</a:t>
            </a:r>
          </a:p>
        </p:txBody>
      </p:sp>
      <p:sp>
        <p:nvSpPr>
          <p:cNvPr id="5939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fld id="{79965190-06D8-9B40-B12F-9BA73776A089}" type="slidenum">
              <a:rPr lang="en-US" sz="1200">
                <a:latin typeface="Arial" charset="0"/>
                <a:cs typeface="Arial" charset="0"/>
              </a:rPr>
              <a:pPr algn="r" eaLnBrk="1" hangingPunct="1"/>
              <a:t>24</a:t>
            </a:fld>
            <a:endParaRPr lang="en-US" sz="120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a:t>
            </a:r>
            <a:r>
              <a:rPr lang="en-US" dirty="0" err="1" smtClean="0"/>
              <a:t>www.salary.com</a:t>
            </a:r>
            <a:r>
              <a:rPr lang="en-US" dirty="0" smtClean="0"/>
              <a:t>/2014-mothers-day-infographics/</a:t>
            </a:r>
          </a:p>
          <a:p>
            <a:endParaRPr lang="en-US" dirty="0" smtClean="0"/>
          </a:p>
          <a:p>
            <a:r>
              <a:rPr lang="en-US" dirty="0" smtClean="0"/>
              <a:t>Criticisms: </a:t>
            </a:r>
          </a:p>
          <a:p>
            <a:endParaRPr lang="en-US" dirty="0" smtClean="0"/>
          </a:p>
          <a:p>
            <a:r>
              <a:rPr lang="en-US" dirty="0" smtClean="0"/>
              <a:t>Hello, median earnings for women with a college degree in 2007 employed full-time were about $48,500. How could stay-at-home moms this year be doing work with a market replacement value more than twice that?</a:t>
            </a:r>
          </a:p>
          <a:p>
            <a:endParaRPr lang="en-US" dirty="0" smtClean="0"/>
          </a:p>
          <a:p>
            <a:r>
              <a:rPr lang="en-US" dirty="0" smtClean="0"/>
              <a:t>Two factors help explain this high estimate.</a:t>
            </a:r>
          </a:p>
          <a:p>
            <a:endParaRPr lang="en-US" dirty="0" smtClean="0"/>
          </a:p>
          <a:p>
            <a:r>
              <a:rPr lang="en-US" dirty="0" smtClean="0"/>
              <a:t>First, respondents to the </a:t>
            </a:r>
            <a:r>
              <a:rPr lang="en-US" dirty="0" err="1" smtClean="0"/>
              <a:t>Salary.com</a:t>
            </a:r>
            <a:r>
              <a:rPr lang="en-US" dirty="0" smtClean="0"/>
              <a:t> survey reported longer hours of household work than stay-at-home moms in the latest American Time Use Survey (ATUS), collected from a nationally representative sample of the United States population. My estimates based on the 2007 ATUS data show that mothers living in a household with at least one child under 18 who were not in paid employment reported an average of 42.5 hours — not 96.4 hours — of household work a week.</a:t>
            </a:r>
          </a:p>
          <a:p>
            <a:endParaRPr lang="en-US" dirty="0" smtClean="0"/>
          </a:p>
          <a:p>
            <a:r>
              <a:rPr lang="en-US" dirty="0" smtClean="0"/>
              <a:t>Second, the </a:t>
            </a:r>
            <a:r>
              <a:rPr lang="en-US" dirty="0" err="1" smtClean="0"/>
              <a:t>Salary.com</a:t>
            </a:r>
            <a:r>
              <a:rPr lang="en-US" dirty="0" smtClean="0"/>
              <a:t> estimates assume that all household work over 40 hours a week (in this case, 56.4 hours!) represents “overtime” that should be valued at 1.5 times normal market wage rates. This is not an unreasonable proposition, but not one that academic researchers like myself normally make.</a:t>
            </a:r>
          </a:p>
          <a:p>
            <a:endParaRPr lang="en-US" dirty="0" smtClean="0"/>
          </a:p>
          <a:p>
            <a:r>
              <a:rPr lang="en-US" dirty="0" smtClean="0"/>
              <a:t>Source: http://</a:t>
            </a:r>
            <a:r>
              <a:rPr lang="en-US" dirty="0" err="1" smtClean="0"/>
              <a:t>economix.blogs.nytimes.com</a:t>
            </a:r>
            <a:r>
              <a:rPr lang="en-US" dirty="0" smtClean="0"/>
              <a:t>/2009/05/11/mothers-pay/?_</a:t>
            </a:r>
            <a:r>
              <a:rPr lang="en-US" dirty="0" err="1" smtClean="0"/>
              <a:t>php</a:t>
            </a:r>
            <a:r>
              <a:rPr lang="en-US" dirty="0" smtClean="0"/>
              <a:t>=</a:t>
            </a:r>
            <a:r>
              <a:rPr lang="en-US" dirty="0" err="1" smtClean="0"/>
              <a:t>true&amp;_type</a:t>
            </a:r>
            <a:r>
              <a:rPr lang="en-US" dirty="0" smtClean="0"/>
              <a:t>=</a:t>
            </a:r>
            <a:r>
              <a:rPr lang="en-US" dirty="0" err="1" smtClean="0"/>
              <a:t>blogs&amp;_r</a:t>
            </a:r>
            <a:r>
              <a:rPr lang="en-US" dirty="0" smtClean="0"/>
              <a:t>=0</a:t>
            </a:r>
          </a:p>
          <a:p>
            <a:endParaRPr lang="en-US" dirty="0"/>
          </a:p>
        </p:txBody>
      </p:sp>
      <p:sp>
        <p:nvSpPr>
          <p:cNvPr id="4" name="Slide Number Placeholder 3"/>
          <p:cNvSpPr>
            <a:spLocks noGrp="1"/>
          </p:cNvSpPr>
          <p:nvPr>
            <p:ph type="sldNum" sz="quarter" idx="10"/>
          </p:nvPr>
        </p:nvSpPr>
        <p:spPr/>
        <p:txBody>
          <a:bodyPr/>
          <a:lstStyle/>
          <a:p>
            <a:fld id="{B5304A86-48B0-C84D-93A0-012BD1B18DDC}" type="slidenum">
              <a:rPr lang="en-US" smtClean="0"/>
              <a:t>25</a:t>
            </a:fld>
            <a:endParaRPr lang="en-US"/>
          </a:p>
        </p:txBody>
      </p:sp>
    </p:spTree>
    <p:extLst>
      <p:ext uri="{BB962C8B-B14F-4D97-AF65-F5344CB8AC3E}">
        <p14:creationId xmlns:p14="http://schemas.microsoft.com/office/powerpoint/2010/main" val="1176662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535A06FE-5D62-2F4C-B1FA-637C905AB2AB}" type="slidenum">
              <a:rPr lang="en-US">
                <a:latin typeface="Arial" charset="0"/>
              </a:rPr>
              <a:pPr/>
              <a:t>26</a:t>
            </a:fld>
            <a:endParaRPr lang="en-US">
              <a:latin typeface="Arial" charset="0"/>
            </a:endParaRPr>
          </a:p>
        </p:txBody>
      </p:sp>
      <p:sp>
        <p:nvSpPr>
          <p:cNvPr id="57347" name="Slide Image Placeholder 1"/>
          <p:cNvSpPr>
            <a:spLocks noGrp="1" noRot="1" noChangeAspect="1" noTextEdit="1"/>
          </p:cNvSpPr>
          <p:nvPr>
            <p:ph type="sldImg"/>
          </p:nvPr>
        </p:nvSpPr>
        <p:spPr>
          <a:ln/>
        </p:spPr>
      </p:sp>
      <p:sp>
        <p:nvSpPr>
          <p:cNvPr id="57348"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t>Ideally, men or women could perform either or both tasks as they see fit and feel comfortable, but we tend to see gender roles and expectations placing men into one category and women into the other.</a:t>
            </a:r>
          </a:p>
        </p:txBody>
      </p:sp>
      <p:sp>
        <p:nvSpPr>
          <p:cNvPr id="5734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fld id="{13CE0161-17E8-AB49-9FCC-6E1AD49051A9}" type="slidenum">
              <a:rPr lang="en-US" sz="1200">
                <a:latin typeface="Arial" charset="0"/>
                <a:cs typeface="Arial" charset="0"/>
              </a:rPr>
              <a:pPr algn="r" eaLnBrk="1" hangingPunct="1"/>
              <a:t>26</a:t>
            </a:fld>
            <a:endParaRPr lang="en-US" sz="120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726701C5-6949-A54E-AA4E-25488487BA15}" type="slidenum">
              <a:rPr lang="en-US">
                <a:latin typeface="Arial" charset="0"/>
              </a:rPr>
              <a:pPr/>
              <a:t>27</a:t>
            </a:fld>
            <a:endParaRPr lang="en-US">
              <a:latin typeface="Arial" charset="0"/>
            </a:endParaRPr>
          </a:p>
        </p:txBody>
      </p:sp>
      <p:sp>
        <p:nvSpPr>
          <p:cNvPr id="60419" name="Slide Image Placeholder 1"/>
          <p:cNvSpPr>
            <a:spLocks noGrp="1" noRot="1" noChangeAspect="1" noTextEdit="1"/>
          </p:cNvSpPr>
          <p:nvPr>
            <p:ph type="sldImg"/>
          </p:nvPr>
        </p:nvSpPr>
        <p:spPr>
          <a:ln/>
        </p:spPr>
      </p:sp>
      <p:sp>
        <p:nvSpPr>
          <p:cNvPr id="60420"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b="1" i="1"/>
              <a:t>Arlie Hochschild</a:t>
            </a:r>
            <a:r>
              <a:rPr lang="ja-JP" altLang="en-US" b="1" i="1">
                <a:latin typeface="Times New Roman" charset="0"/>
              </a:rPr>
              <a:t>’</a:t>
            </a:r>
            <a:r>
              <a:rPr lang="en-US" b="1" i="1"/>
              <a:t>s</a:t>
            </a:r>
            <a:r>
              <a:rPr lang="en-US"/>
              <a:t> 1989 study of working couples and parents found that women were indeed working two jobs: paid labor outside the home and unpaid labor inside the home.</a:t>
            </a:r>
          </a:p>
        </p:txBody>
      </p:sp>
      <p:sp>
        <p:nvSpPr>
          <p:cNvPr id="6042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fld id="{469BC3B0-7AB8-8A49-9082-D0E0303A45B4}" type="slidenum">
              <a:rPr lang="en-US" sz="1200">
                <a:latin typeface="Arial" charset="0"/>
                <a:cs typeface="Arial" charset="0"/>
              </a:rPr>
              <a:pPr algn="r" eaLnBrk="1" hangingPunct="1"/>
              <a:t>27</a:t>
            </a:fld>
            <a:endParaRPr lang="en-US" sz="120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05DE9FEB-EBFD-884C-9717-7C49306ACA22}" type="slidenum">
              <a:rPr lang="en-US">
                <a:latin typeface="Arial" charset="0"/>
              </a:rPr>
              <a:pPr/>
              <a:t>29</a:t>
            </a:fld>
            <a:endParaRPr lang="en-US">
              <a:latin typeface="Arial" charset="0"/>
            </a:endParaRPr>
          </a:p>
        </p:txBody>
      </p:sp>
      <p:sp>
        <p:nvSpPr>
          <p:cNvPr id="61443" name="Slide Image Placeholder 1"/>
          <p:cNvSpPr>
            <a:spLocks noGrp="1" noRot="1" noChangeAspect="1" noTextEdit="1"/>
          </p:cNvSpPr>
          <p:nvPr>
            <p:ph type="sldImg"/>
          </p:nvPr>
        </p:nvSpPr>
        <p:spPr>
          <a:ln/>
        </p:spPr>
      </p:sp>
      <p:sp>
        <p:nvSpPr>
          <p:cNvPr id="61444"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t>The American population is aging because of the baby boom generation (the large number of Americans born in the post World War II era). Current life expectancy in the United States is seventy-seven years (with women living an average of five years longer than men). </a:t>
            </a:r>
          </a:p>
          <a:p>
            <a:pPr eaLnBrk="1" hangingPunct="1"/>
            <a:r>
              <a:rPr lang="en-US"/>
              <a:t>Currently about 10 percent of the elderly live below the poverty line. Also, the care of the elderly is no longer a primary function of family: over 40 percent of senior citizens will spend time in a nursing home. Finally, coping with the transitions of retirement, widowhood, declining health, and death are central tasks for seniors.</a:t>
            </a:r>
          </a:p>
          <a:p>
            <a:pPr eaLnBrk="1" hangingPunct="1"/>
            <a:endParaRPr lang="en-US"/>
          </a:p>
          <a:p>
            <a:pPr eaLnBrk="1" hangingPunct="1"/>
            <a:endParaRPr lang="en-US"/>
          </a:p>
        </p:txBody>
      </p:sp>
      <p:sp>
        <p:nvSpPr>
          <p:cNvPr id="6144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fld id="{55C22BF4-1F5A-D64C-9E21-5B88D7AE38C6}" type="slidenum">
              <a:rPr lang="en-US" sz="1200">
                <a:latin typeface="Arial" charset="0"/>
                <a:cs typeface="Arial" charset="0"/>
              </a:rPr>
              <a:pPr algn="r" eaLnBrk="1" hangingPunct="1"/>
              <a:t>29</a:t>
            </a:fld>
            <a:endParaRPr lang="en-US" sz="1200">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A3572069-1ABB-DA45-8017-C161ED27C9B8}" type="slidenum">
              <a:rPr lang="en-US">
                <a:latin typeface="Arial" charset="0"/>
              </a:rPr>
              <a:pPr/>
              <a:t>33</a:t>
            </a:fld>
            <a:endParaRPr lang="en-US">
              <a:latin typeface="Arial" charset="0"/>
            </a:endParaRPr>
          </a:p>
        </p:txBody>
      </p:sp>
      <p:sp>
        <p:nvSpPr>
          <p:cNvPr id="65539" name="Slide Image Placeholder 1"/>
          <p:cNvSpPr>
            <a:spLocks noGrp="1" noRot="1" noChangeAspect="1" noTextEdit="1"/>
          </p:cNvSpPr>
          <p:nvPr>
            <p:ph type="sldImg"/>
          </p:nvPr>
        </p:nvSpPr>
        <p:spPr>
          <a:ln/>
        </p:spPr>
      </p:sp>
      <p:sp>
        <p:nvSpPr>
          <p:cNvPr id="65540"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t>More than 11 million people are living with an unmarried partner, including both same-sex and different-sex couples</a:t>
            </a:r>
          </a:p>
          <a:p>
            <a:pPr eaLnBrk="1" hangingPunct="1"/>
            <a:endParaRPr lang="en-US"/>
          </a:p>
        </p:txBody>
      </p:sp>
      <p:sp>
        <p:nvSpPr>
          <p:cNvPr id="6554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fld id="{E63B04FA-EC4F-1B47-93A9-5E8C9966D0AC}" type="slidenum">
              <a:rPr lang="en-US" sz="1200">
                <a:latin typeface="Arial" charset="0"/>
                <a:cs typeface="Arial" charset="0"/>
              </a:rPr>
              <a:pPr algn="r" eaLnBrk="1" hangingPunct="1"/>
              <a:t>33</a:t>
            </a:fld>
            <a:endParaRPr lang="en-US" sz="1200">
              <a:latin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9121BF25-7150-654F-A0A4-A0C0CD3015FD}" type="slidenum">
              <a:rPr lang="en-US">
                <a:latin typeface="Arial" charset="0"/>
              </a:rPr>
              <a:pPr/>
              <a:t>36</a:t>
            </a:fld>
            <a:endParaRPr lang="en-US">
              <a:latin typeface="Arial" charset="0"/>
            </a:endParaRPr>
          </a:p>
        </p:txBody>
      </p:sp>
      <p:sp>
        <p:nvSpPr>
          <p:cNvPr id="66563" name="Slide Image Placeholder 1"/>
          <p:cNvSpPr>
            <a:spLocks noGrp="1" noRot="1" noChangeAspect="1" noTextEdit="1"/>
          </p:cNvSpPr>
          <p:nvPr>
            <p:ph type="sldImg"/>
          </p:nvPr>
        </p:nvSpPr>
        <p:spPr>
          <a:ln/>
        </p:spPr>
      </p:sp>
      <p:sp>
        <p:nvSpPr>
          <p:cNvPr id="66564"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t>Married couples were the dominant household model through the 1950s, but their numbers have slipped from nearly 80 percent to just above 50 percent now. Currently, 30 percent of all households are made up of people who live alone. </a:t>
            </a:r>
          </a:p>
          <a:p>
            <a:pPr eaLnBrk="1" hangingPunct="1"/>
            <a:r>
              <a:rPr lang="en-US"/>
              <a:t>Currently, more than 11 million people are living with an unmarried partner. </a:t>
            </a:r>
          </a:p>
          <a:p>
            <a:pPr eaLnBrk="1" hangingPunct="1"/>
            <a:r>
              <a:rPr lang="en-US"/>
              <a:t>Currently, one-third of all first births are to unmarried partners.</a:t>
            </a:r>
          </a:p>
          <a:p>
            <a:pPr eaLnBrk="1" hangingPunct="1"/>
            <a:r>
              <a:rPr lang="en-US" b="1" i="1"/>
              <a:t>Intentional communities</a:t>
            </a:r>
            <a:r>
              <a:rPr lang="en-US"/>
              <a:t> are any of a variety of groups who form communal living arrangements outside marriage.</a:t>
            </a:r>
          </a:p>
          <a:p>
            <a:pPr eaLnBrk="1" hangingPunct="1"/>
            <a:endParaRPr lang="en-US"/>
          </a:p>
          <a:p>
            <a:pPr eaLnBrk="1" hangingPunct="1"/>
            <a:endParaRPr lang="en-US"/>
          </a:p>
          <a:p>
            <a:pPr eaLnBrk="1" hangingPunct="1"/>
            <a:endParaRPr lang="en-US"/>
          </a:p>
          <a:p>
            <a:pPr eaLnBrk="1" hangingPunct="1"/>
            <a:endParaRPr lang="en-US"/>
          </a:p>
        </p:txBody>
      </p:sp>
      <p:sp>
        <p:nvSpPr>
          <p:cNvPr id="6656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fld id="{4791223C-FE9A-134E-911A-0427979EB969}" type="slidenum">
              <a:rPr lang="en-US" sz="1200">
                <a:latin typeface="Arial" charset="0"/>
                <a:cs typeface="Arial" charset="0"/>
              </a:rPr>
              <a:pPr algn="r" eaLnBrk="1" hangingPunct="1"/>
              <a:t>36</a:t>
            </a:fld>
            <a:endParaRPr lang="en-US" sz="1200">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63042FFC-F05E-BE49-9928-5B2476F4A89C}" type="slidenum">
              <a:rPr lang="en-US">
                <a:latin typeface="Arial" charset="0"/>
              </a:rPr>
              <a:pPr/>
              <a:t>37</a:t>
            </a:fld>
            <a:endParaRPr lang="en-US">
              <a:latin typeface="Arial" charset="0"/>
            </a:endParaRPr>
          </a:p>
        </p:txBody>
      </p:sp>
      <p:sp>
        <p:nvSpPr>
          <p:cNvPr id="67587" name="Slide Image Placeholder 1"/>
          <p:cNvSpPr>
            <a:spLocks noGrp="1" noRot="1" noChangeAspect="1" noTextEdit="1"/>
          </p:cNvSpPr>
          <p:nvPr>
            <p:ph type="sldImg"/>
          </p:nvPr>
        </p:nvSpPr>
        <p:spPr>
          <a:ln/>
        </p:spPr>
      </p:sp>
      <p:sp>
        <p:nvSpPr>
          <p:cNvPr id="67588"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
        <p:nvSpPr>
          <p:cNvPr id="6758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fld id="{5D195CEC-90D2-8549-B452-CD3CEF241C2F}" type="slidenum">
              <a:rPr lang="en-US" sz="1200">
                <a:latin typeface="Arial" charset="0"/>
                <a:cs typeface="Arial" charset="0"/>
              </a:rPr>
              <a:pPr algn="r" eaLnBrk="1" hangingPunct="1"/>
              <a:t>37</a:t>
            </a:fld>
            <a:endParaRPr lang="en-US" sz="120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F84F2E2A-73DB-A24A-9414-DC245762E9A5}" type="slidenum">
              <a:rPr lang="en-US">
                <a:latin typeface="Arial" charset="0"/>
              </a:rPr>
              <a:pPr/>
              <a:t>5</a:t>
            </a:fld>
            <a:endParaRPr lang="en-US">
              <a:latin typeface="Arial" charset="0"/>
            </a:endParaRPr>
          </a:p>
        </p:txBody>
      </p:sp>
      <p:sp>
        <p:nvSpPr>
          <p:cNvPr id="47107" name="Slide Image Placeholder 1"/>
          <p:cNvSpPr>
            <a:spLocks noGrp="1" noRot="1" noChangeAspect="1" noTextEdit="1"/>
          </p:cNvSpPr>
          <p:nvPr>
            <p:ph type="sldImg"/>
          </p:nvPr>
        </p:nvSpPr>
        <p:spPr>
          <a:ln/>
        </p:spPr>
      </p:sp>
      <p:sp>
        <p:nvSpPr>
          <p:cNvPr id="47108"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t>When we think of nuclear families, we tend to think of </a:t>
            </a:r>
            <a:r>
              <a:rPr lang="ja-JP" altLang="en-US"/>
              <a:t>“</a:t>
            </a:r>
            <a:r>
              <a:rPr lang="en-US"/>
              <a:t>traditional</a:t>
            </a:r>
            <a:r>
              <a:rPr lang="ja-JP" altLang="en-US"/>
              <a:t>”</a:t>
            </a:r>
            <a:r>
              <a:rPr lang="en-US"/>
              <a:t> families, however, it is important to note that nuclear families don</a:t>
            </a:r>
            <a:r>
              <a:rPr lang="ja-JP" altLang="en-US"/>
              <a:t>’</a:t>
            </a:r>
            <a:r>
              <a:rPr lang="en-US"/>
              <a:t>t necessarily include a</a:t>
            </a:r>
            <a:r>
              <a:rPr lang="en-US" i="1"/>
              <a:t> married</a:t>
            </a:r>
            <a:r>
              <a:rPr lang="en-US"/>
              <a:t> couple.  There are many different ways that nuclear families can be formed, but you can kind of think of this as a heterosexual, two parent household with children.</a:t>
            </a:r>
          </a:p>
        </p:txBody>
      </p:sp>
      <p:sp>
        <p:nvSpPr>
          <p:cNvPr id="4710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fld id="{CA7F8946-625C-4841-AD10-230718577AE5}" type="slidenum">
              <a:rPr lang="en-US" sz="1200">
                <a:latin typeface="Arial" charset="0"/>
                <a:cs typeface="Arial" charset="0"/>
              </a:rPr>
              <a:pPr algn="r" eaLnBrk="1" hangingPunct="1"/>
              <a:t>5</a:t>
            </a:fld>
            <a:endParaRPr lang="en-US" sz="1200">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DE92397F-7942-ED49-A01C-59AE86653C1A}" type="slidenum">
              <a:rPr lang="en-US">
                <a:latin typeface="Arial" charset="0"/>
              </a:rPr>
              <a:pPr/>
              <a:t>38</a:t>
            </a:fld>
            <a:endParaRPr lang="en-US">
              <a:latin typeface="Arial" charset="0"/>
            </a:endParaRPr>
          </a:p>
        </p:txBody>
      </p:sp>
      <p:sp>
        <p:nvSpPr>
          <p:cNvPr id="686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fld id="{0AB01BD8-AE01-2543-A883-4138D41EB149}" type="slidenum">
              <a:rPr lang="en-US" sz="1200">
                <a:latin typeface="Arial" charset="0"/>
                <a:cs typeface="Arial" charset="0"/>
              </a:rPr>
              <a:pPr algn="r" eaLnBrk="1" hangingPunct="1"/>
              <a:t>38</a:t>
            </a:fld>
            <a:endParaRPr lang="en-US" sz="1200">
              <a:latin typeface="Arial" charset="0"/>
              <a:cs typeface="Arial" charset="0"/>
            </a:endParaRPr>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atin typeface="Times New Roman" charset="0"/>
              </a:rPr>
              <a:t>ANS: B</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716F16D7-7A47-9748-91DC-E36E34A6AD48}" type="slidenum">
              <a:rPr lang="en-US">
                <a:latin typeface="Arial" charset="0"/>
              </a:rPr>
              <a:pPr/>
              <a:t>39</a:t>
            </a:fld>
            <a:endParaRPr lang="en-US">
              <a:latin typeface="Arial" charset="0"/>
            </a:endParaRPr>
          </a:p>
        </p:txBody>
      </p:sp>
      <p:sp>
        <p:nvSpPr>
          <p:cNvPr id="6963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fld id="{2B500A51-9F3E-BD47-9E70-516B11899385}" type="slidenum">
              <a:rPr lang="en-US" sz="1200">
                <a:latin typeface="Arial" charset="0"/>
                <a:cs typeface="Arial" charset="0"/>
              </a:rPr>
              <a:pPr algn="r" eaLnBrk="1" hangingPunct="1"/>
              <a:t>39</a:t>
            </a:fld>
            <a:endParaRPr lang="en-US" sz="1200">
              <a:latin typeface="Arial" charset="0"/>
              <a:cs typeface="Arial" charset="0"/>
            </a:endParaRPr>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atin typeface="Times New Roman" charset="0"/>
              </a:rPr>
              <a:t>ANS: A</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4B572EB8-5C9D-C342-AC72-FBC05E9F611B}" type="slidenum">
              <a:rPr lang="en-US">
                <a:latin typeface="Arial" charset="0"/>
              </a:rPr>
              <a:pPr/>
              <a:t>40</a:t>
            </a:fld>
            <a:endParaRPr lang="en-US">
              <a:latin typeface="Arial" charset="0"/>
            </a:endParaRPr>
          </a:p>
        </p:txBody>
      </p:sp>
      <p:sp>
        <p:nvSpPr>
          <p:cNvPr id="706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fld id="{81EC316B-CDCF-5346-99B1-20B85D6C1077}" type="slidenum">
              <a:rPr lang="en-US" sz="1200">
                <a:latin typeface="Arial" charset="0"/>
                <a:cs typeface="Arial" charset="0"/>
              </a:rPr>
              <a:pPr algn="r" eaLnBrk="1" hangingPunct="1"/>
              <a:t>40</a:t>
            </a:fld>
            <a:endParaRPr lang="en-US" sz="1200">
              <a:latin typeface="Arial" charset="0"/>
              <a:cs typeface="Arial" charset="0"/>
            </a:endParaRPr>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atin typeface="Times New Roman" charset="0"/>
              </a:rPr>
              <a:t>ANS: A</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4D57BE60-B073-6B4F-BEB9-C308DFB18577}" type="slidenum">
              <a:rPr lang="en-US">
                <a:latin typeface="Arial" charset="0"/>
              </a:rPr>
              <a:pPr/>
              <a:t>41</a:t>
            </a:fld>
            <a:endParaRPr lang="en-US">
              <a:latin typeface="Arial" charset="0"/>
            </a:endParaRPr>
          </a:p>
        </p:txBody>
      </p:sp>
      <p:sp>
        <p:nvSpPr>
          <p:cNvPr id="716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fld id="{F604350A-5D8A-1A40-959C-7FA9F3339FFC}" type="slidenum">
              <a:rPr lang="en-US" sz="1200">
                <a:latin typeface="Arial" charset="0"/>
                <a:cs typeface="Arial" charset="0"/>
              </a:rPr>
              <a:pPr algn="r" eaLnBrk="1" hangingPunct="1"/>
              <a:t>41</a:t>
            </a:fld>
            <a:endParaRPr lang="en-US" sz="1200">
              <a:latin typeface="Arial" charset="0"/>
              <a:cs typeface="Arial" charset="0"/>
            </a:endParaRPr>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atin typeface="Times New Roman" charset="0"/>
              </a:rPr>
              <a:t>ANS: B</a:t>
            </a:r>
          </a:p>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694BA237-3983-E249-8F4E-68B82BEEA0D4}" type="slidenum">
              <a:rPr lang="en-US">
                <a:latin typeface="Arial" charset="0"/>
              </a:rPr>
              <a:pPr/>
              <a:t>42</a:t>
            </a:fld>
            <a:endParaRPr lang="en-US">
              <a:latin typeface="Arial" charset="0"/>
            </a:endParaRPr>
          </a:p>
        </p:txBody>
      </p:sp>
      <p:sp>
        <p:nvSpPr>
          <p:cNvPr id="727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fld id="{F8403CB9-302C-704E-ADA0-884D822A0F85}" type="slidenum">
              <a:rPr lang="en-US" sz="1200">
                <a:latin typeface="Arial" charset="0"/>
                <a:cs typeface="Arial" charset="0"/>
              </a:rPr>
              <a:pPr algn="r" eaLnBrk="1" hangingPunct="1"/>
              <a:t>42</a:t>
            </a:fld>
            <a:endParaRPr lang="en-US" sz="1200">
              <a:latin typeface="Arial" charset="0"/>
              <a:cs typeface="Arial" charset="0"/>
            </a:endParaRPr>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atin typeface="Times New Roman" charset="0"/>
              </a:rPr>
              <a:t>ANS: D</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B947BB7D-F1C1-8B43-8337-08834AF12E25}" type="slidenum">
              <a:rPr lang="en-US">
                <a:latin typeface="Arial" charset="0"/>
              </a:rPr>
              <a:pPr/>
              <a:t>6</a:t>
            </a:fld>
            <a:endParaRPr lang="en-US">
              <a:latin typeface="Arial" charset="0"/>
            </a:endParaRPr>
          </a:p>
        </p:txBody>
      </p:sp>
      <p:sp>
        <p:nvSpPr>
          <p:cNvPr id="48131" name="Slide Image Placeholder 1"/>
          <p:cNvSpPr>
            <a:spLocks noGrp="1" noRot="1" noChangeAspect="1" noTextEdit="1"/>
          </p:cNvSpPr>
          <p:nvPr>
            <p:ph type="sldImg"/>
          </p:nvPr>
        </p:nvSpPr>
        <p:spPr>
          <a:ln/>
        </p:spPr>
      </p:sp>
      <p:sp>
        <p:nvSpPr>
          <p:cNvPr id="48132"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t>Endogamy tends to be more common for a variety of reasons.  We still tend to have de facto segregation in our society (segregation as a result of housing patterns, economic patterns, etc.), so we tend to meet people of similar backgrounds.  There are also social pressures to marry people of similar backgrounds.  Exogamy is becoming more commonly acceptable, but is still less common than endogamy.</a:t>
            </a:r>
          </a:p>
        </p:txBody>
      </p:sp>
      <p:sp>
        <p:nvSpPr>
          <p:cNvPr id="4813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fld id="{F1C3B7EA-0224-0D49-85F3-7D1D39B6070E}" type="slidenum">
              <a:rPr lang="en-US" sz="1200">
                <a:latin typeface="Arial" charset="0"/>
                <a:cs typeface="Arial" charset="0"/>
              </a:rPr>
              <a:pPr algn="r" eaLnBrk="1" hangingPunct="1"/>
              <a:t>6</a:t>
            </a:fld>
            <a:endParaRPr lang="en-US" sz="120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3598986B-D065-EA43-B6A5-0B2526E6C42C}" type="slidenum">
              <a:rPr lang="en-US">
                <a:latin typeface="Arial" charset="0"/>
              </a:rPr>
              <a:pPr/>
              <a:t>7</a:t>
            </a:fld>
            <a:endParaRPr lang="en-US">
              <a:latin typeface="Arial" charset="0"/>
            </a:endParaRPr>
          </a:p>
        </p:txBody>
      </p:sp>
      <p:sp>
        <p:nvSpPr>
          <p:cNvPr id="49155" name="Slide Image Placeholder 1"/>
          <p:cNvSpPr>
            <a:spLocks noGrp="1" noRot="1" noChangeAspect="1" noTextEdit="1"/>
          </p:cNvSpPr>
          <p:nvPr>
            <p:ph type="sldImg"/>
          </p:nvPr>
        </p:nvSpPr>
        <p:spPr>
          <a:ln/>
        </p:spPr>
      </p:sp>
      <p:sp>
        <p:nvSpPr>
          <p:cNvPr id="49156"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t>Anti-miscegenation laws were effectively ended by the Supreme Court case Loving vs. Virginia. </a:t>
            </a:r>
            <a:r>
              <a:rPr lang="en-US" b="1" i="1"/>
              <a:t>Loving v. Virginia</a:t>
            </a:r>
            <a:r>
              <a:rPr lang="en-US"/>
              <a:t>, 388 U.S 1 (1967), was a landmark civil rights case in which the United States Supreme Court, by a 9-0 vote, declared Virginia</a:t>
            </a:r>
            <a:r>
              <a:rPr lang="ja-JP" altLang="en-US"/>
              <a:t>’</a:t>
            </a:r>
            <a:r>
              <a:rPr lang="en-US"/>
              <a:t>s antimiscegenation statute, the </a:t>
            </a:r>
            <a:r>
              <a:rPr lang="ja-JP" altLang="en-US"/>
              <a:t>“</a:t>
            </a:r>
            <a:r>
              <a:rPr lang="en-US"/>
              <a:t>Racial Integrity Act of 1924", unconstitutional, thereby ending all race-based legal restrictions on marriage in the United States. </a:t>
            </a:r>
          </a:p>
        </p:txBody>
      </p:sp>
      <p:sp>
        <p:nvSpPr>
          <p:cNvPr id="4915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fld id="{16D0F455-D2DF-6B4F-AD86-368FD5D53EBD}" type="slidenum">
              <a:rPr lang="en-US" sz="1200">
                <a:latin typeface="Arial" charset="0"/>
                <a:cs typeface="Arial" charset="0"/>
              </a:rPr>
              <a:pPr algn="r" eaLnBrk="1" hangingPunct="1"/>
              <a:t>7</a:t>
            </a:fld>
            <a:endParaRPr lang="en-US" sz="120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B246058F-B612-A345-90FB-EC3123126D42}" type="slidenum">
              <a:rPr lang="en-US">
                <a:latin typeface="Arial" charset="0"/>
              </a:rPr>
              <a:pPr/>
              <a:t>8</a:t>
            </a:fld>
            <a:endParaRPr lang="en-US">
              <a:latin typeface="Arial" charset="0"/>
            </a:endParaRPr>
          </a:p>
        </p:txBody>
      </p:sp>
      <p:sp>
        <p:nvSpPr>
          <p:cNvPr id="50179" name="Slide Image Placeholder 1"/>
          <p:cNvSpPr>
            <a:spLocks noGrp="1" noRot="1" noChangeAspect="1" noTextEdit="1"/>
          </p:cNvSpPr>
          <p:nvPr>
            <p:ph type="sldImg"/>
          </p:nvPr>
        </p:nvSpPr>
        <p:spPr>
          <a:ln/>
        </p:spPr>
      </p:sp>
      <p:sp>
        <p:nvSpPr>
          <p:cNvPr id="50180"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t>You may hear of polygamous relationships, even in the United States.  Individuals may claim to be married to multiple people, but those ties would not have legal meaning and would not hold up in a court.</a:t>
            </a:r>
          </a:p>
        </p:txBody>
      </p:sp>
      <p:sp>
        <p:nvSpPr>
          <p:cNvPr id="5018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fld id="{FF1ACF33-2CA6-4141-AC61-A0513388B3C1}" type="slidenum">
              <a:rPr lang="en-US" sz="1200">
                <a:latin typeface="Arial" charset="0"/>
                <a:cs typeface="Arial" charset="0"/>
              </a:rPr>
              <a:pPr algn="r" eaLnBrk="1" hangingPunct="1"/>
              <a:t>8</a:t>
            </a:fld>
            <a:endParaRPr lang="en-US" sz="120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1FCDFEAB-41AB-5547-9EAA-B64BF28FF266}" type="slidenum">
              <a:rPr lang="en-US">
                <a:latin typeface="Arial" charset="0"/>
              </a:rPr>
              <a:pPr/>
              <a:t>9</a:t>
            </a:fld>
            <a:endParaRPr lang="en-US">
              <a:latin typeface="Arial" charset="0"/>
            </a:endParaRPr>
          </a:p>
        </p:txBody>
      </p:sp>
      <p:sp>
        <p:nvSpPr>
          <p:cNvPr id="51203" name="Slide Image Placeholder 1"/>
          <p:cNvSpPr>
            <a:spLocks noGrp="1" noRot="1" noChangeAspect="1" noTextEdit="1"/>
          </p:cNvSpPr>
          <p:nvPr>
            <p:ph type="sldImg"/>
          </p:nvPr>
        </p:nvSpPr>
        <p:spPr>
          <a:ln/>
        </p:spPr>
      </p:sp>
      <p:sp>
        <p:nvSpPr>
          <p:cNvPr id="51204"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r>
              <a:rPr lang="en-US" dirty="0" smtClean="0"/>
              <a:t>Source: http://</a:t>
            </a:r>
            <a:r>
              <a:rPr lang="en-US" dirty="0" err="1" smtClean="0"/>
              <a:t>www.huffingtonpost.com</a:t>
            </a:r>
            <a:r>
              <a:rPr lang="en-US" dirty="0" smtClean="0"/>
              <a:t>/2014/10/07/marriage-equality-us_n_5946348.html</a:t>
            </a:r>
            <a:endParaRPr lang="en-US" dirty="0"/>
          </a:p>
        </p:txBody>
      </p:sp>
      <p:sp>
        <p:nvSpPr>
          <p:cNvPr id="5120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fld id="{91E9DD2C-EECF-4E48-B1A5-1FFE3C04283E}" type="slidenum">
              <a:rPr lang="en-US" sz="1200">
                <a:latin typeface="Arial" charset="0"/>
                <a:cs typeface="Arial" charset="0"/>
              </a:rPr>
              <a:pPr algn="r" eaLnBrk="1" hangingPunct="1"/>
              <a:t>9</a:t>
            </a:fld>
            <a:endParaRPr lang="en-US" sz="120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985BF93B-53B4-0E45-BD9A-4F83A7293FD6}" type="slidenum">
              <a:rPr lang="en-US">
                <a:latin typeface="Arial" charset="0"/>
              </a:rPr>
              <a:pPr/>
              <a:t>10</a:t>
            </a:fld>
            <a:endParaRPr lang="en-US">
              <a:latin typeface="Arial" charset="0"/>
            </a:endParaRPr>
          </a:p>
        </p:txBody>
      </p:sp>
      <p:sp>
        <p:nvSpPr>
          <p:cNvPr id="52227" name="Slide Image Placeholder 1"/>
          <p:cNvSpPr>
            <a:spLocks noGrp="1" noRot="1" noChangeAspect="1" noTextEdit="1"/>
          </p:cNvSpPr>
          <p:nvPr>
            <p:ph type="sldImg"/>
          </p:nvPr>
        </p:nvSpPr>
        <p:spPr>
          <a:ln/>
        </p:spPr>
      </p:sp>
      <p:sp>
        <p:nvSpPr>
          <p:cNvPr id="52228"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
        <p:nvSpPr>
          <p:cNvPr id="5222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fld id="{41C54AA4-853B-684A-9BB6-A86654E3EECC}" type="slidenum">
              <a:rPr lang="en-US" sz="1200">
                <a:latin typeface="Arial" charset="0"/>
                <a:cs typeface="Arial" charset="0"/>
              </a:rPr>
              <a:pPr algn="r" eaLnBrk="1" hangingPunct="1"/>
              <a:t>10</a:t>
            </a:fld>
            <a:endParaRPr lang="en-US" sz="120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9CE10249-0F91-5044-8181-03A3CEF8A5E7}" type="slidenum">
              <a:rPr lang="en-US">
                <a:latin typeface="Arial" charset="0"/>
              </a:rPr>
              <a:pPr/>
              <a:t>11</a:t>
            </a:fld>
            <a:endParaRPr lang="en-US">
              <a:latin typeface="Arial" charset="0"/>
            </a:endParaRPr>
          </a:p>
        </p:txBody>
      </p:sp>
      <p:sp>
        <p:nvSpPr>
          <p:cNvPr id="53251" name="Slide Image Placeholder 1"/>
          <p:cNvSpPr>
            <a:spLocks noGrp="1" noRot="1" noChangeAspect="1" noTextEdit="1"/>
          </p:cNvSpPr>
          <p:nvPr>
            <p:ph type="sldImg"/>
          </p:nvPr>
        </p:nvSpPr>
        <p:spPr>
          <a:ln/>
        </p:spPr>
      </p:sp>
      <p:sp>
        <p:nvSpPr>
          <p:cNvPr id="53252"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
        <p:nvSpPr>
          <p:cNvPr id="5325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fld id="{3D2DEAAC-36AC-AC48-807B-E18171C10485}" type="slidenum">
              <a:rPr lang="en-US" sz="1200">
                <a:latin typeface="Arial" charset="0"/>
                <a:cs typeface="Arial" charset="0"/>
              </a:rPr>
              <a:pPr algn="r" eaLnBrk="1" hangingPunct="1"/>
              <a:t>11</a:t>
            </a:fld>
            <a:endParaRPr lang="en-US" sz="120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25C8740-1D97-4C48-A083-BD1D3E734694}" type="datetime1">
              <a:rPr lang="en-US" smtClean="0"/>
              <a:t>11/18/15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BE86AFB3-A672-6A49-97BD-BA3124CADD21}" type="datetime1">
              <a:rPr lang="en-US" smtClean="0"/>
              <a:t>11/18/15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C7BF0A2-9531-7D4F-BDB8-0682FB37DB87}" type="datetime1">
              <a:rPr lang="en-US" smtClean="0"/>
              <a:t>11/18/15</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C43E42B5-9418-714B-B74B-0BD5AE488F67}" type="datetime1">
              <a:rPr lang="en-US" smtClean="0"/>
              <a:t>11/18/15</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1AB0EDA3-6B4B-1E49-AABE-8FDB0D63E4EF}" type="datetime1">
              <a:rPr lang="en-US" smtClean="0"/>
              <a:t>11/18/15</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2521E95-6350-494A-8331-9709FBB2CFE4}" type="datetime1">
              <a:rPr lang="en-US" smtClean="0"/>
              <a:t>11/18/15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7C2AB34-127A-E14A-8635-63997AC32F98}" type="datetime1">
              <a:rPr lang="en-US" smtClean="0"/>
              <a:t>11/18/15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4E4F59E-4B34-4F4C-850E-6AB1BAE506DC}" type="datetime1">
              <a:rPr lang="en-US" smtClean="0"/>
              <a:t>11/18/15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A53A759-0B13-D94F-A041-294BDAE159F8}" type="datetime1">
              <a:rPr lang="en-US" smtClean="0"/>
              <a:t>11/18/15</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FBE963-8DA8-8E41-84DD-337DF889C64C}" type="datetime1">
              <a:rPr lang="en-US" smtClean="0"/>
              <a:t>11/18/15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70E4154F-0F27-194A-A230-3B3EE0B82E50}" type="datetime1">
              <a:rPr lang="en-US" smtClean="0"/>
              <a:t>11/18/15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EC8F1F37-9A76-204C-A71E-B62578464F60}" type="datetime1">
              <a:rPr lang="en-US" smtClean="0"/>
              <a:t>11/18/15</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FD5EAEA-C75E-3649-8E87-BFFB70DBAE83}" type="datetime1">
              <a:rPr lang="en-US" smtClean="0"/>
              <a:t>11/18/15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713DA-E25B-4940-90FF-183F1C813AEC}" type="datetime1">
              <a:rPr lang="en-US" smtClean="0"/>
              <a:t>11/18/15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C6972044-CE4E-1648-9872-98F3AF908C31}" type="datetime1">
              <a:rPr lang="en-US" smtClean="0"/>
              <a:t>11/18/15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8136C0E9-D6AD-B744-B9F8-F08CE41C4886}" type="datetime1">
              <a:rPr lang="en-US" smtClean="0"/>
              <a:t>11/18/15</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hyperlink" Target="http://www.youtube.com/watch?v=NXAA11r57h8&amp;feature=youtu.b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NVDT1ARABvE" TargetMode="External"/><Relationship Id="rId4" Type="http://schemas.openxmlformats.org/officeDocument/2006/relationships/image" Target="../media/image7.png"/><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zIhKAQX5izw" TargetMode="External"/><Relationship Id="rId4" Type="http://schemas.openxmlformats.org/officeDocument/2006/relationships/image" Target="../media/image12.png"/><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1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pr.org/blogs/thetwo-way/2010/09/29/130218357/for-most-americans-marriage-is-an-economic-decision-sociologist-says" TargetMode="Externa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2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gif"/><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Autofit/>
          </a:bodyPr>
          <a:lstStyle/>
          <a:p>
            <a:pPr eaLnBrk="1" hangingPunct="1"/>
            <a:r>
              <a:rPr lang="en-US" sz="3500" dirty="0">
                <a:latin typeface="Verdana" charset="0"/>
              </a:rPr>
              <a:t>Lesson </a:t>
            </a:r>
            <a:r>
              <a:rPr lang="en-US" sz="3500" dirty="0" smtClean="0">
                <a:latin typeface="Verdana" charset="0"/>
              </a:rPr>
              <a:t>11: Family</a:t>
            </a:r>
            <a:endParaRPr lang="en-US" sz="3500" dirty="0">
              <a:latin typeface="Verdana" charset="0"/>
            </a:endParaRPr>
          </a:p>
        </p:txBody>
      </p:sp>
      <p:sp>
        <p:nvSpPr>
          <p:cNvPr id="3075" name="Rectangle 3"/>
          <p:cNvSpPr>
            <a:spLocks noGrp="1" noChangeArrowheads="1"/>
          </p:cNvSpPr>
          <p:nvPr>
            <p:ph type="subTitle" idx="1"/>
          </p:nvPr>
        </p:nvSpPr>
        <p:spPr/>
        <p:txBody>
          <a:bodyPr/>
          <a:lstStyle/>
          <a:p>
            <a:pPr eaLnBrk="1" hangingPunct="1">
              <a:lnSpc>
                <a:spcPct val="80000"/>
              </a:lnSpc>
              <a:buFont typeface="Wingdings" charset="0"/>
              <a:buNone/>
            </a:pPr>
            <a:endParaRPr lang="en-US" sz="2400">
              <a:latin typeface="Verdana" charset="0"/>
            </a:endParaRPr>
          </a:p>
          <a:p>
            <a:pPr eaLnBrk="1" hangingPunct="1">
              <a:lnSpc>
                <a:spcPct val="80000"/>
              </a:lnSpc>
              <a:buFont typeface="Wingdings" charset="0"/>
              <a:buNone/>
            </a:pPr>
            <a:endParaRPr lang="en-US" sz="2400">
              <a:latin typeface="Verdana" charset="0"/>
            </a:endParaRPr>
          </a:p>
          <a:p>
            <a:pPr eaLnBrk="1" hangingPunct="1">
              <a:lnSpc>
                <a:spcPct val="80000"/>
              </a:lnSpc>
              <a:buFont typeface="Wingdings" charset="0"/>
              <a:buNone/>
            </a:pPr>
            <a:r>
              <a:rPr lang="en-US" sz="2400">
                <a:latin typeface="Verdana" charset="0"/>
              </a:rPr>
              <a:t>Robert Wonser</a:t>
            </a:r>
          </a:p>
          <a:p>
            <a:pPr eaLnBrk="1" hangingPunct="1">
              <a:lnSpc>
                <a:spcPct val="80000"/>
              </a:lnSpc>
              <a:buFont typeface="Wingdings" charset="0"/>
              <a:buNone/>
            </a:pPr>
            <a:r>
              <a:rPr lang="en-US" sz="2400">
                <a:latin typeface="Verdana" charset="0"/>
              </a:rPr>
              <a:t>Introduction to Sociology</a:t>
            </a:r>
          </a:p>
        </p:txBody>
      </p:sp>
    </p:spTree>
    <p:extLst>
      <p:ext uri="{BB962C8B-B14F-4D97-AF65-F5344CB8AC3E}">
        <p14:creationId xmlns:p14="http://schemas.microsoft.com/office/powerpoint/2010/main" val="14231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F23FCBF9-FF2D-9F47-95FE-BDA9C4366808}" type="slidenum">
              <a:rPr lang="en-US"/>
              <a:pPr/>
              <a:t>10</a:t>
            </a:fld>
            <a:endParaRPr lang="en-US"/>
          </a:p>
        </p:txBody>
      </p:sp>
      <p:sp>
        <p:nvSpPr>
          <p:cNvPr id="13316" name="Slide Number Placeholder 3"/>
          <p:cNvSpPr txBox="1">
            <a:spLocks noGrp="1"/>
          </p:cNvSpPr>
          <p:nvPr/>
        </p:nvSpPr>
        <p:spPr bwMode="auto">
          <a:xfrm>
            <a:off x="8766175" y="6591300"/>
            <a:ext cx="1841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288" bIns="18288" anchor="ct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endParaRPr lang="en-US" sz="1000" b="1">
              <a:latin typeface="Arial" charset="0"/>
              <a:cs typeface="Arial" charset="0"/>
            </a:endParaRPr>
          </a:p>
        </p:txBody>
      </p:sp>
      <p:sp>
        <p:nvSpPr>
          <p:cNvPr id="13317" name="Rectangle 2"/>
          <p:cNvSpPr>
            <a:spLocks noGrp="1" noChangeArrowheads="1"/>
          </p:cNvSpPr>
          <p:nvPr>
            <p:ph type="title" idx="4294967295"/>
          </p:nvPr>
        </p:nvSpPr>
        <p:spPr/>
        <p:txBody>
          <a:bodyPr anchor="ctr">
            <a:normAutofit fontScale="90000"/>
          </a:bodyPr>
          <a:lstStyle/>
          <a:p>
            <a:pPr eaLnBrk="1" hangingPunct="1"/>
            <a:r>
              <a:rPr lang="en-US" sz="3400" dirty="0">
                <a:latin typeface="Verdana" charset="0"/>
              </a:rPr>
              <a:t>Sociological Perspectives on the Family</a:t>
            </a:r>
          </a:p>
        </p:txBody>
      </p:sp>
      <p:sp>
        <p:nvSpPr>
          <p:cNvPr id="13318" name="Rectangle 3"/>
          <p:cNvSpPr>
            <a:spLocks noGrp="1" noChangeArrowheads="1"/>
          </p:cNvSpPr>
          <p:nvPr>
            <p:ph type="body" idx="4294967295"/>
          </p:nvPr>
        </p:nvSpPr>
        <p:spPr>
          <a:xfrm>
            <a:off x="402615" y="2323434"/>
            <a:ext cx="8322285" cy="3942896"/>
          </a:xfrm>
        </p:spPr>
        <p:txBody>
          <a:bodyPr>
            <a:noAutofit/>
          </a:bodyPr>
          <a:lstStyle/>
          <a:p>
            <a:pPr eaLnBrk="1" hangingPunct="1"/>
            <a:r>
              <a:rPr lang="en-US" sz="3200" b="1" dirty="0">
                <a:latin typeface="Century Gothic"/>
                <a:cs typeface="Century Gothic"/>
              </a:rPr>
              <a:t>Structural Functionalism</a:t>
            </a:r>
            <a:r>
              <a:rPr lang="en-US" sz="3200" dirty="0">
                <a:latin typeface="Century Gothic"/>
                <a:cs typeface="Century Gothic"/>
              </a:rPr>
              <a:t> views the family as one of the basic institutions that keeps society running smoothly by providing functions such as producing and socializing children, economic production, instrumental and emotional support, and sexual control. </a:t>
            </a:r>
          </a:p>
        </p:txBody>
      </p:sp>
    </p:spTree>
    <p:extLst>
      <p:ext uri="{BB962C8B-B14F-4D97-AF65-F5344CB8AC3E}">
        <p14:creationId xmlns:p14="http://schemas.microsoft.com/office/powerpoint/2010/main" val="23568783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70FF8C02-D4DE-194B-A3D3-ED931E1A8B88}" type="slidenum">
              <a:rPr lang="en-US"/>
              <a:pPr/>
              <a:t>11</a:t>
            </a:fld>
            <a:endParaRPr lang="en-US"/>
          </a:p>
        </p:txBody>
      </p:sp>
      <p:sp>
        <p:nvSpPr>
          <p:cNvPr id="14340" name="Rectangle 2"/>
          <p:cNvSpPr>
            <a:spLocks noGrp="1" noChangeArrowheads="1"/>
          </p:cNvSpPr>
          <p:nvPr>
            <p:ph type="title" idx="4294967295"/>
          </p:nvPr>
        </p:nvSpPr>
        <p:spPr/>
        <p:txBody>
          <a:bodyPr anchor="ctr">
            <a:normAutofit fontScale="90000"/>
          </a:bodyPr>
          <a:lstStyle/>
          <a:p>
            <a:pPr eaLnBrk="1" hangingPunct="1"/>
            <a:r>
              <a:rPr lang="en-US" sz="3400" dirty="0">
                <a:latin typeface="Verdana" charset="0"/>
              </a:rPr>
              <a:t>Sociological Perspectives on the </a:t>
            </a:r>
            <a:r>
              <a:rPr lang="en-US" sz="3400" dirty="0" smtClean="0">
                <a:latin typeface="Verdana" charset="0"/>
              </a:rPr>
              <a:t>Family</a:t>
            </a:r>
            <a:endParaRPr lang="en-US" sz="1900" dirty="0">
              <a:latin typeface="Verdana" charset="0"/>
            </a:endParaRPr>
          </a:p>
        </p:txBody>
      </p:sp>
      <p:sp>
        <p:nvSpPr>
          <p:cNvPr id="14341" name="Rectangle 3"/>
          <p:cNvSpPr>
            <a:spLocks noGrp="1" noChangeArrowheads="1"/>
          </p:cNvSpPr>
          <p:nvPr>
            <p:ph type="body" idx="4294967295"/>
          </p:nvPr>
        </p:nvSpPr>
        <p:spPr>
          <a:xfrm>
            <a:off x="247763" y="2292454"/>
            <a:ext cx="8477137" cy="3973875"/>
          </a:xfrm>
        </p:spPr>
        <p:txBody>
          <a:bodyPr>
            <a:noAutofit/>
          </a:bodyPr>
          <a:lstStyle/>
          <a:p>
            <a:pPr eaLnBrk="1" hangingPunct="1"/>
            <a:r>
              <a:rPr lang="en-US" sz="3200" b="1" dirty="0">
                <a:latin typeface="Century Gothic"/>
                <a:cs typeface="Century Gothic"/>
              </a:rPr>
              <a:t>Conflict theorists</a:t>
            </a:r>
            <a:r>
              <a:rPr lang="en-US" sz="3200" dirty="0">
                <a:latin typeface="Century Gothic"/>
                <a:cs typeface="Century Gothic"/>
              </a:rPr>
              <a:t> believe that society revolves around conflict over scarce resources, and that conflict within the family is also about the competition for resources: time, energy, and the leisure to pursue recreational activities. </a:t>
            </a:r>
          </a:p>
          <a:p>
            <a:pPr eaLnBrk="1" hangingPunct="1"/>
            <a:r>
              <a:rPr lang="en-US" sz="3200" dirty="0">
                <a:latin typeface="Century Gothic"/>
                <a:cs typeface="Century Gothic"/>
                <a:hlinkClick r:id="rId3"/>
              </a:rPr>
              <a:t>Inequality begins at home</a:t>
            </a:r>
            <a:endParaRPr lang="en-US" sz="3200" dirty="0">
              <a:latin typeface="Century Gothic"/>
              <a:cs typeface="Century Gothic"/>
            </a:endParaRPr>
          </a:p>
        </p:txBody>
      </p:sp>
    </p:spTree>
    <p:extLst>
      <p:ext uri="{BB962C8B-B14F-4D97-AF65-F5344CB8AC3E}">
        <p14:creationId xmlns:p14="http://schemas.microsoft.com/office/powerpoint/2010/main" val="41467494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EB51071D-ADCD-5A42-916A-72A4652C295F}" type="slidenum">
              <a:rPr lang="en-US"/>
              <a:pPr/>
              <a:t>12</a:t>
            </a:fld>
            <a:endParaRPr lang="en-US"/>
          </a:p>
        </p:txBody>
      </p:sp>
      <p:sp>
        <p:nvSpPr>
          <p:cNvPr id="15364" name="Slide Number Placeholder 3"/>
          <p:cNvSpPr txBox="1">
            <a:spLocks noGrp="1"/>
          </p:cNvSpPr>
          <p:nvPr/>
        </p:nvSpPr>
        <p:spPr bwMode="auto">
          <a:xfrm>
            <a:off x="8770938" y="6591300"/>
            <a:ext cx="1841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288" bIns="18288" anchor="ct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endParaRPr lang="en-US" sz="1000" b="1">
              <a:latin typeface="Arial" charset="0"/>
              <a:cs typeface="Arial" charset="0"/>
            </a:endParaRPr>
          </a:p>
        </p:txBody>
      </p:sp>
      <p:sp>
        <p:nvSpPr>
          <p:cNvPr id="15365" name="Rectangle 2"/>
          <p:cNvSpPr>
            <a:spLocks noGrp="1" noChangeArrowheads="1"/>
          </p:cNvSpPr>
          <p:nvPr>
            <p:ph type="title" idx="4294967295"/>
          </p:nvPr>
        </p:nvSpPr>
        <p:spPr/>
        <p:txBody>
          <a:bodyPr anchor="ctr">
            <a:normAutofit fontScale="90000"/>
          </a:bodyPr>
          <a:lstStyle/>
          <a:p>
            <a:pPr eaLnBrk="1" hangingPunct="1"/>
            <a:r>
              <a:rPr lang="en-US" sz="3400" dirty="0">
                <a:latin typeface="Verdana" charset="0"/>
              </a:rPr>
              <a:t>Sociological Perspectives on the </a:t>
            </a:r>
            <a:r>
              <a:rPr lang="en-US" sz="3400" dirty="0" smtClean="0">
                <a:latin typeface="Verdana" charset="0"/>
              </a:rPr>
              <a:t>Family</a:t>
            </a:r>
            <a:endParaRPr lang="en-US" sz="1900" dirty="0">
              <a:latin typeface="Verdana" charset="0"/>
            </a:endParaRPr>
          </a:p>
        </p:txBody>
      </p:sp>
      <p:sp>
        <p:nvSpPr>
          <p:cNvPr id="15366" name="Rectangle 3"/>
          <p:cNvSpPr>
            <a:spLocks noGrp="1" noChangeArrowheads="1"/>
          </p:cNvSpPr>
          <p:nvPr>
            <p:ph type="body" idx="4294967295"/>
          </p:nvPr>
        </p:nvSpPr>
        <p:spPr>
          <a:xfrm>
            <a:off x="410308" y="2403232"/>
            <a:ext cx="8314592" cy="3863098"/>
          </a:xfrm>
        </p:spPr>
        <p:txBody>
          <a:bodyPr>
            <a:noAutofit/>
          </a:bodyPr>
          <a:lstStyle/>
          <a:p>
            <a:pPr eaLnBrk="1" hangingPunct="1"/>
            <a:r>
              <a:rPr lang="en-US" sz="3400" b="1" dirty="0">
                <a:latin typeface="Century Gothic"/>
                <a:cs typeface="Century Gothic"/>
              </a:rPr>
              <a:t>Symbolic </a:t>
            </a:r>
            <a:r>
              <a:rPr lang="en-US" sz="3400" b="1" dirty="0" err="1">
                <a:latin typeface="Century Gothic"/>
                <a:cs typeface="Century Gothic"/>
              </a:rPr>
              <a:t>Interactionists</a:t>
            </a:r>
            <a:r>
              <a:rPr lang="en-US" sz="3400" dirty="0">
                <a:latin typeface="Century Gothic"/>
                <a:cs typeface="Century Gothic"/>
              </a:rPr>
              <a:t> examine the types of social dynamics and interactions that create and sustain families, emphasizing the ways that our experiences of family bonds are socially created rather than naturally existing.</a:t>
            </a:r>
          </a:p>
        </p:txBody>
      </p:sp>
    </p:spTree>
    <p:extLst>
      <p:ext uri="{BB962C8B-B14F-4D97-AF65-F5344CB8AC3E}">
        <p14:creationId xmlns:p14="http://schemas.microsoft.com/office/powerpoint/2010/main" val="20215258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822907-8A9D-4F6B-98F6-913902AD56B5}" type="slidenum">
              <a:rPr lang="en-US" smtClean="0"/>
              <a:t>13</a:t>
            </a:fld>
            <a:endParaRPr lang="en-US"/>
          </a:p>
        </p:txBody>
      </p:sp>
      <p:pic>
        <p:nvPicPr>
          <p:cNvPr id="3" name="Picture 2" descr="Screen Shot 2015-11-18 at 1.41.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0920"/>
            <a:ext cx="9144000" cy="6287152"/>
          </a:xfrm>
          <a:prstGeom prst="rect">
            <a:avLst/>
          </a:prstGeom>
        </p:spPr>
      </p:pic>
    </p:spTree>
    <p:extLst>
      <p:ext uri="{BB962C8B-B14F-4D97-AF65-F5344CB8AC3E}">
        <p14:creationId xmlns:p14="http://schemas.microsoft.com/office/powerpoint/2010/main" val="1259494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822907-8A9D-4F6B-98F6-913902AD56B5}" type="slidenum">
              <a:rPr lang="en-US" smtClean="0"/>
              <a:t>14</a:t>
            </a:fld>
            <a:endParaRPr lang="en-US"/>
          </a:p>
        </p:txBody>
      </p:sp>
      <p:pic>
        <p:nvPicPr>
          <p:cNvPr id="3" name="Picture 2" descr="Screen Shot 2015-11-18 at 1.55.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0794"/>
            <a:ext cx="9144000" cy="4882393"/>
          </a:xfrm>
          <a:prstGeom prst="rect">
            <a:avLst/>
          </a:prstGeom>
        </p:spPr>
      </p:pic>
    </p:spTree>
    <p:extLst>
      <p:ext uri="{BB962C8B-B14F-4D97-AF65-F5344CB8AC3E}">
        <p14:creationId xmlns:p14="http://schemas.microsoft.com/office/powerpoint/2010/main" val="3935884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9DDA89BD-B135-9E48-8B80-5FF2ECDCD853}" type="slidenum">
              <a:rPr lang="en-US"/>
              <a:pPr/>
              <a:t>15</a:t>
            </a:fld>
            <a:endParaRPr lang="en-US"/>
          </a:p>
        </p:txBody>
      </p:sp>
      <p:sp>
        <p:nvSpPr>
          <p:cNvPr id="17412" name="Slide Number Placeholder 3"/>
          <p:cNvSpPr txBox="1">
            <a:spLocks noGrp="1"/>
          </p:cNvSpPr>
          <p:nvPr/>
        </p:nvSpPr>
        <p:spPr bwMode="auto">
          <a:xfrm>
            <a:off x="8769350" y="6591300"/>
            <a:ext cx="1841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288" bIns="18288" anchor="ct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endParaRPr lang="en-US" sz="1000" b="1">
              <a:latin typeface="Arial" charset="0"/>
              <a:cs typeface="Arial" charset="0"/>
            </a:endParaRPr>
          </a:p>
        </p:txBody>
      </p:sp>
      <p:sp>
        <p:nvSpPr>
          <p:cNvPr id="17413" name="Rectangle 2"/>
          <p:cNvSpPr>
            <a:spLocks noGrp="1" noChangeArrowheads="1"/>
          </p:cNvSpPr>
          <p:nvPr>
            <p:ph type="title" idx="4294967295"/>
          </p:nvPr>
        </p:nvSpPr>
        <p:spPr/>
        <p:txBody>
          <a:bodyPr anchor="ctr">
            <a:normAutofit fontScale="90000"/>
          </a:bodyPr>
          <a:lstStyle/>
          <a:p>
            <a:pPr eaLnBrk="1" hangingPunct="1"/>
            <a:r>
              <a:rPr lang="en-US" sz="3400">
                <a:latin typeface="Verdana" charset="0"/>
              </a:rPr>
              <a:t>Forming Relationships, Selecting Mates</a:t>
            </a:r>
          </a:p>
        </p:txBody>
      </p:sp>
      <p:sp>
        <p:nvSpPr>
          <p:cNvPr id="17414" name="Rectangle 3"/>
          <p:cNvSpPr>
            <a:spLocks noGrp="1" noChangeArrowheads="1"/>
          </p:cNvSpPr>
          <p:nvPr>
            <p:ph type="body" idx="4294967295"/>
          </p:nvPr>
        </p:nvSpPr>
        <p:spPr>
          <a:xfrm>
            <a:off x="508000" y="2422770"/>
            <a:ext cx="8216900" cy="3843560"/>
          </a:xfrm>
        </p:spPr>
        <p:txBody>
          <a:bodyPr>
            <a:normAutofit/>
          </a:bodyPr>
          <a:lstStyle/>
          <a:p>
            <a:pPr eaLnBrk="1" hangingPunct="1"/>
            <a:r>
              <a:rPr lang="en-US" sz="3400" dirty="0">
                <a:latin typeface="Century Gothic"/>
                <a:cs typeface="Century Gothic"/>
              </a:rPr>
              <a:t>The process of selecting mates is largely determined by society </a:t>
            </a:r>
          </a:p>
          <a:p>
            <a:pPr eaLnBrk="1" hangingPunct="1"/>
            <a:r>
              <a:rPr lang="en-US" sz="3400" dirty="0">
                <a:latin typeface="Century Gothic"/>
                <a:cs typeface="Century Gothic"/>
              </a:rPr>
              <a:t>Two concepts (</a:t>
            </a:r>
            <a:r>
              <a:rPr lang="en-US" sz="3400" i="1" dirty="0">
                <a:latin typeface="Century Gothic"/>
                <a:cs typeface="Century Gothic"/>
              </a:rPr>
              <a:t>homogamy</a:t>
            </a:r>
            <a:r>
              <a:rPr lang="en-US" sz="3400" dirty="0">
                <a:latin typeface="Century Gothic"/>
                <a:cs typeface="Century Gothic"/>
              </a:rPr>
              <a:t> and </a:t>
            </a:r>
            <a:r>
              <a:rPr lang="en-US" sz="3400" i="1" dirty="0">
                <a:latin typeface="Century Gothic"/>
                <a:cs typeface="Century Gothic"/>
              </a:rPr>
              <a:t>propinquity</a:t>
            </a:r>
            <a:r>
              <a:rPr lang="en-US" sz="3400" dirty="0">
                <a:latin typeface="Century Gothic"/>
                <a:cs typeface="Century Gothic"/>
              </a:rPr>
              <a:t>) tell us a lot about how this process works. </a:t>
            </a:r>
          </a:p>
        </p:txBody>
      </p:sp>
    </p:spTree>
    <p:extLst>
      <p:ext uri="{BB962C8B-B14F-4D97-AF65-F5344CB8AC3E}">
        <p14:creationId xmlns:p14="http://schemas.microsoft.com/office/powerpoint/2010/main" val="34925463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0ACD70DF-D411-F84E-A96E-1043057BE84C}" type="slidenum">
              <a:rPr lang="en-US"/>
              <a:pPr/>
              <a:t>16</a:t>
            </a:fld>
            <a:endParaRPr lang="en-US"/>
          </a:p>
        </p:txBody>
      </p:sp>
      <p:sp>
        <p:nvSpPr>
          <p:cNvPr id="18436" name="Slide Number Placeholder 3"/>
          <p:cNvSpPr txBox="1">
            <a:spLocks noGrp="1"/>
          </p:cNvSpPr>
          <p:nvPr/>
        </p:nvSpPr>
        <p:spPr bwMode="auto">
          <a:xfrm>
            <a:off x="8767763" y="6591300"/>
            <a:ext cx="1841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288" bIns="18288" anchor="ct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endParaRPr lang="en-US" sz="1000" b="1">
              <a:latin typeface="Arial" charset="0"/>
              <a:cs typeface="Arial" charset="0"/>
            </a:endParaRPr>
          </a:p>
        </p:txBody>
      </p:sp>
      <p:sp>
        <p:nvSpPr>
          <p:cNvPr id="18437" name="Rectangle 2"/>
          <p:cNvSpPr>
            <a:spLocks noGrp="1" noChangeArrowheads="1"/>
          </p:cNvSpPr>
          <p:nvPr>
            <p:ph type="title" idx="4294967295"/>
          </p:nvPr>
        </p:nvSpPr>
        <p:spPr/>
        <p:txBody>
          <a:bodyPr anchor="ctr">
            <a:normAutofit fontScale="90000"/>
          </a:bodyPr>
          <a:lstStyle/>
          <a:p>
            <a:pPr eaLnBrk="1" hangingPunct="1"/>
            <a:r>
              <a:rPr lang="en-US" sz="3400" dirty="0">
                <a:latin typeface="Verdana" charset="0"/>
              </a:rPr>
              <a:t>Forming Relationships, Selecting </a:t>
            </a:r>
            <a:r>
              <a:rPr lang="en-US" sz="3400" dirty="0" smtClean="0">
                <a:latin typeface="Verdana" charset="0"/>
              </a:rPr>
              <a:t>Mates - Homogamy</a:t>
            </a:r>
            <a:endParaRPr lang="en-US" sz="1900" dirty="0">
              <a:latin typeface="Verdana" charset="0"/>
            </a:endParaRPr>
          </a:p>
        </p:txBody>
      </p:sp>
      <p:sp>
        <p:nvSpPr>
          <p:cNvPr id="18438" name="Rectangle 3"/>
          <p:cNvSpPr>
            <a:spLocks noGrp="1" noChangeArrowheads="1"/>
          </p:cNvSpPr>
          <p:nvPr>
            <p:ph type="body" idx="4294967295"/>
          </p:nvPr>
        </p:nvSpPr>
        <p:spPr>
          <a:xfrm>
            <a:off x="1" y="2038257"/>
            <a:ext cx="7137400" cy="4530818"/>
          </a:xfrm>
        </p:spPr>
        <p:txBody>
          <a:bodyPr>
            <a:noAutofit/>
          </a:bodyPr>
          <a:lstStyle/>
          <a:p>
            <a:pPr eaLnBrk="1" hangingPunct="1"/>
            <a:r>
              <a:rPr lang="en-US" sz="2700" b="1" dirty="0">
                <a:latin typeface="Century Gothic"/>
                <a:cs typeface="Century Gothic"/>
              </a:rPr>
              <a:t>Homogamy</a:t>
            </a:r>
            <a:r>
              <a:rPr lang="en-US" sz="2700" dirty="0">
                <a:latin typeface="Century Gothic"/>
                <a:cs typeface="Century Gothic"/>
              </a:rPr>
              <a:t> means </a:t>
            </a:r>
            <a:r>
              <a:rPr lang="ja-JP" altLang="en-US" sz="2700" dirty="0">
                <a:latin typeface="Century Gothic"/>
                <a:cs typeface="Century Gothic"/>
              </a:rPr>
              <a:t>“</a:t>
            </a:r>
            <a:r>
              <a:rPr lang="en-US" sz="2700" dirty="0">
                <a:latin typeface="Century Gothic"/>
                <a:cs typeface="Century Gothic"/>
              </a:rPr>
              <a:t>like marries like,</a:t>
            </a:r>
            <a:r>
              <a:rPr lang="ja-JP" altLang="en-US" sz="2700" dirty="0">
                <a:latin typeface="Century Gothic"/>
                <a:cs typeface="Century Gothic"/>
              </a:rPr>
              <a:t>”</a:t>
            </a:r>
            <a:r>
              <a:rPr lang="en-US" sz="2700" dirty="0">
                <a:latin typeface="Century Gothic"/>
                <a:cs typeface="Century Gothic"/>
              </a:rPr>
              <a:t> and is demonstrated by the fact that we tend to choose mates who are similar to us in: </a:t>
            </a:r>
          </a:p>
          <a:p>
            <a:pPr lvl="1" eaLnBrk="1" hangingPunct="1"/>
            <a:r>
              <a:rPr lang="en-US" sz="2700" dirty="0">
                <a:latin typeface="Century Gothic"/>
                <a:cs typeface="Century Gothic"/>
              </a:rPr>
              <a:t>class, race, ethnicity, age, religion, education, and even levels of attractiveness. </a:t>
            </a:r>
          </a:p>
          <a:p>
            <a:pPr eaLnBrk="1" hangingPunct="1"/>
            <a:r>
              <a:rPr lang="en-US" sz="2700" b="1" dirty="0">
                <a:latin typeface="Century Gothic"/>
                <a:cs typeface="Century Gothic"/>
              </a:rPr>
              <a:t>Propinquity</a:t>
            </a:r>
            <a:r>
              <a:rPr lang="en-US" sz="2700" dirty="0">
                <a:latin typeface="Century Gothic"/>
                <a:cs typeface="Century Gothic"/>
              </a:rPr>
              <a:t> is the tendency to marry or have relationships with people in close geographic proximity</a:t>
            </a:r>
            <a:r>
              <a:rPr lang="en-US" sz="2700" dirty="0" smtClean="0">
                <a:latin typeface="Century Gothic"/>
                <a:cs typeface="Century Gothic"/>
              </a:rPr>
              <a:t>.</a:t>
            </a:r>
            <a:endParaRPr lang="en-US" sz="2700" dirty="0">
              <a:latin typeface="Century Gothic"/>
              <a:cs typeface="Century Gothic"/>
            </a:endParaRPr>
          </a:p>
        </p:txBody>
      </p:sp>
      <p:pic>
        <p:nvPicPr>
          <p:cNvPr id="2" name="Picture 1">
            <a:hlinkClick r:id="rId3"/>
          </p:cNvPr>
          <p:cNvPicPr>
            <a:picLocks noChangeAspect="1"/>
          </p:cNvPicPr>
          <p:nvPr/>
        </p:nvPicPr>
        <p:blipFill>
          <a:blip r:embed="rId4"/>
          <a:stretch>
            <a:fillRect/>
          </a:stretch>
        </p:blipFill>
        <p:spPr>
          <a:xfrm>
            <a:off x="6832519" y="2197100"/>
            <a:ext cx="2119394" cy="1587500"/>
          </a:xfrm>
          <a:prstGeom prst="rect">
            <a:avLst/>
          </a:prstGeom>
        </p:spPr>
      </p:pic>
    </p:spTree>
    <p:extLst>
      <p:ext uri="{BB962C8B-B14F-4D97-AF65-F5344CB8AC3E}">
        <p14:creationId xmlns:p14="http://schemas.microsoft.com/office/powerpoint/2010/main" val="23051898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7ABD3D20-FF7D-6F43-857D-F9816E8719BF}" type="slidenum">
              <a:rPr lang="en-US"/>
              <a:pPr/>
              <a:t>17</a:t>
            </a:fld>
            <a:endParaRPr lang="en-US"/>
          </a:p>
        </p:txBody>
      </p:sp>
      <p:sp>
        <p:nvSpPr>
          <p:cNvPr id="20484" name="Rectangle 2"/>
          <p:cNvSpPr>
            <a:spLocks noGrp="1" noChangeArrowheads="1"/>
          </p:cNvSpPr>
          <p:nvPr>
            <p:ph type="title" idx="4294967295"/>
          </p:nvPr>
        </p:nvSpPr>
        <p:spPr/>
        <p:txBody>
          <a:bodyPr anchor="ctr"/>
          <a:lstStyle/>
          <a:p>
            <a:pPr eaLnBrk="1" hangingPunct="1"/>
            <a:r>
              <a:rPr lang="en-US" dirty="0" smtClean="0">
                <a:latin typeface="Verdana" charset="0"/>
              </a:rPr>
              <a:t>Dating is Changing</a:t>
            </a:r>
            <a:endParaRPr lang="en-US" sz="2100" dirty="0">
              <a:latin typeface="Verdana" charset="0"/>
            </a:endParaRPr>
          </a:p>
        </p:txBody>
      </p:sp>
      <p:sp>
        <p:nvSpPr>
          <p:cNvPr id="20485" name="Rectangle 3"/>
          <p:cNvSpPr>
            <a:spLocks noGrp="1" noChangeArrowheads="1"/>
          </p:cNvSpPr>
          <p:nvPr>
            <p:ph type="body" idx="4294967295"/>
          </p:nvPr>
        </p:nvSpPr>
        <p:spPr>
          <a:xfrm>
            <a:off x="0" y="2038256"/>
            <a:ext cx="9143999" cy="4228073"/>
          </a:xfrm>
        </p:spPr>
        <p:txBody>
          <a:bodyPr>
            <a:noAutofit/>
          </a:bodyPr>
          <a:lstStyle/>
          <a:p>
            <a:pPr eaLnBrk="1" hangingPunct="1"/>
            <a:r>
              <a:rPr lang="en-US" sz="2800" b="1" dirty="0" smtClean="0">
                <a:latin typeface="Century Gothic"/>
                <a:cs typeface="Century Gothic"/>
              </a:rPr>
              <a:t>1932: </a:t>
            </a:r>
            <a:r>
              <a:rPr lang="en-US" sz="2800" dirty="0" smtClean="0">
                <a:latin typeface="Century Gothic"/>
                <a:cs typeface="Century Gothic"/>
              </a:rPr>
              <a:t>one third of couples who got married had lived within a five-block radius of each other before they got married. </a:t>
            </a:r>
          </a:p>
          <a:p>
            <a:pPr eaLnBrk="1" hangingPunct="1"/>
            <a:r>
              <a:rPr lang="en-US" sz="2800" dirty="0" smtClean="0">
                <a:latin typeface="Century Gothic"/>
                <a:cs typeface="Century Gothic"/>
              </a:rPr>
              <a:t>“people will go as far as they have to find a mate, but no farther.”</a:t>
            </a:r>
          </a:p>
          <a:p>
            <a:pPr eaLnBrk="1" hangingPunct="1"/>
            <a:r>
              <a:rPr lang="en-US" sz="2800" dirty="0" smtClean="0">
                <a:latin typeface="Century Gothic"/>
                <a:cs typeface="Century Gothic"/>
              </a:rPr>
              <a:t>Between </a:t>
            </a:r>
            <a:r>
              <a:rPr lang="en-US" sz="2800" b="1" dirty="0" smtClean="0">
                <a:latin typeface="Century Gothic"/>
                <a:cs typeface="Century Gothic"/>
              </a:rPr>
              <a:t>2005-2012</a:t>
            </a:r>
            <a:r>
              <a:rPr lang="en-US" sz="2800" dirty="0" smtClean="0">
                <a:latin typeface="Century Gothic"/>
                <a:cs typeface="Century Gothic"/>
              </a:rPr>
              <a:t>, more than one-third of couples who got married in the US met through an online dating site. </a:t>
            </a:r>
          </a:p>
          <a:p>
            <a:pPr lvl="1"/>
            <a:r>
              <a:rPr lang="en-US" sz="2600" dirty="0" smtClean="0">
                <a:latin typeface="Century Gothic"/>
                <a:cs typeface="Century Gothic"/>
              </a:rPr>
              <a:t>Single biggest way people meet their spouses now!</a:t>
            </a:r>
            <a:endParaRPr lang="en-US" sz="2600" dirty="0">
              <a:latin typeface="Century Gothic"/>
              <a:cs typeface="Century Gothic"/>
            </a:endParaRPr>
          </a:p>
        </p:txBody>
      </p:sp>
    </p:spTree>
    <p:extLst>
      <p:ext uri="{BB962C8B-B14F-4D97-AF65-F5344CB8AC3E}">
        <p14:creationId xmlns:p14="http://schemas.microsoft.com/office/powerpoint/2010/main" val="33159152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7ABD3D20-FF7D-6F43-857D-F9816E8719BF}" type="slidenum">
              <a:rPr lang="en-US"/>
              <a:pPr/>
              <a:t>18</a:t>
            </a:fld>
            <a:endParaRPr lang="en-US"/>
          </a:p>
        </p:txBody>
      </p:sp>
      <p:sp>
        <p:nvSpPr>
          <p:cNvPr id="20484" name="Rectangle 2"/>
          <p:cNvSpPr>
            <a:spLocks noGrp="1" noChangeArrowheads="1"/>
          </p:cNvSpPr>
          <p:nvPr>
            <p:ph type="title" idx="4294967295"/>
          </p:nvPr>
        </p:nvSpPr>
        <p:spPr/>
        <p:txBody>
          <a:bodyPr anchor="ctr">
            <a:normAutofit/>
          </a:bodyPr>
          <a:lstStyle/>
          <a:p>
            <a:pPr eaLnBrk="1" hangingPunct="1"/>
            <a:r>
              <a:rPr lang="en-US" sz="3800" dirty="0" smtClean="0">
                <a:latin typeface="Verdana" charset="0"/>
              </a:rPr>
              <a:t>Profile Pictures: Online Dating</a:t>
            </a:r>
            <a:endParaRPr lang="en-US" sz="3800" dirty="0">
              <a:latin typeface="Verdana" charset="0"/>
            </a:endParaRPr>
          </a:p>
        </p:txBody>
      </p:sp>
      <p:sp>
        <p:nvSpPr>
          <p:cNvPr id="20485" name="Rectangle 3"/>
          <p:cNvSpPr>
            <a:spLocks noGrp="1" noChangeArrowheads="1"/>
          </p:cNvSpPr>
          <p:nvPr>
            <p:ph type="body" idx="4294967295"/>
          </p:nvPr>
        </p:nvSpPr>
        <p:spPr>
          <a:xfrm>
            <a:off x="1" y="2038256"/>
            <a:ext cx="6053666" cy="4530819"/>
          </a:xfrm>
        </p:spPr>
        <p:txBody>
          <a:bodyPr>
            <a:noAutofit/>
          </a:bodyPr>
          <a:lstStyle/>
          <a:p>
            <a:pPr eaLnBrk="1" hangingPunct="1"/>
            <a:r>
              <a:rPr lang="en-US" sz="2300" dirty="0" smtClean="0">
                <a:latin typeface="Century Gothic"/>
                <a:cs typeface="Century Gothic"/>
              </a:rPr>
              <a:t>90% of your fate depends on it!</a:t>
            </a:r>
          </a:p>
          <a:p>
            <a:pPr eaLnBrk="1" hangingPunct="1"/>
            <a:r>
              <a:rPr lang="en-US" sz="2300" dirty="0" smtClean="0">
                <a:latin typeface="Century Gothic"/>
                <a:cs typeface="Century Gothic"/>
              </a:rPr>
              <a:t>For women: “Flirting to the camera” proved most effective, especially when paired with straightforward “</a:t>
            </a:r>
            <a:r>
              <a:rPr lang="en-US" sz="2300" dirty="0" err="1" smtClean="0">
                <a:latin typeface="Century Gothic"/>
                <a:cs typeface="Century Gothic"/>
              </a:rPr>
              <a:t>selfie</a:t>
            </a:r>
            <a:r>
              <a:rPr lang="en-US" sz="2300" dirty="0" smtClean="0">
                <a:latin typeface="Century Gothic"/>
                <a:cs typeface="Century Gothic"/>
              </a:rPr>
              <a:t>” shot down from a high angle with a slightly coy look, preferably with cleavage</a:t>
            </a:r>
          </a:p>
          <a:p>
            <a:pPr eaLnBrk="1" hangingPunct="1"/>
            <a:r>
              <a:rPr lang="en-US" sz="2300" dirty="0" smtClean="0">
                <a:latin typeface="Century Gothic"/>
                <a:cs typeface="Century Gothic"/>
              </a:rPr>
              <a:t>For men: not smiling and looking away from the camera. Also, with animals, followed by showing off muscles (six-pack) and then photos showing them doing something interesting.</a:t>
            </a:r>
            <a:endParaRPr lang="en-US" sz="2300" dirty="0">
              <a:latin typeface="Century Gothic"/>
              <a:cs typeface="Century Gothic"/>
            </a:endParaRPr>
          </a:p>
        </p:txBody>
      </p:sp>
      <p:pic>
        <p:nvPicPr>
          <p:cNvPr id="2" name="Picture 1"/>
          <p:cNvPicPr>
            <a:picLocks noChangeAspect="1"/>
          </p:cNvPicPr>
          <p:nvPr/>
        </p:nvPicPr>
        <p:blipFill>
          <a:blip r:embed="rId3"/>
          <a:stretch>
            <a:fillRect/>
          </a:stretch>
        </p:blipFill>
        <p:spPr>
          <a:xfrm>
            <a:off x="5874280" y="2038256"/>
            <a:ext cx="3039533" cy="2302864"/>
          </a:xfrm>
          <a:prstGeom prst="rect">
            <a:avLst/>
          </a:prstGeom>
        </p:spPr>
      </p:pic>
      <p:pic>
        <p:nvPicPr>
          <p:cNvPr id="3" name="Picture 2"/>
          <p:cNvPicPr>
            <a:picLocks noChangeAspect="1"/>
          </p:cNvPicPr>
          <p:nvPr/>
        </p:nvPicPr>
        <p:blipFill>
          <a:blip r:embed="rId4"/>
          <a:stretch>
            <a:fillRect/>
          </a:stretch>
        </p:blipFill>
        <p:spPr>
          <a:xfrm>
            <a:off x="6317628" y="4448907"/>
            <a:ext cx="1477433" cy="2134070"/>
          </a:xfrm>
          <a:prstGeom prst="rect">
            <a:avLst/>
          </a:prstGeom>
        </p:spPr>
      </p:pic>
      <p:sp>
        <p:nvSpPr>
          <p:cNvPr id="4" name="TextBox 3"/>
          <p:cNvSpPr txBox="1"/>
          <p:nvPr/>
        </p:nvSpPr>
        <p:spPr>
          <a:xfrm>
            <a:off x="7795061" y="4635500"/>
            <a:ext cx="1348939" cy="923330"/>
          </a:xfrm>
          <a:prstGeom prst="rect">
            <a:avLst/>
          </a:prstGeom>
          <a:noFill/>
        </p:spPr>
        <p:txBody>
          <a:bodyPr wrap="square" rtlCol="0">
            <a:spAutoFit/>
          </a:bodyPr>
          <a:lstStyle/>
          <a:p>
            <a:r>
              <a:rPr lang="en-US" dirty="0" smtClean="0"/>
              <a:t>In other words: do gender!</a:t>
            </a:r>
            <a:endParaRPr lang="en-US" dirty="0"/>
          </a:p>
        </p:txBody>
      </p:sp>
    </p:spTree>
    <p:extLst>
      <p:ext uri="{BB962C8B-B14F-4D97-AF65-F5344CB8AC3E}">
        <p14:creationId xmlns:p14="http://schemas.microsoft.com/office/powerpoint/2010/main" val="14789451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7ABD3D20-FF7D-6F43-857D-F9816E8719BF}" type="slidenum">
              <a:rPr lang="en-US"/>
              <a:pPr/>
              <a:t>19</a:t>
            </a:fld>
            <a:endParaRPr lang="en-US"/>
          </a:p>
        </p:txBody>
      </p:sp>
      <p:sp>
        <p:nvSpPr>
          <p:cNvPr id="20484" name="Rectangle 2"/>
          <p:cNvSpPr>
            <a:spLocks noGrp="1" noChangeArrowheads="1"/>
          </p:cNvSpPr>
          <p:nvPr>
            <p:ph type="title" idx="4294967295"/>
          </p:nvPr>
        </p:nvSpPr>
        <p:spPr/>
        <p:txBody>
          <a:bodyPr anchor="ctr">
            <a:normAutofit/>
          </a:bodyPr>
          <a:lstStyle/>
          <a:p>
            <a:pPr eaLnBrk="1" hangingPunct="1"/>
            <a:r>
              <a:rPr lang="en-US" sz="4400" dirty="0" smtClean="0">
                <a:latin typeface="Verdana" charset="0"/>
              </a:rPr>
              <a:t>Emerging Adulthood</a:t>
            </a:r>
            <a:endParaRPr lang="en-US" sz="4400" dirty="0">
              <a:latin typeface="Verdana" charset="0"/>
            </a:endParaRPr>
          </a:p>
        </p:txBody>
      </p:sp>
      <p:sp>
        <p:nvSpPr>
          <p:cNvPr id="20485" name="Rectangle 3"/>
          <p:cNvSpPr>
            <a:spLocks noGrp="1" noChangeArrowheads="1"/>
          </p:cNvSpPr>
          <p:nvPr>
            <p:ph type="body" idx="4294967295"/>
          </p:nvPr>
        </p:nvSpPr>
        <p:spPr>
          <a:xfrm>
            <a:off x="1" y="2038256"/>
            <a:ext cx="9144000" cy="4530819"/>
          </a:xfrm>
        </p:spPr>
        <p:txBody>
          <a:bodyPr>
            <a:noAutofit/>
          </a:bodyPr>
          <a:lstStyle/>
          <a:p>
            <a:pPr eaLnBrk="1" hangingPunct="1"/>
            <a:r>
              <a:rPr lang="en-US" sz="2400" dirty="0" smtClean="0">
                <a:latin typeface="Century Gothic"/>
                <a:cs typeface="Century Gothic"/>
              </a:rPr>
              <a:t>We get married later now than we used to.</a:t>
            </a:r>
          </a:p>
          <a:p>
            <a:pPr eaLnBrk="1" hangingPunct="1"/>
            <a:r>
              <a:rPr lang="en-US" sz="2400" dirty="0" smtClean="0">
                <a:latin typeface="Century Gothic"/>
                <a:cs typeface="Century Gothic"/>
              </a:rPr>
              <a:t>what </a:t>
            </a:r>
            <a:r>
              <a:rPr lang="en-US" sz="2400" dirty="0">
                <a:latin typeface="Century Gothic"/>
                <a:cs typeface="Century Gothic"/>
              </a:rPr>
              <a:t>is happening now is analogous to what happened a century ago, when social and economic changes helped create adolescence — a stage we take for granted but one that had to be recognized by psychologists, accepted by society and accommodated by institutions that served the young. </a:t>
            </a:r>
            <a:endParaRPr lang="en-US" sz="2400" dirty="0" smtClean="0">
              <a:latin typeface="Century Gothic"/>
              <a:cs typeface="Century Gothic"/>
            </a:endParaRPr>
          </a:p>
          <a:p>
            <a:r>
              <a:rPr lang="en-US" sz="2400" dirty="0" smtClean="0">
                <a:latin typeface="Century Gothic"/>
                <a:cs typeface="Century Gothic"/>
              </a:rPr>
              <a:t>Similar </a:t>
            </a:r>
            <a:r>
              <a:rPr lang="en-US" sz="2400" dirty="0">
                <a:latin typeface="Century Gothic"/>
                <a:cs typeface="Century Gothic"/>
              </a:rPr>
              <a:t>changes at the turn of the 21st century have laid the groundwork for another new stage, Arnett says, between the age of 18 and the late 20s. </a:t>
            </a:r>
          </a:p>
        </p:txBody>
      </p:sp>
    </p:spTree>
    <p:extLst>
      <p:ext uri="{BB962C8B-B14F-4D97-AF65-F5344CB8AC3E}">
        <p14:creationId xmlns:p14="http://schemas.microsoft.com/office/powerpoint/2010/main" val="33159152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dirty="0">
              <a:latin typeface="Verdana" charset="0"/>
            </a:endParaRPr>
          </a:p>
        </p:txBody>
      </p:sp>
      <p:sp>
        <p:nvSpPr>
          <p:cNvPr id="5124" name="Slide Number Placeholder 4"/>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B8074CC7-8154-0040-93C0-C87B9650E65D}" type="slidenum">
              <a:rPr lang="en-US"/>
              <a:pPr/>
              <a:t>2</a:t>
            </a:fld>
            <a:endParaRPr lang="en-US"/>
          </a:p>
        </p:txBody>
      </p:sp>
      <p:pic>
        <p:nvPicPr>
          <p:cNvPr id="512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00893" y="1"/>
            <a:ext cx="6143107" cy="6858000"/>
          </a:xfrm>
        </p:spPr>
      </p:pic>
      <p:sp>
        <p:nvSpPr>
          <p:cNvPr id="5126" name="TextBox 6"/>
          <p:cNvSpPr txBox="1">
            <a:spLocks noChangeArrowheads="1"/>
          </p:cNvSpPr>
          <p:nvPr/>
        </p:nvSpPr>
        <p:spPr bwMode="auto">
          <a:xfrm>
            <a:off x="330866" y="2950696"/>
            <a:ext cx="214676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r>
              <a:rPr lang="en-US" sz="4000" dirty="0">
                <a:latin typeface="Century Gothic"/>
                <a:cs typeface="Century Gothic"/>
              </a:rPr>
              <a:t>What is a Family?</a:t>
            </a:r>
          </a:p>
        </p:txBody>
      </p:sp>
    </p:spTree>
    <p:extLst>
      <p:ext uri="{BB962C8B-B14F-4D97-AF65-F5344CB8AC3E}">
        <p14:creationId xmlns:p14="http://schemas.microsoft.com/office/powerpoint/2010/main" val="2183968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822907-8A9D-4F6B-98F6-913902AD56B5}" type="slidenum">
              <a:rPr lang="en-US" smtClean="0"/>
              <a:t>20</a:t>
            </a:fld>
            <a:endParaRPr lang="en-US"/>
          </a:p>
        </p:txBody>
      </p:sp>
      <p:sp>
        <p:nvSpPr>
          <p:cNvPr id="3" name="TextBox 2"/>
          <p:cNvSpPr txBox="1"/>
          <p:nvPr/>
        </p:nvSpPr>
        <p:spPr>
          <a:xfrm>
            <a:off x="253999" y="275167"/>
            <a:ext cx="8741833" cy="6324807"/>
          </a:xfrm>
          <a:prstGeom prst="rect">
            <a:avLst/>
          </a:prstGeom>
          <a:noFill/>
        </p:spPr>
        <p:txBody>
          <a:bodyPr wrap="square" rtlCol="0">
            <a:spAutoFit/>
          </a:bodyPr>
          <a:lstStyle/>
          <a:p>
            <a:r>
              <a:rPr lang="en-US" sz="2700" dirty="0" smtClean="0"/>
              <a:t>Young people now need </a:t>
            </a:r>
            <a:r>
              <a:rPr lang="en-US" sz="2700" dirty="0"/>
              <a:t>for more education to survive in an information-based </a:t>
            </a:r>
            <a:r>
              <a:rPr lang="en-US" sz="2700" dirty="0" smtClean="0"/>
              <a:t>economy</a:t>
            </a:r>
            <a:r>
              <a:rPr lang="en-US" sz="2700" dirty="0"/>
              <a:t>:</a:t>
            </a:r>
            <a:endParaRPr lang="en-US" sz="2700" dirty="0" smtClean="0"/>
          </a:p>
          <a:p>
            <a:endParaRPr lang="en-US" sz="2700" dirty="0"/>
          </a:p>
          <a:p>
            <a:pPr marL="457200" indent="-457200">
              <a:buFont typeface="Arial"/>
              <a:buChar char="•"/>
            </a:pPr>
            <a:r>
              <a:rPr lang="en-US" sz="2700" dirty="0" smtClean="0"/>
              <a:t>fewer </a:t>
            </a:r>
            <a:r>
              <a:rPr lang="en-US" sz="2700" dirty="0"/>
              <a:t>entry-level jobs even after all that schooling; </a:t>
            </a:r>
            <a:endParaRPr lang="en-US" sz="2700" dirty="0" smtClean="0"/>
          </a:p>
          <a:p>
            <a:pPr marL="457200" indent="-457200">
              <a:buFont typeface="Arial"/>
              <a:buChar char="•"/>
            </a:pPr>
            <a:r>
              <a:rPr lang="en-US" sz="2700" dirty="0" smtClean="0"/>
              <a:t>young </a:t>
            </a:r>
            <a:r>
              <a:rPr lang="en-US" sz="2700" dirty="0"/>
              <a:t>people feeling less rush to marry because of the general acceptance of premarital sex, cohabitation and birth control; </a:t>
            </a:r>
            <a:endParaRPr lang="en-US" sz="2700" dirty="0" smtClean="0"/>
          </a:p>
          <a:p>
            <a:pPr marL="457200" indent="-457200">
              <a:buFont typeface="Arial"/>
              <a:buChar char="•"/>
            </a:pPr>
            <a:r>
              <a:rPr lang="en-US" sz="2700" dirty="0" smtClean="0"/>
              <a:t>and </a:t>
            </a:r>
            <a:r>
              <a:rPr lang="en-US" sz="2700" dirty="0"/>
              <a:t>young women feeling less rush to have babies given their wide range of career options and their access to assisted reproductive technology if they delay pregnancy beyond their most fertile years</a:t>
            </a:r>
            <a:r>
              <a:rPr lang="en-US" sz="2700" dirty="0" smtClean="0"/>
              <a:t>.</a:t>
            </a:r>
          </a:p>
          <a:p>
            <a:pPr marL="457200" indent="-457200">
              <a:buFont typeface="Arial"/>
              <a:buChar char="•"/>
            </a:pPr>
            <a:r>
              <a:rPr lang="en-US" sz="2700" dirty="0" smtClean="0"/>
              <a:t>Most importantly, women can partake, they used to need marriage to become adults</a:t>
            </a:r>
            <a:endParaRPr lang="en-US" sz="2700" dirty="0"/>
          </a:p>
        </p:txBody>
      </p:sp>
    </p:spTree>
    <p:extLst>
      <p:ext uri="{BB962C8B-B14F-4D97-AF65-F5344CB8AC3E}">
        <p14:creationId xmlns:p14="http://schemas.microsoft.com/office/powerpoint/2010/main" val="1966999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7ABD3D20-FF7D-6F43-857D-F9816E8719BF}" type="slidenum">
              <a:rPr lang="en-US"/>
              <a:pPr/>
              <a:t>21</a:t>
            </a:fld>
            <a:endParaRPr lang="en-US"/>
          </a:p>
        </p:txBody>
      </p:sp>
      <p:sp>
        <p:nvSpPr>
          <p:cNvPr id="20484" name="Rectangle 2"/>
          <p:cNvSpPr>
            <a:spLocks noGrp="1" noChangeArrowheads="1"/>
          </p:cNvSpPr>
          <p:nvPr>
            <p:ph type="title" idx="4294967295"/>
          </p:nvPr>
        </p:nvSpPr>
        <p:spPr/>
        <p:txBody>
          <a:bodyPr anchor="ctr">
            <a:noAutofit/>
          </a:bodyPr>
          <a:lstStyle/>
          <a:p>
            <a:pPr eaLnBrk="1" hangingPunct="1"/>
            <a:r>
              <a:rPr lang="en-US" sz="3200" dirty="0" smtClean="0">
                <a:latin typeface="Verdana" charset="0"/>
              </a:rPr>
              <a:t>From Companionate to Soul Mate Marriage</a:t>
            </a:r>
            <a:endParaRPr lang="en-US" sz="3200" dirty="0">
              <a:latin typeface="Verdana" charset="0"/>
            </a:endParaRPr>
          </a:p>
        </p:txBody>
      </p:sp>
      <p:sp>
        <p:nvSpPr>
          <p:cNvPr id="20485" name="Rectangle 3"/>
          <p:cNvSpPr>
            <a:spLocks noGrp="1" noChangeArrowheads="1"/>
          </p:cNvSpPr>
          <p:nvPr>
            <p:ph type="body" idx="4294967295"/>
          </p:nvPr>
        </p:nvSpPr>
        <p:spPr>
          <a:xfrm>
            <a:off x="1" y="2038256"/>
            <a:ext cx="9144000" cy="4530819"/>
          </a:xfrm>
        </p:spPr>
        <p:txBody>
          <a:bodyPr>
            <a:noAutofit/>
          </a:bodyPr>
          <a:lstStyle/>
          <a:p>
            <a:pPr eaLnBrk="1" hangingPunct="1"/>
            <a:r>
              <a:rPr lang="en-US" sz="2500" b="1" dirty="0" smtClean="0">
                <a:latin typeface="Century Gothic"/>
                <a:cs typeface="Century Gothic"/>
              </a:rPr>
              <a:t>Companionate marriage </a:t>
            </a:r>
            <a:r>
              <a:rPr lang="en-US" sz="2500" dirty="0" smtClean="0">
                <a:latin typeface="Century Gothic"/>
                <a:cs typeface="Century Gothic"/>
              </a:rPr>
              <a:t>= until the 1960s, ‘good enough marriage’ with clearly defined roles that marked adulthood (fit with functionalist’s ideas). You married not for love, but to make a family together. There was no time to wait for ‘the right one.’</a:t>
            </a:r>
          </a:p>
          <a:p>
            <a:pPr eaLnBrk="1" hangingPunct="1"/>
            <a:r>
              <a:rPr lang="en-US" sz="2500" dirty="0" smtClean="0">
                <a:latin typeface="Century Gothic"/>
                <a:cs typeface="Century Gothic"/>
              </a:rPr>
              <a:t>“Marriage was too vital an economic and political institution to be entered into solely on the basis of something as irrational as love.” – Stephanie </a:t>
            </a:r>
            <a:r>
              <a:rPr lang="en-US" sz="2500" dirty="0" err="1" smtClean="0">
                <a:latin typeface="Century Gothic"/>
                <a:cs typeface="Century Gothic"/>
              </a:rPr>
              <a:t>Coontz</a:t>
            </a:r>
            <a:endParaRPr lang="en-US" sz="2500" dirty="0" smtClean="0">
              <a:latin typeface="Century Gothic"/>
              <a:cs typeface="Century Gothic"/>
            </a:endParaRPr>
          </a:p>
          <a:p>
            <a:pPr eaLnBrk="1" hangingPunct="1"/>
            <a:r>
              <a:rPr lang="en-US" sz="2500" dirty="0" smtClean="0">
                <a:latin typeface="Century Gothic"/>
                <a:cs typeface="Century Gothic"/>
              </a:rPr>
              <a:t>Marriage followed 6 months of dating – love was filtered through gender roles, not the partner as an individual.</a:t>
            </a:r>
          </a:p>
        </p:txBody>
      </p:sp>
    </p:spTree>
    <p:extLst>
      <p:ext uri="{BB962C8B-B14F-4D97-AF65-F5344CB8AC3E}">
        <p14:creationId xmlns:p14="http://schemas.microsoft.com/office/powerpoint/2010/main" val="147894517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7ABD3D20-FF7D-6F43-857D-F9816E8719BF}" type="slidenum">
              <a:rPr lang="en-US"/>
              <a:pPr/>
              <a:t>22</a:t>
            </a:fld>
            <a:endParaRPr lang="en-US"/>
          </a:p>
        </p:txBody>
      </p:sp>
      <p:sp>
        <p:nvSpPr>
          <p:cNvPr id="20484" name="Rectangle 2"/>
          <p:cNvSpPr>
            <a:spLocks noGrp="1" noChangeArrowheads="1"/>
          </p:cNvSpPr>
          <p:nvPr>
            <p:ph type="title" idx="4294967295"/>
          </p:nvPr>
        </p:nvSpPr>
        <p:spPr/>
        <p:txBody>
          <a:bodyPr anchor="ctr">
            <a:normAutofit/>
          </a:bodyPr>
          <a:lstStyle/>
          <a:p>
            <a:pPr eaLnBrk="1" hangingPunct="1"/>
            <a:r>
              <a:rPr lang="en-US" sz="4400" dirty="0" smtClean="0">
                <a:latin typeface="Verdana" charset="0"/>
              </a:rPr>
              <a:t>Soul Mate Marriage</a:t>
            </a:r>
            <a:endParaRPr lang="en-US" sz="4400" dirty="0">
              <a:latin typeface="Verdana" charset="0"/>
            </a:endParaRPr>
          </a:p>
        </p:txBody>
      </p:sp>
      <p:sp>
        <p:nvSpPr>
          <p:cNvPr id="20485" name="Rectangle 3"/>
          <p:cNvSpPr>
            <a:spLocks noGrp="1" noChangeArrowheads="1"/>
          </p:cNvSpPr>
          <p:nvPr>
            <p:ph type="body" idx="4294967295"/>
          </p:nvPr>
        </p:nvSpPr>
        <p:spPr>
          <a:xfrm>
            <a:off x="1" y="2038256"/>
            <a:ext cx="9144000" cy="4530819"/>
          </a:xfrm>
        </p:spPr>
        <p:txBody>
          <a:bodyPr>
            <a:noAutofit/>
          </a:bodyPr>
          <a:lstStyle/>
          <a:p>
            <a:pPr eaLnBrk="1" hangingPunct="1"/>
            <a:r>
              <a:rPr lang="en-US" sz="2500" dirty="0" smtClean="0">
                <a:latin typeface="Century Gothic"/>
                <a:cs typeface="Century Gothic"/>
              </a:rPr>
              <a:t>Desire for passion. When it inevitably dissipates we think love has too.</a:t>
            </a:r>
          </a:p>
          <a:p>
            <a:pPr eaLnBrk="1" hangingPunct="1"/>
            <a:r>
              <a:rPr lang="en-US" sz="2500" dirty="0" smtClean="0">
                <a:latin typeface="Century Gothic"/>
                <a:cs typeface="Century Gothic"/>
              </a:rPr>
              <a:t>Greatest potential for fulfillment but highest potential for disappointment.</a:t>
            </a:r>
          </a:p>
          <a:p>
            <a:pPr eaLnBrk="1" hangingPunct="1"/>
            <a:r>
              <a:rPr lang="en-US" sz="2500" dirty="0" smtClean="0">
                <a:latin typeface="Century Gothic"/>
                <a:cs typeface="Century Gothic"/>
              </a:rPr>
              <a:t>We now expect the one partner to fulfill all the needs an entire community used to give us: belonging, identity, continuity, transcendence and mystery all in one person!</a:t>
            </a:r>
          </a:p>
          <a:p>
            <a:pPr eaLnBrk="1" hangingPunct="1"/>
            <a:r>
              <a:rPr lang="en-US" sz="2500" dirty="0" smtClean="0">
                <a:latin typeface="Century Gothic"/>
                <a:cs typeface="Century Gothic"/>
              </a:rPr>
              <a:t>People who marry after 25 are far less likely to divorce than those who got married young.</a:t>
            </a:r>
            <a:endParaRPr lang="en-US" sz="2500" dirty="0">
              <a:latin typeface="Century Gothic"/>
              <a:cs typeface="Century Gothic"/>
            </a:endParaRPr>
          </a:p>
        </p:txBody>
      </p:sp>
    </p:spTree>
    <p:extLst>
      <p:ext uri="{BB962C8B-B14F-4D97-AF65-F5344CB8AC3E}">
        <p14:creationId xmlns:p14="http://schemas.microsoft.com/office/powerpoint/2010/main" val="147894517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7ABD3D20-FF7D-6F43-857D-F9816E8719BF}" type="slidenum">
              <a:rPr lang="en-US"/>
              <a:pPr/>
              <a:t>23</a:t>
            </a:fld>
            <a:endParaRPr lang="en-US"/>
          </a:p>
        </p:txBody>
      </p:sp>
      <p:sp>
        <p:nvSpPr>
          <p:cNvPr id="20484" name="Rectangle 2"/>
          <p:cNvSpPr>
            <a:spLocks noGrp="1" noChangeArrowheads="1"/>
          </p:cNvSpPr>
          <p:nvPr>
            <p:ph type="title" idx="4294967295"/>
          </p:nvPr>
        </p:nvSpPr>
        <p:spPr/>
        <p:txBody>
          <a:bodyPr anchor="ctr"/>
          <a:lstStyle/>
          <a:p>
            <a:pPr eaLnBrk="1" hangingPunct="1"/>
            <a:r>
              <a:rPr lang="en-US" dirty="0">
                <a:latin typeface="Verdana" charset="0"/>
              </a:rPr>
              <a:t>Doing the Work of Family </a:t>
            </a:r>
            <a:endParaRPr lang="en-US" sz="2100" dirty="0">
              <a:latin typeface="Verdana" charset="0"/>
            </a:endParaRPr>
          </a:p>
        </p:txBody>
      </p:sp>
      <p:sp>
        <p:nvSpPr>
          <p:cNvPr id="20485" name="Rectangle 3"/>
          <p:cNvSpPr>
            <a:spLocks noGrp="1" noChangeArrowheads="1"/>
          </p:cNvSpPr>
          <p:nvPr>
            <p:ph type="body" idx="4294967295"/>
          </p:nvPr>
        </p:nvSpPr>
        <p:spPr>
          <a:xfrm>
            <a:off x="278733" y="2354412"/>
            <a:ext cx="8446167" cy="3911917"/>
          </a:xfrm>
        </p:spPr>
        <p:txBody>
          <a:bodyPr>
            <a:noAutofit/>
          </a:bodyPr>
          <a:lstStyle/>
          <a:p>
            <a:pPr eaLnBrk="1" hangingPunct="1"/>
            <a:r>
              <a:rPr lang="en-US" sz="3200" b="1" dirty="0">
                <a:latin typeface="Century Gothic"/>
                <a:cs typeface="Century Gothic"/>
              </a:rPr>
              <a:t>Instrumental tasks</a:t>
            </a:r>
            <a:r>
              <a:rPr lang="en-US" sz="3200" dirty="0">
                <a:latin typeface="Century Gothic"/>
                <a:cs typeface="Century Gothic"/>
              </a:rPr>
              <a:t> refer to the practical physical tasks necessary to maintain family life (washing dishes and cutting grass). </a:t>
            </a:r>
          </a:p>
          <a:p>
            <a:pPr eaLnBrk="1" hangingPunct="1"/>
            <a:r>
              <a:rPr lang="en-US" sz="3200" b="1" dirty="0">
                <a:latin typeface="Century Gothic"/>
                <a:cs typeface="Century Gothic"/>
              </a:rPr>
              <a:t>Expressive tasks</a:t>
            </a:r>
            <a:r>
              <a:rPr lang="en-US" sz="3200" dirty="0">
                <a:latin typeface="Century Gothic"/>
                <a:cs typeface="Century Gothic"/>
              </a:rPr>
              <a:t> refer to the emotional work necessary to support family members (remembering a relative</a:t>
            </a:r>
            <a:r>
              <a:rPr lang="ja-JP" altLang="en-US" sz="3200" dirty="0">
                <a:latin typeface="Century Gothic"/>
                <a:cs typeface="Century Gothic"/>
              </a:rPr>
              <a:t>’</a:t>
            </a:r>
            <a:r>
              <a:rPr lang="en-US" sz="3200" dirty="0">
                <a:latin typeface="Century Gothic"/>
                <a:cs typeface="Century Gothic"/>
              </a:rPr>
              <a:t>s birthday or playing with the kids).</a:t>
            </a:r>
          </a:p>
        </p:txBody>
      </p:sp>
    </p:spTree>
    <p:extLst>
      <p:ext uri="{BB962C8B-B14F-4D97-AF65-F5344CB8AC3E}">
        <p14:creationId xmlns:p14="http://schemas.microsoft.com/office/powerpoint/2010/main" val="127809436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42BD1ADA-44A6-844B-8C93-AB89DC276621}" type="slidenum">
              <a:rPr lang="en-US"/>
              <a:pPr/>
              <a:t>24</a:t>
            </a:fld>
            <a:endParaRPr lang="en-US"/>
          </a:p>
        </p:txBody>
      </p:sp>
      <p:sp>
        <p:nvSpPr>
          <p:cNvPr id="21508" name="Rectangle 2"/>
          <p:cNvSpPr>
            <a:spLocks noGrp="1" noChangeArrowheads="1"/>
          </p:cNvSpPr>
          <p:nvPr>
            <p:ph type="title" idx="4294967295"/>
          </p:nvPr>
        </p:nvSpPr>
        <p:spPr>
          <a:xfrm>
            <a:off x="30970" y="1123856"/>
            <a:ext cx="8913813" cy="914400"/>
          </a:xfrm>
        </p:spPr>
        <p:txBody>
          <a:bodyPr anchor="ctr"/>
          <a:lstStyle/>
          <a:p>
            <a:pPr eaLnBrk="1" hangingPunct="1"/>
            <a:r>
              <a:rPr lang="en-US" dirty="0">
                <a:latin typeface="Verdana" charset="0"/>
              </a:rPr>
              <a:t>Doing the Work of </a:t>
            </a:r>
            <a:r>
              <a:rPr lang="en-US" dirty="0" smtClean="0">
                <a:latin typeface="Verdana" charset="0"/>
              </a:rPr>
              <a:t>Family</a:t>
            </a:r>
            <a:endParaRPr lang="en-US" sz="2100" dirty="0">
              <a:latin typeface="Verdana" charset="0"/>
            </a:endParaRPr>
          </a:p>
        </p:txBody>
      </p:sp>
      <p:sp>
        <p:nvSpPr>
          <p:cNvPr id="21509" name="Rectangle 3"/>
          <p:cNvSpPr>
            <a:spLocks noGrp="1" noChangeArrowheads="1"/>
          </p:cNvSpPr>
          <p:nvPr>
            <p:ph type="body" idx="4294967295"/>
          </p:nvPr>
        </p:nvSpPr>
        <p:spPr>
          <a:xfrm>
            <a:off x="433585" y="2292454"/>
            <a:ext cx="8291315" cy="3973875"/>
          </a:xfrm>
        </p:spPr>
        <p:txBody>
          <a:bodyPr>
            <a:noAutofit/>
          </a:bodyPr>
          <a:lstStyle/>
          <a:p>
            <a:pPr eaLnBrk="1" hangingPunct="1">
              <a:lnSpc>
                <a:spcPct val="90000"/>
              </a:lnSpc>
            </a:pPr>
            <a:r>
              <a:rPr lang="en-US" sz="2500" dirty="0">
                <a:latin typeface="Century Gothic"/>
                <a:cs typeface="Century Gothic"/>
              </a:rPr>
              <a:t>Men and women have always performed different roles to ensure the survival of their families, but these roles were not considered unequal until after the Industrial Revolution. </a:t>
            </a:r>
          </a:p>
          <a:p>
            <a:pPr eaLnBrk="1" hangingPunct="1">
              <a:lnSpc>
                <a:spcPct val="90000"/>
              </a:lnSpc>
            </a:pPr>
            <a:r>
              <a:rPr lang="en-US" sz="2500" dirty="0">
                <a:latin typeface="Century Gothic"/>
                <a:cs typeface="Century Gothic"/>
              </a:rPr>
              <a:t>Work started taking place outside of the home, for a paid wage.  </a:t>
            </a:r>
          </a:p>
          <a:p>
            <a:pPr eaLnBrk="1" hangingPunct="1">
              <a:lnSpc>
                <a:spcPct val="90000"/>
              </a:lnSpc>
            </a:pPr>
            <a:r>
              <a:rPr lang="en-US" sz="2500" dirty="0">
                <a:latin typeface="Century Gothic"/>
                <a:cs typeface="Century Gothic"/>
              </a:rPr>
              <a:t>As a result, the kind of work that became valuable was the kind that happened outside of the home.  </a:t>
            </a:r>
          </a:p>
          <a:p>
            <a:pPr eaLnBrk="1" hangingPunct="1">
              <a:lnSpc>
                <a:spcPct val="90000"/>
              </a:lnSpc>
            </a:pPr>
            <a:r>
              <a:rPr lang="en-US" sz="2500" dirty="0">
                <a:latin typeface="Century Gothic"/>
                <a:cs typeface="Century Gothic"/>
              </a:rPr>
              <a:t>This is when </a:t>
            </a:r>
            <a:r>
              <a:rPr lang="ja-JP" altLang="en-US" sz="2500" dirty="0">
                <a:latin typeface="Century Gothic"/>
                <a:cs typeface="Century Gothic"/>
              </a:rPr>
              <a:t>“</a:t>
            </a:r>
            <a:r>
              <a:rPr lang="en-US" sz="2500" dirty="0">
                <a:latin typeface="Century Gothic"/>
                <a:cs typeface="Century Gothic"/>
              </a:rPr>
              <a:t>housework</a:t>
            </a:r>
            <a:r>
              <a:rPr lang="ja-JP" altLang="en-US" sz="2500" dirty="0">
                <a:latin typeface="Century Gothic"/>
                <a:cs typeface="Century Gothic"/>
              </a:rPr>
              <a:t>”</a:t>
            </a:r>
            <a:r>
              <a:rPr lang="en-US" sz="2500" dirty="0">
                <a:latin typeface="Century Gothic"/>
                <a:cs typeface="Century Gothic"/>
              </a:rPr>
              <a:t> became unvalued, because it was not associated with a wage.</a:t>
            </a:r>
          </a:p>
          <a:p>
            <a:pPr eaLnBrk="1" hangingPunct="1">
              <a:lnSpc>
                <a:spcPct val="90000"/>
              </a:lnSpc>
            </a:pPr>
            <a:endParaRPr lang="en-US" sz="2500" dirty="0">
              <a:latin typeface="Century Gothic"/>
              <a:cs typeface="Century Gothic"/>
            </a:endParaRPr>
          </a:p>
        </p:txBody>
      </p:sp>
    </p:spTree>
    <p:extLst>
      <p:ext uri="{BB962C8B-B14F-4D97-AF65-F5344CB8AC3E}">
        <p14:creationId xmlns:p14="http://schemas.microsoft.com/office/powerpoint/2010/main" val="20668230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822907-8A9D-4F6B-98F6-913902AD56B5}" type="slidenum">
              <a:rPr lang="en-US" smtClean="0"/>
              <a:t>25</a:t>
            </a:fld>
            <a:endParaRPr lang="en-US"/>
          </a:p>
        </p:txBody>
      </p:sp>
      <p:pic>
        <p:nvPicPr>
          <p:cNvPr id="3" name="Picture 2"/>
          <p:cNvPicPr>
            <a:picLocks noChangeAspect="1"/>
          </p:cNvPicPr>
          <p:nvPr/>
        </p:nvPicPr>
        <p:blipFill>
          <a:blip r:embed="rId3"/>
          <a:stretch>
            <a:fillRect/>
          </a:stretch>
        </p:blipFill>
        <p:spPr>
          <a:xfrm>
            <a:off x="87036" y="0"/>
            <a:ext cx="4474128" cy="6858000"/>
          </a:xfrm>
          <a:prstGeom prst="rect">
            <a:avLst/>
          </a:prstGeom>
        </p:spPr>
      </p:pic>
      <p:pic>
        <p:nvPicPr>
          <p:cNvPr id="4" name="Picture 3"/>
          <p:cNvPicPr>
            <a:picLocks noChangeAspect="1"/>
          </p:cNvPicPr>
          <p:nvPr/>
        </p:nvPicPr>
        <p:blipFill>
          <a:blip r:embed="rId4"/>
          <a:stretch>
            <a:fillRect/>
          </a:stretch>
        </p:blipFill>
        <p:spPr>
          <a:xfrm>
            <a:off x="4561164" y="0"/>
            <a:ext cx="4474128" cy="6858000"/>
          </a:xfrm>
          <a:prstGeom prst="rect">
            <a:avLst/>
          </a:prstGeom>
        </p:spPr>
      </p:pic>
    </p:spTree>
    <p:extLst>
      <p:ext uri="{BB962C8B-B14F-4D97-AF65-F5344CB8AC3E}">
        <p14:creationId xmlns:p14="http://schemas.microsoft.com/office/powerpoint/2010/main" val="9244188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11FDDD70-DFE0-2340-8DC1-1B153F9078DB}" type="slidenum">
              <a:rPr lang="en-US"/>
              <a:pPr/>
              <a:t>26</a:t>
            </a:fld>
            <a:endParaRPr lang="en-US"/>
          </a:p>
        </p:txBody>
      </p:sp>
      <p:sp>
        <p:nvSpPr>
          <p:cNvPr id="19460" name="Slide Number Placeholder 3"/>
          <p:cNvSpPr txBox="1">
            <a:spLocks noGrp="1"/>
          </p:cNvSpPr>
          <p:nvPr/>
        </p:nvSpPr>
        <p:spPr bwMode="auto">
          <a:xfrm>
            <a:off x="8767763" y="6591300"/>
            <a:ext cx="1841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288" bIns="18288" anchor="ct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endParaRPr lang="en-US" sz="1000" b="1">
              <a:latin typeface="Arial" charset="0"/>
              <a:cs typeface="Arial" charset="0"/>
            </a:endParaRPr>
          </a:p>
        </p:txBody>
      </p:sp>
      <p:sp>
        <p:nvSpPr>
          <p:cNvPr id="19461" name="Rectangle 2"/>
          <p:cNvSpPr>
            <a:spLocks noGrp="1" noChangeArrowheads="1"/>
          </p:cNvSpPr>
          <p:nvPr>
            <p:ph type="title" idx="4294967295"/>
          </p:nvPr>
        </p:nvSpPr>
        <p:spPr/>
        <p:txBody>
          <a:bodyPr anchor="ctr">
            <a:normAutofit fontScale="90000"/>
          </a:bodyPr>
          <a:lstStyle/>
          <a:p>
            <a:pPr eaLnBrk="1" hangingPunct="1"/>
            <a:r>
              <a:rPr lang="en-US" dirty="0" smtClean="0">
                <a:latin typeface="Verdana" charset="0"/>
              </a:rPr>
              <a:t>How does the US fare treating new moms?</a:t>
            </a:r>
            <a:endParaRPr lang="en-US" dirty="0">
              <a:latin typeface="Verdana" charset="0"/>
            </a:endParaRPr>
          </a:p>
        </p:txBody>
      </p:sp>
      <p:pic>
        <p:nvPicPr>
          <p:cNvPr id="3" name="Picture 2" descr="Screen Shot 2015-05-26 at 10.30.08 PM.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128" y="2261775"/>
            <a:ext cx="6773746" cy="4151309"/>
          </a:xfrm>
          <a:prstGeom prst="rect">
            <a:avLst/>
          </a:prstGeom>
        </p:spPr>
      </p:pic>
    </p:spTree>
    <p:extLst>
      <p:ext uri="{BB962C8B-B14F-4D97-AF65-F5344CB8AC3E}">
        <p14:creationId xmlns:p14="http://schemas.microsoft.com/office/powerpoint/2010/main" val="298056044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FF2E8311-3298-4A4F-AB3C-F9595A5BAA87}" type="slidenum">
              <a:rPr lang="en-US"/>
              <a:pPr/>
              <a:t>27</a:t>
            </a:fld>
            <a:endParaRPr lang="en-US"/>
          </a:p>
        </p:txBody>
      </p:sp>
      <p:sp>
        <p:nvSpPr>
          <p:cNvPr id="22532" name="Slide Number Placeholder 3"/>
          <p:cNvSpPr txBox="1">
            <a:spLocks noGrp="1"/>
          </p:cNvSpPr>
          <p:nvPr/>
        </p:nvSpPr>
        <p:spPr bwMode="auto">
          <a:xfrm>
            <a:off x="8767763" y="6591300"/>
            <a:ext cx="1841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288" bIns="18288" anchor="ct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endParaRPr lang="en-US" sz="1000" b="1">
              <a:latin typeface="Arial" charset="0"/>
              <a:cs typeface="Arial" charset="0"/>
            </a:endParaRPr>
          </a:p>
        </p:txBody>
      </p:sp>
      <p:sp>
        <p:nvSpPr>
          <p:cNvPr id="22533" name="Rectangle 2"/>
          <p:cNvSpPr>
            <a:spLocks noGrp="1" noChangeArrowheads="1"/>
          </p:cNvSpPr>
          <p:nvPr>
            <p:ph type="title" idx="4294967295"/>
          </p:nvPr>
        </p:nvSpPr>
        <p:spPr/>
        <p:txBody>
          <a:bodyPr anchor="ctr"/>
          <a:lstStyle/>
          <a:p>
            <a:pPr eaLnBrk="1" hangingPunct="1"/>
            <a:r>
              <a:rPr lang="en-US" dirty="0">
                <a:latin typeface="Verdana" charset="0"/>
              </a:rPr>
              <a:t>Doing the Work of </a:t>
            </a:r>
            <a:r>
              <a:rPr lang="en-US" dirty="0" smtClean="0">
                <a:latin typeface="Verdana" charset="0"/>
              </a:rPr>
              <a:t>Family</a:t>
            </a:r>
            <a:endParaRPr lang="en-US" sz="2100" dirty="0">
              <a:latin typeface="Verdana" charset="0"/>
            </a:endParaRPr>
          </a:p>
        </p:txBody>
      </p:sp>
      <p:sp>
        <p:nvSpPr>
          <p:cNvPr id="22534" name="Rectangle 3"/>
          <p:cNvSpPr>
            <a:spLocks noGrp="1" noChangeArrowheads="1"/>
          </p:cNvSpPr>
          <p:nvPr>
            <p:ph type="body" idx="4294967295"/>
          </p:nvPr>
        </p:nvSpPr>
        <p:spPr>
          <a:xfrm>
            <a:off x="257034" y="2247900"/>
            <a:ext cx="5096504" cy="4343400"/>
          </a:xfrm>
        </p:spPr>
        <p:txBody>
          <a:bodyPr>
            <a:normAutofit/>
          </a:bodyPr>
          <a:lstStyle/>
          <a:p>
            <a:pPr eaLnBrk="1" hangingPunct="1">
              <a:lnSpc>
                <a:spcPct val="80000"/>
              </a:lnSpc>
            </a:pPr>
            <a:r>
              <a:rPr lang="en-US" sz="2800" dirty="0">
                <a:latin typeface="Century Gothic"/>
                <a:cs typeface="Century Gothic"/>
              </a:rPr>
              <a:t>Women nowadays have two jobs: paid labor outside the home and unpaid labor inside the home. </a:t>
            </a:r>
          </a:p>
          <a:p>
            <a:pPr eaLnBrk="1" hangingPunct="1">
              <a:lnSpc>
                <a:spcPct val="80000"/>
              </a:lnSpc>
            </a:pPr>
            <a:r>
              <a:rPr lang="en-US" sz="2800" b="1" dirty="0">
                <a:latin typeface="Century Gothic"/>
                <a:cs typeface="Century Gothic"/>
              </a:rPr>
              <a:t>Second shift</a:t>
            </a:r>
            <a:r>
              <a:rPr lang="en-US" sz="2800" dirty="0">
                <a:latin typeface="Century Gothic"/>
                <a:cs typeface="Century Gothic"/>
              </a:rPr>
              <a:t> (unpaid labor inside the home that is often expected of women after they get home from working at paid labor outside the home).</a:t>
            </a:r>
          </a:p>
        </p:txBody>
      </p:sp>
      <p:pic>
        <p:nvPicPr>
          <p:cNvPr id="2253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763" y="2123524"/>
            <a:ext cx="2585756" cy="17214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536" name="Text Box 6"/>
          <p:cNvSpPr txBox="1">
            <a:spLocks noChangeArrowheads="1"/>
          </p:cNvSpPr>
          <p:nvPr/>
        </p:nvSpPr>
        <p:spPr bwMode="auto">
          <a:xfrm>
            <a:off x="5715000" y="4020274"/>
            <a:ext cx="31242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r>
              <a:rPr lang="en-US" dirty="0">
                <a:solidFill>
                  <a:srgbClr val="000000"/>
                </a:solidFill>
                <a:latin typeface="Century Gothic"/>
                <a:cs typeface="Century Gothic"/>
              </a:rPr>
              <a:t>Many women juggle full-time jobs with caring for their children and running their home with little help from their spouses. According to Arlie </a:t>
            </a:r>
            <a:r>
              <a:rPr lang="en-US" dirty="0" err="1">
                <a:solidFill>
                  <a:srgbClr val="000000"/>
                </a:solidFill>
                <a:latin typeface="Century Gothic"/>
                <a:cs typeface="Century Gothic"/>
              </a:rPr>
              <a:t>Hochschild</a:t>
            </a:r>
            <a:r>
              <a:rPr lang="en-US" dirty="0">
                <a:solidFill>
                  <a:srgbClr val="000000"/>
                </a:solidFill>
                <a:latin typeface="Century Gothic"/>
                <a:cs typeface="Century Gothic"/>
              </a:rPr>
              <a:t>, what are the consequences of the supermom strategy?</a:t>
            </a:r>
          </a:p>
        </p:txBody>
      </p:sp>
    </p:spTree>
    <p:extLst>
      <p:ext uri="{BB962C8B-B14F-4D97-AF65-F5344CB8AC3E}">
        <p14:creationId xmlns:p14="http://schemas.microsoft.com/office/powerpoint/2010/main" val="261795342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63B642AE-91C4-AD46-A68D-0A5CE22BA9BD}" type="slidenum">
              <a:rPr lang="en-US"/>
              <a:pPr/>
              <a:t>28</a:t>
            </a:fld>
            <a:endParaRPr lang="en-US"/>
          </a:p>
        </p:txBody>
      </p:sp>
      <p:sp>
        <p:nvSpPr>
          <p:cNvPr id="23556" name="Rectangle 2"/>
          <p:cNvSpPr>
            <a:spLocks noGrp="1" noChangeArrowheads="1"/>
          </p:cNvSpPr>
          <p:nvPr>
            <p:ph type="title"/>
          </p:nvPr>
        </p:nvSpPr>
        <p:spPr/>
        <p:txBody>
          <a:bodyPr/>
          <a:lstStyle/>
          <a:p>
            <a:pPr eaLnBrk="1" hangingPunct="1"/>
            <a:r>
              <a:rPr lang="en-GB" sz="3400" dirty="0">
                <a:solidFill>
                  <a:srgbClr val="FFFFFF"/>
                </a:solidFill>
                <a:latin typeface="Verdana" charset="0"/>
              </a:rPr>
              <a:t>Trends in Housework since 1900</a:t>
            </a:r>
            <a:endParaRPr lang="en-US" sz="3400" dirty="0">
              <a:solidFill>
                <a:srgbClr val="FFFFFF"/>
              </a:solidFill>
              <a:latin typeface="Verdana" charset="0"/>
            </a:endParaRPr>
          </a:p>
        </p:txBody>
      </p:sp>
      <p:pic>
        <p:nvPicPr>
          <p:cNvPr id="23557"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5494" y="2481262"/>
            <a:ext cx="8534400" cy="4087813"/>
          </a:xfr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084845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25C82CA8-8468-3B47-ADF7-12B91D9DFCDB}" type="slidenum">
              <a:rPr lang="en-US"/>
              <a:pPr/>
              <a:t>29</a:t>
            </a:fld>
            <a:endParaRPr lang="en-US"/>
          </a:p>
        </p:txBody>
      </p:sp>
      <p:sp>
        <p:nvSpPr>
          <p:cNvPr id="25604" name="Slide Number Placeholder 3"/>
          <p:cNvSpPr txBox="1">
            <a:spLocks noGrp="1"/>
          </p:cNvSpPr>
          <p:nvPr/>
        </p:nvSpPr>
        <p:spPr bwMode="auto">
          <a:xfrm>
            <a:off x="8767763" y="6591300"/>
            <a:ext cx="1841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288" bIns="18288" anchor="ct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endParaRPr lang="en-US" sz="1000" b="1">
              <a:latin typeface="Arial" charset="0"/>
              <a:cs typeface="Arial" charset="0"/>
            </a:endParaRPr>
          </a:p>
        </p:txBody>
      </p:sp>
      <p:sp>
        <p:nvSpPr>
          <p:cNvPr id="25605" name="Rectangle 2"/>
          <p:cNvSpPr>
            <a:spLocks noGrp="1" noChangeArrowheads="1"/>
          </p:cNvSpPr>
          <p:nvPr>
            <p:ph type="title" idx="4294967295"/>
          </p:nvPr>
        </p:nvSpPr>
        <p:spPr/>
        <p:txBody>
          <a:bodyPr anchor="ctr"/>
          <a:lstStyle/>
          <a:p>
            <a:pPr eaLnBrk="1" hangingPunct="1"/>
            <a:r>
              <a:rPr lang="en-US" sz="3400" dirty="0">
                <a:latin typeface="Verdana" charset="0"/>
              </a:rPr>
              <a:t>Family and the Life </a:t>
            </a:r>
            <a:r>
              <a:rPr lang="en-US" sz="3400" dirty="0" smtClean="0">
                <a:latin typeface="Verdana" charset="0"/>
              </a:rPr>
              <a:t>Course</a:t>
            </a:r>
            <a:endParaRPr lang="en-US" sz="1900" dirty="0">
              <a:latin typeface="Verdana" charset="0"/>
            </a:endParaRPr>
          </a:p>
        </p:txBody>
      </p:sp>
      <p:sp>
        <p:nvSpPr>
          <p:cNvPr id="25606" name="Rectangle 3"/>
          <p:cNvSpPr>
            <a:spLocks noGrp="1" noChangeArrowheads="1"/>
          </p:cNvSpPr>
          <p:nvPr>
            <p:ph type="body" idx="4294967295"/>
          </p:nvPr>
        </p:nvSpPr>
        <p:spPr>
          <a:xfrm>
            <a:off x="309704" y="2354412"/>
            <a:ext cx="8415196" cy="3911917"/>
          </a:xfrm>
        </p:spPr>
        <p:txBody>
          <a:bodyPr>
            <a:noAutofit/>
          </a:bodyPr>
          <a:lstStyle/>
          <a:p>
            <a:pPr eaLnBrk="1" hangingPunct="1"/>
            <a:r>
              <a:rPr lang="en-US" sz="3200" dirty="0">
                <a:latin typeface="Century Gothic"/>
                <a:cs typeface="Century Gothic"/>
              </a:rPr>
              <a:t>Life expectancy is increasing.  What is happening to the elderly population?</a:t>
            </a:r>
          </a:p>
          <a:p>
            <a:pPr lvl="1" eaLnBrk="1" hangingPunct="1"/>
            <a:r>
              <a:rPr lang="en-US" sz="3200" dirty="0">
                <a:latin typeface="Century Gothic"/>
                <a:cs typeface="Century Gothic"/>
              </a:rPr>
              <a:t>About 10% of the elderly live below the poverty line.</a:t>
            </a:r>
          </a:p>
          <a:p>
            <a:pPr lvl="1" eaLnBrk="1" hangingPunct="1"/>
            <a:r>
              <a:rPr lang="en-US" sz="3200" dirty="0">
                <a:latin typeface="Century Gothic"/>
                <a:cs typeface="Century Gothic"/>
              </a:rPr>
              <a:t>Care of the elderly is no longer a primary function of family: over 40% of senior citizens will spend time in a nursing home.</a:t>
            </a:r>
          </a:p>
          <a:p>
            <a:pPr lvl="1" eaLnBrk="1" hangingPunct="1"/>
            <a:endParaRPr lang="en-US" sz="3200" dirty="0">
              <a:latin typeface="Century Gothic"/>
              <a:cs typeface="Century Gothic"/>
            </a:endParaRPr>
          </a:p>
        </p:txBody>
      </p:sp>
    </p:spTree>
    <p:extLst>
      <p:ext uri="{BB962C8B-B14F-4D97-AF65-F5344CB8AC3E}">
        <p14:creationId xmlns:p14="http://schemas.microsoft.com/office/powerpoint/2010/main" val="4212452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39F8CD53-F49B-7845-A9A7-25A8DD6D2A66}" type="slidenum">
              <a:rPr lang="en-US"/>
              <a:pPr/>
              <a:t>3</a:t>
            </a:fld>
            <a:endParaRPr lang="en-US"/>
          </a:p>
        </p:txBody>
      </p:sp>
      <p:sp>
        <p:nvSpPr>
          <p:cNvPr id="6148" name="Rectangle 2"/>
          <p:cNvSpPr>
            <a:spLocks noGrp="1" noChangeArrowheads="1"/>
          </p:cNvSpPr>
          <p:nvPr>
            <p:ph type="title" idx="4294967295"/>
          </p:nvPr>
        </p:nvSpPr>
        <p:spPr/>
        <p:txBody>
          <a:bodyPr anchor="ctr"/>
          <a:lstStyle/>
          <a:p>
            <a:pPr eaLnBrk="1" hangingPunct="1"/>
            <a:r>
              <a:rPr lang="en-US">
                <a:latin typeface="Verdana" charset="0"/>
              </a:rPr>
              <a:t>What is a Family?</a:t>
            </a:r>
          </a:p>
        </p:txBody>
      </p:sp>
      <p:sp>
        <p:nvSpPr>
          <p:cNvPr id="6149" name="Rectangle 3"/>
          <p:cNvSpPr>
            <a:spLocks noGrp="1" noChangeArrowheads="1"/>
          </p:cNvSpPr>
          <p:nvPr>
            <p:ph type="body" idx="4294967295"/>
          </p:nvPr>
        </p:nvSpPr>
        <p:spPr>
          <a:xfrm>
            <a:off x="433585" y="2131193"/>
            <a:ext cx="8291315" cy="3911917"/>
          </a:xfrm>
        </p:spPr>
        <p:txBody>
          <a:bodyPr>
            <a:noAutofit/>
          </a:bodyPr>
          <a:lstStyle/>
          <a:p>
            <a:pPr eaLnBrk="1" hangingPunct="1"/>
            <a:r>
              <a:rPr lang="en-US" sz="3000" dirty="0">
                <a:latin typeface="Century Gothic"/>
                <a:cs typeface="Century Gothic"/>
              </a:rPr>
              <a:t>The U.S. Census Bureau defines family as two or more individuals related by blood, marriage, or adoption living in the same household. </a:t>
            </a:r>
          </a:p>
          <a:p>
            <a:pPr eaLnBrk="1" hangingPunct="1"/>
            <a:r>
              <a:rPr lang="en-US" sz="3000" dirty="0">
                <a:latin typeface="Century Gothic"/>
                <a:cs typeface="Century Gothic"/>
              </a:rPr>
              <a:t>According to sociologists, </a:t>
            </a:r>
            <a:r>
              <a:rPr lang="en-US" sz="3000" b="1" dirty="0">
                <a:latin typeface="Century Gothic"/>
                <a:cs typeface="Century Gothic"/>
              </a:rPr>
              <a:t>family</a:t>
            </a:r>
            <a:r>
              <a:rPr lang="en-US" sz="3000" dirty="0">
                <a:latin typeface="Century Gothic"/>
                <a:cs typeface="Century Gothic"/>
              </a:rPr>
              <a:t> is defined as a social group whose members are bound by legal, biological, or emotional ties, or a combination of all three.</a:t>
            </a:r>
            <a:endParaRPr lang="en-US" sz="3000" b="1" dirty="0">
              <a:latin typeface="Century Gothic"/>
              <a:cs typeface="Century Gothic"/>
            </a:endParaRPr>
          </a:p>
        </p:txBody>
      </p:sp>
    </p:spTree>
    <p:extLst>
      <p:ext uri="{BB962C8B-B14F-4D97-AF65-F5344CB8AC3E}">
        <p14:creationId xmlns:p14="http://schemas.microsoft.com/office/powerpoint/2010/main" val="244826132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AA4CF5BC-CE81-F34B-A696-130DCCB076EF}" type="slidenum">
              <a:rPr lang="en-US"/>
              <a:pPr/>
              <a:t>30</a:t>
            </a:fld>
            <a:endParaRPr lang="en-US"/>
          </a:p>
        </p:txBody>
      </p:sp>
      <p:sp>
        <p:nvSpPr>
          <p:cNvPr id="29700" name="Rectangle 2"/>
          <p:cNvSpPr>
            <a:spLocks noGrp="1" noChangeArrowheads="1"/>
          </p:cNvSpPr>
          <p:nvPr>
            <p:ph type="title"/>
          </p:nvPr>
        </p:nvSpPr>
        <p:spPr/>
        <p:txBody>
          <a:bodyPr>
            <a:normAutofit fontScale="90000"/>
          </a:bodyPr>
          <a:lstStyle/>
          <a:p>
            <a:pPr eaLnBrk="1" hangingPunct="1"/>
            <a:r>
              <a:rPr lang="en-US" sz="3000">
                <a:latin typeface="Verdana" charset="0"/>
              </a:rPr>
              <a:t>U.S. Divorce Rate Over the Past Century</a:t>
            </a:r>
          </a:p>
        </p:txBody>
      </p:sp>
      <p:pic>
        <p:nvPicPr>
          <p:cNvPr id="29701" name="Picture 4" descr="ch13fig0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90356" y="2192337"/>
            <a:ext cx="8077200" cy="4376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586538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atin typeface="Verdana" charset="0"/>
              </a:rPr>
              <a:t>Single Parenthood</a:t>
            </a:r>
          </a:p>
        </p:txBody>
      </p:sp>
      <p:sp>
        <p:nvSpPr>
          <p:cNvPr id="30724" name="Slide Number Placeholder 4"/>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D870FE83-3A6D-DC4D-A6CC-42B956B8AD82}" type="slidenum">
              <a:rPr lang="en-US"/>
              <a:pPr/>
              <a:t>31</a:t>
            </a:fld>
            <a:endParaRPr lang="en-US"/>
          </a:p>
        </p:txBody>
      </p:sp>
      <p:pic>
        <p:nvPicPr>
          <p:cNvPr id="3072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87317" y="1952934"/>
            <a:ext cx="5470769" cy="4905066"/>
          </a:xfrm>
          <a:noFill/>
        </p:spPr>
      </p:pic>
      <p:pic>
        <p:nvPicPr>
          <p:cNvPr id="3072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58086" y="2355851"/>
            <a:ext cx="3149402"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802376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a:latin typeface="Verdana" charset="0"/>
            </a:endParaRPr>
          </a:p>
        </p:txBody>
      </p:sp>
      <p:sp>
        <p:nvSpPr>
          <p:cNvPr id="31748" name="Slide Number Placeholder 4"/>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D9E22B7C-16C4-BC47-9EEA-74E70C92C1EB}" type="slidenum">
              <a:rPr lang="en-US"/>
              <a:pPr/>
              <a:t>32</a:t>
            </a:fld>
            <a:endParaRPr lang="en-US"/>
          </a:p>
        </p:txBody>
      </p:sp>
      <p:sp>
        <p:nvSpPr>
          <p:cNvPr id="7" name="Content Placeholder 6"/>
          <p:cNvSpPr>
            <a:spLocks noGrp="1"/>
          </p:cNvSpPr>
          <p:nvPr>
            <p:ph idx="1"/>
          </p:nvPr>
        </p:nvSpPr>
        <p:spPr>
          <a:xfrm>
            <a:off x="216793" y="2038256"/>
            <a:ext cx="4452899" cy="4530819"/>
          </a:xfrm>
        </p:spPr>
        <p:txBody>
          <a:bodyPr>
            <a:noAutofit/>
          </a:bodyPr>
          <a:lstStyle/>
          <a:p>
            <a:pPr marL="457200" indent="-457200">
              <a:buFont typeface="Wingdings" charset="2"/>
              <a:buChar char="v"/>
              <a:defRPr/>
            </a:pPr>
            <a:r>
              <a:rPr lang="en-US" sz="2400" b="1" dirty="0" smtClean="0">
                <a:solidFill>
                  <a:schemeClr val="tx1"/>
                </a:solidFill>
              </a:rPr>
              <a:t>% of 25 </a:t>
            </a:r>
            <a:r>
              <a:rPr lang="en-US" sz="2400" b="1" dirty="0">
                <a:solidFill>
                  <a:schemeClr val="tx1"/>
                </a:solidFill>
              </a:rPr>
              <a:t>to 35 year olds are </a:t>
            </a:r>
            <a:r>
              <a:rPr lang="en-US" sz="2400" b="1" dirty="0" smtClean="0">
                <a:solidFill>
                  <a:schemeClr val="tx1"/>
                </a:solidFill>
              </a:rPr>
              <a:t>married:</a:t>
            </a:r>
            <a:endParaRPr lang="en-US" sz="2400" b="1" dirty="0">
              <a:solidFill>
                <a:schemeClr val="tx1"/>
              </a:solidFill>
            </a:endParaRPr>
          </a:p>
          <a:p>
            <a:pPr marL="457200" indent="-457200">
              <a:buFont typeface="Wingdings" charset="2"/>
              <a:buChar char="v"/>
              <a:defRPr/>
            </a:pPr>
            <a:r>
              <a:rPr lang="en-US" sz="2400" dirty="0" smtClean="0">
                <a:solidFill>
                  <a:schemeClr val="tx1"/>
                </a:solidFill>
              </a:rPr>
              <a:t>1960: 80%</a:t>
            </a:r>
          </a:p>
          <a:p>
            <a:pPr marL="457200" indent="-457200">
              <a:buFont typeface="Wingdings" charset="2"/>
              <a:buChar char="v"/>
              <a:defRPr/>
            </a:pPr>
            <a:r>
              <a:rPr lang="en-US" sz="2400" dirty="0" smtClean="0">
                <a:solidFill>
                  <a:schemeClr val="tx1"/>
                </a:solidFill>
              </a:rPr>
              <a:t>2000: 55%</a:t>
            </a:r>
          </a:p>
          <a:p>
            <a:pPr marL="457200" indent="-457200">
              <a:buFont typeface="Wingdings" charset="2"/>
              <a:buChar char="v"/>
              <a:defRPr/>
            </a:pPr>
            <a:r>
              <a:rPr lang="en-US" sz="2400" dirty="0" smtClean="0">
                <a:solidFill>
                  <a:schemeClr val="tx1"/>
                </a:solidFill>
              </a:rPr>
              <a:t>2010: 45%</a:t>
            </a:r>
          </a:p>
          <a:p>
            <a:pPr marL="457200" indent="-457200">
              <a:buFont typeface="Wingdings" charset="2"/>
              <a:buChar char="v"/>
              <a:defRPr/>
            </a:pPr>
            <a:r>
              <a:rPr lang="en-US" sz="2400" dirty="0" smtClean="0">
                <a:solidFill>
                  <a:schemeClr val="tx1"/>
                </a:solidFill>
              </a:rPr>
              <a:t>Why:</a:t>
            </a:r>
          </a:p>
          <a:p>
            <a:pPr marL="914400" lvl="1" indent="-457200">
              <a:buFont typeface="Wingdings" charset="2"/>
              <a:buChar char="v"/>
              <a:defRPr/>
            </a:pPr>
            <a:r>
              <a:rPr lang="en-US" sz="2400" dirty="0" smtClean="0">
                <a:solidFill>
                  <a:schemeClr val="tx1"/>
                </a:solidFill>
              </a:rPr>
              <a:t>Education</a:t>
            </a:r>
          </a:p>
          <a:p>
            <a:pPr marL="914400" lvl="1" indent="-457200">
              <a:buFont typeface="Wingdings" charset="2"/>
              <a:buChar char="v"/>
              <a:defRPr/>
            </a:pPr>
            <a:r>
              <a:rPr lang="en-US" sz="2400" dirty="0" smtClean="0">
                <a:solidFill>
                  <a:schemeClr val="tx1"/>
                </a:solidFill>
              </a:rPr>
              <a:t>Cohabitation</a:t>
            </a:r>
          </a:p>
          <a:p>
            <a:pPr marL="914400" lvl="1" indent="-457200">
              <a:buFont typeface="Wingdings" charset="2"/>
              <a:buChar char="v"/>
              <a:defRPr/>
            </a:pPr>
            <a:r>
              <a:rPr lang="en-US" sz="2400" dirty="0" smtClean="0">
                <a:solidFill>
                  <a:schemeClr val="tx1"/>
                </a:solidFill>
                <a:hlinkClick r:id="rId2"/>
              </a:rPr>
              <a:t>All Things Considered</a:t>
            </a:r>
            <a:endParaRPr lang="en-US" sz="2400" dirty="0" smtClean="0">
              <a:solidFill>
                <a:schemeClr val="tx1"/>
              </a:solidFill>
            </a:endParaRPr>
          </a:p>
          <a:p>
            <a:pPr marL="914400" lvl="1" indent="-457200">
              <a:buFont typeface="Wingdings" charset="2"/>
              <a:buChar char="v"/>
              <a:defRPr/>
            </a:pPr>
            <a:endParaRPr lang="en-US" sz="2400" dirty="0" smtClean="0">
              <a:solidFill>
                <a:schemeClr val="tx1"/>
              </a:solidFill>
            </a:endParaRPr>
          </a:p>
          <a:p>
            <a:pPr>
              <a:buFont typeface="Wingdings" pitchFamily="2" charset="2"/>
              <a:buChar char="o"/>
              <a:defRPr/>
            </a:pPr>
            <a:endParaRPr lang="en-US" sz="2400" dirty="0">
              <a:solidFill>
                <a:schemeClr val="tx1"/>
              </a:solidFill>
            </a:endParaRPr>
          </a:p>
        </p:txBody>
      </p:sp>
      <p:pic>
        <p:nvPicPr>
          <p:cNvPr id="3175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8075" y="1562100"/>
            <a:ext cx="399573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3510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3713F90B-0348-5248-962B-6497F25EB5E6}" type="slidenum">
              <a:rPr lang="en-US"/>
              <a:pPr/>
              <a:t>33</a:t>
            </a:fld>
            <a:endParaRPr lang="en-US"/>
          </a:p>
        </p:txBody>
      </p:sp>
      <p:sp>
        <p:nvSpPr>
          <p:cNvPr id="32772" name="Slide Number Placeholder 3"/>
          <p:cNvSpPr txBox="1">
            <a:spLocks noGrp="1"/>
          </p:cNvSpPr>
          <p:nvPr/>
        </p:nvSpPr>
        <p:spPr bwMode="auto">
          <a:xfrm>
            <a:off x="8769350" y="6591300"/>
            <a:ext cx="1841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288" bIns="18288" anchor="ct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endParaRPr lang="en-US" sz="1000" b="1">
              <a:latin typeface="Arial" charset="0"/>
              <a:cs typeface="Arial" charset="0"/>
            </a:endParaRPr>
          </a:p>
        </p:txBody>
      </p:sp>
      <p:sp>
        <p:nvSpPr>
          <p:cNvPr id="32773" name="Rectangle 2"/>
          <p:cNvSpPr>
            <a:spLocks noGrp="1" noChangeArrowheads="1"/>
          </p:cNvSpPr>
          <p:nvPr>
            <p:ph type="title" idx="4294967295"/>
          </p:nvPr>
        </p:nvSpPr>
        <p:spPr/>
        <p:txBody>
          <a:bodyPr anchor="ctr"/>
          <a:lstStyle/>
          <a:p>
            <a:pPr eaLnBrk="1" hangingPunct="1"/>
            <a:r>
              <a:rPr lang="en-US">
                <a:latin typeface="Verdana" charset="0"/>
              </a:rPr>
              <a:t>Trends in American Families</a:t>
            </a:r>
          </a:p>
        </p:txBody>
      </p:sp>
      <p:sp>
        <p:nvSpPr>
          <p:cNvPr id="32774" name="Rectangle 3"/>
          <p:cNvSpPr>
            <a:spLocks noGrp="1" noChangeArrowheads="1"/>
          </p:cNvSpPr>
          <p:nvPr>
            <p:ph type="body" idx="4294967295"/>
          </p:nvPr>
        </p:nvSpPr>
        <p:spPr>
          <a:xfrm>
            <a:off x="155974" y="2160258"/>
            <a:ext cx="8988026" cy="3670767"/>
          </a:xfrm>
        </p:spPr>
        <p:txBody>
          <a:bodyPr>
            <a:noAutofit/>
          </a:bodyPr>
          <a:lstStyle/>
          <a:p>
            <a:pPr eaLnBrk="1" hangingPunct="1"/>
            <a:r>
              <a:rPr lang="en-US" sz="3200" dirty="0">
                <a:latin typeface="Century Gothic"/>
                <a:cs typeface="Century Gothic"/>
              </a:rPr>
              <a:t>About 8% of all households are occupied by couples who are </a:t>
            </a:r>
            <a:r>
              <a:rPr lang="en-US" sz="3200" b="1" dirty="0" smtClean="0">
                <a:latin typeface="Century Gothic"/>
                <a:cs typeface="Century Gothic"/>
              </a:rPr>
              <a:t>cohabiting</a:t>
            </a:r>
            <a:r>
              <a:rPr lang="en-US" sz="3200" dirty="0" smtClean="0">
                <a:latin typeface="Century Gothic"/>
                <a:cs typeface="Century Gothic"/>
              </a:rPr>
              <a:t> </a:t>
            </a:r>
            <a:r>
              <a:rPr lang="en-US" sz="3200" dirty="0">
                <a:latin typeface="Century Gothic"/>
                <a:cs typeface="Century Gothic"/>
              </a:rPr>
              <a:t>(living together as a romantically involved, unmarried couple). </a:t>
            </a:r>
            <a:endParaRPr lang="en-US" sz="3200" dirty="0" smtClean="0">
              <a:latin typeface="Century Gothic"/>
              <a:cs typeface="Century Gothic"/>
            </a:endParaRPr>
          </a:p>
          <a:p>
            <a:r>
              <a:rPr lang="en-US" sz="3200" dirty="0">
                <a:cs typeface="Century Gothic"/>
              </a:rPr>
              <a:t>Cohabitation of unmarried couples totals about 8.1 million couples who live together in the United States as of 2011</a:t>
            </a:r>
            <a:r>
              <a:rPr lang="en-US" sz="3200" dirty="0" smtClean="0">
                <a:cs typeface="Century Gothic"/>
              </a:rPr>
              <a:t>.</a:t>
            </a:r>
            <a:endParaRPr lang="en-US" sz="3200" dirty="0" smtClean="0">
              <a:latin typeface="Century Gothic"/>
              <a:cs typeface="Century Gothic"/>
            </a:endParaRPr>
          </a:p>
        </p:txBody>
      </p:sp>
    </p:spTree>
    <p:extLst>
      <p:ext uri="{BB962C8B-B14F-4D97-AF65-F5344CB8AC3E}">
        <p14:creationId xmlns:p14="http://schemas.microsoft.com/office/powerpoint/2010/main" val="160254990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822907-8A9D-4F6B-98F6-913902AD56B5}" type="slidenum">
              <a:rPr lang="en-US" smtClean="0"/>
              <a:t>34</a:t>
            </a:fld>
            <a:endParaRPr lang="en-US"/>
          </a:p>
        </p:txBody>
      </p:sp>
      <p:pic>
        <p:nvPicPr>
          <p:cNvPr id="4" name="Picture 3" descr="Screen Shot 2015-05-26 at 10.21.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19" y="757667"/>
            <a:ext cx="8869281" cy="5811408"/>
          </a:xfrm>
          <a:prstGeom prst="rect">
            <a:avLst/>
          </a:prstGeom>
        </p:spPr>
      </p:pic>
    </p:spTree>
    <p:extLst>
      <p:ext uri="{BB962C8B-B14F-4D97-AF65-F5344CB8AC3E}">
        <p14:creationId xmlns:p14="http://schemas.microsoft.com/office/powerpoint/2010/main" val="1893462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8BF76A7D-D9EF-3D41-A5FA-93B71D429593}" type="slidenum">
              <a:rPr lang="en-US"/>
              <a:pPr/>
              <a:t>35</a:t>
            </a:fld>
            <a:endParaRPr lang="en-US"/>
          </a:p>
        </p:txBody>
      </p:sp>
      <p:sp>
        <p:nvSpPr>
          <p:cNvPr id="33796" name="Rectangle 2"/>
          <p:cNvSpPr>
            <a:spLocks noGrp="1" noChangeArrowheads="1"/>
          </p:cNvSpPr>
          <p:nvPr>
            <p:ph type="title"/>
          </p:nvPr>
        </p:nvSpPr>
        <p:spPr/>
        <p:txBody>
          <a:bodyPr>
            <a:normAutofit fontScale="90000"/>
          </a:bodyPr>
          <a:lstStyle/>
          <a:p>
            <a:pPr eaLnBrk="1" hangingPunct="1"/>
            <a:r>
              <a:rPr lang="en-US">
                <a:latin typeface="Verdana" charset="0"/>
              </a:rPr>
              <a:t>Cohabitation in the United States</a:t>
            </a:r>
          </a:p>
        </p:txBody>
      </p:sp>
      <p:pic>
        <p:nvPicPr>
          <p:cNvPr id="3" name="Content Placeholder 2"/>
          <p:cNvPicPr>
            <a:picLocks noGrp="1" noChangeAspect="1"/>
          </p:cNvPicPr>
          <p:nvPr>
            <p:ph idx="1"/>
          </p:nvPr>
        </p:nvPicPr>
        <p:blipFill>
          <a:blip r:embed="rId2"/>
          <a:srcRect l="-86443" r="-86443"/>
          <a:stretch>
            <a:fillRect/>
          </a:stretch>
        </p:blipFill>
        <p:spPr>
          <a:xfrm>
            <a:off x="2490257" y="2038256"/>
            <a:ext cx="9405409" cy="4536518"/>
          </a:xfrm>
        </p:spPr>
      </p:pic>
      <p:sp>
        <p:nvSpPr>
          <p:cNvPr id="4" name="TextBox 3"/>
          <p:cNvSpPr txBox="1"/>
          <p:nvPr/>
        </p:nvSpPr>
        <p:spPr>
          <a:xfrm>
            <a:off x="467923" y="2124391"/>
            <a:ext cx="4902053" cy="4832093"/>
          </a:xfrm>
          <a:prstGeom prst="rect">
            <a:avLst/>
          </a:prstGeom>
          <a:noFill/>
        </p:spPr>
        <p:txBody>
          <a:bodyPr wrap="square" rtlCol="0">
            <a:spAutoFit/>
          </a:bodyPr>
          <a:lstStyle/>
          <a:p>
            <a:r>
              <a:rPr lang="en-US" sz="2800" dirty="0"/>
              <a:t>The share of 30- to 44-year-olds living as unmarried couples has more than doubled since the mid-1990s. Adults with lower levels of education—without college degrees—are twice as likely to cohabit as those with college degrees.</a:t>
            </a:r>
          </a:p>
          <a:p>
            <a:endParaRPr lang="en-US" sz="2800" dirty="0"/>
          </a:p>
        </p:txBody>
      </p:sp>
    </p:spTree>
    <p:extLst>
      <p:ext uri="{BB962C8B-B14F-4D97-AF65-F5344CB8AC3E}">
        <p14:creationId xmlns:p14="http://schemas.microsoft.com/office/powerpoint/2010/main" val="126072295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69874D87-003D-1545-AEFC-1E8F5245D29D}" type="slidenum">
              <a:rPr lang="en-US"/>
              <a:pPr/>
              <a:t>36</a:t>
            </a:fld>
            <a:endParaRPr lang="en-US"/>
          </a:p>
        </p:txBody>
      </p:sp>
      <p:sp>
        <p:nvSpPr>
          <p:cNvPr id="34820" name="Slide Number Placeholder 3"/>
          <p:cNvSpPr txBox="1">
            <a:spLocks noGrp="1"/>
          </p:cNvSpPr>
          <p:nvPr/>
        </p:nvSpPr>
        <p:spPr bwMode="auto">
          <a:xfrm>
            <a:off x="8769350" y="6591300"/>
            <a:ext cx="1841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288" bIns="18288" anchor="ct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endParaRPr lang="en-US" sz="1000" b="1">
              <a:latin typeface="Arial" charset="0"/>
              <a:cs typeface="Arial" charset="0"/>
            </a:endParaRPr>
          </a:p>
        </p:txBody>
      </p:sp>
      <p:sp>
        <p:nvSpPr>
          <p:cNvPr id="34821" name="Rectangle 2"/>
          <p:cNvSpPr>
            <a:spLocks noGrp="1" noChangeArrowheads="1"/>
          </p:cNvSpPr>
          <p:nvPr>
            <p:ph type="title" idx="4294967295"/>
          </p:nvPr>
        </p:nvSpPr>
        <p:spPr/>
        <p:txBody>
          <a:bodyPr anchor="ctr"/>
          <a:lstStyle/>
          <a:p>
            <a:pPr eaLnBrk="1" hangingPunct="1"/>
            <a:r>
              <a:rPr lang="en-US" sz="3400" dirty="0">
                <a:latin typeface="Verdana" charset="0"/>
              </a:rPr>
              <a:t>Trends in American </a:t>
            </a:r>
            <a:r>
              <a:rPr lang="en-US" sz="3400" dirty="0" smtClean="0">
                <a:latin typeface="Verdana" charset="0"/>
              </a:rPr>
              <a:t>Families</a:t>
            </a:r>
            <a:endParaRPr lang="en-US" sz="1900" dirty="0">
              <a:latin typeface="Verdana" charset="0"/>
            </a:endParaRPr>
          </a:p>
        </p:txBody>
      </p:sp>
      <p:sp>
        <p:nvSpPr>
          <p:cNvPr id="34822" name="Rectangle 3"/>
          <p:cNvSpPr>
            <a:spLocks noGrp="1" noChangeArrowheads="1"/>
          </p:cNvSpPr>
          <p:nvPr>
            <p:ph type="body" idx="4294967295"/>
          </p:nvPr>
        </p:nvSpPr>
        <p:spPr>
          <a:xfrm>
            <a:off x="304800" y="2038256"/>
            <a:ext cx="8534400" cy="4514944"/>
          </a:xfrm>
        </p:spPr>
        <p:txBody>
          <a:bodyPr/>
          <a:lstStyle/>
          <a:p>
            <a:pPr eaLnBrk="1" hangingPunct="1"/>
            <a:r>
              <a:rPr lang="en-US" sz="3400" dirty="0">
                <a:latin typeface="Century Gothic"/>
                <a:cs typeface="Century Gothic"/>
              </a:rPr>
              <a:t>Increases in the numbers of:</a:t>
            </a:r>
          </a:p>
          <a:p>
            <a:pPr lvl="1" eaLnBrk="1" hangingPunct="1"/>
            <a:r>
              <a:rPr lang="en-US" sz="3000" dirty="0">
                <a:latin typeface="Century Gothic"/>
                <a:cs typeface="Century Gothic"/>
              </a:rPr>
              <a:t>Single people.</a:t>
            </a:r>
          </a:p>
          <a:p>
            <a:pPr lvl="1" eaLnBrk="1" hangingPunct="1"/>
            <a:r>
              <a:rPr lang="en-US" sz="3000" dirty="0">
                <a:latin typeface="Century Gothic"/>
                <a:cs typeface="Century Gothic"/>
              </a:rPr>
              <a:t>People who are cohabitating</a:t>
            </a:r>
          </a:p>
          <a:p>
            <a:pPr lvl="1" eaLnBrk="1" hangingPunct="1"/>
            <a:r>
              <a:rPr lang="en-US" sz="3000" dirty="0">
                <a:latin typeface="Century Gothic"/>
                <a:cs typeface="Century Gothic"/>
              </a:rPr>
              <a:t>Single parents</a:t>
            </a:r>
          </a:p>
          <a:p>
            <a:pPr lvl="1" eaLnBrk="1" hangingPunct="1"/>
            <a:r>
              <a:rPr lang="en-US" sz="3000" dirty="0">
                <a:latin typeface="Century Gothic"/>
                <a:cs typeface="Century Gothic"/>
              </a:rPr>
              <a:t>People who are living in </a:t>
            </a:r>
            <a:r>
              <a:rPr lang="en-US" sz="3000" b="1" dirty="0">
                <a:latin typeface="Century Gothic"/>
                <a:cs typeface="Century Gothic"/>
              </a:rPr>
              <a:t>intentional communities </a:t>
            </a:r>
            <a:r>
              <a:rPr lang="en-US" sz="3000" dirty="0">
                <a:latin typeface="Century Gothic"/>
                <a:cs typeface="Century Gothic"/>
              </a:rPr>
              <a:t>(any of a variety of groups who form communal living arrangements outside marriage).</a:t>
            </a:r>
          </a:p>
        </p:txBody>
      </p:sp>
      <p:pic>
        <p:nvPicPr>
          <p:cNvPr id="34823" name="Picture 5" descr="ch13p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590800"/>
            <a:ext cx="19050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374591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C3C95F31-FFC8-3E4F-915C-C380655D46ED}" type="slidenum">
              <a:rPr lang="en-US"/>
              <a:pPr/>
              <a:t>37</a:t>
            </a:fld>
            <a:endParaRPr lang="en-US"/>
          </a:p>
        </p:txBody>
      </p:sp>
      <p:sp>
        <p:nvSpPr>
          <p:cNvPr id="35844" name="Slide Number Placeholder 3"/>
          <p:cNvSpPr txBox="1">
            <a:spLocks noGrp="1"/>
          </p:cNvSpPr>
          <p:nvPr/>
        </p:nvSpPr>
        <p:spPr bwMode="auto">
          <a:xfrm>
            <a:off x="8767763" y="6591300"/>
            <a:ext cx="1841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288" bIns="18288" anchor="ct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endParaRPr lang="en-US" sz="1000" b="1">
              <a:latin typeface="Arial" charset="0"/>
              <a:cs typeface="Arial" charset="0"/>
            </a:endParaRPr>
          </a:p>
        </p:txBody>
      </p:sp>
      <p:sp>
        <p:nvSpPr>
          <p:cNvPr id="35845" name="Rectangle 2"/>
          <p:cNvSpPr>
            <a:spLocks noGrp="1" noChangeArrowheads="1"/>
          </p:cNvSpPr>
          <p:nvPr>
            <p:ph type="title" idx="4294967295"/>
          </p:nvPr>
        </p:nvSpPr>
        <p:spPr/>
        <p:txBody>
          <a:bodyPr anchor="ctr"/>
          <a:lstStyle/>
          <a:p>
            <a:pPr eaLnBrk="1" hangingPunct="1"/>
            <a:r>
              <a:rPr lang="en-US">
                <a:latin typeface="Verdana" charset="0"/>
              </a:rPr>
              <a:t>The Postmodern Family</a:t>
            </a:r>
          </a:p>
        </p:txBody>
      </p:sp>
      <p:sp>
        <p:nvSpPr>
          <p:cNvPr id="35846" name="Rectangle 3"/>
          <p:cNvSpPr>
            <a:spLocks noGrp="1" noChangeArrowheads="1"/>
          </p:cNvSpPr>
          <p:nvPr>
            <p:ph type="body" idx="4294967295"/>
          </p:nvPr>
        </p:nvSpPr>
        <p:spPr>
          <a:xfrm>
            <a:off x="402615" y="2292454"/>
            <a:ext cx="8322285" cy="3973875"/>
          </a:xfrm>
        </p:spPr>
        <p:txBody>
          <a:bodyPr>
            <a:noAutofit/>
          </a:bodyPr>
          <a:lstStyle/>
          <a:p>
            <a:pPr eaLnBrk="1" hangingPunct="1"/>
            <a:r>
              <a:rPr lang="en-US" sz="3400" dirty="0">
                <a:latin typeface="Century Gothic"/>
                <a:cs typeface="Century Gothic"/>
              </a:rPr>
              <a:t>Families adapting to the challenges of a postmodern society may create family structures that look very different from the </a:t>
            </a:r>
            <a:r>
              <a:rPr lang="ja-JP" altLang="en-US" sz="3400" dirty="0">
                <a:latin typeface="Century Gothic"/>
                <a:cs typeface="Century Gothic"/>
              </a:rPr>
              <a:t>“</a:t>
            </a:r>
            <a:r>
              <a:rPr lang="en-US" sz="3400" dirty="0">
                <a:latin typeface="Century Gothic"/>
                <a:cs typeface="Century Gothic"/>
              </a:rPr>
              <a:t>traditional</a:t>
            </a:r>
            <a:r>
              <a:rPr lang="ja-JP" altLang="en-US" sz="3400" dirty="0">
                <a:latin typeface="Century Gothic"/>
                <a:cs typeface="Century Gothic"/>
              </a:rPr>
              <a:t>”</a:t>
            </a:r>
            <a:r>
              <a:rPr lang="en-US" sz="3400" dirty="0">
                <a:latin typeface="Century Gothic"/>
                <a:cs typeface="Century Gothic"/>
              </a:rPr>
              <a:t> family and can include ex-spouses, new partners and children, other kin, and even non-kin such as friends and coworkers. </a:t>
            </a:r>
          </a:p>
        </p:txBody>
      </p:sp>
    </p:spTree>
    <p:extLst>
      <p:ext uri="{BB962C8B-B14F-4D97-AF65-F5344CB8AC3E}">
        <p14:creationId xmlns:p14="http://schemas.microsoft.com/office/powerpoint/2010/main" val="4057967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3AA5CF7D-62BC-0446-8D1D-D90DF60B161D}" type="slidenum">
              <a:rPr lang="en-US"/>
              <a:pPr/>
              <a:t>38</a:t>
            </a:fld>
            <a:endParaRPr lang="en-US"/>
          </a:p>
        </p:txBody>
      </p:sp>
      <p:sp>
        <p:nvSpPr>
          <p:cNvPr id="36868" name="Slide Number Placeholder 3"/>
          <p:cNvSpPr txBox="1">
            <a:spLocks noGrp="1"/>
          </p:cNvSpPr>
          <p:nvPr/>
        </p:nvSpPr>
        <p:spPr bwMode="auto">
          <a:xfrm>
            <a:off x="8767763" y="6591300"/>
            <a:ext cx="1841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288" bIns="18288" anchor="ct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endParaRPr lang="en-US" sz="1000" b="1">
              <a:latin typeface="Arial" charset="0"/>
              <a:cs typeface="Arial" charset="0"/>
            </a:endParaRPr>
          </a:p>
        </p:txBody>
      </p:sp>
      <p:sp>
        <p:nvSpPr>
          <p:cNvPr id="36869" name="Rectangle 3"/>
          <p:cNvSpPr>
            <a:spLocks noGrp="1" noChangeArrowheads="1"/>
          </p:cNvSpPr>
          <p:nvPr>
            <p:ph type="body" idx="4294967295"/>
          </p:nvPr>
        </p:nvSpPr>
        <p:spPr>
          <a:xfrm>
            <a:off x="609600" y="1889727"/>
            <a:ext cx="8115300" cy="3996304"/>
          </a:xfrm>
        </p:spPr>
        <p:txBody>
          <a:bodyPr>
            <a:noAutofit/>
          </a:bodyPr>
          <a:lstStyle/>
          <a:p>
            <a:pPr eaLnBrk="1" hangingPunct="1">
              <a:buFont typeface="Wingdings" charset="0"/>
              <a:buNone/>
            </a:pPr>
            <a:r>
              <a:rPr lang="en-US" sz="2600" dirty="0">
                <a:latin typeface="Century Gothic"/>
                <a:cs typeface="Century Gothic"/>
              </a:rPr>
              <a:t>1.	How do contemporary sociologists define family?</a:t>
            </a:r>
          </a:p>
          <a:p>
            <a:pPr lvl="2">
              <a:buFont typeface="Wingdings" charset="0"/>
              <a:buNone/>
            </a:pPr>
            <a:r>
              <a:rPr lang="en-US" sz="2600" dirty="0">
                <a:latin typeface="Century Gothic"/>
                <a:cs typeface="Century Gothic"/>
              </a:rPr>
              <a:t>a. Relatives or relations, usually those related by common descent</a:t>
            </a:r>
          </a:p>
          <a:p>
            <a:pPr lvl="2">
              <a:buFont typeface="Wingdings" charset="0"/>
              <a:buNone/>
            </a:pPr>
            <a:r>
              <a:rPr lang="en-US" sz="2600" dirty="0">
                <a:latin typeface="Century Gothic"/>
                <a:cs typeface="Century Gothic"/>
              </a:rPr>
              <a:t>b. A social group whose members are bound by legal, biological, or emotional ties, or a combination of all three</a:t>
            </a:r>
          </a:p>
          <a:p>
            <a:pPr lvl="2">
              <a:buFont typeface="Wingdings" charset="0"/>
              <a:buNone/>
            </a:pPr>
            <a:r>
              <a:rPr lang="en-US" sz="2600" dirty="0">
                <a:latin typeface="Century Gothic"/>
                <a:cs typeface="Century Gothic"/>
              </a:rPr>
              <a:t>c. Two or more individuals related by blood, marriage, or adoption living in the same household</a:t>
            </a:r>
          </a:p>
          <a:p>
            <a:pPr lvl="2">
              <a:buFont typeface="Wingdings" charset="0"/>
              <a:buNone/>
            </a:pPr>
            <a:r>
              <a:rPr lang="en-US" sz="2600" dirty="0">
                <a:latin typeface="Century Gothic"/>
                <a:cs typeface="Century Gothic"/>
              </a:rPr>
              <a:t>d. A two-parent household with children</a:t>
            </a:r>
          </a:p>
          <a:p>
            <a:pPr eaLnBrk="1" hangingPunct="1">
              <a:buFont typeface="Wingdings" charset="0"/>
              <a:buNone/>
            </a:pPr>
            <a:endParaRPr lang="en-US" sz="2600" dirty="0">
              <a:latin typeface="Century Gothic"/>
              <a:cs typeface="Century Gothic"/>
            </a:endParaRPr>
          </a:p>
        </p:txBody>
      </p:sp>
      <p:sp>
        <p:nvSpPr>
          <p:cNvPr id="36870" name="TextBox 7"/>
          <p:cNvSpPr txBox="1">
            <a:spLocks noChangeArrowheads="1"/>
          </p:cNvSpPr>
          <p:nvPr/>
        </p:nvSpPr>
        <p:spPr bwMode="auto">
          <a:xfrm>
            <a:off x="609600" y="762000"/>
            <a:ext cx="3008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hangingPunct="1"/>
            <a:r>
              <a:rPr lang="en-US" sz="4000" dirty="0">
                <a:latin typeface="Philosopher" charset="0"/>
                <a:cs typeface="Arial" charset="0"/>
              </a:rPr>
              <a:t>Lesson Quiz</a:t>
            </a:r>
            <a:endParaRPr lang="en-US" sz="2000" dirty="0">
              <a:latin typeface="Calibri" charset="0"/>
              <a:cs typeface="Arial" charset="0"/>
            </a:endParaRPr>
          </a:p>
        </p:txBody>
      </p:sp>
    </p:spTree>
    <p:extLst>
      <p:ext uri="{BB962C8B-B14F-4D97-AF65-F5344CB8AC3E}">
        <p14:creationId xmlns:p14="http://schemas.microsoft.com/office/powerpoint/2010/main" val="3340749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F988A121-F4A2-8645-84B8-53680D334069}" type="slidenum">
              <a:rPr lang="en-US"/>
              <a:pPr/>
              <a:t>39</a:t>
            </a:fld>
            <a:endParaRPr lang="en-US"/>
          </a:p>
        </p:txBody>
      </p:sp>
      <p:sp>
        <p:nvSpPr>
          <p:cNvPr id="37892" name="Slide Number Placeholder 3"/>
          <p:cNvSpPr txBox="1">
            <a:spLocks noGrp="1"/>
          </p:cNvSpPr>
          <p:nvPr/>
        </p:nvSpPr>
        <p:spPr bwMode="auto">
          <a:xfrm>
            <a:off x="8767763" y="6591300"/>
            <a:ext cx="1841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288" bIns="18288" anchor="ct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endParaRPr lang="en-US" sz="1000" b="1">
              <a:latin typeface="Arial" charset="0"/>
              <a:cs typeface="Arial" charset="0"/>
            </a:endParaRPr>
          </a:p>
        </p:txBody>
      </p:sp>
      <p:sp>
        <p:nvSpPr>
          <p:cNvPr id="37893" name="Rectangle 3"/>
          <p:cNvSpPr>
            <a:spLocks noGrp="1" noChangeArrowheads="1"/>
          </p:cNvSpPr>
          <p:nvPr>
            <p:ph type="body" idx="4294967295"/>
          </p:nvPr>
        </p:nvSpPr>
        <p:spPr>
          <a:xfrm>
            <a:off x="609600" y="1703852"/>
            <a:ext cx="8115300" cy="4562478"/>
          </a:xfrm>
        </p:spPr>
        <p:txBody>
          <a:bodyPr>
            <a:normAutofit/>
          </a:bodyPr>
          <a:lstStyle/>
          <a:p>
            <a:pPr eaLnBrk="1" hangingPunct="1">
              <a:buFont typeface="Wingdings" charset="0"/>
              <a:buNone/>
            </a:pPr>
            <a:r>
              <a:rPr lang="en-US" sz="3400" dirty="0">
                <a:latin typeface="Century Gothic"/>
                <a:cs typeface="Century Gothic"/>
              </a:rPr>
              <a:t>2</a:t>
            </a:r>
            <a:r>
              <a:rPr lang="en-US" sz="3400" dirty="0" smtClean="0">
                <a:latin typeface="Century Gothic"/>
                <a:cs typeface="Century Gothic"/>
              </a:rPr>
              <a:t>. The </a:t>
            </a:r>
            <a:r>
              <a:rPr lang="en-US" sz="3400" dirty="0">
                <a:latin typeface="Century Gothic"/>
                <a:cs typeface="Century Gothic"/>
              </a:rPr>
              <a:t>fact that people tend to marry someone from a similar social class background demonstrates:</a:t>
            </a:r>
          </a:p>
          <a:p>
            <a:pPr lvl="3">
              <a:buFont typeface="Wingdings" charset="0"/>
              <a:buNone/>
            </a:pPr>
            <a:r>
              <a:rPr lang="en-US" sz="3400" dirty="0">
                <a:latin typeface="Century Gothic"/>
                <a:cs typeface="Century Gothic"/>
              </a:rPr>
              <a:t>a. endogamy</a:t>
            </a:r>
          </a:p>
          <a:p>
            <a:pPr lvl="3">
              <a:buFont typeface="Wingdings" charset="0"/>
              <a:buNone/>
            </a:pPr>
            <a:r>
              <a:rPr lang="en-US" sz="3400" dirty="0">
                <a:latin typeface="Century Gothic"/>
                <a:cs typeface="Century Gothic"/>
              </a:rPr>
              <a:t>b. polygyny</a:t>
            </a:r>
          </a:p>
          <a:p>
            <a:pPr lvl="3">
              <a:buFont typeface="Wingdings" charset="0"/>
              <a:buNone/>
            </a:pPr>
            <a:r>
              <a:rPr lang="en-US" sz="3400" dirty="0">
                <a:latin typeface="Century Gothic"/>
                <a:cs typeface="Century Gothic"/>
              </a:rPr>
              <a:t>c. polyandry</a:t>
            </a:r>
          </a:p>
          <a:p>
            <a:pPr lvl="3">
              <a:buFont typeface="Wingdings" charset="0"/>
              <a:buNone/>
            </a:pPr>
            <a:r>
              <a:rPr lang="en-US" sz="3400" dirty="0">
                <a:latin typeface="Century Gothic"/>
                <a:cs typeface="Century Gothic"/>
              </a:rPr>
              <a:t>d. exogamy</a:t>
            </a:r>
          </a:p>
        </p:txBody>
      </p:sp>
      <p:sp>
        <p:nvSpPr>
          <p:cNvPr id="37894" name="TextBox 7"/>
          <p:cNvSpPr txBox="1">
            <a:spLocks noChangeArrowheads="1"/>
          </p:cNvSpPr>
          <p:nvPr/>
        </p:nvSpPr>
        <p:spPr bwMode="auto">
          <a:xfrm>
            <a:off x="609600" y="685800"/>
            <a:ext cx="3008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hangingPunct="1"/>
            <a:r>
              <a:rPr lang="en-US" sz="4000">
                <a:latin typeface="Philosopher" charset="0"/>
                <a:cs typeface="Arial" charset="0"/>
              </a:rPr>
              <a:t>Lesson Quiz</a:t>
            </a:r>
            <a:endParaRPr lang="en-US" sz="2000">
              <a:latin typeface="Calibri" charset="0"/>
              <a:cs typeface="Arial" charset="0"/>
            </a:endParaRPr>
          </a:p>
        </p:txBody>
      </p:sp>
    </p:spTree>
    <p:extLst>
      <p:ext uri="{BB962C8B-B14F-4D97-AF65-F5344CB8AC3E}">
        <p14:creationId xmlns:p14="http://schemas.microsoft.com/office/powerpoint/2010/main" val="864586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FBAAC0F3-4F31-D840-99A2-3AA1917C6C68}" type="slidenum">
              <a:rPr lang="en-US"/>
              <a:pPr/>
              <a:t>4</a:t>
            </a:fld>
            <a:endParaRPr lang="en-US"/>
          </a:p>
        </p:txBody>
      </p:sp>
      <p:sp>
        <p:nvSpPr>
          <p:cNvPr id="7172" name="Rectangle 2"/>
          <p:cNvSpPr>
            <a:spLocks noGrp="1" noChangeArrowheads="1"/>
          </p:cNvSpPr>
          <p:nvPr>
            <p:ph type="title" idx="4294967295"/>
          </p:nvPr>
        </p:nvSpPr>
        <p:spPr/>
        <p:txBody>
          <a:bodyPr anchor="ctr"/>
          <a:lstStyle/>
          <a:p>
            <a:pPr eaLnBrk="1" hangingPunct="1"/>
            <a:r>
              <a:rPr lang="en-US" dirty="0">
                <a:latin typeface="Verdana" charset="0"/>
              </a:rPr>
              <a:t>What is the Family</a:t>
            </a:r>
            <a:r>
              <a:rPr lang="en-US" dirty="0" smtClean="0">
                <a:latin typeface="Verdana" charset="0"/>
              </a:rPr>
              <a:t>?</a:t>
            </a:r>
            <a:endParaRPr lang="en-US" sz="2100" dirty="0">
              <a:latin typeface="Verdana" charset="0"/>
            </a:endParaRPr>
          </a:p>
        </p:txBody>
      </p:sp>
      <p:sp>
        <p:nvSpPr>
          <p:cNvPr id="7173" name="Rectangle 3"/>
          <p:cNvSpPr>
            <a:spLocks noGrp="1" noChangeArrowheads="1"/>
          </p:cNvSpPr>
          <p:nvPr>
            <p:ph type="body" idx="4294967295"/>
          </p:nvPr>
        </p:nvSpPr>
        <p:spPr>
          <a:xfrm>
            <a:off x="619407" y="2595562"/>
            <a:ext cx="8105493" cy="3670767"/>
          </a:xfrm>
        </p:spPr>
        <p:txBody>
          <a:bodyPr>
            <a:noAutofit/>
          </a:bodyPr>
          <a:lstStyle/>
          <a:p>
            <a:pPr eaLnBrk="1" hangingPunct="1"/>
            <a:r>
              <a:rPr lang="en-US" sz="3200" dirty="0">
                <a:latin typeface="Century Gothic"/>
                <a:cs typeface="Century Gothic"/>
              </a:rPr>
              <a:t>An </a:t>
            </a:r>
            <a:r>
              <a:rPr lang="en-US" sz="3200" b="1" dirty="0">
                <a:latin typeface="Century Gothic"/>
                <a:cs typeface="Century Gothic"/>
              </a:rPr>
              <a:t>extended family</a:t>
            </a:r>
            <a:r>
              <a:rPr lang="en-US" sz="3200" dirty="0">
                <a:latin typeface="Century Gothic"/>
                <a:cs typeface="Century Gothic"/>
              </a:rPr>
              <a:t> is a large group of relatives, usually including at least three generations living either in one household or in close proximity. </a:t>
            </a:r>
          </a:p>
          <a:p>
            <a:pPr eaLnBrk="1" hangingPunct="1"/>
            <a:r>
              <a:rPr lang="en-US" sz="3200" b="1" dirty="0">
                <a:latin typeface="Century Gothic"/>
                <a:cs typeface="Century Gothic"/>
              </a:rPr>
              <a:t>Kin</a:t>
            </a:r>
            <a:r>
              <a:rPr lang="en-US" sz="3200" dirty="0">
                <a:latin typeface="Century Gothic"/>
                <a:cs typeface="Century Gothic"/>
              </a:rPr>
              <a:t> is defined as relatives or relations, usually those related by common descent. </a:t>
            </a:r>
          </a:p>
        </p:txBody>
      </p:sp>
    </p:spTree>
    <p:extLst>
      <p:ext uri="{BB962C8B-B14F-4D97-AF65-F5344CB8AC3E}">
        <p14:creationId xmlns:p14="http://schemas.microsoft.com/office/powerpoint/2010/main" val="164966374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314B48C0-6298-AB4A-B704-AA3DC960789A}" type="slidenum">
              <a:rPr lang="en-US"/>
              <a:pPr/>
              <a:t>40</a:t>
            </a:fld>
            <a:endParaRPr lang="en-US"/>
          </a:p>
        </p:txBody>
      </p:sp>
      <p:sp>
        <p:nvSpPr>
          <p:cNvPr id="38916" name="Slide Number Placeholder 3"/>
          <p:cNvSpPr txBox="1">
            <a:spLocks noGrp="1"/>
          </p:cNvSpPr>
          <p:nvPr/>
        </p:nvSpPr>
        <p:spPr bwMode="auto">
          <a:xfrm>
            <a:off x="8626475" y="6591300"/>
            <a:ext cx="3254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288" bIns="18288" anchor="ct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fld id="{3FA3438F-9BAF-244A-AD55-6BD215FE3564}" type="slidenum">
              <a:rPr lang="en-US" sz="1000" b="1">
                <a:latin typeface="Arial" charset="0"/>
                <a:cs typeface="Arial" charset="0"/>
              </a:rPr>
              <a:pPr algn="r" eaLnBrk="1" hangingPunct="1"/>
              <a:t>40</a:t>
            </a:fld>
            <a:endParaRPr lang="en-US" sz="1000" b="1">
              <a:latin typeface="Arial" charset="0"/>
              <a:cs typeface="Arial" charset="0"/>
            </a:endParaRPr>
          </a:p>
        </p:txBody>
      </p:sp>
      <p:sp>
        <p:nvSpPr>
          <p:cNvPr id="38917" name="Rectangle 3"/>
          <p:cNvSpPr>
            <a:spLocks noGrp="1" noChangeArrowheads="1"/>
          </p:cNvSpPr>
          <p:nvPr>
            <p:ph type="body" idx="4294967295"/>
          </p:nvPr>
        </p:nvSpPr>
        <p:spPr>
          <a:xfrm>
            <a:off x="609600" y="1889726"/>
            <a:ext cx="8115300" cy="4376603"/>
          </a:xfrm>
        </p:spPr>
        <p:txBody>
          <a:bodyPr>
            <a:normAutofit/>
          </a:bodyPr>
          <a:lstStyle/>
          <a:p>
            <a:pPr eaLnBrk="1" hangingPunct="1">
              <a:buFont typeface="Wingdings" charset="0"/>
              <a:buNone/>
            </a:pPr>
            <a:r>
              <a:rPr lang="en-US" sz="3400" dirty="0">
                <a:latin typeface="Century Gothic"/>
                <a:cs typeface="Century Gothic"/>
              </a:rPr>
              <a:t>3</a:t>
            </a:r>
            <a:r>
              <a:rPr lang="en-US" sz="3400" dirty="0" smtClean="0">
                <a:latin typeface="Century Gothic"/>
                <a:cs typeface="Century Gothic"/>
              </a:rPr>
              <a:t>. The </a:t>
            </a:r>
            <a:r>
              <a:rPr lang="en-US" sz="3400" dirty="0">
                <a:latin typeface="Century Gothic"/>
                <a:cs typeface="Century Gothic"/>
              </a:rPr>
              <a:t>prohibition of interracial marriage, cohabitation, or sexual interaction is called:</a:t>
            </a:r>
          </a:p>
          <a:p>
            <a:pPr lvl="3">
              <a:buFont typeface="Wingdings" charset="0"/>
              <a:buNone/>
            </a:pPr>
            <a:r>
              <a:rPr lang="en-US" sz="3400" dirty="0">
                <a:latin typeface="Century Gothic"/>
                <a:cs typeface="Century Gothic"/>
              </a:rPr>
              <a:t>a. </a:t>
            </a:r>
            <a:r>
              <a:rPr lang="en-US" sz="3400" dirty="0" err="1">
                <a:latin typeface="Century Gothic"/>
                <a:cs typeface="Century Gothic"/>
              </a:rPr>
              <a:t>antimiscegenation</a:t>
            </a:r>
            <a:endParaRPr lang="en-US" sz="3400" dirty="0">
              <a:latin typeface="Century Gothic"/>
              <a:cs typeface="Century Gothic"/>
            </a:endParaRPr>
          </a:p>
          <a:p>
            <a:pPr lvl="3">
              <a:buFont typeface="Wingdings" charset="0"/>
              <a:buNone/>
            </a:pPr>
            <a:r>
              <a:rPr lang="en-US" sz="3400" dirty="0">
                <a:latin typeface="Century Gothic"/>
                <a:cs typeface="Century Gothic"/>
              </a:rPr>
              <a:t>b. </a:t>
            </a:r>
            <a:r>
              <a:rPr lang="en-US" sz="3400" dirty="0" err="1">
                <a:latin typeface="Century Gothic"/>
                <a:cs typeface="Century Gothic"/>
              </a:rPr>
              <a:t>antifulcrumation</a:t>
            </a:r>
            <a:endParaRPr lang="en-US" sz="3400" dirty="0">
              <a:latin typeface="Century Gothic"/>
              <a:cs typeface="Century Gothic"/>
            </a:endParaRPr>
          </a:p>
          <a:p>
            <a:pPr lvl="3">
              <a:buFont typeface="Wingdings" charset="0"/>
              <a:buNone/>
            </a:pPr>
            <a:r>
              <a:rPr lang="en-US" sz="3400" dirty="0">
                <a:latin typeface="Century Gothic"/>
                <a:cs typeface="Century Gothic"/>
              </a:rPr>
              <a:t>c. </a:t>
            </a:r>
            <a:r>
              <a:rPr lang="en-US" sz="3400" dirty="0" err="1">
                <a:latin typeface="Century Gothic"/>
                <a:cs typeface="Century Gothic"/>
              </a:rPr>
              <a:t>antiinternization</a:t>
            </a:r>
            <a:endParaRPr lang="en-US" sz="3400" dirty="0">
              <a:latin typeface="Century Gothic"/>
              <a:cs typeface="Century Gothic"/>
            </a:endParaRPr>
          </a:p>
          <a:p>
            <a:pPr lvl="3">
              <a:buFont typeface="Wingdings" charset="0"/>
              <a:buNone/>
            </a:pPr>
            <a:r>
              <a:rPr lang="en-US" sz="3400" dirty="0">
                <a:latin typeface="Century Gothic"/>
                <a:cs typeface="Century Gothic"/>
              </a:rPr>
              <a:t>d. </a:t>
            </a:r>
            <a:r>
              <a:rPr lang="en-US" sz="3400" dirty="0" err="1">
                <a:latin typeface="Century Gothic"/>
                <a:cs typeface="Century Gothic"/>
              </a:rPr>
              <a:t>antipolygamation</a:t>
            </a:r>
            <a:endParaRPr lang="en-US" sz="3400" dirty="0">
              <a:latin typeface="Century Gothic"/>
              <a:cs typeface="Century Gothic"/>
            </a:endParaRPr>
          </a:p>
        </p:txBody>
      </p:sp>
      <p:sp>
        <p:nvSpPr>
          <p:cNvPr id="38918" name="TextBox 7"/>
          <p:cNvSpPr txBox="1">
            <a:spLocks noChangeArrowheads="1"/>
          </p:cNvSpPr>
          <p:nvPr/>
        </p:nvSpPr>
        <p:spPr bwMode="auto">
          <a:xfrm>
            <a:off x="609600" y="762000"/>
            <a:ext cx="3008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hangingPunct="1"/>
            <a:r>
              <a:rPr lang="en-US" sz="4000">
                <a:latin typeface="Philosopher" charset="0"/>
                <a:cs typeface="Arial" charset="0"/>
              </a:rPr>
              <a:t>Lesson Quiz</a:t>
            </a:r>
            <a:endParaRPr lang="en-US" sz="2000">
              <a:latin typeface="Calibri" charset="0"/>
              <a:cs typeface="Arial" charset="0"/>
            </a:endParaRPr>
          </a:p>
        </p:txBody>
      </p:sp>
    </p:spTree>
    <p:extLst>
      <p:ext uri="{BB962C8B-B14F-4D97-AF65-F5344CB8AC3E}">
        <p14:creationId xmlns:p14="http://schemas.microsoft.com/office/powerpoint/2010/main" val="36503389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6078708C-A3BC-B74D-9BA9-12F752D7E5DA}" type="slidenum">
              <a:rPr lang="en-US"/>
              <a:pPr/>
              <a:t>41</a:t>
            </a:fld>
            <a:endParaRPr lang="en-US"/>
          </a:p>
        </p:txBody>
      </p:sp>
      <p:sp>
        <p:nvSpPr>
          <p:cNvPr id="39940" name="Slide Number Placeholder 3"/>
          <p:cNvSpPr txBox="1">
            <a:spLocks noGrp="1"/>
          </p:cNvSpPr>
          <p:nvPr/>
        </p:nvSpPr>
        <p:spPr bwMode="auto">
          <a:xfrm>
            <a:off x="8626475" y="6591300"/>
            <a:ext cx="3254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288" bIns="18288" anchor="ct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fld id="{A12102D3-A0CA-B943-B17A-C56C93A91243}" type="slidenum">
              <a:rPr lang="en-US" sz="1000" b="1">
                <a:latin typeface="Arial" charset="0"/>
                <a:cs typeface="Arial" charset="0"/>
              </a:rPr>
              <a:pPr algn="r" eaLnBrk="1" hangingPunct="1"/>
              <a:t>41</a:t>
            </a:fld>
            <a:endParaRPr lang="en-US" sz="1000" b="1">
              <a:latin typeface="Arial" charset="0"/>
              <a:cs typeface="Arial" charset="0"/>
            </a:endParaRPr>
          </a:p>
        </p:txBody>
      </p:sp>
      <p:sp>
        <p:nvSpPr>
          <p:cNvPr id="39941" name="Rectangle 3"/>
          <p:cNvSpPr>
            <a:spLocks noGrp="1" noChangeArrowheads="1"/>
          </p:cNvSpPr>
          <p:nvPr>
            <p:ph type="body" idx="4294967295"/>
          </p:nvPr>
        </p:nvSpPr>
        <p:spPr>
          <a:xfrm>
            <a:off x="609600" y="1827768"/>
            <a:ext cx="8115300" cy="4438562"/>
          </a:xfrm>
        </p:spPr>
        <p:txBody>
          <a:bodyPr>
            <a:noAutofit/>
          </a:bodyPr>
          <a:lstStyle/>
          <a:p>
            <a:pPr eaLnBrk="1" hangingPunct="1">
              <a:buFont typeface="Wingdings" charset="0"/>
              <a:buNone/>
            </a:pPr>
            <a:r>
              <a:rPr lang="en-US" sz="3000" dirty="0">
                <a:latin typeface="Century Gothic"/>
                <a:cs typeface="Century Gothic"/>
              </a:rPr>
              <a:t>4. Which of the following is NOT a current trend in the population of American families?</a:t>
            </a:r>
          </a:p>
          <a:p>
            <a:pPr lvl="3">
              <a:buFont typeface="Wingdings" charset="0"/>
              <a:buNone/>
            </a:pPr>
            <a:r>
              <a:rPr lang="en-US" sz="3000" dirty="0">
                <a:latin typeface="Century Gothic"/>
                <a:cs typeface="Century Gothic"/>
              </a:rPr>
              <a:t>a. There are more single people.</a:t>
            </a:r>
          </a:p>
          <a:p>
            <a:pPr lvl="3">
              <a:buFont typeface="Wingdings" charset="0"/>
              <a:buNone/>
            </a:pPr>
            <a:r>
              <a:rPr lang="en-US" sz="3000" dirty="0">
                <a:latin typeface="Century Gothic"/>
                <a:cs typeface="Century Gothic"/>
              </a:rPr>
              <a:t>b. There are more married couples.</a:t>
            </a:r>
          </a:p>
          <a:p>
            <a:pPr lvl="3">
              <a:buFont typeface="Wingdings" charset="0"/>
              <a:buNone/>
            </a:pPr>
            <a:r>
              <a:rPr lang="en-US" sz="3000" dirty="0">
                <a:latin typeface="Century Gothic"/>
                <a:cs typeface="Century Gothic"/>
              </a:rPr>
              <a:t>c. More people are cohabitating.</a:t>
            </a:r>
          </a:p>
          <a:p>
            <a:pPr lvl="3">
              <a:buFont typeface="Wingdings" charset="0"/>
              <a:buNone/>
            </a:pPr>
            <a:r>
              <a:rPr lang="en-US" sz="3000" dirty="0">
                <a:latin typeface="Century Gothic"/>
                <a:cs typeface="Century Gothic"/>
              </a:rPr>
              <a:t>d. Modern families include a greater variety of structures, like new partners, ex-spouses, and step-children.</a:t>
            </a:r>
          </a:p>
        </p:txBody>
      </p:sp>
      <p:sp>
        <p:nvSpPr>
          <p:cNvPr id="39942" name="TextBox 7"/>
          <p:cNvSpPr txBox="1">
            <a:spLocks noChangeArrowheads="1"/>
          </p:cNvSpPr>
          <p:nvPr/>
        </p:nvSpPr>
        <p:spPr bwMode="auto">
          <a:xfrm>
            <a:off x="609600" y="685800"/>
            <a:ext cx="3008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hangingPunct="1"/>
            <a:r>
              <a:rPr lang="en-US" sz="4000">
                <a:latin typeface="Philosopher" charset="0"/>
                <a:cs typeface="Arial" charset="0"/>
              </a:rPr>
              <a:t>Lesson Quiz</a:t>
            </a:r>
            <a:endParaRPr lang="en-US" sz="2000">
              <a:latin typeface="Calibri" charset="0"/>
              <a:cs typeface="Arial" charset="0"/>
            </a:endParaRPr>
          </a:p>
        </p:txBody>
      </p:sp>
    </p:spTree>
    <p:extLst>
      <p:ext uri="{BB962C8B-B14F-4D97-AF65-F5344CB8AC3E}">
        <p14:creationId xmlns:p14="http://schemas.microsoft.com/office/powerpoint/2010/main" val="3562499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7EE66686-A5B2-E54F-8698-B7A6984263B3}" type="slidenum">
              <a:rPr lang="en-US"/>
              <a:pPr/>
              <a:t>42</a:t>
            </a:fld>
            <a:endParaRPr lang="en-US"/>
          </a:p>
        </p:txBody>
      </p:sp>
      <p:sp>
        <p:nvSpPr>
          <p:cNvPr id="40964" name="Slide Number Placeholder 3"/>
          <p:cNvSpPr txBox="1">
            <a:spLocks noGrp="1"/>
          </p:cNvSpPr>
          <p:nvPr/>
        </p:nvSpPr>
        <p:spPr bwMode="auto">
          <a:xfrm>
            <a:off x="8626475" y="6591300"/>
            <a:ext cx="3254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288" bIns="18288" anchor="ct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fld id="{FF213422-DCE1-3D41-B67B-FE944DA43BA4}" type="slidenum">
              <a:rPr lang="en-US" sz="1000" b="1">
                <a:latin typeface="Arial" charset="0"/>
                <a:cs typeface="Arial" charset="0"/>
              </a:rPr>
              <a:pPr algn="r" eaLnBrk="1" hangingPunct="1"/>
              <a:t>42</a:t>
            </a:fld>
            <a:endParaRPr lang="en-US" sz="1000" b="1">
              <a:latin typeface="Arial" charset="0"/>
              <a:cs typeface="Arial" charset="0"/>
            </a:endParaRPr>
          </a:p>
        </p:txBody>
      </p:sp>
      <p:sp>
        <p:nvSpPr>
          <p:cNvPr id="40965" name="Rectangle 3"/>
          <p:cNvSpPr>
            <a:spLocks noGrp="1" noChangeArrowheads="1"/>
          </p:cNvSpPr>
          <p:nvPr>
            <p:ph type="body" idx="4294967295"/>
          </p:nvPr>
        </p:nvSpPr>
        <p:spPr>
          <a:xfrm>
            <a:off x="609600" y="1889726"/>
            <a:ext cx="8115300" cy="4376603"/>
          </a:xfrm>
        </p:spPr>
        <p:txBody>
          <a:bodyPr>
            <a:noAutofit/>
          </a:bodyPr>
          <a:lstStyle/>
          <a:p>
            <a:pPr eaLnBrk="1" hangingPunct="1">
              <a:buFont typeface="Wingdings" charset="0"/>
              <a:buNone/>
            </a:pPr>
            <a:r>
              <a:rPr lang="en-US" sz="3200" dirty="0">
                <a:latin typeface="Century Gothic"/>
                <a:cs typeface="Century Gothic"/>
              </a:rPr>
              <a:t>5.	The unpaid labor inside the home that is often expected of women after they get home from working at paid labor outside the home is called:</a:t>
            </a:r>
          </a:p>
          <a:p>
            <a:pPr lvl="3">
              <a:buFont typeface="Wingdings" charset="0"/>
              <a:buNone/>
            </a:pPr>
            <a:r>
              <a:rPr lang="en-US" sz="3200" dirty="0">
                <a:latin typeface="Century Gothic"/>
                <a:cs typeface="Century Gothic"/>
              </a:rPr>
              <a:t>a. gendered work</a:t>
            </a:r>
          </a:p>
          <a:p>
            <a:pPr lvl="3">
              <a:buFont typeface="Wingdings" charset="0"/>
              <a:buNone/>
            </a:pPr>
            <a:r>
              <a:rPr lang="en-US" sz="3200" dirty="0">
                <a:latin typeface="Century Gothic"/>
                <a:cs typeface="Century Gothic"/>
              </a:rPr>
              <a:t>b. instrumental work</a:t>
            </a:r>
          </a:p>
          <a:p>
            <a:pPr lvl="3">
              <a:buFont typeface="Wingdings" charset="0"/>
              <a:buNone/>
            </a:pPr>
            <a:r>
              <a:rPr lang="en-US" sz="3200" dirty="0">
                <a:latin typeface="Century Gothic"/>
                <a:cs typeface="Century Gothic"/>
              </a:rPr>
              <a:t>c. a resistance strategy</a:t>
            </a:r>
          </a:p>
          <a:p>
            <a:pPr lvl="3">
              <a:buFont typeface="Wingdings" charset="0"/>
              <a:buNone/>
            </a:pPr>
            <a:r>
              <a:rPr lang="en-US" sz="3200" dirty="0">
                <a:latin typeface="Century Gothic"/>
                <a:cs typeface="Century Gothic"/>
              </a:rPr>
              <a:t>d. the second shift</a:t>
            </a:r>
          </a:p>
        </p:txBody>
      </p:sp>
      <p:sp>
        <p:nvSpPr>
          <p:cNvPr id="40966" name="TextBox 7"/>
          <p:cNvSpPr txBox="1">
            <a:spLocks noChangeArrowheads="1"/>
          </p:cNvSpPr>
          <p:nvPr/>
        </p:nvSpPr>
        <p:spPr bwMode="auto">
          <a:xfrm>
            <a:off x="609600" y="762000"/>
            <a:ext cx="3008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hangingPunct="1"/>
            <a:r>
              <a:rPr lang="en-US" sz="4000">
                <a:latin typeface="Philosopher" charset="0"/>
                <a:cs typeface="Arial" charset="0"/>
              </a:rPr>
              <a:t>Lesson Quiz</a:t>
            </a:r>
            <a:endParaRPr lang="en-US" sz="2000">
              <a:latin typeface="Calibri" charset="0"/>
              <a:cs typeface="Arial" charset="0"/>
            </a:endParaRPr>
          </a:p>
        </p:txBody>
      </p:sp>
    </p:spTree>
    <p:extLst>
      <p:ext uri="{BB962C8B-B14F-4D97-AF65-F5344CB8AC3E}">
        <p14:creationId xmlns:p14="http://schemas.microsoft.com/office/powerpoint/2010/main" val="32417740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77B90220-4825-D148-ACEF-0B002F2C62AC}" type="slidenum">
              <a:rPr lang="en-US"/>
              <a:pPr/>
              <a:t>43</a:t>
            </a:fld>
            <a:endParaRPr lang="en-US"/>
          </a:p>
        </p:txBody>
      </p:sp>
      <p:sp>
        <p:nvSpPr>
          <p:cNvPr id="41988" name="Rectangle 2"/>
          <p:cNvSpPr>
            <a:spLocks noGrp="1" noChangeArrowheads="1"/>
          </p:cNvSpPr>
          <p:nvPr>
            <p:ph type="title"/>
          </p:nvPr>
        </p:nvSpPr>
        <p:spPr/>
        <p:txBody>
          <a:bodyPr/>
          <a:lstStyle/>
          <a:p>
            <a:pPr eaLnBrk="1" hangingPunct="1"/>
            <a:r>
              <a:rPr lang="en-US" dirty="0" smtClean="0">
                <a:latin typeface="Verdana" charset="0"/>
              </a:rPr>
              <a:t>Some Reflections</a:t>
            </a:r>
            <a:endParaRPr lang="en-US" dirty="0">
              <a:latin typeface="Verdana" charset="0"/>
            </a:endParaRPr>
          </a:p>
        </p:txBody>
      </p:sp>
      <p:sp>
        <p:nvSpPr>
          <p:cNvPr id="41989" name="Rectangle 3"/>
          <p:cNvSpPr>
            <a:spLocks noGrp="1" noChangeArrowheads="1"/>
          </p:cNvSpPr>
          <p:nvPr>
            <p:ph type="body" idx="1"/>
          </p:nvPr>
        </p:nvSpPr>
        <p:spPr>
          <a:xfrm>
            <a:off x="278733" y="2292454"/>
            <a:ext cx="8446167" cy="3973875"/>
          </a:xfrm>
        </p:spPr>
        <p:txBody>
          <a:bodyPr>
            <a:noAutofit/>
          </a:bodyPr>
          <a:lstStyle/>
          <a:p>
            <a:pPr eaLnBrk="1" hangingPunct="1"/>
            <a:r>
              <a:rPr lang="en-US" sz="3200" dirty="0">
                <a:latin typeface="Century Gothic"/>
                <a:cs typeface="Century Gothic"/>
              </a:rPr>
              <a:t>The family too is socially constructed. </a:t>
            </a:r>
          </a:p>
          <a:p>
            <a:pPr eaLnBrk="1" hangingPunct="1"/>
            <a:r>
              <a:rPr lang="en-US" sz="3200" dirty="0">
                <a:latin typeface="Century Gothic"/>
                <a:cs typeface="Century Gothic"/>
              </a:rPr>
              <a:t>Its form and structure reflects the society and culture it emerges out of. </a:t>
            </a:r>
          </a:p>
          <a:p>
            <a:pPr eaLnBrk="1" hangingPunct="1"/>
            <a:r>
              <a:rPr lang="en-US" sz="3200" dirty="0">
                <a:latin typeface="Century Gothic"/>
                <a:cs typeface="Century Gothic"/>
              </a:rPr>
              <a:t>Who we marry is largely structured by society.</a:t>
            </a:r>
          </a:p>
          <a:p>
            <a:pPr eaLnBrk="1" hangingPunct="1"/>
            <a:r>
              <a:rPr lang="en-US" sz="3200" dirty="0">
                <a:latin typeface="Century Gothic"/>
                <a:cs typeface="Century Gothic"/>
              </a:rPr>
              <a:t>The Family as an institution is undergoing fundamental change.  </a:t>
            </a:r>
          </a:p>
        </p:txBody>
      </p:sp>
    </p:spTree>
    <p:extLst>
      <p:ext uri="{BB962C8B-B14F-4D97-AF65-F5344CB8AC3E}">
        <p14:creationId xmlns:p14="http://schemas.microsoft.com/office/powerpoint/2010/main" val="2402262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0DF23C73-2C98-B349-BC47-33618DBFEC7C}" type="slidenum">
              <a:rPr lang="en-US"/>
              <a:pPr/>
              <a:t>5</a:t>
            </a:fld>
            <a:endParaRPr lang="en-US"/>
          </a:p>
        </p:txBody>
      </p:sp>
      <p:sp>
        <p:nvSpPr>
          <p:cNvPr id="8196" name="Rectangle 2"/>
          <p:cNvSpPr>
            <a:spLocks noGrp="1" noChangeArrowheads="1"/>
          </p:cNvSpPr>
          <p:nvPr>
            <p:ph type="title" idx="4294967295"/>
          </p:nvPr>
        </p:nvSpPr>
        <p:spPr/>
        <p:txBody>
          <a:bodyPr anchor="ctr"/>
          <a:lstStyle/>
          <a:p>
            <a:pPr eaLnBrk="1" hangingPunct="1"/>
            <a:r>
              <a:rPr lang="en-US" dirty="0">
                <a:latin typeface="Verdana" charset="0"/>
              </a:rPr>
              <a:t>What is the Family</a:t>
            </a:r>
            <a:r>
              <a:rPr lang="en-US" dirty="0" smtClean="0">
                <a:latin typeface="Verdana" charset="0"/>
              </a:rPr>
              <a:t>?</a:t>
            </a:r>
            <a:endParaRPr lang="en-US" sz="2100" dirty="0">
              <a:latin typeface="Verdana" charset="0"/>
            </a:endParaRPr>
          </a:p>
        </p:txBody>
      </p:sp>
      <p:sp>
        <p:nvSpPr>
          <p:cNvPr id="8197" name="Rectangle 3"/>
          <p:cNvSpPr>
            <a:spLocks noGrp="1" noChangeArrowheads="1"/>
          </p:cNvSpPr>
          <p:nvPr>
            <p:ph type="body" idx="4294967295"/>
          </p:nvPr>
        </p:nvSpPr>
        <p:spPr>
          <a:xfrm>
            <a:off x="402106" y="2595562"/>
            <a:ext cx="6498757" cy="3670767"/>
          </a:xfrm>
        </p:spPr>
        <p:txBody>
          <a:bodyPr>
            <a:normAutofit/>
          </a:bodyPr>
          <a:lstStyle/>
          <a:p>
            <a:pPr eaLnBrk="1" hangingPunct="1"/>
            <a:r>
              <a:rPr lang="en-US" sz="3200" dirty="0">
                <a:latin typeface="Century Gothic"/>
                <a:cs typeface="Century Gothic"/>
              </a:rPr>
              <a:t>A </a:t>
            </a:r>
            <a:r>
              <a:rPr lang="en-US" sz="3200" b="1" dirty="0">
                <a:latin typeface="Century Gothic"/>
                <a:cs typeface="Century Gothic"/>
              </a:rPr>
              <a:t>nuclear family</a:t>
            </a:r>
            <a:r>
              <a:rPr lang="en-US" sz="3200" dirty="0">
                <a:latin typeface="Century Gothic"/>
                <a:cs typeface="Century Gothic"/>
              </a:rPr>
              <a:t> is a familial form consisting of a father, mother and their biological children.</a:t>
            </a:r>
          </a:p>
          <a:p>
            <a:pPr eaLnBrk="1" hangingPunct="1"/>
            <a:r>
              <a:rPr lang="en-US" sz="3200" dirty="0">
                <a:latin typeface="Century Gothic"/>
                <a:cs typeface="Century Gothic"/>
              </a:rPr>
              <a:t>How common is this family type now?</a:t>
            </a:r>
          </a:p>
          <a:p>
            <a:pPr eaLnBrk="1" hangingPunct="1"/>
            <a:endParaRPr lang="en-US" sz="3200" dirty="0">
              <a:latin typeface="Century Gothic"/>
              <a:cs typeface="Century Gothic"/>
            </a:endParaRPr>
          </a:p>
        </p:txBody>
      </p:sp>
      <p:pic>
        <p:nvPicPr>
          <p:cNvPr id="8198" name="Picture 5" descr="ozzieharrie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0863" y="4205754"/>
            <a:ext cx="1719263"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9447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C74BCA20-BBC4-A14A-83DD-4D014F09ECE9}" type="slidenum">
              <a:rPr lang="en-US"/>
              <a:pPr/>
              <a:t>6</a:t>
            </a:fld>
            <a:endParaRPr lang="en-US"/>
          </a:p>
        </p:txBody>
      </p:sp>
      <p:sp>
        <p:nvSpPr>
          <p:cNvPr id="9220" name="Rectangle 2"/>
          <p:cNvSpPr>
            <a:spLocks noGrp="1" noChangeArrowheads="1"/>
          </p:cNvSpPr>
          <p:nvPr>
            <p:ph type="title" idx="4294967295"/>
          </p:nvPr>
        </p:nvSpPr>
        <p:spPr/>
        <p:txBody>
          <a:bodyPr anchor="ctr"/>
          <a:lstStyle/>
          <a:p>
            <a:pPr eaLnBrk="1" hangingPunct="1"/>
            <a:r>
              <a:rPr lang="en-US">
                <a:latin typeface="Verdana" charset="0"/>
              </a:rPr>
              <a:t>Diversity in Families</a:t>
            </a:r>
          </a:p>
        </p:txBody>
      </p:sp>
      <p:sp>
        <p:nvSpPr>
          <p:cNvPr id="9221" name="Rectangle 3"/>
          <p:cNvSpPr>
            <a:spLocks noGrp="1" noChangeArrowheads="1"/>
          </p:cNvSpPr>
          <p:nvPr>
            <p:ph type="body" idx="4294967295"/>
          </p:nvPr>
        </p:nvSpPr>
        <p:spPr>
          <a:xfrm>
            <a:off x="371644" y="2261476"/>
            <a:ext cx="8353256" cy="4004854"/>
          </a:xfrm>
        </p:spPr>
        <p:txBody>
          <a:bodyPr>
            <a:noAutofit/>
          </a:bodyPr>
          <a:lstStyle/>
          <a:p>
            <a:pPr eaLnBrk="1" hangingPunct="1"/>
            <a:r>
              <a:rPr lang="en-US" sz="3000" b="1" dirty="0">
                <a:latin typeface="Century Gothic"/>
                <a:cs typeface="Century Gothic"/>
              </a:rPr>
              <a:t>Endogamy</a:t>
            </a:r>
            <a:r>
              <a:rPr lang="en-US" sz="3000" dirty="0">
                <a:latin typeface="Century Gothic"/>
                <a:cs typeface="Century Gothic"/>
              </a:rPr>
              <a:t> refers to marriage to someone within one</a:t>
            </a:r>
            <a:r>
              <a:rPr lang="ja-JP" altLang="en-US" sz="3000" dirty="0">
                <a:latin typeface="Century Gothic"/>
                <a:cs typeface="Century Gothic"/>
              </a:rPr>
              <a:t>’</a:t>
            </a:r>
            <a:r>
              <a:rPr lang="en-US" sz="3000" dirty="0">
                <a:latin typeface="Century Gothic"/>
                <a:cs typeface="Century Gothic"/>
              </a:rPr>
              <a:t>s social group (race, ethnicity, class, education, religion, region, or nationality).</a:t>
            </a:r>
          </a:p>
          <a:p>
            <a:pPr eaLnBrk="1" hangingPunct="1"/>
            <a:r>
              <a:rPr lang="en-US" sz="3000" b="1" dirty="0">
                <a:latin typeface="Century Gothic"/>
                <a:cs typeface="Century Gothic"/>
              </a:rPr>
              <a:t>Exogamy</a:t>
            </a:r>
            <a:r>
              <a:rPr lang="en-US" sz="3000" dirty="0">
                <a:latin typeface="Century Gothic"/>
                <a:cs typeface="Century Gothic"/>
              </a:rPr>
              <a:t> refers to marriage to someone from a different social group. </a:t>
            </a:r>
          </a:p>
          <a:p>
            <a:pPr eaLnBrk="1" hangingPunct="1"/>
            <a:r>
              <a:rPr lang="en-US" sz="3000" dirty="0">
                <a:latin typeface="Century Gothic"/>
                <a:cs typeface="Century Gothic"/>
              </a:rPr>
              <a:t>Which type is more common? Why?</a:t>
            </a:r>
          </a:p>
        </p:txBody>
      </p:sp>
    </p:spTree>
    <p:extLst>
      <p:ext uri="{BB962C8B-B14F-4D97-AF65-F5344CB8AC3E}">
        <p14:creationId xmlns:p14="http://schemas.microsoft.com/office/powerpoint/2010/main" val="28053561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01B2E83C-1D5F-A447-9948-63F20BEC42DA}" type="slidenum">
              <a:rPr lang="en-US"/>
              <a:pPr/>
              <a:t>7</a:t>
            </a:fld>
            <a:endParaRPr lang="en-US"/>
          </a:p>
        </p:txBody>
      </p:sp>
      <p:sp>
        <p:nvSpPr>
          <p:cNvPr id="10244" name="Rectangle 2"/>
          <p:cNvSpPr>
            <a:spLocks noGrp="1" noChangeArrowheads="1"/>
          </p:cNvSpPr>
          <p:nvPr>
            <p:ph type="title" idx="4294967295"/>
          </p:nvPr>
        </p:nvSpPr>
        <p:spPr/>
        <p:txBody>
          <a:bodyPr anchor="ctr"/>
          <a:lstStyle/>
          <a:p>
            <a:pPr eaLnBrk="1" hangingPunct="1"/>
            <a:r>
              <a:rPr lang="en-US" dirty="0">
                <a:latin typeface="Verdana" charset="0"/>
              </a:rPr>
              <a:t>Diversity in </a:t>
            </a:r>
            <a:r>
              <a:rPr lang="en-US" dirty="0" smtClean="0">
                <a:latin typeface="Verdana" charset="0"/>
              </a:rPr>
              <a:t>Families</a:t>
            </a:r>
            <a:endParaRPr lang="en-US" sz="2100" dirty="0">
              <a:latin typeface="Verdana" charset="0"/>
            </a:endParaRPr>
          </a:p>
        </p:txBody>
      </p:sp>
      <p:sp>
        <p:nvSpPr>
          <p:cNvPr id="10245" name="Rectangle 3"/>
          <p:cNvSpPr>
            <a:spLocks noGrp="1" noChangeArrowheads="1"/>
          </p:cNvSpPr>
          <p:nvPr>
            <p:ph type="body" idx="4294967295"/>
          </p:nvPr>
        </p:nvSpPr>
        <p:spPr>
          <a:xfrm>
            <a:off x="293808" y="2361100"/>
            <a:ext cx="8496085" cy="4047515"/>
          </a:xfrm>
        </p:spPr>
        <p:txBody>
          <a:bodyPr>
            <a:normAutofit/>
          </a:bodyPr>
          <a:lstStyle/>
          <a:p>
            <a:pPr eaLnBrk="1" hangingPunct="1"/>
            <a:r>
              <a:rPr lang="en-US" sz="3600" dirty="0">
                <a:latin typeface="Century Gothic"/>
                <a:cs typeface="Century Gothic"/>
              </a:rPr>
              <a:t>From the time of slavery through the 1960s, many states had </a:t>
            </a:r>
            <a:r>
              <a:rPr lang="en-US" sz="3600" b="1" dirty="0" err="1">
                <a:latin typeface="Century Gothic"/>
                <a:cs typeface="Century Gothic"/>
              </a:rPr>
              <a:t>antimiscegenation</a:t>
            </a:r>
            <a:r>
              <a:rPr lang="en-US" sz="3600" dirty="0">
                <a:latin typeface="Century Gothic"/>
                <a:cs typeface="Century Gothic"/>
              </a:rPr>
              <a:t> laws (the prohibition of interracial marriage, cohabitation, or sexual interaction).</a:t>
            </a:r>
          </a:p>
        </p:txBody>
      </p:sp>
    </p:spTree>
    <p:extLst>
      <p:ext uri="{BB962C8B-B14F-4D97-AF65-F5344CB8AC3E}">
        <p14:creationId xmlns:p14="http://schemas.microsoft.com/office/powerpoint/2010/main" val="13981077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BC4092ED-9141-9B4F-B680-8795DD6ED899}" type="slidenum">
              <a:rPr lang="en-US"/>
              <a:pPr/>
              <a:t>8</a:t>
            </a:fld>
            <a:endParaRPr lang="en-US"/>
          </a:p>
        </p:txBody>
      </p:sp>
      <p:sp>
        <p:nvSpPr>
          <p:cNvPr id="11268" name="Slide Number Placeholder 3"/>
          <p:cNvSpPr txBox="1">
            <a:spLocks noGrp="1"/>
          </p:cNvSpPr>
          <p:nvPr/>
        </p:nvSpPr>
        <p:spPr bwMode="auto">
          <a:xfrm>
            <a:off x="8766175" y="6591300"/>
            <a:ext cx="1841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288" bIns="18288" anchor="ct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r" eaLnBrk="1" hangingPunct="1"/>
            <a:endParaRPr lang="en-US" sz="1000" b="1">
              <a:latin typeface="Arial" charset="0"/>
              <a:cs typeface="Arial" charset="0"/>
            </a:endParaRPr>
          </a:p>
        </p:txBody>
      </p:sp>
      <p:sp>
        <p:nvSpPr>
          <p:cNvPr id="11269" name="Rectangle 2"/>
          <p:cNvSpPr>
            <a:spLocks noGrp="1" noChangeArrowheads="1"/>
          </p:cNvSpPr>
          <p:nvPr>
            <p:ph type="title" idx="4294967295"/>
          </p:nvPr>
        </p:nvSpPr>
        <p:spPr/>
        <p:txBody>
          <a:bodyPr anchor="ctr"/>
          <a:lstStyle/>
          <a:p>
            <a:pPr eaLnBrk="1" hangingPunct="1"/>
            <a:r>
              <a:rPr lang="en-US" dirty="0">
                <a:latin typeface="Verdana" charset="0"/>
              </a:rPr>
              <a:t>Diversity in </a:t>
            </a:r>
            <a:r>
              <a:rPr lang="en-US" dirty="0" smtClean="0">
                <a:latin typeface="Verdana" charset="0"/>
              </a:rPr>
              <a:t>Families</a:t>
            </a:r>
            <a:endParaRPr lang="en-US" sz="2100" dirty="0">
              <a:latin typeface="Verdana" charset="0"/>
            </a:endParaRPr>
          </a:p>
        </p:txBody>
      </p:sp>
      <p:sp>
        <p:nvSpPr>
          <p:cNvPr id="11270" name="Rectangle 3"/>
          <p:cNvSpPr>
            <a:spLocks noGrp="1" noChangeArrowheads="1"/>
          </p:cNvSpPr>
          <p:nvPr>
            <p:ph type="body" idx="4294967295"/>
          </p:nvPr>
        </p:nvSpPr>
        <p:spPr>
          <a:xfrm>
            <a:off x="45553" y="2131193"/>
            <a:ext cx="8904772" cy="4214663"/>
          </a:xfrm>
        </p:spPr>
        <p:txBody>
          <a:bodyPr>
            <a:noAutofit/>
          </a:bodyPr>
          <a:lstStyle/>
          <a:p>
            <a:pPr eaLnBrk="1" hangingPunct="1"/>
            <a:r>
              <a:rPr lang="en-US" sz="2800" b="1" dirty="0">
                <a:latin typeface="Century Gothic"/>
                <a:cs typeface="Century Gothic"/>
              </a:rPr>
              <a:t>Monogamy</a:t>
            </a:r>
            <a:r>
              <a:rPr lang="en-US" sz="2800" dirty="0">
                <a:latin typeface="Century Gothic"/>
                <a:cs typeface="Century Gothic"/>
              </a:rPr>
              <a:t>, the practice of marrying (or being in a relationship with) one person at a time, is still considered the only legal form of marriage in modern western culture. </a:t>
            </a:r>
          </a:p>
          <a:p>
            <a:pPr eaLnBrk="1" hangingPunct="1"/>
            <a:r>
              <a:rPr lang="en-US" sz="2800" b="1" dirty="0">
                <a:latin typeface="Century Gothic"/>
                <a:cs typeface="Century Gothic"/>
              </a:rPr>
              <a:t>Polygamy</a:t>
            </a:r>
            <a:r>
              <a:rPr lang="en-US" sz="2800" dirty="0">
                <a:latin typeface="Century Gothic"/>
                <a:cs typeface="Century Gothic"/>
              </a:rPr>
              <a:t>, a system of marriage that allows people to have more than one spouse at a time, is practiced among some subcultures around the world, but is not widely acknowledged as a legitimate form of marriage. </a:t>
            </a:r>
          </a:p>
        </p:txBody>
      </p:sp>
    </p:spTree>
    <p:extLst>
      <p:ext uri="{BB962C8B-B14F-4D97-AF65-F5344CB8AC3E}">
        <p14:creationId xmlns:p14="http://schemas.microsoft.com/office/powerpoint/2010/main" val="12904460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3"/>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A2D9F15C-B798-5E48-AC99-E295D0D6ABD1}" type="slidenum">
              <a:rPr lang="en-US"/>
              <a:pPr/>
              <a:t>9</a:t>
            </a:fld>
            <a:endParaRPr lang="en-US"/>
          </a:p>
        </p:txBody>
      </p:sp>
      <p:sp>
        <p:nvSpPr>
          <p:cNvPr id="12292" name="Rectangle 2"/>
          <p:cNvSpPr>
            <a:spLocks noGrp="1" noChangeArrowheads="1"/>
          </p:cNvSpPr>
          <p:nvPr>
            <p:ph type="title" idx="4294967295"/>
          </p:nvPr>
        </p:nvSpPr>
        <p:spPr/>
        <p:txBody>
          <a:bodyPr anchor="ctr"/>
          <a:lstStyle/>
          <a:p>
            <a:pPr eaLnBrk="1" hangingPunct="1"/>
            <a:r>
              <a:rPr lang="en-US" dirty="0" smtClean="0">
                <a:latin typeface="Verdana" charset="0"/>
              </a:rPr>
              <a:t>Gay Marriage</a:t>
            </a:r>
            <a:endParaRPr lang="en-US" sz="2100" dirty="0">
              <a:latin typeface="Verdana" charset="0"/>
            </a:endParaRPr>
          </a:p>
        </p:txBody>
      </p:sp>
      <p:sp>
        <p:nvSpPr>
          <p:cNvPr id="12293" name="Rectangle 3"/>
          <p:cNvSpPr>
            <a:spLocks noGrp="1" noChangeArrowheads="1"/>
          </p:cNvSpPr>
          <p:nvPr>
            <p:ph type="body" idx="4294967295"/>
          </p:nvPr>
        </p:nvSpPr>
        <p:spPr/>
        <p:txBody>
          <a:bodyPr/>
          <a:lstStyle/>
          <a:p>
            <a:pPr eaLnBrk="1" hangingPunct="1"/>
            <a:r>
              <a:rPr lang="en-US" dirty="0" smtClean="0">
                <a:latin typeface="Verdana" charset="0"/>
              </a:rPr>
              <a:t>The</a:t>
            </a:r>
            <a:endParaRPr lang="en-US" dirty="0">
              <a:latin typeface="Verdana" charset="0"/>
            </a:endParaRPr>
          </a:p>
        </p:txBody>
      </p:sp>
      <p:pic>
        <p:nvPicPr>
          <p:cNvPr id="2" name="Picture 1" descr="Gay Marriage GIF.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788" y="1480314"/>
            <a:ext cx="5556267" cy="3116718"/>
          </a:xfrm>
          <a:prstGeom prst="rect">
            <a:avLst/>
          </a:prstGeom>
        </p:spPr>
      </p:pic>
      <p:pic>
        <p:nvPicPr>
          <p:cNvPr id="4" name="Picture 3" descr="MarriageEqualityMap_GIF4 (1).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33074822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6962</TotalTime>
  <Words>3224</Words>
  <Application>Microsoft Macintosh PowerPoint</Application>
  <PresentationFormat>On-screen Show (4:3)</PresentationFormat>
  <Paragraphs>303</Paragraphs>
  <Slides>43</Slides>
  <Notes>34</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Perception</vt:lpstr>
      <vt:lpstr>Lesson 11: Family</vt:lpstr>
      <vt:lpstr>PowerPoint Presentation</vt:lpstr>
      <vt:lpstr>What is a Family?</vt:lpstr>
      <vt:lpstr>What is the Family?</vt:lpstr>
      <vt:lpstr>What is the Family?</vt:lpstr>
      <vt:lpstr>Diversity in Families</vt:lpstr>
      <vt:lpstr>Diversity in Families</vt:lpstr>
      <vt:lpstr>Diversity in Families</vt:lpstr>
      <vt:lpstr>Gay Marriage</vt:lpstr>
      <vt:lpstr>Sociological Perspectives on the Family</vt:lpstr>
      <vt:lpstr>Sociological Perspectives on the Family</vt:lpstr>
      <vt:lpstr>Sociological Perspectives on the Family</vt:lpstr>
      <vt:lpstr>PowerPoint Presentation</vt:lpstr>
      <vt:lpstr>PowerPoint Presentation</vt:lpstr>
      <vt:lpstr>Forming Relationships, Selecting Mates</vt:lpstr>
      <vt:lpstr>Forming Relationships, Selecting Mates - Homogamy</vt:lpstr>
      <vt:lpstr>Dating is Changing</vt:lpstr>
      <vt:lpstr>Profile Pictures: Online Dating</vt:lpstr>
      <vt:lpstr>Emerging Adulthood</vt:lpstr>
      <vt:lpstr>PowerPoint Presentation</vt:lpstr>
      <vt:lpstr>From Companionate to Soul Mate Marriage</vt:lpstr>
      <vt:lpstr>Soul Mate Marriage</vt:lpstr>
      <vt:lpstr>Doing the Work of Family </vt:lpstr>
      <vt:lpstr>Doing the Work of Family</vt:lpstr>
      <vt:lpstr>PowerPoint Presentation</vt:lpstr>
      <vt:lpstr>How does the US fare treating new moms?</vt:lpstr>
      <vt:lpstr>Doing the Work of Family</vt:lpstr>
      <vt:lpstr>Trends in Housework since 1900</vt:lpstr>
      <vt:lpstr>Family and the Life Course</vt:lpstr>
      <vt:lpstr>U.S. Divorce Rate Over the Past Century</vt:lpstr>
      <vt:lpstr>Single Parenthood</vt:lpstr>
      <vt:lpstr>PowerPoint Presentation</vt:lpstr>
      <vt:lpstr>Trends in American Families</vt:lpstr>
      <vt:lpstr>PowerPoint Presentation</vt:lpstr>
      <vt:lpstr>Cohabitation in the United States</vt:lpstr>
      <vt:lpstr>Trends in American Families</vt:lpstr>
      <vt:lpstr>The Postmodern Family</vt:lpstr>
      <vt:lpstr>PowerPoint Presentation</vt:lpstr>
      <vt:lpstr>PowerPoint Presentation</vt:lpstr>
      <vt:lpstr>PowerPoint Presentation</vt:lpstr>
      <vt:lpstr>PowerPoint Presentation</vt:lpstr>
      <vt:lpstr>PowerPoint Presentation</vt:lpstr>
      <vt:lpstr>Some Reflections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Theory</dc:title>
  <dc:creator>Robert</dc:creator>
  <cp:lastModifiedBy>Robert</cp:lastModifiedBy>
  <cp:revision>501</cp:revision>
  <dcterms:created xsi:type="dcterms:W3CDTF">2014-08-13T17:56:08Z</dcterms:created>
  <dcterms:modified xsi:type="dcterms:W3CDTF">2015-11-18T21:59:42Z</dcterms:modified>
</cp:coreProperties>
</file>