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EADC69-34AF-47F7-8324-46D5019C1345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CF837-C9C5-47BF-979D-5AC9613FD87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hhe.com/physsci/chemistry/essentialchemistry/flash/molvie1.swf" TargetMode="External"/><Relationship Id="rId2" Type="http://schemas.openxmlformats.org/officeDocument/2006/relationships/hyperlink" Target="http://preparatorychemistry.com/Bishop_Water_frames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hhe.com/physsci/chemistry/essentialchemistry/flash/acid13.swf" TargetMode="External"/><Relationship Id="rId4" Type="http://schemas.openxmlformats.org/officeDocument/2006/relationships/hyperlink" Target="http://preparatorychemistry.com/Bishop_Ethanol_frames.htm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Chemical Reactions and Solution </a:t>
            </a:r>
            <a:r>
              <a:rPr lang="en-US" dirty="0" err="1" smtClean="0"/>
              <a:t>Stoichiometry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Water, Solutions, Precipitation Reactions, Acid-Base Reactions, and Reduction-Oxidation Reactions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Balancing </a:t>
            </a:r>
            <a:r>
              <a:rPr lang="en-US" dirty="0" err="1" smtClean="0"/>
              <a:t>Redox</a:t>
            </a:r>
            <a:r>
              <a:rPr lang="en-US" dirty="0" smtClean="0"/>
              <a:t> </a:t>
            </a:r>
            <a:r>
              <a:rPr lang="en-US" dirty="0" err="1" smtClean="0"/>
              <a:t>Rxns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…the half-reaction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separate half-reactions without spectator ions</a:t>
            </a:r>
          </a:p>
          <a:p>
            <a:r>
              <a:rPr lang="en-US" dirty="0" smtClean="0"/>
              <a:t>Balance non-H and non-O elements</a:t>
            </a:r>
          </a:p>
          <a:p>
            <a:r>
              <a:rPr lang="en-US" dirty="0" smtClean="0"/>
              <a:t>Balance O using H</a:t>
            </a:r>
            <a:r>
              <a:rPr lang="en-US" baseline="-25000" dirty="0" smtClean="0"/>
              <a:t>2</a:t>
            </a:r>
            <a:r>
              <a:rPr lang="en-US" dirty="0" smtClean="0"/>
              <a:t>O or OH</a:t>
            </a:r>
            <a:r>
              <a:rPr lang="en-US" baseline="30000" dirty="0" smtClean="0"/>
              <a:t>1-</a:t>
            </a:r>
          </a:p>
          <a:p>
            <a:r>
              <a:rPr lang="en-US" dirty="0" smtClean="0"/>
              <a:t>Balance H using H</a:t>
            </a:r>
            <a:r>
              <a:rPr lang="en-US" baseline="30000" dirty="0" smtClean="0"/>
              <a:t>1+ </a:t>
            </a:r>
            <a:r>
              <a:rPr lang="en-US" dirty="0" smtClean="0"/>
              <a:t>or 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r>
              <a:rPr lang="en-US" dirty="0" smtClean="0"/>
              <a:t>Balance the charge with e</a:t>
            </a:r>
            <a:r>
              <a:rPr lang="en-US" baseline="30000" dirty="0" smtClean="0"/>
              <a:t>-</a:t>
            </a:r>
          </a:p>
          <a:p>
            <a:r>
              <a:rPr lang="en-US" dirty="0" smtClean="0"/>
              <a:t>Normalize the half-</a:t>
            </a:r>
            <a:r>
              <a:rPr lang="en-US" dirty="0" err="1" smtClean="0"/>
              <a:t>rxns</a:t>
            </a:r>
            <a:endParaRPr lang="en-US" dirty="0" smtClean="0"/>
          </a:p>
          <a:p>
            <a:r>
              <a:rPr lang="en-US" dirty="0" smtClean="0"/>
              <a:t>Add the half-</a:t>
            </a:r>
            <a:r>
              <a:rPr lang="en-US" dirty="0" err="1" smtClean="0"/>
              <a:t>rxns</a:t>
            </a:r>
            <a:endParaRPr lang="en-US" dirty="0" smtClean="0"/>
          </a:p>
          <a:p>
            <a:r>
              <a:rPr lang="en-US" dirty="0" smtClean="0"/>
              <a:t>Cancel like terms on opposite sides and add spectator ions where apropos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Solvation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Water’s Structure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Dissolving a Salt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dirty="0" smtClean="0">
                <a:hlinkClick r:id="rId4"/>
              </a:rPr>
              <a:t>Dissolving Ethanol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Electrolytes </a:t>
            </a:r>
            <a:r>
              <a:rPr lang="en-US" i="1" dirty="0" smtClean="0">
                <a:solidFill>
                  <a:schemeClr val="accent2">
                    <a:lumMod val="75000"/>
                  </a:schemeClr>
                </a:solidFill>
              </a:rPr>
              <a:t>vs. </a:t>
            </a:r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Nonelectrolytes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5"/>
              </a:rPr>
              <a:t>Strong </a:t>
            </a:r>
            <a:r>
              <a:rPr lang="en-US" i="1" dirty="0" smtClean="0">
                <a:hlinkClick r:id="rId5"/>
              </a:rPr>
              <a:t>vs.</a:t>
            </a:r>
            <a:r>
              <a:rPr lang="en-US" dirty="0" smtClean="0">
                <a:hlinkClick r:id="rId5"/>
              </a:rPr>
              <a:t> Weak Acids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Solute</a:t>
            </a:r>
          </a:p>
          <a:p>
            <a:pPr>
              <a:buNone/>
            </a:pP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Solvent</a:t>
            </a: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err="1" smtClean="0">
                <a:solidFill>
                  <a:schemeClr val="accent2">
                    <a:lumMod val="75000"/>
                  </a:schemeClr>
                </a:solidFill>
              </a:rPr>
              <a:t>Molarity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Dilution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/>
          <a:lstStyle/>
          <a:p>
            <a:r>
              <a:rPr lang="en-US" dirty="0" smtClean="0"/>
              <a:t>Solubility Rules</a:t>
            </a:r>
          </a:p>
          <a:p>
            <a:pPr lvl="1"/>
            <a:r>
              <a:rPr lang="en-US" dirty="0" smtClean="0"/>
              <a:t>Nitrate salts are soluble</a:t>
            </a:r>
          </a:p>
          <a:p>
            <a:pPr lvl="1"/>
            <a:r>
              <a:rPr lang="en-US" dirty="0" smtClean="0"/>
              <a:t>Alkali metal and ammonium salts are soluble</a:t>
            </a:r>
          </a:p>
          <a:p>
            <a:pPr lvl="1"/>
            <a:r>
              <a:rPr lang="en-US" dirty="0" smtClean="0"/>
              <a:t>Most chloride salts are soluble…</a:t>
            </a:r>
            <a:r>
              <a:rPr lang="en-US" i="1" dirty="0" smtClean="0"/>
              <a:t>except Ag</a:t>
            </a:r>
            <a:r>
              <a:rPr lang="en-US" i="1" baseline="30000" dirty="0" smtClean="0"/>
              <a:t>1+</a:t>
            </a:r>
            <a:r>
              <a:rPr lang="en-US" i="1" dirty="0" smtClean="0"/>
              <a:t>, Hg</a:t>
            </a:r>
            <a:r>
              <a:rPr lang="en-US" i="1" baseline="-25000" dirty="0" smtClean="0"/>
              <a:t>2</a:t>
            </a:r>
            <a:r>
              <a:rPr lang="en-US" i="1" baseline="30000" dirty="0" smtClean="0"/>
              <a:t>2+</a:t>
            </a:r>
            <a:r>
              <a:rPr lang="en-US" i="1" dirty="0" smtClean="0"/>
              <a:t>, Pb</a:t>
            </a:r>
            <a:r>
              <a:rPr lang="en-US" i="1" baseline="30000" dirty="0" smtClean="0"/>
              <a:t>2+</a:t>
            </a:r>
          </a:p>
          <a:p>
            <a:pPr lvl="1"/>
            <a:r>
              <a:rPr lang="en-US" dirty="0" smtClean="0"/>
              <a:t>Most sulfate salts are soluble…</a:t>
            </a:r>
            <a:r>
              <a:rPr lang="en-US" i="1" dirty="0" smtClean="0"/>
              <a:t>except Ca</a:t>
            </a:r>
            <a:r>
              <a:rPr lang="en-US" i="1" baseline="30000" dirty="0" smtClean="0"/>
              <a:t>2+</a:t>
            </a:r>
            <a:r>
              <a:rPr lang="en-US" i="1" dirty="0" smtClean="0"/>
              <a:t>, Ba</a:t>
            </a:r>
            <a:r>
              <a:rPr lang="en-US" i="1" baseline="30000" dirty="0" smtClean="0"/>
              <a:t>2+</a:t>
            </a:r>
            <a:r>
              <a:rPr lang="en-US" i="1" dirty="0" smtClean="0"/>
              <a:t>, Hg</a:t>
            </a:r>
            <a:r>
              <a:rPr lang="en-US" i="1" baseline="30000" dirty="0" smtClean="0"/>
              <a:t>2+</a:t>
            </a:r>
            <a:r>
              <a:rPr lang="en-US" i="1" dirty="0" smtClean="0"/>
              <a:t>, Pb</a:t>
            </a:r>
            <a:r>
              <a:rPr lang="en-US" i="1" baseline="30000" dirty="0" smtClean="0"/>
              <a:t>2+</a:t>
            </a:r>
          </a:p>
          <a:p>
            <a:pPr lvl="1"/>
            <a:r>
              <a:rPr lang="en-US" dirty="0" smtClean="0"/>
              <a:t>Most hydroxide salts are only slightly soluble</a:t>
            </a:r>
            <a:r>
              <a:rPr lang="en-US" i="1" dirty="0" smtClean="0"/>
              <a:t>…except alkalis…and Ca</a:t>
            </a:r>
            <a:r>
              <a:rPr lang="en-US" i="1" baseline="30000" dirty="0" smtClean="0"/>
              <a:t>2+</a:t>
            </a:r>
            <a:r>
              <a:rPr lang="en-US" i="1" dirty="0" smtClean="0"/>
              <a:t>, Sr</a:t>
            </a:r>
            <a:r>
              <a:rPr lang="en-US" i="1" baseline="30000" dirty="0" smtClean="0"/>
              <a:t>2+</a:t>
            </a:r>
            <a:r>
              <a:rPr lang="en-US" i="1" dirty="0" smtClean="0"/>
              <a:t>, Ba</a:t>
            </a:r>
            <a:r>
              <a:rPr lang="en-US" i="1" baseline="30000" dirty="0" smtClean="0"/>
              <a:t>2+ </a:t>
            </a:r>
            <a:r>
              <a:rPr lang="en-US" i="1" dirty="0" smtClean="0"/>
              <a:t>are marginally soluble</a:t>
            </a:r>
          </a:p>
          <a:p>
            <a:pPr lvl="1"/>
            <a:r>
              <a:rPr lang="en-US" dirty="0" smtClean="0"/>
              <a:t>Most sulfide, carbonate, chromate, and phosphate salts are only slightly soluble</a:t>
            </a:r>
            <a:r>
              <a:rPr lang="en-US" i="1" dirty="0" smtClean="0"/>
              <a:t>…except alkalis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Precipitation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382000" cy="4389120"/>
          </a:xfrm>
        </p:spPr>
        <p:txBody>
          <a:bodyPr/>
          <a:lstStyle/>
          <a:p>
            <a:r>
              <a:rPr lang="en-US" dirty="0" smtClean="0"/>
              <a:t>Molecular Equation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Complete Ionic Equation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Net Ionic Equation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Acid-Base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Acid</a:t>
            </a:r>
          </a:p>
          <a:p>
            <a:r>
              <a:rPr lang="en-US" dirty="0" smtClean="0"/>
              <a:t>Base</a:t>
            </a:r>
          </a:p>
          <a:p>
            <a:r>
              <a:rPr lang="en-US" dirty="0" smtClean="0"/>
              <a:t>Net ionic equation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Acid-Base Titrations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Titrant</a:t>
            </a:r>
            <a:endParaRPr lang="en-US" dirty="0" smtClean="0"/>
          </a:p>
          <a:p>
            <a:r>
              <a:rPr lang="en-US" dirty="0" err="1" smtClean="0"/>
              <a:t>Analyte</a:t>
            </a:r>
            <a:endParaRPr lang="en-US" dirty="0" smtClean="0"/>
          </a:p>
          <a:p>
            <a:r>
              <a:rPr lang="en-US" dirty="0" smtClean="0"/>
              <a:t>Equivalence point</a:t>
            </a:r>
          </a:p>
          <a:p>
            <a:r>
              <a:rPr lang="en-US" dirty="0" smtClean="0"/>
              <a:t>End point</a:t>
            </a:r>
          </a:p>
          <a:p>
            <a:r>
              <a:rPr lang="en-US" dirty="0" smtClean="0"/>
              <a:t>Standard solution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Oxidation-Reduction Reactions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Redox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Oxidation</a:t>
            </a:r>
          </a:p>
          <a:p>
            <a:r>
              <a:rPr lang="en-US" dirty="0" smtClean="0"/>
              <a:t>Reduction</a:t>
            </a:r>
          </a:p>
          <a:p>
            <a:r>
              <a:rPr lang="en-US" dirty="0" smtClean="0"/>
              <a:t>Oxidation number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Oxidation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atom in an element…0</a:t>
            </a:r>
          </a:p>
          <a:p>
            <a:r>
              <a:rPr lang="en-US" dirty="0" smtClean="0"/>
              <a:t>Monatomic ion…equals its charge</a:t>
            </a:r>
          </a:p>
          <a:p>
            <a:r>
              <a:rPr lang="en-US" dirty="0" smtClean="0"/>
              <a:t>Oxygen in covalent </a:t>
            </a:r>
            <a:r>
              <a:rPr lang="en-US" dirty="0" err="1" smtClean="0"/>
              <a:t>cpds</a:t>
            </a:r>
            <a:r>
              <a:rPr lang="en-US" dirty="0" smtClean="0"/>
              <a:t>…-2</a:t>
            </a:r>
          </a:p>
          <a:p>
            <a:r>
              <a:rPr lang="en-US" dirty="0" smtClean="0"/>
              <a:t>Hydrogen in covalent </a:t>
            </a:r>
            <a:r>
              <a:rPr lang="en-US" dirty="0" err="1" smtClean="0"/>
              <a:t>cpds</a:t>
            </a:r>
            <a:r>
              <a:rPr lang="en-US" dirty="0" smtClean="0"/>
              <a:t>…+1</a:t>
            </a:r>
          </a:p>
          <a:p>
            <a:r>
              <a:rPr lang="en-US" dirty="0" smtClean="0"/>
              <a:t>Fluorine…-1</a:t>
            </a:r>
          </a:p>
          <a:p>
            <a:r>
              <a:rPr lang="en-US" dirty="0" smtClean="0"/>
              <a:t>Sum must equal charge of </a:t>
            </a:r>
            <a:r>
              <a:rPr lang="en-US" dirty="0" err="1" smtClean="0"/>
              <a:t>cpd</a:t>
            </a:r>
            <a:r>
              <a:rPr lang="en-US" dirty="0" smtClean="0"/>
              <a:t> or ion</a:t>
            </a:r>
          </a:p>
          <a:p>
            <a:r>
              <a:rPr lang="en-US" dirty="0" smtClean="0"/>
              <a:t>When in doubt, assign more electronegative atom to be equal to its monatomic ion’s charge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214</TotalTime>
  <Words>250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Types of Chemical Reactions and Solution Stoichiometry</vt:lpstr>
      <vt:lpstr>Solvation</vt:lpstr>
      <vt:lpstr>Anatomy of a Solution</vt:lpstr>
      <vt:lpstr>Precipitation Reactions</vt:lpstr>
      <vt:lpstr>Precipitation Reactions</vt:lpstr>
      <vt:lpstr>Acid-Base Reactions</vt:lpstr>
      <vt:lpstr>Acid-Base Titrations</vt:lpstr>
      <vt:lpstr>Oxidation-Reduction Reactions (Redox)</vt:lpstr>
      <vt:lpstr>Assigning Oxidation Numbers</vt:lpstr>
      <vt:lpstr>Slide 10</vt:lpstr>
      <vt:lpstr>Balancing Redox Rxns …the half-reaction method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Chemical Reactions and Solution Stoichiometry</dc:title>
  <dc:creator>Kris</dc:creator>
  <cp:lastModifiedBy>Kris</cp:lastModifiedBy>
  <cp:revision>3</cp:revision>
  <dcterms:created xsi:type="dcterms:W3CDTF">2008-09-11T02:44:12Z</dcterms:created>
  <dcterms:modified xsi:type="dcterms:W3CDTF">2008-09-14T18:24:47Z</dcterms:modified>
</cp:coreProperties>
</file>