
<file path=[Content_Types].xml><?xml version="1.0" encoding="utf-8"?>
<Types xmlns="http://schemas.openxmlformats.org/package/2006/content-types"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0"/>
  </p:notesMasterIdLst>
  <p:sldIdLst>
    <p:sldId id="258" r:id="rId2"/>
    <p:sldId id="256" r:id="rId3"/>
    <p:sldId id="288" r:id="rId4"/>
    <p:sldId id="259" r:id="rId5"/>
    <p:sldId id="289" r:id="rId6"/>
    <p:sldId id="260" r:id="rId7"/>
    <p:sldId id="290" r:id="rId8"/>
    <p:sldId id="261" r:id="rId9"/>
    <p:sldId id="291" r:id="rId10"/>
    <p:sldId id="262" r:id="rId11"/>
    <p:sldId id="292" r:id="rId12"/>
    <p:sldId id="263" r:id="rId13"/>
    <p:sldId id="293" r:id="rId14"/>
    <p:sldId id="264" r:id="rId15"/>
    <p:sldId id="294" r:id="rId16"/>
    <p:sldId id="295" r:id="rId17"/>
    <p:sldId id="265" r:id="rId18"/>
    <p:sldId id="300" r:id="rId19"/>
    <p:sldId id="304" r:id="rId20"/>
    <p:sldId id="302" r:id="rId21"/>
    <p:sldId id="297" r:id="rId22"/>
    <p:sldId id="268" r:id="rId23"/>
    <p:sldId id="298" r:id="rId24"/>
    <p:sldId id="303" r:id="rId25"/>
    <p:sldId id="269" r:id="rId26"/>
    <p:sldId id="270" r:id="rId27"/>
    <p:sldId id="271" r:id="rId28"/>
    <p:sldId id="272" r:id="rId29"/>
    <p:sldId id="307" r:id="rId30"/>
    <p:sldId id="306" r:id="rId31"/>
    <p:sldId id="305" r:id="rId32"/>
    <p:sldId id="309" r:id="rId33"/>
    <p:sldId id="308" r:id="rId34"/>
    <p:sldId id="273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20" r:id="rId44"/>
    <p:sldId id="318" r:id="rId45"/>
    <p:sldId id="319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29" r:id="rId55"/>
    <p:sldId id="330" r:id="rId56"/>
    <p:sldId id="331" r:id="rId57"/>
    <p:sldId id="332" r:id="rId58"/>
    <p:sldId id="333" r:id="rId59"/>
    <p:sldId id="334" r:id="rId60"/>
    <p:sldId id="335" r:id="rId61"/>
    <p:sldId id="336" r:id="rId62"/>
    <p:sldId id="337" r:id="rId63"/>
    <p:sldId id="338" r:id="rId64"/>
    <p:sldId id="339" r:id="rId65"/>
    <p:sldId id="340" r:id="rId66"/>
    <p:sldId id="341" r:id="rId67"/>
    <p:sldId id="342" r:id="rId68"/>
    <p:sldId id="343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565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47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D19472E-CC6A-462B-8FFC-7EC03BC905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8D65B87-2FF7-435D-A48A-388A547DE3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C4D4C6E0-4633-4283-AA06-AF788F78C25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C4789664-D95D-4839-BA3E-8416D466281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83AB3B79-C175-4FD4-A520-1CE3ABB81D4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DD753490-2C43-43FC-802A-70245FC079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6462AB4-B3B3-4DE3-A851-0A2FE11269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3309EB31-548E-4632-A88C-E36ECB6357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D10202-148B-4C28-9E93-79F5996FAE6D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67184C50-77AE-445E-BF34-3FEF8D162E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94A46287-5B73-45DE-8569-B5CB11109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29A5BE02-63BE-4F6E-BF37-1167ED332B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C11AE7F-BD26-4DE4-BA8F-90AF07D45DF2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0B4717F-860C-4A3C-8015-574E416E77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FC740B6-384E-4AC5-A11D-56182D948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82CAE22D-B42F-496F-B8E9-F1BAE6AD7D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CF329C-AF3E-4018-953E-C97B38708412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06523318-6D23-477B-BCBA-E7122CF07C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BE318FBE-0EC7-4D91-8A6B-E711169D5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8299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645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928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6643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19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999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420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8468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291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46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113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13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D7D645-DAEF-4D05-9D75-7E1A63D18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F431B7-F26C-46C1-9561-94CFA149D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37.xml"/><Relationship Id="rId18" Type="http://schemas.openxmlformats.org/officeDocument/2006/relationships/slide" Target="slide29.xml"/><Relationship Id="rId26" Type="http://schemas.openxmlformats.org/officeDocument/2006/relationships/slide" Target="slide52.xml"/><Relationship Id="rId3" Type="http://schemas.openxmlformats.org/officeDocument/2006/relationships/audio" Target="../media/audio2.wav"/><Relationship Id="rId21" Type="http://schemas.openxmlformats.org/officeDocument/2006/relationships/slide" Target="slide60.xml"/><Relationship Id="rId34" Type="http://schemas.openxmlformats.org/officeDocument/2006/relationships/slide" Target="slide66.xml"/><Relationship Id="rId7" Type="http://schemas.openxmlformats.org/officeDocument/2006/relationships/slide" Target="slide35.xml"/><Relationship Id="rId12" Type="http://schemas.openxmlformats.org/officeDocument/2006/relationships/slide" Target="slide27.xml"/><Relationship Id="rId17" Type="http://schemas.openxmlformats.org/officeDocument/2006/relationships/slide" Target="slide18.xml"/><Relationship Id="rId25" Type="http://schemas.openxmlformats.org/officeDocument/2006/relationships/slide" Target="slide43.xml"/><Relationship Id="rId33" Type="http://schemas.openxmlformats.org/officeDocument/2006/relationships/slide" Target="slide64.xml"/><Relationship Id="rId2" Type="http://schemas.openxmlformats.org/officeDocument/2006/relationships/notesSlide" Target="../notesSlides/notesSlide2.xml"/><Relationship Id="rId16" Type="http://schemas.openxmlformats.org/officeDocument/2006/relationships/slide" Target="slide8.xml"/><Relationship Id="rId20" Type="http://schemas.openxmlformats.org/officeDocument/2006/relationships/slide" Target="slide50.xml"/><Relationship Id="rId29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5.xml"/><Relationship Id="rId11" Type="http://schemas.openxmlformats.org/officeDocument/2006/relationships/slide" Target="slide16.xml"/><Relationship Id="rId24" Type="http://schemas.openxmlformats.org/officeDocument/2006/relationships/slide" Target="slide31.xml"/><Relationship Id="rId32" Type="http://schemas.openxmlformats.org/officeDocument/2006/relationships/slide" Target="slide54.xml"/><Relationship Id="rId5" Type="http://schemas.openxmlformats.org/officeDocument/2006/relationships/slide" Target="slide14.xml"/><Relationship Id="rId15" Type="http://schemas.openxmlformats.org/officeDocument/2006/relationships/slide" Target="slide58.xml"/><Relationship Id="rId23" Type="http://schemas.openxmlformats.org/officeDocument/2006/relationships/slide" Target="slide24.xml"/><Relationship Id="rId28" Type="http://schemas.openxmlformats.org/officeDocument/2006/relationships/slide" Target="slide12.xml"/><Relationship Id="rId10" Type="http://schemas.openxmlformats.org/officeDocument/2006/relationships/slide" Target="slide6.xml"/><Relationship Id="rId19" Type="http://schemas.openxmlformats.org/officeDocument/2006/relationships/slide" Target="slide39.xml"/><Relationship Id="rId31" Type="http://schemas.openxmlformats.org/officeDocument/2006/relationships/slide" Target="slide41.xml"/><Relationship Id="rId4" Type="http://schemas.openxmlformats.org/officeDocument/2006/relationships/slide" Target="slide4.xml"/><Relationship Id="rId9" Type="http://schemas.openxmlformats.org/officeDocument/2006/relationships/slide" Target="slide56.xml"/><Relationship Id="rId14" Type="http://schemas.openxmlformats.org/officeDocument/2006/relationships/slide" Target="slide48.xml"/><Relationship Id="rId22" Type="http://schemas.openxmlformats.org/officeDocument/2006/relationships/slide" Target="slide10.xml"/><Relationship Id="rId27" Type="http://schemas.openxmlformats.org/officeDocument/2006/relationships/slide" Target="slide62.xml"/><Relationship Id="rId30" Type="http://schemas.openxmlformats.org/officeDocument/2006/relationships/slide" Target="slide33.xml"/><Relationship Id="rId8" Type="http://schemas.openxmlformats.org/officeDocument/2006/relationships/slide" Target="slide4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6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68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>
            <a:extLst>
              <a:ext uri="{FF2B5EF4-FFF2-40B4-BE49-F238E27FC236}">
                <a16:creationId xmlns:a16="http://schemas.microsoft.com/office/drawing/2014/main" id="{B6FA7E8E-E7E3-440F-94F7-F9D37F365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6670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Click Once to Begin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E28887D5-68F3-4AA1-A265-C8E65672EF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solidFill>
            <a:schemeClr val="bg1"/>
          </a:solidFill>
        </p:spPr>
        <p:txBody>
          <a:bodyPr/>
          <a:lstStyle/>
          <a:p>
            <a:r>
              <a:rPr lang="en-US" altLang="en-US" sz="8800" b="1"/>
              <a:t>JEOPARDY!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172C7E0-064D-4476-BFB2-8599BD0EA0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hem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099" grpId="0" build="p" autoUpdateAnimBg="0" advAuto="2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35137B0-9FF0-4093-87F5-841767EF24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76200"/>
            <a:ext cx="7772400" cy="6477000"/>
          </a:xfrm>
        </p:spPr>
        <p:txBody>
          <a:bodyPr/>
          <a:lstStyle/>
          <a:p>
            <a:r>
              <a:rPr lang="en-US" altLang="en-US" sz="6000" b="1"/>
              <a:t>SPI</a:t>
            </a:r>
            <a:endParaRPr lang="en-US" altLang="en-US"/>
          </a:p>
        </p:txBody>
      </p:sp>
      <p:sp>
        <p:nvSpPr>
          <p:cNvPr id="1126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861C394-06AB-4F71-81B7-85C194AD5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"/>
            <a:ext cx="89154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2C70252-8AD3-4D29-8A7F-A472B80F51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533400"/>
            <a:ext cx="7772400" cy="6553200"/>
          </a:xfrm>
        </p:spPr>
        <p:txBody>
          <a:bodyPr/>
          <a:lstStyle/>
          <a:p>
            <a:r>
              <a:rPr lang="en-US" altLang="en-US" sz="6000" b="1"/>
              <a:t>What is Schedule Performance Index</a:t>
            </a:r>
            <a:endParaRPr lang="en-US" altLang="en-US"/>
          </a:p>
        </p:txBody>
      </p:sp>
      <p:sp>
        <p:nvSpPr>
          <p:cNvPr id="1229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10D7EC9-B4CD-402A-A53C-3DA61480E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9916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61AA008-CDF7-41E8-AB01-FAA1D9FC476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5791200"/>
          </a:xfrm>
        </p:spPr>
        <p:txBody>
          <a:bodyPr/>
          <a:lstStyle/>
          <a:p>
            <a:r>
              <a:rPr lang="en-US" altLang="en-US" sz="6000" b="1"/>
              <a:t>CPI</a:t>
            </a:r>
            <a:endParaRPr lang="en-US" altLang="en-US"/>
          </a:p>
        </p:txBody>
      </p:sp>
      <p:sp>
        <p:nvSpPr>
          <p:cNvPr id="1331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0A7F3BC-F572-4E7B-9A39-42B2D3E00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9C22CCB-6252-4CA5-80A5-42D3C5335B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5715000"/>
          </a:xfrm>
        </p:spPr>
        <p:txBody>
          <a:bodyPr/>
          <a:lstStyle/>
          <a:p>
            <a:r>
              <a:rPr lang="en-US" altLang="en-US" sz="6000" b="1"/>
              <a:t>What is Cost Performance Index</a:t>
            </a:r>
            <a:endParaRPr lang="en-US" altLang="en-US"/>
          </a:p>
        </p:txBody>
      </p:sp>
      <p:sp>
        <p:nvSpPr>
          <p:cNvPr id="1433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AA35B883-18E4-4E34-B451-7C8E1A2ED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45722B7-537F-44CE-80F4-7D1D3663C6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r>
              <a:rPr lang="en-US" altLang="en-US" sz="6000" b="1"/>
              <a:t>PMBOK</a:t>
            </a:r>
            <a:endParaRPr lang="en-US" altLang="en-US"/>
          </a:p>
        </p:txBody>
      </p:sp>
      <p:sp>
        <p:nvSpPr>
          <p:cNvPr id="1536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3D97D6D-6E8A-4D16-9EDD-19F4EB12A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9916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B10A5E2-38BC-4606-9350-5578D03669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r>
              <a:rPr lang="en-US" altLang="en-US" sz="6000"/>
              <a:t>What is Project Management Body of Knowledge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1638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A67D6FE3-57BA-4FB7-8DC7-1796304FE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830B8A1-3E08-43BE-B942-76353F8B6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pPr marL="342900" indent="-342900"/>
            <a:r>
              <a:rPr lang="en-US" altLang="en-US"/>
              <a:t>A </a:t>
            </a:r>
            <a:r>
              <a:rPr lang="en-US" altLang="en-US" b="1"/>
              <a:t>temporary</a:t>
            </a:r>
            <a:r>
              <a:rPr lang="en-US" altLang="en-US"/>
              <a:t> endeavor undertaken to create a </a:t>
            </a:r>
            <a:r>
              <a:rPr lang="en-US" altLang="en-US" b="1"/>
              <a:t>unique</a:t>
            </a:r>
            <a:r>
              <a:rPr lang="en-US" altLang="en-US"/>
              <a:t> product or service. </a:t>
            </a:r>
          </a:p>
        </p:txBody>
      </p:sp>
      <p:sp>
        <p:nvSpPr>
          <p:cNvPr id="1741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B1B56C50-C22A-46AF-934D-2F2343443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B73DF75-A746-4EF0-B161-49A2B91840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6248400"/>
          </a:xfrm>
        </p:spPr>
        <p:txBody>
          <a:bodyPr/>
          <a:lstStyle/>
          <a:p>
            <a:r>
              <a:rPr lang="en-US" altLang="en-US" sz="6000" b="1"/>
              <a:t>What is a Project</a:t>
            </a:r>
            <a:endParaRPr lang="en-US" altLang="en-US"/>
          </a:p>
        </p:txBody>
      </p:sp>
      <p:sp>
        <p:nvSpPr>
          <p:cNvPr id="1843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54DC8D5-7AF5-42BA-8B71-8CD3BD1E6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9916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AA197C8-5671-4646-BF4F-957A9AB927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5943600"/>
          </a:xfrm>
        </p:spPr>
        <p:txBody>
          <a:bodyPr/>
          <a:lstStyle/>
          <a:p>
            <a:r>
              <a:rPr lang="en-US" altLang="en-US" sz="4000"/>
              <a:t>5 Project Management Process Groups</a:t>
            </a:r>
          </a:p>
        </p:txBody>
      </p:sp>
      <p:sp>
        <p:nvSpPr>
          <p:cNvPr id="1945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50EBC7D2-B52A-4165-B367-92AF831E6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9916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09AB6C1-2D8E-4BE9-8DC3-7F415D6EA7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5943600"/>
          </a:xfrm>
        </p:spPr>
        <p:txBody>
          <a:bodyPr/>
          <a:lstStyle/>
          <a:p>
            <a:r>
              <a:rPr lang="en-US" altLang="en-US" sz="4000"/>
              <a:t>What is Initiation – Planning – Execution – Controlling - Closing</a:t>
            </a:r>
          </a:p>
        </p:txBody>
      </p:sp>
      <p:sp>
        <p:nvSpPr>
          <p:cNvPr id="20483" name="Rectangle 3">
            <a:hlinkClick r:id="rId2" action="ppaction://hlinksldjump"/>
            <a:extLst>
              <a:ext uri="{FF2B5EF4-FFF2-40B4-BE49-F238E27FC236}">
                <a16:creationId xmlns:a16="http://schemas.microsoft.com/office/drawing/2014/main" id="{F89BB9F5-6FA3-49D5-AD52-9E2E6B8F7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3DA5042A-E3CB-42EA-BD42-961F71DF1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04800"/>
            <a:ext cx="6705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6000" b="1" dirty="0">
                <a:latin typeface="+mj-lt"/>
              </a:rPr>
              <a:t>JEOPARDY!</a:t>
            </a:r>
            <a:endParaRPr lang="en-US" sz="3200" dirty="0">
              <a:latin typeface="+mj-lt"/>
            </a:endParaRPr>
          </a:p>
        </p:txBody>
      </p:sp>
      <p:sp>
        <p:nvSpPr>
          <p:cNvPr id="3075" name="Text Box 4">
            <a:extLst>
              <a:ext uri="{FF2B5EF4-FFF2-40B4-BE49-F238E27FC236}">
                <a16:creationId xmlns:a16="http://schemas.microsoft.com/office/drawing/2014/main" id="{E441421D-E173-46C3-9D26-BEE23ECEF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7432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hlinkClick r:id="rId4" action="ppaction://hlinksldjump"/>
              </a:rPr>
              <a:t>100</a:t>
            </a:r>
            <a:endParaRPr lang="en-US" altLang="en-US" sz="3600"/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F3D93881-5F3A-466E-8216-CCC211486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27432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5" action="ppaction://hlinksldjump"/>
              </a:rPr>
              <a:t>100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77" name="Text Box 6">
            <a:extLst>
              <a:ext uri="{FF2B5EF4-FFF2-40B4-BE49-F238E27FC236}">
                <a16:creationId xmlns:a16="http://schemas.microsoft.com/office/drawing/2014/main" id="{6664EBA0-F1A7-43F8-8DF4-DDC99FDFB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7432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6" action="ppaction://hlinksldjump"/>
              </a:rPr>
              <a:t>100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78" name="Text Box 7">
            <a:extLst>
              <a:ext uri="{FF2B5EF4-FFF2-40B4-BE49-F238E27FC236}">
                <a16:creationId xmlns:a16="http://schemas.microsoft.com/office/drawing/2014/main" id="{026CE13D-38DD-4499-B7B6-3013A92AC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27432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7" action="ppaction://hlinksldjump"/>
              </a:rPr>
              <a:t>100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79" name="Text Box 8">
            <a:extLst>
              <a:ext uri="{FF2B5EF4-FFF2-40B4-BE49-F238E27FC236}">
                <a16:creationId xmlns:a16="http://schemas.microsoft.com/office/drawing/2014/main" id="{A33E0A40-6AEF-4A55-9FA0-5F4F35507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27432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8" action="ppaction://hlinksldjump"/>
              </a:rPr>
              <a:t>100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0" name="Text Box 9">
            <a:extLst>
              <a:ext uri="{FF2B5EF4-FFF2-40B4-BE49-F238E27FC236}">
                <a16:creationId xmlns:a16="http://schemas.microsoft.com/office/drawing/2014/main" id="{262323E8-99C7-43DA-997D-784F1D9B1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7432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9" action="ppaction://hlinksldjump"/>
              </a:rPr>
              <a:t>100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1" name="Text Box 10">
            <a:extLst>
              <a:ext uri="{FF2B5EF4-FFF2-40B4-BE49-F238E27FC236}">
                <a16:creationId xmlns:a16="http://schemas.microsoft.com/office/drawing/2014/main" id="{C5FD643C-069D-48B3-BD6F-6F21BE22E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5242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0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2" name="Text Box 11">
            <a:extLst>
              <a:ext uri="{FF2B5EF4-FFF2-40B4-BE49-F238E27FC236}">
                <a16:creationId xmlns:a16="http://schemas.microsoft.com/office/drawing/2014/main" id="{851305FA-F1D0-4338-9FDA-D86E5717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352425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1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3" name="Text Box 12">
            <a:extLst>
              <a:ext uri="{FF2B5EF4-FFF2-40B4-BE49-F238E27FC236}">
                <a16:creationId xmlns:a16="http://schemas.microsoft.com/office/drawing/2014/main" id="{8FF79446-118B-44CA-9A66-67BAD73E0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35242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2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4" name="Text Box 13">
            <a:extLst>
              <a:ext uri="{FF2B5EF4-FFF2-40B4-BE49-F238E27FC236}">
                <a16:creationId xmlns:a16="http://schemas.microsoft.com/office/drawing/2014/main" id="{DAA8731E-6B17-4646-A31B-9F1686A37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352425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3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5" name="Text Box 14">
            <a:extLst>
              <a:ext uri="{FF2B5EF4-FFF2-40B4-BE49-F238E27FC236}">
                <a16:creationId xmlns:a16="http://schemas.microsoft.com/office/drawing/2014/main" id="{1D63DAC1-764E-4CF3-BAAF-28318CEF9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35242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4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6" name="Text Box 15">
            <a:extLst>
              <a:ext uri="{FF2B5EF4-FFF2-40B4-BE49-F238E27FC236}">
                <a16:creationId xmlns:a16="http://schemas.microsoft.com/office/drawing/2014/main" id="{9C0E03F2-1CA4-4877-B5CD-D386C8AFF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5242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5" action="ppaction://hlinksldjump"/>
              </a:rPr>
              <a:t>200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7" name="Text Box 16">
            <a:extLst>
              <a:ext uri="{FF2B5EF4-FFF2-40B4-BE49-F238E27FC236}">
                <a16:creationId xmlns:a16="http://schemas.microsoft.com/office/drawing/2014/main" id="{44411BAA-740E-464B-966A-EB0924738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053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6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8" name="Text Box 17">
            <a:extLst>
              <a:ext uri="{FF2B5EF4-FFF2-40B4-BE49-F238E27FC236}">
                <a16:creationId xmlns:a16="http://schemas.microsoft.com/office/drawing/2014/main" id="{5660C56C-39F9-4B22-951A-3EFD54D8E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43053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7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89" name="Text Box 18">
            <a:extLst>
              <a:ext uri="{FF2B5EF4-FFF2-40B4-BE49-F238E27FC236}">
                <a16:creationId xmlns:a16="http://schemas.microsoft.com/office/drawing/2014/main" id="{84BDD72E-B440-48A5-A180-8A37A1E2A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43053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8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0" name="Text Box 19">
            <a:extLst>
              <a:ext uri="{FF2B5EF4-FFF2-40B4-BE49-F238E27FC236}">
                <a16:creationId xmlns:a16="http://schemas.microsoft.com/office/drawing/2014/main" id="{ED89438F-B8BC-4FD0-A02D-9A0841583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43053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19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1" name="Text Box 20">
            <a:extLst>
              <a:ext uri="{FF2B5EF4-FFF2-40B4-BE49-F238E27FC236}">
                <a16:creationId xmlns:a16="http://schemas.microsoft.com/office/drawing/2014/main" id="{67D05EA8-99F2-4C98-9713-2B560D09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43053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0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2" name="Text Box 21">
            <a:extLst>
              <a:ext uri="{FF2B5EF4-FFF2-40B4-BE49-F238E27FC236}">
                <a16:creationId xmlns:a16="http://schemas.microsoft.com/office/drawing/2014/main" id="{B2D176B6-74AE-49C9-A8C9-9BD8E7288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3053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1" action="ppaction://hlinksldjump"/>
              </a:rPr>
              <a:t>300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3" name="Text Box 28">
            <a:extLst>
              <a:ext uri="{FF2B5EF4-FFF2-40B4-BE49-F238E27FC236}">
                <a16:creationId xmlns:a16="http://schemas.microsoft.com/office/drawing/2014/main" id="{E0BC9057-E095-4EFC-8B06-0DD1CA138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863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2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4" name="Text Box 29">
            <a:extLst>
              <a:ext uri="{FF2B5EF4-FFF2-40B4-BE49-F238E27FC236}">
                <a16:creationId xmlns:a16="http://schemas.microsoft.com/office/drawing/2014/main" id="{8FFD1DBD-3F71-47C1-B47A-CCE641F05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508635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3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5" name="Text Box 30">
            <a:extLst>
              <a:ext uri="{FF2B5EF4-FFF2-40B4-BE49-F238E27FC236}">
                <a16:creationId xmlns:a16="http://schemas.microsoft.com/office/drawing/2014/main" id="{B6EAC4D9-6CF0-4A57-B9D3-7FDD3BE20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50863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4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6" name="Text Box 31">
            <a:extLst>
              <a:ext uri="{FF2B5EF4-FFF2-40B4-BE49-F238E27FC236}">
                <a16:creationId xmlns:a16="http://schemas.microsoft.com/office/drawing/2014/main" id="{D888B64C-D8ED-45A3-92FF-BCB2E300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508635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5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7" name="Text Box 32">
            <a:extLst>
              <a:ext uri="{FF2B5EF4-FFF2-40B4-BE49-F238E27FC236}">
                <a16:creationId xmlns:a16="http://schemas.microsoft.com/office/drawing/2014/main" id="{07896CE3-1DA3-4C71-9CC8-88CAC78C4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0863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6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8" name="Text Box 33">
            <a:extLst>
              <a:ext uri="{FF2B5EF4-FFF2-40B4-BE49-F238E27FC236}">
                <a16:creationId xmlns:a16="http://schemas.microsoft.com/office/drawing/2014/main" id="{00642604-C780-481D-830A-1ACA298D3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08635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7" action="ppaction://hlinksldjump"/>
              </a:rPr>
              <a:t>400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099" name="Text Box 34">
            <a:extLst>
              <a:ext uri="{FF2B5EF4-FFF2-40B4-BE49-F238E27FC236}">
                <a16:creationId xmlns:a16="http://schemas.microsoft.com/office/drawing/2014/main" id="{C49491F4-5463-4C8D-8C58-1861A598D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8674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8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100" name="Text Box 35">
            <a:extLst>
              <a:ext uri="{FF2B5EF4-FFF2-40B4-BE49-F238E27FC236}">
                <a16:creationId xmlns:a16="http://schemas.microsoft.com/office/drawing/2014/main" id="{E48BFA10-9951-43A2-AD35-8798DA62A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58674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29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101" name="Text Box 36">
            <a:extLst>
              <a:ext uri="{FF2B5EF4-FFF2-40B4-BE49-F238E27FC236}">
                <a16:creationId xmlns:a16="http://schemas.microsoft.com/office/drawing/2014/main" id="{756489C7-4D3F-42CA-B415-F57E5D256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58674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30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102" name="Text Box 37">
            <a:extLst>
              <a:ext uri="{FF2B5EF4-FFF2-40B4-BE49-F238E27FC236}">
                <a16:creationId xmlns:a16="http://schemas.microsoft.com/office/drawing/2014/main" id="{7976AC2B-8A27-4DA3-AE73-9E0D7DFE4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5867400"/>
            <a:ext cx="13096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31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103" name="Text Box 38">
            <a:extLst>
              <a:ext uri="{FF2B5EF4-FFF2-40B4-BE49-F238E27FC236}">
                <a16:creationId xmlns:a16="http://schemas.microsoft.com/office/drawing/2014/main" id="{4AE86D2E-A13E-4783-9168-8386E811A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8674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32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3104" name="Text Box 39">
            <a:extLst>
              <a:ext uri="{FF2B5EF4-FFF2-40B4-BE49-F238E27FC236}">
                <a16:creationId xmlns:a16="http://schemas.microsoft.com/office/drawing/2014/main" id="{523DA897-AC76-4582-B38D-068E475BB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867400"/>
            <a:ext cx="13096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chemeClr val="tx2"/>
                </a:solidFill>
                <a:hlinkClick r:id="rId33" action="ppaction://hlinksldjump"/>
              </a:rPr>
              <a:t>500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E0EDF744-77BC-4A7B-8643-C722166D0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47800"/>
            <a:ext cx="1325563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100"/>
              <a:t>Acronyms</a:t>
            </a:r>
          </a:p>
        </p:txBody>
      </p:sp>
      <p:sp>
        <p:nvSpPr>
          <p:cNvPr id="2095" name="Text Box 47">
            <a:extLst>
              <a:ext uri="{FF2B5EF4-FFF2-40B4-BE49-F238E27FC236}">
                <a16:creationId xmlns:a16="http://schemas.microsoft.com/office/drawing/2014/main" id="{E63D5582-AC74-4950-A667-A1BB2A409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1447800"/>
            <a:ext cx="1325562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PM Basics</a:t>
            </a:r>
          </a:p>
        </p:txBody>
      </p:sp>
      <p:sp>
        <p:nvSpPr>
          <p:cNvPr id="2096" name="Text Box 48">
            <a:extLst>
              <a:ext uri="{FF2B5EF4-FFF2-40B4-BE49-F238E27FC236}">
                <a16:creationId xmlns:a16="http://schemas.microsoft.com/office/drawing/2014/main" id="{243B6FA3-4970-417F-88CC-205B60C7F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1447800"/>
            <a:ext cx="1325563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Risk</a:t>
            </a:r>
          </a:p>
        </p:txBody>
      </p:sp>
      <p:sp>
        <p:nvSpPr>
          <p:cNvPr id="2097" name="Text Box 49">
            <a:extLst>
              <a:ext uri="{FF2B5EF4-FFF2-40B4-BE49-F238E27FC236}">
                <a16:creationId xmlns:a16="http://schemas.microsoft.com/office/drawing/2014/main" id="{98A3226D-F5B4-440C-A3CD-40E3FF1B0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447800"/>
            <a:ext cx="1325562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MS Project</a:t>
            </a:r>
          </a:p>
        </p:txBody>
      </p:sp>
      <p:sp>
        <p:nvSpPr>
          <p:cNvPr id="2098" name="Text Box 50">
            <a:extLst>
              <a:ext uri="{FF2B5EF4-FFF2-40B4-BE49-F238E27FC236}">
                <a16:creationId xmlns:a16="http://schemas.microsoft.com/office/drawing/2014/main" id="{0BDCE3D8-2152-4B06-8F9C-E926FDC3A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1447800"/>
            <a:ext cx="1325563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PWA</a:t>
            </a: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21EF9C94-F748-4A62-93A9-F0CC2B279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447800"/>
            <a:ext cx="1325563" cy="1096963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PMCoE</a:t>
            </a:r>
          </a:p>
        </p:txBody>
      </p:sp>
      <p:sp>
        <p:nvSpPr>
          <p:cNvPr id="39" name="Text Box 51">
            <a:hlinkClick r:id="rId34" action="ppaction://hlinksldjump"/>
            <a:extLst>
              <a:ext uri="{FF2B5EF4-FFF2-40B4-BE49-F238E27FC236}">
                <a16:creationId xmlns:a16="http://schemas.microsoft.com/office/drawing/2014/main" id="{C8C756AB-CF4D-4EFD-81DD-A36BFA900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38" y="0"/>
            <a:ext cx="1935162" cy="304800"/>
          </a:xfrm>
          <a:prstGeom prst="rect">
            <a:avLst/>
          </a:prstGeom>
          <a:solidFill>
            <a:srgbClr val="A50021">
              <a:alpha val="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/>
              <a:t>Final Jeopardy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tegori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tegori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4" grpId="0" build="p" animBg="1" autoUpdateAnimBg="0" advAuto="200"/>
      <p:bldP spid="2095" grpId="0" build="p" animBg="1" autoUpdateAnimBg="0" advAuto="200"/>
      <p:bldP spid="2096" grpId="0" build="p" animBg="1" autoUpdateAnimBg="0" advAuto="200"/>
      <p:bldP spid="2097" grpId="0" build="p" animBg="1" autoUpdateAnimBg="0" advAuto="200"/>
      <p:bldP spid="2098" grpId="0" build="p" animBg="1" autoUpdateAnimBg="0" advAuto="200"/>
      <p:bldP spid="2099" grpId="0" build="p" animBg="1" autoUpdateAnimBg="0" advAuto="200"/>
      <p:bldP spid="39" grpId="0" build="p" animBg="1" autoUpdateAnimBg="0" advAuto="2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D1E98A1-D4FA-4CD8-833F-A1D21D58A5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5943600"/>
          </a:xfrm>
        </p:spPr>
        <p:txBody>
          <a:bodyPr/>
          <a:lstStyle/>
          <a:p>
            <a:r>
              <a:rPr lang="en-US" altLang="en-US" sz="4000"/>
              <a:t>A Planning Method that provides details of the work to be accomplished but also provides a preliminary description of the work to be done in later phases is called</a:t>
            </a:r>
          </a:p>
        </p:txBody>
      </p:sp>
      <p:sp>
        <p:nvSpPr>
          <p:cNvPr id="2150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0EE05703-A673-450A-9556-C7CE16653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F61057A-2618-4391-B296-71B269F29B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r>
              <a:rPr lang="en-US" altLang="en-US" sz="6000" b="1"/>
              <a:t>What is Rolling Wave</a:t>
            </a:r>
            <a:endParaRPr lang="en-US" altLang="en-US"/>
          </a:p>
        </p:txBody>
      </p:sp>
      <p:sp>
        <p:nvSpPr>
          <p:cNvPr id="2253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416ABB8-C548-4896-99DC-4C5878709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FB4859E-D606-42BB-9452-B12B564163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6553200"/>
          </a:xfrm>
        </p:spPr>
        <p:txBody>
          <a:bodyPr/>
          <a:lstStyle/>
          <a:p>
            <a:r>
              <a:rPr lang="en-US" altLang="en-US" sz="6000"/>
              <a:t>Each project phase is marked by completion of one or more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2355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83B98AFF-CD2F-4F2A-BEBC-24BD6600D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839200" cy="6858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9F6B0B2-87AA-4D63-9D55-49877FF3C4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477000"/>
          </a:xfrm>
        </p:spPr>
        <p:txBody>
          <a:bodyPr/>
          <a:lstStyle/>
          <a:p>
            <a:r>
              <a:rPr lang="en-US" altLang="en-US" sz="6000" b="1"/>
              <a:t>What is/are Deliverable(s)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2457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A3D9DF62-C634-45E3-BF30-D6D82028A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9154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F83677B8-1304-4CE6-906D-50BD2B76C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6324600" cy="1006475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 b="1"/>
              <a:t>Daily Double!!!</a:t>
            </a:r>
            <a:endParaRPr lang="en-US" altLang="en-US"/>
          </a:p>
        </p:txBody>
      </p:sp>
      <p:sp>
        <p:nvSpPr>
          <p:cNvPr id="25603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7795E15-0CCB-4B20-8412-F951F908C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il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D5500CA-5E25-4E32-A7FD-3E2CE448B0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3200" b="1"/>
              <a:t>Which of the following is NOT a response to Risk Threats: Avoidance – Acceptance – Mitigation – Rejection</a:t>
            </a:r>
            <a:endParaRPr lang="en-US" altLang="en-US" sz="3200"/>
          </a:p>
        </p:txBody>
      </p:sp>
      <p:sp>
        <p:nvSpPr>
          <p:cNvPr id="2662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C8B45EEF-D406-49E4-BCF5-5DCDF2675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C15FDEB-40EE-424B-A986-715A641733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Rejection</a:t>
            </a:r>
            <a:endParaRPr lang="en-US" altLang="en-US"/>
          </a:p>
        </p:txBody>
      </p:sp>
      <p:sp>
        <p:nvSpPr>
          <p:cNvPr id="2765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4679BDFB-B0E2-4400-B062-8BDA9E494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89916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52773F3-6827-49F7-A991-8588F88C84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A future event that may have an impact on a Project</a:t>
            </a:r>
            <a:endParaRPr lang="en-US" altLang="en-US"/>
          </a:p>
        </p:txBody>
      </p:sp>
      <p:sp>
        <p:nvSpPr>
          <p:cNvPr id="2867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4928085A-120D-405E-BD71-9DEEBAF08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395057A-388F-44E1-801E-DD5F0D0A9D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a Risk</a:t>
            </a:r>
            <a:endParaRPr lang="en-US" altLang="en-US"/>
          </a:p>
        </p:txBody>
      </p:sp>
      <p:sp>
        <p:nvSpPr>
          <p:cNvPr id="2969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AB0F237-F607-4416-8295-2FC126143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84AEC9C-FAEC-47D1-AC9E-A567C89EF3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A present problem or concern influencing a Project</a:t>
            </a:r>
            <a:endParaRPr lang="en-US" altLang="en-US"/>
          </a:p>
        </p:txBody>
      </p:sp>
      <p:sp>
        <p:nvSpPr>
          <p:cNvPr id="3072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20E2E75-D480-4BFF-A60A-C4A3D81E3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46DF30-B02D-4EF2-A54B-EB71F2323B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828800"/>
            <a:ext cx="7467600" cy="1143000"/>
          </a:xfrm>
        </p:spPr>
        <p:txBody>
          <a:bodyPr/>
          <a:lstStyle/>
          <a:p>
            <a:r>
              <a:rPr lang="en-US" altLang="en-US" sz="4800" b="1"/>
              <a:t>Daily Double Graphic and Sound Effect!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80E83ED-5A4E-441F-BE71-0FA0ACEF5DF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200400"/>
            <a:ext cx="8382000" cy="3276600"/>
          </a:xfrm>
        </p:spPr>
        <p:txBody>
          <a:bodyPr/>
          <a:lstStyle/>
          <a:p>
            <a:r>
              <a:rPr lang="en-US" altLang="en-US" sz="2200" b="1" i="1"/>
              <a:t>DO NOT DELETE THIS SLIDE!</a:t>
            </a:r>
            <a:r>
              <a:rPr lang="en-US" altLang="en-US" sz="2200" b="1"/>
              <a:t>  Deleting it may cause the game links to work improperly.  This slide is hidden during the game, and WILL not appear.</a:t>
            </a:r>
          </a:p>
          <a:p>
            <a:r>
              <a:rPr lang="en-US" altLang="en-US" sz="2200" b="1"/>
              <a:t>In slide view mode, copy the above (red) graphic (click once to select; right click the </a:t>
            </a:r>
            <a:r>
              <a:rPr lang="en-US" altLang="en-US" sz="2200" b="1" i="1" u="sng"/>
              <a:t>border</a:t>
            </a:r>
            <a:r>
              <a:rPr lang="en-US" altLang="en-US" sz="2200" b="1"/>
              <a:t> and choose “copy”).</a:t>
            </a:r>
          </a:p>
          <a:p>
            <a:r>
              <a:rPr lang="en-US" altLang="en-US" sz="2200" b="1"/>
              <a:t>Locate the answer slide which you want to be the daily double</a:t>
            </a:r>
          </a:p>
          <a:p>
            <a:r>
              <a:rPr lang="en-US" altLang="en-US" sz="2200" b="1"/>
              <a:t>Right-click and choose “paste”.  If necessary, reposition the graphic so that it does not cover the answer text.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E8456660-C152-4D6D-B8A7-779585001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"/>
            <a:ext cx="6324600" cy="1006475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 b="1"/>
              <a:t>Daily Double!!!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il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5A9EED8-29FA-4145-A344-6A28549935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an Issue</a:t>
            </a:r>
            <a:endParaRPr lang="en-US" altLang="en-US"/>
          </a:p>
        </p:txBody>
      </p:sp>
      <p:sp>
        <p:nvSpPr>
          <p:cNvPr id="3174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5ED5742-5BC7-4735-9F53-A6E7E8DAD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E881059-787C-489D-A6E2-166F5AB171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Purchasing Insurance is an example of: Transfer – Acceptance – Mitigation – Contingency </a:t>
            </a:r>
            <a:endParaRPr lang="en-US" altLang="en-US"/>
          </a:p>
        </p:txBody>
      </p:sp>
      <p:sp>
        <p:nvSpPr>
          <p:cNvPr id="3277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2D0B5F5-47FF-4AC0-B6FE-D82E470BC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88392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D1405D4-FCFC-4BB1-9D4C-DD1C9E78BFB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Transfer</a:t>
            </a:r>
            <a:endParaRPr lang="en-US" altLang="en-US"/>
          </a:p>
        </p:txBody>
      </p:sp>
      <p:sp>
        <p:nvSpPr>
          <p:cNvPr id="3379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6BA61B33-2756-4149-A910-CC3CE4054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9B582BE-BC5A-4E35-810C-210C8478AF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Which document is developed and updated along the risk management processes from Risk identification through Risk response planning and Risk monitoring and control</a:t>
            </a:r>
            <a:endParaRPr lang="en-US" altLang="en-US"/>
          </a:p>
        </p:txBody>
      </p:sp>
      <p:sp>
        <p:nvSpPr>
          <p:cNvPr id="3481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CE21A441-C045-4303-B9D1-16285A6A7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22BC591-4EAA-45BA-AA06-0DA204BFDB6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Risk Register</a:t>
            </a:r>
            <a:endParaRPr lang="en-US" altLang="en-US"/>
          </a:p>
        </p:txBody>
      </p:sp>
      <p:sp>
        <p:nvSpPr>
          <p:cNvPr id="3584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14A2B30-FB2B-4C82-8D93-AD557EED6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AE8924B-7F3B-4EB1-9958-537B1D34CF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A major accomplishment on a project; usually has zero duration</a:t>
            </a:r>
            <a:endParaRPr lang="en-US" altLang="en-US"/>
          </a:p>
        </p:txBody>
      </p:sp>
      <p:sp>
        <p:nvSpPr>
          <p:cNvPr id="3686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39A6254-DB6B-4D56-84FD-E1B7509A9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D30932D-C939-4B4D-93AD-CAF238E60D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a Milestone</a:t>
            </a:r>
            <a:endParaRPr lang="en-US" altLang="en-US"/>
          </a:p>
        </p:txBody>
      </p:sp>
      <p:sp>
        <p:nvSpPr>
          <p:cNvPr id="3789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DD55F054-1C26-4611-8805-F1B7A8B9E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4265046-9934-4D6D-B93A-125ABB1613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000"/>
              <a:t>The amount of time that a task can be delayed without causing delay to the successor tasks or the final finish date of the project</a:t>
            </a:r>
          </a:p>
        </p:txBody>
      </p:sp>
      <p:sp>
        <p:nvSpPr>
          <p:cNvPr id="3891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10826A45-F2E6-4D74-91A8-4CD0748F3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10CF346-8B78-4C06-84D7-C76955AB7F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slack or float</a:t>
            </a:r>
            <a:endParaRPr lang="en-US" altLang="en-US"/>
          </a:p>
        </p:txBody>
      </p:sp>
      <p:sp>
        <p:nvSpPr>
          <p:cNvPr id="3993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B3987AF5-771F-47F0-8692-33D580F0A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309F458-58A0-422A-B362-AD4265F897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The process for creating a consistent (even) workload for the resources on a project</a:t>
            </a:r>
            <a:endParaRPr lang="en-US" altLang="en-US"/>
          </a:p>
        </p:txBody>
      </p:sp>
      <p:sp>
        <p:nvSpPr>
          <p:cNvPr id="4096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A0AEA894-7310-40C2-88E0-C0C7EE99F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0422792-E51C-4BBD-8930-51ED4DEE10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r>
              <a:rPr lang="en-US" altLang="en-US" sz="6000" b="1">
                <a:solidFill>
                  <a:schemeClr val="tx1"/>
                </a:solidFill>
              </a:rPr>
              <a:t>WBS</a:t>
            </a:r>
            <a:endParaRPr lang="en-US" altLang="en-US">
              <a:solidFill>
                <a:schemeClr val="tx1"/>
              </a:solidFill>
              <a:hlinkClick r:id="rId2" action="ppaction://hlinksldjump"/>
            </a:endParaRPr>
          </a:p>
        </p:txBody>
      </p:sp>
      <p:sp>
        <p:nvSpPr>
          <p:cNvPr id="512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C16C53F2-1D65-45A4-9750-0EE730BD7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838200"/>
            <a:ext cx="8153400" cy="57912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DBEDDF5-E3B5-47B5-8239-B467DF05DA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resource leveling</a:t>
            </a:r>
            <a:endParaRPr lang="en-US" altLang="en-US"/>
          </a:p>
        </p:txBody>
      </p:sp>
      <p:sp>
        <p:nvSpPr>
          <p:cNvPr id="4198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9B4402A-8501-456A-8419-7FDBCB4C8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078C3E6-EE1F-4482-AC06-D6BF1B37BE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000" b="1"/>
              <a:t>The planned dates for performing schedule activities and the planned dates for meeting schedule milestones</a:t>
            </a:r>
            <a:endParaRPr lang="en-US" altLang="en-US" sz="4000"/>
          </a:p>
        </p:txBody>
      </p:sp>
      <p:sp>
        <p:nvSpPr>
          <p:cNvPr id="4301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B5A14E9B-2277-4D55-948B-93BCD2391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175BD57-F536-478B-AED5-DE1E22EBB6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6000" b="1"/>
              <a:t>What is a Project Schedule</a:t>
            </a:r>
            <a:endParaRPr lang="en-US" altLang="en-US"/>
          </a:p>
        </p:txBody>
      </p:sp>
      <p:sp>
        <p:nvSpPr>
          <p:cNvPr id="4403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156CE43A-9027-4DC3-A862-F062153AB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1AE0161D-B897-4C6A-9C32-9A26CC2BD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6324600" cy="1006475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 b="1"/>
              <a:t>Daily Double!!!</a:t>
            </a:r>
            <a:endParaRPr lang="en-US" altLang="en-US"/>
          </a:p>
        </p:txBody>
      </p:sp>
      <p:sp>
        <p:nvSpPr>
          <p:cNvPr id="45059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4AD18545-726F-4DFB-A708-1E99E25DA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il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865C7FB-EA73-4DBC-A90A-9739D5BA10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3600"/>
              <a:t>A graphical representation of the tasks and resources needed to complete a project; may show ranges of possible start and end dates and the relationships between tasks; used to pinpoint bottlenecks and assign priorities</a:t>
            </a:r>
          </a:p>
        </p:txBody>
      </p:sp>
      <p:sp>
        <p:nvSpPr>
          <p:cNvPr id="4608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01A5993C-8C5B-4ECE-8E5E-E74538438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1909438-FB60-4434-AFE6-93E52D77BF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a Gantt Chart</a:t>
            </a:r>
            <a:endParaRPr lang="en-US" altLang="en-US" sz="5400"/>
          </a:p>
        </p:txBody>
      </p:sp>
      <p:sp>
        <p:nvSpPr>
          <p:cNvPr id="4710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047D9B80-8128-4E63-9EA7-2D74634FA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C7E0631-4CC7-40AE-A6F7-6BF1ED7FECB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000" b="1"/>
              <a:t>The web interface used to access project schedule information created in MS Project</a:t>
            </a:r>
            <a:endParaRPr lang="en-US" altLang="en-US" sz="4000"/>
          </a:p>
        </p:txBody>
      </p:sp>
      <p:sp>
        <p:nvSpPr>
          <p:cNvPr id="4813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1D1E742-B8E5-4782-80A8-33FC04A33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364CE1EC-3D71-44DC-BA02-288D55C311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What is Project Web Access (PWA)</a:t>
            </a:r>
            <a:endParaRPr lang="en-US" altLang="en-US" sz="4800"/>
          </a:p>
        </p:txBody>
      </p:sp>
      <p:sp>
        <p:nvSpPr>
          <p:cNvPr id="4915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F10EAB8-F4EC-46C1-B705-AA8427EB5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563D1D8-4529-414B-8A15-F441BFE7B47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The view used to submit time worked on a task within a project</a:t>
            </a:r>
            <a:endParaRPr lang="en-US" altLang="en-US" sz="4800"/>
          </a:p>
        </p:txBody>
      </p:sp>
      <p:sp>
        <p:nvSpPr>
          <p:cNvPr id="5017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BCD663B-AE37-43AA-9965-2129489E8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B12D5FA-C966-456A-8A28-CC8332007A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timesheet</a:t>
            </a:r>
            <a:endParaRPr lang="en-US" altLang="en-US" sz="5400"/>
          </a:p>
        </p:txBody>
      </p:sp>
      <p:sp>
        <p:nvSpPr>
          <p:cNvPr id="5120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8505F810-BEE2-4F76-9794-36CF9078B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A9EA99-3726-4AA4-88A8-F8DBA9B74F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086600" cy="3276600"/>
          </a:xfrm>
        </p:spPr>
        <p:txBody>
          <a:bodyPr/>
          <a:lstStyle/>
          <a:p>
            <a:r>
              <a:rPr lang="en-US" altLang="en-US" sz="6000" b="1"/>
              <a:t>What is Work Breakdown Structure?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6147" name="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9A550988-52C7-4752-8764-41924BFA5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7630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AD1122A7-42A4-442A-8E84-83571D098E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Collections of files that you can share with team members and maintain version control</a:t>
            </a:r>
            <a:endParaRPr lang="en-US" altLang="en-US" sz="4800"/>
          </a:p>
        </p:txBody>
      </p:sp>
      <p:sp>
        <p:nvSpPr>
          <p:cNvPr id="5222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A335AE7-A5AE-4BF7-8A21-D1C31AC82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FB11A80-04F0-4844-92C0-2E51288B25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document library</a:t>
            </a:r>
            <a:endParaRPr lang="en-US" altLang="en-US" sz="5400"/>
          </a:p>
        </p:txBody>
      </p:sp>
      <p:sp>
        <p:nvSpPr>
          <p:cNvPr id="5325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61460AAA-A499-4A94-AE37-8B4535734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05BE3DB5-51FA-4332-B300-531B7D1F64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b="1"/>
              <a:t>The sequence of tasks which add up to the longest overall duration.  This determines the shortest time possible to complete the project</a:t>
            </a:r>
            <a:endParaRPr lang="en-US" altLang="en-US"/>
          </a:p>
        </p:txBody>
      </p:sp>
      <p:sp>
        <p:nvSpPr>
          <p:cNvPr id="5427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F73B2A01-91DB-4632-B951-320A5522A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A419A63-818A-4B05-8A61-1B5AE957AB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Critical Path</a:t>
            </a:r>
            <a:endParaRPr lang="en-US" altLang="en-US" sz="5400"/>
          </a:p>
        </p:txBody>
      </p:sp>
      <p:sp>
        <p:nvSpPr>
          <p:cNvPr id="5529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99FED0E8-20BC-4976-AC18-29C64CF77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A36156E-BCBA-49B2-AD12-B2A887B403A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The action of passing on a task to another resource; once it has been assigned to you</a:t>
            </a:r>
            <a:endParaRPr lang="en-US" altLang="en-US" sz="5400"/>
          </a:p>
        </p:txBody>
      </p:sp>
      <p:sp>
        <p:nvSpPr>
          <p:cNvPr id="5632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BAC6D46-A6D1-4BA6-A619-7ED12520D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EDF06CB-ECD9-405B-BC3D-A2DE520B68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delegate or reassigning task(s)</a:t>
            </a:r>
            <a:endParaRPr lang="en-US" altLang="en-US" sz="5400"/>
          </a:p>
        </p:txBody>
      </p:sp>
      <p:sp>
        <p:nvSpPr>
          <p:cNvPr id="5734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B62C39F1-CD07-4AAD-B7E4-FBC691E5E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A99856D-83AF-400E-80F9-8792F69C61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PMCoE</a:t>
            </a:r>
            <a:endParaRPr lang="en-US" altLang="en-US" sz="5400"/>
          </a:p>
        </p:txBody>
      </p:sp>
      <p:sp>
        <p:nvSpPr>
          <p:cNvPr id="5837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327569C-72FD-4952-8ED2-35DD8851F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3A4DD2F-F910-4E62-82F3-E323DC0D27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the Project Management Center of Excellence</a:t>
            </a:r>
            <a:endParaRPr lang="en-US" altLang="en-US" sz="5400"/>
          </a:p>
        </p:txBody>
      </p:sp>
      <p:sp>
        <p:nvSpPr>
          <p:cNvPr id="5939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0BB3AE3-33E9-43A7-9DB5-DA65BA708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AC5933D7-FE78-4918-B55C-44B5D5DD49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The Director and Deputy Director of the PMCoE</a:t>
            </a:r>
            <a:endParaRPr lang="en-US" altLang="en-US" sz="5400"/>
          </a:p>
        </p:txBody>
      </p:sp>
      <p:sp>
        <p:nvSpPr>
          <p:cNvPr id="6041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D28DB46-A262-473B-8798-05A7098EF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B11B36E-5D8A-4EFB-B462-B380C07F1B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 dirty="0"/>
              <a:t>Who is: </a:t>
            </a:r>
            <a:br>
              <a:rPr lang="en-US" altLang="en-US" sz="4800" b="1" dirty="0"/>
            </a:br>
            <a:r>
              <a:rPr lang="en-US" altLang="en-US" sz="4800" b="1" dirty="0"/>
              <a:t>Director</a:t>
            </a:r>
            <a:br>
              <a:rPr lang="en-US" altLang="en-US" sz="4800" b="1" dirty="0"/>
            </a:br>
            <a:r>
              <a:rPr lang="en-US" altLang="en-US" sz="4800" b="1" dirty="0"/>
              <a:t>&amp;</a:t>
            </a:r>
            <a:br>
              <a:rPr lang="en-US" altLang="en-US" sz="4800" b="1" dirty="0"/>
            </a:br>
            <a:r>
              <a:rPr lang="en-US" altLang="en-US" sz="4800" b="1" dirty="0"/>
              <a:t>Deputy Director</a:t>
            </a:r>
            <a:endParaRPr lang="en-US" altLang="en-US" sz="4800" dirty="0"/>
          </a:p>
        </p:txBody>
      </p:sp>
      <p:sp>
        <p:nvSpPr>
          <p:cNvPr id="6144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F599FF9-9637-4CE4-B53F-81782FF9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"/>
            <a:ext cx="8915400" cy="6781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33D5F14-B3D7-4438-A53C-7B20FCB86E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6629400"/>
          </a:xfrm>
        </p:spPr>
        <p:txBody>
          <a:bodyPr/>
          <a:lstStyle/>
          <a:p>
            <a:r>
              <a:rPr lang="en-US" altLang="en-US" sz="6000" b="1"/>
              <a:t>VAC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717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5F80DFAC-5623-498F-930E-DE074F0E3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8600"/>
            <a:ext cx="7543800" cy="6400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C4102FD9-AFB6-4B63-AA87-FC7C422388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The certification the PMCoE recently received</a:t>
            </a:r>
            <a:endParaRPr lang="en-US" altLang="en-US" sz="5400"/>
          </a:p>
        </p:txBody>
      </p:sp>
      <p:sp>
        <p:nvSpPr>
          <p:cNvPr id="6246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231ACC2-53EE-4CE5-9BB0-FDEC1C6E8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7BBF1DB-ED63-4B58-89E0-3C9A4B7375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What is the Project Management Institute (PMI) Registered Education Provider (REP)</a:t>
            </a:r>
            <a:endParaRPr lang="en-US" altLang="en-US" sz="4800"/>
          </a:p>
        </p:txBody>
      </p:sp>
      <p:sp>
        <p:nvSpPr>
          <p:cNvPr id="6349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44649F2-992D-4F1A-B47A-9882F9005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54BFF150-44BF-498F-B787-BC032D6DAD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In order of existence name the sites where PMCoE consultants are located</a:t>
            </a:r>
            <a:endParaRPr lang="en-US" altLang="en-US" sz="4800"/>
          </a:p>
        </p:txBody>
      </p:sp>
      <p:sp>
        <p:nvSpPr>
          <p:cNvPr id="6451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262079B6-9F38-4618-9288-30BAF2F82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8E2B306-2153-4796-8562-094EDF5311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is Cleveland – Indianapolis - Columbus</a:t>
            </a:r>
            <a:endParaRPr lang="en-US" altLang="en-US" sz="5400"/>
          </a:p>
        </p:txBody>
      </p:sp>
      <p:sp>
        <p:nvSpPr>
          <p:cNvPr id="6553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7D149450-C282-4328-8320-1B5371967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C3922161-A720-4262-848A-1D73A35030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The PMCoE’s Executive Sponsor</a:t>
            </a:r>
            <a:endParaRPr lang="en-US" altLang="en-US" sz="5400"/>
          </a:p>
        </p:txBody>
      </p:sp>
      <p:sp>
        <p:nvSpPr>
          <p:cNvPr id="6656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D966387D-D6A2-412E-838A-6B6356697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0D527A8D-4E37-4C40-B4D4-A504F08537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 dirty="0"/>
              <a:t>Who is</a:t>
            </a:r>
            <a:endParaRPr lang="en-US" altLang="en-US" sz="5400" dirty="0"/>
          </a:p>
        </p:txBody>
      </p:sp>
      <p:sp>
        <p:nvSpPr>
          <p:cNvPr id="67587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49AF46D0-D194-4EFF-81E5-E0C323FD9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41E93A79-B14E-4329-B26C-54A8529281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Project Management</a:t>
            </a:r>
            <a:endParaRPr lang="en-US" altLang="en-US" sz="5400"/>
          </a:p>
        </p:txBody>
      </p:sp>
      <p:sp>
        <p:nvSpPr>
          <p:cNvPr id="68611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60531F41-B04E-492D-ABC4-0D452DDC2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7DF40FC-8E48-4828-BCEA-A84265D4C2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The year the Project Management Institute (PMI) was founded</a:t>
            </a:r>
            <a:endParaRPr lang="en-US" altLang="en-US" sz="5400"/>
          </a:p>
        </p:txBody>
      </p:sp>
      <p:sp>
        <p:nvSpPr>
          <p:cNvPr id="6963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CFF02CB0-CA0D-4EBA-A2BA-93794B67C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4A53FA75-67A6-46D7-94F4-FD0770B8BD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5400" b="1"/>
              <a:t>What was 1969</a:t>
            </a:r>
            <a:endParaRPr lang="en-US" altLang="en-US" sz="5400"/>
          </a:p>
        </p:txBody>
      </p:sp>
      <p:sp>
        <p:nvSpPr>
          <p:cNvPr id="7065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EEA5A6E4-BF77-4773-8851-120484595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9A1E47A-1F09-420C-BFFB-F273E8273D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5715000"/>
          </a:xfrm>
        </p:spPr>
        <p:txBody>
          <a:bodyPr/>
          <a:lstStyle/>
          <a:p>
            <a:r>
              <a:rPr lang="en-US" altLang="en-US" sz="6000" b="1"/>
              <a:t>What is Variance at Completion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8195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45F15614-7E36-4250-BA99-C89E7E955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7630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E897094-7253-40DF-8F6B-C7F488897F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5562600"/>
          </a:xfrm>
        </p:spPr>
        <p:txBody>
          <a:bodyPr/>
          <a:lstStyle/>
          <a:p>
            <a:r>
              <a:rPr lang="en-US" altLang="en-US" sz="6000" b="1"/>
              <a:t>EV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9219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560927F-AEEE-43BB-ADF9-BEFBFB8AC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991600" cy="6705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01DFC13-C9A5-4D95-8E20-6011FE9CD4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6324600"/>
          </a:xfrm>
        </p:spPr>
        <p:txBody>
          <a:bodyPr/>
          <a:lstStyle/>
          <a:p>
            <a:r>
              <a:rPr lang="en-US" altLang="en-US" sz="6000" b="1"/>
              <a:t>What is Earned Value</a:t>
            </a:r>
            <a:endParaRPr lang="en-US" altLang="en-US">
              <a:hlinkClick r:id="rId2" action="ppaction://hlinksldjump"/>
            </a:endParaRPr>
          </a:p>
        </p:txBody>
      </p:sp>
      <p:sp>
        <p:nvSpPr>
          <p:cNvPr id="1024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CE100933-1375-43E9-91F6-9335C845E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915400" cy="6477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99"/>
      </a:dk2>
      <a:lt2>
        <a:srgbClr val="FFFFFF"/>
      </a:lt2>
      <a:accent1>
        <a:srgbClr val="FF9900"/>
      </a:accent1>
      <a:accent2>
        <a:srgbClr val="00FF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00E7E7"/>
      </a:accent6>
      <a:hlink>
        <a:srgbClr val="FFFFFF"/>
      </a:hlink>
      <a:folHlink>
        <a:srgbClr val="00006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4386</TotalTime>
  <Words>690</Words>
  <Application>Microsoft Office PowerPoint</Application>
  <PresentationFormat>On-screen Show (4:3)</PresentationFormat>
  <Paragraphs>114</Paragraphs>
  <Slides>68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1" baseType="lpstr">
      <vt:lpstr>Times New Roman</vt:lpstr>
      <vt:lpstr>Arial</vt:lpstr>
      <vt:lpstr>Office Theme</vt:lpstr>
      <vt:lpstr>JEOPARDY!</vt:lpstr>
      <vt:lpstr>PowerPoint Presentation</vt:lpstr>
      <vt:lpstr>Daily Double Graphic and Sound Effect!</vt:lpstr>
      <vt:lpstr>WBS</vt:lpstr>
      <vt:lpstr>What is Work Breakdown Structure?</vt:lpstr>
      <vt:lpstr>VAC</vt:lpstr>
      <vt:lpstr>What is Variance at Completion</vt:lpstr>
      <vt:lpstr>EV</vt:lpstr>
      <vt:lpstr>What is Earned Value</vt:lpstr>
      <vt:lpstr>SPI</vt:lpstr>
      <vt:lpstr>What is Schedule Performance Index</vt:lpstr>
      <vt:lpstr>CPI</vt:lpstr>
      <vt:lpstr>What is Cost Performance Index</vt:lpstr>
      <vt:lpstr>PMBOK</vt:lpstr>
      <vt:lpstr>What is Project Management Body of Knowledge</vt:lpstr>
      <vt:lpstr>A temporary endeavor undertaken to create a unique product or service. </vt:lpstr>
      <vt:lpstr>What is a Project</vt:lpstr>
      <vt:lpstr>5 Project Management Process Groups</vt:lpstr>
      <vt:lpstr>What is Initiation – Planning – Execution – Controlling - Closing</vt:lpstr>
      <vt:lpstr>A Planning Method that provides details of the work to be accomplished but also provides a preliminary description of the work to be done in later phases is called</vt:lpstr>
      <vt:lpstr>What is Rolling Wave</vt:lpstr>
      <vt:lpstr>Each project phase is marked by completion of one or more</vt:lpstr>
      <vt:lpstr>What is/are Deliverable(s)</vt:lpstr>
      <vt:lpstr>PowerPoint Presentation</vt:lpstr>
      <vt:lpstr>Which of the following is NOT a response to Risk Threats: Avoidance – Acceptance – Mitigation – Rejection</vt:lpstr>
      <vt:lpstr>What is Rejection</vt:lpstr>
      <vt:lpstr>A future event that may have an impact on a Project</vt:lpstr>
      <vt:lpstr>What is a Risk</vt:lpstr>
      <vt:lpstr>A present problem or concern influencing a Project</vt:lpstr>
      <vt:lpstr>What is an Issue</vt:lpstr>
      <vt:lpstr>Purchasing Insurance is an example of: Transfer – Acceptance – Mitigation – Contingency </vt:lpstr>
      <vt:lpstr>What is Transfer</vt:lpstr>
      <vt:lpstr>Which document is developed and updated along the risk management processes from Risk identification through Risk response planning and Risk monitoring and control</vt:lpstr>
      <vt:lpstr>What is Risk Register</vt:lpstr>
      <vt:lpstr>A major accomplishment on a project; usually has zero duration</vt:lpstr>
      <vt:lpstr>What is a Milestone</vt:lpstr>
      <vt:lpstr>The amount of time that a task can be delayed without causing delay to the successor tasks or the final finish date of the project</vt:lpstr>
      <vt:lpstr>What is slack or float</vt:lpstr>
      <vt:lpstr>The process for creating a consistent (even) workload for the resources on a project</vt:lpstr>
      <vt:lpstr>What is resource leveling</vt:lpstr>
      <vt:lpstr>The planned dates for performing schedule activities and the planned dates for meeting schedule milestones</vt:lpstr>
      <vt:lpstr>What is a Project Schedule</vt:lpstr>
      <vt:lpstr>PowerPoint Presentation</vt:lpstr>
      <vt:lpstr>A graphical representation of the tasks and resources needed to complete a project; may show ranges of possible start and end dates and the relationships between tasks; used to pinpoint bottlenecks and assign priorities</vt:lpstr>
      <vt:lpstr>What is a Gantt Chart</vt:lpstr>
      <vt:lpstr>The web interface used to access project schedule information created in MS Project</vt:lpstr>
      <vt:lpstr>What is Project Web Access (PWA)</vt:lpstr>
      <vt:lpstr>The view used to submit time worked on a task within a project</vt:lpstr>
      <vt:lpstr>What is timesheet</vt:lpstr>
      <vt:lpstr>Collections of files that you can share with team members and maintain version control</vt:lpstr>
      <vt:lpstr>What is document library</vt:lpstr>
      <vt:lpstr>The sequence of tasks which add up to the longest overall duration.  This determines the shortest time possible to complete the project</vt:lpstr>
      <vt:lpstr>What is Critical Path</vt:lpstr>
      <vt:lpstr>The action of passing on a task to another resource; once it has been assigned to you</vt:lpstr>
      <vt:lpstr>What is delegate or reassigning task(s)</vt:lpstr>
      <vt:lpstr>PMCoE</vt:lpstr>
      <vt:lpstr>What is the Project Management Center of Excellence</vt:lpstr>
      <vt:lpstr>The Director and Deputy Director of the PMCoE</vt:lpstr>
      <vt:lpstr>Who is:  Director &amp; Deputy Director</vt:lpstr>
      <vt:lpstr>The certification the PMCoE recently received</vt:lpstr>
      <vt:lpstr>What is the Project Management Institute (PMI) Registered Education Provider (REP)</vt:lpstr>
      <vt:lpstr>In order of existence name the sites where PMCoE consultants are located</vt:lpstr>
      <vt:lpstr>What is Cleveland – Indianapolis - Columbus</vt:lpstr>
      <vt:lpstr>The PMCoE’s Executive Sponsor</vt:lpstr>
      <vt:lpstr>Who is</vt:lpstr>
      <vt:lpstr>Project Management</vt:lpstr>
      <vt:lpstr>The year the Project Management Institute (PMI) was founded</vt:lpstr>
      <vt:lpstr>What was 1969</vt:lpstr>
    </vt:vector>
  </TitlesOfParts>
  <Company>Compaq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PMCoE</dc:title>
  <dc:creator>Michael Worley</dc:creator>
  <cp:lastModifiedBy>Michael Worley</cp:lastModifiedBy>
  <cp:revision>420</cp:revision>
  <dcterms:created xsi:type="dcterms:W3CDTF">2000-09-05T02:28:20Z</dcterms:created>
  <dcterms:modified xsi:type="dcterms:W3CDTF">2019-04-04T15:13:39Z</dcterms:modified>
</cp:coreProperties>
</file>