
<file path=[Content_Types].xml><?xml version="1.0" encoding="utf-8"?>
<Types xmlns="http://schemas.openxmlformats.org/package/2006/content-types"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0"/>
  </p:notesMasterIdLst>
  <p:sldIdLst>
    <p:sldId id="258" r:id="rId2"/>
    <p:sldId id="256" r:id="rId3"/>
    <p:sldId id="288" r:id="rId4"/>
    <p:sldId id="259" r:id="rId5"/>
    <p:sldId id="289" r:id="rId6"/>
    <p:sldId id="260" r:id="rId7"/>
    <p:sldId id="290" r:id="rId8"/>
    <p:sldId id="261" r:id="rId9"/>
    <p:sldId id="291" r:id="rId10"/>
    <p:sldId id="262" r:id="rId11"/>
    <p:sldId id="292" r:id="rId12"/>
    <p:sldId id="263" r:id="rId13"/>
    <p:sldId id="293" r:id="rId14"/>
    <p:sldId id="264" r:id="rId15"/>
    <p:sldId id="294" r:id="rId16"/>
    <p:sldId id="295" r:id="rId17"/>
    <p:sldId id="265" r:id="rId18"/>
    <p:sldId id="300" r:id="rId19"/>
    <p:sldId id="304" r:id="rId20"/>
    <p:sldId id="302" r:id="rId21"/>
    <p:sldId id="297" r:id="rId22"/>
    <p:sldId id="268" r:id="rId23"/>
    <p:sldId id="298" r:id="rId24"/>
    <p:sldId id="303" r:id="rId25"/>
    <p:sldId id="269" r:id="rId26"/>
    <p:sldId id="270" r:id="rId27"/>
    <p:sldId id="271" r:id="rId28"/>
    <p:sldId id="272" r:id="rId29"/>
    <p:sldId id="307" r:id="rId30"/>
    <p:sldId id="306" r:id="rId31"/>
    <p:sldId id="305" r:id="rId32"/>
    <p:sldId id="309" r:id="rId33"/>
    <p:sldId id="308" r:id="rId34"/>
    <p:sldId id="273" r:id="rId35"/>
    <p:sldId id="310" r:id="rId36"/>
    <p:sldId id="311" r:id="rId37"/>
    <p:sldId id="312" r:id="rId38"/>
    <p:sldId id="313" r:id="rId39"/>
    <p:sldId id="314" r:id="rId40"/>
    <p:sldId id="315" r:id="rId41"/>
    <p:sldId id="316" r:id="rId42"/>
    <p:sldId id="317" r:id="rId43"/>
    <p:sldId id="320" r:id="rId44"/>
    <p:sldId id="318" r:id="rId45"/>
    <p:sldId id="319" r:id="rId46"/>
    <p:sldId id="321" r:id="rId47"/>
    <p:sldId id="322" r:id="rId48"/>
    <p:sldId id="323" r:id="rId49"/>
    <p:sldId id="324" r:id="rId50"/>
    <p:sldId id="325" r:id="rId51"/>
    <p:sldId id="326" r:id="rId52"/>
    <p:sldId id="327" r:id="rId53"/>
    <p:sldId id="328" r:id="rId54"/>
    <p:sldId id="329" r:id="rId55"/>
    <p:sldId id="330" r:id="rId56"/>
    <p:sldId id="331" r:id="rId57"/>
    <p:sldId id="332" r:id="rId58"/>
    <p:sldId id="333" r:id="rId59"/>
    <p:sldId id="334" r:id="rId60"/>
    <p:sldId id="335" r:id="rId61"/>
    <p:sldId id="336" r:id="rId62"/>
    <p:sldId id="337" r:id="rId63"/>
    <p:sldId id="338" r:id="rId64"/>
    <p:sldId id="339" r:id="rId65"/>
    <p:sldId id="340" r:id="rId66"/>
    <p:sldId id="341" r:id="rId67"/>
    <p:sldId id="342" r:id="rId68"/>
    <p:sldId id="343" r:id="rId6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66FF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565" autoAdjust="0"/>
  </p:normalViewPr>
  <p:slideViewPr>
    <p:cSldViewPr>
      <p:cViewPr varScale="1">
        <p:scale>
          <a:sx n="86" d="100"/>
          <a:sy n="86" d="100"/>
        </p:scale>
        <p:origin x="1354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6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37" d="100"/>
          <a:sy n="37" d="100"/>
        </p:scale>
        <p:origin x="-147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7D19472E-CC6A-462B-8FFC-7EC03BC905C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D8D65B87-2FF7-435D-A48A-388A547DE34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4" name="Rectangle 4">
            <a:extLst>
              <a:ext uri="{FF2B5EF4-FFF2-40B4-BE49-F238E27FC236}">
                <a16:creationId xmlns:a16="http://schemas.microsoft.com/office/drawing/2014/main" id="{C4D4C6E0-4633-4283-AA06-AF788F78C25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5" name="Rectangle 5">
            <a:extLst>
              <a:ext uri="{FF2B5EF4-FFF2-40B4-BE49-F238E27FC236}">
                <a16:creationId xmlns:a16="http://schemas.microsoft.com/office/drawing/2014/main" id="{C4789664-D95D-4839-BA3E-8416D466281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5846" name="Rectangle 6">
            <a:extLst>
              <a:ext uri="{FF2B5EF4-FFF2-40B4-BE49-F238E27FC236}">
                <a16:creationId xmlns:a16="http://schemas.microsoft.com/office/drawing/2014/main" id="{83AB3B79-C175-4FD4-A520-1CE3ABB81D4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7" name="Rectangle 7">
            <a:extLst>
              <a:ext uri="{FF2B5EF4-FFF2-40B4-BE49-F238E27FC236}">
                <a16:creationId xmlns:a16="http://schemas.microsoft.com/office/drawing/2014/main" id="{DD753490-2C43-43FC-802A-70245FC079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F6462AB4-B3B3-4DE3-A851-0A2FE112696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>
            <a:extLst>
              <a:ext uri="{FF2B5EF4-FFF2-40B4-BE49-F238E27FC236}">
                <a16:creationId xmlns:a16="http://schemas.microsoft.com/office/drawing/2014/main" id="{3309EB31-548E-4632-A88C-E36ECB6357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CD10202-148B-4C28-9E93-79F5996FAE6D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72707" name="Rectangle 2">
            <a:extLst>
              <a:ext uri="{FF2B5EF4-FFF2-40B4-BE49-F238E27FC236}">
                <a16:creationId xmlns:a16="http://schemas.microsoft.com/office/drawing/2014/main" id="{67184C50-77AE-445E-BF34-3FEF8D162EE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>
            <a:extLst>
              <a:ext uri="{FF2B5EF4-FFF2-40B4-BE49-F238E27FC236}">
                <a16:creationId xmlns:a16="http://schemas.microsoft.com/office/drawing/2014/main" id="{94A46287-5B73-45DE-8569-B5CB11109A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>
            <a:extLst>
              <a:ext uri="{FF2B5EF4-FFF2-40B4-BE49-F238E27FC236}">
                <a16:creationId xmlns:a16="http://schemas.microsoft.com/office/drawing/2014/main" id="{29A5BE02-63BE-4F6E-BF37-1167ED332BF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C11AE7F-BD26-4DE4-BA8F-90AF07D45DF2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73731" name="Rectangle 2">
            <a:extLst>
              <a:ext uri="{FF2B5EF4-FFF2-40B4-BE49-F238E27FC236}">
                <a16:creationId xmlns:a16="http://schemas.microsoft.com/office/drawing/2014/main" id="{F0B4717F-860C-4A3C-8015-574E416E773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>
            <a:extLst>
              <a:ext uri="{FF2B5EF4-FFF2-40B4-BE49-F238E27FC236}">
                <a16:creationId xmlns:a16="http://schemas.microsoft.com/office/drawing/2014/main" id="{9FC740B6-384E-4AC5-A11D-56182D948C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>
            <a:extLst>
              <a:ext uri="{FF2B5EF4-FFF2-40B4-BE49-F238E27FC236}">
                <a16:creationId xmlns:a16="http://schemas.microsoft.com/office/drawing/2014/main" id="{82CAE22D-B42F-496F-B8E9-F1BAE6AD7D0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4CF329C-AF3E-4018-953E-C97B38708412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74755" name="Rectangle 2">
            <a:extLst>
              <a:ext uri="{FF2B5EF4-FFF2-40B4-BE49-F238E27FC236}">
                <a16:creationId xmlns:a16="http://schemas.microsoft.com/office/drawing/2014/main" id="{06523318-6D23-477B-BCBA-E7122CF07C7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>
            <a:extLst>
              <a:ext uri="{FF2B5EF4-FFF2-40B4-BE49-F238E27FC236}">
                <a16:creationId xmlns:a16="http://schemas.microsoft.com/office/drawing/2014/main" id="{BE318FBE-0EC7-4D91-8A6B-E711169D56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382996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06457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39287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166432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61197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69993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24204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88468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02919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6463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31137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9133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AD7D645-DAEF-4D05-9D75-7E1A63D188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BF431B7-F26C-46C1-9561-94CFA149D5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slide" Target="slide37.xml"/><Relationship Id="rId18" Type="http://schemas.openxmlformats.org/officeDocument/2006/relationships/slide" Target="slide29.xml"/><Relationship Id="rId26" Type="http://schemas.openxmlformats.org/officeDocument/2006/relationships/slide" Target="slide52.xml"/><Relationship Id="rId3" Type="http://schemas.openxmlformats.org/officeDocument/2006/relationships/audio" Target="../media/audio2.wav"/><Relationship Id="rId21" Type="http://schemas.openxmlformats.org/officeDocument/2006/relationships/slide" Target="slide60.xml"/><Relationship Id="rId34" Type="http://schemas.openxmlformats.org/officeDocument/2006/relationships/slide" Target="slide66.xml"/><Relationship Id="rId7" Type="http://schemas.openxmlformats.org/officeDocument/2006/relationships/slide" Target="slide35.xml"/><Relationship Id="rId12" Type="http://schemas.openxmlformats.org/officeDocument/2006/relationships/slide" Target="slide27.xml"/><Relationship Id="rId17" Type="http://schemas.openxmlformats.org/officeDocument/2006/relationships/slide" Target="slide18.xml"/><Relationship Id="rId25" Type="http://schemas.openxmlformats.org/officeDocument/2006/relationships/slide" Target="slide43.xml"/><Relationship Id="rId33" Type="http://schemas.openxmlformats.org/officeDocument/2006/relationships/slide" Target="slide64.xml"/><Relationship Id="rId2" Type="http://schemas.openxmlformats.org/officeDocument/2006/relationships/notesSlide" Target="../notesSlides/notesSlide2.xml"/><Relationship Id="rId16" Type="http://schemas.openxmlformats.org/officeDocument/2006/relationships/slide" Target="slide8.xml"/><Relationship Id="rId20" Type="http://schemas.openxmlformats.org/officeDocument/2006/relationships/slide" Target="slide50.xml"/><Relationship Id="rId29" Type="http://schemas.openxmlformats.org/officeDocument/2006/relationships/slide" Target="slide2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5.xml"/><Relationship Id="rId11" Type="http://schemas.openxmlformats.org/officeDocument/2006/relationships/slide" Target="slide16.xml"/><Relationship Id="rId24" Type="http://schemas.openxmlformats.org/officeDocument/2006/relationships/slide" Target="slide31.xml"/><Relationship Id="rId32" Type="http://schemas.openxmlformats.org/officeDocument/2006/relationships/slide" Target="slide54.xml"/><Relationship Id="rId5" Type="http://schemas.openxmlformats.org/officeDocument/2006/relationships/slide" Target="slide14.xml"/><Relationship Id="rId15" Type="http://schemas.openxmlformats.org/officeDocument/2006/relationships/slide" Target="slide58.xml"/><Relationship Id="rId23" Type="http://schemas.openxmlformats.org/officeDocument/2006/relationships/slide" Target="slide24.xml"/><Relationship Id="rId28" Type="http://schemas.openxmlformats.org/officeDocument/2006/relationships/slide" Target="slide12.xml"/><Relationship Id="rId10" Type="http://schemas.openxmlformats.org/officeDocument/2006/relationships/slide" Target="slide6.xml"/><Relationship Id="rId19" Type="http://schemas.openxmlformats.org/officeDocument/2006/relationships/slide" Target="slide39.xml"/><Relationship Id="rId31" Type="http://schemas.openxmlformats.org/officeDocument/2006/relationships/slide" Target="slide41.xml"/><Relationship Id="rId4" Type="http://schemas.openxmlformats.org/officeDocument/2006/relationships/slide" Target="slide4.xml"/><Relationship Id="rId9" Type="http://schemas.openxmlformats.org/officeDocument/2006/relationships/slide" Target="slide56.xml"/><Relationship Id="rId14" Type="http://schemas.openxmlformats.org/officeDocument/2006/relationships/slide" Target="slide48.xml"/><Relationship Id="rId22" Type="http://schemas.openxmlformats.org/officeDocument/2006/relationships/slide" Target="slide10.xml"/><Relationship Id="rId27" Type="http://schemas.openxmlformats.org/officeDocument/2006/relationships/slide" Target="slide62.xml"/><Relationship Id="rId30" Type="http://schemas.openxmlformats.org/officeDocument/2006/relationships/slide" Target="slide33.xml"/><Relationship Id="rId8" Type="http://schemas.openxmlformats.org/officeDocument/2006/relationships/slide" Target="slide4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1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3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32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34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36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38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40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" Target="slide42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" Target="slide45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" Target="slide47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" Target="slide49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" Target="slide51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slide" Target="slide53.xml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slide" Target="slide55.xml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slide" Target="slide57.xml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slide" Target="slide59.xml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slide" Target="slide61.xml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slide" Target="slide63.xml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slide" Target="slide65.xml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slide" Target="slide67.xml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slide" Target="slide68.xml"/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>
            <a:extLst>
              <a:ext uri="{FF2B5EF4-FFF2-40B4-BE49-F238E27FC236}">
                <a16:creationId xmlns:a16="http://schemas.microsoft.com/office/drawing/2014/main" id="{B6FA7E8E-E7E3-440F-94F7-F9D37F365D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667000"/>
            <a:ext cx="579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Click Once to Begin</a:t>
            </a:r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E28887D5-68F3-4AA1-A265-C8E65672EF1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solidFill>
            <a:schemeClr val="bg1"/>
          </a:solidFill>
        </p:spPr>
        <p:txBody>
          <a:bodyPr/>
          <a:lstStyle/>
          <a:p>
            <a:r>
              <a:rPr lang="en-US" altLang="en-US" sz="8800" b="1"/>
              <a:t>JEOPARDY!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2172C7E0-064D-4476-BFB2-8599BD0EA05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heme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5" presetClass="entr" presetSubtype="0" fill="hold" grpId="0" nodeType="afterEffect" nodePh="1">
                                  <p:stCondLst>
                                    <p:cond delay="200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nimBg="1" autoUpdateAnimBg="0"/>
      <p:bldP spid="4099" grpId="0" build="p" autoUpdateAnimBg="0" advAuto="200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935137B0-9FF0-4093-87F5-841767EF245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-76200"/>
            <a:ext cx="7772400" cy="6477000"/>
          </a:xfrm>
        </p:spPr>
        <p:txBody>
          <a:bodyPr/>
          <a:lstStyle/>
          <a:p>
            <a:r>
              <a:rPr lang="en-US" altLang="en-US" sz="6000" b="1"/>
              <a:t>SPI</a:t>
            </a:r>
            <a:endParaRPr lang="en-US" altLang="en-US"/>
          </a:p>
        </p:txBody>
      </p:sp>
      <p:sp>
        <p:nvSpPr>
          <p:cNvPr id="11267" name="Rectangle 2">
            <a:hlinkClick r:id="rId2" action="ppaction://hlinksldjump"/>
            <a:extLst>
              <a:ext uri="{FF2B5EF4-FFF2-40B4-BE49-F238E27FC236}">
                <a16:creationId xmlns:a16="http://schemas.microsoft.com/office/drawing/2014/main" id="{2861C394-06AB-4F71-81B7-85C194AD5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2400"/>
            <a:ext cx="8915400" cy="6553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ransition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A2C70252-8AD3-4D29-8A7F-A472B80F516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-533400"/>
            <a:ext cx="7772400" cy="6553200"/>
          </a:xfrm>
        </p:spPr>
        <p:txBody>
          <a:bodyPr/>
          <a:lstStyle/>
          <a:p>
            <a:r>
              <a:rPr lang="en-US" altLang="en-US" sz="6000" b="1"/>
              <a:t>What is Schedule Performance Index</a:t>
            </a:r>
            <a:endParaRPr lang="en-US" altLang="en-US"/>
          </a:p>
        </p:txBody>
      </p:sp>
      <p:sp>
        <p:nvSpPr>
          <p:cNvPr id="12291" name="Rectangle 2">
            <a:hlinkClick r:id="rId2" action="ppaction://hlinksldjump"/>
            <a:extLst>
              <a:ext uri="{FF2B5EF4-FFF2-40B4-BE49-F238E27FC236}">
                <a16:creationId xmlns:a16="http://schemas.microsoft.com/office/drawing/2014/main" id="{E10D7EC9-B4CD-402A-A53C-3DA61480EA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8991600" cy="67056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ransition advClick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361AA008-CDF7-41E8-AB01-FAA1D9FC476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7772400" cy="5791200"/>
          </a:xfrm>
        </p:spPr>
        <p:txBody>
          <a:bodyPr/>
          <a:lstStyle/>
          <a:p>
            <a:r>
              <a:rPr lang="en-US" altLang="en-US" sz="6000" b="1"/>
              <a:t>CPI</a:t>
            </a:r>
            <a:endParaRPr lang="en-US" altLang="en-US"/>
          </a:p>
        </p:txBody>
      </p:sp>
      <p:sp>
        <p:nvSpPr>
          <p:cNvPr id="13315" name="Rectangle 2">
            <a:hlinkClick r:id="rId2" action="ppaction://hlinksldjump"/>
            <a:extLst>
              <a:ext uri="{FF2B5EF4-FFF2-40B4-BE49-F238E27FC236}">
                <a16:creationId xmlns:a16="http://schemas.microsoft.com/office/drawing/2014/main" id="{30A7F3BC-F572-4E7B-9A39-42B2D3E000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ransition advClick="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09C22CCB-6252-4CA5-80A5-42D3C5335B9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838200"/>
            <a:ext cx="7772400" cy="5715000"/>
          </a:xfrm>
        </p:spPr>
        <p:txBody>
          <a:bodyPr/>
          <a:lstStyle/>
          <a:p>
            <a:r>
              <a:rPr lang="en-US" altLang="en-US" sz="6000" b="1"/>
              <a:t>What is Cost Performance Index</a:t>
            </a:r>
            <a:endParaRPr lang="en-US" altLang="en-US"/>
          </a:p>
        </p:txBody>
      </p:sp>
      <p:sp>
        <p:nvSpPr>
          <p:cNvPr id="14339" name="Rectangle 2">
            <a:hlinkClick r:id="rId2" action="ppaction://hlinksldjump"/>
            <a:extLst>
              <a:ext uri="{FF2B5EF4-FFF2-40B4-BE49-F238E27FC236}">
                <a16:creationId xmlns:a16="http://schemas.microsoft.com/office/drawing/2014/main" id="{AA35B883-18E4-4E34-B451-7C8E1A2ED7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0"/>
            <a:ext cx="8839200" cy="67056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ransition advClick="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645722B7-537F-44CE-80F4-7D1D3663C61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52400"/>
            <a:ext cx="7772400" cy="6477000"/>
          </a:xfrm>
        </p:spPr>
        <p:txBody>
          <a:bodyPr/>
          <a:lstStyle/>
          <a:p>
            <a:r>
              <a:rPr lang="en-US" altLang="en-US" sz="6000" b="1"/>
              <a:t>PMBOK</a:t>
            </a:r>
            <a:endParaRPr lang="en-US" altLang="en-US"/>
          </a:p>
        </p:txBody>
      </p:sp>
      <p:sp>
        <p:nvSpPr>
          <p:cNvPr id="15363" name="Rectangle 2">
            <a:hlinkClick r:id="rId2" action="ppaction://hlinksldjump"/>
            <a:extLst>
              <a:ext uri="{FF2B5EF4-FFF2-40B4-BE49-F238E27FC236}">
                <a16:creationId xmlns:a16="http://schemas.microsoft.com/office/drawing/2014/main" id="{93D97D6D-6E8A-4D16-9EDD-19F4EB12AD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8991600" cy="67056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ransition advClick="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5B10A5E2-38BC-4606-9350-5578D03669A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52400"/>
            <a:ext cx="7772400" cy="6477000"/>
          </a:xfrm>
        </p:spPr>
        <p:txBody>
          <a:bodyPr/>
          <a:lstStyle/>
          <a:p>
            <a:r>
              <a:rPr lang="en-US" altLang="en-US" sz="6000"/>
              <a:t>What is Project Management Body of Knowledge</a:t>
            </a:r>
            <a:endParaRPr lang="en-US" altLang="en-US">
              <a:hlinkClick r:id="rId2" action="ppaction://hlinksldjump"/>
            </a:endParaRPr>
          </a:p>
        </p:txBody>
      </p:sp>
      <p:sp>
        <p:nvSpPr>
          <p:cNvPr id="16387" name="Rectangle 2">
            <a:hlinkClick r:id="rId2" action="ppaction://hlinksldjump"/>
            <a:extLst>
              <a:ext uri="{FF2B5EF4-FFF2-40B4-BE49-F238E27FC236}">
                <a16:creationId xmlns:a16="http://schemas.microsoft.com/office/drawing/2014/main" id="{A67D6FE3-57BA-4FB7-8DC7-1796304FE5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ransition advClick="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0830B8A1-3E08-43BE-B942-76353F8B61F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52400"/>
            <a:ext cx="7772400" cy="6477000"/>
          </a:xfrm>
        </p:spPr>
        <p:txBody>
          <a:bodyPr/>
          <a:lstStyle/>
          <a:p>
            <a:pPr marL="342900" indent="-342900"/>
            <a:r>
              <a:rPr lang="en-US" altLang="en-US"/>
              <a:t>A </a:t>
            </a:r>
            <a:r>
              <a:rPr lang="en-US" altLang="en-US" b="1"/>
              <a:t>temporary</a:t>
            </a:r>
            <a:r>
              <a:rPr lang="en-US" altLang="en-US"/>
              <a:t> endeavor undertaken to create a </a:t>
            </a:r>
            <a:r>
              <a:rPr lang="en-US" altLang="en-US" b="1"/>
              <a:t>unique</a:t>
            </a:r>
            <a:r>
              <a:rPr lang="en-US" altLang="en-US"/>
              <a:t> product or service. </a:t>
            </a:r>
          </a:p>
        </p:txBody>
      </p:sp>
      <p:sp>
        <p:nvSpPr>
          <p:cNvPr id="17411" name="Rectangle 2">
            <a:hlinkClick r:id="rId2" action="ppaction://hlinksldjump"/>
            <a:extLst>
              <a:ext uri="{FF2B5EF4-FFF2-40B4-BE49-F238E27FC236}">
                <a16:creationId xmlns:a16="http://schemas.microsoft.com/office/drawing/2014/main" id="{B1B56C50-C22A-46AF-934D-2F23434434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0"/>
            <a:ext cx="8839200" cy="67056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ransition advClick="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EB73DF75-A746-4EF0-B161-49A2B91840D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6248400"/>
          </a:xfrm>
        </p:spPr>
        <p:txBody>
          <a:bodyPr/>
          <a:lstStyle/>
          <a:p>
            <a:r>
              <a:rPr lang="en-US" altLang="en-US" sz="6000" b="1"/>
              <a:t>What is a Project</a:t>
            </a:r>
            <a:endParaRPr lang="en-US" altLang="en-US"/>
          </a:p>
        </p:txBody>
      </p:sp>
      <p:sp>
        <p:nvSpPr>
          <p:cNvPr id="18435" name="Rectangle 2">
            <a:hlinkClick r:id="rId2" action="ppaction://hlinksldjump"/>
            <a:extLst>
              <a:ext uri="{FF2B5EF4-FFF2-40B4-BE49-F238E27FC236}">
                <a16:creationId xmlns:a16="http://schemas.microsoft.com/office/drawing/2014/main" id="{254DC8D5-7AF5-42BA-8B71-8CD3BD1E62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0"/>
            <a:ext cx="8991600" cy="67056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ransition advClick="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8AA197C8-5671-4646-BF4F-957A9AB927C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7772400" cy="5943600"/>
          </a:xfrm>
        </p:spPr>
        <p:txBody>
          <a:bodyPr/>
          <a:lstStyle/>
          <a:p>
            <a:r>
              <a:rPr lang="en-US" altLang="en-US" sz="4000"/>
              <a:t>5 Project Management Process Groups</a:t>
            </a:r>
          </a:p>
        </p:txBody>
      </p:sp>
      <p:sp>
        <p:nvSpPr>
          <p:cNvPr id="19459" name="Rectangle 2">
            <a:hlinkClick r:id="rId2" action="ppaction://hlinksldjump"/>
            <a:extLst>
              <a:ext uri="{FF2B5EF4-FFF2-40B4-BE49-F238E27FC236}">
                <a16:creationId xmlns:a16="http://schemas.microsoft.com/office/drawing/2014/main" id="{50EBC7D2-B52A-4165-B367-92AF831E64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8991600" cy="67056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ransition advClick="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409AB6C1-2D8E-4BE9-8DC3-7F415D6EA73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7772400" cy="5943600"/>
          </a:xfrm>
        </p:spPr>
        <p:txBody>
          <a:bodyPr/>
          <a:lstStyle/>
          <a:p>
            <a:r>
              <a:rPr lang="en-US" altLang="en-US" sz="4000"/>
              <a:t>What is Initiation – Planning – Execution – Controlling - Closing</a:t>
            </a:r>
          </a:p>
        </p:txBody>
      </p:sp>
      <p:sp>
        <p:nvSpPr>
          <p:cNvPr id="20483" name="Rectangle 3">
            <a:hlinkClick r:id="rId2" action="ppaction://hlinksldjump"/>
            <a:extLst>
              <a:ext uri="{FF2B5EF4-FFF2-40B4-BE49-F238E27FC236}">
                <a16:creationId xmlns:a16="http://schemas.microsoft.com/office/drawing/2014/main" id="{F89BB9F5-6FA3-49D5-AD52-9E2E6B8F75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04800"/>
            <a:ext cx="8839200" cy="6553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>
            <a:extLst>
              <a:ext uri="{FF2B5EF4-FFF2-40B4-BE49-F238E27FC236}">
                <a16:creationId xmlns:a16="http://schemas.microsoft.com/office/drawing/2014/main" id="{3DA5042A-E3CB-42EA-BD42-961F71DF1B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04800"/>
            <a:ext cx="6705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6000" b="1" dirty="0">
                <a:latin typeface="+mj-lt"/>
              </a:rPr>
              <a:t>JEOPARDY!</a:t>
            </a:r>
            <a:endParaRPr lang="en-US" sz="3200" dirty="0">
              <a:latin typeface="+mj-lt"/>
            </a:endParaRPr>
          </a:p>
        </p:txBody>
      </p:sp>
      <p:sp>
        <p:nvSpPr>
          <p:cNvPr id="3075" name="Text Box 4">
            <a:extLst>
              <a:ext uri="{FF2B5EF4-FFF2-40B4-BE49-F238E27FC236}">
                <a16:creationId xmlns:a16="http://schemas.microsoft.com/office/drawing/2014/main" id="{E441421D-E173-46C3-9D26-BEE23ECEF5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743200"/>
            <a:ext cx="1309688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600">
                <a:hlinkClick r:id="rId4" action="ppaction://hlinksldjump"/>
              </a:rPr>
              <a:t>100</a:t>
            </a:r>
            <a:endParaRPr lang="en-US" altLang="en-US" sz="3600"/>
          </a:p>
        </p:txBody>
      </p:sp>
      <p:sp>
        <p:nvSpPr>
          <p:cNvPr id="3076" name="Text Box 5">
            <a:extLst>
              <a:ext uri="{FF2B5EF4-FFF2-40B4-BE49-F238E27FC236}">
                <a16:creationId xmlns:a16="http://schemas.microsoft.com/office/drawing/2014/main" id="{F3D93881-5F3A-466E-8216-CCC211486E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2763" y="2743200"/>
            <a:ext cx="1309687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600">
                <a:solidFill>
                  <a:schemeClr val="tx2"/>
                </a:solidFill>
                <a:hlinkClick r:id="rId5" action="ppaction://hlinksldjump"/>
              </a:rPr>
              <a:t>100</a:t>
            </a:r>
            <a:endParaRPr lang="en-US" altLang="en-US" sz="3600">
              <a:solidFill>
                <a:schemeClr val="tx2"/>
              </a:solidFill>
            </a:endParaRPr>
          </a:p>
        </p:txBody>
      </p:sp>
      <p:sp>
        <p:nvSpPr>
          <p:cNvPr id="3077" name="Text Box 6">
            <a:extLst>
              <a:ext uri="{FF2B5EF4-FFF2-40B4-BE49-F238E27FC236}">
                <a16:creationId xmlns:a16="http://schemas.microsoft.com/office/drawing/2014/main" id="{6664EBA0-F1A7-43F8-8DF4-DDC99FDFBB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4525" y="2743200"/>
            <a:ext cx="1309688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600">
                <a:solidFill>
                  <a:schemeClr val="tx2"/>
                </a:solidFill>
                <a:hlinkClick r:id="rId6" action="ppaction://hlinksldjump"/>
              </a:rPr>
              <a:t>100</a:t>
            </a:r>
            <a:endParaRPr lang="en-US" altLang="en-US" sz="3600">
              <a:solidFill>
                <a:schemeClr val="tx2"/>
              </a:solidFill>
            </a:endParaRPr>
          </a:p>
        </p:txBody>
      </p:sp>
      <p:sp>
        <p:nvSpPr>
          <p:cNvPr id="3078" name="Text Box 7">
            <a:extLst>
              <a:ext uri="{FF2B5EF4-FFF2-40B4-BE49-F238E27FC236}">
                <a16:creationId xmlns:a16="http://schemas.microsoft.com/office/drawing/2014/main" id="{026CE13D-38DD-4499-B7B6-3013A92ACC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6288" y="2743200"/>
            <a:ext cx="1309687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600">
                <a:solidFill>
                  <a:schemeClr val="tx2"/>
                </a:solidFill>
                <a:hlinkClick r:id="rId7" action="ppaction://hlinksldjump"/>
              </a:rPr>
              <a:t>100</a:t>
            </a:r>
            <a:endParaRPr lang="en-US" altLang="en-US" sz="3600">
              <a:solidFill>
                <a:schemeClr val="tx2"/>
              </a:solidFill>
            </a:endParaRPr>
          </a:p>
        </p:txBody>
      </p:sp>
      <p:sp>
        <p:nvSpPr>
          <p:cNvPr id="3079" name="Text Box 8">
            <a:extLst>
              <a:ext uri="{FF2B5EF4-FFF2-40B4-BE49-F238E27FC236}">
                <a16:creationId xmlns:a16="http://schemas.microsoft.com/office/drawing/2014/main" id="{A33E0A40-6AEF-4A55-9FA0-5F4F355074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8050" y="2743200"/>
            <a:ext cx="1309688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600">
                <a:solidFill>
                  <a:schemeClr val="tx2"/>
                </a:solidFill>
                <a:hlinkClick r:id="rId8" action="ppaction://hlinksldjump"/>
              </a:rPr>
              <a:t>100</a:t>
            </a:r>
            <a:endParaRPr lang="en-US" altLang="en-US" sz="3600">
              <a:solidFill>
                <a:schemeClr val="tx2"/>
              </a:solidFill>
            </a:endParaRPr>
          </a:p>
        </p:txBody>
      </p:sp>
      <p:sp>
        <p:nvSpPr>
          <p:cNvPr id="3080" name="Text Box 9">
            <a:extLst>
              <a:ext uri="{FF2B5EF4-FFF2-40B4-BE49-F238E27FC236}">
                <a16:creationId xmlns:a16="http://schemas.microsoft.com/office/drawing/2014/main" id="{262323E8-99C7-43DA-997D-784F1D9B13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2743200"/>
            <a:ext cx="1309688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600">
                <a:solidFill>
                  <a:schemeClr val="tx2"/>
                </a:solidFill>
                <a:hlinkClick r:id="rId9" action="ppaction://hlinksldjump"/>
              </a:rPr>
              <a:t>100</a:t>
            </a:r>
            <a:endParaRPr lang="en-US" altLang="en-US" sz="3600">
              <a:solidFill>
                <a:schemeClr val="tx2"/>
              </a:solidFill>
            </a:endParaRPr>
          </a:p>
        </p:txBody>
      </p:sp>
      <p:sp>
        <p:nvSpPr>
          <p:cNvPr id="3081" name="Text Box 10">
            <a:extLst>
              <a:ext uri="{FF2B5EF4-FFF2-40B4-BE49-F238E27FC236}">
                <a16:creationId xmlns:a16="http://schemas.microsoft.com/office/drawing/2014/main" id="{C5FD643C-069D-48B3-BD6F-6F21BE22E0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524250"/>
            <a:ext cx="1309688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600">
                <a:solidFill>
                  <a:schemeClr val="tx2"/>
                </a:solidFill>
                <a:hlinkClick r:id="rId10" action="ppaction://hlinksldjump"/>
              </a:rPr>
              <a:t>200</a:t>
            </a:r>
            <a:endParaRPr lang="en-US" altLang="en-US" sz="3600">
              <a:solidFill>
                <a:schemeClr val="tx2"/>
              </a:solidFill>
            </a:endParaRPr>
          </a:p>
        </p:txBody>
      </p:sp>
      <p:sp>
        <p:nvSpPr>
          <p:cNvPr id="3082" name="Text Box 11">
            <a:extLst>
              <a:ext uri="{FF2B5EF4-FFF2-40B4-BE49-F238E27FC236}">
                <a16:creationId xmlns:a16="http://schemas.microsoft.com/office/drawing/2014/main" id="{851305FA-F1D0-4338-9FDA-D86E5717A8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2763" y="3524250"/>
            <a:ext cx="1309687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600">
                <a:solidFill>
                  <a:schemeClr val="tx2"/>
                </a:solidFill>
                <a:hlinkClick r:id="rId11" action="ppaction://hlinksldjump"/>
              </a:rPr>
              <a:t>200</a:t>
            </a:r>
            <a:endParaRPr lang="en-US" altLang="en-US" sz="3600">
              <a:solidFill>
                <a:schemeClr val="tx2"/>
              </a:solidFill>
            </a:endParaRPr>
          </a:p>
        </p:txBody>
      </p:sp>
      <p:sp>
        <p:nvSpPr>
          <p:cNvPr id="3083" name="Text Box 12">
            <a:extLst>
              <a:ext uri="{FF2B5EF4-FFF2-40B4-BE49-F238E27FC236}">
                <a16:creationId xmlns:a16="http://schemas.microsoft.com/office/drawing/2014/main" id="{8FF79446-118B-44CA-9A66-67BAD73E0C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4525" y="3524250"/>
            <a:ext cx="1309688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600">
                <a:solidFill>
                  <a:schemeClr val="tx2"/>
                </a:solidFill>
                <a:hlinkClick r:id="rId12" action="ppaction://hlinksldjump"/>
              </a:rPr>
              <a:t>200</a:t>
            </a:r>
            <a:endParaRPr lang="en-US" altLang="en-US" sz="3600">
              <a:solidFill>
                <a:schemeClr val="tx2"/>
              </a:solidFill>
            </a:endParaRPr>
          </a:p>
        </p:txBody>
      </p:sp>
      <p:sp>
        <p:nvSpPr>
          <p:cNvPr id="3084" name="Text Box 13">
            <a:extLst>
              <a:ext uri="{FF2B5EF4-FFF2-40B4-BE49-F238E27FC236}">
                <a16:creationId xmlns:a16="http://schemas.microsoft.com/office/drawing/2014/main" id="{DAA8731E-6B17-4646-A31B-9F1686A37B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6288" y="3524250"/>
            <a:ext cx="1309687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600">
                <a:solidFill>
                  <a:schemeClr val="tx2"/>
                </a:solidFill>
                <a:hlinkClick r:id="rId13" action="ppaction://hlinksldjump"/>
              </a:rPr>
              <a:t>200</a:t>
            </a:r>
            <a:endParaRPr lang="en-US" altLang="en-US" sz="3600">
              <a:solidFill>
                <a:schemeClr val="tx2"/>
              </a:solidFill>
            </a:endParaRPr>
          </a:p>
        </p:txBody>
      </p:sp>
      <p:sp>
        <p:nvSpPr>
          <p:cNvPr id="3085" name="Text Box 14">
            <a:extLst>
              <a:ext uri="{FF2B5EF4-FFF2-40B4-BE49-F238E27FC236}">
                <a16:creationId xmlns:a16="http://schemas.microsoft.com/office/drawing/2014/main" id="{1D63DAC1-764E-4CF3-BAAF-28318CEF92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8050" y="3524250"/>
            <a:ext cx="1309688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600">
                <a:solidFill>
                  <a:schemeClr val="tx2"/>
                </a:solidFill>
                <a:hlinkClick r:id="rId14" action="ppaction://hlinksldjump"/>
              </a:rPr>
              <a:t>200</a:t>
            </a:r>
            <a:endParaRPr lang="en-US" altLang="en-US" sz="3600">
              <a:solidFill>
                <a:schemeClr val="tx2"/>
              </a:solidFill>
            </a:endParaRPr>
          </a:p>
        </p:txBody>
      </p:sp>
      <p:sp>
        <p:nvSpPr>
          <p:cNvPr id="3086" name="Text Box 15">
            <a:extLst>
              <a:ext uri="{FF2B5EF4-FFF2-40B4-BE49-F238E27FC236}">
                <a16:creationId xmlns:a16="http://schemas.microsoft.com/office/drawing/2014/main" id="{9C0E03F2-1CA4-4877-B5CD-D386C8AFF2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3524250"/>
            <a:ext cx="1309688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600">
                <a:solidFill>
                  <a:schemeClr val="tx2"/>
                </a:solidFill>
                <a:hlinkClick r:id="rId15" action="ppaction://hlinksldjump"/>
              </a:rPr>
              <a:t>200</a:t>
            </a:r>
            <a:endParaRPr lang="en-US" altLang="en-US" sz="3600">
              <a:solidFill>
                <a:schemeClr val="tx2"/>
              </a:solidFill>
            </a:endParaRPr>
          </a:p>
        </p:txBody>
      </p:sp>
      <p:sp>
        <p:nvSpPr>
          <p:cNvPr id="3087" name="Text Box 16">
            <a:extLst>
              <a:ext uri="{FF2B5EF4-FFF2-40B4-BE49-F238E27FC236}">
                <a16:creationId xmlns:a16="http://schemas.microsoft.com/office/drawing/2014/main" id="{44411BAA-740E-464B-966A-EB09247380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305300"/>
            <a:ext cx="1309688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600">
                <a:solidFill>
                  <a:schemeClr val="tx2"/>
                </a:solidFill>
                <a:hlinkClick r:id="rId16" action="ppaction://hlinksldjump"/>
              </a:rPr>
              <a:t>300</a:t>
            </a:r>
            <a:endParaRPr lang="en-US" altLang="en-US" sz="3600">
              <a:solidFill>
                <a:schemeClr val="tx2"/>
              </a:solidFill>
            </a:endParaRPr>
          </a:p>
        </p:txBody>
      </p:sp>
      <p:sp>
        <p:nvSpPr>
          <p:cNvPr id="3088" name="Text Box 17">
            <a:extLst>
              <a:ext uri="{FF2B5EF4-FFF2-40B4-BE49-F238E27FC236}">
                <a16:creationId xmlns:a16="http://schemas.microsoft.com/office/drawing/2014/main" id="{5660C56C-39F9-4B22-951A-3EFD54D8E2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2763" y="4305300"/>
            <a:ext cx="1309687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600">
                <a:solidFill>
                  <a:schemeClr val="tx2"/>
                </a:solidFill>
                <a:hlinkClick r:id="rId17" action="ppaction://hlinksldjump"/>
              </a:rPr>
              <a:t>300</a:t>
            </a:r>
            <a:endParaRPr lang="en-US" altLang="en-US" sz="3600">
              <a:solidFill>
                <a:schemeClr val="tx2"/>
              </a:solidFill>
            </a:endParaRPr>
          </a:p>
        </p:txBody>
      </p:sp>
      <p:sp>
        <p:nvSpPr>
          <p:cNvPr id="3089" name="Text Box 18">
            <a:extLst>
              <a:ext uri="{FF2B5EF4-FFF2-40B4-BE49-F238E27FC236}">
                <a16:creationId xmlns:a16="http://schemas.microsoft.com/office/drawing/2014/main" id="{84BDD72E-B440-48A5-A180-8A37A1E2A1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4525" y="4305300"/>
            <a:ext cx="1309688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600">
                <a:solidFill>
                  <a:schemeClr val="tx2"/>
                </a:solidFill>
                <a:hlinkClick r:id="rId18" action="ppaction://hlinksldjump"/>
              </a:rPr>
              <a:t>300</a:t>
            </a:r>
            <a:endParaRPr lang="en-US" altLang="en-US" sz="3600">
              <a:solidFill>
                <a:schemeClr val="tx2"/>
              </a:solidFill>
            </a:endParaRPr>
          </a:p>
        </p:txBody>
      </p:sp>
      <p:sp>
        <p:nvSpPr>
          <p:cNvPr id="3090" name="Text Box 19">
            <a:extLst>
              <a:ext uri="{FF2B5EF4-FFF2-40B4-BE49-F238E27FC236}">
                <a16:creationId xmlns:a16="http://schemas.microsoft.com/office/drawing/2014/main" id="{ED89438F-B8BC-4FD0-A02D-9A08415835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6288" y="4305300"/>
            <a:ext cx="1309687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600">
                <a:solidFill>
                  <a:schemeClr val="tx2"/>
                </a:solidFill>
                <a:hlinkClick r:id="rId19" action="ppaction://hlinksldjump"/>
              </a:rPr>
              <a:t>300</a:t>
            </a:r>
            <a:endParaRPr lang="en-US" altLang="en-US" sz="3600">
              <a:solidFill>
                <a:schemeClr val="tx2"/>
              </a:solidFill>
            </a:endParaRPr>
          </a:p>
        </p:txBody>
      </p:sp>
      <p:sp>
        <p:nvSpPr>
          <p:cNvPr id="3091" name="Text Box 20">
            <a:extLst>
              <a:ext uri="{FF2B5EF4-FFF2-40B4-BE49-F238E27FC236}">
                <a16:creationId xmlns:a16="http://schemas.microsoft.com/office/drawing/2014/main" id="{67D05EA8-99F2-4C98-9713-2B560D097A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8050" y="4305300"/>
            <a:ext cx="1309688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600">
                <a:solidFill>
                  <a:schemeClr val="tx2"/>
                </a:solidFill>
                <a:hlinkClick r:id="rId20" action="ppaction://hlinksldjump"/>
              </a:rPr>
              <a:t>300</a:t>
            </a:r>
            <a:endParaRPr lang="en-US" altLang="en-US" sz="3600">
              <a:solidFill>
                <a:schemeClr val="tx2"/>
              </a:solidFill>
            </a:endParaRPr>
          </a:p>
        </p:txBody>
      </p:sp>
      <p:sp>
        <p:nvSpPr>
          <p:cNvPr id="3092" name="Text Box 21">
            <a:extLst>
              <a:ext uri="{FF2B5EF4-FFF2-40B4-BE49-F238E27FC236}">
                <a16:creationId xmlns:a16="http://schemas.microsoft.com/office/drawing/2014/main" id="{B2D176B6-74AE-49C9-A8C9-9BD8E72881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4305300"/>
            <a:ext cx="1309688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600">
                <a:solidFill>
                  <a:schemeClr val="tx2"/>
                </a:solidFill>
                <a:hlinkClick r:id="rId21" action="ppaction://hlinksldjump"/>
              </a:rPr>
              <a:t>300</a:t>
            </a:r>
            <a:endParaRPr lang="en-US" altLang="en-US" sz="3600">
              <a:solidFill>
                <a:schemeClr val="tx2"/>
              </a:solidFill>
            </a:endParaRPr>
          </a:p>
        </p:txBody>
      </p:sp>
      <p:sp>
        <p:nvSpPr>
          <p:cNvPr id="3093" name="Text Box 28">
            <a:extLst>
              <a:ext uri="{FF2B5EF4-FFF2-40B4-BE49-F238E27FC236}">
                <a16:creationId xmlns:a16="http://schemas.microsoft.com/office/drawing/2014/main" id="{E0BC9057-E095-4EFC-8B06-0DD1CA138A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086350"/>
            <a:ext cx="1309688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600">
                <a:solidFill>
                  <a:schemeClr val="tx2"/>
                </a:solidFill>
                <a:hlinkClick r:id="rId22" action="ppaction://hlinksldjump"/>
              </a:rPr>
              <a:t>400</a:t>
            </a:r>
            <a:endParaRPr lang="en-US" altLang="en-US" sz="3600">
              <a:solidFill>
                <a:schemeClr val="tx2"/>
              </a:solidFill>
            </a:endParaRPr>
          </a:p>
        </p:txBody>
      </p:sp>
      <p:sp>
        <p:nvSpPr>
          <p:cNvPr id="3094" name="Text Box 29">
            <a:extLst>
              <a:ext uri="{FF2B5EF4-FFF2-40B4-BE49-F238E27FC236}">
                <a16:creationId xmlns:a16="http://schemas.microsoft.com/office/drawing/2014/main" id="{8FFD1DBD-3F71-47C1-B47A-CCE641F055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2763" y="5086350"/>
            <a:ext cx="1309687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600">
                <a:solidFill>
                  <a:schemeClr val="tx2"/>
                </a:solidFill>
                <a:hlinkClick r:id="rId23" action="ppaction://hlinksldjump"/>
              </a:rPr>
              <a:t>400</a:t>
            </a:r>
            <a:endParaRPr lang="en-US" altLang="en-US" sz="3600">
              <a:solidFill>
                <a:schemeClr val="tx2"/>
              </a:solidFill>
            </a:endParaRPr>
          </a:p>
        </p:txBody>
      </p:sp>
      <p:sp>
        <p:nvSpPr>
          <p:cNvPr id="3095" name="Text Box 30">
            <a:extLst>
              <a:ext uri="{FF2B5EF4-FFF2-40B4-BE49-F238E27FC236}">
                <a16:creationId xmlns:a16="http://schemas.microsoft.com/office/drawing/2014/main" id="{B6EAC4D9-6CF0-4A57-B9D3-7FDD3BE209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4525" y="5086350"/>
            <a:ext cx="1309688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600">
                <a:solidFill>
                  <a:schemeClr val="tx2"/>
                </a:solidFill>
                <a:hlinkClick r:id="rId24" action="ppaction://hlinksldjump"/>
              </a:rPr>
              <a:t>400</a:t>
            </a:r>
            <a:endParaRPr lang="en-US" altLang="en-US" sz="3600">
              <a:solidFill>
                <a:schemeClr val="tx2"/>
              </a:solidFill>
            </a:endParaRPr>
          </a:p>
        </p:txBody>
      </p:sp>
      <p:sp>
        <p:nvSpPr>
          <p:cNvPr id="3096" name="Text Box 31">
            <a:extLst>
              <a:ext uri="{FF2B5EF4-FFF2-40B4-BE49-F238E27FC236}">
                <a16:creationId xmlns:a16="http://schemas.microsoft.com/office/drawing/2014/main" id="{D888B64C-D8ED-45A3-92FF-BCB2E300E0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6288" y="5086350"/>
            <a:ext cx="1309687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600">
                <a:solidFill>
                  <a:schemeClr val="tx2"/>
                </a:solidFill>
                <a:hlinkClick r:id="rId25" action="ppaction://hlinksldjump"/>
              </a:rPr>
              <a:t>400</a:t>
            </a:r>
            <a:endParaRPr lang="en-US" altLang="en-US" sz="3600">
              <a:solidFill>
                <a:schemeClr val="tx2"/>
              </a:solidFill>
            </a:endParaRPr>
          </a:p>
        </p:txBody>
      </p:sp>
      <p:sp>
        <p:nvSpPr>
          <p:cNvPr id="3097" name="Text Box 32">
            <a:extLst>
              <a:ext uri="{FF2B5EF4-FFF2-40B4-BE49-F238E27FC236}">
                <a16:creationId xmlns:a16="http://schemas.microsoft.com/office/drawing/2014/main" id="{07896CE3-1DA3-4C71-9CC8-88CAC78C4E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8050" y="5086350"/>
            <a:ext cx="1309688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600">
                <a:solidFill>
                  <a:schemeClr val="tx2"/>
                </a:solidFill>
                <a:hlinkClick r:id="rId26" action="ppaction://hlinksldjump"/>
              </a:rPr>
              <a:t>400</a:t>
            </a:r>
            <a:endParaRPr lang="en-US" altLang="en-US" sz="3600">
              <a:solidFill>
                <a:schemeClr val="tx2"/>
              </a:solidFill>
            </a:endParaRPr>
          </a:p>
        </p:txBody>
      </p:sp>
      <p:sp>
        <p:nvSpPr>
          <p:cNvPr id="3098" name="Text Box 33">
            <a:extLst>
              <a:ext uri="{FF2B5EF4-FFF2-40B4-BE49-F238E27FC236}">
                <a16:creationId xmlns:a16="http://schemas.microsoft.com/office/drawing/2014/main" id="{00642604-C780-481D-830A-1ACA298D3D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5086350"/>
            <a:ext cx="1309688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600">
                <a:solidFill>
                  <a:schemeClr val="tx2"/>
                </a:solidFill>
                <a:hlinkClick r:id="rId27" action="ppaction://hlinksldjump"/>
              </a:rPr>
              <a:t>400</a:t>
            </a:r>
            <a:endParaRPr lang="en-US" altLang="en-US" sz="3600">
              <a:solidFill>
                <a:schemeClr val="tx2"/>
              </a:solidFill>
            </a:endParaRPr>
          </a:p>
        </p:txBody>
      </p:sp>
      <p:sp>
        <p:nvSpPr>
          <p:cNvPr id="3099" name="Text Box 34">
            <a:extLst>
              <a:ext uri="{FF2B5EF4-FFF2-40B4-BE49-F238E27FC236}">
                <a16:creationId xmlns:a16="http://schemas.microsoft.com/office/drawing/2014/main" id="{C49491F4-5463-4C8D-8C58-1861A598D9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867400"/>
            <a:ext cx="1309688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600">
                <a:solidFill>
                  <a:schemeClr val="tx2"/>
                </a:solidFill>
                <a:hlinkClick r:id="rId28" action="ppaction://hlinksldjump"/>
              </a:rPr>
              <a:t>500</a:t>
            </a:r>
            <a:endParaRPr lang="en-US" altLang="en-US" sz="3600">
              <a:solidFill>
                <a:schemeClr val="tx2"/>
              </a:solidFill>
            </a:endParaRPr>
          </a:p>
        </p:txBody>
      </p:sp>
      <p:sp>
        <p:nvSpPr>
          <p:cNvPr id="3100" name="Text Box 35">
            <a:extLst>
              <a:ext uri="{FF2B5EF4-FFF2-40B4-BE49-F238E27FC236}">
                <a16:creationId xmlns:a16="http://schemas.microsoft.com/office/drawing/2014/main" id="{E48BFA10-9951-43A2-AD35-8798DA62A5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2763" y="5867400"/>
            <a:ext cx="1309687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600">
                <a:solidFill>
                  <a:schemeClr val="tx2"/>
                </a:solidFill>
                <a:hlinkClick r:id="rId29" action="ppaction://hlinksldjump"/>
              </a:rPr>
              <a:t>500</a:t>
            </a:r>
            <a:endParaRPr lang="en-US" altLang="en-US" sz="3600">
              <a:solidFill>
                <a:schemeClr val="tx2"/>
              </a:solidFill>
            </a:endParaRPr>
          </a:p>
        </p:txBody>
      </p:sp>
      <p:sp>
        <p:nvSpPr>
          <p:cNvPr id="3101" name="Text Box 36">
            <a:extLst>
              <a:ext uri="{FF2B5EF4-FFF2-40B4-BE49-F238E27FC236}">
                <a16:creationId xmlns:a16="http://schemas.microsoft.com/office/drawing/2014/main" id="{756489C7-4D3F-42CA-B415-F57E5D256F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4525" y="5867400"/>
            <a:ext cx="1309688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600">
                <a:solidFill>
                  <a:schemeClr val="tx2"/>
                </a:solidFill>
                <a:hlinkClick r:id="rId30" action="ppaction://hlinksldjump"/>
              </a:rPr>
              <a:t>500</a:t>
            </a:r>
            <a:endParaRPr lang="en-US" altLang="en-US" sz="3600">
              <a:solidFill>
                <a:schemeClr val="tx2"/>
              </a:solidFill>
            </a:endParaRPr>
          </a:p>
        </p:txBody>
      </p:sp>
      <p:sp>
        <p:nvSpPr>
          <p:cNvPr id="3102" name="Text Box 37">
            <a:extLst>
              <a:ext uri="{FF2B5EF4-FFF2-40B4-BE49-F238E27FC236}">
                <a16:creationId xmlns:a16="http://schemas.microsoft.com/office/drawing/2014/main" id="{7976AC2B-8A27-4DA3-AE73-9E0D7DFE44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6288" y="5867400"/>
            <a:ext cx="1309687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600">
                <a:solidFill>
                  <a:schemeClr val="tx2"/>
                </a:solidFill>
                <a:hlinkClick r:id="rId31" action="ppaction://hlinksldjump"/>
              </a:rPr>
              <a:t>500</a:t>
            </a:r>
            <a:endParaRPr lang="en-US" altLang="en-US" sz="3600">
              <a:solidFill>
                <a:schemeClr val="tx2"/>
              </a:solidFill>
            </a:endParaRPr>
          </a:p>
        </p:txBody>
      </p:sp>
      <p:sp>
        <p:nvSpPr>
          <p:cNvPr id="3103" name="Text Box 38">
            <a:extLst>
              <a:ext uri="{FF2B5EF4-FFF2-40B4-BE49-F238E27FC236}">
                <a16:creationId xmlns:a16="http://schemas.microsoft.com/office/drawing/2014/main" id="{4AE86D2E-A13E-4783-9168-8386E811AD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8050" y="5867400"/>
            <a:ext cx="1309688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600">
                <a:solidFill>
                  <a:schemeClr val="tx2"/>
                </a:solidFill>
                <a:hlinkClick r:id="rId32" action="ppaction://hlinksldjump"/>
              </a:rPr>
              <a:t>500</a:t>
            </a:r>
            <a:endParaRPr lang="en-US" altLang="en-US" sz="3600">
              <a:solidFill>
                <a:schemeClr val="tx2"/>
              </a:solidFill>
            </a:endParaRPr>
          </a:p>
        </p:txBody>
      </p:sp>
      <p:sp>
        <p:nvSpPr>
          <p:cNvPr id="3104" name="Text Box 39">
            <a:extLst>
              <a:ext uri="{FF2B5EF4-FFF2-40B4-BE49-F238E27FC236}">
                <a16:creationId xmlns:a16="http://schemas.microsoft.com/office/drawing/2014/main" id="{523DA897-AC76-4582-B38D-068E475BB2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5867400"/>
            <a:ext cx="1309688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600">
                <a:solidFill>
                  <a:schemeClr val="tx2"/>
                </a:solidFill>
                <a:hlinkClick r:id="rId33" action="ppaction://hlinksldjump"/>
              </a:rPr>
              <a:t>500</a:t>
            </a:r>
            <a:endParaRPr lang="en-US" altLang="en-US" sz="3600">
              <a:solidFill>
                <a:schemeClr val="tx2"/>
              </a:solidFill>
            </a:endParaRPr>
          </a:p>
        </p:txBody>
      </p:sp>
      <p:sp>
        <p:nvSpPr>
          <p:cNvPr id="2094" name="Text Box 46">
            <a:extLst>
              <a:ext uri="{FF2B5EF4-FFF2-40B4-BE49-F238E27FC236}">
                <a16:creationId xmlns:a16="http://schemas.microsoft.com/office/drawing/2014/main" id="{E0EDF744-77BC-4A7B-8643-C722166D02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447800"/>
            <a:ext cx="1325563" cy="1096963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100"/>
              <a:t>Acronyms</a:t>
            </a:r>
          </a:p>
        </p:txBody>
      </p:sp>
      <p:sp>
        <p:nvSpPr>
          <p:cNvPr id="2095" name="Text Box 47">
            <a:extLst>
              <a:ext uri="{FF2B5EF4-FFF2-40B4-BE49-F238E27FC236}">
                <a16:creationId xmlns:a16="http://schemas.microsoft.com/office/drawing/2014/main" id="{E63D5582-AC74-4950-A667-A1BB2A4090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2763" y="1447800"/>
            <a:ext cx="1325562" cy="1096963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200"/>
              <a:t>PM Basics</a:t>
            </a:r>
          </a:p>
        </p:txBody>
      </p:sp>
      <p:sp>
        <p:nvSpPr>
          <p:cNvPr id="2096" name="Text Box 48">
            <a:extLst>
              <a:ext uri="{FF2B5EF4-FFF2-40B4-BE49-F238E27FC236}">
                <a16:creationId xmlns:a16="http://schemas.microsoft.com/office/drawing/2014/main" id="{243B6FA3-4970-417F-88CC-205B60C7FF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4525" y="1447800"/>
            <a:ext cx="1325563" cy="1096963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200"/>
              <a:t>Risk</a:t>
            </a:r>
          </a:p>
        </p:txBody>
      </p:sp>
      <p:sp>
        <p:nvSpPr>
          <p:cNvPr id="2097" name="Text Box 49">
            <a:extLst>
              <a:ext uri="{FF2B5EF4-FFF2-40B4-BE49-F238E27FC236}">
                <a16:creationId xmlns:a16="http://schemas.microsoft.com/office/drawing/2014/main" id="{98A3226D-F5B4-440C-A3CD-40E3FF1B0F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6288" y="1447800"/>
            <a:ext cx="1325562" cy="1096963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200"/>
              <a:t>MS Project</a:t>
            </a:r>
          </a:p>
        </p:txBody>
      </p:sp>
      <p:sp>
        <p:nvSpPr>
          <p:cNvPr id="2098" name="Text Box 50">
            <a:extLst>
              <a:ext uri="{FF2B5EF4-FFF2-40B4-BE49-F238E27FC236}">
                <a16:creationId xmlns:a16="http://schemas.microsoft.com/office/drawing/2014/main" id="{0BDCE3D8-2152-4B06-8F9C-E926FDC3A4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8050" y="1447800"/>
            <a:ext cx="1325563" cy="1096963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200"/>
              <a:t>PWA</a:t>
            </a:r>
          </a:p>
        </p:txBody>
      </p:sp>
      <p:sp>
        <p:nvSpPr>
          <p:cNvPr id="2099" name="Text Box 51">
            <a:extLst>
              <a:ext uri="{FF2B5EF4-FFF2-40B4-BE49-F238E27FC236}">
                <a16:creationId xmlns:a16="http://schemas.microsoft.com/office/drawing/2014/main" id="{21EF9C94-F748-4A62-93A9-F0CC2B2798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1447800"/>
            <a:ext cx="1325563" cy="1096963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200"/>
              <a:t>PMCoE</a:t>
            </a:r>
          </a:p>
        </p:txBody>
      </p:sp>
      <p:sp>
        <p:nvSpPr>
          <p:cNvPr id="39" name="Text Box 51">
            <a:hlinkClick r:id="rId34" action="ppaction://hlinksldjump"/>
            <a:extLst>
              <a:ext uri="{FF2B5EF4-FFF2-40B4-BE49-F238E27FC236}">
                <a16:creationId xmlns:a16="http://schemas.microsoft.com/office/drawing/2014/main" id="{C8C756AB-CF4D-4EFD-81DD-A36BFA9003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8838" y="0"/>
            <a:ext cx="1935162" cy="304800"/>
          </a:xfrm>
          <a:prstGeom prst="rect">
            <a:avLst/>
          </a:prstGeom>
          <a:solidFill>
            <a:srgbClr val="A50021">
              <a:alpha val="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200"/>
              <a:t>Final Jeopardy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tegori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7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tegori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4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1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8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2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9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6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63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77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84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91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4" grpId="0" build="p" animBg="1" autoUpdateAnimBg="0" advAuto="200"/>
      <p:bldP spid="2095" grpId="0" build="p" animBg="1" autoUpdateAnimBg="0" advAuto="200"/>
      <p:bldP spid="2096" grpId="0" build="p" animBg="1" autoUpdateAnimBg="0" advAuto="200"/>
      <p:bldP spid="2097" grpId="0" build="p" animBg="1" autoUpdateAnimBg="0" advAuto="200"/>
      <p:bldP spid="2098" grpId="0" build="p" animBg="1" autoUpdateAnimBg="0" advAuto="200"/>
      <p:bldP spid="2099" grpId="0" build="p" animBg="1" autoUpdateAnimBg="0" advAuto="200"/>
      <p:bldP spid="39" grpId="0" build="p" animBg="1" autoUpdateAnimBg="0" advAuto="20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3D1E98A1-D4FA-4CD8-833F-A1D21D58A50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7772400" cy="5943600"/>
          </a:xfrm>
        </p:spPr>
        <p:txBody>
          <a:bodyPr/>
          <a:lstStyle/>
          <a:p>
            <a:r>
              <a:rPr lang="en-US" altLang="en-US" sz="4000"/>
              <a:t>A Planning Method that provides details of the work to be accomplished but also provides a preliminary description of the work to be done in later phases is called</a:t>
            </a:r>
          </a:p>
        </p:txBody>
      </p:sp>
      <p:sp>
        <p:nvSpPr>
          <p:cNvPr id="21507" name="Rectangle 2">
            <a:hlinkClick r:id="rId2" action="ppaction://hlinksldjump"/>
            <a:extLst>
              <a:ext uri="{FF2B5EF4-FFF2-40B4-BE49-F238E27FC236}">
                <a16:creationId xmlns:a16="http://schemas.microsoft.com/office/drawing/2014/main" id="{0EE05703-A673-450A-9556-C7CE166533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04800"/>
            <a:ext cx="8839200" cy="6553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ransition advClick="0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BF61057A-2618-4391-B296-71B269F29B0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52400"/>
            <a:ext cx="7772400" cy="6477000"/>
          </a:xfrm>
        </p:spPr>
        <p:txBody>
          <a:bodyPr/>
          <a:lstStyle/>
          <a:p>
            <a:r>
              <a:rPr lang="en-US" altLang="en-US" sz="6000" b="1"/>
              <a:t>What is Rolling Wave</a:t>
            </a:r>
            <a:endParaRPr lang="en-US" altLang="en-US"/>
          </a:p>
        </p:txBody>
      </p:sp>
      <p:sp>
        <p:nvSpPr>
          <p:cNvPr id="22531" name="Rectangle 2">
            <a:hlinkClick r:id="rId2" action="ppaction://hlinksldjump"/>
            <a:extLst>
              <a:ext uri="{FF2B5EF4-FFF2-40B4-BE49-F238E27FC236}">
                <a16:creationId xmlns:a16="http://schemas.microsoft.com/office/drawing/2014/main" id="{7416ABB8-C548-4896-99DC-4C58787097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0"/>
            <a:ext cx="8839200" cy="67056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ransition advClick="0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2FB4859E-D606-42BB-9452-B12B5641633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6553200"/>
          </a:xfrm>
        </p:spPr>
        <p:txBody>
          <a:bodyPr/>
          <a:lstStyle/>
          <a:p>
            <a:r>
              <a:rPr lang="en-US" altLang="en-US" sz="6000"/>
              <a:t>Each project phase is marked by completion of one or more</a:t>
            </a:r>
            <a:endParaRPr lang="en-US" altLang="en-US">
              <a:hlinkClick r:id="rId2" action="ppaction://hlinksldjump"/>
            </a:endParaRPr>
          </a:p>
        </p:txBody>
      </p:sp>
      <p:sp>
        <p:nvSpPr>
          <p:cNvPr id="23555" name="Rectangle 2">
            <a:hlinkClick r:id="rId2" action="ppaction://hlinksldjump"/>
            <a:extLst>
              <a:ext uri="{FF2B5EF4-FFF2-40B4-BE49-F238E27FC236}">
                <a16:creationId xmlns:a16="http://schemas.microsoft.com/office/drawing/2014/main" id="{83B98AFF-CD2F-4F2A-BEBC-24BD6600D6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0"/>
            <a:ext cx="88392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ransition advClick="0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F9F6B0B2-87AA-4D63-9D55-49877FF3C45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52400"/>
            <a:ext cx="7772400" cy="6477000"/>
          </a:xfrm>
        </p:spPr>
        <p:txBody>
          <a:bodyPr/>
          <a:lstStyle/>
          <a:p>
            <a:r>
              <a:rPr lang="en-US" altLang="en-US" sz="6000" b="1"/>
              <a:t>What is/are Deliverable(s)</a:t>
            </a:r>
            <a:endParaRPr lang="en-US" altLang="en-US">
              <a:hlinkClick r:id="rId2" action="ppaction://hlinksldjump"/>
            </a:endParaRPr>
          </a:p>
        </p:txBody>
      </p:sp>
      <p:sp>
        <p:nvSpPr>
          <p:cNvPr id="24579" name="Rectangle 2">
            <a:hlinkClick r:id="rId2" action="ppaction://hlinksldjump"/>
            <a:extLst>
              <a:ext uri="{FF2B5EF4-FFF2-40B4-BE49-F238E27FC236}">
                <a16:creationId xmlns:a16="http://schemas.microsoft.com/office/drawing/2014/main" id="{A3D9DF62-C634-45E3-BF30-D6D82028A9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8915400" cy="67056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ransition advClick="0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5">
            <a:extLst>
              <a:ext uri="{FF2B5EF4-FFF2-40B4-BE49-F238E27FC236}">
                <a16:creationId xmlns:a16="http://schemas.microsoft.com/office/drawing/2014/main" id="{F83677B8-1304-4CE6-906D-50BD2B76C0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362200"/>
            <a:ext cx="6324600" cy="1006475"/>
          </a:xfrm>
          <a:prstGeom prst="rect">
            <a:avLst/>
          </a:prstGeom>
          <a:solidFill>
            <a:srgbClr val="A500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6000" b="1"/>
              <a:t>Daily Double!!!</a:t>
            </a:r>
            <a:endParaRPr lang="en-US" altLang="en-US"/>
          </a:p>
        </p:txBody>
      </p:sp>
      <p:sp>
        <p:nvSpPr>
          <p:cNvPr id="25603" name="Rectangle 3">
            <a:hlinkClick r:id="rId3" action="ppaction://hlinksldjump"/>
            <a:extLst>
              <a:ext uri="{FF2B5EF4-FFF2-40B4-BE49-F238E27FC236}">
                <a16:creationId xmlns:a16="http://schemas.microsoft.com/office/drawing/2014/main" id="{97795E15-0CCB-4B20-8412-F951F908C2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ail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1D5500CA-5E25-4E32-A7FD-3E2CE448B07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en-US" sz="3200" b="1"/>
              <a:t>Which of the following is NOT a response to Risk Threats: Avoidance – Acceptance – Mitigation – Rejection</a:t>
            </a:r>
            <a:endParaRPr lang="en-US" altLang="en-US" sz="3200"/>
          </a:p>
        </p:txBody>
      </p:sp>
      <p:sp>
        <p:nvSpPr>
          <p:cNvPr id="26627" name="Rectangle 2">
            <a:hlinkClick r:id="rId2" action="ppaction://hlinksldjump"/>
            <a:extLst>
              <a:ext uri="{FF2B5EF4-FFF2-40B4-BE49-F238E27FC236}">
                <a16:creationId xmlns:a16="http://schemas.microsoft.com/office/drawing/2014/main" id="{C8B45EEF-D406-49E4-BCF5-5DCDF26752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ransition advClick="0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5C15FDEB-40EE-424B-A986-715A641733C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en-US" sz="6000" b="1"/>
              <a:t>What is Rejection</a:t>
            </a:r>
            <a:endParaRPr lang="en-US" altLang="en-US"/>
          </a:p>
        </p:txBody>
      </p:sp>
      <p:sp>
        <p:nvSpPr>
          <p:cNvPr id="27651" name="Rectangle 2">
            <a:hlinkClick r:id="rId2" action="ppaction://hlinksldjump"/>
            <a:extLst>
              <a:ext uri="{FF2B5EF4-FFF2-40B4-BE49-F238E27FC236}">
                <a16:creationId xmlns:a16="http://schemas.microsoft.com/office/drawing/2014/main" id="{4679BDFB-B0E2-4400-B062-8BDA9E494F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8991600" cy="6553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ransition advClick="0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652773F3-6827-49F7-A991-8588F88C842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en-US" b="1"/>
              <a:t>A future event that may have an impact on a Project</a:t>
            </a:r>
            <a:endParaRPr lang="en-US" altLang="en-US"/>
          </a:p>
        </p:txBody>
      </p:sp>
      <p:sp>
        <p:nvSpPr>
          <p:cNvPr id="28675" name="Rectangle 2">
            <a:hlinkClick r:id="rId2" action="ppaction://hlinksldjump"/>
            <a:extLst>
              <a:ext uri="{FF2B5EF4-FFF2-40B4-BE49-F238E27FC236}">
                <a16:creationId xmlns:a16="http://schemas.microsoft.com/office/drawing/2014/main" id="{4928085A-120D-405E-BD71-9DEEBAF083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28600"/>
            <a:ext cx="8839200" cy="6477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ransition advClick="0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1395057A-388F-44E1-801E-DD5F0D0A9DA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en-US" sz="6000" b="1"/>
              <a:t>What is a Risk</a:t>
            </a:r>
            <a:endParaRPr lang="en-US" altLang="en-US"/>
          </a:p>
        </p:txBody>
      </p:sp>
      <p:sp>
        <p:nvSpPr>
          <p:cNvPr id="29699" name="Rectangle 2">
            <a:hlinkClick r:id="rId2" action="ppaction://hlinksldjump"/>
            <a:extLst>
              <a:ext uri="{FF2B5EF4-FFF2-40B4-BE49-F238E27FC236}">
                <a16:creationId xmlns:a16="http://schemas.microsoft.com/office/drawing/2014/main" id="{9AB0F237-F607-4416-8295-2FC1261436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28600"/>
            <a:ext cx="8839200" cy="6477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ransition advClick="0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984AEC9C-FAEC-47D1-AC9E-A567C89EF38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en-US" b="1"/>
              <a:t>A present problem or concern influencing a Project</a:t>
            </a:r>
            <a:endParaRPr lang="en-US" altLang="en-US"/>
          </a:p>
        </p:txBody>
      </p:sp>
      <p:sp>
        <p:nvSpPr>
          <p:cNvPr id="30723" name="Rectangle 2">
            <a:hlinkClick r:id="rId2" action="ppaction://hlinksldjump"/>
            <a:extLst>
              <a:ext uri="{FF2B5EF4-FFF2-40B4-BE49-F238E27FC236}">
                <a16:creationId xmlns:a16="http://schemas.microsoft.com/office/drawing/2014/main" id="{E20E2E75-D480-4BFF-A60A-C4A3D81E31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28600"/>
            <a:ext cx="8839200" cy="6477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DA46DF30-B02D-4EF2-A54B-EB71F2323B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1828800"/>
            <a:ext cx="7467600" cy="1143000"/>
          </a:xfrm>
        </p:spPr>
        <p:txBody>
          <a:bodyPr/>
          <a:lstStyle/>
          <a:p>
            <a:r>
              <a:rPr lang="en-US" altLang="en-US" sz="4800" b="1"/>
              <a:t>Daily Double Graphic and Sound Effect!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580E83ED-5A4E-441F-BE71-0FA0ACEF5DF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3200400"/>
            <a:ext cx="8382000" cy="3276600"/>
          </a:xfrm>
        </p:spPr>
        <p:txBody>
          <a:bodyPr/>
          <a:lstStyle/>
          <a:p>
            <a:r>
              <a:rPr lang="en-US" altLang="en-US" sz="2200" b="1" i="1"/>
              <a:t>DO NOT DELETE THIS SLIDE!</a:t>
            </a:r>
            <a:r>
              <a:rPr lang="en-US" altLang="en-US" sz="2200" b="1"/>
              <a:t>  Deleting it may cause the game links to work improperly.  This slide is hidden during the game, and WILL not appear.</a:t>
            </a:r>
          </a:p>
          <a:p>
            <a:r>
              <a:rPr lang="en-US" altLang="en-US" sz="2200" b="1"/>
              <a:t>In slide view mode, copy the above (red) graphic (click once to select; right click the </a:t>
            </a:r>
            <a:r>
              <a:rPr lang="en-US" altLang="en-US" sz="2200" b="1" i="1" u="sng"/>
              <a:t>border</a:t>
            </a:r>
            <a:r>
              <a:rPr lang="en-US" altLang="en-US" sz="2200" b="1"/>
              <a:t> and choose “copy”).</a:t>
            </a:r>
          </a:p>
          <a:p>
            <a:r>
              <a:rPr lang="en-US" altLang="en-US" sz="2200" b="1"/>
              <a:t>Locate the answer slide which you want to be the daily double</a:t>
            </a:r>
          </a:p>
          <a:p>
            <a:r>
              <a:rPr lang="en-US" altLang="en-US" sz="2200" b="1"/>
              <a:t>Right-click and choose “paste”.  If necessary, reposition the graphic so that it does not cover the answer text.</a:t>
            </a:r>
          </a:p>
        </p:txBody>
      </p:sp>
      <p:sp>
        <p:nvSpPr>
          <p:cNvPr id="34821" name="Text Box 5">
            <a:extLst>
              <a:ext uri="{FF2B5EF4-FFF2-40B4-BE49-F238E27FC236}">
                <a16:creationId xmlns:a16="http://schemas.microsoft.com/office/drawing/2014/main" id="{E8456660-C152-4D6D-B8A7-779585001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09600"/>
            <a:ext cx="6324600" cy="1006475"/>
          </a:xfrm>
          <a:prstGeom prst="rect">
            <a:avLst/>
          </a:prstGeom>
          <a:solidFill>
            <a:srgbClr val="A500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6000" b="1"/>
              <a:t>Daily Double!!!</a:t>
            </a:r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ail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 animBg="1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95A9EED8-29FA-4145-A344-6A285499359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en-US" sz="6000" b="1"/>
              <a:t>What is an Issue</a:t>
            </a:r>
            <a:endParaRPr lang="en-US" altLang="en-US"/>
          </a:p>
        </p:txBody>
      </p:sp>
      <p:sp>
        <p:nvSpPr>
          <p:cNvPr id="31747" name="Rectangle 2">
            <a:hlinkClick r:id="rId2" action="ppaction://hlinksldjump"/>
            <a:extLst>
              <a:ext uri="{FF2B5EF4-FFF2-40B4-BE49-F238E27FC236}">
                <a16:creationId xmlns:a16="http://schemas.microsoft.com/office/drawing/2014/main" id="{E5ED5742-5BC7-4735-9F53-A6E7E8DAD8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ransition advClick="0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7E881059-787C-489D-A6E2-166F5AB171F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en-US" b="1"/>
              <a:t>Purchasing Insurance is an example of: Transfer – Acceptance – Mitigation – Contingency </a:t>
            </a:r>
            <a:endParaRPr lang="en-US" altLang="en-US"/>
          </a:p>
        </p:txBody>
      </p:sp>
      <p:sp>
        <p:nvSpPr>
          <p:cNvPr id="32771" name="Rectangle 2">
            <a:hlinkClick r:id="rId2" action="ppaction://hlinksldjump"/>
            <a:extLst>
              <a:ext uri="{FF2B5EF4-FFF2-40B4-BE49-F238E27FC236}">
                <a16:creationId xmlns:a16="http://schemas.microsoft.com/office/drawing/2014/main" id="{72D0B5F5-47FF-4AC0-B6FE-D82E470BCE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28600"/>
            <a:ext cx="8839200" cy="6477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ransition advClick="0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6D1405D4-FCFC-4BB1-9D4C-DD1C9E78BFB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en-US" sz="6000" b="1"/>
              <a:t>What is Transfer</a:t>
            </a:r>
            <a:endParaRPr lang="en-US" altLang="en-US"/>
          </a:p>
        </p:txBody>
      </p:sp>
      <p:sp>
        <p:nvSpPr>
          <p:cNvPr id="33795" name="Rectangle 2">
            <a:hlinkClick r:id="rId2" action="ppaction://hlinksldjump"/>
            <a:extLst>
              <a:ext uri="{FF2B5EF4-FFF2-40B4-BE49-F238E27FC236}">
                <a16:creationId xmlns:a16="http://schemas.microsoft.com/office/drawing/2014/main" id="{6BA61B33-2756-4149-A910-CC3CE40548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ransition advClick="0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99B582BE-BC5A-4E35-810C-210C8478AFB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en-US" b="1"/>
              <a:t>Which document is developed and updated along the risk management processes from Risk identification through Risk response planning and Risk monitoring and control</a:t>
            </a:r>
            <a:endParaRPr lang="en-US" altLang="en-US"/>
          </a:p>
        </p:txBody>
      </p:sp>
      <p:sp>
        <p:nvSpPr>
          <p:cNvPr id="34819" name="Rectangle 2">
            <a:hlinkClick r:id="rId2" action="ppaction://hlinksldjump"/>
            <a:extLst>
              <a:ext uri="{FF2B5EF4-FFF2-40B4-BE49-F238E27FC236}">
                <a16:creationId xmlns:a16="http://schemas.microsoft.com/office/drawing/2014/main" id="{CE21A441-C045-4303-B9D1-16285A6A7C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ransition advClick="0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922BC591-4EAA-45BA-AA06-0DA204BFDB6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en-US" sz="6000" b="1"/>
              <a:t>What is Risk Register</a:t>
            </a:r>
            <a:endParaRPr lang="en-US" altLang="en-US"/>
          </a:p>
        </p:txBody>
      </p:sp>
      <p:sp>
        <p:nvSpPr>
          <p:cNvPr id="35843" name="Rectangle 2">
            <a:hlinkClick r:id="rId2" action="ppaction://hlinksldjump"/>
            <a:extLst>
              <a:ext uri="{FF2B5EF4-FFF2-40B4-BE49-F238E27FC236}">
                <a16:creationId xmlns:a16="http://schemas.microsoft.com/office/drawing/2014/main" id="{914A2B30-FB2B-4C82-8D93-AD557EED6B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ransition advClick="0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1AE8924B-7F3B-4EB1-9958-537B1D34CF5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en-US" sz="6000" b="1"/>
              <a:t>A major accomplishment on a project; usually has zero duration</a:t>
            </a:r>
            <a:endParaRPr lang="en-US" altLang="en-US"/>
          </a:p>
        </p:txBody>
      </p:sp>
      <p:sp>
        <p:nvSpPr>
          <p:cNvPr id="36867" name="Rectangle 2">
            <a:hlinkClick r:id="rId2" action="ppaction://hlinksldjump"/>
            <a:extLst>
              <a:ext uri="{FF2B5EF4-FFF2-40B4-BE49-F238E27FC236}">
                <a16:creationId xmlns:a16="http://schemas.microsoft.com/office/drawing/2014/main" id="{E39A6254-DB6B-4D56-84FD-E1B7509A9A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ransition advClick="0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6D30932D-C939-4B4D-93AD-CAF238E60DD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en-US" sz="6000" b="1"/>
              <a:t>What is a Milestone</a:t>
            </a:r>
            <a:endParaRPr lang="en-US" altLang="en-US"/>
          </a:p>
        </p:txBody>
      </p:sp>
      <p:sp>
        <p:nvSpPr>
          <p:cNvPr id="37891" name="Rectangle 2">
            <a:hlinkClick r:id="rId2" action="ppaction://hlinksldjump"/>
            <a:extLst>
              <a:ext uri="{FF2B5EF4-FFF2-40B4-BE49-F238E27FC236}">
                <a16:creationId xmlns:a16="http://schemas.microsoft.com/office/drawing/2014/main" id="{DD55F054-1C26-4611-8805-F1B7A8B9E4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9200" cy="67056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ransition advClick="0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74265046-9934-4D6D-B93A-125ABB16134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en-US" sz="4000"/>
              <a:t>The amount of time that a task can be delayed without causing delay to the successor tasks or the final finish date of the project</a:t>
            </a:r>
          </a:p>
        </p:txBody>
      </p:sp>
      <p:sp>
        <p:nvSpPr>
          <p:cNvPr id="38915" name="Rectangle 2">
            <a:hlinkClick r:id="rId2" action="ppaction://hlinksldjump"/>
            <a:extLst>
              <a:ext uri="{FF2B5EF4-FFF2-40B4-BE49-F238E27FC236}">
                <a16:creationId xmlns:a16="http://schemas.microsoft.com/office/drawing/2014/main" id="{10826A45-F2E6-4D74-91A8-4CD0748F3F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9200" cy="67056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ransition advClick="0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510CF346-8B78-4C06-84D7-C76955AB7F1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en-US" sz="6000" b="1"/>
              <a:t>What is slack or float</a:t>
            </a:r>
            <a:endParaRPr lang="en-US" altLang="en-US"/>
          </a:p>
        </p:txBody>
      </p:sp>
      <p:sp>
        <p:nvSpPr>
          <p:cNvPr id="39939" name="Rectangle 2">
            <a:hlinkClick r:id="rId2" action="ppaction://hlinksldjump"/>
            <a:extLst>
              <a:ext uri="{FF2B5EF4-FFF2-40B4-BE49-F238E27FC236}">
                <a16:creationId xmlns:a16="http://schemas.microsoft.com/office/drawing/2014/main" id="{B3987AF5-771F-47F0-8692-33D580F0A8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9200" cy="67056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ransition advClick="0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4309F458-58A0-422A-B362-AD4265F8974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en-US" b="1"/>
              <a:t>The process for creating a consistent (even) workload for the resources on a project</a:t>
            </a:r>
            <a:endParaRPr lang="en-US" altLang="en-US"/>
          </a:p>
        </p:txBody>
      </p:sp>
      <p:sp>
        <p:nvSpPr>
          <p:cNvPr id="40963" name="Rectangle 2">
            <a:hlinkClick r:id="rId2" action="ppaction://hlinksldjump"/>
            <a:extLst>
              <a:ext uri="{FF2B5EF4-FFF2-40B4-BE49-F238E27FC236}">
                <a16:creationId xmlns:a16="http://schemas.microsoft.com/office/drawing/2014/main" id="{A0AEA894-7310-40C2-88E0-C0C7EE99FA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9200" cy="67056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F0422792-E51C-4BBD-8930-51ED4DEE107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5867400"/>
          </a:xfrm>
        </p:spPr>
        <p:txBody>
          <a:bodyPr/>
          <a:lstStyle/>
          <a:p>
            <a:r>
              <a:rPr lang="en-US" altLang="en-US" sz="6000" b="1">
                <a:solidFill>
                  <a:schemeClr val="tx1"/>
                </a:solidFill>
              </a:rPr>
              <a:t>WBS</a:t>
            </a:r>
            <a:endParaRPr lang="en-US" altLang="en-US">
              <a:solidFill>
                <a:schemeClr val="tx1"/>
              </a:solidFill>
              <a:hlinkClick r:id="rId2" action="ppaction://hlinksldjump"/>
            </a:endParaRPr>
          </a:p>
        </p:txBody>
      </p:sp>
      <p:sp>
        <p:nvSpPr>
          <p:cNvPr id="5123" name="Rectangle 2">
            <a:hlinkClick r:id="rId2" action="ppaction://hlinksldjump"/>
            <a:extLst>
              <a:ext uri="{FF2B5EF4-FFF2-40B4-BE49-F238E27FC236}">
                <a16:creationId xmlns:a16="http://schemas.microsoft.com/office/drawing/2014/main" id="{C16C53F2-1D65-45A4-9750-0EE730BD73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838200"/>
            <a:ext cx="8153400" cy="5791200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ransition advClick="0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DDBEDDF5-E3B5-47B5-8239-B467DF05DA0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en-US" sz="6000" b="1"/>
              <a:t>What is resource leveling</a:t>
            </a:r>
            <a:endParaRPr lang="en-US" altLang="en-US"/>
          </a:p>
        </p:txBody>
      </p:sp>
      <p:sp>
        <p:nvSpPr>
          <p:cNvPr id="41987" name="Rectangle 2">
            <a:hlinkClick r:id="rId2" action="ppaction://hlinksldjump"/>
            <a:extLst>
              <a:ext uri="{FF2B5EF4-FFF2-40B4-BE49-F238E27FC236}">
                <a16:creationId xmlns:a16="http://schemas.microsoft.com/office/drawing/2014/main" id="{79B4402A-8501-456A-8419-7FDBCB4C8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9200" cy="67056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ransition advClick="0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3078C3E6-EE1F-4482-AC06-D6BF1B37BE3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en-US" sz="4000" b="1"/>
              <a:t>The planned dates for performing schedule activities and the planned dates for meeting schedule milestones</a:t>
            </a:r>
            <a:endParaRPr lang="en-US" altLang="en-US" sz="4000"/>
          </a:p>
        </p:txBody>
      </p:sp>
      <p:sp>
        <p:nvSpPr>
          <p:cNvPr id="43011" name="Rectangle 2">
            <a:hlinkClick r:id="rId2" action="ppaction://hlinksldjump"/>
            <a:extLst>
              <a:ext uri="{FF2B5EF4-FFF2-40B4-BE49-F238E27FC236}">
                <a16:creationId xmlns:a16="http://schemas.microsoft.com/office/drawing/2014/main" id="{B5A14E9B-2277-4D55-948B-93BCD23910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9200" cy="67056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ransition advClick="0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3175BD57-F536-478B-AED5-DE1E22EBB61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en-US" sz="6000" b="1"/>
              <a:t>What is a Project Schedule</a:t>
            </a:r>
            <a:endParaRPr lang="en-US" altLang="en-US"/>
          </a:p>
        </p:txBody>
      </p:sp>
      <p:sp>
        <p:nvSpPr>
          <p:cNvPr id="44035" name="Rectangle 2">
            <a:hlinkClick r:id="rId2" action="ppaction://hlinksldjump"/>
            <a:extLst>
              <a:ext uri="{FF2B5EF4-FFF2-40B4-BE49-F238E27FC236}">
                <a16:creationId xmlns:a16="http://schemas.microsoft.com/office/drawing/2014/main" id="{156CE43A-9027-4DC3-A862-F062153ABC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9200" cy="67056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ransition advClick="0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5">
            <a:extLst>
              <a:ext uri="{FF2B5EF4-FFF2-40B4-BE49-F238E27FC236}">
                <a16:creationId xmlns:a16="http://schemas.microsoft.com/office/drawing/2014/main" id="{1AE0161D-B897-4C6A-9C32-9A26CC2BDC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362200"/>
            <a:ext cx="6324600" cy="1006475"/>
          </a:xfrm>
          <a:prstGeom prst="rect">
            <a:avLst/>
          </a:prstGeom>
          <a:solidFill>
            <a:srgbClr val="A500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6000" b="1"/>
              <a:t>Daily Double!!!</a:t>
            </a:r>
            <a:endParaRPr lang="en-US" altLang="en-US"/>
          </a:p>
        </p:txBody>
      </p:sp>
      <p:sp>
        <p:nvSpPr>
          <p:cNvPr id="45059" name="Rectangle 3">
            <a:hlinkClick r:id="rId3" action="ppaction://hlinksldjump"/>
            <a:extLst>
              <a:ext uri="{FF2B5EF4-FFF2-40B4-BE49-F238E27FC236}">
                <a16:creationId xmlns:a16="http://schemas.microsoft.com/office/drawing/2014/main" id="{4AD18545-726F-4DFB-A708-1E99E25DAB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9200" cy="67056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ail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7865C7FB-EA73-4DBC-A90A-9739D5BA105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en-US" sz="3600"/>
              <a:t>A graphical representation of the tasks and resources needed to complete a project; may show ranges of possible start and end dates and the relationships between tasks; used to pinpoint bottlenecks and assign priorities</a:t>
            </a:r>
          </a:p>
        </p:txBody>
      </p:sp>
      <p:sp>
        <p:nvSpPr>
          <p:cNvPr id="46083" name="Rectangle 2">
            <a:hlinkClick r:id="rId2" action="ppaction://hlinksldjump"/>
            <a:extLst>
              <a:ext uri="{FF2B5EF4-FFF2-40B4-BE49-F238E27FC236}">
                <a16:creationId xmlns:a16="http://schemas.microsoft.com/office/drawing/2014/main" id="{01A5993C-8C5B-4ECE-8E5E-E745384388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ransition advClick="0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21909438-FB60-4434-AFE6-93E52D77BFE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en-US" sz="5400" b="1"/>
              <a:t>What is a Gantt Chart</a:t>
            </a:r>
            <a:endParaRPr lang="en-US" altLang="en-US" sz="5400"/>
          </a:p>
        </p:txBody>
      </p:sp>
      <p:sp>
        <p:nvSpPr>
          <p:cNvPr id="47107" name="Rectangle 2">
            <a:hlinkClick r:id="rId2" action="ppaction://hlinksldjump"/>
            <a:extLst>
              <a:ext uri="{FF2B5EF4-FFF2-40B4-BE49-F238E27FC236}">
                <a16:creationId xmlns:a16="http://schemas.microsoft.com/office/drawing/2014/main" id="{047D9B80-8128-4E63-9EA7-2D74634FA8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9200" cy="67056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ransition advClick="0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DC7E0631-4CC7-40AE-A6F7-6BF1ED7FECB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en-US" sz="4000" b="1"/>
              <a:t>The web interface used to access project schedule information created in MS Project</a:t>
            </a:r>
            <a:endParaRPr lang="en-US" altLang="en-US" sz="4000"/>
          </a:p>
        </p:txBody>
      </p:sp>
      <p:sp>
        <p:nvSpPr>
          <p:cNvPr id="48131" name="Rectangle 2">
            <a:hlinkClick r:id="rId2" action="ppaction://hlinksldjump"/>
            <a:extLst>
              <a:ext uri="{FF2B5EF4-FFF2-40B4-BE49-F238E27FC236}">
                <a16:creationId xmlns:a16="http://schemas.microsoft.com/office/drawing/2014/main" id="{21D1E742-B8E5-4782-80A8-33FC04A331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9200" cy="67056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ransition advClick="0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364CE1EC-3D71-44DC-BA02-288D55C3113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en-US" sz="4800" b="1"/>
              <a:t>What is Project Web Access (PWA)</a:t>
            </a:r>
            <a:endParaRPr lang="en-US" altLang="en-US" sz="4800"/>
          </a:p>
        </p:txBody>
      </p:sp>
      <p:sp>
        <p:nvSpPr>
          <p:cNvPr id="49155" name="Rectangle 2">
            <a:hlinkClick r:id="rId2" action="ppaction://hlinksldjump"/>
            <a:extLst>
              <a:ext uri="{FF2B5EF4-FFF2-40B4-BE49-F238E27FC236}">
                <a16:creationId xmlns:a16="http://schemas.microsoft.com/office/drawing/2014/main" id="{2F10EAB8-F4EC-46C1-B705-AA8427EB54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9200" cy="67056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ransition advClick="0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C563D1D8-4529-414B-8A15-F441BFE7B47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en-US" sz="4800" b="1"/>
              <a:t>The view used to submit time worked on a task within a project</a:t>
            </a:r>
            <a:endParaRPr lang="en-US" altLang="en-US" sz="4800"/>
          </a:p>
        </p:txBody>
      </p:sp>
      <p:sp>
        <p:nvSpPr>
          <p:cNvPr id="50179" name="Rectangle 2">
            <a:hlinkClick r:id="rId2" action="ppaction://hlinksldjump"/>
            <a:extLst>
              <a:ext uri="{FF2B5EF4-FFF2-40B4-BE49-F238E27FC236}">
                <a16:creationId xmlns:a16="http://schemas.microsoft.com/office/drawing/2014/main" id="{7BCD663B-AE37-43AA-9965-2129489E83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9200" cy="67056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ransition advClick="0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5B12D5FA-C966-456A-8A28-CC8332007AA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en-US" sz="5400" b="1"/>
              <a:t>What is timesheet</a:t>
            </a:r>
            <a:endParaRPr lang="en-US" altLang="en-US" sz="5400"/>
          </a:p>
        </p:txBody>
      </p:sp>
      <p:sp>
        <p:nvSpPr>
          <p:cNvPr id="51203" name="Rectangle 2">
            <a:hlinkClick r:id="rId2" action="ppaction://hlinksldjump"/>
            <a:extLst>
              <a:ext uri="{FF2B5EF4-FFF2-40B4-BE49-F238E27FC236}">
                <a16:creationId xmlns:a16="http://schemas.microsoft.com/office/drawing/2014/main" id="{8505F810-BEE2-4F76-9794-36CF9078B5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9200" cy="67056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C4A9EA99-3726-4AA4-88A8-F8DBA9B74F4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086600" cy="3276600"/>
          </a:xfrm>
        </p:spPr>
        <p:txBody>
          <a:bodyPr/>
          <a:lstStyle/>
          <a:p>
            <a:r>
              <a:rPr lang="en-US" altLang="en-US" sz="6000" b="1"/>
              <a:t>What is Work Breakdown Structure?</a:t>
            </a:r>
            <a:endParaRPr lang="en-US" altLang="en-US">
              <a:hlinkClick r:id="rId2" action="ppaction://hlinksldjump"/>
            </a:endParaRPr>
          </a:p>
        </p:txBody>
      </p:sp>
      <p:sp>
        <p:nvSpPr>
          <p:cNvPr id="6147" name="Rectangle 5">
            <a:hlinkClick r:id="rId2" action="ppaction://hlinksldjump"/>
            <a:extLst>
              <a:ext uri="{FF2B5EF4-FFF2-40B4-BE49-F238E27FC236}">
                <a16:creationId xmlns:a16="http://schemas.microsoft.com/office/drawing/2014/main" id="{9A550988-52C7-4752-8764-41924BFA58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763000" cy="6477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ransition advClick="0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AD1122A7-42A4-442A-8E84-83571D098E7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en-US" sz="4800" b="1"/>
              <a:t>Collections of files that you can share with team members and maintain version control</a:t>
            </a:r>
            <a:endParaRPr lang="en-US" altLang="en-US" sz="4800"/>
          </a:p>
        </p:txBody>
      </p:sp>
      <p:sp>
        <p:nvSpPr>
          <p:cNvPr id="52227" name="Rectangle 2">
            <a:hlinkClick r:id="rId2" action="ppaction://hlinksldjump"/>
            <a:extLst>
              <a:ext uri="{FF2B5EF4-FFF2-40B4-BE49-F238E27FC236}">
                <a16:creationId xmlns:a16="http://schemas.microsoft.com/office/drawing/2014/main" id="{9A335AE7-A5AE-4BF7-8A21-D1C31AC825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9200" cy="67056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ransition advClick="0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DFB11A80-04F0-4844-92C0-2E51288B257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en-US" sz="5400" b="1"/>
              <a:t>What is document library</a:t>
            </a:r>
            <a:endParaRPr lang="en-US" altLang="en-US" sz="5400"/>
          </a:p>
        </p:txBody>
      </p:sp>
      <p:sp>
        <p:nvSpPr>
          <p:cNvPr id="53251" name="Rectangle 2">
            <a:hlinkClick r:id="rId2" action="ppaction://hlinksldjump"/>
            <a:extLst>
              <a:ext uri="{FF2B5EF4-FFF2-40B4-BE49-F238E27FC236}">
                <a16:creationId xmlns:a16="http://schemas.microsoft.com/office/drawing/2014/main" id="{61460AAA-A499-4A94-AE37-8B45357345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9200" cy="67056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ransition advClick="0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05BE3DB5-51FA-4332-B300-531B7D1F64C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en-US" b="1"/>
              <a:t>The sequence of tasks which add up to the longest overall duration.  This determines the shortest time possible to complete the project</a:t>
            </a:r>
            <a:endParaRPr lang="en-US" altLang="en-US"/>
          </a:p>
        </p:txBody>
      </p:sp>
      <p:sp>
        <p:nvSpPr>
          <p:cNvPr id="54275" name="Rectangle 2">
            <a:hlinkClick r:id="rId2" action="ppaction://hlinksldjump"/>
            <a:extLst>
              <a:ext uri="{FF2B5EF4-FFF2-40B4-BE49-F238E27FC236}">
                <a16:creationId xmlns:a16="http://schemas.microsoft.com/office/drawing/2014/main" id="{F73B2A01-91DB-4632-B951-320A5522A4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9200" cy="67056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ransition advClick="0"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9A419A63-818A-4B05-8A61-1B5AE957AB5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en-US" sz="5400" b="1"/>
              <a:t>What is Critical Path</a:t>
            </a:r>
            <a:endParaRPr lang="en-US" altLang="en-US" sz="5400"/>
          </a:p>
        </p:txBody>
      </p:sp>
      <p:sp>
        <p:nvSpPr>
          <p:cNvPr id="55299" name="Rectangle 2">
            <a:hlinkClick r:id="rId2" action="ppaction://hlinksldjump"/>
            <a:extLst>
              <a:ext uri="{FF2B5EF4-FFF2-40B4-BE49-F238E27FC236}">
                <a16:creationId xmlns:a16="http://schemas.microsoft.com/office/drawing/2014/main" id="{99FED0E8-20BC-4976-AC18-29C64CF772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9200" cy="67056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ransition advClick="0"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CA36156E-BCBA-49B2-AD12-B2A887B403A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en-US" sz="5400" b="1"/>
              <a:t>The action of passing on a task to another resource; once it has been assigned to you</a:t>
            </a:r>
            <a:endParaRPr lang="en-US" altLang="en-US" sz="5400"/>
          </a:p>
        </p:txBody>
      </p:sp>
      <p:sp>
        <p:nvSpPr>
          <p:cNvPr id="56323" name="Rectangle 2">
            <a:hlinkClick r:id="rId2" action="ppaction://hlinksldjump"/>
            <a:extLst>
              <a:ext uri="{FF2B5EF4-FFF2-40B4-BE49-F238E27FC236}">
                <a16:creationId xmlns:a16="http://schemas.microsoft.com/office/drawing/2014/main" id="{EBAC6D46-A6D1-4BA6-A619-7ED12520D5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9200" cy="67056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ransition advClick="0"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CEDF06CB-ECD9-405B-BC3D-A2DE520B687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en-US" sz="5400" b="1"/>
              <a:t>What is delegate or reassigning task(s)</a:t>
            </a:r>
            <a:endParaRPr lang="en-US" altLang="en-US" sz="5400"/>
          </a:p>
        </p:txBody>
      </p:sp>
      <p:sp>
        <p:nvSpPr>
          <p:cNvPr id="57347" name="Rectangle 2">
            <a:hlinkClick r:id="rId2" action="ppaction://hlinksldjump"/>
            <a:extLst>
              <a:ext uri="{FF2B5EF4-FFF2-40B4-BE49-F238E27FC236}">
                <a16:creationId xmlns:a16="http://schemas.microsoft.com/office/drawing/2014/main" id="{B62C39F1-CD07-4AAD-B7E4-FBC691E5EC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9200" cy="67056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ransition advClick="0"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9A99856D-83AF-400E-80F9-8792F69C61A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en-US" sz="5400" b="1"/>
              <a:t>PMCoE</a:t>
            </a:r>
            <a:endParaRPr lang="en-US" altLang="en-US" sz="5400"/>
          </a:p>
        </p:txBody>
      </p:sp>
      <p:sp>
        <p:nvSpPr>
          <p:cNvPr id="58371" name="Rectangle 2">
            <a:hlinkClick r:id="rId2" action="ppaction://hlinksldjump"/>
            <a:extLst>
              <a:ext uri="{FF2B5EF4-FFF2-40B4-BE49-F238E27FC236}">
                <a16:creationId xmlns:a16="http://schemas.microsoft.com/office/drawing/2014/main" id="{3327569C-72FD-4952-8ED2-35DD8851F5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9200" cy="67056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ransition advClick="0"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E3A4DD2F-F910-4E62-82F3-E323DC0D270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en-US" sz="5400" b="1"/>
              <a:t>What is the Project Management Center of Excellence</a:t>
            </a:r>
            <a:endParaRPr lang="en-US" altLang="en-US" sz="5400"/>
          </a:p>
        </p:txBody>
      </p:sp>
      <p:sp>
        <p:nvSpPr>
          <p:cNvPr id="59395" name="Rectangle 2">
            <a:hlinkClick r:id="rId2" action="ppaction://hlinksldjump"/>
            <a:extLst>
              <a:ext uri="{FF2B5EF4-FFF2-40B4-BE49-F238E27FC236}">
                <a16:creationId xmlns:a16="http://schemas.microsoft.com/office/drawing/2014/main" id="{70BB3AE3-33E9-43A7-9DB5-DA65BA708F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9200" cy="67056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ransition advClick="0"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AC5933D7-FE78-4918-B55C-44B5D5DD494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en-US" sz="5400" b="1"/>
              <a:t>The Director and Deputy Director of the PMCoE</a:t>
            </a:r>
            <a:endParaRPr lang="en-US" altLang="en-US" sz="5400"/>
          </a:p>
        </p:txBody>
      </p:sp>
      <p:sp>
        <p:nvSpPr>
          <p:cNvPr id="60419" name="Rectangle 2">
            <a:hlinkClick r:id="rId2" action="ppaction://hlinksldjump"/>
            <a:extLst>
              <a:ext uri="{FF2B5EF4-FFF2-40B4-BE49-F238E27FC236}">
                <a16:creationId xmlns:a16="http://schemas.microsoft.com/office/drawing/2014/main" id="{7D28DB46-A262-473B-8798-05A7098EFB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9200" cy="67056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ransition advClick="0"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EB11B36E-5D8A-4EFB-B462-B380C07F1BE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en-US" sz="4800" b="1" dirty="0"/>
              <a:t>Who is: </a:t>
            </a:r>
            <a:br>
              <a:rPr lang="en-US" altLang="en-US" sz="4800" b="1" dirty="0"/>
            </a:br>
            <a:r>
              <a:rPr lang="en-US" altLang="en-US" sz="4800" b="1" dirty="0"/>
              <a:t>Director</a:t>
            </a:r>
            <a:br>
              <a:rPr lang="en-US" altLang="en-US" sz="4800" b="1" dirty="0"/>
            </a:br>
            <a:r>
              <a:rPr lang="en-US" altLang="en-US" sz="4800" b="1" dirty="0"/>
              <a:t>&amp;</a:t>
            </a:r>
            <a:br>
              <a:rPr lang="en-US" altLang="en-US" sz="4800" b="1" dirty="0"/>
            </a:br>
            <a:r>
              <a:rPr lang="en-US" altLang="en-US" sz="4800" b="1" dirty="0"/>
              <a:t>Deputy Director</a:t>
            </a:r>
            <a:endParaRPr lang="en-US" altLang="en-US" sz="4800" dirty="0"/>
          </a:p>
        </p:txBody>
      </p:sp>
      <p:sp>
        <p:nvSpPr>
          <p:cNvPr id="61443" name="Rectangle 2">
            <a:hlinkClick r:id="rId2" action="ppaction://hlinksldjump"/>
            <a:extLst>
              <a:ext uri="{FF2B5EF4-FFF2-40B4-BE49-F238E27FC236}">
                <a16:creationId xmlns:a16="http://schemas.microsoft.com/office/drawing/2014/main" id="{2F599FF9-9637-4CE4-B53F-81782FF997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76200"/>
            <a:ext cx="8915400" cy="67818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dirty="0"/>
          </a:p>
        </p:txBody>
      </p:sp>
    </p:spTree>
  </p:cSld>
  <p:clrMapOvr>
    <a:masterClrMapping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A33D5F14-B3D7-4438-A53C-7B20FCB86EE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52400"/>
            <a:ext cx="7772400" cy="6629400"/>
          </a:xfrm>
        </p:spPr>
        <p:txBody>
          <a:bodyPr/>
          <a:lstStyle/>
          <a:p>
            <a:r>
              <a:rPr lang="en-US" altLang="en-US" sz="6000" b="1"/>
              <a:t>VAC</a:t>
            </a:r>
            <a:endParaRPr lang="en-US" altLang="en-US">
              <a:hlinkClick r:id="rId2" action="ppaction://hlinksldjump"/>
            </a:endParaRPr>
          </a:p>
        </p:txBody>
      </p:sp>
      <p:sp>
        <p:nvSpPr>
          <p:cNvPr id="7171" name="Rectangle 2">
            <a:hlinkClick r:id="rId2" action="ppaction://hlinksldjump"/>
            <a:extLst>
              <a:ext uri="{FF2B5EF4-FFF2-40B4-BE49-F238E27FC236}">
                <a16:creationId xmlns:a16="http://schemas.microsoft.com/office/drawing/2014/main" id="{5F80DFAC-5623-498F-930E-DE074F0E30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28600"/>
            <a:ext cx="7543800" cy="64008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ransition advClick="0"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C4102FD9-AFB6-4B63-AA87-FC7C4223886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en-US" sz="5400" b="1"/>
              <a:t>The certification the PMCoE recently received</a:t>
            </a:r>
            <a:endParaRPr lang="en-US" altLang="en-US" sz="5400"/>
          </a:p>
        </p:txBody>
      </p:sp>
      <p:sp>
        <p:nvSpPr>
          <p:cNvPr id="62467" name="Rectangle 2">
            <a:hlinkClick r:id="rId2" action="ppaction://hlinksldjump"/>
            <a:extLst>
              <a:ext uri="{FF2B5EF4-FFF2-40B4-BE49-F238E27FC236}">
                <a16:creationId xmlns:a16="http://schemas.microsoft.com/office/drawing/2014/main" id="{2231ACC2-53EE-4CE5-9BB0-FDEC1C6E88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9200" cy="67056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ransition advClick="0"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47BBF1DB-ED63-4B58-89E0-3C9A4B7375D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en-US" sz="4800" b="1"/>
              <a:t>What is the Project Management Institute (PMI) Registered Education Provider (REP)</a:t>
            </a:r>
            <a:endParaRPr lang="en-US" altLang="en-US" sz="4800"/>
          </a:p>
        </p:txBody>
      </p:sp>
      <p:sp>
        <p:nvSpPr>
          <p:cNvPr id="63491" name="Rectangle 2">
            <a:hlinkClick r:id="rId2" action="ppaction://hlinksldjump"/>
            <a:extLst>
              <a:ext uri="{FF2B5EF4-FFF2-40B4-BE49-F238E27FC236}">
                <a16:creationId xmlns:a16="http://schemas.microsoft.com/office/drawing/2014/main" id="{744649F2-992D-4F1A-B47A-9882F90053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9200" cy="67056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ransition advClick="0"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54BFF150-44BF-498F-B787-BC032D6DAD8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en-US" sz="4800" b="1"/>
              <a:t>In order of existence name the sites where PMCoE consultants are located</a:t>
            </a:r>
            <a:endParaRPr lang="en-US" altLang="en-US" sz="4800"/>
          </a:p>
        </p:txBody>
      </p:sp>
      <p:sp>
        <p:nvSpPr>
          <p:cNvPr id="64515" name="Rectangle 2">
            <a:hlinkClick r:id="rId2" action="ppaction://hlinksldjump"/>
            <a:extLst>
              <a:ext uri="{FF2B5EF4-FFF2-40B4-BE49-F238E27FC236}">
                <a16:creationId xmlns:a16="http://schemas.microsoft.com/office/drawing/2014/main" id="{262079B6-9F38-4618-9288-30BAF2F824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9200" cy="67056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ransition advClick="0"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18E2B306-2153-4796-8562-094EDF53117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en-US" sz="5400" b="1"/>
              <a:t>What is Cleveland – Indianapolis - Columbus</a:t>
            </a:r>
            <a:endParaRPr lang="en-US" altLang="en-US" sz="5400"/>
          </a:p>
        </p:txBody>
      </p:sp>
      <p:sp>
        <p:nvSpPr>
          <p:cNvPr id="65539" name="Rectangle 2">
            <a:hlinkClick r:id="rId2" action="ppaction://hlinksldjump"/>
            <a:extLst>
              <a:ext uri="{FF2B5EF4-FFF2-40B4-BE49-F238E27FC236}">
                <a16:creationId xmlns:a16="http://schemas.microsoft.com/office/drawing/2014/main" id="{7D149450-C282-4328-8320-1B53719679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9200" cy="67056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ransition advClick="0"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C3922161-A720-4262-848A-1D73A350305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en-US" sz="5400" b="1"/>
              <a:t>The PMCoE’s Executive Sponsor</a:t>
            </a:r>
            <a:endParaRPr lang="en-US" altLang="en-US" sz="5400"/>
          </a:p>
        </p:txBody>
      </p:sp>
      <p:sp>
        <p:nvSpPr>
          <p:cNvPr id="66563" name="Rectangle 2">
            <a:hlinkClick r:id="rId2" action="ppaction://hlinksldjump"/>
            <a:extLst>
              <a:ext uri="{FF2B5EF4-FFF2-40B4-BE49-F238E27FC236}">
                <a16:creationId xmlns:a16="http://schemas.microsoft.com/office/drawing/2014/main" id="{D966387D-D6A2-412E-838A-6B63566971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9200" cy="67056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ransition advClick="0"/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0D527A8D-4E37-4C40-B4D4-A504F08537D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en-US" sz="5400" b="1" dirty="0"/>
              <a:t>Who is</a:t>
            </a:r>
            <a:endParaRPr lang="en-US" altLang="en-US" sz="5400" dirty="0"/>
          </a:p>
        </p:txBody>
      </p:sp>
      <p:sp>
        <p:nvSpPr>
          <p:cNvPr id="67587" name="Rectangle 2">
            <a:hlinkClick r:id="rId2" action="ppaction://hlinksldjump"/>
            <a:extLst>
              <a:ext uri="{FF2B5EF4-FFF2-40B4-BE49-F238E27FC236}">
                <a16:creationId xmlns:a16="http://schemas.microsoft.com/office/drawing/2014/main" id="{49AF46D0-D194-4EFF-81E5-E0C323FD93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9200" cy="67056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ransition advClick="0"/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41E93A79-B14E-4329-B26C-54A85292815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en-US" sz="5400" b="1"/>
              <a:t>Project Management</a:t>
            </a:r>
            <a:endParaRPr lang="en-US" altLang="en-US" sz="5400"/>
          </a:p>
        </p:txBody>
      </p:sp>
      <p:sp>
        <p:nvSpPr>
          <p:cNvPr id="68611" name="Rectangle 2">
            <a:hlinkClick r:id="rId2" action="ppaction://hlinksldjump"/>
            <a:extLst>
              <a:ext uri="{FF2B5EF4-FFF2-40B4-BE49-F238E27FC236}">
                <a16:creationId xmlns:a16="http://schemas.microsoft.com/office/drawing/2014/main" id="{60531F41-B04E-492D-ABC4-0D452DDC2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9200" cy="67056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ransition advClick="0"/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77DF40FC-8E48-4828-BCEA-A84265D4C22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en-US" sz="5400" b="1"/>
              <a:t>The year the Project Management Institute (PMI) was founded</a:t>
            </a:r>
            <a:endParaRPr lang="en-US" altLang="en-US" sz="5400"/>
          </a:p>
        </p:txBody>
      </p:sp>
      <p:sp>
        <p:nvSpPr>
          <p:cNvPr id="69635" name="Rectangle 2">
            <a:hlinkClick r:id="rId2" action="ppaction://hlinksldjump"/>
            <a:extLst>
              <a:ext uri="{FF2B5EF4-FFF2-40B4-BE49-F238E27FC236}">
                <a16:creationId xmlns:a16="http://schemas.microsoft.com/office/drawing/2014/main" id="{CFF02CB0-CA0D-4EBA-A2BA-93794B67C7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9200" cy="67056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ransition advClick="0"/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4A53FA75-67A6-46D7-94F4-FD0770B8BD9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en-US" sz="5400" b="1"/>
              <a:t>What was 1969</a:t>
            </a:r>
            <a:endParaRPr lang="en-US" altLang="en-US" sz="5400"/>
          </a:p>
        </p:txBody>
      </p:sp>
      <p:sp>
        <p:nvSpPr>
          <p:cNvPr id="70659" name="Rectangle 2">
            <a:hlinkClick r:id="rId2" action="ppaction://hlinksldjump"/>
            <a:extLst>
              <a:ext uri="{FF2B5EF4-FFF2-40B4-BE49-F238E27FC236}">
                <a16:creationId xmlns:a16="http://schemas.microsoft.com/office/drawing/2014/main" id="{EEA5A6E4-BF77-4773-8851-120484595D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9200" cy="67056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ransition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F9A1E47A-1F09-420C-BFFB-F273E8273D9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838200"/>
            <a:ext cx="7772400" cy="5715000"/>
          </a:xfrm>
        </p:spPr>
        <p:txBody>
          <a:bodyPr/>
          <a:lstStyle/>
          <a:p>
            <a:r>
              <a:rPr lang="en-US" altLang="en-US" sz="6000" b="1"/>
              <a:t>What is Variance at Completion</a:t>
            </a:r>
            <a:endParaRPr lang="en-US" altLang="en-US">
              <a:hlinkClick r:id="rId2" action="ppaction://hlinksldjump"/>
            </a:endParaRPr>
          </a:p>
        </p:txBody>
      </p:sp>
      <p:sp>
        <p:nvSpPr>
          <p:cNvPr id="8195" name="Rectangle 2">
            <a:hlinkClick r:id="rId2" action="ppaction://hlinksldjump"/>
            <a:extLst>
              <a:ext uri="{FF2B5EF4-FFF2-40B4-BE49-F238E27FC236}">
                <a16:creationId xmlns:a16="http://schemas.microsoft.com/office/drawing/2014/main" id="{45F15614-7E36-4250-BA99-C89E7E9558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28600"/>
            <a:ext cx="8763000" cy="6477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ransition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3E897094-7253-40DF-8F6B-C7F488897FF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304800"/>
            <a:ext cx="9144000" cy="5562600"/>
          </a:xfrm>
        </p:spPr>
        <p:txBody>
          <a:bodyPr/>
          <a:lstStyle/>
          <a:p>
            <a:r>
              <a:rPr lang="en-US" altLang="en-US" sz="6000" b="1"/>
              <a:t>EV</a:t>
            </a:r>
            <a:endParaRPr lang="en-US" altLang="en-US">
              <a:hlinkClick r:id="rId2" action="ppaction://hlinksldjump"/>
            </a:endParaRPr>
          </a:p>
        </p:txBody>
      </p:sp>
      <p:sp>
        <p:nvSpPr>
          <p:cNvPr id="9219" name="Rectangle 2">
            <a:hlinkClick r:id="rId2" action="ppaction://hlinksldjump"/>
            <a:extLst>
              <a:ext uri="{FF2B5EF4-FFF2-40B4-BE49-F238E27FC236}">
                <a16:creationId xmlns:a16="http://schemas.microsoft.com/office/drawing/2014/main" id="{3560927F-AEEE-43BB-ADF9-BEFBFB8AC4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8991600" cy="67056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ransition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501DFC13-C9A5-4D95-8E20-6011FE9CD4F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6324600"/>
          </a:xfrm>
        </p:spPr>
        <p:txBody>
          <a:bodyPr/>
          <a:lstStyle/>
          <a:p>
            <a:r>
              <a:rPr lang="en-US" altLang="en-US" sz="6000" b="1"/>
              <a:t>What is Earned Value</a:t>
            </a:r>
            <a:endParaRPr lang="en-US" altLang="en-US">
              <a:hlinkClick r:id="rId2" action="ppaction://hlinksldjump"/>
            </a:endParaRPr>
          </a:p>
        </p:txBody>
      </p:sp>
      <p:sp>
        <p:nvSpPr>
          <p:cNvPr id="10243" name="Rectangle 2">
            <a:hlinkClick r:id="rId2" action="ppaction://hlinksldjump"/>
            <a:extLst>
              <a:ext uri="{FF2B5EF4-FFF2-40B4-BE49-F238E27FC236}">
                <a16:creationId xmlns:a16="http://schemas.microsoft.com/office/drawing/2014/main" id="{CE100933-1375-43E9-91F6-9335C845EE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28600"/>
            <a:ext cx="8915400" cy="6477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ransition advClick="0"/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00099"/>
      </a:dk2>
      <a:lt2>
        <a:srgbClr val="FFFFFF"/>
      </a:lt2>
      <a:accent1>
        <a:srgbClr val="FF9900"/>
      </a:accent1>
      <a:accent2>
        <a:srgbClr val="00FFFF"/>
      </a:accent2>
      <a:accent3>
        <a:srgbClr val="AAAACA"/>
      </a:accent3>
      <a:accent4>
        <a:srgbClr val="DADADA"/>
      </a:accent4>
      <a:accent5>
        <a:srgbClr val="FFCAAA"/>
      </a:accent5>
      <a:accent6>
        <a:srgbClr val="00E7E7"/>
      </a:accent6>
      <a:hlink>
        <a:srgbClr val="FFFFFF"/>
      </a:hlink>
      <a:folHlink>
        <a:srgbClr val="000066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4386</TotalTime>
  <Words>690</Words>
  <Application>Microsoft Office PowerPoint</Application>
  <PresentationFormat>On-screen Show (4:3)</PresentationFormat>
  <Paragraphs>114</Paragraphs>
  <Slides>68</Slides>
  <Notes>3</Notes>
  <HiddenSlides>1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68</vt:i4>
      </vt:variant>
    </vt:vector>
  </HeadingPairs>
  <TitlesOfParts>
    <vt:vector size="71" baseType="lpstr">
      <vt:lpstr>Times New Roman</vt:lpstr>
      <vt:lpstr>Arial</vt:lpstr>
      <vt:lpstr>Office Theme</vt:lpstr>
      <vt:lpstr>JEOPARDY!</vt:lpstr>
      <vt:lpstr>PowerPoint Presentation</vt:lpstr>
      <vt:lpstr>Daily Double Graphic and Sound Effect!</vt:lpstr>
      <vt:lpstr>WBS</vt:lpstr>
      <vt:lpstr>What is Work Breakdown Structure?</vt:lpstr>
      <vt:lpstr>VAC</vt:lpstr>
      <vt:lpstr>What is Variance at Completion</vt:lpstr>
      <vt:lpstr>EV</vt:lpstr>
      <vt:lpstr>What is Earned Value</vt:lpstr>
      <vt:lpstr>SPI</vt:lpstr>
      <vt:lpstr>What is Schedule Performance Index</vt:lpstr>
      <vt:lpstr>CPI</vt:lpstr>
      <vt:lpstr>What is Cost Performance Index</vt:lpstr>
      <vt:lpstr>PMBOK</vt:lpstr>
      <vt:lpstr>What is Project Management Body of Knowledge</vt:lpstr>
      <vt:lpstr>A temporary endeavor undertaken to create a unique product or service. </vt:lpstr>
      <vt:lpstr>What is a Project</vt:lpstr>
      <vt:lpstr>5 Project Management Process Groups</vt:lpstr>
      <vt:lpstr>What is Initiation – Planning – Execution – Controlling - Closing</vt:lpstr>
      <vt:lpstr>A Planning Method that provides details of the work to be accomplished but also provides a preliminary description of the work to be done in later phases is called</vt:lpstr>
      <vt:lpstr>What is Rolling Wave</vt:lpstr>
      <vt:lpstr>Each project phase is marked by completion of one or more</vt:lpstr>
      <vt:lpstr>What is/are Deliverable(s)</vt:lpstr>
      <vt:lpstr>PowerPoint Presentation</vt:lpstr>
      <vt:lpstr>Which of the following is NOT a response to Risk Threats: Avoidance – Acceptance – Mitigation – Rejection</vt:lpstr>
      <vt:lpstr>What is Rejection</vt:lpstr>
      <vt:lpstr>A future event that may have an impact on a Project</vt:lpstr>
      <vt:lpstr>What is a Risk</vt:lpstr>
      <vt:lpstr>A present problem or concern influencing a Project</vt:lpstr>
      <vt:lpstr>What is an Issue</vt:lpstr>
      <vt:lpstr>Purchasing Insurance is an example of: Transfer – Acceptance – Mitigation – Contingency </vt:lpstr>
      <vt:lpstr>What is Transfer</vt:lpstr>
      <vt:lpstr>Which document is developed and updated along the risk management processes from Risk identification through Risk response planning and Risk monitoring and control</vt:lpstr>
      <vt:lpstr>What is Risk Register</vt:lpstr>
      <vt:lpstr>A major accomplishment on a project; usually has zero duration</vt:lpstr>
      <vt:lpstr>What is a Milestone</vt:lpstr>
      <vt:lpstr>The amount of time that a task can be delayed without causing delay to the successor tasks or the final finish date of the project</vt:lpstr>
      <vt:lpstr>What is slack or float</vt:lpstr>
      <vt:lpstr>The process for creating a consistent (even) workload for the resources on a project</vt:lpstr>
      <vt:lpstr>What is resource leveling</vt:lpstr>
      <vt:lpstr>The planned dates for performing schedule activities and the planned dates for meeting schedule milestones</vt:lpstr>
      <vt:lpstr>What is a Project Schedule</vt:lpstr>
      <vt:lpstr>PowerPoint Presentation</vt:lpstr>
      <vt:lpstr>A graphical representation of the tasks and resources needed to complete a project; may show ranges of possible start and end dates and the relationships between tasks; used to pinpoint bottlenecks and assign priorities</vt:lpstr>
      <vt:lpstr>What is a Gantt Chart</vt:lpstr>
      <vt:lpstr>The web interface used to access project schedule information created in MS Project</vt:lpstr>
      <vt:lpstr>What is Project Web Access (PWA)</vt:lpstr>
      <vt:lpstr>The view used to submit time worked on a task within a project</vt:lpstr>
      <vt:lpstr>What is timesheet</vt:lpstr>
      <vt:lpstr>Collections of files that you can share with team members and maintain version control</vt:lpstr>
      <vt:lpstr>What is document library</vt:lpstr>
      <vt:lpstr>The sequence of tasks which add up to the longest overall duration.  This determines the shortest time possible to complete the project</vt:lpstr>
      <vt:lpstr>What is Critical Path</vt:lpstr>
      <vt:lpstr>The action of passing on a task to another resource; once it has been assigned to you</vt:lpstr>
      <vt:lpstr>What is delegate or reassigning task(s)</vt:lpstr>
      <vt:lpstr>PMCoE</vt:lpstr>
      <vt:lpstr>What is the Project Management Center of Excellence</vt:lpstr>
      <vt:lpstr>The Director and Deputy Director of the PMCoE</vt:lpstr>
      <vt:lpstr>Who is:  Director &amp; Deputy Director</vt:lpstr>
      <vt:lpstr>The certification the PMCoE recently received</vt:lpstr>
      <vt:lpstr>What is the Project Management Institute (PMI) Registered Education Provider (REP)</vt:lpstr>
      <vt:lpstr>In order of existence name the sites where PMCoE consultants are located</vt:lpstr>
      <vt:lpstr>What is Cleveland – Indianapolis - Columbus</vt:lpstr>
      <vt:lpstr>The PMCoE’s Executive Sponsor</vt:lpstr>
      <vt:lpstr>Who is</vt:lpstr>
      <vt:lpstr>Project Management</vt:lpstr>
      <vt:lpstr>The year the Project Management Institute (PMI) was founded</vt:lpstr>
      <vt:lpstr>What was 1969</vt:lpstr>
    </vt:vector>
  </TitlesOfParts>
  <Company>Compaq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PMCoE</dc:title>
  <dc:creator>Michael Worley</dc:creator>
  <cp:lastModifiedBy>Michael Worley</cp:lastModifiedBy>
  <cp:revision>420</cp:revision>
  <dcterms:created xsi:type="dcterms:W3CDTF">2000-09-05T02:28:20Z</dcterms:created>
  <dcterms:modified xsi:type="dcterms:W3CDTF">2019-04-04T15:13:39Z</dcterms:modified>
</cp:coreProperties>
</file>