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F548C6C-8452-4C59-A5D9-77934B53B813}">
  <a:tblStyle styleId="{FF548C6C-8452-4C59-A5D9-77934B53B8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4000"/>
              <a:buNone/>
              <a:defRPr sz="4000"/>
            </a:lvl1pPr>
            <a:lvl2pPr lvl="1">
              <a:spcBef>
                <a:spcPts val="0"/>
              </a:spcBef>
              <a:buSzPts val="4000"/>
              <a:buNone/>
              <a:defRPr sz="4000"/>
            </a:lvl2pPr>
            <a:lvl3pPr lvl="2">
              <a:spcBef>
                <a:spcPts val="0"/>
              </a:spcBef>
              <a:buSzPts val="4000"/>
              <a:buNone/>
              <a:defRPr sz="4000"/>
            </a:lvl3pPr>
            <a:lvl4pPr lvl="3">
              <a:spcBef>
                <a:spcPts val="0"/>
              </a:spcBef>
              <a:buSzPts val="4000"/>
              <a:buNone/>
              <a:defRPr sz="4000"/>
            </a:lvl4pPr>
            <a:lvl5pPr lvl="4">
              <a:spcBef>
                <a:spcPts val="0"/>
              </a:spcBef>
              <a:buSzPts val="4000"/>
              <a:buNone/>
              <a:defRPr sz="4000"/>
            </a:lvl5pPr>
            <a:lvl6pPr lvl="5">
              <a:spcBef>
                <a:spcPts val="0"/>
              </a:spcBef>
              <a:buSzPts val="4000"/>
              <a:buNone/>
              <a:defRPr sz="4000"/>
            </a:lvl6pPr>
            <a:lvl7pPr lvl="6">
              <a:spcBef>
                <a:spcPts val="0"/>
              </a:spcBef>
              <a:buSzPts val="4000"/>
              <a:buNone/>
              <a:defRPr sz="4000"/>
            </a:lvl7pPr>
            <a:lvl8pPr lvl="7">
              <a:spcBef>
                <a:spcPts val="0"/>
              </a:spcBef>
              <a:buSzPts val="4000"/>
              <a:buNone/>
              <a:defRPr sz="4000"/>
            </a:lvl8pPr>
            <a:lvl9pPr lvl="8">
              <a:spcBef>
                <a:spcPts val="0"/>
              </a:spcBef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8000"/>
              <a:buNone/>
              <a:defRPr sz="8000"/>
            </a:lvl1pPr>
            <a:lvl2pPr lvl="1">
              <a:spcBef>
                <a:spcPts val="0"/>
              </a:spcBef>
              <a:buSzPts val="8000"/>
              <a:buNone/>
              <a:defRPr sz="8000"/>
            </a:lvl2pPr>
            <a:lvl3pPr lvl="2">
              <a:spcBef>
                <a:spcPts val="0"/>
              </a:spcBef>
              <a:buSzPts val="8000"/>
              <a:buNone/>
              <a:defRPr sz="8000"/>
            </a:lvl3pPr>
            <a:lvl4pPr lvl="3">
              <a:spcBef>
                <a:spcPts val="0"/>
              </a:spcBef>
              <a:buSzPts val="8000"/>
              <a:buNone/>
              <a:defRPr sz="8000"/>
            </a:lvl4pPr>
            <a:lvl5pPr lvl="4">
              <a:spcBef>
                <a:spcPts val="0"/>
              </a:spcBef>
              <a:buSzPts val="8000"/>
              <a:buNone/>
              <a:defRPr sz="8000"/>
            </a:lvl5pPr>
            <a:lvl6pPr lvl="5">
              <a:spcBef>
                <a:spcPts val="0"/>
              </a:spcBef>
              <a:buSzPts val="8000"/>
              <a:buNone/>
              <a:defRPr sz="8000"/>
            </a:lvl6pPr>
            <a:lvl7pPr lvl="6">
              <a:spcBef>
                <a:spcPts val="0"/>
              </a:spcBef>
              <a:buSzPts val="8000"/>
              <a:buNone/>
              <a:defRPr sz="8000"/>
            </a:lvl7pPr>
            <a:lvl8pPr lvl="7">
              <a:spcBef>
                <a:spcPts val="0"/>
              </a:spcBef>
              <a:buSzPts val="8000"/>
              <a:buNone/>
              <a:defRPr sz="8000"/>
            </a:lvl8pPr>
            <a:lvl9pPr lvl="8">
              <a:spcBef>
                <a:spcPts val="0"/>
              </a:spcBef>
              <a:buSzPts val="8000"/>
              <a:buNone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Neural Network &amp; Poker</a:t>
            </a:r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Kerlin Michel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1297500" y="431075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Results without using bluff score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000" y="925875"/>
            <a:ext cx="7349998" cy="419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413" y="908600"/>
            <a:ext cx="5553075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219" y="1796300"/>
            <a:ext cx="4475475" cy="15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13" y="1689650"/>
            <a:ext cx="330517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950" y="1499588"/>
            <a:ext cx="4058600" cy="30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few layers with 1024 nodes</a:t>
            </a:r>
          </a:p>
          <a:p>
            <a:pPr indent="-311150" lvl="0" marL="457200">
              <a:spcBef>
                <a:spcPts val="0"/>
              </a:spcBef>
              <a:buSzPts val="1300"/>
              <a:buChar char="●"/>
            </a:pPr>
            <a:r>
              <a:rPr lang="en"/>
              <a:t>Softmax</a:t>
            </a:r>
            <a:r>
              <a:rPr lang="en"/>
              <a:t> to generate </a:t>
            </a:r>
            <a:r>
              <a:rPr lang="en"/>
              <a:t>probability</a:t>
            </a:r>
            <a:r>
              <a:rPr lang="en"/>
              <a:t> vector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50" y="541803"/>
            <a:ext cx="7464851" cy="4025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What data is it </a:t>
            </a:r>
            <a:r>
              <a:rPr lang="en"/>
              <a:t>training</a:t>
            </a:r>
            <a:r>
              <a:rPr lang="en"/>
              <a:t> on?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2015 ACPC Game logs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risk or “bluff” score is generated from the showdown in the logs</a:t>
            </a:r>
          </a:p>
          <a:p>
            <a:pPr indent="-311150" lvl="0" marL="457200" rtl="0">
              <a:spcBef>
                <a:spcPts val="0"/>
              </a:spcBef>
              <a:buSzPts val="1300"/>
              <a:buChar char="●"/>
            </a:pPr>
            <a:r>
              <a:rPr lang="en"/>
              <a:t>The input of the network is:</a:t>
            </a:r>
          </a:p>
        </p:txBody>
      </p:sp>
      <p:graphicFrame>
        <p:nvGraphicFramePr>
          <p:cNvPr id="177" name="Shape 177"/>
          <p:cNvGraphicFramePr/>
          <p:nvPr/>
        </p:nvGraphicFramePr>
        <p:xfrm>
          <a:off x="1605650" y="25165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{FF548C6C-8452-4C59-A5D9-77934B53B813}</a:tableStyleId>
              </a:tblPr>
              <a:tblGrid>
                <a:gridCol w="777875"/>
                <a:gridCol w="1487000"/>
                <a:gridCol w="1608275"/>
                <a:gridCol w="1440350"/>
                <a:gridCol w="1328375"/>
              </a:tblGrid>
              <a:tr h="9141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Your Card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P1 Total Average “Bluff” Score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P1 Recent Average “Bluff” Score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P2 Total Average “Bluff” Score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P2 Recent Average “Bluff” Score 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What does it do?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Attempts to predict the card the cards of the other players depending on their </a:t>
            </a:r>
            <a:r>
              <a:rPr lang="en"/>
              <a:t>behaviour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962" y="941262"/>
            <a:ext cx="7296074" cy="41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