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88" r:id="rId3"/>
    <p:sldMasterId id="2147483700" r:id="rId4"/>
    <p:sldMasterId id="2147483712" r:id="rId5"/>
  </p:sldMasterIdLst>
  <p:notesMasterIdLst>
    <p:notesMasterId r:id="rId34"/>
  </p:notesMasterIdLst>
  <p:sldIdLst>
    <p:sldId id="256" r:id="rId6"/>
    <p:sldId id="299" r:id="rId7"/>
    <p:sldId id="361" r:id="rId8"/>
    <p:sldId id="342" r:id="rId9"/>
    <p:sldId id="382" r:id="rId10"/>
    <p:sldId id="325" r:id="rId11"/>
    <p:sldId id="326" r:id="rId12"/>
    <p:sldId id="364" r:id="rId13"/>
    <p:sldId id="362" r:id="rId14"/>
    <p:sldId id="365" r:id="rId15"/>
    <p:sldId id="363" r:id="rId16"/>
    <p:sldId id="379" r:id="rId17"/>
    <p:sldId id="380" r:id="rId18"/>
    <p:sldId id="367" r:id="rId19"/>
    <p:sldId id="381" r:id="rId20"/>
    <p:sldId id="373" r:id="rId21"/>
    <p:sldId id="370" r:id="rId22"/>
    <p:sldId id="368" r:id="rId23"/>
    <p:sldId id="375" r:id="rId24"/>
    <p:sldId id="355" r:id="rId25"/>
    <p:sldId id="267" r:id="rId26"/>
    <p:sldId id="356" r:id="rId27"/>
    <p:sldId id="276" r:id="rId28"/>
    <p:sldId id="277" r:id="rId29"/>
    <p:sldId id="357" r:id="rId30"/>
    <p:sldId id="291" r:id="rId31"/>
    <p:sldId id="377" r:id="rId32"/>
    <p:sldId id="298" r:id="rId3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6" autoAdjust="0"/>
    <p:restoredTop sz="57706" autoAdjust="0"/>
  </p:normalViewPr>
  <p:slideViewPr>
    <p:cSldViewPr>
      <p:cViewPr varScale="1">
        <p:scale>
          <a:sx n="69" d="100"/>
          <a:sy n="69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5260395082196"/>
          <c:y val="3.1573219295863916E-2"/>
          <c:w val="0.85207722061058266"/>
          <c:h val="0.83939904063716175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1308</c:v>
                </c:pt>
                <c:pt idx="1">
                  <c:v>1589</c:v>
                </c:pt>
                <c:pt idx="2">
                  <c:v>1787</c:v>
                </c:pt>
                <c:pt idx="3">
                  <c:v>1928</c:v>
                </c:pt>
                <c:pt idx="4">
                  <c:v>2259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52896"/>
        <c:axId val="29467776"/>
      </c:lineChart>
      <c:catAx>
        <c:axId val="11475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9467776"/>
        <c:crosses val="autoZero"/>
        <c:auto val="1"/>
        <c:lblAlgn val="ctr"/>
        <c:lblOffset val="100"/>
        <c:noMultiLvlLbl val="0"/>
      </c:catAx>
      <c:valAx>
        <c:axId val="29467776"/>
        <c:scaling>
          <c:orientation val="minMax"/>
          <c:max val="45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14752896"/>
        <c:crosses val="autoZero"/>
        <c:crossBetween val="between"/>
        <c:majorUnit val="500"/>
        <c:min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60698991573422"/>
          <c:y val="3.444678251425471E-2"/>
          <c:w val="0.85207722061058266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1304</c:v>
                </c:pt>
                <c:pt idx="1">
                  <c:v>1699</c:v>
                </c:pt>
                <c:pt idx="2">
                  <c:v>1939</c:v>
                </c:pt>
                <c:pt idx="3">
                  <c:v>2053</c:v>
                </c:pt>
                <c:pt idx="4">
                  <c:v>2472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1308</c:v>
                </c:pt>
                <c:pt idx="1">
                  <c:v>1589</c:v>
                </c:pt>
                <c:pt idx="2">
                  <c:v>1787</c:v>
                </c:pt>
                <c:pt idx="3">
                  <c:v>1928</c:v>
                </c:pt>
                <c:pt idx="4">
                  <c:v>2259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77184"/>
        <c:axId val="29741824"/>
      </c:lineChart>
      <c:catAx>
        <c:axId val="29277184"/>
        <c:scaling>
          <c:orientation val="minMax"/>
        </c:scaling>
        <c:delete val="0"/>
        <c:axPos val="b"/>
        <c:majorTickMark val="out"/>
        <c:minorTickMark val="none"/>
        <c:tickLblPos val="nextTo"/>
        <c:crossAx val="29741824"/>
        <c:crosses val="autoZero"/>
        <c:auto val="1"/>
        <c:lblAlgn val="ctr"/>
        <c:lblOffset val="100"/>
        <c:noMultiLvlLbl val="0"/>
      </c:catAx>
      <c:valAx>
        <c:axId val="29741824"/>
        <c:scaling>
          <c:orientation val="minMax"/>
          <c:max val="45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29277184"/>
        <c:crosses val="autoZero"/>
        <c:crossBetween val="between"/>
        <c:majorUnit val="500"/>
        <c:min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7891974029561"/>
          <c:y val="3.7320345732645491E-2"/>
          <c:w val="0.85207722061058266"/>
          <c:h val="0.83939904063716175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1500</c:v>
                </c:pt>
                <c:pt idx="1">
                  <c:v>1550</c:v>
                </c:pt>
                <c:pt idx="2">
                  <c:v>2233</c:v>
                </c:pt>
                <c:pt idx="3">
                  <c:v>2553</c:v>
                </c:pt>
                <c:pt idx="4">
                  <c:v>2684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01728"/>
        <c:axId val="105751296"/>
      </c:lineChart>
      <c:catAx>
        <c:axId val="3220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751296"/>
        <c:crosses val="autoZero"/>
        <c:auto val="1"/>
        <c:lblAlgn val="ctr"/>
        <c:lblOffset val="100"/>
        <c:noMultiLvlLbl val="0"/>
      </c:catAx>
      <c:valAx>
        <c:axId val="105751296"/>
        <c:scaling>
          <c:orientation val="minMax"/>
          <c:max val="45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32201728"/>
        <c:crosses val="autoZero"/>
        <c:crossBetween val="between"/>
        <c:majorUnit val="500"/>
        <c:min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37891974029561"/>
          <c:y val="3.4446782514254717E-2"/>
          <c:w val="0.85207722061058266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1500</c:v>
                </c:pt>
                <c:pt idx="1">
                  <c:v>2470</c:v>
                </c:pt>
                <c:pt idx="2">
                  <c:v>3416</c:v>
                </c:pt>
                <c:pt idx="3">
                  <c:v>3563</c:v>
                </c:pt>
                <c:pt idx="4">
                  <c:v>3687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1500</c:v>
                </c:pt>
                <c:pt idx="1">
                  <c:v>1550</c:v>
                </c:pt>
                <c:pt idx="2">
                  <c:v>2233</c:v>
                </c:pt>
                <c:pt idx="3">
                  <c:v>2553</c:v>
                </c:pt>
                <c:pt idx="4">
                  <c:v>2684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01280"/>
        <c:axId val="114803072"/>
      </c:lineChart>
      <c:catAx>
        <c:axId val="11480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803072"/>
        <c:crosses val="autoZero"/>
        <c:auto val="1"/>
        <c:lblAlgn val="ctr"/>
        <c:lblOffset val="100"/>
        <c:noMultiLvlLbl val="0"/>
      </c:catAx>
      <c:valAx>
        <c:axId val="114803072"/>
        <c:scaling>
          <c:orientation val="minMax"/>
          <c:max val="45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14801280"/>
        <c:crosses val="autoZero"/>
        <c:crossBetween val="between"/>
        <c:majorUnit val="500"/>
        <c:min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37891974029561"/>
          <c:y val="3.4446782514254717E-2"/>
          <c:w val="0.85207722061058266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4962</c:v>
                </c:pt>
                <c:pt idx="1">
                  <c:v>3458</c:v>
                </c:pt>
                <c:pt idx="2">
                  <c:v>2864</c:v>
                </c:pt>
                <c:pt idx="3">
                  <c:v>2377</c:v>
                </c:pt>
                <c:pt idx="4">
                  <c:v>2012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5658</c:v>
                </c:pt>
                <c:pt idx="1">
                  <c:v>4161</c:v>
                </c:pt>
                <c:pt idx="2">
                  <c:v>3448</c:v>
                </c:pt>
                <c:pt idx="3">
                  <c:v>2811</c:v>
                </c:pt>
                <c:pt idx="4">
                  <c:v>2301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38528"/>
        <c:axId val="114844416"/>
      </c:lineChart>
      <c:catAx>
        <c:axId val="11483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4844416"/>
        <c:crosses val="autoZero"/>
        <c:auto val="1"/>
        <c:lblAlgn val="ctr"/>
        <c:lblOffset val="100"/>
        <c:noMultiLvlLbl val="0"/>
      </c:catAx>
      <c:valAx>
        <c:axId val="114844416"/>
        <c:scaling>
          <c:orientation val="minMax"/>
          <c:max val="60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14838528"/>
        <c:crosses val="autoZero"/>
        <c:crossBetween val="between"/>
        <c:majorUnit val="500"/>
        <c:min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8656261717285"/>
          <c:y val="4.2222286552416236E-2"/>
          <c:w val="0.85207722061058266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2828</c:v>
                </c:pt>
                <c:pt idx="1">
                  <c:v>4421</c:v>
                </c:pt>
                <c:pt idx="2">
                  <c:v>5491</c:v>
                </c:pt>
                <c:pt idx="3">
                  <c:v>6319</c:v>
                </c:pt>
                <c:pt idx="4">
                  <c:v>6982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2484</c:v>
                </c:pt>
                <c:pt idx="1">
                  <c:v>3150</c:v>
                </c:pt>
                <c:pt idx="2">
                  <c:v>4050</c:v>
                </c:pt>
                <c:pt idx="3">
                  <c:v>5112</c:v>
                </c:pt>
                <c:pt idx="4">
                  <c:v>6095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63264"/>
        <c:axId val="27169152"/>
      </c:lineChart>
      <c:catAx>
        <c:axId val="27163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7169152"/>
        <c:crosses val="autoZero"/>
        <c:auto val="1"/>
        <c:lblAlgn val="ctr"/>
        <c:lblOffset val="100"/>
        <c:noMultiLvlLbl val="0"/>
      </c:catAx>
      <c:valAx>
        <c:axId val="27169152"/>
        <c:scaling>
          <c:orientation val="minMax"/>
          <c:max val="80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27163264"/>
        <c:crosses val="autoZero"/>
        <c:crossBetween val="between"/>
        <c:majorUnit val="1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37891974029561"/>
          <c:y val="3.4446782514254731E-2"/>
          <c:w val="0.85207722061058311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LFA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2043</c:v>
                </c:pt>
                <c:pt idx="1">
                  <c:v>3228</c:v>
                </c:pt>
                <c:pt idx="2">
                  <c:v>3930</c:v>
                </c:pt>
                <c:pt idx="3">
                  <c:v>4815</c:v>
                </c:pt>
                <c:pt idx="4">
                  <c:v>5821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Sheet1!$D$2:$D$6</c:f>
              <c:numCache>
                <c:formatCode>"$"#,##0</c:formatCode>
                <c:ptCount val="5"/>
                <c:pt idx="0">
                  <c:v>1647</c:v>
                </c:pt>
                <c:pt idx="1">
                  <c:v>2578</c:v>
                </c:pt>
                <c:pt idx="2">
                  <c:v>3313</c:v>
                </c:pt>
                <c:pt idx="3">
                  <c:v>4255</c:v>
                </c:pt>
                <c:pt idx="4">
                  <c:v>5586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81888"/>
        <c:axId val="118183424"/>
      </c:lineChart>
      <c:catAx>
        <c:axId val="118181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183424"/>
        <c:crosses val="autoZero"/>
        <c:auto val="1"/>
        <c:lblAlgn val="ctr"/>
        <c:lblOffset val="100"/>
        <c:noMultiLvlLbl val="0"/>
      </c:catAx>
      <c:valAx>
        <c:axId val="118183424"/>
        <c:scaling>
          <c:orientation val="minMax"/>
          <c:max val="60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18181888"/>
        <c:crosses val="autoZero"/>
        <c:crossBetween val="between"/>
        <c:majorUnit val="1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37891974029561"/>
          <c:y val="3.4446782514254717E-2"/>
          <c:w val="0.85207722061058266"/>
          <c:h val="0.83939904063716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LFA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2043</c:v>
                </c:pt>
                <c:pt idx="1">
                  <c:v>3228</c:v>
                </c:pt>
                <c:pt idx="2">
                  <c:v>3930</c:v>
                </c:pt>
                <c:pt idx="3">
                  <c:v>4815</c:v>
                </c:pt>
                <c:pt idx="4">
                  <c:v>5821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HCD</c:v>
                </c:pt>
              </c:strCache>
            </c:strRef>
          </c:tx>
          <c:spPr>
            <a:ln w="41275"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1846</c:v>
                </c:pt>
                <c:pt idx="1">
                  <c:v>3059</c:v>
                </c:pt>
                <c:pt idx="2">
                  <c:v>3912</c:v>
                </c:pt>
                <c:pt idx="3">
                  <c:v>4910</c:v>
                </c:pt>
                <c:pt idx="4">
                  <c:v>5671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Control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Sheet1!$D$2:$D$6</c:f>
              <c:numCache>
                <c:formatCode>"$"#,##0</c:formatCode>
                <c:ptCount val="5"/>
                <c:pt idx="0">
                  <c:v>1647</c:v>
                </c:pt>
                <c:pt idx="1">
                  <c:v>2578</c:v>
                </c:pt>
                <c:pt idx="2">
                  <c:v>3313</c:v>
                </c:pt>
                <c:pt idx="3">
                  <c:v>4255</c:v>
                </c:pt>
                <c:pt idx="4">
                  <c:v>5586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550080"/>
        <c:axId val="115551616"/>
      </c:lineChart>
      <c:catAx>
        <c:axId val="11555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551616"/>
        <c:crosses val="autoZero"/>
        <c:auto val="1"/>
        <c:lblAlgn val="ctr"/>
        <c:lblOffset val="100"/>
        <c:noMultiLvlLbl val="0"/>
      </c:catAx>
      <c:valAx>
        <c:axId val="115551616"/>
        <c:scaling>
          <c:orientation val="minMax"/>
          <c:max val="6000"/>
          <c:min val="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15550080"/>
        <c:crosses val="autoZero"/>
        <c:crossBetween val="between"/>
        <c:majorUnit val="1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0.17368</cdr:x>
      <cdr:y>0.15517</cdr:y>
    </cdr:from>
    <cdr:to>
      <cdr:x>0.9</cdr:x>
      <cdr:y>0.45462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1257300" y="685800"/>
          <a:ext cx="5257800" cy="13234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u="sng" dirty="0" smtClean="0">
              <a:solidFill>
                <a:srgbClr val="002060"/>
              </a:solidFill>
              <a:latin typeface="Calibri" pitchFamily="34" charset="0"/>
            </a:rPr>
            <a:t>Control group</a:t>
          </a:r>
        </a:p>
        <a:p xmlns:a="http://schemas.openxmlformats.org/drawingml/2006/main">
          <a:r>
            <a:rPr lang="en-US" sz="2600" b="1" dirty="0" smtClean="0">
              <a:solidFill>
                <a:srgbClr val="000000"/>
              </a:solidFill>
              <a:latin typeface="Calibri" pitchFamily="34" charset="0"/>
            </a:rPr>
            <a:t>- </a:t>
          </a:r>
          <a:r>
            <a:rPr lang="en-US" sz="2600" dirty="0" smtClean="0">
              <a:solidFill>
                <a:srgbClr val="000000"/>
              </a:solidFill>
              <a:latin typeface="Calibri" pitchFamily="34" charset="0"/>
            </a:rPr>
            <a:t>No participation requirements</a:t>
          </a:r>
        </a:p>
        <a:p xmlns:a="http://schemas.openxmlformats.org/drawingml/2006/main">
          <a:r>
            <a:rPr lang="en-US" sz="2600" dirty="0" smtClean="0">
              <a:solidFill>
                <a:srgbClr val="000000"/>
              </a:solidFill>
              <a:latin typeface="Calibri" pitchFamily="34" charset="0"/>
            </a:rPr>
            <a:t>- No welfare-to-work services </a:t>
          </a:r>
          <a:endParaRPr lang="en-US" sz="2600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0.55263</cdr:x>
      <cdr:y>0.58621</cdr:y>
    </cdr:from>
    <cdr:to>
      <cdr:x>0.84737</cdr:x>
      <cdr:y>0.69764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4000500" y="2590800"/>
          <a:ext cx="2133623" cy="49247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600" b="1" dirty="0" smtClean="0">
              <a:solidFill>
                <a:srgbClr val="000000"/>
              </a:solidFill>
              <a:latin typeface="Calibri" pitchFamily="34" charset="0"/>
            </a:rPr>
            <a:t>Control group</a:t>
          </a:r>
          <a:endParaRPr lang="en-US" sz="26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0.21579</cdr:x>
      <cdr:y>0.36207</cdr:y>
    </cdr:from>
    <cdr:to>
      <cdr:x>0.54211</cdr:x>
      <cdr:y>0.47349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1562100" y="1600200"/>
          <a:ext cx="2362231" cy="4924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600" b="1" dirty="0" smtClean="0">
              <a:solidFill>
                <a:srgbClr val="000000"/>
              </a:solidFill>
              <a:latin typeface="Calibri" pitchFamily="34" charset="0"/>
            </a:rPr>
            <a:t>GAIN group </a:t>
          </a:r>
          <a:endParaRPr lang="en-US" sz="26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0.14211</cdr:x>
      <cdr:y>0.77586</cdr:y>
    </cdr:from>
    <cdr:to>
      <cdr:x>0.77368</cdr:x>
      <cdr:y>0.85246</cdr:y>
    </cdr:to>
    <cdr:sp macro="" textlink="">
      <cdr:nvSpPr>
        <cdr:cNvPr id="4" name="Text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28700" y="3429000"/>
          <a:ext cx="457200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>
              <a:solidFill>
                <a:srgbClr val="000000"/>
              </a:solidFill>
              <a:latin typeface="Calibri" pitchFamily="34" charset="0"/>
            </a:rPr>
            <a:t>Note: Earnings include $0 for non-workers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0.45579</cdr:x>
      <cdr:y>0.67241</cdr:y>
    </cdr:from>
    <cdr:to>
      <cdr:x>0.94211</cdr:x>
      <cdr:y>0.77586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9460" y="2971800"/>
          <a:ext cx="352044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0.60714</cdr:x>
      <cdr:y>0.55882</cdr:y>
    </cdr:from>
    <cdr:to>
      <cdr:x>0.9724</cdr:x>
      <cdr:y>0.75326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1600" y="2895582"/>
          <a:ext cx="3117251" cy="1007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u="sng" dirty="0" smtClean="0">
              <a:solidFill>
                <a:srgbClr val="002060"/>
              </a:solidFill>
            </a:rPr>
            <a:t>Longer-term</a:t>
          </a:r>
          <a:r>
            <a:rPr lang="en-US" sz="2400" b="1" dirty="0" smtClean="0">
              <a:solidFill>
                <a:srgbClr val="002060"/>
              </a:solidFill>
            </a:rPr>
            <a:t>:  </a:t>
          </a:r>
          <a:r>
            <a:rPr lang="en-US" sz="2400" dirty="0" smtClean="0">
              <a:solidFill>
                <a:schemeClr val="tx1"/>
              </a:solidFill>
            </a:rPr>
            <a:t>Impacts faded by </a:t>
          </a:r>
          <a:r>
            <a:rPr lang="en-US" sz="2400" dirty="0" smtClean="0">
              <a:solidFill>
                <a:schemeClr val="tx1"/>
              </a:solidFill>
            </a:rPr>
            <a:t>year </a:t>
          </a:r>
          <a:r>
            <a:rPr lang="en-US" sz="2400" dirty="0" smtClean="0">
              <a:solidFill>
                <a:schemeClr val="tx1"/>
              </a:solidFill>
            </a:rPr>
            <a:t>10</a:t>
          </a:r>
          <a:endParaRPr lang="en-US" sz="24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0.14407</cdr:x>
      <cdr:y>0.05568</cdr:y>
    </cdr:from>
    <cdr:to>
      <cdr:x>0.66581</cdr:x>
      <cdr:y>0.15739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5400" y="269558"/>
          <a:ext cx="4691270" cy="492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algn="ctr">
          <a:solidFill>
            <a:schemeClr val="tx1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2600" b="1" dirty="0" smtClean="0">
              <a:solidFill>
                <a:srgbClr val="002060"/>
              </a:solidFill>
            </a:rPr>
            <a:t>HCD Impact </a:t>
          </a:r>
          <a:r>
            <a:rPr lang="en-US" sz="2600" b="1" dirty="0">
              <a:solidFill>
                <a:srgbClr val="002060"/>
              </a:solidFill>
            </a:rPr>
            <a:t>=  </a:t>
          </a:r>
          <a:r>
            <a:rPr lang="en-US" sz="2600" b="1" dirty="0" smtClean="0">
              <a:solidFill>
                <a:srgbClr val="002060"/>
              </a:solidFill>
            </a:rPr>
            <a:t>$2,017** (+12%)</a:t>
          </a:r>
          <a:endParaRPr lang="en-US" sz="26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0.34211</cdr:x>
      <cdr:y>0.59946</cdr:y>
    </cdr:from>
    <cdr:to>
      <cdr:x>0.60527</cdr:x>
      <cdr:y>0.71088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476500" y="2649379"/>
          <a:ext cx="1905015" cy="4924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600" b="1" dirty="0" smtClean="0">
              <a:solidFill>
                <a:srgbClr val="000000"/>
              </a:solidFill>
            </a:rPr>
            <a:t>HCD group</a:t>
          </a:r>
          <a:endParaRPr lang="en-US" sz="26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0.38829</cdr:x>
      <cdr:y>0.45499</cdr:y>
    </cdr:from>
    <cdr:to>
      <cdr:x>0.44761</cdr:x>
      <cdr:y>0.63014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3491345" y="2202874"/>
          <a:ext cx="533400" cy="84798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10EF93CF-4B54-4BCE-A2C9-E6EE8F725783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00E00D7F-AFD9-4471-B2C5-CAD0CD88D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0D7F-AFD9-4471-B2C5-CAD0CD88D6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1B892-7957-4545-B445-2BA78827A641}" type="slidenum">
              <a:rPr lang="en-US"/>
              <a:pPr/>
              <a:t>13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1B892-7957-4545-B445-2BA78827A64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DF2125-4B13-44B4-AF6A-D89C3972D079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5B597-EEF4-40A5-9A03-9EFE005D53C2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50860-AB12-42B3-9271-91CA9B28466E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ECE5-0780-4CFC-ABCB-433B033BED1F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AF8D-936D-4FE3-A832-A9C2B5DCB210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59BB-1A17-48D8-9FF4-3940FB5569B7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73DDAD-F950-4FA3-985D-1DBF75EDF8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B3C15-9D15-4852-AEC0-E1E621ADC5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A4F79-FB3E-408F-9843-B100A68D5E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F19B4-6276-49C3-8C92-FE85F37C7B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B896-5571-4D8E-BC41-3D8DC78DC6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1C7D0-8569-4633-BD2E-95E12FCF95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A2F10-0A8B-459F-8D06-C268609D8B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801FC-6E61-4D2F-B3B8-C6E31AC1A0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79BE-F576-4B52-9E6B-89788954B087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1A-F09F-48C4-90AC-72346D90ED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079C-B708-4264-9FA0-66D1E7B0DF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02C74-4D6A-4ACF-AF55-C701219168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9A3B0A-ADC9-450F-974C-0724FA9846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03E8C4-42F3-4470-ADBB-DF4319DD9D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80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54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82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96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C681-8684-43CC-941B-547A68EC851D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65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26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32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942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398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946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47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14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9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9FD7-DA02-4B90-82E9-AB10A247CA21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16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241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21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8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721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126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624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ECE5-0780-4CFC-ABCB-433B033BED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098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79BE-F576-4B52-9E6B-89788954B0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065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C681-8684-43CC-941B-547A68EC85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C3D5-B36F-462A-95ED-5E5B82139FB0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9FD7-DA02-4B90-82E9-AB10A247CA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772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C3D5-B36F-462A-95ED-5E5B82139F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112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33E1-C57D-49CA-87B9-C7DA755BE2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043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2143-F13B-46B1-B4C1-DF9558AA01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496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0693-9459-4DA6-8982-666B9A7141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01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A12F-AEB5-4A39-8492-2BADA8866B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992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AF8D-936D-4FE3-A832-A9C2B5DCB2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288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59BB-1A17-48D8-9FF4-3940FB5569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0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33E1-C57D-49CA-87B9-C7DA755BE20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2143-F13B-46B1-B4C1-DF9558AA0117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0693-9459-4DA6-8982-666B9A714101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A12F-AEB5-4A39-8492-2BADA8866BAB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FE4-229B-4EA9-A7C3-55721AE09AD5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F091-FEEA-4611-82FC-6503CA8B9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i="0"/>
            </a:lvl1pPr>
          </a:lstStyle>
          <a:p>
            <a:pPr fontAlgn="base"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i="0"/>
            </a:lvl1pPr>
          </a:lstStyle>
          <a:p>
            <a:pPr algn="ctr" fontAlgn="base"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i="0"/>
            </a:lvl1pPr>
          </a:lstStyle>
          <a:p>
            <a:pPr fontAlgn="base">
              <a:spcAft>
                <a:spcPct val="0"/>
              </a:spcAft>
            </a:pPr>
            <a:fld id="{20AEDAE1-2FF5-4E28-80BB-1CAC2B37B5D5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ebdings" pitchFamily="18" charset="2"/>
        <a:buChar char="4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C499-C386-443F-9E38-21DEE2F486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3F59-C82E-4EB5-A534-A1B7C25081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5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06A35-30A0-423A-BE86-B540225A39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4F3C-D6B0-4D7F-8083-237FC3BA14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8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FE4-229B-4EA9-A7C3-55721AE09A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F091-FEEA-4611-82FC-6503CA8B9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4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305800" cy="26670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Welfare-to-Work Experiments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and Related Studies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86800" cy="1828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Secretaries Innovation Group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November 15, 2016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James A. </a:t>
            </a:r>
            <a:r>
              <a:rPr lang="en-US" b="1" dirty="0" err="1" smtClean="0">
                <a:solidFill>
                  <a:srgbClr val="002060"/>
                </a:solidFill>
              </a:rPr>
              <a:t>Riccio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sz="1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740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89765"/>
              </p:ext>
            </p:extLst>
          </p:nvPr>
        </p:nvGraphicFramePr>
        <p:xfrm>
          <a:off x="3581400" y="5562600"/>
          <a:ext cx="7134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Picture" r:id="rId4" imgW="6676644" imgH="905256" progId="Word.Picture.8">
                  <p:embed/>
                </p:oleObj>
              </mc:Choice>
              <mc:Fallback>
                <p:oleObj name="Picture" r:id="rId4" imgW="6676644" imgH="905256" progId="Word.Picture.8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562600"/>
                        <a:ext cx="71342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C00000"/>
                </a:solidFill>
              </a:rPr>
              <a:t>Riverside GAIN 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Control group’s earnings </a:t>
            </a:r>
            <a:r>
              <a:rPr lang="en-US" sz="3600" b="1" dirty="0">
                <a:solidFill>
                  <a:srgbClr val="002060"/>
                </a:solidFill>
              </a:rPr>
              <a:t>($)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524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22042288"/>
              </p:ext>
            </p:extLst>
          </p:nvPr>
        </p:nvGraphicFramePr>
        <p:xfrm>
          <a:off x="952500" y="18288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5562601" y="4287249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981200" y="5257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6242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C00000"/>
                </a:solidFill>
              </a:rPr>
              <a:t>Riverside GAIN  </a:t>
            </a: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5-year impacts on earnings </a:t>
            </a:r>
            <a:r>
              <a:rPr lang="en-US" sz="3600" b="1" dirty="0">
                <a:solidFill>
                  <a:srgbClr val="002060"/>
                </a:solidFill>
              </a:rPr>
              <a:t>($)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524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73636253"/>
              </p:ext>
            </p:extLst>
          </p:nvPr>
        </p:nvGraphicFramePr>
        <p:xfrm>
          <a:off x="952500" y="18288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5181600" y="40386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2057400" y="2590800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GAIN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00400" y="1752600"/>
            <a:ext cx="41148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 b="1" dirty="0">
                <a:solidFill>
                  <a:srgbClr val="002060"/>
                </a:solidFill>
              </a:rPr>
              <a:t>Impact =  $5,038</a:t>
            </a:r>
            <a:r>
              <a:rPr lang="en-US" sz="2600" b="1" dirty="0" smtClean="0">
                <a:solidFill>
                  <a:srgbClr val="002060"/>
                </a:solidFill>
              </a:rPr>
              <a:t>*** (+42%)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2034941" y="5334835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34297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C00000"/>
                </a:solidFill>
              </a:rPr>
              <a:t>Riverside GAIN  </a:t>
            </a: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Impacts on receipt of cash welfare ($)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3716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15143548"/>
              </p:ext>
            </p:extLst>
          </p:nvPr>
        </p:nvGraphicFramePr>
        <p:xfrm>
          <a:off x="228600" y="18288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4083627" y="2901921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5150427" y="4648200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GAIN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657600" y="1600200"/>
            <a:ext cx="50292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 b="1" dirty="0" smtClean="0">
                <a:solidFill>
                  <a:srgbClr val="002060"/>
                </a:solidFill>
              </a:rPr>
              <a:t>Impact  </a:t>
            </a:r>
            <a:r>
              <a:rPr lang="en-US" sz="2600" b="1" dirty="0">
                <a:solidFill>
                  <a:srgbClr val="002060"/>
                </a:solidFill>
              </a:rPr>
              <a:t>=  </a:t>
            </a:r>
            <a:r>
              <a:rPr lang="en-US" sz="2600" b="1" dirty="0" smtClean="0">
                <a:solidFill>
                  <a:srgbClr val="002060"/>
                </a:solidFill>
              </a:rPr>
              <a:t>- $2,705*** (-15%)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447800" y="5674224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</a:t>
            </a:r>
            <a:r>
              <a:rPr lang="en-US" sz="1600" i="1" dirty="0" smtClean="0">
                <a:solidFill>
                  <a:srgbClr val="000000"/>
                </a:solidFill>
                <a:latin typeface="Calibri" pitchFamily="34" charset="0"/>
              </a:rPr>
              <a:t>Payments include </a:t>
            </a:r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$0 for </a:t>
            </a:r>
            <a:r>
              <a:rPr lang="en-US" sz="1600" i="1" dirty="0" smtClean="0">
                <a:solidFill>
                  <a:srgbClr val="000000"/>
                </a:solidFill>
                <a:latin typeface="Calibri" pitchFamily="34" charset="0"/>
              </a:rPr>
              <a:t>non-recipients </a:t>
            </a:r>
            <a:endParaRPr lang="en-US" sz="1600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A1F1-04AA-4A98-B4F7-63154BE9BFED}" type="slidenum">
              <a:rPr lang="en-US"/>
              <a:pPr/>
              <a:t>13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  <a:ln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Another highly </a:t>
            </a:r>
            <a:r>
              <a:rPr lang="en-US" sz="4000" b="1" dirty="0">
                <a:solidFill>
                  <a:srgbClr val="C00000"/>
                </a:solidFill>
              </a:rPr>
              <a:t>effective </a:t>
            </a:r>
            <a:r>
              <a:rPr lang="en-US" sz="4000" b="1" dirty="0" smtClean="0">
                <a:solidFill>
                  <a:srgbClr val="C00000"/>
                </a:solidFill>
              </a:rPr>
              <a:t>program:  </a:t>
            </a:r>
            <a:r>
              <a:rPr lang="en-US" sz="4000" b="1" dirty="0" smtClean="0">
                <a:solidFill>
                  <a:srgbClr val="002060"/>
                </a:solidFill>
              </a:rPr>
              <a:t>Portland, Oregon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84" y="1981200"/>
            <a:ext cx="8610600" cy="50292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Used </a:t>
            </a:r>
            <a:r>
              <a:rPr lang="en-US" sz="3200" b="1" dirty="0">
                <a:solidFill>
                  <a:srgbClr val="002060"/>
                </a:solidFill>
              </a:rPr>
              <a:t>a “mixed” </a:t>
            </a:r>
            <a:r>
              <a:rPr lang="en-US" sz="3200" b="1" dirty="0" smtClean="0">
                <a:solidFill>
                  <a:srgbClr val="002060"/>
                </a:solidFill>
              </a:rPr>
              <a:t>approac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h </a:t>
            </a:r>
            <a:r>
              <a:rPr lang="en-US" i="1" dirty="0" smtClean="0"/>
              <a:t>(similar to GAIN)</a:t>
            </a:r>
            <a:endParaRPr lang="en-US" i="1" dirty="0" smtClean="0"/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Short-term </a:t>
            </a:r>
            <a:r>
              <a:rPr lang="en-US" sz="2800" dirty="0"/>
              <a:t>education or training for </a:t>
            </a:r>
            <a:r>
              <a:rPr lang="en-US" sz="2800" dirty="0" smtClean="0"/>
              <a:t>some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Job </a:t>
            </a:r>
            <a:r>
              <a:rPr lang="en-US" sz="2800" dirty="0"/>
              <a:t>search for others (majority</a:t>
            </a:r>
            <a:r>
              <a:rPr lang="en-US" sz="2800" dirty="0" smtClean="0"/>
              <a:t>)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endParaRPr lang="en-US" sz="1200" dirty="0"/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Enforced participation requirements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2060"/>
                </a:solidFill>
              </a:rPr>
              <a:t>Encouraged </a:t>
            </a:r>
            <a:r>
              <a:rPr lang="en-US" sz="3200" b="1" dirty="0" smtClean="0">
                <a:solidFill>
                  <a:srgbClr val="002060"/>
                </a:solidFill>
              </a:rPr>
              <a:t>searching </a:t>
            </a:r>
            <a:r>
              <a:rPr lang="en-US" sz="3200" b="1" dirty="0">
                <a:solidFill>
                  <a:srgbClr val="002060"/>
                </a:solidFill>
              </a:rPr>
              <a:t>for better job </a:t>
            </a:r>
            <a:r>
              <a:rPr lang="en-US" dirty="0"/>
              <a:t>(above minimum wage and with fringe benefits)  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15240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64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</a:rPr>
              <a:t>Portland NEWWS </a:t>
            </a: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5-year impacts on earnings </a:t>
            </a:r>
            <a:r>
              <a:rPr lang="en-US" sz="3600" b="1" dirty="0">
                <a:solidFill>
                  <a:srgbClr val="002060"/>
                </a:solidFill>
              </a:rPr>
              <a:t>($)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3716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57472695"/>
              </p:ext>
            </p:extLst>
          </p:nvPr>
        </p:nvGraphicFramePr>
        <p:xfrm>
          <a:off x="381000" y="14478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6248400" y="33528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2133600" y="2626044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Program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43200" y="1754221"/>
            <a:ext cx="41148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2060"/>
                </a:solidFill>
              </a:rPr>
              <a:t>Impact =  </a:t>
            </a:r>
            <a:r>
              <a:rPr lang="en-US" sz="2600" b="1" dirty="0" smtClean="0">
                <a:solidFill>
                  <a:srgbClr val="002060"/>
                </a:solidFill>
              </a:rPr>
              <a:t>$5,150*** (+25%)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676400" y="5596354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36558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A1F1-04AA-4A98-B4F7-63154BE9BFE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066800"/>
          </a:xfrm>
          <a:ln/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NEWWS special study: LFA vs. HCD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5410200"/>
          </a:xfrm>
        </p:spPr>
        <p:txBody>
          <a:bodyPr/>
          <a:lstStyle/>
          <a:p>
            <a:pPr marL="5715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LFA:  “Labor force attachment”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Job </a:t>
            </a:r>
            <a:r>
              <a:rPr lang="en-US" sz="2600" dirty="0"/>
              <a:t>search </a:t>
            </a:r>
            <a:r>
              <a:rPr lang="en-US" sz="2600" dirty="0" smtClean="0"/>
              <a:t>as </a:t>
            </a:r>
            <a:r>
              <a:rPr lang="en-US" sz="2600" u="sng" dirty="0" smtClean="0"/>
              <a:t>first</a:t>
            </a:r>
            <a:r>
              <a:rPr lang="en-US" sz="2600" dirty="0" smtClean="0"/>
              <a:t> activity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2600" dirty="0" smtClean="0"/>
              <a:t>Followed by education/training, as appropriate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HCD: “Human capital development “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>
                <a:solidFill>
                  <a:prstClr val="black"/>
                </a:solidFill>
              </a:rPr>
              <a:t>Education or training as </a:t>
            </a:r>
            <a:r>
              <a:rPr lang="en-US" sz="2600" u="sng" dirty="0" smtClean="0">
                <a:solidFill>
                  <a:prstClr val="black"/>
                </a:solidFill>
              </a:rPr>
              <a:t>first</a:t>
            </a:r>
            <a:r>
              <a:rPr lang="en-US" sz="2600" dirty="0" smtClean="0">
                <a:solidFill>
                  <a:prstClr val="black"/>
                </a:solidFill>
              </a:rPr>
              <a:t> activity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>
                <a:solidFill>
                  <a:prstClr val="black"/>
                </a:solidFill>
              </a:rPr>
              <a:t>Usually basic education; some vocational training</a:t>
            </a:r>
            <a:endParaRPr lang="en-US" sz="2600" dirty="0">
              <a:solidFill>
                <a:prstClr val="black"/>
              </a:solidFill>
            </a:endParaRP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2600" dirty="0">
                <a:solidFill>
                  <a:prstClr val="black"/>
                </a:solidFill>
              </a:rPr>
              <a:t>Followed </a:t>
            </a:r>
            <a:r>
              <a:rPr lang="en-US" sz="2600" dirty="0" smtClean="0">
                <a:solidFill>
                  <a:prstClr val="black"/>
                </a:solidFill>
              </a:rPr>
              <a:t>job search, as appropriate</a:t>
            </a:r>
            <a:endParaRPr lang="en-US" sz="2600" b="1" dirty="0">
              <a:solidFill>
                <a:srgbClr val="002060"/>
              </a:solidFill>
            </a:endParaRP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Head-to-head test in 3 sites</a:t>
            </a:r>
            <a:endParaRPr lang="en-US" b="1" dirty="0">
              <a:solidFill>
                <a:srgbClr val="002060"/>
              </a:solidFill>
            </a:endParaRPr>
          </a:p>
          <a:p>
            <a:pPr marL="1371600" lvl="2" indent="-457200">
              <a:lnSpc>
                <a:spcPct val="90000"/>
              </a:lnSpc>
            </a:pPr>
            <a:r>
              <a:rPr lang="en-US" sz="2600" dirty="0" smtClean="0"/>
              <a:t>Atlanta, Georgia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600" dirty="0" smtClean="0"/>
              <a:t>Grand Rapids, Michigan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600" dirty="0" smtClean="0"/>
              <a:t>Riverside, California</a:t>
            </a: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10668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64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Head-to-head test of LFA vs. HCD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Example from Atlanta</a:t>
            </a:r>
            <a:endParaRPr lang="en-US" sz="3600" b="1" i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895600"/>
            <a:ext cx="19050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33400" y="1752600"/>
            <a:ext cx="8229600" cy="4038600"/>
            <a:chOff x="457200" y="1447800"/>
            <a:chExt cx="8229600" cy="4038600"/>
          </a:xfrm>
        </p:grpSpPr>
        <p:sp>
          <p:nvSpPr>
            <p:cNvPr id="76807" name="TextBox 9"/>
            <p:cNvSpPr txBox="1">
              <a:spLocks noChangeArrowheads="1"/>
            </p:cNvSpPr>
            <p:nvPr/>
          </p:nvSpPr>
          <p:spPr bwMode="auto">
            <a:xfrm>
              <a:off x="457200" y="2667000"/>
              <a:ext cx="1752600" cy="1540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 smtClean="0">
                  <a:latin typeface="Calibri" pitchFamily="34" charset="0"/>
                  <a:cs typeface="Calibri" pitchFamily="34" charset="0"/>
                </a:rPr>
                <a:t>Welfare applicants and recipients</a:t>
              </a:r>
              <a:endParaRPr lang="en-US" sz="2800" dirty="0"/>
            </a:p>
          </p:txBody>
        </p:sp>
        <p:sp>
          <p:nvSpPr>
            <p:cNvPr id="22" name="Flowchart: Decision 21"/>
            <p:cNvSpPr/>
            <p:nvPr/>
          </p:nvSpPr>
          <p:spPr>
            <a:xfrm>
              <a:off x="2743200" y="2514600"/>
              <a:ext cx="2804160" cy="1828800"/>
            </a:xfrm>
            <a:prstGeom prst="flowChartDecisi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809" name="TextBox 23"/>
            <p:cNvSpPr txBox="1">
              <a:spLocks noChangeArrowheads="1"/>
            </p:cNvSpPr>
            <p:nvPr/>
          </p:nvSpPr>
          <p:spPr bwMode="auto">
            <a:xfrm>
              <a:off x="3124200" y="2859504"/>
              <a:ext cx="20574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Random</a:t>
              </a:r>
            </a:p>
            <a:p>
              <a:pPr algn="ctr"/>
              <a:r>
                <a:rPr lang="en-US" sz="3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Assignment</a:t>
              </a:r>
            </a:p>
          </p:txBody>
        </p:sp>
        <p:cxnSp>
          <p:nvCxnSpPr>
            <p:cNvPr id="28" name="Straight Arrow Connector 27"/>
            <p:cNvCxnSpPr>
              <a:stCxn id="22" idx="3"/>
              <a:endCxn id="31" idx="1"/>
            </p:cNvCxnSpPr>
            <p:nvPr/>
          </p:nvCxnSpPr>
          <p:spPr>
            <a:xfrm flipV="1">
              <a:off x="5547360" y="2042160"/>
              <a:ext cx="502920" cy="13868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6050280" y="1447800"/>
              <a:ext cx="2560320" cy="1188720"/>
            </a:xfrm>
            <a:prstGeom prst="flowChartPrepa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76814" name="TextBox 31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17526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 smtClean="0">
                  <a:latin typeface="Calibri" pitchFamily="34" charset="0"/>
                  <a:cs typeface="Calibri" pitchFamily="34" charset="0"/>
                </a:rPr>
                <a:t>LFA group</a:t>
              </a:r>
            </a:p>
          </p:txBody>
        </p:sp>
        <p:sp>
          <p:nvSpPr>
            <p:cNvPr id="33" name="Flowchart: Preparation 32"/>
            <p:cNvSpPr/>
            <p:nvPr/>
          </p:nvSpPr>
          <p:spPr>
            <a:xfrm>
              <a:off x="6019800" y="2819400"/>
              <a:ext cx="2667000" cy="1188720"/>
            </a:xfrm>
            <a:prstGeom prst="flowChartPrepa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76816" name="TextBox 33"/>
            <p:cNvSpPr txBox="1">
              <a:spLocks noChangeArrowheads="1"/>
            </p:cNvSpPr>
            <p:nvPr/>
          </p:nvSpPr>
          <p:spPr bwMode="auto">
            <a:xfrm>
              <a:off x="6477000" y="2895600"/>
              <a:ext cx="1676400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000" b="1" dirty="0" smtClean="0">
                  <a:latin typeface="Calibri" pitchFamily="34" charset="0"/>
                  <a:cs typeface="Calibri" pitchFamily="34" charset="0"/>
                </a:rPr>
                <a:t>HCD group</a:t>
              </a:r>
            </a:p>
            <a:p>
              <a:pPr algn="ctr"/>
              <a:endParaRPr lang="en-US" sz="1400" dirty="0"/>
            </a:p>
          </p:txBody>
        </p:sp>
        <p:cxnSp>
          <p:nvCxnSpPr>
            <p:cNvPr id="37" name="Straight Arrow Connector 36"/>
            <p:cNvCxnSpPr>
              <a:endCxn id="22" idx="1"/>
            </p:cNvCxnSpPr>
            <p:nvPr/>
          </p:nvCxnSpPr>
          <p:spPr>
            <a:xfrm>
              <a:off x="2286000" y="34290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2" idx="3"/>
            </p:cNvCxnSpPr>
            <p:nvPr/>
          </p:nvCxnSpPr>
          <p:spPr>
            <a:xfrm>
              <a:off x="5547360" y="3429000"/>
              <a:ext cx="48768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Preparation 39"/>
            <p:cNvSpPr/>
            <p:nvPr/>
          </p:nvSpPr>
          <p:spPr>
            <a:xfrm>
              <a:off x="6096000" y="4267200"/>
              <a:ext cx="2590800" cy="1219200"/>
            </a:xfrm>
            <a:prstGeom prst="flowChartPrepa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76820" name="TextBox 40"/>
            <p:cNvSpPr txBox="1">
              <a:spLocks noChangeArrowheads="1"/>
            </p:cNvSpPr>
            <p:nvPr/>
          </p:nvSpPr>
          <p:spPr bwMode="auto">
            <a:xfrm>
              <a:off x="6629400" y="4343400"/>
              <a:ext cx="16002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 smtClean="0">
                  <a:latin typeface="Calibri" pitchFamily="34" charset="0"/>
                  <a:cs typeface="Calibri" pitchFamily="34" charset="0"/>
                </a:rPr>
                <a:t>Control group</a:t>
              </a:r>
            </a:p>
          </p:txBody>
        </p:sp>
        <p:cxnSp>
          <p:nvCxnSpPr>
            <p:cNvPr id="43" name="Straight Arrow Connector 42"/>
            <p:cNvCxnSpPr>
              <a:stCxn id="22" idx="3"/>
              <a:endCxn id="40" idx="1"/>
            </p:cNvCxnSpPr>
            <p:nvPr/>
          </p:nvCxnSpPr>
          <p:spPr>
            <a:xfrm>
              <a:off x="5547360" y="3429000"/>
              <a:ext cx="548640" cy="1447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831" name="Rectangle 6"/>
          <p:cNvSpPr txBox="1">
            <a:spLocks noGrp="1" noChangeArrowheads="1"/>
          </p:cNvSpPr>
          <p:nvPr/>
        </p:nvSpPr>
        <p:spPr bwMode="auto">
          <a:xfrm>
            <a:off x="6400800" y="6457950"/>
            <a:ext cx="2667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6155CF-5A7D-41A6-B817-E2720CD260C2}" type="slidenum">
              <a:rPr lang="en-US" sz="1400" smtClean="0"/>
              <a:pPr algn="r"/>
              <a:t>16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</a:rPr>
              <a:t>Atlanta: LFA vs. Control 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5-year impacts on earnings </a:t>
            </a:r>
            <a:r>
              <a:rPr lang="en-US" sz="3600" b="1" dirty="0">
                <a:solidFill>
                  <a:srgbClr val="002060"/>
                </a:solidFill>
              </a:rPr>
              <a:t>($)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2954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55928609"/>
              </p:ext>
            </p:extLst>
          </p:nvPr>
        </p:nvGraphicFramePr>
        <p:xfrm>
          <a:off x="0" y="2075020"/>
          <a:ext cx="8915400" cy="455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5638800" y="40386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941095" y="3317557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LFA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33600" y="1447800"/>
            <a:ext cx="48768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</a:rPr>
              <a:t>LFA Impact </a:t>
            </a:r>
            <a:r>
              <a:rPr lang="en-US" sz="2600" b="1" dirty="0">
                <a:solidFill>
                  <a:srgbClr val="002060"/>
                </a:solidFill>
              </a:rPr>
              <a:t>=  </a:t>
            </a:r>
            <a:r>
              <a:rPr lang="en-US" sz="2600" b="1" dirty="0" smtClean="0">
                <a:solidFill>
                  <a:srgbClr val="002060"/>
                </a:solidFill>
              </a:rPr>
              <a:t>$2,459*** (+14%)</a:t>
            </a:r>
            <a:endParaRPr lang="en-US" sz="2600" b="1" dirty="0">
              <a:solidFill>
                <a:srgbClr val="00206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37731" y="3810000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34000" y="3810000"/>
            <a:ext cx="304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941095" y="55626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18512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</a:rPr>
              <a:t>Atlanta: LFA vs. HCD vs. Control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5-year Impacts on earnings ($)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22857151"/>
              </p:ext>
            </p:extLst>
          </p:nvPr>
        </p:nvGraphicFramePr>
        <p:xfrm>
          <a:off x="0" y="1864042"/>
          <a:ext cx="8991600" cy="4841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5638800" y="40386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Control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274618" y="3310630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LFA group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45720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</a:rPr>
              <a:t>LFA Impact </a:t>
            </a:r>
            <a:r>
              <a:rPr lang="en-US" sz="2600" b="1" dirty="0">
                <a:solidFill>
                  <a:srgbClr val="002060"/>
                </a:solidFill>
              </a:rPr>
              <a:t>=  </a:t>
            </a:r>
            <a:r>
              <a:rPr lang="en-US" sz="2600" b="1" dirty="0" smtClean="0">
                <a:solidFill>
                  <a:srgbClr val="002060"/>
                </a:solidFill>
              </a:rPr>
              <a:t>$2,459*** (+14%)</a:t>
            </a:r>
            <a:endParaRPr lang="en-US" sz="2600" b="1" dirty="0">
              <a:solidFill>
                <a:srgbClr val="00206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43200" y="3730943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34000" y="3810000"/>
            <a:ext cx="304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941095" y="55626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18512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0782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LFA vs. HCD: The longer-term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(10-15 years after random assignment)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763000" cy="4876800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LFA and HCD effects became similar in long term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But LFA cheaper (more cost-effective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5715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Overall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Both interventions increased earnings, reduced welfare </a:t>
            </a:r>
            <a:r>
              <a:rPr lang="en-US" dirty="0" smtClean="0"/>
              <a:t>relative to no </a:t>
            </a:r>
            <a:r>
              <a:rPr lang="en-US" dirty="0" smtClean="0"/>
              <a:t>intervention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Many </a:t>
            </a:r>
            <a:r>
              <a:rPr lang="en-US" dirty="0"/>
              <a:t>participants </a:t>
            </a:r>
            <a:r>
              <a:rPr lang="en-US" dirty="0" smtClean="0"/>
              <a:t>still struggled </a:t>
            </a:r>
            <a:r>
              <a:rPr lang="en-US" dirty="0"/>
              <a:t>in work, remained poor, didn’t advanc</a:t>
            </a:r>
            <a:r>
              <a:rPr lang="en-US" dirty="0">
                <a:solidFill>
                  <a:prstClr val="black"/>
                </a:solidFill>
              </a:rPr>
              <a:t>e 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11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Outline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Overview of major evaluations of welfare-to-work and related interventions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Mostly </a:t>
            </a:r>
            <a:r>
              <a:rPr lang="en-US" b="1" dirty="0" smtClean="0"/>
              <a:t>pre-TANF</a:t>
            </a:r>
            <a:r>
              <a:rPr lang="en-US" dirty="0" smtClean="0"/>
              <a:t>, </a:t>
            </a:r>
            <a:r>
              <a:rPr lang="en-US" b="1" dirty="0" smtClean="0"/>
              <a:t>pre-time limits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All using randomized trials– strong evidence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 studies show: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things worked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Others did not, but </a:t>
            </a:r>
            <a:r>
              <a:rPr lang="en-US" dirty="0" smtClean="0"/>
              <a:t>offered </a:t>
            </a:r>
            <a:r>
              <a:rPr lang="en-US" dirty="0" smtClean="0"/>
              <a:t>lessons to build 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Evidence </a:t>
            </a:r>
            <a:r>
              <a:rPr lang="en-US" dirty="0" smtClean="0"/>
              <a:t>forced </a:t>
            </a:r>
            <a:r>
              <a:rPr lang="en-US" dirty="0" smtClean="0"/>
              <a:t>re-thinking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0668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839200" cy="3733800"/>
          </a:xfrm>
          <a:prstGeom prst="rect">
            <a:avLst/>
          </a:prstGeom>
          <a:solidFill>
            <a:srgbClr val="C00000"/>
          </a:solidFill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algn="l">
              <a:spcBef>
                <a:spcPct val="20000"/>
              </a:spcBef>
              <a:tabLst>
                <a:tab pos="4062413" algn="l"/>
              </a:tabLst>
            </a:pPr>
            <a:r>
              <a:rPr lang="en-US" sz="5900" b="1" dirty="0" smtClean="0">
                <a:solidFill>
                  <a:schemeClr val="bg1"/>
                </a:solidFill>
              </a:rPr>
              <a:t>“</a:t>
            </a:r>
            <a:r>
              <a:rPr lang="en-US" sz="5900" b="1" dirty="0">
                <a:solidFill>
                  <a:schemeClr val="bg1"/>
                </a:solidFill>
              </a:rPr>
              <a:t>Make work pay” </a:t>
            </a:r>
            <a:r>
              <a:rPr lang="en-US" sz="5900" b="1" dirty="0" smtClean="0">
                <a:solidFill>
                  <a:schemeClr val="bg1"/>
                </a:solidFill>
              </a:rPr>
              <a:t>experiments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n-US" sz="1000" b="1" dirty="0" smtClean="0"/>
          </a:p>
          <a:p>
            <a:pPr marL="342900" algn="l">
              <a:lnSpc>
                <a:spcPct val="160000"/>
              </a:lnSpc>
              <a:spcBef>
                <a:spcPct val="20000"/>
              </a:spcBef>
              <a:tabLst>
                <a:tab pos="4062413" algn="l"/>
              </a:tabLst>
            </a:pPr>
            <a:r>
              <a:rPr lang="en-US" sz="4100" dirty="0" smtClean="0">
                <a:solidFill>
                  <a:schemeClr val="bg1"/>
                </a:solidFill>
              </a:rPr>
              <a:t>- </a:t>
            </a:r>
            <a:r>
              <a:rPr lang="en-US" sz="4100" b="1" dirty="0" smtClean="0">
                <a:solidFill>
                  <a:schemeClr val="bg1"/>
                </a:solidFill>
              </a:rPr>
              <a:t>Minnesota Family Investment Program (MFIP)</a:t>
            </a:r>
          </a:p>
          <a:p>
            <a:pPr marL="342900" algn="l">
              <a:lnSpc>
                <a:spcPct val="160000"/>
              </a:lnSpc>
              <a:spcBef>
                <a:spcPct val="20000"/>
              </a:spcBef>
              <a:tabLst>
                <a:tab pos="4062413" algn="l"/>
              </a:tabLst>
            </a:pPr>
            <a:r>
              <a:rPr lang="en-US" sz="4100" b="1" dirty="0" smtClean="0">
                <a:solidFill>
                  <a:schemeClr val="bg1"/>
                </a:solidFill>
              </a:rPr>
              <a:t>- Canadian Self-Sufficiency Program (SSP)</a:t>
            </a:r>
          </a:p>
          <a:p>
            <a:pPr marL="342900" algn="l">
              <a:lnSpc>
                <a:spcPct val="160000"/>
              </a:lnSpc>
              <a:spcBef>
                <a:spcPct val="20000"/>
              </a:spcBef>
              <a:tabLst>
                <a:tab pos="4062413" algn="l"/>
              </a:tabLst>
            </a:pPr>
            <a:r>
              <a:rPr lang="en-US" sz="4100" b="1" dirty="0" smtClean="0">
                <a:solidFill>
                  <a:schemeClr val="bg1"/>
                </a:solidFill>
                <a:ea typeface="+mn-ea"/>
                <a:cs typeface="+mn-cs"/>
              </a:rPr>
              <a:t>- Connecticut Jobs-First</a:t>
            </a:r>
          </a:p>
          <a:p>
            <a:pPr marL="342900" algn="l">
              <a:lnSpc>
                <a:spcPct val="160000"/>
              </a:lnSpc>
              <a:spcBef>
                <a:spcPct val="20000"/>
              </a:spcBef>
              <a:tabLst>
                <a:tab pos="4062413" algn="l"/>
              </a:tabLst>
            </a:pPr>
            <a:r>
              <a:rPr lang="en-US" sz="4100" b="1" dirty="0" smtClean="0">
                <a:solidFill>
                  <a:schemeClr val="bg1"/>
                </a:solidFill>
                <a:ea typeface="+mn-ea"/>
                <a:cs typeface="+mn-cs"/>
              </a:rPr>
              <a:t>- Milwaukee New Hope</a:t>
            </a:r>
            <a:endParaRPr lang="en-US" sz="4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73836" cy="5181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Goal: Improve </a:t>
            </a:r>
            <a:r>
              <a:rPr lang="en-US" b="1" u="sng" dirty="0" smtClean="0">
                <a:solidFill>
                  <a:srgbClr val="002060"/>
                </a:solidFill>
              </a:rPr>
              <a:t>net</a:t>
            </a:r>
            <a:r>
              <a:rPr lang="en-US" b="1" dirty="0" smtClean="0">
                <a:solidFill>
                  <a:srgbClr val="002060"/>
                </a:solidFill>
              </a:rPr>
              <a:t> income from low-wage work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Earnings gains reduced welfare/other benefit income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ddress this through enhanced earnings disregards; wage supplements 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Positive effects on employment and earnings</a:t>
            </a:r>
            <a:r>
              <a:rPr lang="en-US" sz="2800" dirty="0" smtClean="0"/>
              <a:t>, </a:t>
            </a:r>
            <a:r>
              <a:rPr lang="en-US" sz="2800" dirty="0" smtClean="0"/>
              <a:t>     especially </a:t>
            </a:r>
            <a:r>
              <a:rPr lang="en-US" sz="2800" dirty="0" smtClean="0"/>
              <a:t>when combined with services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Did not save money for govt., but reduced poverty</a:t>
            </a:r>
            <a:endParaRPr lang="en-US" b="1" dirty="0">
              <a:solidFill>
                <a:srgbClr val="002060"/>
              </a:solidFill>
            </a:endParaRPr>
          </a:p>
          <a:p>
            <a:pPr marL="5715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Positive education effects for young children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381000" cy="365125"/>
          </a:xfrm>
        </p:spPr>
        <p:txBody>
          <a:bodyPr/>
          <a:lstStyle/>
          <a:p>
            <a:fld id="{A466F091-FEEA-4611-82FC-6503CA8B955C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2954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0" y="-6477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3516"/>
            <a:ext cx="8686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C00000"/>
                </a:solidFill>
              </a:rPr>
              <a:t>“Make work pay” experiments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Lessons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839200" cy="3276600"/>
          </a:xfrm>
          <a:prstGeom prst="rect">
            <a:avLst/>
          </a:prstGeom>
          <a:solidFill>
            <a:srgbClr val="C00000"/>
          </a:solidFill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algn="l">
              <a:spcBef>
                <a:spcPct val="20000"/>
              </a:spcBef>
              <a:tabLst>
                <a:tab pos="4062413" algn="l"/>
              </a:tabLst>
            </a:pPr>
            <a:r>
              <a:rPr lang="en-US" sz="4100" b="1" dirty="0" smtClean="0">
                <a:solidFill>
                  <a:schemeClr val="bg1"/>
                </a:solidFill>
              </a:rPr>
              <a:t>Post-employment </a:t>
            </a:r>
            <a:r>
              <a:rPr lang="en-US" sz="4100" b="1" dirty="0">
                <a:solidFill>
                  <a:schemeClr val="bg1"/>
                </a:solidFill>
              </a:rPr>
              <a:t>experiments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sz="1000" b="1" dirty="0" smtClean="0">
              <a:solidFill>
                <a:schemeClr val="bg1"/>
              </a:solidFill>
            </a:endParaRPr>
          </a:p>
          <a:p>
            <a:pPr marL="342900" algn="l">
              <a:spcBef>
                <a:spcPct val="20000"/>
              </a:spcBef>
              <a:tabLst>
                <a:tab pos="4062413" algn="l"/>
              </a:tabLst>
            </a:pPr>
            <a:r>
              <a:rPr lang="en-US" sz="3000" b="1" dirty="0">
                <a:solidFill>
                  <a:schemeClr val="bg1"/>
                </a:solidFill>
              </a:rPr>
              <a:t> - Employment Retention and Advancement (ERA)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Employment Retention and Advancement </a:t>
            </a:r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</a:rPr>
              <a:t>(ERA)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Demonstration</a:t>
            </a:r>
            <a:endParaRPr lang="en-US" sz="40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Focus shifted toward “post-employment”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Prior interventions were not </a:t>
            </a:r>
            <a:r>
              <a:rPr lang="en-US" sz="3000" dirty="0" smtClean="0"/>
              <a:t>helping people advance</a:t>
            </a:r>
            <a:endParaRPr lang="en-US" sz="30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Could services/support </a:t>
            </a:r>
            <a:r>
              <a:rPr lang="en-US" sz="3000" i="1" dirty="0" smtClean="0"/>
              <a:t>after </a:t>
            </a:r>
            <a:r>
              <a:rPr lang="en-US" sz="3000" i="1" dirty="0" smtClean="0"/>
              <a:t>job placement </a:t>
            </a:r>
            <a:r>
              <a:rPr lang="en-US" sz="3000" dirty="0" smtClean="0"/>
              <a:t>help </a:t>
            </a:r>
            <a:r>
              <a:rPr lang="en-US" sz="3000" dirty="0" smtClean="0"/>
              <a:t>them stay </a:t>
            </a:r>
            <a:r>
              <a:rPr lang="en-US" sz="3000" dirty="0" smtClean="0"/>
              <a:t>employed and get ahead?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Calibri" pitchFamily="34" charset="0"/>
              </a:rPr>
              <a:t>ERA study: Tested 12 </a:t>
            </a:r>
            <a:r>
              <a:rPr lang="en-US" sz="3500" b="1" dirty="0" smtClean="0">
                <a:solidFill>
                  <a:srgbClr val="002060"/>
                </a:solidFill>
                <a:latin typeface="Calibri" pitchFamily="34" charset="0"/>
              </a:rPr>
              <a:t>models in 6 states </a:t>
            </a:r>
            <a:endParaRPr lang="en-US" sz="3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>
                <a:latin typeface="Calibri" pitchFamily="34" charset="0"/>
              </a:rPr>
              <a:t>(</a:t>
            </a:r>
            <a:r>
              <a:rPr lang="en-US" sz="3000" b="1" dirty="0" smtClean="0">
                <a:latin typeface="Calibri" pitchFamily="34" charset="0"/>
              </a:rPr>
              <a:t>HHS-funded)</a:t>
            </a:r>
          </a:p>
          <a:p>
            <a:pPr marL="0" indent="0">
              <a:lnSpc>
                <a:spcPct val="90000"/>
              </a:lnSpc>
              <a:buNone/>
            </a:pPr>
            <a:endParaRPr lang="en-US" sz="11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Cast a wide net to test a variety of models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US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Mostly for current and former welfare recipients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11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1100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12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12954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29600" y="6248400"/>
            <a:ext cx="685800" cy="365125"/>
          </a:xfrm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7150A821-01C7-4AD6-B4B0-8D0BEFD2398F}" type="slidenum">
              <a:rPr lang="en-US"/>
              <a:pPr algn="r">
                <a:spcBef>
                  <a:spcPct val="0"/>
                </a:spcBef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Summary of retention/advancement studies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9 models were not effective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Offered post-employment </a:t>
            </a:r>
            <a:r>
              <a:rPr lang="en-US" u="sng" dirty="0" smtClean="0">
                <a:latin typeface="Calibri" pitchFamily="34" charset="0"/>
              </a:rPr>
              <a:t>guidance/advice</a:t>
            </a:r>
            <a:r>
              <a:rPr lang="en-US" dirty="0" smtClean="0">
                <a:latin typeface="Calibri" pitchFamily="34" charset="0"/>
              </a:rPr>
              <a:t>, but little else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No pattern of positive </a:t>
            </a:r>
            <a:r>
              <a:rPr lang="en-US" dirty="0" smtClean="0">
                <a:latin typeface="Calibri" pitchFamily="34" charset="0"/>
              </a:rPr>
              <a:t>impacts among these 9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en-US" sz="1000" dirty="0" smtClean="0">
              <a:latin typeface="Calibri" pitchFamily="34" charset="0"/>
            </a:endParaRPr>
          </a:p>
          <a:p>
            <a:pPr eaLnBrk="1" hangingPunct="1">
              <a:buNone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3 models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did have positive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economic impacts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Offered post-employment guidance and advice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Included other tangible features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 smtClean="0">
                <a:latin typeface="Calibri" pitchFamily="34" charset="0"/>
              </a:rPr>
              <a:t>Examples:  Incentives, employer connections, help with quick re-employment and proactive job-switching </a:t>
            </a:r>
          </a:p>
          <a:p>
            <a:pPr lvl="1" eaLnBrk="1" hangingPunct="1"/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Easier to help people to get jobs than advance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9144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609600" cy="365125"/>
          </a:xfrm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7150A821-01C7-4AD6-B4B0-8D0BEFD2398F}" type="slidenum">
              <a:rPr lang="en-US"/>
              <a:pPr algn="r">
                <a:spcBef>
                  <a:spcPct val="0"/>
                </a:spcBef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752600"/>
            <a:ext cx="8839200" cy="3276600"/>
          </a:xfrm>
          <a:prstGeom prst="rect">
            <a:avLst/>
          </a:prstGeom>
          <a:solidFill>
            <a:srgbClr val="C00000"/>
          </a:solidFill>
          <a:ln w="41275" cmpd="thickThin">
            <a:solidFill>
              <a:schemeClr val="tx1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algn="l">
              <a:spcBef>
                <a:spcPct val="20000"/>
              </a:spcBef>
              <a:tabLst>
                <a:tab pos="4062413" algn="l"/>
              </a:tabLst>
            </a:pPr>
            <a:endParaRPr lang="en-US" sz="4100" b="1" dirty="0" smtClean="0">
              <a:solidFill>
                <a:schemeClr val="bg1"/>
              </a:solidFill>
            </a:endParaRPr>
          </a:p>
          <a:p>
            <a:pPr marL="342900" algn="l">
              <a:spcBef>
                <a:spcPct val="20000"/>
              </a:spcBef>
              <a:tabLst>
                <a:tab pos="4062413" algn="l"/>
              </a:tabLst>
            </a:pPr>
            <a:r>
              <a:rPr lang="en-US" sz="4100" b="1" dirty="0" smtClean="0">
                <a:solidFill>
                  <a:schemeClr val="bg1"/>
                </a:solidFill>
              </a:rPr>
              <a:t>Sector-focused </a:t>
            </a:r>
            <a:r>
              <a:rPr lang="en-US" sz="4100" b="1" dirty="0">
                <a:solidFill>
                  <a:schemeClr val="bg1"/>
                </a:solidFill>
              </a:rPr>
              <a:t>training experiments</a:t>
            </a:r>
            <a:r>
              <a:rPr lang="en-US" sz="4100" b="1" dirty="0" smtClean="0">
                <a:solidFill>
                  <a:schemeClr val="bg1"/>
                </a:solidFill>
              </a:rPr>
              <a:t/>
            </a:r>
            <a:br>
              <a:rPr lang="en-US" sz="41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-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</a:rPr>
              <a:t>WorkAdvance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066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C00000"/>
                </a:solidFill>
              </a:rPr>
              <a:t>WorkAdvance</a:t>
            </a:r>
            <a:r>
              <a:rPr lang="en-US" sz="4000" b="1" dirty="0" smtClean="0">
                <a:solidFill>
                  <a:srgbClr val="C00000"/>
                </a:solidFill>
              </a:rPr>
              <a:t> Demonstration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0668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304800" y="1260931"/>
            <a:ext cx="8534400" cy="5078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3200" b="1" kern="0" dirty="0" smtClean="0">
                <a:solidFill>
                  <a:srgbClr val="002060"/>
                </a:solidFill>
                <a:latin typeface="Calibri" pitchFamily="34" charset="0"/>
              </a:rPr>
              <a:t>Inspired by earlier experiment (by PPV) showing positive short-term effects of sector strategy </a:t>
            </a:r>
          </a:p>
          <a:p>
            <a:pPr lvl="0"/>
            <a:endParaRPr lang="en-US" sz="2800" b="1" kern="0" dirty="0">
              <a:solidFill>
                <a:prstClr val="black"/>
              </a:solidFill>
              <a:latin typeface="Calibri" pitchFamily="34" charset="0"/>
            </a:endParaRPr>
          </a:p>
          <a:p>
            <a:pPr lvl="0"/>
            <a:r>
              <a:rPr lang="en-US" sz="3200" b="1" kern="0" dirty="0" err="1" smtClean="0">
                <a:solidFill>
                  <a:srgbClr val="002060"/>
                </a:solidFill>
                <a:latin typeface="Calibri" pitchFamily="34" charset="0"/>
              </a:rPr>
              <a:t>WorkAdvance</a:t>
            </a:r>
            <a:r>
              <a:rPr lang="en-US" sz="3200" b="1" kern="0" dirty="0" smtClean="0">
                <a:solidFill>
                  <a:srgbClr val="002060"/>
                </a:solidFill>
                <a:latin typeface="Calibri" pitchFamily="34" charset="0"/>
              </a:rPr>
              <a:t> model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kern="0" dirty="0" smtClean="0">
                <a:latin typeface="Calibri" pitchFamily="34" charset="0"/>
              </a:rPr>
              <a:t> Voluntary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800" b="1" kern="0" dirty="0" smtClean="0">
              <a:latin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kern="0" dirty="0" smtClean="0">
                <a:latin typeface="Calibri" pitchFamily="34" charset="0"/>
              </a:rPr>
              <a:t>Sector-focused training and placement</a:t>
            </a:r>
          </a:p>
          <a:p>
            <a:pPr marL="1714500" lvl="3" indent="-342900">
              <a:buFont typeface="Calibri" pitchFamily="34" charset="0"/>
              <a:buChar char="‒"/>
            </a:pPr>
            <a:r>
              <a:rPr lang="en-US" sz="2800" kern="0" dirty="0" smtClean="0">
                <a:latin typeface="Calibri" pitchFamily="34" charset="0"/>
              </a:rPr>
              <a:t>Health care, computers/IT, manufacturing, transportation, environmental remediation</a:t>
            </a:r>
          </a:p>
          <a:p>
            <a:pPr marL="1714500" lvl="3" indent="-342900">
              <a:buFont typeface="Calibri" pitchFamily="34" charset="0"/>
              <a:buChar char="‒"/>
            </a:pPr>
            <a:endParaRPr lang="en-US" sz="800" kern="0" dirty="0" smtClean="0">
              <a:latin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kern="0" dirty="0" smtClean="0">
                <a:latin typeface="Calibri" pitchFamily="34" charset="0"/>
              </a:rPr>
              <a:t>Strong links to employers, who inform training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800" b="1" kern="0" dirty="0" smtClean="0">
              <a:latin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kern="0" dirty="0" smtClean="0">
                <a:latin typeface="Calibri" pitchFamily="34" charset="0"/>
              </a:rPr>
              <a:t>Post-employment support</a:t>
            </a:r>
          </a:p>
          <a:p>
            <a:pPr marL="342900" lvl="0" indent="-342900" algn="ctr">
              <a:spcBef>
                <a:spcPts val="0"/>
              </a:spcBef>
            </a:pPr>
            <a:endParaRPr lang="en-US" sz="800" b="1" kern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49F0D-A6D0-4624-8FF5-9F375FAE561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5" y="18473"/>
            <a:ext cx="8853055" cy="1295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C00000"/>
                </a:solidFill>
              </a:rPr>
              <a:t>WorkAdvance</a:t>
            </a:r>
            <a:r>
              <a:rPr lang="en-US" sz="4000" b="1" dirty="0" smtClean="0">
                <a:solidFill>
                  <a:srgbClr val="C00000"/>
                </a:solidFill>
              </a:rPr>
              <a:t>:  Initial findings 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Follow-up period: </a:t>
            </a:r>
            <a:r>
              <a:rPr lang="en-US" sz="2800" dirty="0" smtClean="0"/>
              <a:t>2 years so far; 5 years soon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30810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290945" y="1520309"/>
            <a:ext cx="8472056" cy="52322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en-US" sz="3200" b="1" kern="0" dirty="0" smtClean="0">
                <a:solidFill>
                  <a:srgbClr val="002060"/>
                </a:solidFill>
                <a:latin typeface="Calibri" pitchFamily="34" charset="0"/>
              </a:rPr>
              <a:t>Encouraging </a:t>
            </a:r>
            <a:r>
              <a:rPr lang="en-US" sz="3200" b="1" kern="0" dirty="0">
                <a:solidFill>
                  <a:srgbClr val="002060"/>
                </a:solidFill>
                <a:latin typeface="Calibri" pitchFamily="34" charset="0"/>
              </a:rPr>
              <a:t>initial results in 3 of 4 sites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800" kern="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Calibri" pitchFamily="34" charset="0"/>
              </a:rPr>
              <a:t>Positive </a:t>
            </a:r>
            <a:r>
              <a:rPr lang="en-US" sz="2800" kern="0" dirty="0">
                <a:latin typeface="Calibri" pitchFamily="34" charset="0"/>
              </a:rPr>
              <a:t>effects on </a:t>
            </a:r>
            <a:r>
              <a:rPr lang="en-US" sz="2800" kern="0" dirty="0" smtClean="0">
                <a:latin typeface="Calibri" pitchFamily="34" charset="0"/>
              </a:rPr>
              <a:t>employment </a:t>
            </a:r>
            <a:r>
              <a:rPr lang="en-US" sz="2800" kern="0" dirty="0">
                <a:latin typeface="Calibri" pitchFamily="34" charset="0"/>
              </a:rPr>
              <a:t>and </a:t>
            </a:r>
            <a:r>
              <a:rPr lang="en-US" sz="2800" kern="0" dirty="0" smtClean="0">
                <a:latin typeface="Calibri" pitchFamily="34" charset="0"/>
              </a:rPr>
              <a:t>earnings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kern="0" dirty="0" smtClean="0"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Calibri" pitchFamily="34" charset="0"/>
              </a:rPr>
              <a:t>Positive </a:t>
            </a:r>
            <a:r>
              <a:rPr lang="en-US" sz="2800" kern="0" dirty="0" smtClean="0">
                <a:latin typeface="Calibri" pitchFamily="34" charset="0"/>
              </a:rPr>
              <a:t>effects on advancement </a:t>
            </a:r>
            <a:r>
              <a:rPr lang="en-US" sz="2800" kern="0" dirty="0">
                <a:latin typeface="Calibri" pitchFamily="34" charset="0"/>
              </a:rPr>
              <a:t>indicators </a:t>
            </a:r>
            <a:r>
              <a:rPr lang="en-US" sz="2800" kern="0" dirty="0" smtClean="0">
                <a:latin typeface="Calibri" pitchFamily="34" charset="0"/>
              </a:rPr>
              <a:t>     (</a:t>
            </a:r>
            <a:r>
              <a:rPr lang="en-US" sz="2800" kern="0" dirty="0">
                <a:latin typeface="Calibri" pitchFamily="34" charset="0"/>
              </a:rPr>
              <a:t>e.g., wages, benefits, job </a:t>
            </a:r>
            <a:r>
              <a:rPr lang="en-US" sz="2800" kern="0" dirty="0" smtClean="0">
                <a:latin typeface="Calibri" pitchFamily="34" charset="0"/>
              </a:rPr>
              <a:t>quality)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400" kern="0" dirty="0"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200" kern="0" dirty="0" smtClean="0">
              <a:latin typeface="Calibri" pitchFamily="34" charset="0"/>
            </a:endParaRPr>
          </a:p>
          <a:p>
            <a:r>
              <a:rPr lang="en-US" sz="3200" b="1" kern="0" dirty="0" smtClean="0">
                <a:solidFill>
                  <a:srgbClr val="002060"/>
                </a:solidFill>
                <a:latin typeface="Calibri" pitchFamily="34" charset="0"/>
              </a:rPr>
              <a:t>Best results so far: Per </a:t>
            </a:r>
            <a:r>
              <a:rPr lang="en-US" sz="3200" b="1" kern="0" dirty="0" err="1" smtClean="0">
                <a:solidFill>
                  <a:srgbClr val="002060"/>
                </a:solidFill>
                <a:latin typeface="Calibri" pitchFamily="34" charset="0"/>
              </a:rPr>
              <a:t>Scholas</a:t>
            </a:r>
            <a:r>
              <a:rPr lang="en-US" sz="3200" b="1" kern="0" dirty="0" smtClean="0">
                <a:solidFill>
                  <a:srgbClr val="002060"/>
                </a:solidFill>
                <a:latin typeface="Calibri" pitchFamily="34" charset="0"/>
              </a:rPr>
              <a:t> (NYC; IT training)</a:t>
            </a:r>
          </a:p>
          <a:p>
            <a:pPr lvl="1"/>
            <a:endParaRPr lang="en-US" sz="800" b="1" u="sng" kern="0" dirty="0" smtClean="0">
              <a:latin typeface="Calibri" pitchFamily="34" charset="0"/>
            </a:endParaRPr>
          </a:p>
          <a:p>
            <a:pPr lvl="1"/>
            <a:r>
              <a:rPr lang="en-US" sz="2800" b="1" kern="0" dirty="0" smtClean="0">
                <a:latin typeface="Calibri" pitchFamily="34" charset="0"/>
              </a:rPr>
              <a:t>In Year 2:</a:t>
            </a:r>
          </a:p>
          <a:p>
            <a:pPr lvl="1"/>
            <a:endParaRPr lang="en-US" sz="800" b="1" kern="0" dirty="0" smtClean="0"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Calibri" pitchFamily="34" charset="0"/>
              </a:rPr>
              <a:t>26% increase in earnings vs. controls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kern="0" dirty="0" smtClean="0"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Calibri" pitchFamily="34" charset="0"/>
              </a:rPr>
              <a:t>8.5 percentage pt. increase in earning </a:t>
            </a:r>
            <a:r>
              <a:rPr lang="en-US" sz="2800" u="sng" kern="0" dirty="0" smtClean="0">
                <a:latin typeface="Calibri" pitchFamily="34" charset="0"/>
              </a:rPr>
              <a:t>&gt;</a:t>
            </a:r>
            <a:r>
              <a:rPr lang="en-US" sz="2800" kern="0" dirty="0" smtClean="0">
                <a:latin typeface="Calibri" pitchFamily="34" charset="0"/>
              </a:rPr>
              <a:t> $20,000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kern="0" dirty="0" smtClean="0">
              <a:latin typeface="Calibri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Calibri" pitchFamily="34" charset="0"/>
              </a:rPr>
              <a:t>Some SNAP and TANF reductions </a:t>
            </a:r>
            <a:endParaRPr lang="en-US" sz="2800" kern="0" dirty="0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49F0D-A6D0-4624-8FF5-9F375FAE561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Recap / Conclusions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Mandatory </a:t>
            </a:r>
            <a:r>
              <a:rPr lang="en-US" sz="2800" b="1" dirty="0" smtClean="0">
                <a:solidFill>
                  <a:srgbClr val="002060"/>
                </a:solidFill>
              </a:rPr>
              <a:t>programs that balanced active </a:t>
            </a:r>
            <a:r>
              <a:rPr lang="en-US" sz="2800" b="1" dirty="0" smtClean="0">
                <a:solidFill>
                  <a:srgbClr val="002060"/>
                </a:solidFill>
              </a:rPr>
              <a:t>support </a:t>
            </a:r>
            <a:r>
              <a:rPr lang="en-US" sz="2800" b="1" dirty="0" smtClean="0">
                <a:solidFill>
                  <a:srgbClr val="002060"/>
                </a:solidFill>
              </a:rPr>
              <a:t>and expectations increased work, reduced welfare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2060"/>
                </a:solidFill>
              </a:rPr>
              <a:t>D</a:t>
            </a:r>
            <a:r>
              <a:rPr lang="en-US" sz="2800" b="1" dirty="0" smtClean="0">
                <a:solidFill>
                  <a:srgbClr val="002060"/>
                </a:solidFill>
              </a:rPr>
              <a:t>id </a:t>
            </a:r>
            <a:r>
              <a:rPr lang="en-US" sz="2800" b="1" dirty="0" smtClean="0">
                <a:solidFill>
                  <a:srgbClr val="002060"/>
                </a:solidFill>
              </a:rPr>
              <a:t>not reduce poverty or promote </a:t>
            </a:r>
            <a:r>
              <a:rPr lang="en-US" sz="2800" b="1" dirty="0" smtClean="0">
                <a:solidFill>
                  <a:srgbClr val="002060"/>
                </a:solidFill>
              </a:rPr>
              <a:t>advancement, and encouraged rethinking approach to basic ed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Adding financial incentives: </a:t>
            </a:r>
            <a:r>
              <a:rPr lang="en-US" sz="2800" dirty="0" smtClean="0"/>
              <a:t>Reduced poverty; some positive effects on young kids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Promoting advancement is difficult: </a:t>
            </a:r>
            <a:r>
              <a:rPr lang="en-US" sz="2800" dirty="0" smtClean="0"/>
              <a:t>Some skills-building is key; sector-focused approaches showing promise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Importance of continued experimentation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Transitional </a:t>
            </a:r>
            <a:r>
              <a:rPr lang="en-US" dirty="0" smtClean="0"/>
              <a:t>jobs, career pathways, executive-skills-informed </a:t>
            </a:r>
            <a:r>
              <a:rPr lang="en-US" dirty="0" smtClean="0"/>
              <a:t>workforce </a:t>
            </a:r>
            <a:r>
              <a:rPr lang="en-US" dirty="0" smtClean="0"/>
              <a:t>coaching, other </a:t>
            </a:r>
            <a:r>
              <a:rPr lang="en-US" dirty="0" smtClean="0"/>
              <a:t>interventions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9618" y="6492875"/>
            <a:ext cx="2133600" cy="365125"/>
          </a:xfrm>
        </p:spPr>
        <p:txBody>
          <a:bodyPr/>
          <a:lstStyle/>
          <a:p>
            <a:fld id="{A466F091-FEEA-4611-82FC-6503CA8B955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509D-7715-4D79-898D-19283459B092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296863"/>
            <a:ext cx="7767637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1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8839200" cy="3276600"/>
          </a:xfrm>
          <a:solidFill>
            <a:srgbClr val="C00000"/>
          </a:solidFill>
          <a:ln w="41275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algn="l">
              <a:spcBef>
                <a:spcPts val="0"/>
              </a:spcBef>
              <a:tabLst>
                <a:tab pos="4062413" algn="l"/>
              </a:tabLst>
            </a:pPr>
            <a:r>
              <a:rPr lang="en-US" sz="4300" b="1" dirty="0" smtClean="0">
                <a:solidFill>
                  <a:schemeClr val="bg1"/>
                </a:solidFill>
              </a:rPr>
              <a:t>Mandatory Service Programs</a:t>
            </a:r>
            <a:br>
              <a:rPr lang="en-US" sz="4300" b="1" dirty="0" smtClean="0">
                <a:solidFill>
                  <a:schemeClr val="bg1"/>
                </a:solidFill>
              </a:rPr>
            </a:br>
            <a:r>
              <a:rPr lang="en-US" sz="800" b="1" dirty="0" smtClean="0">
                <a:solidFill>
                  <a:schemeClr val="bg1"/>
                </a:solidFill>
              </a:rPr>
              <a:t/>
            </a:r>
            <a:br>
              <a:rPr lang="en-US" sz="800" b="1" dirty="0" smtClean="0">
                <a:solidFill>
                  <a:schemeClr val="bg1"/>
                </a:solidFill>
              </a:rPr>
            </a:br>
            <a:r>
              <a:rPr lang="en-US" sz="3400" b="1" dirty="0" smtClean="0">
                <a:solidFill>
                  <a:schemeClr val="bg1"/>
                </a:solidFill>
                <a:ea typeface="+mn-ea"/>
                <a:cs typeface="+mn-cs"/>
              </a:rPr>
              <a:t>- </a:t>
            </a:r>
            <a:r>
              <a:rPr lang="en-US" sz="3400" dirty="0" smtClean="0">
                <a:solidFill>
                  <a:schemeClr val="bg1"/>
                </a:solidFill>
                <a:ea typeface="+mn-ea"/>
                <a:cs typeface="+mn-cs"/>
              </a:rPr>
              <a:t>California GAIN program</a:t>
            </a:r>
            <a:br>
              <a:rPr lang="en-US" sz="340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800" dirty="0" smtClean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US" sz="80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3400" dirty="0" smtClean="0">
                <a:solidFill>
                  <a:schemeClr val="bg1"/>
                </a:solidFill>
                <a:ea typeface="+mn-ea"/>
                <a:cs typeface="+mn-cs"/>
              </a:rPr>
              <a:t>- National Evaluation of Welfare-to-Work </a:t>
            </a:r>
            <a:br>
              <a:rPr lang="en-US" sz="340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3400" dirty="0" smtClean="0">
                <a:solidFill>
                  <a:schemeClr val="bg1"/>
                </a:solidFill>
                <a:ea typeface="+mn-ea"/>
                <a:cs typeface="+mn-cs"/>
              </a:rPr>
              <a:t>   Strategies (NEWWS)</a:t>
            </a:r>
            <a: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002060"/>
                </a:solidFill>
                <a:ea typeface="+mn-ea"/>
                <a:cs typeface="+mn-cs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F091-FEEA-4611-82FC-6503CA8B955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C1D4-84AF-4662-BD22-6820FCFC4160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/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marL="5715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Major leap beyond simpler mandatory job search/ work experience programs of early 1980s </a:t>
            </a:r>
            <a:endParaRPr lang="en-US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Ongoing work requirement/sanctions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Case management for support/enforcement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Child care assistance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Upfront basic skills (</a:t>
            </a:r>
            <a:r>
              <a:rPr lang="en-US" sz="2600" i="1" dirty="0" smtClean="0">
                <a:latin typeface="Calibri" pitchFamily="34" charset="0"/>
                <a:cs typeface="Calibri" pitchFamily="34" charset="0"/>
              </a:rPr>
              <a:t>a big investment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) and job search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Other education/training/work experience</a:t>
            </a:r>
          </a:p>
          <a:p>
            <a:pPr marL="57150" indent="0">
              <a:lnSpc>
                <a:spcPct val="90000"/>
              </a:lnSpc>
              <a:buNone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Sought to balance “mutual obligation,” human capital investment, support for work </a:t>
            </a:r>
          </a:p>
          <a:p>
            <a:pPr marL="57150" indent="0">
              <a:lnSpc>
                <a:spcPct val="90000"/>
              </a:lnSpc>
              <a:buNone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Helped inspire Family Support Act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of 1988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9456"/>
            <a:ext cx="8382000" cy="1013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b="1" dirty="0" smtClean="0">
                <a:solidFill>
                  <a:srgbClr val="C00000"/>
                </a:solidFill>
                <a:latin typeface="Calibri"/>
              </a:rPr>
              <a:t>California: </a:t>
            </a:r>
            <a:r>
              <a:rPr kumimoji="0" lang="en-US" sz="4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GAIN Welfare-to-Work Program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smtClean="0">
                <a:latin typeface="Calibri"/>
              </a:rPr>
              <a:t>(Began around 1986)</a:t>
            </a:r>
            <a:endParaRPr kumimoji="0" lang="en-US" sz="33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24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C1D4-84AF-4662-BD22-6820FCFC4160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/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Six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diverse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counties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 Alameda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(Oakland)	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 Los Angeles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  - San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Diego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 Butte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- Riverside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  - Tulare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Core sample</a:t>
            </a:r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25,000 lone parents; children = age 6+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Random assignment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78% to GAIN;  22% to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control group</a:t>
            </a:r>
          </a:p>
          <a:p>
            <a:pPr marL="0" lvl="0" indent="0">
              <a:lnSpc>
                <a:spcPct val="90000"/>
              </a:lnSpc>
              <a:buNone/>
            </a:pPr>
            <a:endParaRPr lang="en-US" sz="12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Control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group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(“Regular AFDC”)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 indent="-342900">
              <a:lnSpc>
                <a:spcPct val="9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No participation requirements</a:t>
            </a:r>
          </a:p>
          <a:p>
            <a:pPr lvl="1" indent="-342900">
              <a:lnSpc>
                <a:spcPct val="9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No welfare-to-work services</a:t>
            </a:r>
          </a:p>
          <a:p>
            <a:pPr lvl="1" indent="-342900">
              <a:lnSpc>
                <a:spcPct val="9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Could get services on their own in community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Follow-up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>
                <a:latin typeface="Calibri" pitchFamily="34" charset="0"/>
                <a:cs typeface="Calibri" pitchFamily="34" charset="0"/>
              </a:rPr>
              <a:t>5-years after RA with admin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records   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9457"/>
            <a:ext cx="8382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GAIN 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Evaluation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9144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3340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Los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Angeles</a:t>
            </a:r>
            <a:endParaRPr lang="en-US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Overall, a longer-term welfare population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Job search, but 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higher </a:t>
            </a:r>
            <a:r>
              <a:rPr lang="en-US" sz="2800" i="1" dirty="0">
                <a:latin typeface="Calibri" pitchFamily="34" charset="0"/>
                <a:cs typeface="Calibri" pitchFamily="34" charset="0"/>
              </a:rPr>
              <a:t>priority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on basic skills (including ESL) for low-education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group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More expensive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Riverside</a:t>
            </a:r>
            <a:endParaRPr lang="en-US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Education, but 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higher </a:t>
            </a:r>
            <a:r>
              <a:rPr lang="en-US" sz="2800" i="1" dirty="0">
                <a:latin typeface="Calibri" pitchFamily="34" charset="0"/>
                <a:cs typeface="Calibri" pitchFamily="34" charset="0"/>
              </a:rPr>
              <a:t>priority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on quick employment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ervasive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focus on “employment goal,” even for low-education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subgroup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Less expensive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40FE-AF88-4566-8F75-ED51D00CDD14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/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871"/>
            <a:ext cx="8305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Los Angeles County vs. Riverside County</a:t>
            </a:r>
          </a:p>
          <a:p>
            <a:pPr algn="ctr"/>
            <a:r>
              <a:rPr lang="en-US" sz="3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Same </a:t>
            </a:r>
            <a:r>
              <a:rPr lang="en-US" sz="3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model, different </a:t>
            </a:r>
            <a:r>
              <a:rPr lang="en-US" sz="3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implementation</a:t>
            </a:r>
            <a:endParaRPr lang="en-US" sz="36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28600"/>
            <a:ext cx="8991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solidFill>
                  <a:srgbClr val="C00000"/>
                </a:solidFill>
              </a:rPr>
              <a:t>Los Angeles GAIN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Control group’s earnings ($)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524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61685074"/>
              </p:ext>
            </p:extLst>
          </p:nvPr>
        </p:nvGraphicFramePr>
        <p:xfrm>
          <a:off x="952500" y="18288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1981200" y="5257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" pitchFamily="34" charset="0"/>
              </a:rPr>
              <a:t>Note: Earnings include $0 for non-workers </a:t>
            </a:r>
          </a:p>
        </p:txBody>
      </p:sp>
    </p:spTree>
    <p:extLst>
      <p:ext uri="{BB962C8B-B14F-4D97-AF65-F5344CB8AC3E}">
        <p14:creationId xmlns:p14="http://schemas.microsoft.com/office/powerpoint/2010/main" val="38504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solidFill>
                  <a:srgbClr val="C00000"/>
                </a:solidFill>
              </a:rPr>
              <a:t>Los Angeles GAIN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5-year impacts on earnings ($)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524000"/>
            <a:ext cx="9144000" cy="0"/>
          </a:xfrm>
          <a:prstGeom prst="line">
            <a:avLst/>
          </a:prstGeom>
          <a:solidFill>
            <a:srgbClr val="4F81BD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14607323"/>
              </p:ext>
            </p:extLst>
          </p:nvPr>
        </p:nvGraphicFramePr>
        <p:xfrm>
          <a:off x="952500" y="18288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95800" y="2209800"/>
            <a:ext cx="3124200" cy="49244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600" b="1" dirty="0"/>
              <a:t>Impact = $596 </a:t>
            </a:r>
            <a:r>
              <a:rPr lang="en-US" sz="2600" dirty="0"/>
              <a:t>(ns)</a:t>
            </a:r>
          </a:p>
        </p:txBody>
      </p:sp>
    </p:spTree>
    <p:extLst>
      <p:ext uri="{BB962C8B-B14F-4D97-AF65-F5344CB8AC3E}">
        <p14:creationId xmlns:p14="http://schemas.microsoft.com/office/powerpoint/2010/main" val="36988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7153</TotalTime>
  <Words>1001</Words>
  <Application>Microsoft Office PowerPoint</Application>
  <PresentationFormat>On-screen Show (4:3)</PresentationFormat>
  <Paragraphs>234</Paragraphs>
  <Slides>28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Office Theme</vt:lpstr>
      <vt:lpstr>1_Default Design</vt:lpstr>
      <vt:lpstr>1_Office Theme</vt:lpstr>
      <vt:lpstr>2_Office Theme</vt:lpstr>
      <vt:lpstr>3_Office Theme</vt:lpstr>
      <vt:lpstr>Picture</vt:lpstr>
      <vt:lpstr>Lessons from  Welfare-to-Work Experiments and Related Studies</vt:lpstr>
      <vt:lpstr>Outline</vt:lpstr>
      <vt:lpstr>PowerPoint Presentation</vt:lpstr>
      <vt:lpstr>Mandatory Service Programs  - California GAIN program  - National Evaluation of Welfare-to-Work     Strategies (NEWWS)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highly effective program:  Portland, Oregon</vt:lpstr>
      <vt:lpstr>PowerPoint Presentation</vt:lpstr>
      <vt:lpstr>NEWWS special study: LFA vs. HCD </vt:lpstr>
      <vt:lpstr>Head-to-head test of LFA vs. HCD Example from Atlanta</vt:lpstr>
      <vt:lpstr>PowerPoint Presentation</vt:lpstr>
      <vt:lpstr>PowerPoint Presentation</vt:lpstr>
      <vt:lpstr>LFA vs. HCD: The longer-term (10-15 years after random assignment)</vt:lpstr>
      <vt:lpstr>PowerPoint Presentation</vt:lpstr>
      <vt:lpstr>PowerPoint Presentation</vt:lpstr>
      <vt:lpstr>PowerPoint Presentation</vt:lpstr>
      <vt:lpstr>Employment Retention and Advancement (ERA) Demonstration</vt:lpstr>
      <vt:lpstr>Summary of retention/advancement studies</vt:lpstr>
      <vt:lpstr>PowerPoint Presentation</vt:lpstr>
      <vt:lpstr>WorkAdvance Demonstration</vt:lpstr>
      <vt:lpstr>WorkAdvance:  Initial findings  Follow-up period: 2 years so far; 5 years soon</vt:lpstr>
      <vt:lpstr>Recap / Conclusions</vt:lpstr>
    </vt:vector>
  </TitlesOfParts>
  <Company>MDRC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antonio</dc:title>
  <dc:creator>james riccio</dc:creator>
  <cp:lastModifiedBy>james riccio</cp:lastModifiedBy>
  <cp:revision>246</cp:revision>
  <cp:lastPrinted>2013-02-21T14:22:05Z</cp:lastPrinted>
  <dcterms:created xsi:type="dcterms:W3CDTF">2013-01-16T15:29:35Z</dcterms:created>
  <dcterms:modified xsi:type="dcterms:W3CDTF">2016-11-14T14:32:30Z</dcterms:modified>
</cp:coreProperties>
</file>