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9" r:id="rId3"/>
    <p:sldId id="261" r:id="rId4"/>
    <p:sldId id="270" r:id="rId5"/>
    <p:sldId id="268" r:id="rId6"/>
    <p:sldId id="269" r:id="rId7"/>
    <p:sldId id="272" r:id="rId8"/>
    <p:sldId id="274" r:id="rId9"/>
    <p:sldId id="275"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1A17-CC51-1066-B31D-BB5B30CAD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E32C8-2AB0-E24B-FD78-C112A1905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69EA8F-EC04-3949-BB22-343A2201F0DB}"/>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5" name="Footer Placeholder 4">
            <a:extLst>
              <a:ext uri="{FF2B5EF4-FFF2-40B4-BE49-F238E27FC236}">
                <a16:creationId xmlns:a16="http://schemas.microsoft.com/office/drawing/2014/main" id="{1F602850-DC44-9DAB-5712-EA77A07A5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80E5B-908A-8A40-D456-C771A08231A6}"/>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359841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2AD4-9705-5FE3-A887-BEADBFC8DD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A0AE1F-C33F-3C76-B7D5-D6F5451C3F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8C7EA-178D-145E-A95D-1B0AE2DAD1F6}"/>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5" name="Footer Placeholder 4">
            <a:extLst>
              <a:ext uri="{FF2B5EF4-FFF2-40B4-BE49-F238E27FC236}">
                <a16:creationId xmlns:a16="http://schemas.microsoft.com/office/drawing/2014/main" id="{00CAF4FE-E0AE-3F8A-F852-1087A4E16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01280-A288-B131-147A-22B6862FE9E7}"/>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338974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A10D0-59B6-D730-A0CB-2413D43F64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5CA3B0-D8F4-1FDE-81BA-6651F81ADC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31073-EAC8-EDBB-A2CA-D4F963B9178A}"/>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5" name="Footer Placeholder 4">
            <a:extLst>
              <a:ext uri="{FF2B5EF4-FFF2-40B4-BE49-F238E27FC236}">
                <a16:creationId xmlns:a16="http://schemas.microsoft.com/office/drawing/2014/main" id="{F732B141-2CD2-6838-9AE8-D3FD1375A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D40ED-C757-A3FA-0CA0-4BBE1903CBA1}"/>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11977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D18E-25CE-DE79-9B66-87635E862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F4524-5272-104C-C4AC-4FC1F87876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EC306-5C63-DCB8-5722-CBC67A1A785D}"/>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5" name="Footer Placeholder 4">
            <a:extLst>
              <a:ext uri="{FF2B5EF4-FFF2-40B4-BE49-F238E27FC236}">
                <a16:creationId xmlns:a16="http://schemas.microsoft.com/office/drawing/2014/main" id="{07683A05-B8DE-714C-81AF-2B8F25238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087F4-9CB5-C9F5-8034-7EFCFEC156B6}"/>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364816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2AC4-A9FB-C871-7A84-77995A781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97F899-5CC0-C80D-5D0F-8486785D7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992A20-D10C-2599-86A4-B36F0638DAC4}"/>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5" name="Footer Placeholder 4">
            <a:extLst>
              <a:ext uri="{FF2B5EF4-FFF2-40B4-BE49-F238E27FC236}">
                <a16:creationId xmlns:a16="http://schemas.microsoft.com/office/drawing/2014/main" id="{BF363143-CD1E-034D-3C55-0DEFA05B8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FFCC8-4282-0CE4-2310-2F2E3AC1D96C}"/>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55804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FE4C-DD08-87D4-B2FB-EF54B0AE7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90BAF-A6DB-4DF6-239D-C0428B024D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C3684C-9097-9F3C-8CEA-3CD148D7C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054FEC-4931-0FED-5738-D6BE39A442B9}"/>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6" name="Footer Placeholder 5">
            <a:extLst>
              <a:ext uri="{FF2B5EF4-FFF2-40B4-BE49-F238E27FC236}">
                <a16:creationId xmlns:a16="http://schemas.microsoft.com/office/drawing/2014/main" id="{CE426454-C011-0FAC-69A4-867BB233E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43A32-9E8B-9E08-ADFB-80212C2955BE}"/>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298077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73D4-6742-998E-000D-FEB87F3608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09E778-D266-3143-E378-24F72CF5C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0F7BC-6619-73A4-A1D6-2460B912EA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B4C58-A0AB-A649-FF60-710BCC1C6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4910B-8B2F-C651-845A-4AAEF950CC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91888-0B4D-4564-5231-C711D9FC5F6D}"/>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8" name="Footer Placeholder 7">
            <a:extLst>
              <a:ext uri="{FF2B5EF4-FFF2-40B4-BE49-F238E27FC236}">
                <a16:creationId xmlns:a16="http://schemas.microsoft.com/office/drawing/2014/main" id="{E45EBCCF-C39D-6791-3E58-E9362A9684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E7084-9655-FC98-0B48-139E00A8A465}"/>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209626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06E1-20D0-91CC-A035-DF471766F3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C1B1E-4F12-7E22-A71F-565AD5E656CF}"/>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4" name="Footer Placeholder 3">
            <a:extLst>
              <a:ext uri="{FF2B5EF4-FFF2-40B4-BE49-F238E27FC236}">
                <a16:creationId xmlns:a16="http://schemas.microsoft.com/office/drawing/2014/main" id="{80813921-1069-0388-3F05-974499D2A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AD1E23-CCD1-5E8E-CDFD-097F565E8C09}"/>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158468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423DD-5C5C-6CF0-3027-29ED8470F9B6}"/>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3" name="Footer Placeholder 2">
            <a:extLst>
              <a:ext uri="{FF2B5EF4-FFF2-40B4-BE49-F238E27FC236}">
                <a16:creationId xmlns:a16="http://schemas.microsoft.com/office/drawing/2014/main" id="{19575B38-25E9-529E-328A-ADE5ABB18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9181D9-283D-3DBA-75FC-BB23D8D0A359}"/>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146303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0E16-5741-91F0-89D4-80B480847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75008-2322-0C3D-4FF7-1D188860A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A64AE-0FB4-0AF0-20C9-BE201DCC0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2A2DD4-2789-91A9-58F6-E1F81E679776}"/>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6" name="Footer Placeholder 5">
            <a:extLst>
              <a:ext uri="{FF2B5EF4-FFF2-40B4-BE49-F238E27FC236}">
                <a16:creationId xmlns:a16="http://schemas.microsoft.com/office/drawing/2014/main" id="{8ECD4A41-63C7-2AF8-2FCC-76D85981C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7ED7B-A4E6-8E86-48AD-DEF3A05D95B7}"/>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198461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A9F6-95D4-69E4-80CB-CD045A4E2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004E81-C788-1F55-F8DB-53B25D70A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84DB84-4675-CD63-FDA0-A98C49CD3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C9869-F0C5-91BF-669F-80BA58CCD971}"/>
              </a:ext>
            </a:extLst>
          </p:cNvPr>
          <p:cNvSpPr>
            <a:spLocks noGrp="1"/>
          </p:cNvSpPr>
          <p:nvPr>
            <p:ph type="dt" sz="half" idx="10"/>
          </p:nvPr>
        </p:nvSpPr>
        <p:spPr/>
        <p:txBody>
          <a:bodyPr/>
          <a:lstStyle/>
          <a:p>
            <a:fld id="{0101AEC3-0456-4F34-BEB9-BC1D8200A183}" type="datetimeFigureOut">
              <a:rPr lang="en-US" smtClean="0"/>
              <a:t>1/11/2024</a:t>
            </a:fld>
            <a:endParaRPr lang="en-US"/>
          </a:p>
        </p:txBody>
      </p:sp>
      <p:sp>
        <p:nvSpPr>
          <p:cNvPr id="6" name="Footer Placeholder 5">
            <a:extLst>
              <a:ext uri="{FF2B5EF4-FFF2-40B4-BE49-F238E27FC236}">
                <a16:creationId xmlns:a16="http://schemas.microsoft.com/office/drawing/2014/main" id="{8F09274F-DA61-0CFC-1C8A-D726CE2C2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8F988-7EE2-1056-96D4-E99235F1605D}"/>
              </a:ext>
            </a:extLst>
          </p:cNvPr>
          <p:cNvSpPr>
            <a:spLocks noGrp="1"/>
          </p:cNvSpPr>
          <p:nvPr>
            <p:ph type="sldNum" sz="quarter" idx="12"/>
          </p:nvPr>
        </p:nvSpPr>
        <p:spPr/>
        <p:txBody>
          <a:bodyPr/>
          <a:lstStyle/>
          <a:p>
            <a:fld id="{44170617-59C4-4317-9CCF-5AE62E8424EE}" type="slidenum">
              <a:rPr lang="en-US" smtClean="0"/>
              <a:t>‹#›</a:t>
            </a:fld>
            <a:endParaRPr lang="en-US"/>
          </a:p>
        </p:txBody>
      </p:sp>
    </p:spTree>
    <p:extLst>
      <p:ext uri="{BB962C8B-B14F-4D97-AF65-F5344CB8AC3E}">
        <p14:creationId xmlns:p14="http://schemas.microsoft.com/office/powerpoint/2010/main" val="48095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CA9630-706D-2057-A5B1-74E923105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83FB4E-196A-1ADF-BA1D-E01B96106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57A7B-D4B9-29D4-EE37-71EF1AC2DE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1AEC3-0456-4F34-BEB9-BC1D8200A183}" type="datetimeFigureOut">
              <a:rPr lang="en-US" smtClean="0"/>
              <a:t>1/11/2024</a:t>
            </a:fld>
            <a:endParaRPr lang="en-US"/>
          </a:p>
        </p:txBody>
      </p:sp>
      <p:sp>
        <p:nvSpPr>
          <p:cNvPr id="5" name="Footer Placeholder 4">
            <a:extLst>
              <a:ext uri="{FF2B5EF4-FFF2-40B4-BE49-F238E27FC236}">
                <a16:creationId xmlns:a16="http://schemas.microsoft.com/office/drawing/2014/main" id="{510D7019-B587-6DFC-C034-8843960B6E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61C359-61AC-3BE2-D66A-19F061A29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70617-59C4-4317-9CCF-5AE62E8424EE}" type="slidenum">
              <a:rPr lang="en-US" smtClean="0"/>
              <a:t>‹#›</a:t>
            </a:fld>
            <a:endParaRPr lang="en-US"/>
          </a:p>
        </p:txBody>
      </p:sp>
    </p:spTree>
    <p:extLst>
      <p:ext uri="{BB962C8B-B14F-4D97-AF65-F5344CB8AC3E}">
        <p14:creationId xmlns:p14="http://schemas.microsoft.com/office/powerpoint/2010/main" val="3131905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845E-3FE9-EBD3-A182-EE2586E6583D}"/>
              </a:ext>
            </a:extLst>
          </p:cNvPr>
          <p:cNvSpPr>
            <a:spLocks noGrp="1"/>
          </p:cNvSpPr>
          <p:nvPr>
            <p:ph type="title"/>
          </p:nvPr>
        </p:nvSpPr>
        <p:spPr/>
        <p:txBody>
          <a:bodyPr/>
          <a:lstStyle/>
          <a:p>
            <a:r>
              <a:rPr lang="en-US" dirty="0"/>
              <a:t>Potomac Watershed Roundtable</a:t>
            </a:r>
          </a:p>
        </p:txBody>
      </p:sp>
      <p:sp>
        <p:nvSpPr>
          <p:cNvPr id="3" name="Content Placeholder 2">
            <a:extLst>
              <a:ext uri="{FF2B5EF4-FFF2-40B4-BE49-F238E27FC236}">
                <a16:creationId xmlns:a16="http://schemas.microsoft.com/office/drawing/2014/main" id="{A108BF09-EECE-00BB-E5DB-3D8018FF2313}"/>
              </a:ext>
            </a:extLst>
          </p:cNvPr>
          <p:cNvSpPr>
            <a:spLocks noGrp="1"/>
          </p:cNvSpPr>
          <p:nvPr>
            <p:ph idx="1"/>
          </p:nvPr>
        </p:nvSpPr>
        <p:spPr/>
        <p:txBody>
          <a:bodyPr/>
          <a:lstStyle/>
          <a:p>
            <a:pPr marL="0" indent="0" algn="ctr">
              <a:buNone/>
            </a:pPr>
            <a:r>
              <a:rPr lang="en-US" b="1" i="1" dirty="0">
                <a:solidFill>
                  <a:srgbClr val="141414"/>
                </a:solidFill>
                <a:effectLst/>
                <a:latin typeface="Candara" panose="020E0502030303020204" pitchFamily="34" charset="0"/>
              </a:rPr>
              <a:t>Environmental considerations with respect to </a:t>
            </a:r>
          </a:p>
          <a:p>
            <a:pPr marL="0" indent="0" algn="ctr">
              <a:buNone/>
            </a:pPr>
            <a:r>
              <a:rPr lang="en-US" b="1" i="1" dirty="0">
                <a:solidFill>
                  <a:srgbClr val="141414"/>
                </a:solidFill>
                <a:effectLst/>
                <a:latin typeface="Candara" panose="020E0502030303020204" pitchFamily="34" charset="0"/>
              </a:rPr>
              <a:t>industrial utility scale solar development in Virginia</a:t>
            </a:r>
          </a:p>
          <a:p>
            <a:pPr marL="0" indent="0">
              <a:buNone/>
            </a:pPr>
            <a:endParaRPr lang="en-US" b="1" i="1" dirty="0">
              <a:solidFill>
                <a:srgbClr val="141414"/>
              </a:solidFill>
              <a:latin typeface="Candara" panose="020E0502030303020204" pitchFamily="34" charset="0"/>
            </a:endParaRPr>
          </a:p>
          <a:p>
            <a:pPr marL="0" indent="0">
              <a:buNone/>
            </a:pPr>
            <a:r>
              <a:rPr lang="en-US" dirty="0">
                <a:solidFill>
                  <a:srgbClr val="141414"/>
                </a:solidFill>
                <a:latin typeface="Candara" panose="020E0502030303020204" pitchFamily="34" charset="0"/>
              </a:rPr>
              <a:t>Scott Cameron, Vice Chairman and Legislative Committee Chairman, Northern Virginia Soil and Water Conservation District</a:t>
            </a:r>
          </a:p>
          <a:p>
            <a:pPr marL="0" indent="0" algn="ctr">
              <a:buNone/>
            </a:pPr>
            <a:r>
              <a:rPr lang="en-US" dirty="0">
                <a:solidFill>
                  <a:srgbClr val="141414"/>
                </a:solidFill>
                <a:latin typeface="Candara" panose="020E0502030303020204" pitchFamily="34" charset="0"/>
              </a:rPr>
              <a:t>January 12, 2024</a:t>
            </a:r>
            <a:endParaRPr lang="en-US" dirty="0"/>
          </a:p>
        </p:txBody>
      </p:sp>
    </p:spTree>
    <p:extLst>
      <p:ext uri="{BB962C8B-B14F-4D97-AF65-F5344CB8AC3E}">
        <p14:creationId xmlns:p14="http://schemas.microsoft.com/office/powerpoint/2010/main" val="43565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2B3668-4D42-F5E2-2B3E-A44E5B573914}"/>
              </a:ext>
            </a:extLst>
          </p:cNvPr>
          <p:cNvPicPr>
            <a:picLocks noChangeAspect="1"/>
          </p:cNvPicPr>
          <p:nvPr/>
        </p:nvPicPr>
        <p:blipFill>
          <a:blip r:embed="rId2"/>
          <a:stretch>
            <a:fillRect/>
          </a:stretch>
        </p:blipFill>
        <p:spPr>
          <a:xfrm>
            <a:off x="1413164" y="-1436915"/>
            <a:ext cx="8996218" cy="8160987"/>
          </a:xfrm>
          <a:prstGeom prst="rect">
            <a:avLst/>
          </a:prstGeom>
        </p:spPr>
      </p:pic>
      <p:sp>
        <p:nvSpPr>
          <p:cNvPr id="13" name="Title 1">
            <a:extLst>
              <a:ext uri="{FF2B5EF4-FFF2-40B4-BE49-F238E27FC236}">
                <a16:creationId xmlns:a16="http://schemas.microsoft.com/office/drawing/2014/main" id="{9F5BB19A-9F04-C26A-3105-28CCE7713E8E}"/>
              </a:ext>
            </a:extLst>
          </p:cNvPr>
          <p:cNvSpPr>
            <a:spLocks noGrp="1"/>
          </p:cNvSpPr>
          <p:nvPr>
            <p:ph type="title"/>
          </p:nvPr>
        </p:nvSpPr>
        <p:spPr>
          <a:xfrm>
            <a:off x="838200" y="365125"/>
            <a:ext cx="10515600" cy="1325563"/>
          </a:xfrm>
        </p:spPr>
        <p:txBody>
          <a:bodyPr>
            <a:noAutofit/>
          </a:bodyPr>
          <a:lstStyle/>
          <a:p>
            <a:r>
              <a:rPr lang="en-US" sz="3200" dirty="0"/>
              <a:t>Rooftop solar could provide about 30% of Virginia’s 2016 electricity demand says DOE’s </a:t>
            </a:r>
            <a:r>
              <a:rPr lang="en-US" sz="3200" i="0" dirty="0">
                <a:solidFill>
                  <a:srgbClr val="3C3C3C"/>
                </a:solidFill>
                <a:effectLst/>
                <a:latin typeface="Calibri Light" panose="020F0302020204030204" pitchFamily="34" charset="0"/>
                <a:cs typeface="Calibri Light" panose="020F0302020204030204" pitchFamily="34" charset="0"/>
              </a:rPr>
              <a:t>National Renewable Energy Laboratory, January 2016</a:t>
            </a:r>
            <a:endParaRPr lang="en-US"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3919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17D9-4E12-4D2E-3341-13D1568F2048}"/>
              </a:ext>
            </a:extLst>
          </p:cNvPr>
          <p:cNvSpPr>
            <a:spLocks noGrp="1"/>
          </p:cNvSpPr>
          <p:nvPr>
            <p:ph type="title"/>
          </p:nvPr>
        </p:nvSpPr>
        <p:spPr/>
        <p:txBody>
          <a:bodyPr>
            <a:noAutofit/>
          </a:bodyPr>
          <a:lstStyle/>
          <a:p>
            <a:pPr algn="ctr"/>
            <a:r>
              <a:rPr lang="en-US" sz="3200" dirty="0"/>
              <a:t>Parking lots could provide as much as 33% of US electricity demand according to Time magazine, 12/8/22.</a:t>
            </a:r>
            <a:br>
              <a:rPr lang="en-US" sz="3200" dirty="0"/>
            </a:br>
            <a:r>
              <a:rPr lang="en-US" sz="1800" dirty="0"/>
              <a:t>Photo below is a Belgian parking lot</a:t>
            </a:r>
          </a:p>
        </p:txBody>
      </p:sp>
      <p:pic>
        <p:nvPicPr>
          <p:cNvPr id="4" name="Picture 3">
            <a:extLst>
              <a:ext uri="{FF2B5EF4-FFF2-40B4-BE49-F238E27FC236}">
                <a16:creationId xmlns:a16="http://schemas.microsoft.com/office/drawing/2014/main" id="{1506D6CE-DCD4-892A-174C-F84C69C71CA7}"/>
              </a:ext>
            </a:extLst>
          </p:cNvPr>
          <p:cNvPicPr>
            <a:picLocks noChangeAspect="1"/>
          </p:cNvPicPr>
          <p:nvPr/>
        </p:nvPicPr>
        <p:blipFill>
          <a:blip r:embed="rId2"/>
          <a:stretch>
            <a:fillRect/>
          </a:stretch>
        </p:blipFill>
        <p:spPr>
          <a:xfrm>
            <a:off x="2286000" y="1912690"/>
            <a:ext cx="7620000" cy="4054722"/>
          </a:xfrm>
          <a:prstGeom prst="rect">
            <a:avLst/>
          </a:prstGeom>
        </p:spPr>
      </p:pic>
    </p:spTree>
    <p:extLst>
      <p:ext uri="{BB962C8B-B14F-4D97-AF65-F5344CB8AC3E}">
        <p14:creationId xmlns:p14="http://schemas.microsoft.com/office/powerpoint/2010/main" val="160338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6E96-0BF1-45D8-55B0-6CA4ABF51E2B}"/>
              </a:ext>
            </a:extLst>
          </p:cNvPr>
          <p:cNvSpPr>
            <a:spLocks noGrp="1"/>
          </p:cNvSpPr>
          <p:nvPr>
            <p:ph type="title"/>
          </p:nvPr>
        </p:nvSpPr>
        <p:spPr/>
        <p:txBody>
          <a:bodyPr/>
          <a:lstStyle/>
          <a:p>
            <a:r>
              <a:rPr lang="en-US" dirty="0"/>
              <a:t>It seemed like a good idea at the time……….</a:t>
            </a:r>
          </a:p>
        </p:txBody>
      </p:sp>
      <p:sp>
        <p:nvSpPr>
          <p:cNvPr id="3" name="Content Placeholder 2">
            <a:extLst>
              <a:ext uri="{FF2B5EF4-FFF2-40B4-BE49-F238E27FC236}">
                <a16:creationId xmlns:a16="http://schemas.microsoft.com/office/drawing/2014/main" id="{9B8EDC09-017E-5D61-DF70-5B377E2950F1}"/>
              </a:ext>
            </a:extLst>
          </p:cNvPr>
          <p:cNvSpPr>
            <a:spLocks noGrp="1"/>
          </p:cNvSpPr>
          <p:nvPr>
            <p:ph idx="1"/>
          </p:nvPr>
        </p:nvSpPr>
        <p:spPr>
          <a:xfrm>
            <a:off x="838200" y="1433739"/>
            <a:ext cx="10515600" cy="4351338"/>
          </a:xfrm>
        </p:spPr>
        <p:txBody>
          <a:bodyPr>
            <a:normAutofit/>
          </a:bodyPr>
          <a:lstStyle/>
          <a:p>
            <a:pPr lvl="1"/>
            <a:r>
              <a:rPr lang="en-US" sz="3600" dirty="0"/>
              <a:t>Virginia Clean Economy Act was passed in 2020</a:t>
            </a:r>
          </a:p>
          <a:p>
            <a:pPr lvl="2"/>
            <a:r>
              <a:rPr lang="en-US" sz="2800" dirty="0"/>
              <a:t>Idea was to reduce greenhouse gas emissions to address climate change</a:t>
            </a:r>
          </a:p>
          <a:p>
            <a:pPr lvl="2"/>
            <a:r>
              <a:rPr lang="en-US" sz="2800" dirty="0"/>
              <a:t>Directs Virginia’s electric utilities to be carbon-free in electric generation by 2050</a:t>
            </a:r>
          </a:p>
          <a:p>
            <a:pPr lvl="2"/>
            <a:r>
              <a:rPr lang="en-US" sz="2800" dirty="0"/>
              <a:t>Mandates closure of coal, oil, natural gas power plants</a:t>
            </a:r>
          </a:p>
          <a:p>
            <a:pPr lvl="2"/>
            <a:r>
              <a:rPr lang="en-US" sz="2800" dirty="0"/>
              <a:t>Mandates 16,000 Megawatts of utility scale solar energy generation capacity</a:t>
            </a:r>
          </a:p>
        </p:txBody>
      </p:sp>
    </p:spTree>
    <p:extLst>
      <p:ext uri="{BB962C8B-B14F-4D97-AF65-F5344CB8AC3E}">
        <p14:creationId xmlns:p14="http://schemas.microsoft.com/office/powerpoint/2010/main" val="161789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088A-55C2-E3E1-8798-A58B3E329CEA}"/>
              </a:ext>
            </a:extLst>
          </p:cNvPr>
          <p:cNvSpPr>
            <a:spLocks noGrp="1"/>
          </p:cNvSpPr>
          <p:nvPr>
            <p:ph type="title"/>
          </p:nvPr>
        </p:nvSpPr>
        <p:spPr>
          <a:xfrm>
            <a:off x="838200" y="365126"/>
            <a:ext cx="10515600" cy="826112"/>
          </a:xfrm>
        </p:spPr>
        <p:txBody>
          <a:bodyPr/>
          <a:lstStyle/>
          <a:p>
            <a:r>
              <a:rPr lang="en-US" dirty="0"/>
              <a:t>Issues</a:t>
            </a:r>
          </a:p>
        </p:txBody>
      </p:sp>
      <p:sp>
        <p:nvSpPr>
          <p:cNvPr id="3" name="Content Placeholder 2">
            <a:extLst>
              <a:ext uri="{FF2B5EF4-FFF2-40B4-BE49-F238E27FC236}">
                <a16:creationId xmlns:a16="http://schemas.microsoft.com/office/drawing/2014/main" id="{8C1ABC94-E707-DB7B-DE32-1F67F8DAE5B5}"/>
              </a:ext>
            </a:extLst>
          </p:cNvPr>
          <p:cNvSpPr>
            <a:spLocks noGrp="1"/>
          </p:cNvSpPr>
          <p:nvPr>
            <p:ph idx="1"/>
          </p:nvPr>
        </p:nvSpPr>
        <p:spPr>
          <a:xfrm>
            <a:off x="896923" y="1082180"/>
            <a:ext cx="10515600" cy="5571169"/>
          </a:xfrm>
        </p:spPr>
        <p:txBody>
          <a:bodyPr>
            <a:normAutofit fontScale="92500" lnSpcReduction="20000"/>
          </a:bodyPr>
          <a:lstStyle/>
          <a:p>
            <a:r>
              <a:rPr lang="en-US" dirty="0"/>
              <a:t>Solar developers are cutting forests and converting prime farmland</a:t>
            </a:r>
            <a:r>
              <a:rPr lang="en-US" i="1" dirty="0"/>
              <a:t> </a:t>
            </a:r>
            <a:r>
              <a:rPr lang="en-US" dirty="0"/>
              <a:t>that provide water quality benefits, fish and wildlife habitat</a:t>
            </a:r>
          </a:p>
          <a:p>
            <a:pPr lvl="1"/>
            <a:r>
              <a:rPr lang="en-US" dirty="0"/>
              <a:t>Acreage permitted for utility scale industrial solar in Virginia is growing at an average rate of 77% per year based on linear regression model</a:t>
            </a:r>
          </a:p>
          <a:p>
            <a:pPr lvl="1"/>
            <a:r>
              <a:rPr lang="en-US" dirty="0"/>
              <a:t>It takes 5-12 acres of land to create 1 MW of solar generating capacity</a:t>
            </a:r>
          </a:p>
          <a:p>
            <a:pPr lvl="1"/>
            <a:r>
              <a:rPr lang="en-US" sz="2400" dirty="0">
                <a:cs typeface="Times New Roman" panose="02020603050405020304" pitchFamily="18" charset="0"/>
              </a:rPr>
              <a:t>Based on VCEA, 317,000 acres may be converted to solar by 2045 - DEQ, March 2023</a:t>
            </a:r>
          </a:p>
          <a:p>
            <a:pPr lvl="1"/>
            <a:r>
              <a:rPr lang="en-US" dirty="0"/>
              <a:t>However, worst case, data center demand for renewable energy drives loss of about 1,500,000 acres by 2050, assuming no nuclear or natural gas to keep data centers running after dark – Piedmont Environmental Council, 2023</a:t>
            </a:r>
          </a:p>
          <a:p>
            <a:pPr lvl="1"/>
            <a:r>
              <a:rPr lang="en-US" sz="2400" kern="100" dirty="0">
                <a:effectLst/>
                <a:ea typeface="Calibri" panose="020F0502020204030204" pitchFamily="34" charset="0"/>
              </a:rPr>
              <a:t>About 61% of the roughly 30,000 acres of ag land used so far for solar projects is high-suitability cropland – VCU, May 2021</a:t>
            </a:r>
            <a:endParaRPr lang="en-US" dirty="0"/>
          </a:p>
          <a:p>
            <a:pPr lvl="1"/>
            <a:r>
              <a:rPr lang="en-US" dirty="0"/>
              <a:t>69% of existing solar facilities had regulatory “issues” with stormwater/erosion – DEQ, April 2023</a:t>
            </a:r>
          </a:p>
          <a:p>
            <a:pPr lvl="1"/>
            <a:r>
              <a:rPr lang="en-US" dirty="0"/>
              <a:t>As of 2023, more than 10,000 acres of forest have already been lost to industrial solar “farms”, but Virginia owes the region 48,000 acres of </a:t>
            </a:r>
            <a:r>
              <a:rPr lang="en-US" b="1" dirty="0"/>
              <a:t>new</a:t>
            </a:r>
            <a:r>
              <a:rPr lang="en-US" dirty="0"/>
              <a:t> forest by 2025 under the latest Chesapeake Bay agreement, but had only planted 6,600 acres</a:t>
            </a:r>
          </a:p>
          <a:p>
            <a:pPr lvl="1"/>
            <a:r>
              <a:rPr lang="en-US" dirty="0"/>
              <a:t>Solar stormwater pollution undercuts urban investment in stormwater management (e.g.: $135M by NOVA last year, $1B by Richmond by 2028)</a:t>
            </a:r>
          </a:p>
          <a:p>
            <a:pPr lvl="1"/>
            <a:r>
              <a:rPr lang="en-US" dirty="0"/>
              <a:t>Data centers already 21% of Dominion’s baseload, and that’s growing at 27% annually</a:t>
            </a:r>
          </a:p>
          <a:p>
            <a:pPr lvl="1"/>
            <a:endParaRPr lang="en-US" dirty="0"/>
          </a:p>
        </p:txBody>
      </p:sp>
    </p:spTree>
    <p:extLst>
      <p:ext uri="{BB962C8B-B14F-4D97-AF65-F5344CB8AC3E}">
        <p14:creationId xmlns:p14="http://schemas.microsoft.com/office/powerpoint/2010/main" val="283158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87A350-DFD5-8C27-B73A-9376F78185D3}"/>
              </a:ext>
            </a:extLst>
          </p:cNvPr>
          <p:cNvPicPr>
            <a:picLocks noChangeAspect="1"/>
          </p:cNvPicPr>
          <p:nvPr/>
        </p:nvPicPr>
        <p:blipFill>
          <a:blip r:embed="rId2"/>
          <a:stretch>
            <a:fillRect/>
          </a:stretch>
        </p:blipFill>
        <p:spPr>
          <a:xfrm>
            <a:off x="-307911" y="-173199"/>
            <a:ext cx="12698961" cy="7143166"/>
          </a:xfrm>
          <a:prstGeom prst="rect">
            <a:avLst/>
          </a:prstGeom>
        </p:spPr>
      </p:pic>
    </p:spTree>
    <p:extLst>
      <p:ext uri="{BB962C8B-B14F-4D97-AF65-F5344CB8AC3E}">
        <p14:creationId xmlns:p14="http://schemas.microsoft.com/office/powerpoint/2010/main" val="340251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C07F2-18CB-A5DE-83A3-A6C876C103A3}"/>
              </a:ext>
            </a:extLst>
          </p:cNvPr>
          <p:cNvPicPr>
            <a:picLocks noChangeAspect="1"/>
          </p:cNvPicPr>
          <p:nvPr/>
        </p:nvPicPr>
        <p:blipFill>
          <a:blip r:embed="rId2"/>
          <a:stretch>
            <a:fillRect/>
          </a:stretch>
        </p:blipFill>
        <p:spPr>
          <a:xfrm>
            <a:off x="-289249" y="-162704"/>
            <a:ext cx="12647126" cy="7114009"/>
          </a:xfrm>
          <a:prstGeom prst="rect">
            <a:avLst/>
          </a:prstGeom>
        </p:spPr>
      </p:pic>
    </p:spTree>
    <p:extLst>
      <p:ext uri="{BB962C8B-B14F-4D97-AF65-F5344CB8AC3E}">
        <p14:creationId xmlns:p14="http://schemas.microsoft.com/office/powerpoint/2010/main" val="373307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3C1C0-AE74-B795-80F0-A9931056AD2C}"/>
              </a:ext>
            </a:extLst>
          </p:cNvPr>
          <p:cNvPicPr>
            <a:picLocks noChangeAspect="1"/>
          </p:cNvPicPr>
          <p:nvPr/>
        </p:nvPicPr>
        <p:blipFill>
          <a:blip r:embed="rId2"/>
          <a:stretch>
            <a:fillRect/>
          </a:stretch>
        </p:blipFill>
        <p:spPr>
          <a:xfrm>
            <a:off x="578497" y="292164"/>
            <a:ext cx="11821886" cy="6649811"/>
          </a:xfrm>
          <a:prstGeom prst="rect">
            <a:avLst/>
          </a:prstGeom>
        </p:spPr>
      </p:pic>
    </p:spTree>
    <p:extLst>
      <p:ext uri="{BB962C8B-B14F-4D97-AF65-F5344CB8AC3E}">
        <p14:creationId xmlns:p14="http://schemas.microsoft.com/office/powerpoint/2010/main" val="340002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4DA4-C416-2456-D8BB-6C74AE922404}"/>
              </a:ext>
            </a:extLst>
          </p:cNvPr>
          <p:cNvSpPr>
            <a:spLocks noGrp="1"/>
          </p:cNvSpPr>
          <p:nvPr>
            <p:ph type="title"/>
          </p:nvPr>
        </p:nvSpPr>
        <p:spPr/>
        <p:txBody>
          <a:bodyPr/>
          <a:lstStyle/>
          <a:p>
            <a:r>
              <a:rPr lang="en-US" dirty="0"/>
              <a:t>So what to do?</a:t>
            </a:r>
          </a:p>
        </p:txBody>
      </p:sp>
      <p:sp>
        <p:nvSpPr>
          <p:cNvPr id="3" name="Content Placeholder 2">
            <a:extLst>
              <a:ext uri="{FF2B5EF4-FFF2-40B4-BE49-F238E27FC236}">
                <a16:creationId xmlns:a16="http://schemas.microsoft.com/office/drawing/2014/main" id="{A089291D-BA5B-8573-F861-195E87E0F002}"/>
              </a:ext>
            </a:extLst>
          </p:cNvPr>
          <p:cNvSpPr>
            <a:spLocks noGrp="1"/>
          </p:cNvSpPr>
          <p:nvPr>
            <p:ph idx="1"/>
          </p:nvPr>
        </p:nvSpPr>
        <p:spPr/>
        <p:txBody>
          <a:bodyPr>
            <a:normAutofit fontScale="92500"/>
          </a:bodyPr>
          <a:lstStyle/>
          <a:p>
            <a:r>
              <a:rPr lang="en-US" dirty="0"/>
              <a:t>Change the incentives in Virginia state law</a:t>
            </a:r>
          </a:p>
          <a:p>
            <a:pPr lvl="1"/>
            <a:r>
              <a:rPr lang="en-US" dirty="0"/>
              <a:t>Incentivize solar siting in brownfields, residential and commercial structures, parking lots  -- </a:t>
            </a:r>
            <a:r>
              <a:rPr lang="en-US"/>
              <a:t>Delegate Paul Krizek’s</a:t>
            </a:r>
            <a:r>
              <a:rPr lang="en-US" dirty="0"/>
              <a:t> bills HB 197, HB 198, and HB 199</a:t>
            </a:r>
          </a:p>
          <a:p>
            <a:pPr lvl="1"/>
            <a:r>
              <a:rPr lang="en-US" dirty="0"/>
              <a:t>Disincentivize siting utility scale industrial solar in forests and prime farmland</a:t>
            </a:r>
          </a:p>
          <a:p>
            <a:pPr lvl="1"/>
            <a:r>
              <a:rPr lang="en-US" dirty="0"/>
              <a:t>Promote compatible agrovoltaics (e.g.: sheep grazing, pollinator habitat, crops)</a:t>
            </a:r>
          </a:p>
          <a:p>
            <a:r>
              <a:rPr lang="en-US" dirty="0"/>
              <a:t>Comment on DEQ’s upcoming HB 206 regulations to mitigate the environmental impact of solar</a:t>
            </a:r>
          </a:p>
          <a:p>
            <a:r>
              <a:rPr lang="en-US" sz="2800" dirty="0">
                <a:solidFill>
                  <a:srgbClr val="000000"/>
                </a:solidFill>
                <a:effectLst/>
                <a:ea typeface="Calibri" panose="020F0502020204030204" pitchFamily="34" charset="0"/>
                <a:cs typeface="Times New Roman" panose="02020603050405020304" pitchFamily="18" charset="0"/>
              </a:rPr>
              <a:t>DEQ’s stormwater Guidance Memo 22-2012 issued on 11/30/22, and effective 12/31/2024, requires more stringent stormwater controls for utility scale solar not yet connected to the grid by the effective date.</a:t>
            </a:r>
            <a:endParaRPr lang="en-US" sz="2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9504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9CD4-1E28-14EA-D72F-CCE27EE1C229}"/>
              </a:ext>
            </a:extLst>
          </p:cNvPr>
          <p:cNvSpPr>
            <a:spLocks noGrp="1"/>
          </p:cNvSpPr>
          <p:nvPr>
            <p:ph type="title"/>
          </p:nvPr>
        </p:nvSpPr>
        <p:spPr/>
        <p:txBody>
          <a:bodyPr/>
          <a:lstStyle/>
          <a:p>
            <a:r>
              <a:rPr lang="en-US" dirty="0"/>
              <a:t>Ask Solar Developers Probing Questions</a:t>
            </a:r>
          </a:p>
        </p:txBody>
      </p:sp>
      <p:sp>
        <p:nvSpPr>
          <p:cNvPr id="3" name="Content Placeholder 2">
            <a:extLst>
              <a:ext uri="{FF2B5EF4-FFF2-40B4-BE49-F238E27FC236}">
                <a16:creationId xmlns:a16="http://schemas.microsoft.com/office/drawing/2014/main" id="{879E8E8D-3A89-2AF2-9543-BC797D665BC8}"/>
              </a:ext>
            </a:extLst>
          </p:cNvPr>
          <p:cNvSpPr>
            <a:spLocks noGrp="1"/>
          </p:cNvSpPr>
          <p:nvPr>
            <p:ph idx="1"/>
          </p:nvPr>
        </p:nvSpPr>
        <p:spPr/>
        <p:txBody>
          <a:bodyPr>
            <a:normAutofit fontScale="92500"/>
          </a:bodyPr>
          <a:lstStyle/>
          <a:p>
            <a:pPr marL="0" marR="0" indent="0">
              <a:lnSpc>
                <a:spcPct val="100000"/>
              </a:lnSpc>
              <a:spcBef>
                <a:spcPts val="0"/>
              </a:spcBef>
              <a:spcAft>
                <a:spcPts val="1000"/>
              </a:spcAft>
              <a:buNone/>
            </a:pPr>
            <a:r>
              <a:rPr lang="en-US" sz="1800" kern="100" dirty="0">
                <a:effectLst/>
                <a:latin typeface="Times New Roman" panose="02020603050405020304" pitchFamily="18" charset="0"/>
                <a:ea typeface="Calibri" panose="020F0502020204030204" pitchFamily="34" charset="0"/>
              </a:rPr>
              <a:t>1. Have you built a solar facility in Virginia before?  If so, where, and would DEQ confirm that your other project(s) are fully compliant with state water quality regulations?  If you have not built a project in Virginia before, where have you done solar projects in the past, and what is your environmental compliance track record in those other states?</a:t>
            </a:r>
          </a:p>
          <a:p>
            <a:pPr marL="0" marR="0" indent="0">
              <a:lnSpc>
                <a:spcPct val="100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2. What will be done with the topsoil in the construction area?  Will the area soils be compacted during construction, making it hard to return the land to agriculture when the project is decommissioned?</a:t>
            </a:r>
          </a:p>
          <a:p>
            <a:pPr marL="0" marR="0" indent="0">
              <a:lnSpc>
                <a:spcPct val="115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3. Will you install screening with vegetation and setbacks from property lines?</a:t>
            </a:r>
          </a:p>
          <a:p>
            <a:pPr marL="0" marR="0" indent="0">
              <a:lnSpc>
                <a:spcPct val="115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4. Will you install riparian buffers along all hydrological features (like springs, ponds, and streams) within the project area?</a:t>
            </a:r>
          </a:p>
          <a:p>
            <a:pPr marL="0" marR="0" indent="0">
              <a:lnSpc>
                <a:spcPct val="115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5. Are you providing enough space between the rows of panels to support plant growth and allow water infiltration?</a:t>
            </a:r>
          </a:p>
          <a:p>
            <a:pPr marL="0" marR="0" indent="0">
              <a:lnSpc>
                <a:spcPct val="115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6. Will you ensure proper erosion, sediment and stormwater runoff controls. (Solar panels themselves, after all, are impervious surfaces.)</a:t>
            </a:r>
          </a:p>
          <a:p>
            <a:pPr marL="0" marR="0" indent="0">
              <a:lnSpc>
                <a:spcPct val="115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7. Will you guarantee that the land be returned to its original use if solar panels are removed before the end of the lease term?</a:t>
            </a:r>
          </a:p>
          <a:p>
            <a:pPr marL="0" marR="0" indent="0">
              <a:lnSpc>
                <a:spcPct val="115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8. Will your project disturb prime farmland, forests, or cultural resources?</a:t>
            </a:r>
          </a:p>
          <a:p>
            <a:endParaRPr lang="en-US" dirty="0"/>
          </a:p>
        </p:txBody>
      </p:sp>
    </p:spTree>
    <p:extLst>
      <p:ext uri="{BB962C8B-B14F-4D97-AF65-F5344CB8AC3E}">
        <p14:creationId xmlns:p14="http://schemas.microsoft.com/office/powerpoint/2010/main" val="327111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D49B-7992-321D-F3B9-997179B3F281}"/>
              </a:ext>
            </a:extLst>
          </p:cNvPr>
          <p:cNvSpPr>
            <a:spLocks noGrp="1"/>
          </p:cNvSpPr>
          <p:nvPr>
            <p:ph type="title"/>
          </p:nvPr>
        </p:nvSpPr>
        <p:spPr/>
        <p:txBody>
          <a:bodyPr/>
          <a:lstStyle/>
          <a:p>
            <a:r>
              <a:rPr lang="en-US" dirty="0"/>
              <a:t>Ask More Probing Questions</a:t>
            </a:r>
          </a:p>
        </p:txBody>
      </p:sp>
      <p:sp>
        <p:nvSpPr>
          <p:cNvPr id="3" name="Content Placeholder 2">
            <a:extLst>
              <a:ext uri="{FF2B5EF4-FFF2-40B4-BE49-F238E27FC236}">
                <a16:creationId xmlns:a16="http://schemas.microsoft.com/office/drawing/2014/main" id="{5F664DE2-DA0C-0B11-535D-0B5F043A8C18}"/>
              </a:ext>
            </a:extLst>
          </p:cNvPr>
          <p:cNvSpPr>
            <a:spLocks noGrp="1"/>
          </p:cNvSpPr>
          <p:nvPr>
            <p:ph idx="1"/>
          </p:nvPr>
        </p:nvSpPr>
        <p:spPr/>
        <p:txBody>
          <a:bodyPr>
            <a:normAutofit lnSpcReduction="10000"/>
          </a:bodyPr>
          <a:lstStyle/>
          <a:p>
            <a:pPr marL="0" marR="0" indent="0">
              <a:lnSpc>
                <a:spcPct val="100000"/>
              </a:lnSpc>
              <a:spcBef>
                <a:spcPts val="0"/>
              </a:spcBef>
              <a:spcAft>
                <a:spcPts val="1000"/>
              </a:spcAft>
              <a:buNone/>
            </a:pPr>
            <a:r>
              <a:rPr lang="en-US" sz="1800" kern="100" dirty="0">
                <a:effectLst/>
                <a:latin typeface="Times New Roman" panose="02020603050405020304" pitchFamily="18" charset="0"/>
                <a:ea typeface="Calibri" panose="020F0502020204030204" pitchFamily="34" charset="0"/>
              </a:rPr>
              <a:t>9.  Are you open to livestock grazing as a vegetation management tool under the panels, making the area pollinator habitat, or perhaps allowing some type of conventional agriculture under the panels (e.g.: vegetables).</a:t>
            </a:r>
          </a:p>
          <a:p>
            <a:pPr marL="0" marR="0" indent="0">
              <a:lnSpc>
                <a:spcPct val="100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10.  Are you posting a bond for decommissioning the project at the end of its useful life?  If so, are you reducing the amount of the bond by some estimate of the recycled value of the panels and support structure?  If so, what makes you think those will have any value at all 30 years from now?</a:t>
            </a:r>
          </a:p>
          <a:p>
            <a:pPr marL="0" marR="0" indent="0">
              <a:lnSpc>
                <a:spcPct val="100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11. What financial incentives are you offering the County?</a:t>
            </a:r>
          </a:p>
          <a:p>
            <a:pPr marL="0" marR="0" indent="0">
              <a:lnSpc>
                <a:spcPct val="100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12.  Do you have a customer for the solar power lined up, or are you building this project speculating that you will eventually have a customer?</a:t>
            </a:r>
          </a:p>
          <a:p>
            <a:pPr marL="0" marR="0" indent="0">
              <a:lnSpc>
                <a:spcPct val="100000"/>
              </a:lnSpc>
              <a:spcBef>
                <a:spcPts val="0"/>
              </a:spcBef>
              <a:spcAft>
                <a:spcPts val="0"/>
              </a:spcAft>
              <a:buNone/>
            </a:pPr>
            <a:r>
              <a:rPr lang="en-US" sz="1800" kern="100" dirty="0">
                <a:effectLst/>
                <a:latin typeface="Times New Roman" panose="02020603050405020304" pitchFamily="18" charset="0"/>
                <a:ea typeface="Calibri" panose="020F0502020204030204" pitchFamily="34" charset="0"/>
              </a:rPr>
              <a:t>13.  Will new transmission lines have to be built to accommodate this project, and if so, where will the lines run?</a:t>
            </a:r>
          </a:p>
          <a:p>
            <a:pPr marL="0" marR="95250" indent="0">
              <a:lnSpc>
                <a:spcPct val="100000"/>
              </a:lnSpc>
              <a:spcBef>
                <a:spcPts val="0"/>
              </a:spcBef>
              <a:spcAft>
                <a:spcPts val="0"/>
              </a:spcAft>
              <a:buNone/>
            </a:pPr>
            <a:r>
              <a:rPr lang="en-US" sz="1800" kern="100" dirty="0">
                <a:solidFill>
                  <a:srgbClr val="000000"/>
                </a:solidFill>
                <a:effectLst/>
                <a:latin typeface="Times New Roman" panose="02020603050405020304" pitchFamily="18" charset="0"/>
                <a:ea typeface="Calibri" panose="020F0502020204030204" pitchFamily="34" charset="0"/>
              </a:rPr>
              <a:t>14. Will you commit to holding title to the project all the way through construction to the point where it starts generating power, or are you planning on selling it to some other party along the way? If you plan on selling before power is generated, will the County have the ability to approve or veto anyone to whom you might sell the project?  Can you guarantee that whatever conditions the County imposes on your project will be adhered to by any subsequent project owner?</a:t>
            </a:r>
          </a:p>
          <a:p>
            <a:pPr marL="0" marR="95250" indent="0">
              <a:lnSpc>
                <a:spcPct val="100000"/>
              </a:lnSpc>
              <a:spcBef>
                <a:spcPts val="0"/>
              </a:spcBef>
              <a:buNone/>
            </a:pPr>
            <a:r>
              <a:rPr lang="en-US" sz="1800" kern="100" dirty="0">
                <a:solidFill>
                  <a:srgbClr val="000000"/>
                </a:solidFill>
                <a:effectLst/>
                <a:latin typeface="Times New Roman" panose="02020603050405020304" pitchFamily="18" charset="0"/>
                <a:ea typeface="Calibri" panose="020F0502020204030204" pitchFamily="34" charset="0"/>
              </a:rPr>
              <a:t>15. Will you commit to adhering to DEQ’s stormwater Guidance Memo 22-2012, even if your project is connected to the grid before the Guidance Memo’s 12/31/2024 effective date?</a:t>
            </a:r>
            <a:endParaRPr lang="en-US" sz="1800" kern="100" dirty="0">
              <a:effectLst/>
              <a:latin typeface="Times New Roman" panose="02020603050405020304" pitchFamily="18" charset="0"/>
              <a:ea typeface="Calibri" panose="020F0502020204030204" pitchFamily="34" charset="0"/>
            </a:endParaRPr>
          </a:p>
          <a:p>
            <a:pPr marL="342900" marR="95250" indent="-342900">
              <a:lnSpc>
                <a:spcPct val="100000"/>
              </a:lnSpc>
              <a:spcBef>
                <a:spcPts val="0"/>
              </a:spcBef>
              <a:spcAft>
                <a:spcPts val="0"/>
              </a:spcAft>
              <a:buAutoNum type="arabicPeriod" startAt="14"/>
            </a:pPr>
            <a:endParaRPr lang="en-US" sz="1800" kern="1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853452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1047</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Candara</vt:lpstr>
      <vt:lpstr>Times New Roman</vt:lpstr>
      <vt:lpstr>Office Theme</vt:lpstr>
      <vt:lpstr>Potomac Watershed Roundtable</vt:lpstr>
      <vt:lpstr>It seemed like a good idea at the time……….</vt:lpstr>
      <vt:lpstr>Issues</vt:lpstr>
      <vt:lpstr>PowerPoint Presentation</vt:lpstr>
      <vt:lpstr>PowerPoint Presentation</vt:lpstr>
      <vt:lpstr>PowerPoint Presentation</vt:lpstr>
      <vt:lpstr>So what to do?</vt:lpstr>
      <vt:lpstr>Ask Solar Developers Probing Questions</vt:lpstr>
      <vt:lpstr>Ask More Probing Questions</vt:lpstr>
      <vt:lpstr>Rooftop solar could provide about 30% of Virginia’s 2016 electricity demand says DOE’s National Renewable Energy Laboratory, January 2016</vt:lpstr>
      <vt:lpstr>Parking lots could provide as much as 33% of US electricity demand according to Time magazine, 12/8/22. Photo below is a Belgian parking 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Presbyterian Meeting House: Environmental Policy at Cross-Purposes in Virginia</dc:title>
  <dc:creator>Scott Cameron</dc:creator>
  <cp:lastModifiedBy>Scott Cameron</cp:lastModifiedBy>
  <cp:revision>21</cp:revision>
  <dcterms:created xsi:type="dcterms:W3CDTF">2023-01-18T20:28:34Z</dcterms:created>
  <dcterms:modified xsi:type="dcterms:W3CDTF">2024-01-11T21:23:49Z</dcterms:modified>
</cp:coreProperties>
</file>