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4" r:id="rId1"/>
  </p:sldMasterIdLst>
  <p:sldIdLst>
    <p:sldId id="257" r:id="rId2"/>
    <p:sldId id="262" r:id="rId3"/>
    <p:sldId id="266" r:id="rId4"/>
    <p:sldId id="261" r:id="rId5"/>
    <p:sldId id="268" r:id="rId6"/>
    <p:sldId id="265" r:id="rId7"/>
    <p:sldId id="264" r:id="rId8"/>
    <p:sldId id="270" r:id="rId9"/>
    <p:sldId id="267" r:id="rId10"/>
    <p:sldId id="263" r:id="rId11"/>
    <p:sldId id="269" r:id="rId12"/>
    <p:sldId id="271" r:id="rId13"/>
    <p:sldId id="274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4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137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6975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9501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98982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8483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9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4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4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4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3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3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5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9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7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9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content/dam/tn/education/technology/eis_data_dictionary_2021-22.pdf" TargetMode="External"/><Relationship Id="rId2" Type="http://schemas.openxmlformats.org/officeDocument/2006/relationships/hyperlink" Target="https://www.tn.gov/content/dam/tn/education/technology/eis_appendices_2021-22%20Au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n.gov/content/dam/tn/education/cpm/cpm_data_manual.pdf" TargetMode="External"/><Relationship Id="rId4" Type="http://schemas.openxmlformats.org/officeDocument/2006/relationships/hyperlink" Target="https://www.tn.gov/content/dam/tn/education/technology/eis_extracts_layout_2021-22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tn.gov/content/dam/tn/education/technology/ApplicationAccessFormDistrictSchoolLevel2020110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tn.gov/content/tn/education/lea-operations/education-information-system-ei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16" y="3980532"/>
            <a:ext cx="6758364" cy="2685801"/>
          </a:xfrm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pPr algn="l"/>
            <a:r>
              <a:rPr lang="en-US" sz="8800" b="1" dirty="0" smtClean="0">
                <a:solidFill>
                  <a:schemeClr val="bg1"/>
                </a:solidFill>
              </a:rPr>
              <a:t>New Data</a:t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8800" b="1" dirty="0" smtClean="0">
                <a:solidFill>
                  <a:schemeClr val="bg1"/>
                </a:solidFill>
              </a:rPr>
              <a:t>Boot Camp</a:t>
            </a:r>
            <a:endParaRPr lang="en-US" sz="88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216" y="3105839"/>
            <a:ext cx="2664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Presented by: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April Hale, DeKalb Co.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633" y="524598"/>
            <a:ext cx="9225587" cy="5864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Info do I need for upload to EIS?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Reminder- EIS is updated nightly with data transmitted from your SIS package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EIS Appendices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EIS Data Dictionary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EIS Extracts Layout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5"/>
              </a:rPr>
              <a:t>CPM DATA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182" y="556928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DATA REPORTS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5970" y="2160908"/>
            <a:ext cx="367749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RESEARCH QUERIES</a:t>
            </a:r>
            <a:r>
              <a:rPr lang="en-US" dirty="0" smtClean="0"/>
              <a:t>								</a:t>
            </a:r>
            <a:endParaRPr lang="en-US" dirty="0"/>
          </a:p>
          <a:p>
            <a:r>
              <a:rPr lang="en-US" dirty="0" smtClean="0"/>
              <a:t>ADM Audit </a:t>
            </a:r>
            <a:r>
              <a:rPr lang="en-US" dirty="0" smtClean="0"/>
              <a:t>Report</a:t>
            </a:r>
            <a:endParaRPr lang="en-US" dirty="0" smtClean="0"/>
          </a:p>
          <a:p>
            <a:r>
              <a:rPr lang="en-US" dirty="0" smtClean="0"/>
              <a:t>Federally Funded Classes</a:t>
            </a:r>
          </a:p>
          <a:p>
            <a:r>
              <a:rPr lang="en-US" dirty="0" smtClean="0"/>
              <a:t>Student Disciplinary Actions</a:t>
            </a:r>
          </a:p>
          <a:p>
            <a:r>
              <a:rPr lang="en-US" dirty="0" smtClean="0"/>
              <a:t>Homeless</a:t>
            </a:r>
          </a:p>
          <a:p>
            <a:r>
              <a:rPr lang="en-US" dirty="0" smtClean="0"/>
              <a:t>Truant Student List</a:t>
            </a:r>
          </a:p>
          <a:p>
            <a:r>
              <a:rPr lang="en-US" dirty="0" smtClean="0"/>
              <a:t>Student Membership List</a:t>
            </a:r>
          </a:p>
          <a:p>
            <a:r>
              <a:rPr lang="en-US" dirty="0" smtClean="0"/>
              <a:t>And many more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449" y="234158"/>
            <a:ext cx="3374173" cy="19264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32729" y="2160908"/>
            <a:ext cx="46634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STANDARDS REPORTS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Cohort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Membership Summary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Promotions and Retentions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Special Ed Option Reports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Statewide Student Key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Suspension and Expulsion Reports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And many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7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0085" y="396875"/>
            <a:ext cx="2724150" cy="1533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54" y="613854"/>
            <a:ext cx="8596668" cy="1533525"/>
          </a:xfrm>
        </p:spPr>
        <p:txBody>
          <a:bodyPr/>
          <a:lstStyle/>
          <a:p>
            <a:r>
              <a:rPr lang="en-US" dirty="0" smtClean="0"/>
              <a:t>Enhanced EIS Data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3244" y="2364358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You must agree to the EIS Entry Disclaimer screen.  This application should only be used as a last resort by districts for data that cannot be uploaded from their SIS package.</a:t>
            </a:r>
          </a:p>
          <a:p>
            <a:r>
              <a:rPr lang="en-US" sz="2400" dirty="0" smtClean="0"/>
              <a:t>District Calendar, District events, Instructional program, Class, Student and Staff are the search options.</a:t>
            </a:r>
          </a:p>
          <a:p>
            <a:r>
              <a:rPr lang="en-US" sz="2400" dirty="0" smtClean="0"/>
              <a:t>Each category will have options as well</a:t>
            </a:r>
          </a:p>
          <a:p>
            <a:r>
              <a:rPr lang="en-US" sz="2400" dirty="0" smtClean="0"/>
              <a:t>Corrected data will need to be saved in order to update in EIS</a:t>
            </a:r>
          </a:p>
          <a:p>
            <a:r>
              <a:rPr lang="en-US" sz="2400" dirty="0" smtClean="0"/>
              <a:t>Corrected data usually takes 24 hours to show up on EIS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Dashboard Tiles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Attendance Funding EIS</a:t>
            </a:r>
          </a:p>
          <a:p>
            <a:r>
              <a:rPr lang="en-US" sz="2800" dirty="0" smtClean="0"/>
              <a:t>Cohort</a:t>
            </a:r>
          </a:p>
          <a:p>
            <a:r>
              <a:rPr lang="en-US" sz="2800" dirty="0" smtClean="0"/>
              <a:t>Spear</a:t>
            </a:r>
          </a:p>
          <a:p>
            <a:r>
              <a:rPr lang="en-US" sz="2800" dirty="0" smtClean="0"/>
              <a:t>Spear Admin</a:t>
            </a:r>
          </a:p>
          <a:p>
            <a:r>
              <a:rPr lang="en-US" sz="2800" dirty="0" smtClean="0"/>
              <a:t>TN Compass</a:t>
            </a:r>
          </a:p>
          <a:p>
            <a:r>
              <a:rPr lang="en-US" sz="2800" dirty="0" err="1" smtClean="0"/>
              <a:t>TNShare</a:t>
            </a:r>
            <a:endParaRPr lang="en-US" sz="2800" dirty="0" smtClean="0"/>
          </a:p>
          <a:p>
            <a:r>
              <a:rPr lang="en-US" sz="2800" dirty="0" err="1" smtClean="0"/>
              <a:t>EPlan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0088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555" y="624110"/>
            <a:ext cx="8911687" cy="1280890"/>
          </a:xfrm>
        </p:spPr>
        <p:txBody>
          <a:bodyPr/>
          <a:lstStyle/>
          <a:p>
            <a:r>
              <a:rPr lang="en-US" dirty="0" smtClean="0"/>
              <a:t>Key Items to Remember: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555" y="2362200"/>
            <a:ext cx="8596668" cy="43472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Funding is based on data uploaded to EIS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There are nine reporting periods in a school year.  Four of the nine reporting periods are used in the BEP calculation (2- 12.5%, 3- 17.5%, 6- 35%, 7- 35%)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Students with blocked approval errors do not count in ADM/ADA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Students with Fatal Errors do not count in ADM/ADA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Expelled students do not receive an ADM or 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Suspended students do not receive 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Service Only students do not count in ADM/ADA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Students missing a schedule in EIS do not count in ADM/ADA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062" y="1710690"/>
            <a:ext cx="8915400" cy="37776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Live </a:t>
            </a:r>
            <a:r>
              <a:rPr lang="en-US" sz="2800" dirty="0" smtClean="0"/>
              <a:t>Data</a:t>
            </a:r>
          </a:p>
          <a:p>
            <a:pPr marL="0" indent="0">
              <a:buNone/>
            </a:pPr>
            <a:r>
              <a:rPr lang="en-US" sz="2800" dirty="0" smtClean="0"/>
              <a:t>Links in EIS to use daily: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Dynamic Errors</a:t>
            </a:r>
          </a:p>
          <a:p>
            <a:r>
              <a:rPr lang="en-US" sz="2800" dirty="0" smtClean="0"/>
              <a:t>Block Approval Errors</a:t>
            </a:r>
            <a:endParaRPr lang="en-US" sz="2800" dirty="0"/>
          </a:p>
          <a:p>
            <a:r>
              <a:rPr lang="en-US" sz="2800" dirty="0" smtClean="0"/>
              <a:t>Student Standard ADM Search on EIS </a:t>
            </a:r>
            <a:r>
              <a:rPr lang="en-US" sz="2800" dirty="0" err="1" smtClean="0"/>
              <a:t>homescreen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812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133" y="618073"/>
            <a:ext cx="9163367" cy="1121783"/>
          </a:xfrm>
        </p:spPr>
        <p:txBody>
          <a:bodyPr>
            <a:normAutofit/>
          </a:bodyPr>
          <a:lstStyle/>
          <a:p>
            <a:r>
              <a:rPr lang="en-US" dirty="0" smtClean="0"/>
              <a:t>Single Sign-On Dashboard*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86" y="2064690"/>
            <a:ext cx="11050059" cy="4244670"/>
          </a:xfrm>
        </p:spPr>
      </p:pic>
    </p:spTree>
    <p:extLst>
      <p:ext uri="{BB962C8B-B14F-4D97-AF65-F5344CB8AC3E}">
        <p14:creationId xmlns:p14="http://schemas.microsoft.com/office/powerpoint/2010/main" val="4455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37" y="587073"/>
            <a:ext cx="10058400" cy="1069230"/>
          </a:xfrm>
        </p:spPr>
        <p:txBody>
          <a:bodyPr/>
          <a:lstStyle/>
          <a:p>
            <a:r>
              <a:rPr lang="en-US" dirty="0" smtClean="0"/>
              <a:t>District 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214" y="1337822"/>
            <a:ext cx="10430466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Application </a:t>
            </a:r>
            <a:r>
              <a:rPr lang="en-US" dirty="0">
                <a:hlinkClick r:id="rId2"/>
              </a:rPr>
              <a:t>Access Form Version </a:t>
            </a:r>
            <a:r>
              <a:rPr lang="en-US" dirty="0" smtClean="0">
                <a:hlinkClick r:id="rId2"/>
              </a:rPr>
              <a:t>7.2</a:t>
            </a:r>
            <a:endParaRPr lang="en-US" dirty="0"/>
          </a:p>
          <a:p>
            <a:r>
              <a:rPr lang="en-US" dirty="0" smtClean="0"/>
              <a:t>Review and update EIS contact Information when a staff change is made. </a:t>
            </a:r>
          </a:p>
          <a:p>
            <a:r>
              <a:rPr lang="en-US" dirty="0" smtClean="0"/>
              <a:t>Application Access is used to add new access, modify access and remove access for employees.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313" y="2857500"/>
            <a:ext cx="8734367" cy="380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293" y="596144"/>
            <a:ext cx="10058400" cy="1008797"/>
          </a:xfrm>
        </p:spPr>
        <p:txBody>
          <a:bodyPr>
            <a:normAutofit/>
          </a:bodyPr>
          <a:lstStyle/>
          <a:p>
            <a:r>
              <a:rPr lang="en-US" dirty="0" smtClean="0"/>
              <a:t>Single Sign-On User Report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230" y="2649219"/>
            <a:ext cx="10885170" cy="3952932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472966" y="1744717"/>
            <a:ext cx="11109434" cy="4076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ermianSlabSerifTypeface" panose="02000000000000000000" pitchFamily="50" charset="0"/>
                <a:ea typeface="+mn-ea"/>
                <a:cs typeface="+mn-cs"/>
              </a:rPr>
              <a:t>The SSO User Report will be assigned for users that have an EIS Production security role of DST_AA (District EIS Approval ADM).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ermianSlabSerifTypeface" panose="02000000000000000000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16" y="2697480"/>
            <a:ext cx="11048438" cy="3577589"/>
          </a:xfrm>
        </p:spPr>
      </p:pic>
      <p:sp>
        <p:nvSpPr>
          <p:cNvPr id="4" name="Rectangle 3"/>
          <p:cNvSpPr/>
          <p:nvPr/>
        </p:nvSpPr>
        <p:spPr>
          <a:xfrm>
            <a:off x="2157571" y="229654"/>
            <a:ext cx="9778683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PermianSlabSerifTypeface" panose="02000000000000000000" pitchFamily="50" charset="0"/>
              </a:rPr>
              <a:t>Search for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PermianSlabSerifTypeface" panose="02000000000000000000" pitchFamily="50" charset="0"/>
              </a:rPr>
              <a:t>Download </a:t>
            </a:r>
            <a:r>
              <a:rPr lang="en-US" sz="2500" dirty="0">
                <a:latin typeface="PermianSlabSerifTypeface" panose="02000000000000000000" pitchFamily="50" charset="0"/>
              </a:rPr>
              <a:t>the list with or without the legacy accounts.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PermianSlabSerifTypeface" panose="02000000000000000000" pitchFamily="50" charset="0"/>
              </a:rPr>
              <a:t>The Status and Login </a:t>
            </a:r>
            <a:r>
              <a:rPr lang="en-US" sz="2500" dirty="0">
                <a:latin typeface="PermianSlabSerifTypeface" panose="02000000000000000000" pitchFamily="50" charset="0"/>
              </a:rPr>
              <a:t>Detected </a:t>
            </a:r>
            <a:r>
              <a:rPr lang="en-US" sz="2500" dirty="0" smtClean="0">
                <a:latin typeface="PermianSlabSerifTypeface" panose="02000000000000000000" pitchFamily="50" charset="0"/>
              </a:rPr>
              <a:t>column </a:t>
            </a:r>
            <a:r>
              <a:rPr lang="en-US" sz="2500" dirty="0">
                <a:latin typeface="PermianSlabSerifTypeface" panose="02000000000000000000" pitchFamily="50" charset="0"/>
              </a:rPr>
              <a:t>will be beneficial to </a:t>
            </a:r>
            <a:r>
              <a:rPr lang="en-US" sz="2500" dirty="0" smtClean="0">
                <a:latin typeface="PermianSlabSerifTypeface" panose="02000000000000000000" pitchFamily="50" charset="0"/>
              </a:rPr>
              <a:t>District Data personnel </a:t>
            </a:r>
            <a:r>
              <a:rPr lang="en-US" sz="2500" dirty="0">
                <a:latin typeface="PermianSlabSerifTypeface" panose="02000000000000000000" pitchFamily="50" charset="0"/>
              </a:rPr>
              <a:t>as they work locally to confirm that staff members log-in at least one time to their </a:t>
            </a:r>
            <a:r>
              <a:rPr lang="en-US" sz="2500" dirty="0" smtClean="0">
                <a:latin typeface="PermianSlabSerifTypeface" panose="02000000000000000000" pitchFamily="50" charset="0"/>
              </a:rPr>
              <a:t>SSO account. </a:t>
            </a:r>
            <a:endParaRPr lang="en-US" sz="2500" dirty="0">
              <a:latin typeface="PermianSlabSerifTypefac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1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225" y="580990"/>
            <a:ext cx="10058400" cy="1163825"/>
          </a:xfrm>
        </p:spPr>
        <p:txBody>
          <a:bodyPr>
            <a:normAutofit/>
          </a:bodyPr>
          <a:lstStyle/>
          <a:p>
            <a:r>
              <a:rPr lang="en-US" dirty="0" smtClean="0"/>
              <a:t>District Technology Request Portal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225" y="2039202"/>
            <a:ext cx="8948507" cy="4449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3919" y="286602"/>
            <a:ext cx="23336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080" y="649510"/>
            <a:ext cx="6966692" cy="693658"/>
          </a:xfrm>
        </p:spPr>
        <p:txBody>
          <a:bodyPr/>
          <a:lstStyle/>
          <a:p>
            <a:r>
              <a:rPr lang="en-US" dirty="0" smtClean="0"/>
              <a:t>TCAP Visibility Tool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 sz="2200" b="1" dirty="0">
              <a:solidFill>
                <a:prstClr val="black">
                  <a:lumMod val="95000"/>
                  <a:lumOff val="5000"/>
                </a:prstClr>
              </a:solidFill>
              <a:latin typeface="PermianSlabSerifTypeface" panose="02000000000000000000" pitchFamily="50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772" y="149225"/>
            <a:ext cx="2847975" cy="17811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930400"/>
            <a:ext cx="10920413" cy="477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3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197" y="381000"/>
            <a:ext cx="2752725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1" y="624110"/>
            <a:ext cx="7174546" cy="690340"/>
          </a:xfrm>
        </p:spPr>
        <p:txBody>
          <a:bodyPr/>
          <a:lstStyle/>
          <a:p>
            <a:r>
              <a:rPr lang="en-US" dirty="0" smtClean="0"/>
              <a:t>EIS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480" y="2148110"/>
            <a:ext cx="10144442" cy="446151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Education Information System.  Contains selected state wide student, staff, class and calendar information by school year.  What can this database do for your district?</a:t>
            </a:r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 Gives districts the ability to track students from school to school across TN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 A</a:t>
            </a:r>
            <a:r>
              <a:rPr lang="en-US" sz="2200" dirty="0" smtClean="0"/>
              <a:t>llows districts to look up staff licensure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 E</a:t>
            </a:r>
            <a:r>
              <a:rPr lang="en-US" sz="2200" dirty="0" smtClean="0"/>
              <a:t>nables districts to correct school levels errors that prevent funding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 S</a:t>
            </a:r>
            <a:r>
              <a:rPr lang="en-US" sz="2200" dirty="0" smtClean="0"/>
              <a:t>upplies districts with a means of contacting other districts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 B</a:t>
            </a:r>
            <a:r>
              <a:rPr lang="en-US" sz="2200" dirty="0" smtClean="0"/>
              <a:t>ridges the gap between districts and allows for communication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EIS Website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80710" y="805184"/>
            <a:ext cx="6222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Department of Education- EIS homepage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10" y="1905000"/>
            <a:ext cx="11337080" cy="425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485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PermianSlabSerifTypeface</vt:lpstr>
      <vt:lpstr>Wingdings</vt:lpstr>
      <vt:lpstr>Wingdings 3</vt:lpstr>
      <vt:lpstr>Wisp</vt:lpstr>
      <vt:lpstr>New Data Boot Camp</vt:lpstr>
      <vt:lpstr>Single Sign-On Dashboard*</vt:lpstr>
      <vt:lpstr>District Contact Information </vt:lpstr>
      <vt:lpstr>Single Sign-On User Report</vt:lpstr>
      <vt:lpstr>PowerPoint Presentation</vt:lpstr>
      <vt:lpstr>District Technology Request Portal</vt:lpstr>
      <vt:lpstr>TCAP Visibility Tool </vt:lpstr>
      <vt:lpstr>EIS Production</vt:lpstr>
      <vt:lpstr>EIS Website</vt:lpstr>
      <vt:lpstr>What Info do I need for upload to EIS? Reminder- EIS is updated nightly with data transmitted from your SIS package   EIS Appendices  EIS Data Dictionary  EIS Extracts Layout  CPM DATA MANUAL</vt:lpstr>
      <vt:lpstr>DATA REPORTS </vt:lpstr>
      <vt:lpstr>Enhanced EIS Data Entry</vt:lpstr>
      <vt:lpstr>Other Dashboard Tiles </vt:lpstr>
      <vt:lpstr>Key Items to Remember: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2021-08-19T20:12:52Z</dcterms:created>
  <dcterms:modified xsi:type="dcterms:W3CDTF">2021-09-21T13:05:11Z</dcterms:modified>
</cp:coreProperties>
</file>