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256" r:id="rId2"/>
    <p:sldId id="258" r:id="rId3"/>
    <p:sldId id="257" r:id="rId4"/>
    <p:sldId id="292" r:id="rId5"/>
    <p:sldId id="268" r:id="rId6"/>
    <p:sldId id="269" r:id="rId7"/>
    <p:sldId id="270" r:id="rId8"/>
    <p:sldId id="294" r:id="rId9"/>
    <p:sldId id="275" r:id="rId10"/>
    <p:sldId id="286" r:id="rId11"/>
    <p:sldId id="277" r:id="rId12"/>
    <p:sldId id="284" r:id="rId13"/>
    <p:sldId id="285" r:id="rId14"/>
    <p:sldId id="287" r:id="rId15"/>
    <p:sldId id="273" r:id="rId16"/>
    <p:sldId id="271" r:id="rId17"/>
    <p:sldId id="281" r:id="rId18"/>
    <p:sldId id="296" r:id="rId19"/>
    <p:sldId id="272" r:id="rId20"/>
    <p:sldId id="283" r:id="rId21"/>
    <p:sldId id="288" r:id="rId22"/>
    <p:sldId id="274" r:id="rId23"/>
    <p:sldId id="303" r:id="rId24"/>
    <p:sldId id="302" r:id="rId25"/>
    <p:sldId id="304" r:id="rId26"/>
    <p:sldId id="260" r:id="rId27"/>
    <p:sldId id="261" r:id="rId28"/>
    <p:sldId id="262" r:id="rId29"/>
    <p:sldId id="263" r:id="rId30"/>
    <p:sldId id="265" r:id="rId31"/>
    <p:sldId id="293" r:id="rId32"/>
    <p:sldId id="264" r:id="rId33"/>
    <p:sldId id="266" r:id="rId34"/>
    <p:sldId id="278" r:id="rId35"/>
    <p:sldId id="267" r:id="rId36"/>
    <p:sldId id="279" r:id="rId37"/>
    <p:sldId id="290" r:id="rId38"/>
    <p:sldId id="289" r:id="rId39"/>
    <p:sldId id="291" r:id="rId40"/>
    <p:sldId id="295" r:id="rId41"/>
    <p:sldId id="298" r:id="rId42"/>
    <p:sldId id="297" r:id="rId43"/>
    <p:sldId id="299" r:id="rId44"/>
    <p:sldId id="300" r:id="rId45"/>
    <p:sldId id="301" r:id="rId46"/>
    <p:sldId id="280" r:id="rId47"/>
    <p:sldId id="259"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627327D-E506-4AAB-8DAF-ED150A2D75AB}" type="datetimeFigureOut">
              <a:rPr lang="en-US" smtClean="0"/>
              <a:t>5/21/2019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4E0BAB3-E05C-455D-AB83-76C5AD9E0999}" type="slidenum">
              <a:rPr lang="en-US" smtClean="0"/>
              <a:t>‹#›</a:t>
            </a:fld>
            <a:endParaRPr lang="en-US"/>
          </a:p>
        </p:txBody>
      </p:sp>
    </p:spTree>
    <p:extLst>
      <p:ext uri="{BB962C8B-B14F-4D97-AF65-F5344CB8AC3E}">
        <p14:creationId xmlns:p14="http://schemas.microsoft.com/office/powerpoint/2010/main" val="1097057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B51616B-F135-42A8-9822-E11AD304B886}" type="datetimeFigureOut">
              <a:rPr lang="en-US" smtClean="0"/>
              <a:t>5/21/2019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DB40ADA-6B66-4C78-AC9E-4AD8F4B3EACF}" type="slidenum">
              <a:rPr lang="en-US" smtClean="0"/>
              <a:t>‹#›</a:t>
            </a:fld>
            <a:endParaRPr lang="en-US"/>
          </a:p>
        </p:txBody>
      </p:sp>
    </p:spTree>
    <p:extLst>
      <p:ext uri="{BB962C8B-B14F-4D97-AF65-F5344CB8AC3E}">
        <p14:creationId xmlns:p14="http://schemas.microsoft.com/office/powerpoint/2010/main" val="428147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40ADA-6B66-4C78-AC9E-4AD8F4B3EACF}" type="slidenum">
              <a:rPr lang="en-US" smtClean="0"/>
              <a:t>4</a:t>
            </a:fld>
            <a:endParaRPr lang="en-US"/>
          </a:p>
        </p:txBody>
      </p:sp>
    </p:spTree>
    <p:extLst>
      <p:ext uri="{BB962C8B-B14F-4D97-AF65-F5344CB8AC3E}">
        <p14:creationId xmlns:p14="http://schemas.microsoft.com/office/powerpoint/2010/main" val="9021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40ADA-6B66-4C78-AC9E-4AD8F4B3EACF}" type="slidenum">
              <a:rPr lang="en-US" smtClean="0"/>
              <a:t>20</a:t>
            </a:fld>
            <a:endParaRPr lang="en-US"/>
          </a:p>
        </p:txBody>
      </p:sp>
    </p:spTree>
    <p:extLst>
      <p:ext uri="{BB962C8B-B14F-4D97-AF65-F5344CB8AC3E}">
        <p14:creationId xmlns:p14="http://schemas.microsoft.com/office/powerpoint/2010/main" val="11646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40ADA-6B66-4C78-AC9E-4AD8F4B3EACF}" type="slidenum">
              <a:rPr lang="en-US" smtClean="0"/>
              <a:t>27</a:t>
            </a:fld>
            <a:endParaRPr lang="en-US"/>
          </a:p>
        </p:txBody>
      </p:sp>
    </p:spTree>
    <p:extLst>
      <p:ext uri="{BB962C8B-B14F-4D97-AF65-F5344CB8AC3E}">
        <p14:creationId xmlns:p14="http://schemas.microsoft.com/office/powerpoint/2010/main" val="35679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40ADA-6B66-4C78-AC9E-4AD8F4B3EACF}" type="slidenum">
              <a:rPr lang="en-US" smtClean="0"/>
              <a:t>41</a:t>
            </a:fld>
            <a:endParaRPr lang="en-US"/>
          </a:p>
        </p:txBody>
      </p:sp>
    </p:spTree>
    <p:extLst>
      <p:ext uri="{BB962C8B-B14F-4D97-AF65-F5344CB8AC3E}">
        <p14:creationId xmlns:p14="http://schemas.microsoft.com/office/powerpoint/2010/main" val="106472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FA73999-F04E-44B7-8327-A4B7EC60CD5C}" type="datetimeFigureOut">
              <a:rPr lang="en-US" smtClean="0"/>
              <a:t>5/21/2019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85CE2BD-6C98-4FA0-9156-D30023B6221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A73999-F04E-44B7-8327-A4B7EC60CD5C}"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CE2BD-6C98-4FA0-9156-D30023B622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A73999-F04E-44B7-8327-A4B7EC60CD5C}"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CE2BD-6C98-4FA0-9156-D30023B622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A73999-F04E-44B7-8327-A4B7EC60CD5C}"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CE2BD-6C98-4FA0-9156-D30023B622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FA73999-F04E-44B7-8327-A4B7EC60CD5C}"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CE2BD-6C98-4FA0-9156-D30023B6221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A73999-F04E-44B7-8327-A4B7EC60CD5C}"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CE2BD-6C98-4FA0-9156-D30023B622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FA73999-F04E-44B7-8327-A4B7EC60CD5C}"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CE2BD-6C98-4FA0-9156-D30023B622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FA73999-F04E-44B7-8327-A4B7EC60CD5C}"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CE2BD-6C98-4FA0-9156-D30023B622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73999-F04E-44B7-8327-A4B7EC60CD5C}"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CE2BD-6C98-4FA0-9156-D30023B622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FA73999-F04E-44B7-8327-A4B7EC60CD5C}"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CE2BD-6C98-4FA0-9156-D30023B622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A73999-F04E-44B7-8327-A4B7EC60CD5C}"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85CE2BD-6C98-4FA0-9156-D30023B62218}"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A73999-F04E-44B7-8327-A4B7EC60CD5C}" type="datetimeFigureOut">
              <a:rPr lang="en-US" smtClean="0"/>
              <a:t>5/21/2019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5CE2BD-6C98-4FA0-9156-D30023B62218}"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effectLst/>
              </a:rPr>
              <a:t>Opioid Prescriptions: Regulations and Abuse</a:t>
            </a:r>
            <a:endParaRPr lang="en-US" dirty="0"/>
          </a:p>
        </p:txBody>
      </p:sp>
      <p:sp>
        <p:nvSpPr>
          <p:cNvPr id="3" name="Subtitle 2"/>
          <p:cNvSpPr>
            <a:spLocks noGrp="1"/>
          </p:cNvSpPr>
          <p:nvPr>
            <p:ph type="subTitle" idx="1"/>
          </p:nvPr>
        </p:nvSpPr>
        <p:spPr/>
        <p:txBody>
          <a:bodyPr>
            <a:normAutofit fontScale="85000" lnSpcReduction="20000"/>
          </a:bodyPr>
          <a:lstStyle/>
          <a:p>
            <a:r>
              <a:rPr lang="en-US" dirty="0"/>
              <a:t>By</a:t>
            </a:r>
          </a:p>
          <a:p>
            <a:r>
              <a:rPr lang="en-US" dirty="0"/>
              <a:t>Jody Jacobson Wedret, RPH, FASHP, FCSHP</a:t>
            </a:r>
          </a:p>
          <a:p>
            <a:r>
              <a:rPr lang="en-US" dirty="0"/>
              <a:t>Pharmacy Education Specialist</a:t>
            </a:r>
          </a:p>
          <a:p>
            <a:r>
              <a:rPr lang="en-US" dirty="0"/>
              <a:t>Clinical Professor</a:t>
            </a:r>
          </a:p>
          <a:p>
            <a:r>
              <a:rPr lang="en-US" dirty="0"/>
              <a:t>UCI Health</a:t>
            </a:r>
          </a:p>
          <a:p>
            <a:endParaRPr lang="en-US" dirty="0"/>
          </a:p>
        </p:txBody>
      </p:sp>
    </p:spTree>
    <p:extLst>
      <p:ext uri="{BB962C8B-B14F-4D97-AF65-F5344CB8AC3E}">
        <p14:creationId xmlns:p14="http://schemas.microsoft.com/office/powerpoint/2010/main" val="395047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1" algn="ctr" rtl="0">
              <a:spcBef>
                <a:spcPct val="0"/>
              </a:spcBef>
            </a:pPr>
            <a:r>
              <a:rPr lang="en-US" sz="4000" dirty="0"/>
              <a:t>Understanding </a:t>
            </a:r>
            <a:br>
              <a:rPr lang="en-US" sz="4000" dirty="0"/>
            </a:br>
            <a:r>
              <a:rPr lang="en-US" sz="4000" dirty="0"/>
              <a:t>acute pain vs chronic pain </a:t>
            </a:r>
          </a:p>
        </p:txBody>
      </p:sp>
      <p:sp>
        <p:nvSpPr>
          <p:cNvPr id="5" name="Text Placeholder 4"/>
          <p:cNvSpPr>
            <a:spLocks noGrp="1"/>
          </p:cNvSpPr>
          <p:nvPr>
            <p:ph type="body" idx="1"/>
          </p:nvPr>
        </p:nvSpPr>
        <p:spPr/>
        <p:txBody>
          <a:bodyPr/>
          <a:lstStyle/>
          <a:p>
            <a:r>
              <a:rPr lang="en-US" dirty="0"/>
              <a:t>Acute pain	</a:t>
            </a:r>
          </a:p>
        </p:txBody>
      </p:sp>
      <p:sp>
        <p:nvSpPr>
          <p:cNvPr id="7" name="Text Placeholder 6"/>
          <p:cNvSpPr>
            <a:spLocks noGrp="1"/>
          </p:cNvSpPr>
          <p:nvPr>
            <p:ph type="body" sz="half" idx="3"/>
          </p:nvPr>
        </p:nvSpPr>
        <p:spPr/>
        <p:txBody>
          <a:bodyPr/>
          <a:lstStyle/>
          <a:p>
            <a:r>
              <a:rPr lang="en-US" dirty="0"/>
              <a:t>Chronic pain</a:t>
            </a:r>
          </a:p>
        </p:txBody>
      </p:sp>
      <p:sp>
        <p:nvSpPr>
          <p:cNvPr id="6" name="Content Placeholder 5"/>
          <p:cNvSpPr>
            <a:spLocks noGrp="1"/>
          </p:cNvSpPr>
          <p:nvPr>
            <p:ph sz="quarter" idx="2"/>
          </p:nvPr>
        </p:nvSpPr>
        <p:spPr/>
        <p:txBody>
          <a:bodyPr/>
          <a:lstStyle/>
          <a:p>
            <a:r>
              <a:rPr lang="en-US" dirty="0"/>
              <a:t>can be traced to an event or procedure</a:t>
            </a:r>
          </a:p>
          <a:p>
            <a:r>
              <a:rPr lang="en-US" dirty="0"/>
              <a:t>Trauma</a:t>
            </a:r>
          </a:p>
          <a:p>
            <a:r>
              <a:rPr lang="en-US" dirty="0"/>
              <a:t>Post-surgical</a:t>
            </a:r>
          </a:p>
          <a:p>
            <a:r>
              <a:rPr lang="en-US" dirty="0"/>
              <a:t>Predictable (relatively) duration and endpoint</a:t>
            </a:r>
          </a:p>
        </p:txBody>
      </p:sp>
      <p:sp>
        <p:nvSpPr>
          <p:cNvPr id="8" name="Content Placeholder 7"/>
          <p:cNvSpPr>
            <a:spLocks noGrp="1"/>
          </p:cNvSpPr>
          <p:nvPr>
            <p:ph sz="quarter" idx="4"/>
          </p:nvPr>
        </p:nvSpPr>
        <p:spPr/>
        <p:txBody>
          <a:bodyPr>
            <a:normAutofit lnSpcReduction="10000"/>
          </a:bodyPr>
          <a:lstStyle/>
          <a:p>
            <a:r>
              <a:rPr lang="en-US" dirty="0"/>
              <a:t>“Pain that extends beyond the normal timeframe for healing” (1)</a:t>
            </a:r>
            <a:endParaRPr lang="en-US" sz="900" dirty="0"/>
          </a:p>
          <a:p>
            <a:r>
              <a:rPr lang="en-US" dirty="0"/>
              <a:t>Extends past 6 months</a:t>
            </a:r>
          </a:p>
          <a:p>
            <a:r>
              <a:rPr lang="en-US" dirty="0"/>
              <a:t>May never get better</a:t>
            </a:r>
          </a:p>
          <a:p>
            <a:r>
              <a:rPr lang="en-US" dirty="0"/>
              <a:t>Debilitating</a:t>
            </a:r>
          </a:p>
          <a:p>
            <a:pPr marL="0" indent="0">
              <a:buNone/>
            </a:pPr>
            <a:endParaRPr lang="en-US" dirty="0"/>
          </a:p>
          <a:p>
            <a:pPr marL="0" indent="0">
              <a:buNone/>
            </a:pPr>
            <a:endParaRPr lang="en-US" dirty="0"/>
          </a:p>
          <a:p>
            <a:pPr marL="0" indent="0">
              <a:buNone/>
            </a:pPr>
            <a:endParaRPr lang="en-US" dirty="0"/>
          </a:p>
          <a:p>
            <a:pPr marL="0" indent="0">
              <a:buNone/>
            </a:pPr>
            <a:r>
              <a:rPr lang="en-US" dirty="0"/>
              <a:t>(1)</a:t>
            </a:r>
            <a:r>
              <a:rPr lang="en-US" sz="2400" dirty="0"/>
              <a:t> </a:t>
            </a:r>
            <a:r>
              <a:rPr lang="en-US" sz="1200" dirty="0"/>
              <a:t>International Assn for the Study of Pain (IASP)</a:t>
            </a:r>
          </a:p>
        </p:txBody>
      </p:sp>
    </p:spTree>
    <p:extLst>
      <p:ext uri="{BB962C8B-B14F-4D97-AF65-F5344CB8AC3E}">
        <p14:creationId xmlns:p14="http://schemas.microsoft.com/office/powerpoint/2010/main" val="209737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Discomfort does not =pain</a:t>
            </a:r>
          </a:p>
        </p:txBody>
      </p:sp>
      <p:sp>
        <p:nvSpPr>
          <p:cNvPr id="5" name="Text Placeholder 4"/>
          <p:cNvSpPr>
            <a:spLocks noGrp="1"/>
          </p:cNvSpPr>
          <p:nvPr>
            <p:ph type="body" idx="1"/>
          </p:nvPr>
        </p:nvSpPr>
        <p:spPr/>
        <p:txBody>
          <a:bodyPr/>
          <a:lstStyle/>
          <a:p>
            <a:r>
              <a:rPr lang="en-US" dirty="0"/>
              <a:t>   </a:t>
            </a:r>
          </a:p>
        </p:txBody>
      </p:sp>
      <p:sp>
        <p:nvSpPr>
          <p:cNvPr id="6" name="Text Placeholder 5"/>
          <p:cNvSpPr>
            <a:spLocks noGrp="1"/>
          </p:cNvSpPr>
          <p:nvPr>
            <p:ph type="body" sz="half" idx="3"/>
          </p:nvPr>
        </p:nvSpPr>
        <p:spPr/>
        <p:txBody>
          <a:bodyPr/>
          <a:lstStyle/>
          <a:p>
            <a:r>
              <a:rPr lang="en-US" dirty="0"/>
              <a:t>  </a:t>
            </a:r>
          </a:p>
        </p:txBody>
      </p:sp>
      <p:sp>
        <p:nvSpPr>
          <p:cNvPr id="4" name="Content Placeholder 3"/>
          <p:cNvSpPr>
            <a:spLocks noGrp="1"/>
          </p:cNvSpPr>
          <p:nvPr>
            <p:ph sz="quarter" idx="2"/>
          </p:nvPr>
        </p:nvSpPr>
        <p:spPr/>
        <p:txBody>
          <a:bodyPr/>
          <a:lstStyle/>
          <a:p>
            <a:r>
              <a:rPr lang="en-US" dirty="0"/>
              <a:t>Itch</a:t>
            </a:r>
          </a:p>
          <a:p>
            <a:r>
              <a:rPr lang="en-US" dirty="0"/>
              <a:t>Position</a:t>
            </a:r>
          </a:p>
          <a:p>
            <a:r>
              <a:rPr lang="en-US" dirty="0"/>
              <a:t>Heavy</a:t>
            </a:r>
          </a:p>
          <a:p>
            <a:r>
              <a:rPr lang="en-US" dirty="0"/>
              <a:t>Unpleasant</a:t>
            </a:r>
          </a:p>
          <a:p>
            <a:endParaRPr lang="en-US" dirty="0"/>
          </a:p>
          <a:p>
            <a:endParaRPr lang="en-US" dirty="0"/>
          </a:p>
        </p:txBody>
      </p:sp>
      <p:sp>
        <p:nvSpPr>
          <p:cNvPr id="7" name="Content Placeholder 6"/>
          <p:cNvSpPr>
            <a:spLocks noGrp="1"/>
          </p:cNvSpPr>
          <p:nvPr>
            <p:ph sz="quarter" idx="4"/>
          </p:nvPr>
        </p:nvSpPr>
        <p:spPr/>
        <p:txBody>
          <a:bodyPr/>
          <a:lstStyle/>
          <a:p>
            <a:pPr lvl="8"/>
            <a:r>
              <a:rPr lang="en-US" dirty="0"/>
              <a:t>  </a:t>
            </a:r>
          </a:p>
          <a:p>
            <a:pPr lvl="8"/>
            <a:endParaRPr lang="en-US" dirty="0"/>
          </a:p>
          <a:p>
            <a:pPr lvl="8"/>
            <a:endParaRPr lang="en-US" dirty="0"/>
          </a:p>
          <a:p>
            <a:pPr lvl="8"/>
            <a:endParaRPr lang="en-US" dirty="0"/>
          </a:p>
          <a:p>
            <a:pPr lvl="8"/>
            <a:endParaRPr lang="en-US" dirty="0"/>
          </a:p>
          <a:p>
            <a:pPr lvl="8"/>
            <a:endParaRPr lang="en-US" dirty="0"/>
          </a:p>
          <a:p>
            <a:pPr lvl="8"/>
            <a:r>
              <a:rPr lang="en-US" sz="2000" dirty="0"/>
              <a:t>Shooting</a:t>
            </a:r>
          </a:p>
          <a:p>
            <a:pPr lvl="8"/>
            <a:r>
              <a:rPr lang="en-US" sz="2000" dirty="0"/>
              <a:t>Sharp</a:t>
            </a:r>
          </a:p>
          <a:p>
            <a:pPr lvl="8"/>
            <a:r>
              <a:rPr lang="en-US" sz="2000" dirty="0"/>
              <a:t>Facial expression</a:t>
            </a:r>
          </a:p>
          <a:p>
            <a:pPr lvl="8"/>
            <a:r>
              <a:rPr lang="en-US" sz="2000" dirty="0"/>
              <a:t>Vital sign changes</a:t>
            </a:r>
          </a:p>
        </p:txBody>
      </p:sp>
      <p:pic>
        <p:nvPicPr>
          <p:cNvPr id="1030" name="Picture 6" descr="C:\Users\j3jacobs\AppData\Local\Microsoft\Windows\Temporary Internet Files\Content.IE5\UATMZ2NU\sca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882"/>
            <a:ext cx="3810000" cy="457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3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95400"/>
          </a:xfrm>
        </p:spPr>
        <p:txBody>
          <a:bodyPr>
            <a:normAutofit fontScale="90000"/>
          </a:bodyPr>
          <a:lstStyle/>
          <a:p>
            <a:pPr algn="ctr"/>
            <a:r>
              <a:rPr lang="en-US" dirty="0"/>
              <a:t>Consider non-medicine treatments of pain</a:t>
            </a:r>
          </a:p>
        </p:txBody>
      </p:sp>
      <p:sp>
        <p:nvSpPr>
          <p:cNvPr id="3" name="Content Placeholder 2"/>
          <p:cNvSpPr>
            <a:spLocks noGrp="1"/>
          </p:cNvSpPr>
          <p:nvPr>
            <p:ph idx="1"/>
          </p:nvPr>
        </p:nvSpPr>
        <p:spPr/>
        <p:txBody>
          <a:bodyPr>
            <a:normAutofit lnSpcReduction="10000"/>
          </a:bodyPr>
          <a:lstStyle/>
          <a:p>
            <a:pPr lvl="1"/>
            <a:r>
              <a:rPr lang="en-US" dirty="0"/>
              <a:t>Ice</a:t>
            </a:r>
          </a:p>
          <a:p>
            <a:pPr lvl="1"/>
            <a:r>
              <a:rPr lang="en-US" dirty="0"/>
              <a:t>Heat</a:t>
            </a:r>
          </a:p>
          <a:p>
            <a:pPr lvl="1"/>
            <a:r>
              <a:rPr lang="en-US" dirty="0"/>
              <a:t>Elevation</a:t>
            </a:r>
          </a:p>
          <a:p>
            <a:pPr lvl="1"/>
            <a:r>
              <a:rPr lang="en-US" dirty="0"/>
              <a:t>Pressure</a:t>
            </a:r>
          </a:p>
          <a:p>
            <a:pPr lvl="1"/>
            <a:r>
              <a:rPr lang="en-US" dirty="0"/>
              <a:t>Weight loss</a:t>
            </a:r>
          </a:p>
          <a:p>
            <a:pPr lvl="1"/>
            <a:r>
              <a:rPr lang="en-US" dirty="0"/>
              <a:t>Physical or exercise therapy</a:t>
            </a:r>
          </a:p>
          <a:p>
            <a:pPr lvl="1"/>
            <a:r>
              <a:rPr lang="en-US" dirty="0"/>
              <a:t>Acupuncture</a:t>
            </a:r>
          </a:p>
          <a:p>
            <a:pPr lvl="1"/>
            <a:r>
              <a:rPr lang="en-US" dirty="0"/>
              <a:t>TENs  device</a:t>
            </a:r>
          </a:p>
          <a:p>
            <a:pPr lvl="1"/>
            <a:r>
              <a:rPr lang="en-US" dirty="0"/>
              <a:t>Behavioral therapy (CBT)</a:t>
            </a:r>
          </a:p>
          <a:p>
            <a:pPr lvl="2"/>
            <a:r>
              <a:rPr lang="en-US" dirty="0"/>
              <a:t>Guided imagery to relax</a:t>
            </a:r>
          </a:p>
          <a:p>
            <a:pPr lvl="2"/>
            <a:r>
              <a:rPr lang="en-US" dirty="0"/>
              <a:t>Pre-event expectations</a:t>
            </a:r>
          </a:p>
          <a:p>
            <a:endParaRPr lang="en-US" dirty="0"/>
          </a:p>
        </p:txBody>
      </p:sp>
    </p:spTree>
    <p:extLst>
      <p:ext uri="{BB962C8B-B14F-4D97-AF65-F5344CB8AC3E}">
        <p14:creationId xmlns:p14="http://schemas.microsoft.com/office/powerpoint/2010/main" val="65656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Non-opioid Pharmaceuticals</a:t>
            </a:r>
          </a:p>
        </p:txBody>
      </p:sp>
      <p:sp>
        <p:nvSpPr>
          <p:cNvPr id="3" name="Content Placeholder 2"/>
          <p:cNvSpPr>
            <a:spLocks noGrp="1"/>
          </p:cNvSpPr>
          <p:nvPr>
            <p:ph idx="1"/>
          </p:nvPr>
        </p:nvSpPr>
        <p:spPr/>
        <p:txBody>
          <a:bodyPr>
            <a:normAutofit fontScale="92500" lnSpcReduction="10000"/>
          </a:bodyPr>
          <a:lstStyle/>
          <a:p>
            <a:pPr marL="274320" lvl="1" indent="-274320">
              <a:buClr>
                <a:schemeClr val="accent3"/>
              </a:buClr>
              <a:buSzPct val="95000"/>
            </a:pPr>
            <a:r>
              <a:rPr lang="en-US" dirty="0"/>
              <a:t>Acetaminophen</a:t>
            </a:r>
          </a:p>
          <a:p>
            <a:pPr marL="274320" lvl="1" indent="-274320">
              <a:buClr>
                <a:schemeClr val="accent3"/>
              </a:buClr>
              <a:buSzPct val="95000"/>
            </a:pPr>
            <a:r>
              <a:rPr lang="en-US" dirty="0"/>
              <a:t>Capsaicin</a:t>
            </a:r>
          </a:p>
          <a:p>
            <a:pPr marL="274320" lvl="1" indent="-274320">
              <a:buClr>
                <a:schemeClr val="accent3"/>
              </a:buClr>
              <a:buSzPct val="95000"/>
            </a:pPr>
            <a:r>
              <a:rPr lang="en-US" dirty="0"/>
              <a:t>Other rubs</a:t>
            </a:r>
          </a:p>
          <a:p>
            <a:pPr marL="274320" lvl="1" indent="-274320">
              <a:buClr>
                <a:schemeClr val="accent3"/>
              </a:buClr>
              <a:buSzPct val="95000"/>
            </a:pPr>
            <a:r>
              <a:rPr lang="en-US" dirty="0"/>
              <a:t>NSAIDs</a:t>
            </a:r>
          </a:p>
          <a:p>
            <a:pPr marL="548640" lvl="2" indent="-274320">
              <a:buClr>
                <a:schemeClr val="accent3"/>
              </a:buClr>
              <a:buSzPct val="95000"/>
            </a:pPr>
            <a:r>
              <a:rPr lang="en-US" dirty="0"/>
              <a:t>Ibuprofen, naproxen</a:t>
            </a:r>
          </a:p>
          <a:p>
            <a:pPr marL="548640" lvl="2" indent="-274320">
              <a:buClr>
                <a:schemeClr val="accent3"/>
              </a:buClr>
              <a:buSzPct val="95000"/>
            </a:pPr>
            <a:r>
              <a:rPr lang="en-US" dirty="0"/>
              <a:t>Often picking one the patient’s hasn’t heard of works wonders</a:t>
            </a:r>
          </a:p>
          <a:p>
            <a:pPr marL="274320" lvl="2" indent="0">
              <a:buClr>
                <a:schemeClr val="accent3"/>
              </a:buClr>
              <a:buSzPct val="95000"/>
              <a:buNone/>
            </a:pPr>
            <a:r>
              <a:rPr lang="en-US" dirty="0"/>
              <a:t>     s/a diclofenac, meloxicam</a:t>
            </a:r>
          </a:p>
          <a:p>
            <a:pPr marL="274320" lvl="1" indent="-274320">
              <a:buClr>
                <a:schemeClr val="accent3"/>
              </a:buClr>
              <a:buSzPct val="95000"/>
            </a:pPr>
            <a:r>
              <a:rPr lang="en-US" dirty="0"/>
              <a:t>Lidocaine patches</a:t>
            </a:r>
          </a:p>
          <a:p>
            <a:pPr marL="274320" lvl="1" indent="-274320">
              <a:buClr>
                <a:schemeClr val="accent3"/>
              </a:buClr>
              <a:buSzPct val="95000"/>
            </a:pPr>
            <a:r>
              <a:rPr lang="en-US" dirty="0"/>
              <a:t>Anti-itch/anti-anxiety medications</a:t>
            </a:r>
          </a:p>
          <a:p>
            <a:pPr marL="548640" lvl="2" indent="-274320">
              <a:buClr>
                <a:schemeClr val="accent3"/>
              </a:buClr>
              <a:buSzPct val="95000"/>
            </a:pPr>
            <a:r>
              <a:rPr lang="en-US" dirty="0"/>
              <a:t>Hydroxyzine</a:t>
            </a:r>
          </a:p>
          <a:p>
            <a:pPr marL="548640" lvl="2" indent="-274320">
              <a:buClr>
                <a:schemeClr val="accent3"/>
              </a:buClr>
              <a:buSzPct val="95000"/>
            </a:pPr>
            <a:r>
              <a:rPr lang="en-US" dirty="0" err="1"/>
              <a:t>Loratadine</a:t>
            </a:r>
            <a:endParaRPr lang="en-US" dirty="0"/>
          </a:p>
          <a:p>
            <a:pPr marL="548640" lvl="2" indent="-274320">
              <a:buClr>
                <a:schemeClr val="accent3"/>
              </a:buClr>
              <a:buSzPct val="95000"/>
            </a:pPr>
            <a:r>
              <a:rPr lang="en-US" dirty="0"/>
              <a:t>Fexofenadine</a:t>
            </a:r>
          </a:p>
          <a:p>
            <a:pPr marL="0" lvl="1" indent="0">
              <a:buClr>
                <a:schemeClr val="accent3"/>
              </a:buClr>
              <a:buSzPct val="95000"/>
              <a:buNone/>
            </a:pPr>
            <a:endParaRPr lang="en-US" dirty="0"/>
          </a:p>
          <a:p>
            <a:pPr marL="274320" lvl="2" indent="0">
              <a:buClr>
                <a:schemeClr val="accent3"/>
              </a:buClr>
              <a:buSzPct val="95000"/>
              <a:buNone/>
            </a:pPr>
            <a:endParaRPr lang="en-US" dirty="0"/>
          </a:p>
          <a:p>
            <a:endParaRPr lang="en-US" dirty="0"/>
          </a:p>
        </p:txBody>
      </p:sp>
    </p:spTree>
    <p:extLst>
      <p:ext uri="{BB962C8B-B14F-4D97-AF65-F5344CB8AC3E}">
        <p14:creationId xmlns:p14="http://schemas.microsoft.com/office/powerpoint/2010/main" val="99862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Non-opioid Pharmaceuticals:</a:t>
            </a:r>
            <a:br>
              <a:rPr lang="en-US" sz="4400" dirty="0"/>
            </a:br>
            <a:r>
              <a:rPr lang="en-US" sz="4400" dirty="0"/>
              <a:t>direct to root of pain</a:t>
            </a:r>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dirty="0"/>
              <a:t>Anti-depressants</a:t>
            </a:r>
          </a:p>
          <a:p>
            <a:pPr marL="548640" lvl="2" indent="-274320">
              <a:buClr>
                <a:schemeClr val="accent3"/>
              </a:buClr>
              <a:buSzPct val="95000"/>
            </a:pPr>
            <a:r>
              <a:rPr lang="en-US" dirty="0"/>
              <a:t>SNRI’s</a:t>
            </a:r>
          </a:p>
          <a:p>
            <a:pPr marL="822960" lvl="3" indent="-274320">
              <a:buSzPct val="95000"/>
            </a:pPr>
            <a:r>
              <a:rPr lang="en-US" dirty="0"/>
              <a:t>Duloxetine</a:t>
            </a:r>
          </a:p>
          <a:p>
            <a:pPr marL="822960" lvl="3" indent="-274320">
              <a:buSzPct val="95000"/>
            </a:pPr>
            <a:r>
              <a:rPr lang="en-US" dirty="0"/>
              <a:t>Venlafaxine</a:t>
            </a:r>
          </a:p>
          <a:p>
            <a:pPr marL="548640" lvl="2" indent="-274320">
              <a:buClr>
                <a:schemeClr val="accent3"/>
              </a:buClr>
              <a:buSzPct val="95000"/>
            </a:pPr>
            <a:r>
              <a:rPr lang="en-US" dirty="0"/>
              <a:t>Amitriptyline</a:t>
            </a:r>
          </a:p>
          <a:p>
            <a:pPr marL="274320" lvl="1" indent="-274320">
              <a:buClr>
                <a:schemeClr val="accent3"/>
              </a:buClr>
              <a:buSzPct val="95000"/>
            </a:pPr>
            <a:r>
              <a:rPr lang="en-US" dirty="0"/>
              <a:t>Neuropathic remedies</a:t>
            </a:r>
          </a:p>
          <a:p>
            <a:pPr marL="548640" lvl="2" indent="-274320">
              <a:buClr>
                <a:schemeClr val="accent3"/>
              </a:buClr>
              <a:buSzPct val="95000"/>
            </a:pPr>
            <a:r>
              <a:rPr lang="en-US" dirty="0" err="1"/>
              <a:t>Pregabalin</a:t>
            </a:r>
            <a:r>
              <a:rPr lang="en-US" dirty="0"/>
              <a:t>  (C-V)</a:t>
            </a:r>
          </a:p>
          <a:p>
            <a:pPr marL="548640" lvl="2" indent="-274320">
              <a:buClr>
                <a:schemeClr val="accent3"/>
              </a:buClr>
              <a:buSzPct val="95000"/>
            </a:pPr>
            <a:r>
              <a:rPr lang="en-US" dirty="0"/>
              <a:t>Gabapentin</a:t>
            </a:r>
          </a:p>
          <a:p>
            <a:pPr marL="274320" lvl="1" indent="-274320">
              <a:buClr>
                <a:schemeClr val="accent3"/>
              </a:buClr>
              <a:buSzPct val="95000"/>
            </a:pPr>
            <a:r>
              <a:rPr lang="en-US" dirty="0"/>
              <a:t>Muscle relaxants</a:t>
            </a:r>
          </a:p>
          <a:p>
            <a:pPr marL="548640" lvl="2" indent="-274320">
              <a:buClr>
                <a:schemeClr val="accent3"/>
              </a:buClr>
              <a:buSzPct val="95000"/>
            </a:pPr>
            <a:r>
              <a:rPr lang="en-US" dirty="0"/>
              <a:t>Methocarbamol  (</a:t>
            </a:r>
            <a:r>
              <a:rPr lang="en-US" dirty="0" err="1"/>
              <a:t>Robaxin</a:t>
            </a:r>
            <a:r>
              <a:rPr lang="en-US" dirty="0"/>
              <a:t>)</a:t>
            </a:r>
          </a:p>
          <a:p>
            <a:pPr marL="548640" lvl="2" indent="-274320">
              <a:buClr>
                <a:schemeClr val="accent3"/>
              </a:buClr>
              <a:buSzPct val="95000"/>
            </a:pPr>
            <a:r>
              <a:rPr lang="en-US" dirty="0" err="1"/>
              <a:t>Metaxalone</a:t>
            </a:r>
            <a:r>
              <a:rPr lang="en-US" dirty="0"/>
              <a:t> (</a:t>
            </a:r>
            <a:r>
              <a:rPr lang="en-US" dirty="0" err="1"/>
              <a:t>Skelaxin</a:t>
            </a:r>
            <a:r>
              <a:rPr lang="en-US" dirty="0"/>
              <a:t>)</a:t>
            </a:r>
          </a:p>
          <a:p>
            <a:pPr marL="548640" lvl="2" indent="-274320">
              <a:buClr>
                <a:schemeClr val="accent3"/>
              </a:buClr>
              <a:buSzPct val="95000"/>
            </a:pPr>
            <a:r>
              <a:rPr lang="en-US" dirty="0"/>
              <a:t>Baclofen (</a:t>
            </a:r>
            <a:r>
              <a:rPr lang="en-US" dirty="0" err="1"/>
              <a:t>Lioresal</a:t>
            </a:r>
            <a:r>
              <a:rPr lang="en-US" dirty="0"/>
              <a:t>)</a:t>
            </a:r>
          </a:p>
          <a:p>
            <a:pPr marL="548640" lvl="2" indent="-274320">
              <a:buClr>
                <a:schemeClr val="accent3"/>
              </a:buClr>
              <a:buSzPct val="95000"/>
            </a:pPr>
            <a:endParaRPr lang="en-US" dirty="0"/>
          </a:p>
          <a:p>
            <a:endParaRPr lang="en-US" dirty="0"/>
          </a:p>
        </p:txBody>
      </p:sp>
      <p:pic>
        <p:nvPicPr>
          <p:cNvPr id="5125" name="Picture 5" descr="C:\Users\j3jacobs\AppData\Local\Microsoft\Windows\Temporary Internet Files\Content.IE5\RE4ER5WU\Inspecteu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644" y="2743200"/>
            <a:ext cx="2444566"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j3jacobs\AppData\Local\Microsoft\Windows\Temporary Internet Files\Content.IE5\P5I31N3V\ps-ending-root-caus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8483" y="3505200"/>
            <a:ext cx="2193317"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Three key principles to remember in prescribing opioids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p>
          <a:p>
            <a:r>
              <a:rPr lang="en-US" dirty="0"/>
              <a:t>1) Non-opioid therapy is preferred for chronic pain outside of active cancer, palliative, and end-of-life care. </a:t>
            </a:r>
          </a:p>
          <a:p>
            <a:pPr marL="0" indent="0">
              <a:buNone/>
            </a:pPr>
            <a:endParaRPr lang="en-US" dirty="0"/>
          </a:p>
          <a:p>
            <a:r>
              <a:rPr lang="en-US" dirty="0"/>
              <a:t>2) When opioids are used, the lowest possible effective dosage should be prescribed to reduce risks of opioid use disorder and overdose. </a:t>
            </a:r>
          </a:p>
          <a:p>
            <a:pPr marL="0" indent="0">
              <a:buNone/>
            </a:pPr>
            <a:endParaRPr lang="en-US" dirty="0"/>
          </a:p>
          <a:p>
            <a:r>
              <a:rPr lang="en-US" dirty="0"/>
              <a:t>3)Clinicians should always exercise caution when prescribing opioids and monitor all patients closely. </a:t>
            </a:r>
          </a:p>
          <a:p>
            <a:endParaRPr lang="en-US" dirty="0"/>
          </a:p>
          <a:p>
            <a:endParaRPr lang="en-US" dirty="0"/>
          </a:p>
          <a:p>
            <a:r>
              <a:rPr lang="en-US" sz="1600" dirty="0"/>
              <a:t>CDC guidelines 2017</a:t>
            </a:r>
          </a:p>
        </p:txBody>
      </p:sp>
    </p:spTree>
    <p:extLst>
      <p:ext uri="{BB962C8B-B14F-4D97-AF65-F5344CB8AC3E}">
        <p14:creationId xmlns:p14="http://schemas.microsoft.com/office/powerpoint/2010/main" val="101969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dirty="0"/>
              <a:t>CDC guidelines for initiation of opioids</a:t>
            </a:r>
          </a:p>
        </p:txBody>
      </p:sp>
      <p:sp>
        <p:nvSpPr>
          <p:cNvPr id="3" name="Content Placeholder 2"/>
          <p:cNvSpPr>
            <a:spLocks noGrp="1"/>
          </p:cNvSpPr>
          <p:nvPr>
            <p:ph idx="1"/>
          </p:nvPr>
        </p:nvSpPr>
        <p:spPr/>
        <p:txBody>
          <a:bodyPr>
            <a:normAutofit lnSpcReduction="10000"/>
          </a:bodyPr>
          <a:lstStyle/>
          <a:p>
            <a:endParaRPr lang="en-US" dirty="0"/>
          </a:p>
          <a:p>
            <a:r>
              <a:rPr lang="en-US" dirty="0"/>
              <a:t>Start low; go slow</a:t>
            </a:r>
          </a:p>
          <a:p>
            <a:r>
              <a:rPr lang="en-US" dirty="0"/>
              <a:t>Establish treatment goals </a:t>
            </a:r>
            <a:r>
              <a:rPr lang="en-US" b="1" u="sng" dirty="0"/>
              <a:t>with</a:t>
            </a:r>
            <a:r>
              <a:rPr lang="en-US" dirty="0"/>
              <a:t> patient</a:t>
            </a:r>
          </a:p>
          <a:p>
            <a:pPr lvl="1"/>
            <a:r>
              <a:rPr lang="en-US" dirty="0"/>
              <a:t>100% pain free is usually NOT realistic</a:t>
            </a:r>
          </a:p>
          <a:p>
            <a:pPr lvl="1"/>
            <a:r>
              <a:rPr lang="en-US" dirty="0"/>
              <a:t>May include specific functionality or wakefulness</a:t>
            </a:r>
          </a:p>
          <a:p>
            <a:r>
              <a:rPr lang="en-US" dirty="0"/>
              <a:t>Discussion of risks and benefits of therapy with patients</a:t>
            </a:r>
          </a:p>
          <a:p>
            <a:pPr lvl="1"/>
            <a:r>
              <a:rPr lang="en-US" dirty="0"/>
              <a:t>Include side effects</a:t>
            </a:r>
          </a:p>
          <a:p>
            <a:pPr lvl="1"/>
            <a:r>
              <a:rPr lang="en-US" dirty="0"/>
              <a:t>Drug interactions</a:t>
            </a:r>
          </a:p>
          <a:p>
            <a:pPr lvl="1"/>
            <a:r>
              <a:rPr lang="en-US" dirty="0"/>
              <a:t>Addiction</a:t>
            </a:r>
          </a:p>
          <a:p>
            <a:pPr marL="393192" lvl="1" indent="0">
              <a:buNone/>
            </a:pPr>
            <a:endParaRPr lang="en-US" dirty="0"/>
          </a:p>
        </p:txBody>
      </p:sp>
    </p:spTree>
    <p:extLst>
      <p:ext uri="{BB962C8B-B14F-4D97-AF65-F5344CB8AC3E}">
        <p14:creationId xmlns:p14="http://schemas.microsoft.com/office/powerpoint/2010/main" val="122488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chemeClr val="accent2">
                    <a:lumMod val="50000"/>
                  </a:schemeClr>
                </a:solidFill>
              </a:rPr>
              <a:t>Top Three Opioids of choice</a:t>
            </a:r>
            <a:br>
              <a:rPr lang="en-US" sz="4000" dirty="0">
                <a:solidFill>
                  <a:schemeClr val="accent2">
                    <a:lumMod val="50000"/>
                  </a:schemeClr>
                </a:solidFill>
              </a:rPr>
            </a:br>
            <a:r>
              <a:rPr lang="en-US" sz="4000" dirty="0">
                <a:solidFill>
                  <a:schemeClr val="accent2">
                    <a:lumMod val="50000"/>
                  </a:schemeClr>
                </a:solidFill>
              </a:rPr>
              <a:t> (for abuse)</a:t>
            </a:r>
          </a:p>
        </p:txBody>
      </p:sp>
      <p:sp>
        <p:nvSpPr>
          <p:cNvPr id="3" name="Content Placeholder 2"/>
          <p:cNvSpPr>
            <a:spLocks noGrp="1"/>
          </p:cNvSpPr>
          <p:nvPr>
            <p:ph idx="1"/>
          </p:nvPr>
        </p:nvSpPr>
        <p:spPr/>
        <p:txBody>
          <a:bodyPr>
            <a:normAutofit fontScale="77500" lnSpcReduction="20000"/>
          </a:bodyPr>
          <a:lstStyle/>
          <a:p>
            <a:r>
              <a:rPr lang="en-US" dirty="0"/>
              <a:t>Hydrocodone  (Norco, Vicodin)</a:t>
            </a:r>
          </a:p>
          <a:p>
            <a:r>
              <a:rPr lang="en-US" dirty="0"/>
              <a:t>Oxycodone  (Percocet)</a:t>
            </a:r>
          </a:p>
          <a:p>
            <a:r>
              <a:rPr lang="en-US" dirty="0"/>
              <a:t>Oxycodone (straight)</a:t>
            </a:r>
          </a:p>
          <a:p>
            <a:pPr marL="0" indent="0">
              <a:buNone/>
            </a:pPr>
            <a:endParaRPr lang="en-US" dirty="0">
              <a:solidFill>
                <a:schemeClr val="accent2">
                  <a:lumMod val="50000"/>
                </a:schemeClr>
              </a:solidFill>
            </a:endParaRPr>
          </a:p>
          <a:p>
            <a:r>
              <a:rPr lang="en-US" dirty="0">
                <a:solidFill>
                  <a:schemeClr val="accent2">
                    <a:lumMod val="50000"/>
                  </a:schemeClr>
                </a:solidFill>
              </a:rPr>
              <a:t>WIDELY USED STREET  AGENTS</a:t>
            </a:r>
          </a:p>
          <a:p>
            <a:r>
              <a:rPr lang="en-US" dirty="0"/>
              <a:t>Methadone</a:t>
            </a:r>
          </a:p>
          <a:p>
            <a:r>
              <a:rPr lang="en-US" dirty="0"/>
              <a:t>Sometimes imported fentanyl</a:t>
            </a:r>
          </a:p>
          <a:p>
            <a:pPr lvl="1"/>
            <a:r>
              <a:rPr lang="en-US" dirty="0"/>
              <a:t>This may be used to lace heroin unknown to the victim</a:t>
            </a:r>
          </a:p>
          <a:p>
            <a:endParaRPr lang="en-US" dirty="0"/>
          </a:p>
          <a:p>
            <a:r>
              <a:rPr lang="en-US" dirty="0">
                <a:solidFill>
                  <a:schemeClr val="accent2">
                    <a:lumMod val="50000"/>
                  </a:schemeClr>
                </a:solidFill>
              </a:rPr>
              <a:t>Not on the top of the list (but won’t be turned down either)</a:t>
            </a:r>
          </a:p>
          <a:p>
            <a:pPr lvl="1"/>
            <a:r>
              <a:rPr lang="en-US" dirty="0"/>
              <a:t>Hydromorphone</a:t>
            </a:r>
          </a:p>
          <a:p>
            <a:pPr lvl="1"/>
            <a:r>
              <a:rPr lang="en-US" dirty="0"/>
              <a:t>Morphine</a:t>
            </a:r>
          </a:p>
          <a:p>
            <a:pPr lvl="1"/>
            <a:r>
              <a:rPr lang="en-US" dirty="0"/>
              <a:t>Prescribed fentanyl</a:t>
            </a:r>
          </a:p>
          <a:p>
            <a:pPr lvl="1"/>
            <a:r>
              <a:rPr lang="en-US" dirty="0"/>
              <a:t>Tramadol</a:t>
            </a:r>
          </a:p>
          <a:p>
            <a:endParaRPr lang="en-US" dirty="0"/>
          </a:p>
        </p:txBody>
      </p:sp>
      <p:pic>
        <p:nvPicPr>
          <p:cNvPr id="4099" name="Picture 3" descr="C:\Users\j3jacobs\AppData\Local\Microsoft\Windows\Temporary Internet Files\Content.IE5\RE4ER5WU\Best-in-clas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73067">
            <a:off x="6576960" y="1536104"/>
            <a:ext cx="1981200" cy="20516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BCC100-D8DC-409C-AE44-2DF711C41461}"/>
              </a:ext>
            </a:extLst>
          </p:cNvPr>
          <p:cNvSpPr/>
          <p:nvPr/>
        </p:nvSpPr>
        <p:spPr>
          <a:xfrm>
            <a:off x="3464581" y="3244334"/>
            <a:ext cx="2214837" cy="369332"/>
          </a:xfrm>
          <a:prstGeom prst="rect">
            <a:avLst/>
          </a:prstGeom>
        </p:spPr>
        <p:txBody>
          <a:bodyPr wrap="none">
            <a:spAutoFit/>
          </a:bodyPr>
          <a:lstStyle/>
          <a:p>
            <a:r>
              <a:rPr lang="en-US" dirty="0"/>
              <a:t>Goals of functioning</a:t>
            </a:r>
          </a:p>
        </p:txBody>
      </p:sp>
    </p:spTree>
    <p:extLst>
      <p:ext uri="{BB962C8B-B14F-4D97-AF65-F5344CB8AC3E}">
        <p14:creationId xmlns:p14="http://schemas.microsoft.com/office/powerpoint/2010/main" val="81455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2408"/>
            <a:ext cx="6447501" cy="1628648"/>
          </a:xfrm>
        </p:spPr>
        <p:txBody>
          <a:bodyPr>
            <a:normAutofit/>
          </a:bodyPr>
          <a:lstStyle/>
          <a:p>
            <a:pPr algn="ctr"/>
            <a:r>
              <a:rPr lang="en-US" sz="3200" dirty="0"/>
              <a:t>Drug abusers come in all shapes, colors and sizes</a:t>
            </a:r>
          </a:p>
        </p:txBody>
      </p:sp>
      <p:sp>
        <p:nvSpPr>
          <p:cNvPr id="3" name="Content Placeholder 2"/>
          <p:cNvSpPr>
            <a:spLocks noGrp="1"/>
          </p:cNvSpPr>
          <p:nvPr>
            <p:ph idx="1"/>
          </p:nvPr>
        </p:nvSpPr>
        <p:spPr/>
        <p:txBody>
          <a:bodyPr/>
          <a:lstStyle/>
          <a:p>
            <a:r>
              <a:rPr lang="en-US" dirty="0"/>
              <a:t>  </a:t>
            </a:r>
          </a:p>
        </p:txBody>
      </p:sp>
      <p:pic>
        <p:nvPicPr>
          <p:cNvPr id="1028" name="Picture 4" descr="C:\Users\j3jacobs\AppData\Local\Microsoft\Windows\Temporary Internet Files\Content.IE5\RE4ER5WU\2378591852_b9314fe84c_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7370" y="3411335"/>
            <a:ext cx="4051879" cy="36016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3jacobs\AppData\Local\Microsoft\Windows\Temporary Internet Files\Content.IE5\RE4ER5WU\black-female-profession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666" y="1528763"/>
            <a:ext cx="1983104" cy="1763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3jacobs\AppData\Local\Microsoft\Windows\Temporary Internet Files\Content.IE5\P5I31N3V\LatinaProfession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364" y="4772500"/>
            <a:ext cx="2195310" cy="19483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3jacobs\AppData\Local\Microsoft\Windows\Temporary Internet Files\Content.IE5\P5I31N3V\shopper_mom_by_iamo76-d5s65k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5739" y="3529584"/>
            <a:ext cx="1780088" cy="30712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3jacobs\AppData\Local\Microsoft\Windows\Temporary Internet Files\Content.IE5\RE4ER5WU\10685830-dibujos-animados-mecanico-con-herramienta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0012" y="1555897"/>
            <a:ext cx="1362614" cy="34118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3jacobs\AppData\Local\Microsoft\Windows\Temporary Internet Files\Content.IE5\RE4ER5WU\kozzi-17376852-Happy_African_Male_Student_With_Laptop_In_Library-2386x159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4247" y="1590363"/>
            <a:ext cx="1843159" cy="164042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3jacobs\AppData\Local\Microsoft\Windows\Temporary Internet Files\Content.IE5\RE4ER5WU\280px-Lauren_Mitchell,_41st_AG_World_Championship,_2009_(full_tone_blur)[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363" y="1892809"/>
            <a:ext cx="1058984" cy="211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67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CDC guidelines for selection and dosing of opioids</a:t>
            </a:r>
          </a:p>
        </p:txBody>
      </p:sp>
      <p:sp>
        <p:nvSpPr>
          <p:cNvPr id="3" name="Content Placeholder 2"/>
          <p:cNvSpPr>
            <a:spLocks noGrp="1"/>
          </p:cNvSpPr>
          <p:nvPr>
            <p:ph idx="1"/>
          </p:nvPr>
        </p:nvSpPr>
        <p:spPr/>
        <p:txBody>
          <a:bodyPr>
            <a:normAutofit fontScale="92500" lnSpcReduction="20000"/>
          </a:bodyPr>
          <a:lstStyle/>
          <a:p>
            <a:r>
              <a:rPr lang="en-US" dirty="0"/>
              <a:t>Selection of immediate-release or extended-release and long-acting opioids</a:t>
            </a:r>
          </a:p>
          <a:p>
            <a:pPr lvl="1"/>
            <a:r>
              <a:rPr lang="en-US" dirty="0"/>
              <a:t>Short acting for acute pain and naïve patients</a:t>
            </a:r>
          </a:p>
          <a:p>
            <a:r>
              <a:rPr lang="en-US" dirty="0"/>
              <a:t>Dosage considerations</a:t>
            </a:r>
          </a:p>
          <a:p>
            <a:pPr lvl="1"/>
            <a:r>
              <a:rPr lang="en-US" dirty="0"/>
              <a:t>Start low </a:t>
            </a:r>
          </a:p>
          <a:p>
            <a:pPr lvl="1"/>
            <a:r>
              <a:rPr lang="en-US" dirty="0"/>
              <a:t>Should be &lt; 50 morphine mg equivalents (MME)/day</a:t>
            </a:r>
          </a:p>
          <a:p>
            <a:pPr lvl="1"/>
            <a:r>
              <a:rPr lang="en-US" dirty="0"/>
              <a:t>&gt;90mg MME/day is problematic</a:t>
            </a:r>
          </a:p>
          <a:p>
            <a:r>
              <a:rPr lang="en-US" dirty="0"/>
              <a:t>Duration of treatment</a:t>
            </a:r>
          </a:p>
          <a:p>
            <a:pPr lvl="1"/>
            <a:r>
              <a:rPr lang="en-US" dirty="0"/>
              <a:t>Give only what is reasonably necessary; a recent procedure will likely require NMT 24 to 72 hours of opioids if any at all</a:t>
            </a:r>
          </a:p>
          <a:p>
            <a:r>
              <a:rPr lang="en-US" dirty="0"/>
              <a:t>Considerations for follow-up and discontinuation of opioid therapy</a:t>
            </a:r>
          </a:p>
          <a:p>
            <a:endParaRPr lang="en-US" dirty="0"/>
          </a:p>
        </p:txBody>
      </p:sp>
    </p:spTree>
    <p:extLst>
      <p:ext uri="{BB962C8B-B14F-4D97-AF65-F5344CB8AC3E}">
        <p14:creationId xmlns:p14="http://schemas.microsoft.com/office/powerpoint/2010/main" val="177399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3532-C99C-4DBB-9547-EA2FCEF919DC}"/>
              </a:ext>
            </a:extLst>
          </p:cNvPr>
          <p:cNvSpPr>
            <a:spLocks noGrp="1"/>
          </p:cNvSpPr>
          <p:nvPr>
            <p:ph type="title"/>
          </p:nvPr>
        </p:nvSpPr>
        <p:spPr>
          <a:xfrm>
            <a:off x="364672" y="1730830"/>
            <a:ext cx="2635703" cy="2890157"/>
          </a:xfrm>
        </p:spPr>
        <p:txBody>
          <a:bodyPr>
            <a:noAutofit/>
          </a:bodyPr>
          <a:lstStyle/>
          <a:p>
            <a:r>
              <a:rPr lang="en-US" sz="3600" dirty="0"/>
              <a:t>I have no conflicts of interest </a:t>
            </a:r>
            <a:br>
              <a:rPr lang="en-US" sz="3600" dirty="0"/>
            </a:br>
            <a:br>
              <a:rPr lang="en-US" sz="3600" dirty="0"/>
            </a:br>
            <a:r>
              <a:rPr lang="en-US" sz="3600" dirty="0"/>
              <a:t> </a:t>
            </a:r>
            <a:br>
              <a:rPr lang="en-US" sz="3600" dirty="0"/>
            </a:br>
            <a:br>
              <a:rPr lang="en-US" sz="3600" dirty="0"/>
            </a:br>
            <a:r>
              <a:rPr lang="en-US" sz="3600" dirty="0"/>
              <a:t>(too bad for me)</a:t>
            </a:r>
          </a:p>
        </p:txBody>
      </p:sp>
      <p:sp>
        <p:nvSpPr>
          <p:cNvPr id="4" name="Text Placeholder 3">
            <a:extLst>
              <a:ext uri="{FF2B5EF4-FFF2-40B4-BE49-F238E27FC236}">
                <a16:creationId xmlns:a16="http://schemas.microsoft.com/office/drawing/2014/main" id="{A4E49E17-3CF9-4395-AD0D-14E29DC1FFB2}"/>
              </a:ext>
            </a:extLst>
          </p:cNvPr>
          <p:cNvSpPr>
            <a:spLocks noGrp="1"/>
          </p:cNvSpPr>
          <p:nvPr>
            <p:ph type="body" sz="half" idx="2"/>
          </p:nvPr>
        </p:nvSpPr>
        <p:spPr>
          <a:xfrm>
            <a:off x="85725" y="718457"/>
            <a:ext cx="2782662" cy="2106386"/>
          </a:xfrm>
        </p:spPr>
        <p:txBody>
          <a:bodyPr/>
          <a:lstStyle/>
          <a:p>
            <a:r>
              <a:rPr lang="en-US" dirty="0"/>
              <a:t> </a:t>
            </a:r>
          </a:p>
        </p:txBody>
      </p:sp>
      <p:pic>
        <p:nvPicPr>
          <p:cNvPr id="1026" name="Picture 2" descr="C:\Users\j3jacobs\AppData\Local\Microsoft\Windows\Temporary Internet Files\Content.IE5\HPDHW1MS\emoticon-triste-de-archivo-vectorial_18-99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647" y="1861457"/>
            <a:ext cx="1989365" cy="245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2496312"/>
          </a:xfrm>
        </p:spPr>
        <p:txBody>
          <a:bodyPr>
            <a:normAutofit fontScale="90000"/>
          </a:bodyPr>
          <a:lstStyle/>
          <a:p>
            <a:pPr algn="ctr"/>
            <a:r>
              <a:rPr lang="en-US" sz="5400" dirty="0"/>
              <a:t>Dosing equivalents</a:t>
            </a:r>
            <a:br>
              <a:rPr lang="en-US" sz="5400" dirty="0"/>
            </a:br>
            <a:br>
              <a:rPr lang="en-US" sz="5400" dirty="0"/>
            </a:br>
            <a:br>
              <a:rPr lang="en-US" sz="5400"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9595403"/>
              </p:ext>
            </p:extLst>
          </p:nvPr>
        </p:nvGraphicFramePr>
        <p:xfrm>
          <a:off x="304800" y="2514600"/>
          <a:ext cx="8229600" cy="322580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371600">
                <a:tc>
                  <a:txBody>
                    <a:bodyPr/>
                    <a:lstStyle/>
                    <a:p>
                      <a:r>
                        <a:rPr lang="en-US" dirty="0"/>
                        <a:t>Drug</a:t>
                      </a:r>
                    </a:p>
                  </a:txBody>
                  <a:tcPr/>
                </a:tc>
                <a:tc>
                  <a:txBody>
                    <a:bodyPr/>
                    <a:lstStyle/>
                    <a:p>
                      <a:r>
                        <a:rPr lang="en-US" dirty="0"/>
                        <a:t>PO naive/PO tolerant (per day)</a:t>
                      </a:r>
                    </a:p>
                  </a:txBody>
                  <a:tcPr/>
                </a:tc>
                <a:tc>
                  <a:txBody>
                    <a:bodyPr/>
                    <a:lstStyle/>
                    <a:p>
                      <a:pPr algn="ctr"/>
                      <a:r>
                        <a:rPr lang="en-US" dirty="0"/>
                        <a:t>IV/IM</a:t>
                      </a:r>
                    </a:p>
                  </a:txBody>
                  <a:tcPr/>
                </a:tc>
                <a:extLst>
                  <a:ext uri="{0D108BD9-81ED-4DB2-BD59-A6C34878D82A}">
                    <a16:rowId xmlns:a16="http://schemas.microsoft.com/office/drawing/2014/main" val="10000"/>
                  </a:ext>
                </a:extLst>
              </a:tr>
              <a:tr h="370840">
                <a:tc>
                  <a:txBody>
                    <a:bodyPr/>
                    <a:lstStyle/>
                    <a:p>
                      <a:r>
                        <a:rPr lang="en-US" dirty="0"/>
                        <a:t>Morphine</a:t>
                      </a:r>
                    </a:p>
                  </a:txBody>
                  <a:tcPr/>
                </a:tc>
                <a:tc>
                  <a:txBody>
                    <a:bodyPr/>
                    <a:lstStyle/>
                    <a:p>
                      <a:r>
                        <a:rPr lang="en-US" dirty="0"/>
                        <a:t>30 mg / 60mg</a:t>
                      </a:r>
                    </a:p>
                  </a:txBody>
                  <a:tcPr/>
                </a:tc>
                <a:tc>
                  <a:txBody>
                    <a:bodyPr/>
                    <a:lstStyle/>
                    <a:p>
                      <a:r>
                        <a:rPr lang="en-US" dirty="0"/>
                        <a:t>10 mg</a:t>
                      </a:r>
                    </a:p>
                  </a:txBody>
                  <a:tcPr/>
                </a:tc>
                <a:extLst>
                  <a:ext uri="{0D108BD9-81ED-4DB2-BD59-A6C34878D82A}">
                    <a16:rowId xmlns:a16="http://schemas.microsoft.com/office/drawing/2014/main" val="10001"/>
                  </a:ext>
                </a:extLst>
              </a:tr>
              <a:tr h="370840">
                <a:tc>
                  <a:txBody>
                    <a:bodyPr/>
                    <a:lstStyle/>
                    <a:p>
                      <a:r>
                        <a:rPr lang="en-US" dirty="0"/>
                        <a:t>Hydromorphone</a:t>
                      </a:r>
                    </a:p>
                  </a:txBody>
                  <a:tcPr/>
                </a:tc>
                <a:tc>
                  <a:txBody>
                    <a:bodyPr/>
                    <a:lstStyle/>
                    <a:p>
                      <a:r>
                        <a:rPr lang="en-US" dirty="0"/>
                        <a:t>7.5mg / 8mg</a:t>
                      </a:r>
                    </a:p>
                  </a:txBody>
                  <a:tcPr/>
                </a:tc>
                <a:tc>
                  <a:txBody>
                    <a:bodyPr/>
                    <a:lstStyle/>
                    <a:p>
                      <a:r>
                        <a:rPr lang="en-US" dirty="0"/>
                        <a:t>1.5mg</a:t>
                      </a:r>
                    </a:p>
                  </a:txBody>
                  <a:tcPr/>
                </a:tc>
                <a:extLst>
                  <a:ext uri="{0D108BD9-81ED-4DB2-BD59-A6C34878D82A}">
                    <a16:rowId xmlns:a16="http://schemas.microsoft.com/office/drawing/2014/main" val="10002"/>
                  </a:ext>
                </a:extLst>
              </a:tr>
              <a:tr h="370840">
                <a:tc>
                  <a:txBody>
                    <a:bodyPr/>
                    <a:lstStyle/>
                    <a:p>
                      <a:r>
                        <a:rPr lang="en-US" dirty="0" err="1"/>
                        <a:t>Oxymorphone</a:t>
                      </a:r>
                      <a:endParaRPr lang="en-US" dirty="0"/>
                    </a:p>
                  </a:txBody>
                  <a:tcPr/>
                </a:tc>
                <a:tc>
                  <a:txBody>
                    <a:bodyPr/>
                    <a:lstStyle/>
                    <a:p>
                      <a:r>
                        <a:rPr lang="en-US" dirty="0"/>
                        <a:t>10mg / 25 mg</a:t>
                      </a:r>
                    </a:p>
                  </a:txBody>
                  <a:tcPr/>
                </a:tc>
                <a:tc>
                  <a:txBody>
                    <a:bodyPr/>
                    <a:lstStyle/>
                    <a:p>
                      <a:r>
                        <a:rPr lang="en-US" dirty="0"/>
                        <a:t>1 mg</a:t>
                      </a:r>
                    </a:p>
                  </a:txBody>
                  <a:tcPr/>
                </a:tc>
                <a:extLst>
                  <a:ext uri="{0D108BD9-81ED-4DB2-BD59-A6C34878D82A}">
                    <a16:rowId xmlns:a16="http://schemas.microsoft.com/office/drawing/2014/main" val="10003"/>
                  </a:ext>
                </a:extLst>
              </a:tr>
              <a:tr h="370840">
                <a:tc>
                  <a:txBody>
                    <a:bodyPr/>
                    <a:lstStyle/>
                    <a:p>
                      <a:r>
                        <a:rPr lang="en-US" dirty="0" err="1"/>
                        <a:t>Hydroxycodone</a:t>
                      </a:r>
                      <a:endParaRPr lang="en-US" dirty="0"/>
                    </a:p>
                  </a:txBody>
                  <a:tcPr/>
                </a:tc>
                <a:tc>
                  <a:txBody>
                    <a:bodyPr/>
                    <a:lstStyle/>
                    <a:p>
                      <a:r>
                        <a:rPr lang="en-US" dirty="0"/>
                        <a:t>30mg / 60mg</a:t>
                      </a:r>
                    </a:p>
                  </a:txBody>
                  <a:tcPr/>
                </a:tc>
                <a:tc>
                  <a:txBody>
                    <a:bodyPr/>
                    <a:lstStyle/>
                    <a:p>
                      <a:r>
                        <a:rPr lang="en-US" dirty="0"/>
                        <a:t>n/a</a:t>
                      </a:r>
                    </a:p>
                  </a:txBody>
                  <a:tcPr/>
                </a:tc>
                <a:extLst>
                  <a:ext uri="{0D108BD9-81ED-4DB2-BD59-A6C34878D82A}">
                    <a16:rowId xmlns:a16="http://schemas.microsoft.com/office/drawing/2014/main" val="10004"/>
                  </a:ext>
                </a:extLst>
              </a:tr>
              <a:tr h="370840">
                <a:tc>
                  <a:txBody>
                    <a:bodyPr/>
                    <a:lstStyle/>
                    <a:p>
                      <a:r>
                        <a:rPr lang="en-US"/>
                        <a:t>Oxycodone</a:t>
                      </a:r>
                      <a:endParaRPr lang="en-US" dirty="0"/>
                    </a:p>
                  </a:txBody>
                  <a:tcPr/>
                </a:tc>
                <a:tc>
                  <a:txBody>
                    <a:bodyPr/>
                    <a:lstStyle/>
                    <a:p>
                      <a:r>
                        <a:rPr lang="en-US" dirty="0"/>
                        <a:t>20mg / 30mg</a:t>
                      </a:r>
                    </a:p>
                  </a:txBody>
                  <a:tcPr/>
                </a:tc>
                <a:tc>
                  <a:txBody>
                    <a:bodyPr/>
                    <a:lstStyle/>
                    <a:p>
                      <a:r>
                        <a:rPr lang="en-US" dirty="0"/>
                        <a:t>n/a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9126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pPr algn="ctr"/>
            <a:r>
              <a:rPr lang="en-US" sz="4000" dirty="0"/>
              <a:t>The problem with methadone for pain</a:t>
            </a:r>
          </a:p>
        </p:txBody>
      </p:sp>
      <p:sp>
        <p:nvSpPr>
          <p:cNvPr id="3" name="Content Placeholder 2"/>
          <p:cNvSpPr>
            <a:spLocks noGrp="1"/>
          </p:cNvSpPr>
          <p:nvPr>
            <p:ph idx="1"/>
          </p:nvPr>
        </p:nvSpPr>
        <p:spPr/>
        <p:txBody>
          <a:bodyPr>
            <a:normAutofit fontScale="92500"/>
          </a:bodyPr>
          <a:lstStyle/>
          <a:p>
            <a:r>
              <a:rPr lang="en-US" dirty="0"/>
              <a:t>Never should be a prn medication</a:t>
            </a:r>
          </a:p>
          <a:p>
            <a:r>
              <a:rPr lang="en-US" dirty="0"/>
              <a:t>Unpredictable pharmacokinetics</a:t>
            </a:r>
          </a:p>
          <a:p>
            <a:pPr lvl="1"/>
            <a:r>
              <a:rPr lang="en-US" dirty="0"/>
              <a:t>Duration: from 4 hours to 48 hours</a:t>
            </a:r>
          </a:p>
          <a:p>
            <a:pPr lvl="1"/>
            <a:r>
              <a:rPr lang="en-US" dirty="0"/>
              <a:t>Highly protein bound and lipophilic</a:t>
            </a:r>
          </a:p>
          <a:p>
            <a:pPr lvl="1"/>
            <a:r>
              <a:rPr lang="en-US" dirty="0"/>
              <a:t>Conversion from opioid ranges from 8% to 30% lower MME</a:t>
            </a:r>
          </a:p>
          <a:p>
            <a:r>
              <a:rPr lang="en-US" dirty="0"/>
              <a:t>Black box warnings for:</a:t>
            </a:r>
          </a:p>
          <a:p>
            <a:pPr lvl="1"/>
            <a:r>
              <a:rPr lang="en-US" dirty="0"/>
              <a:t>Fatal respiratory depression</a:t>
            </a:r>
          </a:p>
          <a:p>
            <a:pPr lvl="1"/>
            <a:r>
              <a:rPr lang="en-US" dirty="0" err="1"/>
              <a:t>QTc</a:t>
            </a:r>
            <a:r>
              <a:rPr lang="en-US" dirty="0"/>
              <a:t> interval prolongation and </a:t>
            </a:r>
            <a:r>
              <a:rPr lang="en-US" dirty="0" err="1"/>
              <a:t>Torsades</a:t>
            </a:r>
            <a:r>
              <a:rPr lang="en-US" dirty="0"/>
              <a:t> de pointes</a:t>
            </a:r>
          </a:p>
          <a:p>
            <a:pPr lvl="1"/>
            <a:r>
              <a:rPr lang="en-US" dirty="0"/>
              <a:t>Risk of addiction</a:t>
            </a:r>
          </a:p>
          <a:p>
            <a:pPr lvl="1"/>
            <a:r>
              <a:rPr lang="en-US" dirty="0"/>
              <a:t>Neonatal withdrawal syndrome</a:t>
            </a:r>
          </a:p>
        </p:txBody>
      </p:sp>
    </p:spTree>
    <p:extLst>
      <p:ext uri="{BB962C8B-B14F-4D97-AF65-F5344CB8AC3E}">
        <p14:creationId xmlns:p14="http://schemas.microsoft.com/office/powerpoint/2010/main" val="155296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CDC recommendations for assessing risk and addressing harms</a:t>
            </a:r>
          </a:p>
        </p:txBody>
      </p:sp>
      <p:sp>
        <p:nvSpPr>
          <p:cNvPr id="3" name="Content Placeholder 2"/>
          <p:cNvSpPr>
            <a:spLocks noGrp="1"/>
          </p:cNvSpPr>
          <p:nvPr>
            <p:ph idx="1"/>
          </p:nvPr>
        </p:nvSpPr>
        <p:spPr/>
        <p:txBody>
          <a:bodyPr>
            <a:normAutofit lnSpcReduction="10000"/>
          </a:bodyPr>
          <a:lstStyle/>
          <a:p>
            <a:r>
              <a:rPr lang="en-US" dirty="0"/>
              <a:t>Evaluation of risk factors for opioid-related harms and ways to mitigate patient risk</a:t>
            </a:r>
          </a:p>
          <a:p>
            <a:r>
              <a:rPr lang="en-US" dirty="0"/>
              <a:t>Use of urine drug testing</a:t>
            </a:r>
          </a:p>
          <a:p>
            <a:pPr lvl="1"/>
            <a:r>
              <a:rPr lang="en-US" dirty="0"/>
              <a:t>Finding items not prescribed is red flag for abuse</a:t>
            </a:r>
          </a:p>
          <a:p>
            <a:r>
              <a:rPr lang="en-US" dirty="0"/>
              <a:t>Considerations for co-prescribing benzodiazepines-</a:t>
            </a:r>
          </a:p>
          <a:p>
            <a:pPr lvl="1"/>
            <a:r>
              <a:rPr lang="en-US" dirty="0"/>
              <a:t>Significantly increases risk of respiratory distress</a:t>
            </a:r>
          </a:p>
          <a:p>
            <a:r>
              <a:rPr lang="en-US" dirty="0"/>
              <a:t>Arrangement of treatment for opioid use disorder</a:t>
            </a:r>
          </a:p>
          <a:p>
            <a:r>
              <a:rPr lang="en-US" dirty="0"/>
              <a:t>Review of prescription drug monitoring program (PDMP) data</a:t>
            </a:r>
          </a:p>
          <a:p>
            <a:pPr lvl="1"/>
            <a:r>
              <a:rPr lang="en-US" dirty="0"/>
              <a:t>This is </a:t>
            </a:r>
            <a:r>
              <a:rPr lang="en-US" dirty="0">
                <a:solidFill>
                  <a:schemeClr val="accent2">
                    <a:lumMod val="50000"/>
                  </a:schemeClr>
                </a:solidFill>
              </a:rPr>
              <a:t>CURES</a:t>
            </a:r>
            <a:r>
              <a:rPr lang="en-US" dirty="0"/>
              <a:t> in California</a:t>
            </a:r>
          </a:p>
          <a:p>
            <a:endParaRPr lang="en-US" dirty="0"/>
          </a:p>
          <a:p>
            <a:endParaRPr lang="en-US" dirty="0"/>
          </a:p>
        </p:txBody>
      </p:sp>
    </p:spTree>
    <p:extLst>
      <p:ext uri="{BB962C8B-B14F-4D97-AF65-F5344CB8AC3E}">
        <p14:creationId xmlns:p14="http://schemas.microsoft.com/office/powerpoint/2010/main" val="260392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F861-5B4A-4E52-9EA7-F978E82D12C9}"/>
              </a:ext>
            </a:extLst>
          </p:cNvPr>
          <p:cNvSpPr>
            <a:spLocks noGrp="1"/>
          </p:cNvSpPr>
          <p:nvPr>
            <p:ph type="title"/>
          </p:nvPr>
        </p:nvSpPr>
        <p:spPr>
          <a:xfrm>
            <a:off x="457200" y="704088"/>
            <a:ext cx="8229600" cy="1429512"/>
          </a:xfrm>
        </p:spPr>
        <p:txBody>
          <a:bodyPr>
            <a:normAutofit fontScale="90000"/>
          </a:bodyPr>
          <a:lstStyle/>
          <a:p>
            <a:pPr algn="ctr"/>
            <a:r>
              <a:rPr lang="en-US" dirty="0"/>
              <a:t>HSC 11165.4 initial paragraph </a:t>
            </a:r>
            <a:r>
              <a:rPr lang="en-US" dirty="0" err="1"/>
              <a:t>verbatum</a:t>
            </a:r>
            <a:endParaRPr lang="en-US" dirty="0"/>
          </a:p>
        </p:txBody>
      </p:sp>
      <p:sp>
        <p:nvSpPr>
          <p:cNvPr id="3" name="Content Placeholder 2">
            <a:extLst>
              <a:ext uri="{FF2B5EF4-FFF2-40B4-BE49-F238E27FC236}">
                <a16:creationId xmlns:a16="http://schemas.microsoft.com/office/drawing/2014/main" id="{5F13701F-9EA8-467B-8856-45C82DE51984}"/>
              </a:ext>
            </a:extLst>
          </p:cNvPr>
          <p:cNvSpPr>
            <a:spLocks noGrp="1"/>
          </p:cNvSpPr>
          <p:nvPr>
            <p:ph idx="1"/>
          </p:nvPr>
        </p:nvSpPr>
        <p:spPr/>
        <p:txBody>
          <a:bodyPr/>
          <a:lstStyle/>
          <a:p>
            <a:pPr marL="0" indent="0" fontAlgn="base">
              <a:buNone/>
            </a:pPr>
            <a:r>
              <a:rPr lang="en-US" b="1" dirty="0"/>
              <a:t> </a:t>
            </a:r>
          </a:p>
          <a:p>
            <a:pPr fontAlgn="base"/>
            <a:r>
              <a:rPr lang="en-US" dirty="0"/>
              <a:t>(a) (1) (A) (</a:t>
            </a:r>
            <a:r>
              <a:rPr lang="en-US" dirty="0" err="1"/>
              <a:t>i</a:t>
            </a:r>
            <a:r>
              <a:rPr lang="en-US" dirty="0"/>
              <a:t>) A health care practitioner authorized to prescribe, order, administer, or furnish a controlled substance shall consult the CURES database to review a patient’s controlled substance history before prescribing a Schedule II, Schedule III, or Schedule IV controlled substance to the patient for the first time and at least once every four months thereafter if the substance remains part of the treatment of the patient.</a:t>
            </a:r>
          </a:p>
          <a:p>
            <a:endParaRPr lang="en-US" dirty="0"/>
          </a:p>
        </p:txBody>
      </p:sp>
    </p:spTree>
    <p:extLst>
      <p:ext uri="{BB962C8B-B14F-4D97-AF65-F5344CB8AC3E}">
        <p14:creationId xmlns:p14="http://schemas.microsoft.com/office/powerpoint/2010/main" val="1942373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8E7E-E08B-44DE-86B9-ADA560E3209E}"/>
              </a:ext>
            </a:extLst>
          </p:cNvPr>
          <p:cNvSpPr>
            <a:spLocks noGrp="1"/>
          </p:cNvSpPr>
          <p:nvPr>
            <p:ph type="title"/>
          </p:nvPr>
        </p:nvSpPr>
        <p:spPr/>
        <p:txBody>
          <a:bodyPr>
            <a:normAutofit fontScale="90000"/>
          </a:bodyPr>
          <a:lstStyle/>
          <a:p>
            <a:pPr algn="ctr"/>
            <a:r>
              <a:rPr lang="en-US" dirty="0"/>
              <a:t>CURES rules (HSC 11165.4) </a:t>
            </a:r>
            <a:br>
              <a:rPr lang="en-US" dirty="0"/>
            </a:br>
            <a:r>
              <a:rPr lang="en-US" dirty="0"/>
              <a:t>in a nutshell</a:t>
            </a:r>
          </a:p>
        </p:txBody>
      </p:sp>
      <p:sp>
        <p:nvSpPr>
          <p:cNvPr id="3" name="Content Placeholder 2">
            <a:extLst>
              <a:ext uri="{FF2B5EF4-FFF2-40B4-BE49-F238E27FC236}">
                <a16:creationId xmlns:a16="http://schemas.microsoft.com/office/drawing/2014/main" id="{9AD67A9A-3159-4B02-938E-894A8E0A6BE3}"/>
              </a:ext>
            </a:extLst>
          </p:cNvPr>
          <p:cNvSpPr>
            <a:spLocks noGrp="1"/>
          </p:cNvSpPr>
          <p:nvPr>
            <p:ph idx="1"/>
          </p:nvPr>
        </p:nvSpPr>
        <p:spPr>
          <a:xfrm>
            <a:off x="457200" y="1847088"/>
            <a:ext cx="8229600" cy="4706112"/>
          </a:xfrm>
        </p:spPr>
        <p:txBody>
          <a:bodyPr>
            <a:normAutofit fontScale="85000" lnSpcReduction="20000"/>
          </a:bodyPr>
          <a:lstStyle/>
          <a:p>
            <a:pPr marL="0" indent="0" algn="ctr">
              <a:buNone/>
            </a:pPr>
            <a:endParaRPr lang="en-US" sz="2800" dirty="0"/>
          </a:p>
          <a:p>
            <a:pPr marL="0" indent="0" algn="ctr">
              <a:buNone/>
            </a:pPr>
            <a:r>
              <a:rPr lang="en-US" sz="2800" dirty="0"/>
              <a:t>Requirement started October 2, 2018</a:t>
            </a:r>
          </a:p>
          <a:p>
            <a:pPr marL="0" indent="0" algn="ctr">
              <a:buNone/>
            </a:pPr>
            <a:endParaRPr lang="en-US" sz="2800" dirty="0"/>
          </a:p>
          <a:p>
            <a:r>
              <a:rPr lang="en-US" dirty="0">
                <a:solidFill>
                  <a:schemeClr val="accent3">
                    <a:lumMod val="75000"/>
                  </a:schemeClr>
                </a:solidFill>
              </a:rPr>
              <a:t>When:  </a:t>
            </a:r>
            <a:r>
              <a:rPr lang="en-US" dirty="0"/>
              <a:t>any time prescriber establishes patient relationship 	for first time and every four months thereafter</a:t>
            </a:r>
          </a:p>
          <a:p>
            <a:r>
              <a:rPr lang="en-US" dirty="0">
                <a:solidFill>
                  <a:schemeClr val="accent3">
                    <a:lumMod val="75000"/>
                  </a:schemeClr>
                </a:solidFill>
              </a:rPr>
              <a:t>How far ahead can I check: </a:t>
            </a:r>
            <a:r>
              <a:rPr lang="en-US" dirty="0"/>
              <a:t>NMT 24 hours</a:t>
            </a:r>
            <a:endParaRPr lang="en-US" dirty="0">
              <a:solidFill>
                <a:schemeClr val="accent3">
                  <a:lumMod val="75000"/>
                </a:schemeClr>
              </a:solidFill>
            </a:endParaRPr>
          </a:p>
          <a:p>
            <a:r>
              <a:rPr lang="en-US" dirty="0">
                <a:solidFill>
                  <a:schemeClr val="accent3">
                    <a:lumMod val="75000"/>
                  </a:schemeClr>
                </a:solidFill>
              </a:rPr>
              <a:t>Who:  </a:t>
            </a:r>
            <a:r>
              <a:rPr lang="en-US" dirty="0"/>
              <a:t>Any prescriber of controlled substance and nurses</a:t>
            </a:r>
          </a:p>
          <a:p>
            <a:r>
              <a:rPr lang="en-US" dirty="0">
                <a:solidFill>
                  <a:schemeClr val="accent3">
                    <a:lumMod val="75000"/>
                  </a:schemeClr>
                </a:solidFill>
              </a:rPr>
              <a:t>Who is exempt:  </a:t>
            </a:r>
            <a:r>
              <a:rPr lang="en-US" dirty="0"/>
              <a:t>pharmacists and veterinarians</a:t>
            </a:r>
          </a:p>
          <a:p>
            <a:r>
              <a:rPr lang="en-US" dirty="0">
                <a:solidFill>
                  <a:schemeClr val="accent3">
                    <a:lumMod val="75000"/>
                  </a:schemeClr>
                </a:solidFill>
              </a:rPr>
              <a:t>How is it monitored: </a:t>
            </a:r>
            <a:r>
              <a:rPr lang="en-US" dirty="0"/>
              <a:t>CURES log on history can be 	pulled</a:t>
            </a:r>
          </a:p>
          <a:p>
            <a:r>
              <a:rPr lang="en-US" dirty="0">
                <a:solidFill>
                  <a:schemeClr val="accent3">
                    <a:lumMod val="75000"/>
                  </a:schemeClr>
                </a:solidFill>
              </a:rPr>
              <a:t>Who disciplines for infractions:  </a:t>
            </a:r>
            <a:r>
              <a:rPr lang="en-US" dirty="0"/>
              <a:t>licensing board</a:t>
            </a:r>
            <a:endParaRPr lang="en-US" dirty="0">
              <a:solidFill>
                <a:schemeClr val="accent3">
                  <a:lumMod val="75000"/>
                </a:schemeClr>
              </a:solidFill>
            </a:endParaRPr>
          </a:p>
          <a:p>
            <a:r>
              <a:rPr lang="en-US" dirty="0">
                <a:solidFill>
                  <a:schemeClr val="accent3">
                    <a:lumMod val="75000"/>
                  </a:schemeClr>
                </a:solidFill>
              </a:rPr>
              <a:t>Do you have to do it yourself: </a:t>
            </a:r>
            <a:r>
              <a:rPr lang="en-US" dirty="0"/>
              <a:t>deputies can be identified</a:t>
            </a:r>
          </a:p>
          <a:p>
            <a:r>
              <a:rPr lang="en-US" dirty="0">
                <a:solidFill>
                  <a:schemeClr val="accent3">
                    <a:lumMod val="75000"/>
                  </a:schemeClr>
                </a:solidFill>
              </a:rPr>
              <a:t>Can you print and attach to patient chart: </a:t>
            </a:r>
            <a:r>
              <a:rPr lang="en-US" dirty="0"/>
              <a:t>yes as long as no 	other 	patient’s information is on the report		</a:t>
            </a:r>
          </a:p>
          <a:p>
            <a:endParaRPr lang="en-US" dirty="0"/>
          </a:p>
        </p:txBody>
      </p:sp>
    </p:spTree>
    <p:extLst>
      <p:ext uri="{BB962C8B-B14F-4D97-AF65-F5344CB8AC3E}">
        <p14:creationId xmlns:p14="http://schemas.microsoft.com/office/powerpoint/2010/main" val="1101609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4BC3-6AEB-46BC-918B-F32F8400D5C1}"/>
              </a:ext>
            </a:extLst>
          </p:cNvPr>
          <p:cNvSpPr>
            <a:spLocks noGrp="1"/>
          </p:cNvSpPr>
          <p:nvPr>
            <p:ph type="title"/>
          </p:nvPr>
        </p:nvSpPr>
        <p:spPr/>
        <p:txBody>
          <a:bodyPr>
            <a:normAutofit/>
          </a:bodyPr>
          <a:lstStyle/>
          <a:p>
            <a:pPr algn="ctr"/>
            <a:r>
              <a:rPr lang="en-US" sz="3600" dirty="0"/>
              <a:t>What’s involved in registering and maintaining an account with CURES?</a:t>
            </a:r>
          </a:p>
        </p:txBody>
      </p:sp>
      <p:sp>
        <p:nvSpPr>
          <p:cNvPr id="3" name="Content Placeholder 2">
            <a:extLst>
              <a:ext uri="{FF2B5EF4-FFF2-40B4-BE49-F238E27FC236}">
                <a16:creationId xmlns:a16="http://schemas.microsoft.com/office/drawing/2014/main" id="{DB344AB8-8BC3-4BA0-8C0E-0D1AE57DAD2D}"/>
              </a:ext>
            </a:extLst>
          </p:cNvPr>
          <p:cNvSpPr>
            <a:spLocks noGrp="1"/>
          </p:cNvSpPr>
          <p:nvPr>
            <p:ph idx="1"/>
          </p:nvPr>
        </p:nvSpPr>
        <p:spPr/>
        <p:txBody>
          <a:bodyPr/>
          <a:lstStyle/>
          <a:p>
            <a:endParaRPr lang="en-US" dirty="0"/>
          </a:p>
          <a:p>
            <a:r>
              <a:rPr lang="en-US" dirty="0"/>
              <a:t>Log on to CURES site</a:t>
            </a:r>
          </a:p>
          <a:p>
            <a:r>
              <a:rPr lang="en-US" dirty="0"/>
              <a:t>Fill in application</a:t>
            </a:r>
          </a:p>
          <a:p>
            <a:r>
              <a:rPr lang="en-US" dirty="0"/>
              <a:t>Wait 24-48 hours for return email and instructions</a:t>
            </a:r>
          </a:p>
          <a:p>
            <a:r>
              <a:rPr lang="en-US" dirty="0"/>
              <a:t>Establish a password</a:t>
            </a:r>
          </a:p>
          <a:p>
            <a:r>
              <a:rPr lang="en-US" dirty="0"/>
              <a:t>Re-establish a password every 3 months</a:t>
            </a:r>
          </a:p>
          <a:p>
            <a:pPr lvl="1"/>
            <a:r>
              <a:rPr lang="en-US" dirty="0"/>
              <a:t>They send you a reminder</a:t>
            </a:r>
          </a:p>
        </p:txBody>
      </p:sp>
    </p:spTree>
    <p:extLst>
      <p:ext uri="{BB962C8B-B14F-4D97-AF65-F5344CB8AC3E}">
        <p14:creationId xmlns:p14="http://schemas.microsoft.com/office/powerpoint/2010/main" val="146457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else can you do to protect yourself?</a:t>
            </a:r>
          </a:p>
        </p:txBody>
      </p:sp>
      <p:sp>
        <p:nvSpPr>
          <p:cNvPr id="3" name="Content Placeholder 2"/>
          <p:cNvSpPr>
            <a:spLocks noGrp="1"/>
          </p:cNvSpPr>
          <p:nvPr>
            <p:ph idx="1"/>
          </p:nvPr>
        </p:nvSpPr>
        <p:spPr/>
        <p:txBody>
          <a:bodyPr>
            <a:normAutofit/>
          </a:bodyPr>
          <a:lstStyle/>
          <a:p>
            <a:r>
              <a:rPr lang="en-US" dirty="0"/>
              <a:t>Retrieve names of </a:t>
            </a:r>
            <a:r>
              <a:rPr lang="en-US" u="sng" dirty="0"/>
              <a:t>ALL</a:t>
            </a:r>
            <a:r>
              <a:rPr lang="en-US" dirty="0"/>
              <a:t> healthcare providers regardless of discipline</a:t>
            </a:r>
          </a:p>
          <a:p>
            <a:r>
              <a:rPr lang="en-US" dirty="0"/>
              <a:t>Medication reconciliation</a:t>
            </a:r>
            <a:endParaRPr lang="en-US" dirty="0">
              <a:solidFill>
                <a:schemeClr val="accent2">
                  <a:lumMod val="50000"/>
                </a:schemeClr>
              </a:solidFill>
            </a:endParaRPr>
          </a:p>
          <a:p>
            <a:r>
              <a:rPr lang="en-US" dirty="0"/>
              <a:t>Call pharmacy (</a:t>
            </a:r>
            <a:r>
              <a:rPr lang="en-US" dirty="0" err="1"/>
              <a:t>ies</a:t>
            </a:r>
            <a:r>
              <a:rPr lang="en-US" dirty="0"/>
              <a:t>) to confirm medications</a:t>
            </a:r>
          </a:p>
          <a:p>
            <a:r>
              <a:rPr lang="en-US" dirty="0"/>
              <a:t>Contract with patient</a:t>
            </a:r>
          </a:p>
          <a:p>
            <a:r>
              <a:rPr lang="en-US" dirty="0"/>
              <a:t>Recognize signs of abuse and/or manipulation</a:t>
            </a:r>
          </a:p>
          <a:p>
            <a:r>
              <a:rPr lang="en-US" dirty="0"/>
              <a:t>Prescribe small sufficient quantities, not ‘more for your money’ quantities</a:t>
            </a:r>
          </a:p>
          <a:p>
            <a:r>
              <a:rPr lang="en-US" dirty="0"/>
              <a:t>Document</a:t>
            </a:r>
          </a:p>
          <a:p>
            <a:endParaRPr lang="en-US" dirty="0"/>
          </a:p>
        </p:txBody>
      </p:sp>
    </p:spTree>
    <p:extLst>
      <p:ext uri="{BB962C8B-B14F-4D97-AF65-F5344CB8AC3E}">
        <p14:creationId xmlns:p14="http://schemas.microsoft.com/office/powerpoint/2010/main" val="4193371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Phrases of manipulation and abuse</a:t>
            </a:r>
          </a:p>
        </p:txBody>
      </p:sp>
      <p:sp>
        <p:nvSpPr>
          <p:cNvPr id="3" name="Content Placeholder 2"/>
          <p:cNvSpPr>
            <a:spLocks noGrp="1"/>
          </p:cNvSpPr>
          <p:nvPr>
            <p:ph idx="1"/>
          </p:nvPr>
        </p:nvSpPr>
        <p:spPr/>
        <p:txBody>
          <a:bodyPr/>
          <a:lstStyle/>
          <a:p>
            <a:endParaRPr lang="en-US" dirty="0"/>
          </a:p>
          <a:p>
            <a:r>
              <a:rPr lang="en-US" dirty="0"/>
              <a:t>“It fell into the toilet”---</a:t>
            </a:r>
          </a:p>
          <a:p>
            <a:pPr lvl="1"/>
            <a:r>
              <a:rPr lang="en-US" dirty="0"/>
              <a:t>does anyone ever open their antibiotic over the toilet?</a:t>
            </a:r>
          </a:p>
          <a:p>
            <a:r>
              <a:rPr lang="en-US" dirty="0"/>
              <a:t>“nothing but __________ _____mg works for me”</a:t>
            </a:r>
          </a:p>
          <a:p>
            <a:r>
              <a:rPr lang="en-US" dirty="0"/>
              <a:t>Corollary:  “I’m allergic to everything except ________”</a:t>
            </a:r>
          </a:p>
          <a:p>
            <a:r>
              <a:rPr lang="en-US" dirty="0"/>
              <a:t>“This is the last time I’ll ask ahead” or “Just this once…”</a:t>
            </a:r>
          </a:p>
          <a:p>
            <a:endParaRPr lang="en-US" dirty="0"/>
          </a:p>
        </p:txBody>
      </p:sp>
      <p:pic>
        <p:nvPicPr>
          <p:cNvPr id="3074" name="Picture 2" descr="C:\Users\j3jacobs\AppData\Local\Microsoft\Windows\Temporary Internet Files\Content.IE5\9HM3A6Y0\manipul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879221"/>
            <a:ext cx="3276600" cy="196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3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DEA Denial, Suspension or revocation of (your) registration</a:t>
            </a:r>
          </a:p>
        </p:txBody>
      </p:sp>
      <p:sp>
        <p:nvSpPr>
          <p:cNvPr id="3" name="Content Placeholder 2"/>
          <p:cNvSpPr>
            <a:spLocks noGrp="1"/>
          </p:cNvSpPr>
          <p:nvPr>
            <p:ph idx="1"/>
          </p:nvPr>
        </p:nvSpPr>
        <p:spPr>
          <a:xfrm>
            <a:off x="304800" y="1905000"/>
            <a:ext cx="8229600" cy="4389120"/>
          </a:xfrm>
        </p:spPr>
        <p:txBody>
          <a:bodyPr>
            <a:normAutofit lnSpcReduction="10000"/>
          </a:bodyPr>
          <a:lstStyle/>
          <a:p>
            <a:pPr marL="0" indent="0">
              <a:buNone/>
            </a:pPr>
            <a:r>
              <a:rPr lang="en-US" dirty="0"/>
              <a:t> if you have: </a:t>
            </a:r>
          </a:p>
          <a:p>
            <a:r>
              <a:rPr lang="en-US" dirty="0"/>
              <a:t>Materially falsified any application filed </a:t>
            </a:r>
          </a:p>
          <a:p>
            <a:r>
              <a:rPr lang="en-US" dirty="0"/>
              <a:t>Been convicted of a felony relating to a controlled substance or a List I chemical </a:t>
            </a:r>
          </a:p>
          <a:p>
            <a:r>
              <a:rPr lang="en-US" dirty="0"/>
              <a:t>Had their state license or registration suspended, revoked, or denied </a:t>
            </a:r>
          </a:p>
          <a:p>
            <a:r>
              <a:rPr lang="en-US" i="1" dirty="0">
                <a:solidFill>
                  <a:schemeClr val="accent2">
                    <a:lumMod val="50000"/>
                  </a:schemeClr>
                </a:solidFill>
              </a:rPr>
              <a:t>Committed an act which would render the DEA registration inconsistent with the public interest </a:t>
            </a:r>
          </a:p>
          <a:p>
            <a:r>
              <a:rPr lang="en-US" dirty="0"/>
              <a:t>Been excluded from participation in a Medicaid or Medicare program </a:t>
            </a:r>
          </a:p>
          <a:p>
            <a:endParaRPr lang="en-US" dirty="0"/>
          </a:p>
        </p:txBody>
      </p:sp>
    </p:spTree>
    <p:extLst>
      <p:ext uri="{BB962C8B-B14F-4D97-AF65-F5344CB8AC3E}">
        <p14:creationId xmlns:p14="http://schemas.microsoft.com/office/powerpoint/2010/main" val="3002461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you define </a:t>
            </a:r>
            <a:r>
              <a:rPr lang="en-US" i="1" dirty="0"/>
              <a:t>public interest</a:t>
            </a:r>
            <a:r>
              <a:rPr lang="en-US" dirty="0"/>
              <a:t>?</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The recommendation of the appropriate state licensing board or professional disciplinary authority </a:t>
            </a:r>
          </a:p>
          <a:p>
            <a:r>
              <a:rPr lang="en-US" dirty="0"/>
              <a:t>The applicant’s experience in dispensing or conducting research with respect to controlled substances </a:t>
            </a:r>
          </a:p>
          <a:p>
            <a:r>
              <a:rPr lang="en-US" dirty="0"/>
              <a:t>The applicant’s conviction record under federal or state laws relating to the manufacture, distribution, or dispensing of controlled substances </a:t>
            </a:r>
          </a:p>
          <a:p>
            <a:r>
              <a:rPr lang="en-US" dirty="0">
                <a:solidFill>
                  <a:schemeClr val="accent2">
                    <a:lumMod val="50000"/>
                  </a:schemeClr>
                </a:solidFill>
              </a:rPr>
              <a:t>Compliance with applicable state, federal, or local laws relating to controlled substances </a:t>
            </a:r>
          </a:p>
          <a:p>
            <a:r>
              <a:rPr lang="en-US" dirty="0"/>
              <a:t>Such other conduct which may threaten the public health and safety </a:t>
            </a:r>
          </a:p>
          <a:p>
            <a:endParaRPr lang="en-US" dirty="0"/>
          </a:p>
        </p:txBody>
      </p:sp>
    </p:spTree>
    <p:extLst>
      <p:ext uri="{BB962C8B-B14F-4D97-AF65-F5344CB8AC3E}">
        <p14:creationId xmlns:p14="http://schemas.microsoft.com/office/powerpoint/2010/main" val="99708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lnSpcReduction="10000"/>
          </a:bodyPr>
          <a:lstStyle/>
          <a:p>
            <a:pPr lvl="0"/>
            <a:r>
              <a:rPr lang="en-US" dirty="0"/>
              <a:t>Recognize the consequences of failure to treat pain.</a:t>
            </a:r>
          </a:p>
          <a:p>
            <a:pPr lvl="0"/>
            <a:r>
              <a:rPr lang="en-US" dirty="0"/>
              <a:t>Identify which prescription pain relievers are the drugs of choice for abusers.</a:t>
            </a:r>
          </a:p>
          <a:p>
            <a:pPr lvl="0"/>
            <a:r>
              <a:rPr lang="en-US" dirty="0"/>
              <a:t>Provide tools and support for prescribing physician and other prescribers.</a:t>
            </a:r>
          </a:p>
          <a:p>
            <a:pPr lvl="0"/>
            <a:r>
              <a:rPr lang="en-US" dirty="0"/>
              <a:t>Implement guidelines and legal regulations for prescribers.</a:t>
            </a:r>
          </a:p>
          <a:p>
            <a:pPr lvl="0"/>
            <a:r>
              <a:rPr lang="en-US" dirty="0"/>
              <a:t>List the ramifications and potential costs</a:t>
            </a:r>
          </a:p>
          <a:p>
            <a:pPr lvl="0"/>
            <a:r>
              <a:rPr lang="en-US" dirty="0"/>
              <a:t>Consider the patient’s age and difficulties with communication when writing a treatment plan.</a:t>
            </a:r>
          </a:p>
          <a:p>
            <a:pPr marL="0" indent="0">
              <a:buNone/>
            </a:pPr>
            <a:endParaRPr lang="en-US" dirty="0">
              <a:effectLst/>
            </a:endParaRPr>
          </a:p>
        </p:txBody>
      </p:sp>
    </p:spTree>
    <p:extLst>
      <p:ext uri="{BB962C8B-B14F-4D97-AF65-F5344CB8AC3E}">
        <p14:creationId xmlns:p14="http://schemas.microsoft.com/office/powerpoint/2010/main" val="3675362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Safeguards for Practitioners</a:t>
            </a:r>
          </a:p>
        </p:txBody>
      </p:sp>
      <p:sp>
        <p:nvSpPr>
          <p:cNvPr id="3" name="Content Placeholder 2"/>
          <p:cNvSpPr>
            <a:spLocks noGrp="1"/>
          </p:cNvSpPr>
          <p:nvPr>
            <p:ph idx="1"/>
          </p:nvPr>
        </p:nvSpPr>
        <p:spPr/>
        <p:txBody>
          <a:bodyPr>
            <a:normAutofit fontScale="70000" lnSpcReduction="20000"/>
          </a:bodyPr>
          <a:lstStyle/>
          <a:p>
            <a:r>
              <a:rPr lang="en-US" dirty="0"/>
              <a:t>To be valid, a prescription for a controlled substance must be issued for a </a:t>
            </a:r>
            <a:r>
              <a:rPr lang="en-US" b="1" dirty="0">
                <a:solidFill>
                  <a:schemeClr val="accent2">
                    <a:lumMod val="50000"/>
                  </a:schemeClr>
                </a:solidFill>
              </a:rPr>
              <a:t>legitimate medical purpose </a:t>
            </a:r>
            <a:r>
              <a:rPr lang="en-US" dirty="0"/>
              <a:t>by a practitioner acting in the </a:t>
            </a:r>
            <a:r>
              <a:rPr lang="en-US" dirty="0">
                <a:solidFill>
                  <a:schemeClr val="accent2">
                    <a:lumMod val="50000"/>
                  </a:schemeClr>
                </a:solidFill>
              </a:rPr>
              <a:t>usual course of professional practice. </a:t>
            </a:r>
          </a:p>
          <a:p>
            <a:endParaRPr lang="en-US" dirty="0"/>
          </a:p>
          <a:p>
            <a:r>
              <a:rPr lang="en-US" dirty="0"/>
              <a:t>An order purporting to be a prescription </a:t>
            </a:r>
            <a:r>
              <a:rPr lang="en-US" b="1" i="1" dirty="0">
                <a:solidFill>
                  <a:schemeClr val="accent2">
                    <a:lumMod val="50000"/>
                  </a:schemeClr>
                </a:solidFill>
              </a:rPr>
              <a:t>issued not in the usual course of professional treatment </a:t>
            </a:r>
            <a:r>
              <a:rPr lang="en-US" b="1" dirty="0">
                <a:solidFill>
                  <a:schemeClr val="accent2">
                    <a:lumMod val="50000"/>
                  </a:schemeClr>
                </a:solidFill>
              </a:rPr>
              <a:t>or in legitimate and authorized research is not a valid prescription</a:t>
            </a:r>
            <a:r>
              <a:rPr lang="en-US" b="1" dirty="0"/>
              <a:t> w</a:t>
            </a:r>
            <a:r>
              <a:rPr lang="en-US" dirty="0"/>
              <a:t>ithin the meaning and intent of the Controlled Substances Act.  </a:t>
            </a:r>
          </a:p>
          <a:p>
            <a:pPr marL="0" indent="0">
              <a:buNone/>
            </a:pPr>
            <a:endParaRPr lang="en-US" dirty="0"/>
          </a:p>
          <a:p>
            <a:r>
              <a:rPr lang="en-US" dirty="0"/>
              <a:t>A prescription may not be issued to secure an office supply for practice use OR for the purpose of general dispensing to patients.  (use DEA 222)</a:t>
            </a:r>
          </a:p>
          <a:p>
            <a:pPr marL="0" indent="0">
              <a:buNone/>
            </a:pPr>
            <a:r>
              <a:rPr lang="en-US" b="1" dirty="0"/>
              <a:t> </a:t>
            </a:r>
            <a:endParaRPr lang="en-US" dirty="0"/>
          </a:p>
          <a:p>
            <a:r>
              <a:rPr lang="en-US" dirty="0"/>
              <a:t>When issuing multiple prescriptions, each separate prescription is issued for a </a:t>
            </a:r>
            <a:r>
              <a:rPr lang="en-US" i="1" dirty="0"/>
              <a:t>legitimate medical purpose </a:t>
            </a:r>
            <a:r>
              <a:rPr lang="en-US" dirty="0"/>
              <a:t>by an individual practitioner acting in the usual course of professional practice. </a:t>
            </a:r>
          </a:p>
          <a:p>
            <a:r>
              <a:rPr lang="en-US" sz="1700" dirty="0"/>
              <a:t>DEA Practitioner’s Manual 2006 Edition </a:t>
            </a:r>
          </a:p>
        </p:txBody>
      </p:sp>
    </p:spTree>
    <p:extLst>
      <p:ext uri="{BB962C8B-B14F-4D97-AF65-F5344CB8AC3E}">
        <p14:creationId xmlns:p14="http://schemas.microsoft.com/office/powerpoint/2010/main" val="579598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1143000"/>
          </a:xfrm>
        </p:spPr>
        <p:txBody>
          <a:bodyPr>
            <a:noAutofit/>
          </a:bodyPr>
          <a:lstStyle/>
          <a:p>
            <a:pPr algn="ctr"/>
            <a:r>
              <a:rPr lang="en-US" sz="4000" dirty="0">
                <a:solidFill>
                  <a:schemeClr val="accent2">
                    <a:lumMod val="50000"/>
                  </a:schemeClr>
                </a:solidFill>
              </a:rPr>
              <a:t>The pharmacist has a legal, mandated corresponding responsibility and liability</a:t>
            </a:r>
          </a:p>
        </p:txBody>
      </p:sp>
      <p:sp>
        <p:nvSpPr>
          <p:cNvPr id="3" name="Content Placeholder 2"/>
          <p:cNvSpPr>
            <a:spLocks noGrp="1"/>
          </p:cNvSpPr>
          <p:nvPr>
            <p:ph idx="1"/>
          </p:nvPr>
        </p:nvSpPr>
        <p:spPr/>
        <p:txBody>
          <a:bodyPr/>
          <a:lstStyle/>
          <a:p>
            <a:endParaRPr lang="en-US" dirty="0"/>
          </a:p>
          <a:p>
            <a:endParaRPr lang="en-US" dirty="0"/>
          </a:p>
          <a:p>
            <a:r>
              <a:rPr lang="en-US" dirty="0"/>
              <a:t>Confirmation of:</a:t>
            </a:r>
          </a:p>
          <a:p>
            <a:pPr lvl="1"/>
            <a:r>
              <a:rPr lang="en-US" dirty="0"/>
              <a:t>Right drug</a:t>
            </a:r>
          </a:p>
          <a:p>
            <a:pPr lvl="1"/>
            <a:r>
              <a:rPr lang="en-US" dirty="0"/>
              <a:t>Right reason</a:t>
            </a:r>
          </a:p>
          <a:p>
            <a:pPr lvl="1"/>
            <a:r>
              <a:rPr lang="en-US" dirty="0"/>
              <a:t>Right patient---ID ‘required’</a:t>
            </a:r>
          </a:p>
          <a:p>
            <a:pPr lvl="1"/>
            <a:r>
              <a:rPr lang="en-US" dirty="0"/>
              <a:t>Legal prescription</a:t>
            </a:r>
          </a:p>
          <a:p>
            <a:pPr lvl="1"/>
            <a:r>
              <a:rPr lang="en-US" dirty="0"/>
              <a:t>Registered prescriber</a:t>
            </a:r>
          </a:p>
        </p:txBody>
      </p:sp>
      <p:pic>
        <p:nvPicPr>
          <p:cNvPr id="2050" name="Picture 2" descr="C:\Users\j3jacobs\AppData\Local\Microsoft\Windows\Temporary Internet Files\Content.IE5\RE4ER5WU\hand-306520_960_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17734"/>
            <a:ext cx="1981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36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More Safeguards for Prescribers </a:t>
            </a:r>
            <a:endParaRPr lang="en-US" dirty="0"/>
          </a:p>
        </p:txBody>
      </p:sp>
      <p:sp>
        <p:nvSpPr>
          <p:cNvPr id="3" name="Content Placeholder 2"/>
          <p:cNvSpPr>
            <a:spLocks noGrp="1"/>
          </p:cNvSpPr>
          <p:nvPr>
            <p:ph idx="1"/>
          </p:nvPr>
        </p:nvSpPr>
        <p:spPr/>
        <p:txBody>
          <a:bodyPr>
            <a:normAutofit fontScale="47500" lnSpcReduction="20000"/>
          </a:bodyPr>
          <a:lstStyle/>
          <a:p>
            <a:endParaRPr lang="en-US" dirty="0"/>
          </a:p>
          <a:p>
            <a:r>
              <a:rPr lang="en-US" sz="3400" dirty="0"/>
              <a:t>1. </a:t>
            </a:r>
            <a:r>
              <a:rPr lang="en-US" sz="3400" b="1" dirty="0">
                <a:solidFill>
                  <a:schemeClr val="accent2">
                    <a:lumMod val="50000"/>
                  </a:schemeClr>
                </a:solidFill>
              </a:rPr>
              <a:t>Safe storage</a:t>
            </a:r>
            <a:r>
              <a:rPr lang="en-US" sz="3400" dirty="0">
                <a:solidFill>
                  <a:schemeClr val="accent2">
                    <a:lumMod val="50000"/>
                  </a:schemeClr>
                </a:solidFill>
              </a:rPr>
              <a:t>: </a:t>
            </a:r>
          </a:p>
          <a:p>
            <a:pPr marL="0" indent="0">
              <a:buNone/>
            </a:pPr>
            <a:r>
              <a:rPr lang="en-US" sz="3400" dirty="0"/>
              <a:t>      Keep all prescription blanks in a safe place where they cannot be stolen; minimize the</a:t>
            </a:r>
          </a:p>
          <a:p>
            <a:pPr marL="0" indent="0">
              <a:buNone/>
            </a:pPr>
            <a:r>
              <a:rPr lang="en-US" sz="3400" dirty="0"/>
              <a:t>      number of prescription pads in use.</a:t>
            </a:r>
          </a:p>
          <a:p>
            <a:r>
              <a:rPr lang="en-US" sz="3400" dirty="0"/>
              <a:t>2. </a:t>
            </a:r>
            <a:r>
              <a:rPr lang="en-US" sz="3400" b="1" dirty="0">
                <a:solidFill>
                  <a:schemeClr val="accent2">
                    <a:lumMod val="50000"/>
                  </a:schemeClr>
                </a:solidFill>
              </a:rPr>
              <a:t>Write out the actual amount prescribed</a:t>
            </a:r>
            <a:r>
              <a:rPr lang="en-US" sz="3400" dirty="0">
                <a:solidFill>
                  <a:schemeClr val="accent2">
                    <a:lumMod val="50000"/>
                  </a:schemeClr>
                </a:solidFill>
              </a:rPr>
              <a:t>: </a:t>
            </a:r>
          </a:p>
          <a:p>
            <a:pPr marL="0" indent="0">
              <a:buNone/>
            </a:pPr>
            <a:r>
              <a:rPr lang="en-US" sz="3400" dirty="0"/>
              <a:t>     The quantity in words in addition to the actual number discourages  alterations of the</a:t>
            </a:r>
          </a:p>
          <a:p>
            <a:pPr marL="0" indent="0">
              <a:buNone/>
            </a:pPr>
            <a:r>
              <a:rPr lang="en-US" sz="3400" dirty="0"/>
              <a:t>      prescription order.</a:t>
            </a:r>
          </a:p>
          <a:p>
            <a:r>
              <a:rPr lang="en-US" sz="3400" dirty="0"/>
              <a:t>3. </a:t>
            </a:r>
            <a:r>
              <a:rPr lang="en-US" sz="3400" b="1" dirty="0">
                <a:solidFill>
                  <a:schemeClr val="accent2">
                    <a:lumMod val="50000"/>
                  </a:schemeClr>
                </a:solidFill>
              </a:rPr>
              <a:t>Don’t use as prescription blanks as a notepad </a:t>
            </a:r>
          </a:p>
          <a:p>
            <a:pPr marL="0" indent="0">
              <a:buNone/>
            </a:pPr>
            <a:r>
              <a:rPr lang="en-US" sz="3400" dirty="0"/>
              <a:t>      Use prescription blanks only for writing a prescription order . </a:t>
            </a:r>
          </a:p>
          <a:p>
            <a:r>
              <a:rPr lang="en-US" sz="3400" dirty="0"/>
              <a:t>4. </a:t>
            </a:r>
            <a:r>
              <a:rPr lang="en-US" sz="3400" b="1" dirty="0">
                <a:solidFill>
                  <a:schemeClr val="accent2">
                    <a:lumMod val="50000"/>
                  </a:schemeClr>
                </a:solidFill>
              </a:rPr>
              <a:t>Don’t pre-sign </a:t>
            </a:r>
          </a:p>
          <a:p>
            <a:pPr marL="0" indent="0">
              <a:buNone/>
            </a:pPr>
            <a:r>
              <a:rPr lang="en-US" sz="3400" dirty="0"/>
              <a:t>      Never sign prescription blanks in advance. </a:t>
            </a:r>
          </a:p>
          <a:p>
            <a:r>
              <a:rPr lang="en-US" sz="3400" dirty="0"/>
              <a:t>5. </a:t>
            </a:r>
            <a:r>
              <a:rPr lang="en-US" sz="3400" b="1" dirty="0">
                <a:solidFill>
                  <a:schemeClr val="accent2">
                    <a:lumMod val="50000"/>
                  </a:schemeClr>
                </a:solidFill>
              </a:rPr>
              <a:t>Do assist the pharmacist when they telephone </a:t>
            </a:r>
          </a:p>
          <a:p>
            <a:pPr marL="0" indent="0">
              <a:buNone/>
            </a:pPr>
            <a:r>
              <a:rPr lang="en-US" sz="3400" dirty="0"/>
              <a:t>      A corresponding responsibility rests with the pharmacist who dispenses the prescription. </a:t>
            </a:r>
          </a:p>
          <a:p>
            <a:pPr marL="0" indent="0">
              <a:buNone/>
            </a:pPr>
            <a:r>
              <a:rPr lang="en-US" sz="3400" dirty="0"/>
              <a:t>      They may call to confirm authenticity or to ensure the accuracy of the prescription</a:t>
            </a:r>
          </a:p>
          <a:p>
            <a:r>
              <a:rPr lang="en-US" sz="3400" dirty="0"/>
              <a:t>6. </a:t>
            </a:r>
            <a:r>
              <a:rPr lang="en-US" sz="3400" b="1" dirty="0">
                <a:solidFill>
                  <a:schemeClr val="accent2">
                    <a:lumMod val="50000"/>
                  </a:schemeClr>
                </a:solidFill>
              </a:rPr>
              <a:t>Report concerns immediately  </a:t>
            </a:r>
          </a:p>
          <a:p>
            <a:pPr marL="0" indent="0">
              <a:buNone/>
            </a:pPr>
            <a:r>
              <a:rPr lang="en-US" sz="3400" dirty="0"/>
              <a:t>      Contact the nearest </a:t>
            </a:r>
            <a:r>
              <a:rPr lang="en-US" sz="3400" b="1" dirty="0">
                <a:solidFill>
                  <a:schemeClr val="accent2">
                    <a:lumMod val="50000"/>
                  </a:schemeClr>
                </a:solidFill>
              </a:rPr>
              <a:t>DEA field office (LA-213 621 6700)  </a:t>
            </a:r>
            <a:r>
              <a:rPr lang="en-US" sz="3400" dirty="0"/>
              <a:t>to obtain or to furnish  </a:t>
            </a:r>
          </a:p>
          <a:p>
            <a:pPr marL="0" indent="0">
              <a:buNone/>
            </a:pPr>
            <a:r>
              <a:rPr lang="en-US" sz="3400" dirty="0"/>
              <a:t>      information regarding suspicious prescription activities. </a:t>
            </a:r>
          </a:p>
          <a:p>
            <a:pPr marL="0" indent="0">
              <a:buNone/>
            </a:pPr>
            <a:r>
              <a:rPr lang="en-US" sz="3400" dirty="0"/>
              <a:t>      7. </a:t>
            </a:r>
            <a:r>
              <a:rPr lang="en-US" sz="3400" b="1" dirty="0">
                <a:solidFill>
                  <a:schemeClr val="accent2">
                    <a:lumMod val="50000"/>
                  </a:schemeClr>
                </a:solidFill>
              </a:rPr>
              <a:t>Use tamper-resistant prescription pads</a:t>
            </a:r>
            <a:r>
              <a:rPr lang="en-US" sz="3400" dirty="0">
                <a:solidFill>
                  <a:schemeClr val="accent2">
                    <a:lumMod val="50000"/>
                  </a:schemeClr>
                </a:solidFill>
              </a:rPr>
              <a:t>. </a:t>
            </a:r>
          </a:p>
          <a:p>
            <a:endParaRPr lang="en-US" dirty="0">
              <a:solidFill>
                <a:schemeClr val="accent2">
                  <a:lumMod val="50000"/>
                </a:schemeClr>
              </a:solidFill>
            </a:endParaRPr>
          </a:p>
          <a:p>
            <a:pPr marL="0" indent="0">
              <a:buNone/>
            </a:pPr>
            <a:endParaRPr lang="en-US" dirty="0"/>
          </a:p>
        </p:txBody>
      </p:sp>
    </p:spTree>
    <p:extLst>
      <p:ext uri="{BB962C8B-B14F-4D97-AF65-F5344CB8AC3E}">
        <p14:creationId xmlns:p14="http://schemas.microsoft.com/office/powerpoint/2010/main" val="2846795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53400" cy="914400"/>
          </a:xfrm>
        </p:spPr>
        <p:txBody>
          <a:bodyPr>
            <a:normAutofit fontScale="90000"/>
          </a:bodyPr>
          <a:lstStyle/>
          <a:p>
            <a:pPr algn="ctr"/>
            <a:br>
              <a:rPr lang="en-US" b="1" dirty="0"/>
            </a:br>
            <a:br>
              <a:rPr lang="en-US" b="1" dirty="0"/>
            </a:br>
            <a:br>
              <a:rPr lang="en-US" b="1" dirty="0"/>
            </a:br>
            <a:r>
              <a:rPr lang="en-US" b="1" dirty="0"/>
              <a:t>									 </a:t>
            </a:r>
            <a:br>
              <a:rPr lang="en-US" dirty="0"/>
            </a:br>
            <a:r>
              <a:rPr lang="en-US" b="1" dirty="0"/>
              <a:t>Disposal of Controlled Substances </a:t>
            </a:r>
            <a:br>
              <a:rPr lang="en-US" b="1" dirty="0"/>
            </a:br>
            <a:r>
              <a:rPr lang="en-US" sz="3200" b="1" dirty="0"/>
              <a:t>so you are not a source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practitioner may dispose of out-of-date, damaged, or otherwise unusable or unwanted controlled substances, including samples, by transferring them to a registrant who is authorized to receive such materials. “</a:t>
            </a:r>
          </a:p>
          <a:p>
            <a:endParaRPr lang="en-US" dirty="0"/>
          </a:p>
          <a:p>
            <a:r>
              <a:rPr lang="en-US" dirty="0"/>
              <a:t>These registrants are referred to as “Reverse Distributors.”  </a:t>
            </a:r>
          </a:p>
          <a:p>
            <a:r>
              <a:rPr lang="en-US" dirty="0">
                <a:solidFill>
                  <a:schemeClr val="accent2">
                    <a:lumMod val="50000"/>
                  </a:schemeClr>
                </a:solidFill>
              </a:rPr>
              <a:t>Schedule I and II controlled substances should be transferred via the DEA Form 222, while Schedule III–V compounds may be transferred via i</a:t>
            </a:r>
            <a:r>
              <a:rPr lang="en-US" dirty="0"/>
              <a:t>nvoice. </a:t>
            </a:r>
          </a:p>
          <a:p>
            <a:r>
              <a:rPr lang="en-US" dirty="0"/>
              <a:t>The practitioner should maintain copies of the records documenting the transfer and disposal of controlled substances for a period of two years. </a:t>
            </a:r>
          </a:p>
        </p:txBody>
      </p:sp>
    </p:spTree>
    <p:extLst>
      <p:ext uri="{BB962C8B-B14F-4D97-AF65-F5344CB8AC3E}">
        <p14:creationId xmlns:p14="http://schemas.microsoft.com/office/powerpoint/2010/main" val="3872466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dirty="0"/>
              <a:t>Potential Patient Safety  Net:</a:t>
            </a:r>
            <a:br>
              <a:rPr lang="en-US" dirty="0"/>
            </a:br>
            <a:r>
              <a:rPr lang="en-US" dirty="0"/>
              <a:t>Naloxone</a:t>
            </a:r>
          </a:p>
        </p:txBody>
      </p:sp>
      <p:sp>
        <p:nvSpPr>
          <p:cNvPr id="3" name="Content Placeholder 2"/>
          <p:cNvSpPr>
            <a:spLocks noGrp="1"/>
          </p:cNvSpPr>
          <p:nvPr>
            <p:ph idx="1"/>
          </p:nvPr>
        </p:nvSpPr>
        <p:spPr/>
        <p:txBody>
          <a:bodyPr/>
          <a:lstStyle/>
          <a:p>
            <a:endParaRPr lang="en-US" dirty="0"/>
          </a:p>
          <a:p>
            <a:r>
              <a:rPr lang="en-US" dirty="0"/>
              <a:t>Can be issued with a pharmacist generated prescription </a:t>
            </a:r>
            <a:r>
              <a:rPr lang="en-US" i="1" dirty="0"/>
              <a:t>if the pharmacist is trained</a:t>
            </a:r>
          </a:p>
          <a:p>
            <a:r>
              <a:rPr lang="en-US" dirty="0"/>
              <a:t>May be issued to family of user</a:t>
            </a:r>
          </a:p>
          <a:p>
            <a:r>
              <a:rPr lang="en-US" dirty="0"/>
              <a:t>May be prescribed with opioids</a:t>
            </a:r>
          </a:p>
          <a:p>
            <a:r>
              <a:rPr lang="en-US" dirty="0"/>
              <a:t>May need to be paid for by recipient (not by third party)</a:t>
            </a:r>
          </a:p>
        </p:txBody>
      </p:sp>
    </p:spTree>
    <p:extLst>
      <p:ext uri="{BB962C8B-B14F-4D97-AF65-F5344CB8AC3E}">
        <p14:creationId xmlns:p14="http://schemas.microsoft.com/office/powerpoint/2010/main" val="2236041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dirty="0"/>
              <a:t>The issue of controlled substances for maintenance or detox</a:t>
            </a:r>
          </a:p>
        </p:txBody>
      </p:sp>
      <p:sp>
        <p:nvSpPr>
          <p:cNvPr id="3" name="Content Placeholder 2"/>
          <p:cNvSpPr>
            <a:spLocks noGrp="1"/>
          </p:cNvSpPr>
          <p:nvPr>
            <p:ph idx="1"/>
          </p:nvPr>
        </p:nvSpPr>
        <p:spPr/>
        <p:txBody>
          <a:bodyPr>
            <a:normAutofit/>
          </a:bodyPr>
          <a:lstStyle/>
          <a:p>
            <a:endParaRPr lang="en-US" sz="1800" dirty="0"/>
          </a:p>
          <a:p>
            <a:r>
              <a:rPr lang="en-US" sz="1800" dirty="0"/>
              <a:t>“Practitioners wishing to administer and dispense approved Schedule II controlled substances (that is, methadone) for maintenance and detoxification treatment </a:t>
            </a:r>
            <a:r>
              <a:rPr lang="en-US" sz="1800" b="1" dirty="0">
                <a:solidFill>
                  <a:schemeClr val="accent2">
                    <a:lumMod val="50000"/>
                  </a:schemeClr>
                </a:solidFill>
              </a:rPr>
              <a:t>must obtain a separate DEA registration </a:t>
            </a:r>
            <a:r>
              <a:rPr lang="en-US" sz="1800" dirty="0"/>
              <a:t>as a Narcotic Treatment Program </a:t>
            </a:r>
          </a:p>
          <a:p>
            <a:r>
              <a:rPr lang="en-US" sz="1800" dirty="0">
                <a:solidFill>
                  <a:schemeClr val="accent2">
                    <a:lumMod val="50000"/>
                  </a:schemeClr>
                </a:solidFill>
              </a:rPr>
              <a:t>In addition </a:t>
            </a:r>
            <a:r>
              <a:rPr lang="en-US" sz="1800" dirty="0"/>
              <a:t>to obtaining this separate DEA registration, this type of activity also requires </a:t>
            </a:r>
            <a:r>
              <a:rPr lang="en-US" sz="1800" dirty="0">
                <a:solidFill>
                  <a:schemeClr val="accent2">
                    <a:lumMod val="50000"/>
                  </a:schemeClr>
                </a:solidFill>
              </a:rPr>
              <a:t>the approval and registration of the Center for Substance Abuse Treatment (CSAT) within the Substance Abuse and Mental Health Services Administration (SAMHSA</a:t>
            </a:r>
            <a:r>
              <a:rPr lang="en-US" sz="1800" dirty="0"/>
              <a:t>) of the Department of Health and Human Services (HHS), as well as the applicable state methadone authority. </a:t>
            </a:r>
          </a:p>
          <a:p>
            <a:r>
              <a:rPr lang="en-US" sz="1800" dirty="0"/>
              <a:t>If a practitioner wishes </a:t>
            </a:r>
            <a:r>
              <a:rPr lang="en-US" sz="1800" dirty="0">
                <a:solidFill>
                  <a:schemeClr val="accent2">
                    <a:lumMod val="50000"/>
                  </a:schemeClr>
                </a:solidFill>
              </a:rPr>
              <a:t>to prescribe, administer, or dispense Schedule III, IV, or V controlled substances approved for addiction treatment </a:t>
            </a:r>
            <a:r>
              <a:rPr lang="en-US" sz="1800" dirty="0"/>
              <a:t>(i.e., buprenorphine drug products), the practitioner </a:t>
            </a:r>
            <a:r>
              <a:rPr lang="en-US" sz="1800" dirty="0">
                <a:solidFill>
                  <a:schemeClr val="accent2">
                    <a:lumMod val="50000"/>
                  </a:schemeClr>
                </a:solidFill>
              </a:rPr>
              <a:t>must request a waiver (Form SMA-167) and fulfill the requirements of CSAT</a:t>
            </a:r>
            <a:r>
              <a:rPr lang="en-US" sz="1800" dirty="0"/>
              <a:t>. CSAT will then notify DEA of all waiver requests “  </a:t>
            </a:r>
            <a:r>
              <a:rPr lang="en-US" sz="1200" dirty="0"/>
              <a:t>source: DEA</a:t>
            </a:r>
            <a:endParaRPr lang="en-US" sz="1800" dirty="0"/>
          </a:p>
        </p:txBody>
      </p:sp>
    </p:spTree>
    <p:extLst>
      <p:ext uri="{BB962C8B-B14F-4D97-AF65-F5344CB8AC3E}">
        <p14:creationId xmlns:p14="http://schemas.microsoft.com/office/powerpoint/2010/main" val="3236279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Predicting abusers/users</a:t>
            </a:r>
          </a:p>
        </p:txBody>
      </p:sp>
      <p:sp>
        <p:nvSpPr>
          <p:cNvPr id="3" name="Content Placeholder 2"/>
          <p:cNvSpPr>
            <a:spLocks noGrp="1"/>
          </p:cNvSpPr>
          <p:nvPr>
            <p:ph idx="1"/>
          </p:nvPr>
        </p:nvSpPr>
        <p:spPr/>
        <p:txBody>
          <a:bodyPr/>
          <a:lstStyle/>
          <a:p>
            <a:r>
              <a:rPr lang="en-US" dirty="0"/>
              <a:t>Younger age</a:t>
            </a:r>
          </a:p>
          <a:p>
            <a:r>
              <a:rPr lang="en-US" dirty="0"/>
              <a:t>Back pain</a:t>
            </a:r>
          </a:p>
          <a:p>
            <a:r>
              <a:rPr lang="en-US" dirty="0"/>
              <a:t>Lower education</a:t>
            </a:r>
          </a:p>
          <a:p>
            <a:r>
              <a:rPr lang="en-US" dirty="0"/>
              <a:t>Unmarried</a:t>
            </a:r>
          </a:p>
          <a:p>
            <a:r>
              <a:rPr lang="en-US" dirty="0"/>
              <a:t> Address not within the local area</a:t>
            </a:r>
          </a:p>
          <a:p>
            <a:r>
              <a:rPr lang="en-US" dirty="0"/>
              <a:t>Use other substances including tobacco, alcohol, etc.</a:t>
            </a:r>
          </a:p>
          <a:p>
            <a:r>
              <a:rPr lang="en-US" dirty="0"/>
              <a:t>Psychiatric ailment including personality disorders</a:t>
            </a:r>
          </a:p>
          <a:p>
            <a:endParaRPr lang="en-US" dirty="0"/>
          </a:p>
          <a:p>
            <a:r>
              <a:rPr lang="en-US" dirty="0"/>
              <a:t>Gender, race and ethnicity were inconclusive variables</a:t>
            </a:r>
          </a:p>
        </p:txBody>
      </p:sp>
    </p:spTree>
    <p:extLst>
      <p:ext uri="{BB962C8B-B14F-4D97-AF65-F5344CB8AC3E}">
        <p14:creationId xmlns:p14="http://schemas.microsoft.com/office/powerpoint/2010/main" val="3867336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solidFill>
                  <a:schemeClr val="accent2">
                    <a:lumMod val="50000"/>
                  </a:schemeClr>
                </a:solidFill>
              </a:rPr>
              <a:t>Some jurisdictions and entities already have restrictions  and guidelines  in place</a:t>
            </a:r>
          </a:p>
        </p:txBody>
      </p:sp>
      <p:sp>
        <p:nvSpPr>
          <p:cNvPr id="3" name="Content Placeholder 2"/>
          <p:cNvSpPr>
            <a:spLocks noGrp="1"/>
          </p:cNvSpPr>
          <p:nvPr>
            <p:ph idx="1"/>
          </p:nvPr>
        </p:nvSpPr>
        <p:spPr/>
        <p:txBody>
          <a:bodyPr/>
          <a:lstStyle/>
          <a:p>
            <a:endParaRPr lang="en-US" dirty="0"/>
          </a:p>
          <a:p>
            <a:r>
              <a:rPr lang="en-US" dirty="0"/>
              <a:t>Ohio, Utah, Washington state and  New York City have official guidelines </a:t>
            </a:r>
          </a:p>
          <a:p>
            <a:r>
              <a:rPr lang="en-US" dirty="0"/>
              <a:t>Massachusetts restricts first time opioid prescriptions to </a:t>
            </a:r>
            <a:r>
              <a:rPr lang="en-US" u="sng" dirty="0"/>
              <a:t>&lt;</a:t>
            </a:r>
            <a:r>
              <a:rPr lang="en-US" dirty="0"/>
              <a:t> 7 days</a:t>
            </a:r>
          </a:p>
          <a:p>
            <a:r>
              <a:rPr lang="en-US" dirty="0"/>
              <a:t>CVS to limit opioid dispensing to NMT 90MME/day and for some conditions, NMT 7 days worth</a:t>
            </a:r>
          </a:p>
          <a:p>
            <a:r>
              <a:rPr lang="en-US" dirty="0"/>
              <a:t>UnitedHealth </a:t>
            </a:r>
            <a:r>
              <a:rPr lang="en-US" dirty="0" err="1"/>
              <a:t>Optum</a:t>
            </a:r>
            <a:r>
              <a:rPr lang="en-US" dirty="0"/>
              <a:t> Rx and Anthem are limiting coverage</a:t>
            </a:r>
          </a:p>
        </p:txBody>
      </p:sp>
    </p:spTree>
    <p:extLst>
      <p:ext uri="{BB962C8B-B14F-4D97-AF65-F5344CB8AC3E}">
        <p14:creationId xmlns:p14="http://schemas.microsoft.com/office/powerpoint/2010/main" val="3982098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Current Vermont Regulations for adults 18 years or older</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153400" cy="488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736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about insurers who restrict long-term coverage to extended release only?</a:t>
            </a:r>
          </a:p>
        </p:txBody>
      </p:sp>
      <p:sp>
        <p:nvSpPr>
          <p:cNvPr id="3" name="Content Placeholder 2"/>
          <p:cNvSpPr>
            <a:spLocks noGrp="1"/>
          </p:cNvSpPr>
          <p:nvPr>
            <p:ph idx="1"/>
          </p:nvPr>
        </p:nvSpPr>
        <p:spPr/>
        <p:txBody>
          <a:bodyPr/>
          <a:lstStyle/>
          <a:p>
            <a:endParaRPr lang="en-US" dirty="0"/>
          </a:p>
          <a:p>
            <a:r>
              <a:rPr lang="en-US" dirty="0"/>
              <a:t>If it isn’t warranted, don’t prescribe</a:t>
            </a:r>
          </a:p>
          <a:p>
            <a:r>
              <a:rPr lang="en-US" dirty="0"/>
              <a:t>An insurance plan is a contract between the company and the patient</a:t>
            </a:r>
          </a:p>
          <a:p>
            <a:r>
              <a:rPr lang="en-US" dirty="0"/>
              <a:t>Many plans have a prior authorization procedure</a:t>
            </a:r>
          </a:p>
        </p:txBody>
      </p:sp>
    </p:spTree>
    <p:extLst>
      <p:ext uri="{BB962C8B-B14F-4D97-AF65-F5344CB8AC3E}">
        <p14:creationId xmlns:p14="http://schemas.microsoft.com/office/powerpoint/2010/main" val="362441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How did we get here?</a:t>
            </a:r>
          </a:p>
        </p:txBody>
      </p:sp>
      <p:sp>
        <p:nvSpPr>
          <p:cNvPr id="5" name="Text Placeholder 4"/>
          <p:cNvSpPr>
            <a:spLocks noGrp="1"/>
          </p:cNvSpPr>
          <p:nvPr>
            <p:ph type="body" idx="1"/>
          </p:nvPr>
        </p:nvSpPr>
        <p:spPr/>
        <p:txBody>
          <a:bodyPr/>
          <a:lstStyle/>
          <a:p>
            <a:endParaRPr lang="en-US" dirty="0"/>
          </a:p>
          <a:p>
            <a:endParaRPr lang="en-US" dirty="0"/>
          </a:p>
          <a:p>
            <a:pPr algn="ctr"/>
            <a:r>
              <a:rPr lang="en-US" sz="3200" dirty="0"/>
              <a:t>A (very) little bit of history</a:t>
            </a:r>
          </a:p>
          <a:p>
            <a:endParaRPr lang="en-US" sz="3200" dirty="0"/>
          </a:p>
          <a:p>
            <a:endParaRPr lang="en-US" dirty="0"/>
          </a:p>
        </p:txBody>
      </p:sp>
    </p:spTree>
    <p:extLst>
      <p:ext uri="{BB962C8B-B14F-4D97-AF65-F5344CB8AC3E}">
        <p14:creationId xmlns:p14="http://schemas.microsoft.com/office/powerpoint/2010/main" val="2658441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Besides methadone, what can you use to curb abuse?</a:t>
            </a:r>
          </a:p>
        </p:txBody>
      </p:sp>
      <p:sp>
        <p:nvSpPr>
          <p:cNvPr id="3" name="Content Placeholder 2"/>
          <p:cNvSpPr>
            <a:spLocks noGrp="1"/>
          </p:cNvSpPr>
          <p:nvPr>
            <p:ph idx="1"/>
          </p:nvPr>
        </p:nvSpPr>
        <p:spPr>
          <a:xfrm>
            <a:off x="457200" y="1935480"/>
            <a:ext cx="8305800" cy="4389120"/>
          </a:xfrm>
        </p:spPr>
        <p:txBody>
          <a:bodyPr>
            <a:normAutofit fontScale="85000" lnSpcReduction="20000"/>
          </a:bodyPr>
          <a:lstStyle/>
          <a:p>
            <a:r>
              <a:rPr lang="en-US" dirty="0"/>
              <a:t>Symptomatic relief to mitigate symptoms	</a:t>
            </a:r>
          </a:p>
          <a:p>
            <a:pPr lvl="1"/>
            <a:r>
              <a:rPr lang="en-US" dirty="0"/>
              <a:t>Smooth muscle relaxant-cramping</a:t>
            </a:r>
          </a:p>
          <a:p>
            <a:pPr lvl="1"/>
            <a:r>
              <a:rPr lang="en-US" dirty="0"/>
              <a:t>Pain reliever-headache</a:t>
            </a:r>
          </a:p>
          <a:p>
            <a:pPr lvl="1"/>
            <a:r>
              <a:rPr lang="en-US" dirty="0"/>
              <a:t>Anti-diarrheal-diarrhea</a:t>
            </a:r>
          </a:p>
          <a:p>
            <a:pPr lvl="1"/>
            <a:r>
              <a:rPr lang="en-US" dirty="0"/>
              <a:t>Anti-</a:t>
            </a:r>
            <a:r>
              <a:rPr lang="en-US" dirty="0" err="1"/>
              <a:t>nauseant</a:t>
            </a:r>
            <a:r>
              <a:rPr lang="en-US" dirty="0"/>
              <a:t>-vomiting</a:t>
            </a:r>
          </a:p>
          <a:p>
            <a:r>
              <a:rPr lang="el-GR" dirty="0"/>
              <a:t>Α</a:t>
            </a:r>
            <a:r>
              <a:rPr lang="en-US" dirty="0"/>
              <a:t>-2 adrenergic agonist</a:t>
            </a:r>
          </a:p>
          <a:p>
            <a:pPr lvl="1"/>
            <a:r>
              <a:rPr lang="en-US" dirty="0"/>
              <a:t>Clonidine (off-label)</a:t>
            </a:r>
          </a:p>
          <a:p>
            <a:pPr lvl="1"/>
            <a:r>
              <a:rPr lang="en-US" dirty="0" err="1"/>
              <a:t>Lofexidine</a:t>
            </a:r>
            <a:r>
              <a:rPr lang="en-US" dirty="0"/>
              <a:t> (first with this indication)</a:t>
            </a:r>
          </a:p>
          <a:p>
            <a:r>
              <a:rPr lang="en-US" dirty="0"/>
              <a:t>Opioid agonist</a:t>
            </a:r>
          </a:p>
          <a:p>
            <a:pPr lvl="1"/>
            <a:r>
              <a:rPr lang="en-US" dirty="0" err="1"/>
              <a:t>Buprenorphone</a:t>
            </a:r>
            <a:endParaRPr lang="en-US" dirty="0"/>
          </a:p>
          <a:p>
            <a:pPr lvl="1"/>
            <a:r>
              <a:rPr lang="en-US" dirty="0"/>
              <a:t>Methadone***</a:t>
            </a:r>
          </a:p>
          <a:p>
            <a:r>
              <a:rPr lang="en-US" dirty="0"/>
              <a:t>Opioid antagonist-</a:t>
            </a:r>
          </a:p>
          <a:p>
            <a:pPr lvl="1"/>
            <a:r>
              <a:rPr lang="en-US" dirty="0"/>
              <a:t>Naltrexone</a:t>
            </a:r>
          </a:p>
          <a:p>
            <a:pPr marL="393192" lvl="1" indent="0">
              <a:buNone/>
            </a:pPr>
            <a:r>
              <a:rPr lang="en-US" sz="1200" dirty="0"/>
              <a:t>*** requires special licensing for this use</a:t>
            </a:r>
            <a:endParaRPr lang="en-US" sz="1400" dirty="0"/>
          </a:p>
        </p:txBody>
      </p:sp>
    </p:spTree>
    <p:extLst>
      <p:ext uri="{BB962C8B-B14F-4D97-AF65-F5344CB8AC3E}">
        <p14:creationId xmlns:p14="http://schemas.microsoft.com/office/powerpoint/2010/main" val="3067116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D645-5BA9-4A34-A39B-0AD9F45302F2}"/>
              </a:ext>
            </a:extLst>
          </p:cNvPr>
          <p:cNvSpPr>
            <a:spLocks noGrp="1"/>
          </p:cNvSpPr>
          <p:nvPr>
            <p:ph type="title"/>
          </p:nvPr>
        </p:nvSpPr>
        <p:spPr>
          <a:xfrm>
            <a:off x="457200" y="228600"/>
            <a:ext cx="8229600" cy="1066800"/>
          </a:xfrm>
        </p:spPr>
        <p:txBody>
          <a:bodyPr>
            <a:normAutofit/>
          </a:bodyPr>
          <a:lstStyle/>
          <a:p>
            <a:r>
              <a:rPr lang="en-US" sz="3200" dirty="0"/>
              <a:t>Treatments for maintenance in opioid abusers</a:t>
            </a:r>
          </a:p>
        </p:txBody>
      </p:sp>
      <p:graphicFrame>
        <p:nvGraphicFramePr>
          <p:cNvPr id="4" name="Content Placeholder 3">
            <a:extLst>
              <a:ext uri="{FF2B5EF4-FFF2-40B4-BE49-F238E27FC236}">
                <a16:creationId xmlns:a16="http://schemas.microsoft.com/office/drawing/2014/main" id="{10EE0129-EEB5-467B-8CE9-794AA5B345D6}"/>
              </a:ext>
            </a:extLst>
          </p:cNvPr>
          <p:cNvGraphicFramePr>
            <a:graphicFrameLocks noGrp="1"/>
          </p:cNvGraphicFramePr>
          <p:nvPr>
            <p:ph idx="1"/>
            <p:extLst>
              <p:ext uri="{D42A27DB-BD31-4B8C-83A1-F6EECF244321}">
                <p14:modId xmlns:p14="http://schemas.microsoft.com/office/powerpoint/2010/main" val="221109643"/>
              </p:ext>
            </p:extLst>
          </p:nvPr>
        </p:nvGraphicFramePr>
        <p:xfrm>
          <a:off x="533400" y="1462344"/>
          <a:ext cx="8045231" cy="5262751"/>
        </p:xfrm>
        <a:graphic>
          <a:graphicData uri="http://schemas.openxmlformats.org/drawingml/2006/table">
            <a:tbl>
              <a:tblPr firstRow="1" bandRow="1">
                <a:tableStyleId>{5C22544A-7EE6-4342-B048-85BDC9FD1C3A}</a:tableStyleId>
              </a:tblPr>
              <a:tblGrid>
                <a:gridCol w="1576580">
                  <a:extLst>
                    <a:ext uri="{9D8B030D-6E8A-4147-A177-3AD203B41FA5}">
                      <a16:colId xmlns:a16="http://schemas.microsoft.com/office/drawing/2014/main" val="3349148573"/>
                    </a:ext>
                  </a:extLst>
                </a:gridCol>
                <a:gridCol w="2446035">
                  <a:extLst>
                    <a:ext uri="{9D8B030D-6E8A-4147-A177-3AD203B41FA5}">
                      <a16:colId xmlns:a16="http://schemas.microsoft.com/office/drawing/2014/main" val="3029311337"/>
                    </a:ext>
                  </a:extLst>
                </a:gridCol>
                <a:gridCol w="2011308">
                  <a:extLst>
                    <a:ext uri="{9D8B030D-6E8A-4147-A177-3AD203B41FA5}">
                      <a16:colId xmlns:a16="http://schemas.microsoft.com/office/drawing/2014/main" val="1380388974"/>
                    </a:ext>
                  </a:extLst>
                </a:gridCol>
                <a:gridCol w="2011308">
                  <a:extLst>
                    <a:ext uri="{9D8B030D-6E8A-4147-A177-3AD203B41FA5}">
                      <a16:colId xmlns:a16="http://schemas.microsoft.com/office/drawing/2014/main" val="2502244421"/>
                    </a:ext>
                  </a:extLst>
                </a:gridCol>
              </a:tblGrid>
              <a:tr h="623293">
                <a:tc>
                  <a:txBody>
                    <a:bodyPr/>
                    <a:lstStyle/>
                    <a:p>
                      <a:endParaRPr lang="en-US" dirty="0"/>
                    </a:p>
                  </a:txBody>
                  <a:tcPr marL="68580" marR="68580"/>
                </a:tc>
                <a:tc>
                  <a:txBody>
                    <a:bodyPr/>
                    <a:lstStyle/>
                    <a:p>
                      <a:r>
                        <a:rPr lang="en-US" dirty="0"/>
                        <a:t>Methadone</a:t>
                      </a:r>
                    </a:p>
                  </a:txBody>
                  <a:tcPr marL="68580" marR="68580"/>
                </a:tc>
                <a:tc>
                  <a:txBody>
                    <a:bodyPr/>
                    <a:lstStyle/>
                    <a:p>
                      <a:r>
                        <a:rPr lang="en-US" dirty="0"/>
                        <a:t>Buprenorphine</a:t>
                      </a:r>
                    </a:p>
                  </a:txBody>
                  <a:tcPr marL="68580" marR="68580"/>
                </a:tc>
                <a:tc>
                  <a:txBody>
                    <a:bodyPr/>
                    <a:lstStyle/>
                    <a:p>
                      <a:r>
                        <a:rPr lang="en-US" dirty="0"/>
                        <a:t>naltrexone</a:t>
                      </a:r>
                    </a:p>
                  </a:txBody>
                  <a:tcPr marL="68580" marR="68580"/>
                </a:tc>
                <a:extLst>
                  <a:ext uri="{0D108BD9-81ED-4DB2-BD59-A6C34878D82A}">
                    <a16:rowId xmlns:a16="http://schemas.microsoft.com/office/drawing/2014/main" val="2167445605"/>
                  </a:ext>
                </a:extLst>
              </a:tr>
              <a:tr h="890418">
                <a:tc>
                  <a:txBody>
                    <a:bodyPr/>
                    <a:lstStyle/>
                    <a:p>
                      <a:r>
                        <a:rPr lang="en-US" dirty="0"/>
                        <a:t>Target</a:t>
                      </a:r>
                    </a:p>
                  </a:txBody>
                  <a:tcPr marL="68580" marR="68580"/>
                </a:tc>
                <a:tc>
                  <a:txBody>
                    <a:bodyPr/>
                    <a:lstStyle/>
                    <a:p>
                      <a:r>
                        <a:rPr lang="en-US" dirty="0"/>
                        <a:t>Mu receptor agonist; NMDA antagonist</a:t>
                      </a:r>
                    </a:p>
                  </a:txBody>
                  <a:tcPr marL="68580" marR="68580"/>
                </a:tc>
                <a:tc>
                  <a:txBody>
                    <a:bodyPr/>
                    <a:lstStyle/>
                    <a:p>
                      <a:r>
                        <a:rPr lang="en-US" dirty="0"/>
                        <a:t>Mu partial agonist</a:t>
                      </a:r>
                    </a:p>
                  </a:txBody>
                  <a:tcPr marL="68580" marR="68580"/>
                </a:tc>
                <a:tc>
                  <a:txBody>
                    <a:bodyPr/>
                    <a:lstStyle/>
                    <a:p>
                      <a:r>
                        <a:rPr lang="en-US" dirty="0"/>
                        <a:t>Mu antagonist</a:t>
                      </a:r>
                    </a:p>
                  </a:txBody>
                  <a:tcPr marL="68580" marR="68580"/>
                </a:tc>
                <a:extLst>
                  <a:ext uri="{0D108BD9-81ED-4DB2-BD59-A6C34878D82A}">
                    <a16:rowId xmlns:a16="http://schemas.microsoft.com/office/drawing/2014/main" val="2166070721"/>
                  </a:ext>
                </a:extLst>
              </a:tr>
              <a:tr h="834337">
                <a:tc>
                  <a:txBody>
                    <a:bodyPr/>
                    <a:lstStyle/>
                    <a:p>
                      <a:r>
                        <a:rPr lang="en-US" dirty="0"/>
                        <a:t>Goal</a:t>
                      </a:r>
                    </a:p>
                  </a:txBody>
                  <a:tcPr marL="68580" marR="68580"/>
                </a:tc>
                <a:tc>
                  <a:txBody>
                    <a:bodyPr/>
                    <a:lstStyle/>
                    <a:p>
                      <a:r>
                        <a:rPr lang="en-US" dirty="0"/>
                        <a:t>Reduce ‘reward’ from taking opioids</a:t>
                      </a:r>
                    </a:p>
                  </a:txBody>
                  <a:tcPr marL="68580" marR="68580"/>
                </a:tc>
                <a:tc>
                  <a:txBody>
                    <a:bodyPr/>
                    <a:lstStyle/>
                    <a:p>
                      <a:r>
                        <a:rPr lang="en-US" dirty="0"/>
                        <a:t>Reduce ‘reward’ from taking opioids</a:t>
                      </a:r>
                    </a:p>
                  </a:txBody>
                  <a:tcPr marL="68580" marR="68580"/>
                </a:tc>
                <a:tc>
                  <a:txBody>
                    <a:bodyPr/>
                    <a:lstStyle/>
                    <a:p>
                      <a:r>
                        <a:rPr lang="en-US" dirty="0"/>
                        <a:t>Blocks receptor-no gain from opioid</a:t>
                      </a:r>
                    </a:p>
                  </a:txBody>
                  <a:tcPr marL="68580" marR="68580"/>
                </a:tc>
                <a:extLst>
                  <a:ext uri="{0D108BD9-81ED-4DB2-BD59-A6C34878D82A}">
                    <a16:rowId xmlns:a16="http://schemas.microsoft.com/office/drawing/2014/main" val="3868897727"/>
                  </a:ext>
                </a:extLst>
              </a:tr>
              <a:tr h="1152708">
                <a:tc>
                  <a:txBody>
                    <a:bodyPr/>
                    <a:lstStyle/>
                    <a:p>
                      <a:r>
                        <a:rPr lang="en-US" dirty="0"/>
                        <a:t>Affect on withdrawal</a:t>
                      </a:r>
                    </a:p>
                  </a:txBody>
                  <a:tcPr marL="68580" marR="68580"/>
                </a:tc>
                <a:tc>
                  <a:txBody>
                    <a:bodyPr/>
                    <a:lstStyle/>
                    <a:p>
                      <a:r>
                        <a:rPr lang="en-US" dirty="0"/>
                        <a:t>Blocks  </a:t>
                      </a:r>
                    </a:p>
                    <a:p>
                      <a:r>
                        <a:rPr lang="en-US" dirty="0"/>
                        <a:t>However, stopping methadone will create withdrawal</a:t>
                      </a:r>
                    </a:p>
                  </a:txBody>
                  <a:tcPr marL="68580" marR="68580"/>
                </a:tc>
                <a:tc>
                  <a:txBody>
                    <a:bodyPr/>
                    <a:lstStyle/>
                    <a:p>
                      <a:r>
                        <a:rPr lang="en-US" dirty="0"/>
                        <a:t>Eases</a:t>
                      </a:r>
                    </a:p>
                  </a:txBody>
                  <a:tcPr marL="68580" marR="68580"/>
                </a:tc>
                <a:tc>
                  <a:txBody>
                    <a:bodyPr/>
                    <a:lstStyle/>
                    <a:p>
                      <a:r>
                        <a:rPr lang="en-US" dirty="0"/>
                        <a:t>Creates it; prevents positive reinforcement of additional use</a:t>
                      </a:r>
                    </a:p>
                  </a:txBody>
                  <a:tcPr marL="68580" marR="68580"/>
                </a:tc>
                <a:extLst>
                  <a:ext uri="{0D108BD9-81ED-4DB2-BD59-A6C34878D82A}">
                    <a16:rowId xmlns:a16="http://schemas.microsoft.com/office/drawing/2014/main" val="3989099193"/>
                  </a:ext>
                </a:extLst>
              </a:tr>
              <a:tr h="623293">
                <a:tc>
                  <a:txBody>
                    <a:bodyPr/>
                    <a:lstStyle/>
                    <a:p>
                      <a:r>
                        <a:rPr lang="en-US" dirty="0"/>
                        <a:t>Half-life</a:t>
                      </a:r>
                    </a:p>
                  </a:txBody>
                  <a:tcPr marL="68580" marR="68580"/>
                </a:tc>
                <a:tc>
                  <a:txBody>
                    <a:bodyPr/>
                    <a:lstStyle/>
                    <a:p>
                      <a:r>
                        <a:rPr lang="en-US" dirty="0"/>
                        <a:t>28 hours </a:t>
                      </a:r>
                    </a:p>
                  </a:txBody>
                  <a:tcPr marL="68580" marR="68580"/>
                </a:tc>
                <a:tc>
                  <a:txBody>
                    <a:bodyPr/>
                    <a:lstStyle/>
                    <a:p>
                      <a:pPr marL="342900" indent="-342900">
                        <a:buAutoNum type="arabicPlain" startAt="37"/>
                      </a:pPr>
                      <a:r>
                        <a:rPr lang="en-US" dirty="0"/>
                        <a:t>Hours</a:t>
                      </a:r>
                    </a:p>
                  </a:txBody>
                  <a:tcPr marL="68580" marR="68580"/>
                </a:tc>
                <a:tc>
                  <a:txBody>
                    <a:bodyPr/>
                    <a:lstStyle/>
                    <a:p>
                      <a:r>
                        <a:rPr lang="en-US" dirty="0"/>
                        <a:t>9 hours (5 days ER)</a:t>
                      </a:r>
                    </a:p>
                  </a:txBody>
                  <a:tcPr marL="68580" marR="68580"/>
                </a:tc>
                <a:extLst>
                  <a:ext uri="{0D108BD9-81ED-4DB2-BD59-A6C34878D82A}">
                    <a16:rowId xmlns:a16="http://schemas.microsoft.com/office/drawing/2014/main" val="813671583"/>
                  </a:ext>
                </a:extLst>
              </a:tr>
              <a:tr h="563532">
                <a:tc>
                  <a:txBody>
                    <a:bodyPr/>
                    <a:lstStyle/>
                    <a:p>
                      <a:r>
                        <a:rPr lang="en-US" dirty="0"/>
                        <a:t>Prescribing ability</a:t>
                      </a:r>
                    </a:p>
                  </a:txBody>
                  <a:tcPr marL="68580" marR="68580"/>
                </a:tc>
                <a:tc>
                  <a:txBody>
                    <a:bodyPr/>
                    <a:lstStyle/>
                    <a:p>
                      <a:r>
                        <a:rPr lang="en-US" dirty="0"/>
                        <a:t>Special license and practice</a:t>
                      </a:r>
                    </a:p>
                  </a:txBody>
                  <a:tcPr marL="68580" marR="68580"/>
                </a:tc>
                <a:tc>
                  <a:txBody>
                    <a:bodyPr/>
                    <a:lstStyle/>
                    <a:p>
                      <a:r>
                        <a:rPr lang="en-US" dirty="0"/>
                        <a:t>Special training</a:t>
                      </a:r>
                    </a:p>
                  </a:txBody>
                  <a:tcPr marL="68580" marR="68580"/>
                </a:tc>
                <a:tc>
                  <a:txBody>
                    <a:bodyPr/>
                    <a:lstStyle/>
                    <a:p>
                      <a:r>
                        <a:rPr lang="en-US" dirty="0"/>
                        <a:t>anyone</a:t>
                      </a:r>
                    </a:p>
                  </a:txBody>
                  <a:tcPr marL="68580" marR="68580"/>
                </a:tc>
                <a:extLst>
                  <a:ext uri="{0D108BD9-81ED-4DB2-BD59-A6C34878D82A}">
                    <a16:rowId xmlns:a16="http://schemas.microsoft.com/office/drawing/2014/main" val="2934387062"/>
                  </a:ext>
                </a:extLst>
              </a:tr>
              <a:tr h="361114">
                <a:tc>
                  <a:txBody>
                    <a:bodyPr/>
                    <a:lstStyle/>
                    <a:p>
                      <a:r>
                        <a:rPr lang="en-US" dirty="0"/>
                        <a:t> </a:t>
                      </a:r>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extLst>
                  <a:ext uri="{0D108BD9-81ED-4DB2-BD59-A6C34878D82A}">
                    <a16:rowId xmlns:a16="http://schemas.microsoft.com/office/drawing/2014/main" val="63940286"/>
                  </a:ext>
                </a:extLst>
              </a:tr>
            </a:tbl>
          </a:graphicData>
        </a:graphic>
      </p:graphicFrame>
    </p:spTree>
    <p:extLst>
      <p:ext uri="{BB962C8B-B14F-4D97-AF65-F5344CB8AC3E}">
        <p14:creationId xmlns:p14="http://schemas.microsoft.com/office/powerpoint/2010/main" val="2222903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Naltrexone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7430077"/>
              </p:ext>
            </p:extLst>
          </p:nvPr>
        </p:nvGraphicFramePr>
        <p:xfrm>
          <a:off x="508397" y="2160588"/>
          <a:ext cx="7340203" cy="3672840"/>
        </p:xfrm>
        <a:graphic>
          <a:graphicData uri="http://schemas.openxmlformats.org/drawingml/2006/table">
            <a:tbl>
              <a:tblPr firstRow="1" bandRow="1">
                <a:tableStyleId>{5C22544A-7EE6-4342-B048-85BDC9FD1C3A}</a:tableStyleId>
              </a:tblPr>
              <a:tblGrid>
                <a:gridCol w="1855163">
                  <a:extLst>
                    <a:ext uri="{9D8B030D-6E8A-4147-A177-3AD203B41FA5}">
                      <a16:colId xmlns:a16="http://schemas.microsoft.com/office/drawing/2014/main" val="20000"/>
                    </a:ext>
                  </a:extLst>
                </a:gridCol>
                <a:gridCol w="5485040">
                  <a:extLst>
                    <a:ext uri="{9D8B030D-6E8A-4147-A177-3AD203B41FA5}">
                      <a16:colId xmlns:a16="http://schemas.microsoft.com/office/drawing/2014/main" val="20001"/>
                    </a:ext>
                  </a:extLst>
                </a:gridCol>
              </a:tblGrid>
              <a:tr h="370840">
                <a:tc>
                  <a:txBody>
                    <a:bodyPr/>
                    <a:lstStyle/>
                    <a:p>
                      <a:r>
                        <a:rPr lang="en-US" dirty="0"/>
                        <a:t>Pertinent category</a:t>
                      </a:r>
                    </a:p>
                  </a:txBody>
                  <a:tcPr marL="68580" marR="68580"/>
                </a:tc>
                <a:tc>
                  <a:txBody>
                    <a:bodyPr/>
                    <a:lstStyle/>
                    <a:p>
                      <a:r>
                        <a:rPr lang="en-US" dirty="0"/>
                        <a:t>information</a:t>
                      </a:r>
                    </a:p>
                  </a:txBody>
                  <a:tcPr marL="68580" marR="68580"/>
                </a:tc>
                <a:extLst>
                  <a:ext uri="{0D108BD9-81ED-4DB2-BD59-A6C34878D82A}">
                    <a16:rowId xmlns:a16="http://schemas.microsoft.com/office/drawing/2014/main" val="10000"/>
                  </a:ext>
                </a:extLst>
              </a:tr>
              <a:tr h="370840">
                <a:tc>
                  <a:txBody>
                    <a:bodyPr/>
                    <a:lstStyle/>
                    <a:p>
                      <a:r>
                        <a:rPr lang="en-US" dirty="0"/>
                        <a:t>Duration of effect</a:t>
                      </a:r>
                    </a:p>
                  </a:txBody>
                  <a:tcPr marL="68580" marR="68580"/>
                </a:tc>
                <a:tc>
                  <a:txBody>
                    <a:bodyPr/>
                    <a:lstStyle/>
                    <a:p>
                      <a:r>
                        <a:rPr lang="en-US" dirty="0"/>
                        <a:t>Up to 72 hours whether IV or </a:t>
                      </a:r>
                      <a:r>
                        <a:rPr lang="en-US" dirty="0" err="1"/>
                        <a:t>po</a:t>
                      </a:r>
                      <a:endParaRPr lang="en-US" dirty="0"/>
                    </a:p>
                  </a:txBody>
                  <a:tcPr marL="68580" marR="68580"/>
                </a:tc>
                <a:extLst>
                  <a:ext uri="{0D108BD9-81ED-4DB2-BD59-A6C34878D82A}">
                    <a16:rowId xmlns:a16="http://schemas.microsoft.com/office/drawing/2014/main" val="10001"/>
                  </a:ext>
                </a:extLst>
              </a:tr>
              <a:tr h="370840">
                <a:tc>
                  <a:txBody>
                    <a:bodyPr/>
                    <a:lstStyle/>
                    <a:p>
                      <a:r>
                        <a:rPr lang="en-US" dirty="0"/>
                        <a:t>Drug interaction</a:t>
                      </a:r>
                    </a:p>
                  </a:txBody>
                  <a:tcPr marL="68580" marR="68580"/>
                </a:tc>
                <a:tc>
                  <a:txBody>
                    <a:bodyPr/>
                    <a:lstStyle/>
                    <a:p>
                      <a:r>
                        <a:rPr lang="en-US" dirty="0"/>
                        <a:t>Long acting direct inhibitor of opioid receptors</a:t>
                      </a:r>
                      <a:r>
                        <a:rPr lang="en-US" baseline="0" dirty="0"/>
                        <a:t> </a:t>
                      </a:r>
                      <a:endParaRPr lang="en-US" dirty="0"/>
                    </a:p>
                  </a:txBody>
                  <a:tcPr marL="68580" marR="68580"/>
                </a:tc>
                <a:extLst>
                  <a:ext uri="{0D108BD9-81ED-4DB2-BD59-A6C34878D82A}">
                    <a16:rowId xmlns:a16="http://schemas.microsoft.com/office/drawing/2014/main" val="10002"/>
                  </a:ext>
                </a:extLst>
              </a:tr>
              <a:tr h="370840">
                <a:tc>
                  <a:txBody>
                    <a:bodyPr/>
                    <a:lstStyle/>
                    <a:p>
                      <a:r>
                        <a:rPr lang="en-US" dirty="0"/>
                        <a:t>Indication</a:t>
                      </a:r>
                    </a:p>
                  </a:txBody>
                  <a:tcPr marL="68580" marR="68580"/>
                </a:tc>
                <a:tc>
                  <a:txBody>
                    <a:bodyPr/>
                    <a:lstStyle/>
                    <a:p>
                      <a:r>
                        <a:rPr lang="en-US" dirty="0"/>
                        <a:t>Both alcohol and opioid dependence</a:t>
                      </a:r>
                    </a:p>
                  </a:txBody>
                  <a:tcPr marL="68580" marR="68580"/>
                </a:tc>
                <a:extLst>
                  <a:ext uri="{0D108BD9-81ED-4DB2-BD59-A6C34878D82A}">
                    <a16:rowId xmlns:a16="http://schemas.microsoft.com/office/drawing/2014/main" val="10003"/>
                  </a:ext>
                </a:extLst>
              </a:tr>
              <a:tr h="370840">
                <a:tc>
                  <a:txBody>
                    <a:bodyPr/>
                    <a:lstStyle/>
                    <a:p>
                      <a:r>
                        <a:rPr lang="en-US" dirty="0"/>
                        <a:t>Black box warning</a:t>
                      </a:r>
                    </a:p>
                  </a:txBody>
                  <a:tcPr marL="68580" marR="68580"/>
                </a:tc>
                <a:tc>
                  <a:txBody>
                    <a:bodyPr/>
                    <a:lstStyle/>
                    <a:p>
                      <a:r>
                        <a:rPr lang="en-US" dirty="0"/>
                        <a:t>Dose related hepatocellular toxicity</a:t>
                      </a:r>
                    </a:p>
                  </a:txBody>
                  <a:tcPr marL="68580" marR="68580"/>
                </a:tc>
                <a:extLst>
                  <a:ext uri="{0D108BD9-81ED-4DB2-BD59-A6C34878D82A}">
                    <a16:rowId xmlns:a16="http://schemas.microsoft.com/office/drawing/2014/main" val="10004"/>
                  </a:ext>
                </a:extLst>
              </a:tr>
              <a:tr h="370840">
                <a:tc>
                  <a:txBody>
                    <a:bodyPr/>
                    <a:lstStyle/>
                    <a:p>
                      <a:r>
                        <a:rPr lang="en-US" dirty="0"/>
                        <a:t>Side effects</a:t>
                      </a:r>
                    </a:p>
                  </a:txBody>
                  <a:tcPr marL="68580" marR="68580"/>
                </a:tc>
                <a:tc>
                  <a:txBody>
                    <a:bodyPr/>
                    <a:lstStyle/>
                    <a:p>
                      <a:r>
                        <a:rPr lang="en-US" dirty="0"/>
                        <a:t>Headache (25%); syncope; nausea; anxiety; insomnia</a:t>
                      </a:r>
                    </a:p>
                  </a:txBody>
                  <a:tcPr marL="68580" marR="68580"/>
                </a:tc>
                <a:extLst>
                  <a:ext uri="{0D108BD9-81ED-4DB2-BD59-A6C34878D82A}">
                    <a16:rowId xmlns:a16="http://schemas.microsoft.com/office/drawing/2014/main" val="10005"/>
                  </a:ext>
                </a:extLst>
              </a:tr>
              <a:tr h="212876">
                <a:tc>
                  <a:txBody>
                    <a:bodyPr/>
                    <a:lstStyle/>
                    <a:p>
                      <a:r>
                        <a:rPr lang="en-US" dirty="0"/>
                        <a:t>Initiating</a:t>
                      </a:r>
                    </a:p>
                  </a:txBody>
                  <a:tcPr marL="68580" marR="68580"/>
                </a:tc>
                <a:tc>
                  <a:txBody>
                    <a:bodyPr/>
                    <a:lstStyle/>
                    <a:p>
                      <a:r>
                        <a:rPr lang="en-US" dirty="0"/>
                        <a:t>Can start at once in alcoholics; opioid abusers should be drug free</a:t>
                      </a:r>
                    </a:p>
                  </a:txBody>
                  <a:tcPr marL="68580" marR="6858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48408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Methadone </a:t>
            </a:r>
            <a:br>
              <a:rPr lang="en-US" dirty="0"/>
            </a:br>
            <a:r>
              <a:rPr lang="en-US" sz="3600" dirty="0"/>
              <a:t>Requires special licensing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1585240"/>
              </p:ext>
            </p:extLst>
          </p:nvPr>
        </p:nvGraphicFramePr>
        <p:xfrm>
          <a:off x="508397" y="2160588"/>
          <a:ext cx="7873603" cy="4394200"/>
        </p:xfrm>
        <a:graphic>
          <a:graphicData uri="http://schemas.openxmlformats.org/drawingml/2006/table">
            <a:tbl>
              <a:tblPr firstRow="1" bandRow="1">
                <a:tableStyleId>{5C22544A-7EE6-4342-B048-85BDC9FD1C3A}</a:tableStyleId>
              </a:tblPr>
              <a:tblGrid>
                <a:gridCol w="2087846">
                  <a:extLst>
                    <a:ext uri="{9D8B030D-6E8A-4147-A177-3AD203B41FA5}">
                      <a16:colId xmlns:a16="http://schemas.microsoft.com/office/drawing/2014/main" val="20000"/>
                    </a:ext>
                  </a:extLst>
                </a:gridCol>
                <a:gridCol w="5785757">
                  <a:extLst>
                    <a:ext uri="{9D8B030D-6E8A-4147-A177-3AD203B41FA5}">
                      <a16:colId xmlns:a16="http://schemas.microsoft.com/office/drawing/2014/main" val="20001"/>
                    </a:ext>
                  </a:extLst>
                </a:gridCol>
              </a:tblGrid>
              <a:tr h="370840">
                <a:tc>
                  <a:txBody>
                    <a:bodyPr/>
                    <a:lstStyle/>
                    <a:p>
                      <a:r>
                        <a:rPr lang="en-US" dirty="0"/>
                        <a:t>Issue</a:t>
                      </a:r>
                    </a:p>
                  </a:txBody>
                  <a:tcPr marL="68580" marR="68580"/>
                </a:tc>
                <a:tc>
                  <a:txBody>
                    <a:bodyPr/>
                    <a:lstStyle/>
                    <a:p>
                      <a:r>
                        <a:rPr lang="en-US" dirty="0"/>
                        <a:t>Pertinent information</a:t>
                      </a:r>
                    </a:p>
                  </a:txBody>
                  <a:tcPr marL="68580" marR="68580"/>
                </a:tc>
                <a:extLst>
                  <a:ext uri="{0D108BD9-81ED-4DB2-BD59-A6C34878D82A}">
                    <a16:rowId xmlns:a16="http://schemas.microsoft.com/office/drawing/2014/main" val="10000"/>
                  </a:ext>
                </a:extLst>
              </a:tr>
              <a:tr h="370840">
                <a:tc>
                  <a:txBody>
                    <a:bodyPr/>
                    <a:lstStyle/>
                    <a:p>
                      <a:r>
                        <a:rPr lang="en-US" dirty="0"/>
                        <a:t>Dose/Goal</a:t>
                      </a:r>
                    </a:p>
                  </a:txBody>
                  <a:tcPr marL="68580" marR="68580"/>
                </a:tc>
                <a:tc>
                  <a:txBody>
                    <a:bodyPr/>
                    <a:lstStyle/>
                    <a:p>
                      <a:r>
                        <a:rPr lang="en-US" dirty="0"/>
                        <a:t>Reduce euphoric effects of opioids; reduce craving; 60-120mg once</a:t>
                      </a:r>
                      <a:r>
                        <a:rPr lang="en-US" baseline="0" dirty="0"/>
                        <a:t>/day</a:t>
                      </a:r>
                      <a:endParaRPr lang="en-US" dirty="0"/>
                    </a:p>
                  </a:txBody>
                  <a:tcPr marL="68580" marR="68580"/>
                </a:tc>
                <a:extLst>
                  <a:ext uri="{0D108BD9-81ED-4DB2-BD59-A6C34878D82A}">
                    <a16:rowId xmlns:a16="http://schemas.microsoft.com/office/drawing/2014/main" val="10001"/>
                  </a:ext>
                </a:extLst>
              </a:tr>
              <a:tr h="370840">
                <a:tc>
                  <a:txBody>
                    <a:bodyPr/>
                    <a:lstStyle/>
                    <a:p>
                      <a:r>
                        <a:rPr lang="en-US" dirty="0" err="1"/>
                        <a:t>Pkinetics</a:t>
                      </a:r>
                      <a:endParaRPr lang="en-US" dirty="0"/>
                    </a:p>
                  </a:txBody>
                  <a:tcPr marL="68580" marR="68580"/>
                </a:tc>
                <a:tc>
                  <a:txBody>
                    <a:bodyPr/>
                    <a:lstStyle/>
                    <a:p>
                      <a:r>
                        <a:rPr lang="en-US" dirty="0"/>
                        <a:t>Extensive metabolism and drug/drug interaction; CytP450 3A4</a:t>
                      </a:r>
                    </a:p>
                  </a:txBody>
                  <a:tcPr marL="68580" marR="68580"/>
                </a:tc>
                <a:extLst>
                  <a:ext uri="{0D108BD9-81ED-4DB2-BD59-A6C34878D82A}">
                    <a16:rowId xmlns:a16="http://schemas.microsoft.com/office/drawing/2014/main" val="10002"/>
                  </a:ext>
                </a:extLst>
              </a:tr>
              <a:tr h="370840">
                <a:tc>
                  <a:txBody>
                    <a:bodyPr/>
                    <a:lstStyle/>
                    <a:p>
                      <a:endParaRPr lang="en-US" dirty="0"/>
                    </a:p>
                    <a:p>
                      <a:r>
                        <a:rPr lang="en-US" dirty="0"/>
                        <a:t>Black box warning</a:t>
                      </a:r>
                    </a:p>
                  </a:txBody>
                  <a:tcPr marL="68580" marR="68580"/>
                </a:tc>
                <a:tc>
                  <a:txBody>
                    <a:bodyPr/>
                    <a:lstStyle/>
                    <a:p>
                      <a:r>
                        <a:rPr lang="en-US" dirty="0"/>
                        <a:t>QTc prolongation; </a:t>
                      </a:r>
                      <a:r>
                        <a:rPr lang="en-US" dirty="0" err="1"/>
                        <a:t>Torsades</a:t>
                      </a:r>
                      <a:r>
                        <a:rPr lang="en-US" dirty="0"/>
                        <a:t> de pointes; </a:t>
                      </a:r>
                    </a:p>
                    <a:p>
                      <a:r>
                        <a:rPr lang="en-US" dirty="0"/>
                        <a:t>Respiratory depression</a:t>
                      </a:r>
                    </a:p>
                    <a:p>
                      <a:r>
                        <a:rPr lang="en-US" dirty="0"/>
                        <a:t>When used for addiction, may only be dispensed by SAMHSA certified treatment programs</a:t>
                      </a:r>
                    </a:p>
                  </a:txBody>
                  <a:tcPr marL="68580" marR="68580"/>
                </a:tc>
                <a:extLst>
                  <a:ext uri="{0D108BD9-81ED-4DB2-BD59-A6C34878D82A}">
                    <a16:rowId xmlns:a16="http://schemas.microsoft.com/office/drawing/2014/main" val="10003"/>
                  </a:ext>
                </a:extLst>
              </a:tr>
              <a:tr h="370840">
                <a:tc>
                  <a:txBody>
                    <a:bodyPr/>
                    <a:lstStyle/>
                    <a:p>
                      <a:r>
                        <a:rPr lang="en-US" dirty="0"/>
                        <a:t>Adverse effects</a:t>
                      </a:r>
                    </a:p>
                  </a:txBody>
                  <a:tcPr marL="68580" marR="68580"/>
                </a:tc>
                <a:tc>
                  <a:txBody>
                    <a:bodyPr/>
                    <a:lstStyle/>
                    <a:p>
                      <a:r>
                        <a:rPr lang="en-US" dirty="0"/>
                        <a:t>Constipation, mild sedation; excess sweating, reduced libido and erectile dysfunction; hyperalgesia</a:t>
                      </a:r>
                    </a:p>
                  </a:txBody>
                  <a:tcPr marL="68580" marR="68580"/>
                </a:tc>
                <a:extLst>
                  <a:ext uri="{0D108BD9-81ED-4DB2-BD59-A6C34878D82A}">
                    <a16:rowId xmlns:a16="http://schemas.microsoft.com/office/drawing/2014/main" val="10004"/>
                  </a:ext>
                </a:extLst>
              </a:tr>
              <a:tr h="370840">
                <a:tc>
                  <a:txBody>
                    <a:bodyPr/>
                    <a:lstStyle/>
                    <a:p>
                      <a:r>
                        <a:rPr lang="en-US" dirty="0"/>
                        <a:t>Drug interactions</a:t>
                      </a:r>
                    </a:p>
                  </a:txBody>
                  <a:tcPr marL="68580" marR="68580"/>
                </a:tc>
                <a:tc>
                  <a:txBody>
                    <a:bodyPr/>
                    <a:lstStyle/>
                    <a:p>
                      <a:r>
                        <a:rPr lang="en-US" dirty="0"/>
                        <a:t>Anti-</a:t>
                      </a:r>
                      <a:r>
                        <a:rPr lang="en-US" dirty="0" err="1"/>
                        <a:t>retrovirals</a:t>
                      </a:r>
                      <a:r>
                        <a:rPr lang="en-US" dirty="0"/>
                        <a:t>; verapamil and amiodarone; older anti-seizure medications;</a:t>
                      </a:r>
                      <a:r>
                        <a:rPr lang="en-US" baseline="0" dirty="0"/>
                        <a:t> </a:t>
                      </a:r>
                      <a:r>
                        <a:rPr lang="en-US" baseline="0" dirty="0" err="1"/>
                        <a:t>modafinil</a:t>
                      </a:r>
                      <a:r>
                        <a:rPr lang="en-US" baseline="0" dirty="0"/>
                        <a:t>; </a:t>
                      </a:r>
                      <a:r>
                        <a:rPr lang="en-US" baseline="0" dirty="0" err="1"/>
                        <a:t>nafcillin</a:t>
                      </a:r>
                      <a:r>
                        <a:rPr lang="en-US" baseline="0" dirty="0"/>
                        <a:t>; St. John’s wort; grapefruit juice; –azole antifungals</a:t>
                      </a:r>
                      <a:endParaRPr lang="en-US" dirty="0"/>
                    </a:p>
                  </a:txBody>
                  <a:tcPr marL="68580" marR="6858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697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Buprenorphine</a:t>
            </a:r>
          </a:p>
        </p:txBody>
      </p:sp>
      <p:sp>
        <p:nvSpPr>
          <p:cNvPr id="3" name="Content Placeholder 2"/>
          <p:cNvSpPr>
            <a:spLocks noGrp="1"/>
          </p:cNvSpPr>
          <p:nvPr>
            <p:ph idx="1"/>
          </p:nvPr>
        </p:nvSpPr>
        <p:spPr>
          <a:xfrm>
            <a:off x="703944" y="2209576"/>
            <a:ext cx="6447501" cy="3880773"/>
          </a:xfrm>
        </p:spPr>
        <p:txBody>
          <a:bodyPr/>
          <a:lstStyle/>
          <a:p>
            <a:pPr fontAlgn="t"/>
            <a:r>
              <a:rPr lang="en-US" b="1" dirty="0"/>
              <a:t>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75859499"/>
              </p:ext>
            </p:extLst>
          </p:nvPr>
        </p:nvGraphicFramePr>
        <p:xfrm>
          <a:off x="381000" y="2286001"/>
          <a:ext cx="8021412" cy="4023360"/>
        </p:xfrm>
        <a:graphic>
          <a:graphicData uri="http://schemas.openxmlformats.org/drawingml/2006/table">
            <a:tbl>
              <a:tblPr firstRow="1" bandRow="1">
                <a:tableStyleId>{5C22544A-7EE6-4342-B048-85BDC9FD1C3A}</a:tableStyleId>
              </a:tblPr>
              <a:tblGrid>
                <a:gridCol w="1648659">
                  <a:extLst>
                    <a:ext uri="{9D8B030D-6E8A-4147-A177-3AD203B41FA5}">
                      <a16:colId xmlns:a16="http://schemas.microsoft.com/office/drawing/2014/main" val="20000"/>
                    </a:ext>
                  </a:extLst>
                </a:gridCol>
                <a:gridCol w="6372753">
                  <a:extLst>
                    <a:ext uri="{9D8B030D-6E8A-4147-A177-3AD203B41FA5}">
                      <a16:colId xmlns:a16="http://schemas.microsoft.com/office/drawing/2014/main" val="20001"/>
                    </a:ext>
                  </a:extLst>
                </a:gridCol>
              </a:tblGrid>
              <a:tr h="822960">
                <a:tc>
                  <a:txBody>
                    <a:bodyPr/>
                    <a:lstStyle/>
                    <a:p>
                      <a:r>
                        <a:rPr lang="en-US" dirty="0"/>
                        <a:t>Issue</a:t>
                      </a:r>
                    </a:p>
                  </a:txBody>
                  <a:tcPr marL="68580" marR="68580"/>
                </a:tc>
                <a:tc>
                  <a:txBody>
                    <a:bodyPr/>
                    <a:lstStyle/>
                    <a:p>
                      <a:r>
                        <a:rPr lang="en-US" dirty="0"/>
                        <a:t>Pertinent facts</a:t>
                      </a:r>
                    </a:p>
                  </a:txBody>
                  <a:tcPr marL="68580" marR="68580"/>
                </a:tc>
                <a:extLst>
                  <a:ext uri="{0D108BD9-81ED-4DB2-BD59-A6C34878D82A}">
                    <a16:rowId xmlns:a16="http://schemas.microsoft.com/office/drawing/2014/main" val="10000"/>
                  </a:ext>
                </a:extLst>
              </a:tr>
              <a:tr h="0">
                <a:tc>
                  <a:txBody>
                    <a:bodyPr/>
                    <a:lstStyle/>
                    <a:p>
                      <a:r>
                        <a:rPr lang="en-US" dirty="0"/>
                        <a:t>Legal issues</a:t>
                      </a:r>
                    </a:p>
                  </a:txBody>
                  <a:tcPr marL="68580" marR="68580"/>
                </a:tc>
                <a:tc>
                  <a:txBody>
                    <a:bodyPr/>
                    <a:lstStyle/>
                    <a:p>
                      <a:r>
                        <a:rPr lang="en-US" dirty="0"/>
                        <a:t>CSAT and DEA authorization;</a:t>
                      </a:r>
                      <a:r>
                        <a:rPr lang="en-US" baseline="0" dirty="0"/>
                        <a:t> must confirm counselling available either in house or via referral</a:t>
                      </a:r>
                    </a:p>
                    <a:p>
                      <a:r>
                        <a:rPr lang="en-US" baseline="0" dirty="0"/>
                        <a:t>Hospital use does not require waiver</a:t>
                      </a:r>
                      <a:endParaRPr lang="en-US" dirty="0"/>
                    </a:p>
                  </a:txBody>
                  <a:tcPr marL="68580" marR="68580"/>
                </a:tc>
                <a:extLst>
                  <a:ext uri="{0D108BD9-81ED-4DB2-BD59-A6C34878D82A}">
                    <a16:rowId xmlns:a16="http://schemas.microsoft.com/office/drawing/2014/main" val="10001"/>
                  </a:ext>
                </a:extLst>
              </a:tr>
              <a:tr h="0">
                <a:tc>
                  <a:txBody>
                    <a:bodyPr/>
                    <a:lstStyle/>
                    <a:p>
                      <a:r>
                        <a:rPr lang="en-US" dirty="0"/>
                        <a:t>Partial agonist</a:t>
                      </a:r>
                    </a:p>
                  </a:txBody>
                  <a:tcPr marL="68580" marR="68580"/>
                </a:tc>
                <a:tc>
                  <a:txBody>
                    <a:bodyPr/>
                    <a:lstStyle/>
                    <a:p>
                      <a:r>
                        <a:rPr lang="en-US" dirty="0"/>
                        <a:t>Dose plateau; more does</a:t>
                      </a:r>
                      <a:r>
                        <a:rPr lang="en-US" baseline="0" dirty="0"/>
                        <a:t> not = better</a:t>
                      </a:r>
                      <a:endParaRPr lang="en-US" dirty="0"/>
                    </a:p>
                  </a:txBody>
                  <a:tcPr marL="68580" marR="68580"/>
                </a:tc>
                <a:extLst>
                  <a:ext uri="{0D108BD9-81ED-4DB2-BD59-A6C34878D82A}">
                    <a16:rowId xmlns:a16="http://schemas.microsoft.com/office/drawing/2014/main" val="10002"/>
                  </a:ext>
                </a:extLst>
              </a:tr>
              <a:tr h="0">
                <a:tc>
                  <a:txBody>
                    <a:bodyPr/>
                    <a:lstStyle/>
                    <a:p>
                      <a:r>
                        <a:rPr lang="en-US" dirty="0"/>
                        <a:t>Black</a:t>
                      </a:r>
                      <a:r>
                        <a:rPr lang="en-US" baseline="0" dirty="0"/>
                        <a:t> box warning</a:t>
                      </a:r>
                      <a:endParaRPr lang="en-US" dirty="0"/>
                    </a:p>
                  </a:txBody>
                  <a:tcPr marL="68580" marR="68580"/>
                </a:tc>
                <a:tc>
                  <a:txBody>
                    <a:bodyPr/>
                    <a:lstStyle/>
                    <a:p>
                      <a:r>
                        <a:rPr lang="en-US" dirty="0"/>
                        <a:t>Combinations with other respiratory depressants including alcohol and benzodiazepines</a:t>
                      </a:r>
                    </a:p>
                  </a:txBody>
                  <a:tcPr marL="68580" marR="68580"/>
                </a:tc>
                <a:extLst>
                  <a:ext uri="{0D108BD9-81ED-4DB2-BD59-A6C34878D82A}">
                    <a16:rowId xmlns:a16="http://schemas.microsoft.com/office/drawing/2014/main" val="10003"/>
                  </a:ext>
                </a:extLst>
              </a:tr>
              <a:tr h="0">
                <a:tc>
                  <a:txBody>
                    <a:bodyPr/>
                    <a:lstStyle/>
                    <a:p>
                      <a:r>
                        <a:rPr lang="en-US" dirty="0"/>
                        <a:t>Dosage form</a:t>
                      </a:r>
                    </a:p>
                  </a:txBody>
                  <a:tcPr marL="68580" marR="68580"/>
                </a:tc>
                <a:tc>
                  <a:txBody>
                    <a:bodyPr/>
                    <a:lstStyle/>
                    <a:p>
                      <a:r>
                        <a:rPr lang="en-US" dirty="0" err="1"/>
                        <a:t>Sl</a:t>
                      </a:r>
                      <a:r>
                        <a:rPr lang="en-US" dirty="0"/>
                        <a:t>;  monthly injectable  after 7 days of </a:t>
                      </a:r>
                      <a:r>
                        <a:rPr lang="en-US" dirty="0" err="1"/>
                        <a:t>sl</a:t>
                      </a:r>
                      <a:endParaRPr lang="en-US" dirty="0"/>
                    </a:p>
                  </a:txBody>
                  <a:tcPr marL="68580" marR="68580"/>
                </a:tc>
                <a:extLst>
                  <a:ext uri="{0D108BD9-81ED-4DB2-BD59-A6C34878D82A}">
                    <a16:rowId xmlns:a16="http://schemas.microsoft.com/office/drawing/2014/main" val="10004"/>
                  </a:ext>
                </a:extLst>
              </a:tr>
              <a:tr h="0">
                <a:tc>
                  <a:txBody>
                    <a:bodyPr/>
                    <a:lstStyle/>
                    <a:p>
                      <a:r>
                        <a:rPr lang="en-US" dirty="0"/>
                        <a:t>REM</a:t>
                      </a:r>
                      <a:r>
                        <a:rPr lang="en-US" baseline="0" dirty="0"/>
                        <a:t> for monthly injection</a:t>
                      </a:r>
                      <a:endParaRPr lang="en-US" dirty="0"/>
                    </a:p>
                  </a:txBody>
                  <a:tcPr marL="68580" marR="68580"/>
                </a:tc>
                <a:tc>
                  <a:txBody>
                    <a:bodyPr/>
                    <a:lstStyle/>
                    <a:p>
                      <a:r>
                        <a:rPr lang="en-US" dirty="0"/>
                        <a:t>limited availability through registered pharmacy and facility; serious harm or death due to possibility of embolic formation </a:t>
                      </a:r>
                    </a:p>
                    <a:p>
                      <a:endParaRPr lang="en-US" dirty="0"/>
                    </a:p>
                  </a:txBody>
                  <a:tcPr marL="68580" marR="6858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37952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A1E51-78BB-432F-AAD1-9D33FED90F9C}"/>
              </a:ext>
            </a:extLst>
          </p:cNvPr>
          <p:cNvSpPr>
            <a:spLocks noGrp="1"/>
          </p:cNvSpPr>
          <p:nvPr>
            <p:ph type="ctrTitle"/>
          </p:nvPr>
        </p:nvSpPr>
        <p:spPr>
          <a:xfrm>
            <a:off x="533400" y="1143000"/>
            <a:ext cx="7708900" cy="4114800"/>
          </a:xfrm>
        </p:spPr>
        <p:txBody>
          <a:bodyPr>
            <a:normAutofit fontScale="90000"/>
          </a:bodyPr>
          <a:lstStyle/>
          <a:p>
            <a:pPr algn="ctr"/>
            <a:br>
              <a:rPr lang="en-US" dirty="0"/>
            </a:br>
            <a:br>
              <a:rPr lang="en-US" dirty="0"/>
            </a:br>
            <a:r>
              <a:rPr lang="en-US" dirty="0"/>
              <a:t>Treatments don’t work without participation and motivation on the part of the user</a:t>
            </a:r>
          </a:p>
        </p:txBody>
      </p:sp>
      <p:sp>
        <p:nvSpPr>
          <p:cNvPr id="5" name="Subtitle 4">
            <a:extLst>
              <a:ext uri="{FF2B5EF4-FFF2-40B4-BE49-F238E27FC236}">
                <a16:creationId xmlns:a16="http://schemas.microsoft.com/office/drawing/2014/main" id="{43495E42-688A-4F0D-BCE5-00A426B2A9E1}"/>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3507266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381000"/>
          </a:xfrm>
        </p:spPr>
        <p:txBody>
          <a:bodyPr>
            <a:normAutofit fontScale="90000"/>
          </a:bodyPr>
          <a:lstStyle/>
          <a:p>
            <a:pPr algn="ctr"/>
            <a:br>
              <a:rPr lang="en-US" dirty="0"/>
            </a:br>
            <a:br>
              <a:rPr lang="en-US" dirty="0"/>
            </a:br>
            <a:r>
              <a:rPr lang="en-US" dirty="0"/>
              <a:t>										 </a:t>
            </a:r>
            <a:br>
              <a:rPr lang="en-US" dirty="0"/>
            </a:br>
            <a:r>
              <a:rPr lang="en-US" dirty="0"/>
              <a:t>Take away points	</a:t>
            </a:r>
          </a:p>
        </p:txBody>
      </p:sp>
      <p:sp>
        <p:nvSpPr>
          <p:cNvPr id="3" name="Content Placeholder 2"/>
          <p:cNvSpPr>
            <a:spLocks noGrp="1"/>
          </p:cNvSpPr>
          <p:nvPr>
            <p:ph idx="1"/>
          </p:nvPr>
        </p:nvSpPr>
        <p:spPr/>
        <p:txBody>
          <a:bodyPr>
            <a:normAutofit lnSpcReduction="10000"/>
          </a:bodyPr>
          <a:lstStyle/>
          <a:p>
            <a:r>
              <a:rPr lang="en-US" dirty="0"/>
              <a:t>When treating pain</a:t>
            </a:r>
            <a:r>
              <a:rPr lang="en-US"/>
              <a:t>, consider </a:t>
            </a:r>
            <a:r>
              <a:rPr lang="en-US" dirty="0"/>
              <a:t>a </a:t>
            </a:r>
            <a:r>
              <a:rPr lang="en-US"/>
              <a:t>non-opioid alternatives first</a:t>
            </a:r>
            <a:endParaRPr lang="en-US" dirty="0"/>
          </a:p>
          <a:p>
            <a:r>
              <a:rPr lang="en-US" dirty="0"/>
              <a:t>Check </a:t>
            </a:r>
            <a:r>
              <a:rPr lang="en-US" dirty="0">
                <a:solidFill>
                  <a:schemeClr val="accent2">
                    <a:lumMod val="50000"/>
                  </a:schemeClr>
                </a:solidFill>
              </a:rPr>
              <a:t>CURES </a:t>
            </a:r>
            <a:r>
              <a:rPr lang="en-US" dirty="0"/>
              <a:t>and/or pharmacy before prescribing opioids</a:t>
            </a:r>
            <a:endParaRPr lang="en-US" dirty="0">
              <a:solidFill>
                <a:schemeClr val="accent2">
                  <a:lumMod val="50000"/>
                </a:schemeClr>
              </a:solidFill>
            </a:endParaRPr>
          </a:p>
          <a:p>
            <a:r>
              <a:rPr lang="en-US" dirty="0"/>
              <a:t>Prescribe for expected and realistic duration of pain</a:t>
            </a:r>
          </a:p>
          <a:p>
            <a:r>
              <a:rPr lang="en-US" dirty="0"/>
              <a:t>Do not treat discomfort as pain</a:t>
            </a:r>
          </a:p>
          <a:p>
            <a:r>
              <a:rPr lang="en-US" dirty="0"/>
              <a:t>Feel free to create a contract, do urine drug tests, revisit frequently to adequately assess pain</a:t>
            </a:r>
          </a:p>
          <a:p>
            <a:r>
              <a:rPr lang="en-US" dirty="0"/>
              <a:t>Avoid ‘favors’</a:t>
            </a:r>
          </a:p>
          <a:p>
            <a:r>
              <a:rPr lang="en-US" dirty="0"/>
              <a:t>Report all oddities at once</a:t>
            </a:r>
          </a:p>
          <a:p>
            <a:endParaRPr lang="en-US" dirty="0"/>
          </a:p>
        </p:txBody>
      </p:sp>
    </p:spTree>
    <p:extLst>
      <p:ext uri="{BB962C8B-B14F-4D97-AF65-F5344CB8AC3E}">
        <p14:creationId xmlns:p14="http://schemas.microsoft.com/office/powerpoint/2010/main" val="1073811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lstStyle/>
          <a:p>
            <a:pPr marL="0" indent="0">
              <a:buNone/>
            </a:pPr>
            <a:r>
              <a:rPr lang="en-US" dirty="0"/>
              <a:t>  </a:t>
            </a:r>
          </a:p>
        </p:txBody>
      </p:sp>
      <p:pic>
        <p:nvPicPr>
          <p:cNvPr id="1026" name="Picture 2" descr="C:\Users\j3jacobs\AppData\Local\Microsoft\Windows\Temporary Internet Files\Content.IE5\HPDHW1MS\pregunt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590800"/>
            <a:ext cx="6477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9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920296" cy="527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704088"/>
            <a:ext cx="8153400" cy="743712"/>
          </a:xfrm>
        </p:spPr>
        <p:txBody>
          <a:bodyPr>
            <a:normAutofit fontScale="90000"/>
          </a:bodyPr>
          <a:lstStyle/>
          <a:p>
            <a:pPr algn="ctr"/>
            <a:r>
              <a:rPr lang="en-US" dirty="0"/>
              <a:t>What is the problem?</a:t>
            </a:r>
          </a:p>
        </p:txBody>
      </p:sp>
      <p:sp>
        <p:nvSpPr>
          <p:cNvPr id="5" name="Content Placeholder 4"/>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280004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From where does the problem come?</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11% of the adult population experience pain daily</a:t>
            </a:r>
          </a:p>
          <a:p>
            <a:r>
              <a:rPr lang="en-US" dirty="0"/>
              <a:t>50% of the geriatric population experience pain daily</a:t>
            </a:r>
          </a:p>
          <a:p>
            <a:r>
              <a:rPr lang="en-US" dirty="0"/>
              <a:t>27 million report current use of illegal drugs or abuse of Rx drugs</a:t>
            </a:r>
          </a:p>
          <a:p>
            <a:r>
              <a:rPr lang="en-US" dirty="0"/>
              <a:t>In 1995, Dr. Joseph Campbell, president of American Pain Society introduced pain as the 5</a:t>
            </a:r>
            <a:r>
              <a:rPr lang="en-US" baseline="30000" dirty="0"/>
              <a:t>th</a:t>
            </a:r>
            <a:r>
              <a:rPr lang="en-US" dirty="0"/>
              <a:t> vital sign</a:t>
            </a:r>
          </a:p>
          <a:p>
            <a:r>
              <a:rPr lang="en-US" dirty="0"/>
              <a:t>TJC jumped on the band wagon shortly thereafter</a:t>
            </a:r>
          </a:p>
          <a:p>
            <a:r>
              <a:rPr lang="en-US" dirty="0"/>
              <a:t>From 1999-2014 (15 years) prescription opioid sales rose 400%</a:t>
            </a:r>
          </a:p>
          <a:p>
            <a:r>
              <a:rPr lang="en-US" dirty="0"/>
              <a:t>21 million people have substance use disorder (SUD)</a:t>
            </a:r>
          </a:p>
          <a:p>
            <a:r>
              <a:rPr lang="en-US" dirty="0"/>
              <a:t>Excess of 140 people per day die of opioid OD in US</a:t>
            </a:r>
          </a:p>
          <a:p>
            <a:r>
              <a:rPr lang="en-US" dirty="0"/>
              <a:t>2/3 of heroin abusers started by abusing prescription drugs</a:t>
            </a:r>
          </a:p>
          <a:p>
            <a:endParaRPr lang="en-US" dirty="0"/>
          </a:p>
          <a:p>
            <a:r>
              <a:rPr lang="en-US" sz="1400" dirty="0"/>
              <a:t>CDC and SAMHSA data</a:t>
            </a:r>
          </a:p>
          <a:p>
            <a:endParaRPr lang="en-US" dirty="0"/>
          </a:p>
        </p:txBody>
      </p:sp>
    </p:spTree>
    <p:extLst>
      <p:ext uri="{BB962C8B-B14F-4D97-AF65-F5344CB8AC3E}">
        <p14:creationId xmlns:p14="http://schemas.microsoft.com/office/powerpoint/2010/main" val="238473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 that a large number?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314485"/>
            <a:ext cx="7742801" cy="401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76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statistics:</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866821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76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Autofit/>
          </a:bodyPr>
          <a:lstStyle/>
          <a:p>
            <a:pPr algn="ctr"/>
            <a:r>
              <a:rPr lang="en-US" sz="4400" dirty="0"/>
              <a:t>But, what happens when you don’t treat pain?</a:t>
            </a:r>
          </a:p>
        </p:txBody>
      </p:sp>
      <p:sp>
        <p:nvSpPr>
          <p:cNvPr id="3" name="Content Placeholder 2"/>
          <p:cNvSpPr>
            <a:spLocks noGrp="1"/>
          </p:cNvSpPr>
          <p:nvPr>
            <p:ph idx="1"/>
          </p:nvPr>
        </p:nvSpPr>
        <p:spPr>
          <a:xfrm>
            <a:off x="457200" y="2057400"/>
            <a:ext cx="8229600" cy="4267200"/>
          </a:xfrm>
        </p:spPr>
        <p:txBody>
          <a:bodyPr>
            <a:normAutofit fontScale="85000" lnSpcReduction="20000"/>
          </a:bodyPr>
          <a:lstStyle/>
          <a:p>
            <a:r>
              <a:rPr lang="en-US" dirty="0">
                <a:solidFill>
                  <a:srgbClr val="C00000"/>
                </a:solidFill>
              </a:rPr>
              <a:t>On the patient side</a:t>
            </a:r>
          </a:p>
          <a:p>
            <a:r>
              <a:rPr lang="en-US" dirty="0"/>
              <a:t>Loss of functionality</a:t>
            </a:r>
          </a:p>
          <a:p>
            <a:r>
              <a:rPr lang="en-US" dirty="0"/>
              <a:t>Increased depression</a:t>
            </a:r>
          </a:p>
          <a:p>
            <a:r>
              <a:rPr lang="en-US" dirty="0"/>
              <a:t>Isolation</a:t>
            </a:r>
          </a:p>
          <a:p>
            <a:r>
              <a:rPr lang="en-US" dirty="0"/>
              <a:t>Frustration</a:t>
            </a:r>
          </a:p>
          <a:p>
            <a:r>
              <a:rPr lang="en-US" dirty="0"/>
              <a:t>Distrust</a:t>
            </a:r>
          </a:p>
          <a:p>
            <a:r>
              <a:rPr lang="en-US" dirty="0"/>
              <a:t>Decreased quality of life</a:t>
            </a:r>
          </a:p>
          <a:p>
            <a:endParaRPr lang="en-US" dirty="0"/>
          </a:p>
          <a:p>
            <a:r>
              <a:rPr lang="en-US" dirty="0">
                <a:solidFill>
                  <a:srgbClr val="C00000"/>
                </a:solidFill>
              </a:rPr>
              <a:t>On prescriber/healthcare practitioner side</a:t>
            </a:r>
          </a:p>
          <a:p>
            <a:r>
              <a:rPr lang="en-US" dirty="0"/>
              <a:t>Maybe violence directed at you  </a:t>
            </a:r>
          </a:p>
          <a:p>
            <a:r>
              <a:rPr lang="en-US" dirty="0"/>
              <a:t>Stress</a:t>
            </a:r>
          </a:p>
          <a:p>
            <a:pPr marL="0" indent="0">
              <a:buNone/>
            </a:pPr>
            <a:r>
              <a:rPr lang="en-US" dirty="0"/>
              <a:t>                                  ----</a:t>
            </a:r>
          </a:p>
          <a:p>
            <a:endParaRPr lang="en-US" dirty="0"/>
          </a:p>
        </p:txBody>
      </p:sp>
    </p:spTree>
    <p:extLst>
      <p:ext uri="{BB962C8B-B14F-4D97-AF65-F5344CB8AC3E}">
        <p14:creationId xmlns:p14="http://schemas.microsoft.com/office/powerpoint/2010/main" val="4233704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1365</TotalTime>
  <Words>2420</Words>
  <Application>Microsoft Office PowerPoint</Application>
  <PresentationFormat>On-screen Show (4:3)</PresentationFormat>
  <Paragraphs>437</Paragraphs>
  <Slides>47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Constantia</vt:lpstr>
      <vt:lpstr>Wingdings 2</vt:lpstr>
      <vt:lpstr>Flow</vt:lpstr>
      <vt:lpstr>Opioid Prescriptions: Regulations and Abuse</vt:lpstr>
      <vt:lpstr>I have no conflicts of interest      (too bad for me)</vt:lpstr>
      <vt:lpstr>Objectives</vt:lpstr>
      <vt:lpstr>How did we get here?</vt:lpstr>
      <vt:lpstr>What is the problem?</vt:lpstr>
      <vt:lpstr>From where does the problem come?</vt:lpstr>
      <vt:lpstr>Is that a large number?</vt:lpstr>
      <vt:lpstr>More statistics:</vt:lpstr>
      <vt:lpstr>But, what happens when you don’t treat pain?</vt:lpstr>
      <vt:lpstr>Understanding  acute pain vs chronic pain </vt:lpstr>
      <vt:lpstr>Discomfort does not =pain</vt:lpstr>
      <vt:lpstr>Consider non-medicine treatments of pain</vt:lpstr>
      <vt:lpstr>Non-opioid Pharmaceuticals</vt:lpstr>
      <vt:lpstr>Non-opioid Pharmaceuticals: direct to root of pain</vt:lpstr>
      <vt:lpstr>Three key principles to remember in prescribing opioids</vt:lpstr>
      <vt:lpstr>CDC guidelines for initiation of opioids</vt:lpstr>
      <vt:lpstr>Top Three Opioids of choice  (for abuse)</vt:lpstr>
      <vt:lpstr>Drug abusers come in all shapes, colors and sizes</vt:lpstr>
      <vt:lpstr>CDC guidelines for selection and dosing of opioids</vt:lpstr>
      <vt:lpstr>Dosing equivalents   </vt:lpstr>
      <vt:lpstr>The problem with methadone for pain</vt:lpstr>
      <vt:lpstr>CDC recommendations for assessing risk and addressing harms</vt:lpstr>
      <vt:lpstr>HSC 11165.4 initial paragraph verbatum</vt:lpstr>
      <vt:lpstr>CURES rules (HSC 11165.4)  in a nutshell</vt:lpstr>
      <vt:lpstr>What’s involved in registering and maintaining an account with CURES?</vt:lpstr>
      <vt:lpstr>What else can you do to protect yourself?</vt:lpstr>
      <vt:lpstr>Phrases of manipulation and abuse</vt:lpstr>
      <vt:lpstr>DEA Denial, Suspension or revocation of (your) registration</vt:lpstr>
      <vt:lpstr>How do you define public interest?</vt:lpstr>
      <vt:lpstr> Safeguards for Practitioners</vt:lpstr>
      <vt:lpstr>The pharmacist has a legal, mandated corresponding responsibility and liability</vt:lpstr>
      <vt:lpstr>More Safeguards for Prescribers </vt:lpstr>
      <vt:lpstr>              Disposal of Controlled Substances  so you are not a source</vt:lpstr>
      <vt:lpstr>Potential Patient Safety  Net: Naloxone</vt:lpstr>
      <vt:lpstr>The issue of controlled substances for maintenance or detox</vt:lpstr>
      <vt:lpstr> Predicting abusers/users</vt:lpstr>
      <vt:lpstr>Some jurisdictions and entities already have restrictions  and guidelines  in place</vt:lpstr>
      <vt:lpstr>Current Vermont Regulations for adults 18 years or older</vt:lpstr>
      <vt:lpstr>What about insurers who restrict long-term coverage to extended release only?</vt:lpstr>
      <vt:lpstr>Besides methadone, what can you use to curb abuse?</vt:lpstr>
      <vt:lpstr>Treatments for maintenance in opioid abusers</vt:lpstr>
      <vt:lpstr>Naltrexone</vt:lpstr>
      <vt:lpstr>Methadone  Requires special licensing</vt:lpstr>
      <vt:lpstr>Buprenorphine</vt:lpstr>
      <vt:lpstr>  Treatments don’t work without participation and motivation on the part of the user</vt:lpstr>
      <vt:lpstr>              Take away points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UCI_Employee</dc:creator>
  <cp:lastModifiedBy>Davis, Lisa B. (St. Vincent's Health System/Birmingham/Medical Affairs)</cp:lastModifiedBy>
  <cp:revision>61</cp:revision>
  <cp:lastPrinted>2017-10-24T23:42:55Z</cp:lastPrinted>
  <dcterms:created xsi:type="dcterms:W3CDTF">2017-10-10T22:51:37Z</dcterms:created>
  <dcterms:modified xsi:type="dcterms:W3CDTF">2019-05-21T14:19:22Z</dcterms:modified>
</cp:coreProperties>
</file>