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3.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64.xml" ContentType="application/vnd.openxmlformats-officedocument.them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theme/theme65.xml" ContentType="application/vnd.openxmlformats-officedocument.theme+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theme/theme66.xml" ContentType="application/vnd.openxmlformats-officedocument.theme+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theme/theme67.xml" ContentType="application/vnd.openxmlformats-officedocument.theme+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theme/theme68.xml" ContentType="application/vnd.openxmlformats-officedocument.theme+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theme/theme69.xml" ContentType="application/vnd.openxmlformats-officedocument.theme+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theme/theme70.xml" ContentType="application/vnd.openxmlformats-officedocument.theme+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theme/theme71.xml" ContentType="application/vnd.openxmlformats-officedocument.theme+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72.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73.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74.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theme/theme75.xml" ContentType="application/vnd.openxmlformats-officedocument.theme+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theme/theme76.xml" ContentType="application/vnd.openxmlformats-officedocument.theme+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theme/theme77.xml" ContentType="application/vnd.openxmlformats-officedocument.theme+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theme/theme78.xml" ContentType="application/vnd.openxmlformats-officedocument.theme+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theme/theme79.xml" ContentType="application/vnd.openxmlformats-officedocument.theme+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theme/theme80.xml" ContentType="application/vnd.openxmlformats-officedocument.theme+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theme/theme81.xml" ContentType="application/vnd.openxmlformats-officedocument.theme+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theme/theme82.xml" ContentType="application/vnd.openxmlformats-officedocument.theme+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theme/theme83.xml" ContentType="application/vnd.openxmlformats-officedocument.theme+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theme/theme84.xml" ContentType="application/vnd.openxmlformats-officedocument.theme+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theme/theme85.xml" ContentType="application/vnd.openxmlformats-officedocument.theme+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theme/theme86.xml" ContentType="application/vnd.openxmlformats-officedocument.theme+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theme/theme87.xml" ContentType="application/vnd.openxmlformats-officedocument.theme+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theme/theme88.xml" ContentType="application/vnd.openxmlformats-officedocument.theme+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theme/theme89.xml" ContentType="application/vnd.openxmlformats-officedocument.theme+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theme/theme90.xml" ContentType="application/vnd.openxmlformats-officedocument.theme+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theme/theme91.xml" ContentType="application/vnd.openxmlformats-officedocument.theme+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theme/theme92.xml" ContentType="application/vnd.openxmlformats-officedocument.theme+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theme/theme93.xml" ContentType="application/vnd.openxmlformats-officedocument.theme+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theme/theme94.xml" ContentType="application/vnd.openxmlformats-officedocument.theme+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theme/theme95.xml" ContentType="application/vnd.openxmlformats-officedocument.theme+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theme/theme96.xml" ContentType="application/vnd.openxmlformats-officedocument.theme+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theme/theme97.xml" ContentType="application/vnd.openxmlformats-officedocument.theme+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theme/theme98.xml" ContentType="application/vnd.openxmlformats-officedocument.theme+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theme/theme99.xml" ContentType="application/vnd.openxmlformats-officedocument.theme+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theme/theme100.xml" ContentType="application/vnd.openxmlformats-officedocument.theme+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theme/theme101.xml" ContentType="application/vnd.openxmlformats-officedocument.theme+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theme/theme102.xml" ContentType="application/vnd.openxmlformats-officedocument.theme+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theme/theme103.xml" ContentType="application/vnd.openxmlformats-officedocument.theme+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theme/theme104.xml" ContentType="application/vnd.openxmlformats-officedocument.theme+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theme/theme105.xml" ContentType="application/vnd.openxmlformats-officedocument.theme+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theme/theme106.xml" ContentType="application/vnd.openxmlformats-officedocument.theme+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theme/theme107.xml" ContentType="application/vnd.openxmlformats-officedocument.theme+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slideLayouts/slideLayout1185.xml" ContentType="application/vnd.openxmlformats-officedocument.presentationml.slideLayout+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theme/theme108.xml" ContentType="application/vnd.openxmlformats-officedocument.theme+xml"/>
  <Override PartName="/ppt/slideLayouts/slideLayout118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slideLayouts/slideLayout1196.xml" ContentType="application/vnd.openxmlformats-officedocument.presentationml.slideLayout+xml"/>
  <Override PartName="/ppt/slideLayouts/slideLayout1197.xml" ContentType="application/vnd.openxmlformats-officedocument.presentationml.slideLayout+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theme/theme109.xml" ContentType="application/vnd.openxmlformats-officedocument.theme+xml"/>
  <Override PartName="/ppt/slideLayouts/slideLayout1200.xml" ContentType="application/vnd.openxmlformats-officedocument.presentationml.slideLayout+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slideLayouts/slideLayout1207.xml" ContentType="application/vnd.openxmlformats-officedocument.presentationml.slideLayout+xml"/>
  <Override PartName="/ppt/slideLayouts/slideLayout1208.xml" ContentType="application/vnd.openxmlformats-officedocument.presentationml.slideLayout+xml"/>
  <Override PartName="/ppt/slideLayouts/slideLayout1209.xml" ContentType="application/vnd.openxmlformats-officedocument.presentationml.slideLayout+xml"/>
  <Override PartName="/ppt/slideLayouts/slideLayout1210.xml" ContentType="application/vnd.openxmlformats-officedocument.presentationml.slideLayout+xml"/>
  <Override PartName="/ppt/theme/theme110.xml" ContentType="application/vnd.openxmlformats-officedocument.theme+xml"/>
  <Override PartName="/ppt/slideLayouts/slideLayout1211.xml" ContentType="application/vnd.openxmlformats-officedocument.presentationml.slideLayout+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slideLayouts/slideLayout1216.xml" ContentType="application/vnd.openxmlformats-officedocument.presentationml.slideLayout+xml"/>
  <Override PartName="/ppt/slideLayouts/slideLayout1217.xml" ContentType="application/vnd.openxmlformats-officedocument.presentationml.slideLayout+xml"/>
  <Override PartName="/ppt/slideLayouts/slideLayout1218.xml" ContentType="application/vnd.openxmlformats-officedocument.presentationml.slideLayout+xml"/>
  <Override PartName="/ppt/slideLayouts/slideLayout1219.xml" ContentType="application/vnd.openxmlformats-officedocument.presentationml.slideLayout+xml"/>
  <Override PartName="/ppt/slideLayouts/slideLayout1220.xml" ContentType="application/vnd.openxmlformats-officedocument.presentationml.slideLayout+xml"/>
  <Override PartName="/ppt/slideLayouts/slideLayout1221.xml" ContentType="application/vnd.openxmlformats-officedocument.presentationml.slideLayout+xml"/>
  <Override PartName="/ppt/theme/theme111.xml" ContentType="application/vnd.openxmlformats-officedocument.theme+xml"/>
  <Override PartName="/ppt/slideLayouts/slideLayout1222.xml" ContentType="application/vnd.openxmlformats-officedocument.presentationml.slideLayout+xml"/>
  <Override PartName="/ppt/slideLayouts/slideLayout1223.xml" ContentType="application/vnd.openxmlformats-officedocument.presentationml.slideLayout+xml"/>
  <Override PartName="/ppt/slideLayouts/slideLayout1224.xml" ContentType="application/vnd.openxmlformats-officedocument.presentationml.slideLayout+xml"/>
  <Override PartName="/ppt/slideLayouts/slideLayout1225.xml" ContentType="application/vnd.openxmlformats-officedocument.presentationml.slideLayout+xml"/>
  <Override PartName="/ppt/slideLayouts/slideLayout1226.xml" ContentType="application/vnd.openxmlformats-officedocument.presentationml.slideLayout+xml"/>
  <Override PartName="/ppt/slideLayouts/slideLayout1227.xml" ContentType="application/vnd.openxmlformats-officedocument.presentationml.slideLayout+xml"/>
  <Override PartName="/ppt/slideLayouts/slideLayout1228.xml" ContentType="application/vnd.openxmlformats-officedocument.presentationml.slideLayout+xml"/>
  <Override PartName="/ppt/slideLayouts/slideLayout1229.xml" ContentType="application/vnd.openxmlformats-officedocument.presentationml.slideLayout+xml"/>
  <Override PartName="/ppt/slideLayouts/slideLayout1230.xml" ContentType="application/vnd.openxmlformats-officedocument.presentationml.slideLayout+xml"/>
  <Override PartName="/ppt/slideLayouts/slideLayout1231.xml" ContentType="application/vnd.openxmlformats-officedocument.presentationml.slideLayout+xml"/>
  <Override PartName="/ppt/slideLayouts/slideLayout1232.xml" ContentType="application/vnd.openxmlformats-officedocument.presentationml.slideLayout+xml"/>
  <Override PartName="/ppt/theme/theme112.xml" ContentType="application/vnd.openxmlformats-officedocument.theme+xml"/>
  <Override PartName="/ppt/slideLayouts/slideLayout1233.xml" ContentType="application/vnd.openxmlformats-officedocument.presentationml.slideLayout+xml"/>
  <Override PartName="/ppt/slideLayouts/slideLayout1234.xml" ContentType="application/vnd.openxmlformats-officedocument.presentationml.slideLayout+xml"/>
  <Override PartName="/ppt/slideLayouts/slideLayout1235.xml" ContentType="application/vnd.openxmlformats-officedocument.presentationml.slideLayout+xml"/>
  <Override PartName="/ppt/slideLayouts/slideLayout1236.xml" ContentType="application/vnd.openxmlformats-officedocument.presentationml.slideLayout+xml"/>
  <Override PartName="/ppt/slideLayouts/slideLayout1237.xml" ContentType="application/vnd.openxmlformats-officedocument.presentationml.slideLayout+xml"/>
  <Override PartName="/ppt/slideLayouts/slideLayout1238.xml" ContentType="application/vnd.openxmlformats-officedocument.presentationml.slideLayout+xml"/>
  <Override PartName="/ppt/slideLayouts/slideLayout1239.xml" ContentType="application/vnd.openxmlformats-officedocument.presentationml.slideLayout+xml"/>
  <Override PartName="/ppt/slideLayouts/slideLayout1240.xml" ContentType="application/vnd.openxmlformats-officedocument.presentationml.slideLayout+xml"/>
  <Override PartName="/ppt/slideLayouts/slideLayout1241.xml" ContentType="application/vnd.openxmlformats-officedocument.presentationml.slideLayout+xml"/>
  <Override PartName="/ppt/slideLayouts/slideLayout1242.xml" ContentType="application/vnd.openxmlformats-officedocument.presentationml.slideLayout+xml"/>
  <Override PartName="/ppt/slideLayouts/slideLayout1243.xml" ContentType="application/vnd.openxmlformats-officedocument.presentationml.slideLayout+xml"/>
  <Override PartName="/ppt/theme/theme113.xml" ContentType="application/vnd.openxmlformats-officedocument.theme+xml"/>
  <Override PartName="/ppt/slideLayouts/slideLayout1244.xml" ContentType="application/vnd.openxmlformats-officedocument.presentationml.slideLayout+xml"/>
  <Override PartName="/ppt/slideLayouts/slideLayout1245.xml" ContentType="application/vnd.openxmlformats-officedocument.presentationml.slideLayout+xml"/>
  <Override PartName="/ppt/slideLayouts/slideLayout1246.xml" ContentType="application/vnd.openxmlformats-officedocument.presentationml.slideLayout+xml"/>
  <Override PartName="/ppt/slideLayouts/slideLayout1247.xml" ContentType="application/vnd.openxmlformats-officedocument.presentationml.slideLayout+xml"/>
  <Override PartName="/ppt/slideLayouts/slideLayout1248.xml" ContentType="application/vnd.openxmlformats-officedocument.presentationml.slideLayout+xml"/>
  <Override PartName="/ppt/slideLayouts/slideLayout1249.xml" ContentType="application/vnd.openxmlformats-officedocument.presentationml.slideLayout+xml"/>
  <Override PartName="/ppt/slideLayouts/slideLayout1250.xml" ContentType="application/vnd.openxmlformats-officedocument.presentationml.slideLayout+xml"/>
  <Override PartName="/ppt/slideLayouts/slideLayout1251.xml" ContentType="application/vnd.openxmlformats-officedocument.presentationml.slideLayout+xml"/>
  <Override PartName="/ppt/slideLayouts/slideLayout1252.xml" ContentType="application/vnd.openxmlformats-officedocument.presentationml.slideLayout+xml"/>
  <Override PartName="/ppt/slideLayouts/slideLayout1253.xml" ContentType="application/vnd.openxmlformats-officedocument.presentationml.slideLayout+xml"/>
  <Override PartName="/ppt/slideLayouts/slideLayout1254.xml" ContentType="application/vnd.openxmlformats-officedocument.presentationml.slideLayout+xml"/>
  <Override PartName="/ppt/theme/theme114.xml" ContentType="application/vnd.openxmlformats-officedocument.theme+xml"/>
  <Override PartName="/ppt/slideLayouts/slideLayout1255.xml" ContentType="application/vnd.openxmlformats-officedocument.presentationml.slideLayout+xml"/>
  <Override PartName="/ppt/slideLayouts/slideLayout1256.xml" ContentType="application/vnd.openxmlformats-officedocument.presentationml.slideLayout+xml"/>
  <Override PartName="/ppt/slideLayouts/slideLayout1257.xml" ContentType="application/vnd.openxmlformats-officedocument.presentationml.slideLayout+xml"/>
  <Override PartName="/ppt/slideLayouts/slideLayout1258.xml" ContentType="application/vnd.openxmlformats-officedocument.presentationml.slideLayout+xml"/>
  <Override PartName="/ppt/slideLayouts/slideLayout1259.xml" ContentType="application/vnd.openxmlformats-officedocument.presentationml.slideLayout+xml"/>
  <Override PartName="/ppt/slideLayouts/slideLayout1260.xml" ContentType="application/vnd.openxmlformats-officedocument.presentationml.slideLayout+xml"/>
  <Override PartName="/ppt/slideLayouts/slideLayout1261.xml" ContentType="application/vnd.openxmlformats-officedocument.presentationml.slideLayout+xml"/>
  <Override PartName="/ppt/slideLayouts/slideLayout1262.xml" ContentType="application/vnd.openxmlformats-officedocument.presentationml.slideLayout+xml"/>
  <Override PartName="/ppt/slideLayouts/slideLayout1263.xml" ContentType="application/vnd.openxmlformats-officedocument.presentationml.slideLayout+xml"/>
  <Override PartName="/ppt/slideLayouts/slideLayout1264.xml" ContentType="application/vnd.openxmlformats-officedocument.presentationml.slideLayout+xml"/>
  <Override PartName="/ppt/slideLayouts/slideLayout1265.xml" ContentType="application/vnd.openxmlformats-officedocument.presentationml.slideLayout+xml"/>
  <Override PartName="/ppt/theme/theme11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78.xml" ContentType="application/vnd.openxmlformats-officedocument.themeOverride+xml"/>
  <Override PartName="/ppt/theme/themeOverride79.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theme/themeOverride87.xml" ContentType="application/vnd.openxmlformats-officedocument.themeOverride+xml"/>
  <Override PartName="/ppt/theme/themeOverride88.xml" ContentType="application/vnd.openxmlformats-officedocument.themeOverride+xml"/>
  <Override PartName="/ppt/theme/themeOverride89.xml" ContentType="application/vnd.openxmlformats-officedocument.themeOverride+xml"/>
  <Override PartName="/ppt/theme/themeOverride90.xml" ContentType="application/vnd.openxmlformats-officedocument.themeOverride+xml"/>
  <Override PartName="/ppt/theme/themeOverride91.xml" ContentType="application/vnd.openxmlformats-officedocument.themeOverride+xml"/>
  <Override PartName="/ppt/theme/themeOverride92.xml" ContentType="application/vnd.openxmlformats-officedocument.themeOverride+xml"/>
  <Override PartName="/ppt/theme/themeOverride93.xml" ContentType="application/vnd.openxmlformats-officedocument.themeOverride+xml"/>
  <Override PartName="/ppt/theme/themeOverride94.xml" ContentType="application/vnd.openxmlformats-officedocument.themeOverride+xml"/>
  <Override PartName="/ppt/theme/themeOverride95.xml" ContentType="application/vnd.openxmlformats-officedocument.themeOverride+xml"/>
  <Override PartName="/ppt/theme/themeOverride96.xml" ContentType="application/vnd.openxmlformats-officedocument.themeOverride+xml"/>
  <Override PartName="/ppt/theme/themeOverride97.xml" ContentType="application/vnd.openxmlformats-officedocument.themeOverride+xml"/>
  <Override PartName="/ppt/theme/themeOverride98.xml" ContentType="application/vnd.openxmlformats-officedocument.themeOverride+xml"/>
  <Override PartName="/ppt/theme/themeOverride99.xml" ContentType="application/vnd.openxmlformats-officedocument.themeOverride+xml"/>
  <Override PartName="/ppt/theme/themeOverride100.xml" ContentType="application/vnd.openxmlformats-officedocument.themeOverride+xml"/>
  <Override PartName="/ppt/theme/themeOverride101.xml" ContentType="application/vnd.openxmlformats-officedocument.themeOverride+xml"/>
  <Override PartName="/ppt/theme/themeOverride102.xml" ContentType="application/vnd.openxmlformats-officedocument.themeOverride+xml"/>
  <Override PartName="/ppt/theme/themeOverride103.xml" ContentType="application/vnd.openxmlformats-officedocument.themeOverride+xml"/>
  <Override PartName="/ppt/theme/themeOverride104.xml" ContentType="application/vnd.openxmlformats-officedocument.themeOverride+xml"/>
  <Override PartName="/ppt/theme/themeOverride105.xml" ContentType="application/vnd.openxmlformats-officedocument.themeOverride+xml"/>
  <Override PartName="/ppt/theme/themeOverride106.xml" ContentType="application/vnd.openxmlformats-officedocument.themeOverride+xml"/>
  <Override PartName="/ppt/theme/themeOverride107.xml" ContentType="application/vnd.openxmlformats-officedocument.themeOverride+xml"/>
  <Override PartName="/ppt/theme/themeOverride108.xml" ContentType="application/vnd.openxmlformats-officedocument.themeOverride+xml"/>
  <Override PartName="/ppt/theme/themeOverride109.xml" ContentType="application/vnd.openxmlformats-officedocument.themeOverride+xml"/>
  <Override PartName="/ppt/theme/themeOverride110.xml" ContentType="application/vnd.openxmlformats-officedocument.themeOverride+xml"/>
  <Override PartName="/ppt/theme/themeOverride111.xml" ContentType="application/vnd.openxmlformats-officedocument.themeOverride+xml"/>
  <Override PartName="/ppt/theme/themeOverride112.xml" ContentType="application/vnd.openxmlformats-officedocument.themeOverride+xml"/>
  <Override PartName="/ppt/theme/themeOverride113.xml" ContentType="application/vnd.openxmlformats-officedocument.themeOverride+xml"/>
  <Override PartName="/ppt/theme/themeOverride114.xml" ContentType="application/vnd.openxmlformats-officedocument.themeOverride+xml"/>
  <Override PartName="/ppt/theme/themeOverride1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 id="2147483708"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 id="2147483840" r:id="rId14"/>
    <p:sldMasterId id="2147483852" r:id="rId15"/>
    <p:sldMasterId id="2147483864" r:id="rId16"/>
    <p:sldMasterId id="2147483876" r:id="rId17"/>
    <p:sldMasterId id="2147483888" r:id="rId18"/>
    <p:sldMasterId id="2147483900" r:id="rId19"/>
    <p:sldMasterId id="2147483912" r:id="rId20"/>
    <p:sldMasterId id="2147483924" r:id="rId21"/>
    <p:sldMasterId id="2147483936" r:id="rId22"/>
    <p:sldMasterId id="2147483948" r:id="rId23"/>
    <p:sldMasterId id="2147483960" r:id="rId24"/>
    <p:sldMasterId id="2147483972" r:id="rId25"/>
    <p:sldMasterId id="2147483984" r:id="rId26"/>
    <p:sldMasterId id="2147483996" r:id="rId27"/>
    <p:sldMasterId id="2147484008" r:id="rId28"/>
    <p:sldMasterId id="2147484020" r:id="rId29"/>
    <p:sldMasterId id="2147484032" r:id="rId30"/>
    <p:sldMasterId id="2147484044" r:id="rId31"/>
    <p:sldMasterId id="2147484056" r:id="rId32"/>
    <p:sldMasterId id="2147484068" r:id="rId33"/>
    <p:sldMasterId id="2147484080" r:id="rId34"/>
    <p:sldMasterId id="2147484092" r:id="rId35"/>
    <p:sldMasterId id="2147484104" r:id="rId36"/>
    <p:sldMasterId id="2147484116" r:id="rId37"/>
    <p:sldMasterId id="2147484128" r:id="rId38"/>
    <p:sldMasterId id="2147484140" r:id="rId39"/>
    <p:sldMasterId id="2147484152" r:id="rId40"/>
    <p:sldMasterId id="2147484164" r:id="rId41"/>
    <p:sldMasterId id="2147484176" r:id="rId42"/>
    <p:sldMasterId id="2147484188" r:id="rId43"/>
    <p:sldMasterId id="2147484200" r:id="rId44"/>
    <p:sldMasterId id="2147484212" r:id="rId45"/>
    <p:sldMasterId id="2147484224" r:id="rId46"/>
    <p:sldMasterId id="2147484236" r:id="rId47"/>
    <p:sldMasterId id="2147484248" r:id="rId48"/>
    <p:sldMasterId id="2147484260" r:id="rId49"/>
    <p:sldMasterId id="2147484272" r:id="rId50"/>
    <p:sldMasterId id="2147484284" r:id="rId51"/>
    <p:sldMasterId id="2147484296" r:id="rId52"/>
    <p:sldMasterId id="2147484308" r:id="rId53"/>
    <p:sldMasterId id="2147484320" r:id="rId54"/>
    <p:sldMasterId id="2147484332" r:id="rId55"/>
    <p:sldMasterId id="2147484344" r:id="rId56"/>
    <p:sldMasterId id="2147484356" r:id="rId57"/>
    <p:sldMasterId id="2147484368" r:id="rId58"/>
    <p:sldMasterId id="2147484380" r:id="rId59"/>
    <p:sldMasterId id="2147484392" r:id="rId60"/>
    <p:sldMasterId id="2147484404" r:id="rId61"/>
    <p:sldMasterId id="2147484416" r:id="rId62"/>
    <p:sldMasterId id="2147484428" r:id="rId63"/>
    <p:sldMasterId id="2147484440" r:id="rId64"/>
    <p:sldMasterId id="2147484452" r:id="rId65"/>
    <p:sldMasterId id="2147484464" r:id="rId66"/>
    <p:sldMasterId id="2147484476" r:id="rId67"/>
    <p:sldMasterId id="2147484488" r:id="rId68"/>
    <p:sldMasterId id="2147484500" r:id="rId69"/>
    <p:sldMasterId id="2147484512" r:id="rId70"/>
    <p:sldMasterId id="2147484524" r:id="rId71"/>
    <p:sldMasterId id="2147484536" r:id="rId72"/>
    <p:sldMasterId id="2147484548" r:id="rId73"/>
    <p:sldMasterId id="2147484560" r:id="rId74"/>
    <p:sldMasterId id="2147484572" r:id="rId75"/>
    <p:sldMasterId id="2147484584" r:id="rId76"/>
    <p:sldMasterId id="2147484596" r:id="rId77"/>
    <p:sldMasterId id="2147484608" r:id="rId78"/>
    <p:sldMasterId id="2147484620" r:id="rId79"/>
    <p:sldMasterId id="2147484632" r:id="rId80"/>
    <p:sldMasterId id="2147484644" r:id="rId81"/>
    <p:sldMasterId id="2147484656" r:id="rId82"/>
    <p:sldMasterId id="2147484668" r:id="rId83"/>
    <p:sldMasterId id="2147484680" r:id="rId84"/>
    <p:sldMasterId id="2147484692" r:id="rId85"/>
    <p:sldMasterId id="2147484704" r:id="rId86"/>
    <p:sldMasterId id="2147484716" r:id="rId87"/>
    <p:sldMasterId id="2147484728" r:id="rId88"/>
    <p:sldMasterId id="2147484740" r:id="rId89"/>
    <p:sldMasterId id="2147484752" r:id="rId90"/>
    <p:sldMasterId id="2147484764" r:id="rId91"/>
    <p:sldMasterId id="2147484776" r:id="rId92"/>
    <p:sldMasterId id="2147484788" r:id="rId93"/>
    <p:sldMasterId id="2147484800" r:id="rId94"/>
    <p:sldMasterId id="2147484812" r:id="rId95"/>
    <p:sldMasterId id="2147484824" r:id="rId96"/>
    <p:sldMasterId id="2147484836" r:id="rId97"/>
    <p:sldMasterId id="2147484848" r:id="rId98"/>
    <p:sldMasterId id="2147484860" r:id="rId99"/>
    <p:sldMasterId id="2147484872" r:id="rId100"/>
    <p:sldMasterId id="2147484884" r:id="rId101"/>
    <p:sldMasterId id="2147484896" r:id="rId102"/>
    <p:sldMasterId id="2147484908" r:id="rId103"/>
    <p:sldMasterId id="2147484920" r:id="rId104"/>
    <p:sldMasterId id="2147484932" r:id="rId105"/>
    <p:sldMasterId id="2147484956" r:id="rId106"/>
    <p:sldMasterId id="2147484968" r:id="rId107"/>
    <p:sldMasterId id="2147484980" r:id="rId108"/>
    <p:sldMasterId id="2147484992" r:id="rId109"/>
    <p:sldMasterId id="2147485004" r:id="rId110"/>
    <p:sldMasterId id="2147485016" r:id="rId111"/>
    <p:sldMasterId id="2147485028" r:id="rId112"/>
    <p:sldMasterId id="2147485040" r:id="rId113"/>
    <p:sldMasterId id="2147485052" r:id="rId114"/>
    <p:sldMasterId id="2147485064" r:id="rId115"/>
  </p:sldMasterIdLst>
  <p:sldIdLst>
    <p:sldId id="256" r:id="rId116"/>
    <p:sldId id="258" r:id="rId117"/>
    <p:sldId id="259" r:id="rId118"/>
    <p:sldId id="261" r:id="rId119"/>
    <p:sldId id="262" r:id="rId120"/>
    <p:sldId id="263" r:id="rId121"/>
    <p:sldId id="264" r:id="rId122"/>
    <p:sldId id="265" r:id="rId123"/>
    <p:sldId id="266" r:id="rId124"/>
    <p:sldId id="394" r:id="rId125"/>
    <p:sldId id="267" r:id="rId126"/>
    <p:sldId id="268" r:id="rId127"/>
    <p:sldId id="269" r:id="rId128"/>
    <p:sldId id="393" r:id="rId129"/>
    <p:sldId id="270" r:id="rId130"/>
    <p:sldId id="377" r:id="rId131"/>
    <p:sldId id="271" r:id="rId132"/>
    <p:sldId id="272" r:id="rId133"/>
    <p:sldId id="273" r:id="rId134"/>
    <p:sldId id="274" r:id="rId135"/>
    <p:sldId id="376" r:id="rId136"/>
    <p:sldId id="275" r:id="rId137"/>
    <p:sldId id="276" r:id="rId138"/>
    <p:sldId id="277" r:id="rId139"/>
    <p:sldId id="360" r:id="rId140"/>
    <p:sldId id="278" r:id="rId141"/>
    <p:sldId id="285" r:id="rId142"/>
    <p:sldId id="279" r:id="rId143"/>
    <p:sldId id="280" r:id="rId144"/>
    <p:sldId id="364" r:id="rId145"/>
    <p:sldId id="281" r:id="rId146"/>
    <p:sldId id="282" r:id="rId147"/>
    <p:sldId id="392" r:id="rId148"/>
    <p:sldId id="283" r:id="rId149"/>
    <p:sldId id="384" r:id="rId150"/>
    <p:sldId id="284" r:id="rId151"/>
    <p:sldId id="287" r:id="rId152"/>
    <p:sldId id="288" r:id="rId153"/>
    <p:sldId id="289" r:id="rId154"/>
    <p:sldId id="290" r:id="rId155"/>
    <p:sldId id="298" r:id="rId156"/>
    <p:sldId id="299" r:id="rId157"/>
    <p:sldId id="300" r:id="rId158"/>
    <p:sldId id="301" r:id="rId159"/>
    <p:sldId id="302" r:id="rId160"/>
    <p:sldId id="303" r:id="rId161"/>
    <p:sldId id="304" r:id="rId162"/>
    <p:sldId id="305" r:id="rId163"/>
    <p:sldId id="291" r:id="rId164"/>
    <p:sldId id="307" r:id="rId165"/>
    <p:sldId id="292" r:id="rId166"/>
    <p:sldId id="308" r:id="rId167"/>
    <p:sldId id="365" r:id="rId168"/>
    <p:sldId id="293" r:id="rId169"/>
    <p:sldId id="311" r:id="rId170"/>
    <p:sldId id="294" r:id="rId171"/>
    <p:sldId id="389" r:id="rId172"/>
    <p:sldId id="295" r:id="rId173"/>
    <p:sldId id="390" r:id="rId174"/>
    <p:sldId id="391" r:id="rId175"/>
    <p:sldId id="362" r:id="rId176"/>
    <p:sldId id="361" r:id="rId177"/>
    <p:sldId id="382" r:id="rId178"/>
    <p:sldId id="383" r:id="rId179"/>
    <p:sldId id="316" r:id="rId180"/>
    <p:sldId id="296" r:id="rId181"/>
    <p:sldId id="317" r:id="rId182"/>
    <p:sldId id="315" r:id="rId183"/>
    <p:sldId id="378" r:id="rId184"/>
    <p:sldId id="379" r:id="rId185"/>
    <p:sldId id="318" r:id="rId186"/>
    <p:sldId id="313" r:id="rId187"/>
    <p:sldId id="319" r:id="rId188"/>
    <p:sldId id="314" r:id="rId189"/>
    <p:sldId id="325" r:id="rId190"/>
    <p:sldId id="297" r:id="rId191"/>
    <p:sldId id="326" r:id="rId192"/>
    <p:sldId id="320" r:id="rId193"/>
    <p:sldId id="327" r:id="rId194"/>
    <p:sldId id="321" r:id="rId195"/>
    <p:sldId id="380" r:id="rId196"/>
    <p:sldId id="381" r:id="rId197"/>
    <p:sldId id="328" r:id="rId198"/>
    <p:sldId id="322" r:id="rId199"/>
    <p:sldId id="329" r:id="rId200"/>
    <p:sldId id="323" r:id="rId201"/>
    <p:sldId id="338" r:id="rId202"/>
    <p:sldId id="324" r:id="rId203"/>
    <p:sldId id="339" r:id="rId204"/>
    <p:sldId id="330" r:id="rId205"/>
    <p:sldId id="340" r:id="rId206"/>
    <p:sldId id="332" r:id="rId207"/>
    <p:sldId id="333" r:id="rId208"/>
    <p:sldId id="341" r:id="rId209"/>
    <p:sldId id="385" r:id="rId210"/>
    <p:sldId id="386" r:id="rId211"/>
    <p:sldId id="374" r:id="rId212"/>
    <p:sldId id="375" r:id="rId213"/>
    <p:sldId id="343" r:id="rId214"/>
    <p:sldId id="335" r:id="rId215"/>
    <p:sldId id="344" r:id="rId216"/>
    <p:sldId id="336" r:id="rId217"/>
    <p:sldId id="345" r:id="rId218"/>
    <p:sldId id="337" r:id="rId219"/>
    <p:sldId id="349" r:id="rId220"/>
    <p:sldId id="260" r:id="rId221"/>
    <p:sldId id="354" r:id="rId222"/>
    <p:sldId id="355" r:id="rId223"/>
    <p:sldId id="356" r:id="rId224"/>
    <p:sldId id="357" r:id="rId225"/>
    <p:sldId id="358" r:id="rId226"/>
    <p:sldId id="351" r:id="rId227"/>
    <p:sldId id="352" r:id="rId228"/>
    <p:sldId id="353" r:id="rId229"/>
    <p:sldId id="366" r:id="rId230"/>
    <p:sldId id="387" r:id="rId2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3467" autoAdjust="0"/>
  </p:normalViewPr>
  <p:slideViewPr>
    <p:cSldViewPr snapToGrid="0" snapToObjects="1">
      <p:cViewPr varScale="1">
        <p:scale>
          <a:sx n="166" d="100"/>
          <a:sy n="166" d="100"/>
        </p:scale>
        <p:origin x="480" y="144"/>
      </p:cViewPr>
      <p:guideLst>
        <p:guide orient="horz" pos="1620"/>
        <p:guide pos="2880"/>
      </p:guideLst>
    </p:cSldViewPr>
  </p:slideViewPr>
  <p:notesTextViewPr>
    <p:cViewPr>
      <p:scale>
        <a:sx n="100" d="100"/>
        <a:sy n="100" d="100"/>
      </p:scale>
      <p:origin x="0" y="0"/>
    </p:cViewPr>
  </p:notesTextViewPr>
  <p:sorterViewPr>
    <p:cViewPr>
      <p:scale>
        <a:sx n="88" d="100"/>
        <a:sy n="88"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23.xml"/><Relationship Id="rId159" Type="http://schemas.openxmlformats.org/officeDocument/2006/relationships/slide" Target="slides/slide44.xml"/><Relationship Id="rId170" Type="http://schemas.openxmlformats.org/officeDocument/2006/relationships/slide" Target="slides/slide55.xml"/><Relationship Id="rId191" Type="http://schemas.openxmlformats.org/officeDocument/2006/relationships/slide" Target="slides/slide76.xml"/><Relationship Id="rId205" Type="http://schemas.openxmlformats.org/officeDocument/2006/relationships/slide" Target="slides/slide90.xml"/><Relationship Id="rId226" Type="http://schemas.openxmlformats.org/officeDocument/2006/relationships/slide" Target="slides/slide111.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 Target="slides/slide13.xml"/><Relationship Id="rId149" Type="http://schemas.openxmlformats.org/officeDocument/2006/relationships/slide" Target="slides/slide34.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45.xml"/><Relationship Id="rId181" Type="http://schemas.openxmlformats.org/officeDocument/2006/relationships/slide" Target="slides/slide66.xml"/><Relationship Id="rId216" Type="http://schemas.openxmlformats.org/officeDocument/2006/relationships/slide" Target="slides/slide101.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 Target="slides/slide3.xml"/><Relationship Id="rId139" Type="http://schemas.openxmlformats.org/officeDocument/2006/relationships/slide" Target="slides/slide24.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35.xml"/><Relationship Id="rId155" Type="http://schemas.openxmlformats.org/officeDocument/2006/relationships/slide" Target="slides/slide40.xml"/><Relationship Id="rId171" Type="http://schemas.openxmlformats.org/officeDocument/2006/relationships/slide" Target="slides/slide56.xml"/><Relationship Id="rId176" Type="http://schemas.openxmlformats.org/officeDocument/2006/relationships/slide" Target="slides/slide61.xml"/><Relationship Id="rId192" Type="http://schemas.openxmlformats.org/officeDocument/2006/relationships/slide" Target="slides/slide77.xml"/><Relationship Id="rId197" Type="http://schemas.openxmlformats.org/officeDocument/2006/relationships/slide" Target="slides/slide82.xml"/><Relationship Id="rId206" Type="http://schemas.openxmlformats.org/officeDocument/2006/relationships/slide" Target="slides/slide91.xml"/><Relationship Id="rId227" Type="http://schemas.openxmlformats.org/officeDocument/2006/relationships/slide" Target="slides/slide112.xml"/><Relationship Id="rId201" Type="http://schemas.openxmlformats.org/officeDocument/2006/relationships/slide" Target="slides/slide86.xml"/><Relationship Id="rId222" Type="http://schemas.openxmlformats.org/officeDocument/2006/relationships/slide" Target="slides/slide10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 Target="slides/slide9.xml"/><Relationship Id="rId129" Type="http://schemas.openxmlformats.org/officeDocument/2006/relationships/slide" Target="slides/slide14.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25.xml"/><Relationship Id="rId145" Type="http://schemas.openxmlformats.org/officeDocument/2006/relationships/slide" Target="slides/slide30.xml"/><Relationship Id="rId161" Type="http://schemas.openxmlformats.org/officeDocument/2006/relationships/slide" Target="slides/slide46.xml"/><Relationship Id="rId166" Type="http://schemas.openxmlformats.org/officeDocument/2006/relationships/slide" Target="slides/slide51.xml"/><Relationship Id="rId182" Type="http://schemas.openxmlformats.org/officeDocument/2006/relationships/slide" Target="slides/slide67.xml"/><Relationship Id="rId187" Type="http://schemas.openxmlformats.org/officeDocument/2006/relationships/slide" Target="slides/slide72.xml"/><Relationship Id="rId217"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97.xml"/><Relationship Id="rId233" Type="http://schemas.openxmlformats.org/officeDocument/2006/relationships/viewProps" Target="viewProps.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 Target="slides/slide4.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15.xml"/><Relationship Id="rId135" Type="http://schemas.openxmlformats.org/officeDocument/2006/relationships/slide" Target="slides/slide20.xml"/><Relationship Id="rId151" Type="http://schemas.openxmlformats.org/officeDocument/2006/relationships/slide" Target="slides/slide36.xml"/><Relationship Id="rId156" Type="http://schemas.openxmlformats.org/officeDocument/2006/relationships/slide" Target="slides/slide41.xml"/><Relationship Id="rId177" Type="http://schemas.openxmlformats.org/officeDocument/2006/relationships/slide" Target="slides/slide62.xml"/><Relationship Id="rId198" Type="http://schemas.openxmlformats.org/officeDocument/2006/relationships/slide" Target="slides/slide83.xml"/><Relationship Id="rId172" Type="http://schemas.openxmlformats.org/officeDocument/2006/relationships/slide" Target="slides/slide57.xml"/><Relationship Id="rId193" Type="http://schemas.openxmlformats.org/officeDocument/2006/relationships/slide" Target="slides/slide78.xml"/><Relationship Id="rId202" Type="http://schemas.openxmlformats.org/officeDocument/2006/relationships/slide" Target="slides/slide87.xml"/><Relationship Id="rId207" Type="http://schemas.openxmlformats.org/officeDocument/2006/relationships/slide" Target="slides/slide92.xml"/><Relationship Id="rId223" Type="http://schemas.openxmlformats.org/officeDocument/2006/relationships/slide" Target="slides/slide108.xml"/><Relationship Id="rId228" Type="http://schemas.openxmlformats.org/officeDocument/2006/relationships/slide" Target="slides/slide113.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 Target="slides/slide5.xml"/><Relationship Id="rId125" Type="http://schemas.openxmlformats.org/officeDocument/2006/relationships/slide" Target="slides/slide10.xml"/><Relationship Id="rId141" Type="http://schemas.openxmlformats.org/officeDocument/2006/relationships/slide" Target="slides/slide26.xml"/><Relationship Id="rId146" Type="http://schemas.openxmlformats.org/officeDocument/2006/relationships/slide" Target="slides/slide31.xml"/><Relationship Id="rId167" Type="http://schemas.openxmlformats.org/officeDocument/2006/relationships/slide" Target="slides/slide52.xml"/><Relationship Id="rId188"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47.xml"/><Relationship Id="rId183" Type="http://schemas.openxmlformats.org/officeDocument/2006/relationships/slide" Target="slides/slide68.xml"/><Relationship Id="rId213" Type="http://schemas.openxmlformats.org/officeDocument/2006/relationships/slide" Target="slides/slide98.xml"/><Relationship Id="rId218" Type="http://schemas.openxmlformats.org/officeDocument/2006/relationships/slide" Target="slides/slide103.xml"/><Relationship Id="rId234"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16.xml"/><Relationship Id="rId136" Type="http://schemas.openxmlformats.org/officeDocument/2006/relationships/slide" Target="slides/slide21.xml"/><Relationship Id="rId157" Type="http://schemas.openxmlformats.org/officeDocument/2006/relationships/slide" Target="slides/slide42.xml"/><Relationship Id="rId178" Type="http://schemas.openxmlformats.org/officeDocument/2006/relationships/slide" Target="slides/slide63.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37.xml"/><Relationship Id="rId173" Type="http://schemas.openxmlformats.org/officeDocument/2006/relationships/slide" Target="slides/slide58.xml"/><Relationship Id="rId194" Type="http://schemas.openxmlformats.org/officeDocument/2006/relationships/slide" Target="slides/slide79.xml"/><Relationship Id="rId199" Type="http://schemas.openxmlformats.org/officeDocument/2006/relationships/slide" Target="slides/slide84.xml"/><Relationship Id="rId203" Type="http://schemas.openxmlformats.org/officeDocument/2006/relationships/slide" Target="slides/slide88.xml"/><Relationship Id="rId208" Type="http://schemas.openxmlformats.org/officeDocument/2006/relationships/slide" Target="slides/slide93.xml"/><Relationship Id="rId229" Type="http://schemas.openxmlformats.org/officeDocument/2006/relationships/slide" Target="slides/slide114.xml"/><Relationship Id="rId19" Type="http://schemas.openxmlformats.org/officeDocument/2006/relationships/slideMaster" Target="slideMasters/slideMaster19.xml"/><Relationship Id="rId224" Type="http://schemas.openxmlformats.org/officeDocument/2006/relationships/slide" Target="slides/slide10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 Target="slides/slide11.xml"/><Relationship Id="rId147" Type="http://schemas.openxmlformats.org/officeDocument/2006/relationships/slide" Target="slides/slide32.xml"/><Relationship Id="rId168"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6.xml"/><Relationship Id="rId142" Type="http://schemas.openxmlformats.org/officeDocument/2006/relationships/slide" Target="slides/slide27.xml"/><Relationship Id="rId163" Type="http://schemas.openxmlformats.org/officeDocument/2006/relationships/slide" Target="slides/slide48.xml"/><Relationship Id="rId184" Type="http://schemas.openxmlformats.org/officeDocument/2006/relationships/slide" Target="slides/slide69.xml"/><Relationship Id="rId189" Type="http://schemas.openxmlformats.org/officeDocument/2006/relationships/slide" Target="slides/slide74.xml"/><Relationship Id="rId219" Type="http://schemas.openxmlformats.org/officeDocument/2006/relationships/slide" Target="slides/slide104.xml"/><Relationship Id="rId3" Type="http://schemas.openxmlformats.org/officeDocument/2006/relationships/slideMaster" Target="slideMasters/slideMaster3.xml"/><Relationship Id="rId214" Type="http://schemas.openxmlformats.org/officeDocument/2006/relationships/slide" Target="slides/slide99.xml"/><Relationship Id="rId230" Type="http://schemas.openxmlformats.org/officeDocument/2006/relationships/slide" Target="slides/slide115.xml"/><Relationship Id="rId235" Type="http://schemas.openxmlformats.org/officeDocument/2006/relationships/tableStyles" Target="tableStyles.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1.xml"/><Relationship Id="rId137" Type="http://schemas.openxmlformats.org/officeDocument/2006/relationships/slide" Target="slides/slide22.xml"/><Relationship Id="rId158"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17.xml"/><Relationship Id="rId153" Type="http://schemas.openxmlformats.org/officeDocument/2006/relationships/slide" Target="slides/slide38.xml"/><Relationship Id="rId174" Type="http://schemas.openxmlformats.org/officeDocument/2006/relationships/slide" Target="slides/slide59.xml"/><Relationship Id="rId179" Type="http://schemas.openxmlformats.org/officeDocument/2006/relationships/slide" Target="slides/slide64.xml"/><Relationship Id="rId195" Type="http://schemas.openxmlformats.org/officeDocument/2006/relationships/slide" Target="slides/slide80.xml"/><Relationship Id="rId209" Type="http://schemas.openxmlformats.org/officeDocument/2006/relationships/slide" Target="slides/slide94.xml"/><Relationship Id="rId190" Type="http://schemas.openxmlformats.org/officeDocument/2006/relationships/slide" Target="slides/slide75.xml"/><Relationship Id="rId204" Type="http://schemas.openxmlformats.org/officeDocument/2006/relationships/slide" Target="slides/slide89.xml"/><Relationship Id="rId220" Type="http://schemas.openxmlformats.org/officeDocument/2006/relationships/slide" Target="slides/slide105.xml"/><Relationship Id="rId225" Type="http://schemas.openxmlformats.org/officeDocument/2006/relationships/slide" Target="slides/slide110.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 Target="slides/slide1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 Target="slides/slide7.xml"/><Relationship Id="rId143" Type="http://schemas.openxmlformats.org/officeDocument/2006/relationships/slide" Target="slides/slide28.xml"/><Relationship Id="rId148" Type="http://schemas.openxmlformats.org/officeDocument/2006/relationships/slide" Target="slides/slide33.xml"/><Relationship Id="rId164" Type="http://schemas.openxmlformats.org/officeDocument/2006/relationships/slide" Target="slides/slide49.xml"/><Relationship Id="rId169" Type="http://schemas.openxmlformats.org/officeDocument/2006/relationships/slide" Target="slides/slide54.xml"/><Relationship Id="rId185"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65.xml"/><Relationship Id="rId210" Type="http://schemas.openxmlformats.org/officeDocument/2006/relationships/slide" Target="slides/slide95.xml"/><Relationship Id="rId215" Type="http://schemas.openxmlformats.org/officeDocument/2006/relationships/slide" Target="slides/slide100.xml"/><Relationship Id="rId26" Type="http://schemas.openxmlformats.org/officeDocument/2006/relationships/slideMaster" Target="slideMasters/slideMaster26.xml"/><Relationship Id="rId231" Type="http://schemas.openxmlformats.org/officeDocument/2006/relationships/slide" Target="slides/slide11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18.xml"/><Relationship Id="rId154" Type="http://schemas.openxmlformats.org/officeDocument/2006/relationships/slide" Target="slides/slide39.xml"/><Relationship Id="rId175" Type="http://schemas.openxmlformats.org/officeDocument/2006/relationships/slide" Target="slides/slide60.xml"/><Relationship Id="rId196" Type="http://schemas.openxmlformats.org/officeDocument/2006/relationships/slide" Target="slides/slide81.xml"/><Relationship Id="rId200" Type="http://schemas.openxmlformats.org/officeDocument/2006/relationships/slide" Target="slides/slide85.xml"/><Relationship Id="rId16" Type="http://schemas.openxmlformats.org/officeDocument/2006/relationships/slideMaster" Target="slideMasters/slideMaster16.xml"/><Relationship Id="rId221" Type="http://schemas.openxmlformats.org/officeDocument/2006/relationships/slide" Target="slides/slide106.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 Target="slides/slide8.xml"/><Relationship Id="rId144" Type="http://schemas.openxmlformats.org/officeDocument/2006/relationships/slide" Target="slides/slide29.xml"/><Relationship Id="rId90" Type="http://schemas.openxmlformats.org/officeDocument/2006/relationships/slideMaster" Target="slideMasters/slideMaster90.xml"/><Relationship Id="rId165" Type="http://schemas.openxmlformats.org/officeDocument/2006/relationships/slide" Target="slides/slide50.xml"/><Relationship Id="rId186" Type="http://schemas.openxmlformats.org/officeDocument/2006/relationships/slide" Target="slides/slide71.xml"/><Relationship Id="rId211" Type="http://schemas.openxmlformats.org/officeDocument/2006/relationships/slide" Target="slides/slide96.xml"/><Relationship Id="rId232" Type="http://schemas.openxmlformats.org/officeDocument/2006/relationships/presProps" Target="presProps.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2.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4.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5.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6.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7.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8.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0.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1.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2.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3.xml"/></Relationships>
</file>

<file path=ppt/slideLayouts/_rels/slideLayout112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4.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5.xml"/></Relationships>
</file>

<file path=ppt/slideLayouts/_rels/slideLayout114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7.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9.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0.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2.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3.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6.xml"/></Relationships>
</file>

<file path=ppt/slideLayouts/_rels/slideLayout1157.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8.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9.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0.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1.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2.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5.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7.xml"/></Relationships>
</file>

<file path=ppt/slideLayouts/_rels/slideLayout1168.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1.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2.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4.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5.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8.xml"/></Relationships>
</file>

<file path=ppt/slideLayouts/_rels/slideLayout1179.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8.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0.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3.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5.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6.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7.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8.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0.xml"/></Relationships>
</file>

<file path=ppt/slideLayouts/_rels/slideLayout1201.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2.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3.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4.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5.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6.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7.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8.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9.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0.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1.xml"/></Relationships>
</file>

<file path=ppt/slideLayouts/_rels/slideLayout1212.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3.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4.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5.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6.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8.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9.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1220.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2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2.xml"/></Relationships>
</file>

<file path=ppt/slideLayouts/_rels/slideLayout1223.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4.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5.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6.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7.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8.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9.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0.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1.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2.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3.xml"/></Relationships>
</file>

<file path=ppt/slideLayouts/_rels/slideLayout1234.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5.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6.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7.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8.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9.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0.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1.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2.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3.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4.xml"/></Relationships>
</file>

<file path=ppt/slideLayouts/_rels/slideLayout1245.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6.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7.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8.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9.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0.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1.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2.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3.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4.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5.xml"/></Relationships>
</file>

<file path=ppt/slideLayouts/_rels/slideLayout1256.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7.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8.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9.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0.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1.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2.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3.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4.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5.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1.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5.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6.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7.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8.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0.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1.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pic>
        <p:nvPicPr>
          <p:cNvPr id="7" name="Picture 6">
            <a:extLst>
              <a:ext uri="{FF2B5EF4-FFF2-40B4-BE49-F238E27FC236}">
                <a16:creationId xmlns:a16="http://schemas.microsoft.com/office/drawing/2014/main" id="{AE7B20D2-7759-4BD0-9563-79D851CE6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617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189907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94929218"/>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68227012"/>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62879591"/>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20816142"/>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13325434"/>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98128656"/>
      </p:ext>
    </p:extLst>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867850155"/>
      </p:ext>
    </p:extLst>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82949883"/>
      </p:ext>
    </p:extLst>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91263004"/>
      </p:ext>
    </p:extLst>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2542394"/>
      </p:ext>
    </p:extLst>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3679690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03610820"/>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503938798"/>
      </p:ext>
    </p:extLst>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49142566"/>
      </p:ext>
    </p:extLst>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52432257"/>
      </p:ext>
    </p:extLst>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79747160"/>
      </p:ext>
    </p:extLst>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17480286"/>
      </p:ext>
    </p:extLst>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80143379"/>
      </p:ext>
    </p:extLst>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636417454"/>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16518231"/>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86572400"/>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301947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31740553"/>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123667014"/>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483291459"/>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26470621"/>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9205888"/>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94353891"/>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52798499"/>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46193003"/>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714815763"/>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54938599"/>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611579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53228662"/>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32529800"/>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655179576"/>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964558433"/>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59009726"/>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77125518"/>
      </p:ext>
    </p:extLst>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38678956"/>
      </p:ext>
    </p:extLst>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96842258"/>
      </p:ext>
    </p:extLst>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15120697"/>
      </p:ext>
    </p:extLst>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028862062"/>
      </p:ext>
    </p:extLst>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247371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13616790"/>
      </p:ext>
    </p:extLst>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97058725"/>
      </p:ext>
    </p:extLst>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7779048"/>
      </p:ext>
    </p:extLst>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16028213"/>
      </p:ext>
    </p:extLst>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15493291"/>
      </p:ext>
    </p:extLst>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71744056"/>
      </p:ext>
    </p:extLst>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60206732"/>
      </p:ext>
    </p:extLst>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06921729"/>
      </p:ext>
    </p:extLst>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38026543"/>
      </p:ext>
    </p:extLst>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06037105"/>
      </p:ext>
    </p:extLst>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680874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83092437"/>
      </p:ext>
    </p:extLst>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57327522"/>
      </p:ext>
    </p:extLst>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84473939"/>
      </p:ext>
    </p:extLst>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45900591"/>
      </p:ext>
    </p:extLst>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790979749"/>
      </p:ext>
    </p:extLst>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199531905"/>
      </p:ext>
    </p:extLst>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83390255"/>
      </p:ext>
    </p:extLst>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17566753"/>
      </p:ext>
    </p:extLst>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59861996"/>
      </p:ext>
    </p:extLst>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11572163"/>
      </p:ext>
    </p:extLst>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761548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95574414"/>
      </p:ext>
    </p:extLst>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91651513"/>
      </p:ext>
    </p:extLst>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60077520"/>
      </p:ext>
    </p:extLst>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10525544"/>
      </p:ext>
    </p:extLst>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53192540"/>
      </p:ext>
    </p:extLst>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74150760"/>
      </p:ext>
    </p:extLst>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904457522"/>
      </p:ext>
    </p:extLst>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37049431"/>
      </p:ext>
    </p:extLst>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49988692"/>
      </p:ext>
    </p:extLst>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76126597"/>
      </p:ext>
    </p:extLst>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555260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544342120"/>
      </p:ext>
    </p:extLst>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44773584"/>
      </p:ext>
    </p:extLst>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506916089"/>
      </p:ext>
    </p:extLst>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31289240"/>
      </p:ext>
    </p:extLst>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67310204"/>
      </p:ext>
    </p:extLst>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375564"/>
      </p:ext>
    </p:extLst>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377461391"/>
      </p:ext>
    </p:extLst>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398435289"/>
      </p:ext>
    </p:extLst>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21035833"/>
      </p:ext>
    </p:extLst>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8010008"/>
      </p:ext>
    </p:extLst>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190442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896486461"/>
      </p:ext>
    </p:extLst>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40606162"/>
      </p:ext>
    </p:extLst>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14819861"/>
      </p:ext>
    </p:extLst>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247069478"/>
      </p:ext>
    </p:extLst>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39897453"/>
      </p:ext>
    </p:extLst>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843829330"/>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71172576"/>
      </p:ext>
    </p:extLst>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413236465"/>
      </p:ext>
    </p:extLst>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428481740"/>
      </p:ext>
    </p:extLst>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8728819"/>
      </p:ext>
    </p:extLst>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884485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79684022"/>
      </p:ext>
    </p:extLst>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11294517"/>
      </p:ext>
    </p:extLst>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23797515"/>
      </p:ext>
    </p:extLst>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1187890"/>
      </p:ext>
    </p:extLst>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762216394"/>
      </p:ext>
    </p:extLst>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21401195"/>
      </p:ext>
    </p:extLst>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40059818"/>
      </p:ext>
    </p:extLst>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61923630"/>
      </p:ext>
    </p:extLst>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9133389"/>
      </p:ext>
    </p:extLst>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10505679"/>
      </p:ext>
    </p:extLst>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1207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918316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6708373"/>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88195921"/>
      </p:ext>
    </p:extLst>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7606828"/>
      </p:ext>
    </p:extLst>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81806682"/>
      </p:ext>
    </p:extLst>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64787384"/>
      </p:ext>
    </p:extLst>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36368260"/>
      </p:ext>
    </p:extLst>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95778798"/>
      </p:ext>
    </p:extLst>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92184591"/>
      </p:ext>
    </p:extLst>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7423866"/>
      </p:ext>
    </p:extLst>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688318196"/>
      </p:ext>
    </p:extLst>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9407191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85529818"/>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70904194"/>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18626364"/>
      </p:ext>
    </p:extLst>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530537402"/>
      </p:ext>
    </p:extLst>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747738128"/>
      </p:ext>
    </p:extLst>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470085038"/>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35235952"/>
      </p:ext>
    </p:extLst>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838506127"/>
      </p:ext>
    </p:extLst>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782998052"/>
      </p:ext>
    </p:extLst>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267752988"/>
      </p:ext>
    </p:extLst>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5656111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18244249"/>
      </p:ext>
    </p:extLst>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753931237"/>
      </p:ext>
    </p:extLst>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03731662"/>
      </p:ext>
    </p:extLst>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10868060"/>
      </p:ext>
    </p:extLst>
  </p:cSld>
  <p:clrMapOvr>
    <a:masterClrMapping/>
  </p:clrMapOvr>
</p:sldLayout>
</file>

<file path=ppt/slideLayouts/slideLayout1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10372978"/>
      </p:ext>
    </p:extLst>
  </p:cSld>
  <p:clrMapOvr>
    <a:masterClrMapping/>
  </p:clrMapOvr>
</p:sldLayout>
</file>

<file path=ppt/slideLayouts/slideLayout1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19288496"/>
      </p:ext>
    </p:extLst>
  </p:cSld>
  <p:clrMapOvr>
    <a:masterClrMapping/>
  </p:clrMapOvr>
</p:sldLayout>
</file>

<file path=ppt/slideLayouts/slideLayout1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61672407"/>
      </p:ext>
    </p:extLst>
  </p:cSld>
  <p:clrMapOvr>
    <a:masterClrMapping/>
  </p:clrMapOvr>
</p:sldLayout>
</file>

<file path=ppt/slideLayouts/slideLayout1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9165202"/>
      </p:ext>
    </p:extLst>
  </p:cSld>
  <p:clrMapOvr>
    <a:masterClrMapping/>
  </p:clrMapOvr>
</p:sldLayout>
</file>

<file path=ppt/slideLayouts/slideLayout1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6448352"/>
      </p:ext>
    </p:extLst>
  </p:cSld>
  <p:clrMapOvr>
    <a:masterClrMapping/>
  </p:clrMapOvr>
</p:sldLayout>
</file>

<file path=ppt/slideLayouts/slideLayout1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42945260"/>
      </p:ext>
    </p:extLst>
  </p:cSld>
  <p:clrMapOvr>
    <a:masterClrMapping/>
  </p:clrMapOvr>
</p:sldLayout>
</file>

<file path=ppt/slideLayouts/slideLayout1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270942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24115747"/>
      </p:ext>
    </p:extLst>
  </p:cSld>
  <p:clrMapOvr>
    <a:masterClrMapping/>
  </p:clrMapOvr>
</p:sldLayout>
</file>

<file path=ppt/slideLayouts/slideLayout1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867927918"/>
      </p:ext>
    </p:extLst>
  </p:cSld>
  <p:clrMapOvr>
    <a:masterClrMapping/>
  </p:clrMapOvr>
</p:sldLayout>
</file>

<file path=ppt/slideLayouts/slideLayout1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4199142"/>
      </p:ext>
    </p:extLst>
  </p:cSld>
  <p:clrMapOvr>
    <a:masterClrMapping/>
  </p:clrMapOvr>
</p:sldLayout>
</file>

<file path=ppt/slideLayouts/slideLayout1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42348016"/>
      </p:ext>
    </p:extLst>
  </p:cSld>
  <p:clrMapOvr>
    <a:masterClrMapping/>
  </p:clrMapOvr>
</p:sldLayout>
</file>

<file path=ppt/slideLayouts/slideLayout1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22127726"/>
      </p:ext>
    </p:extLst>
  </p:cSld>
  <p:clrMapOvr>
    <a:masterClrMapping/>
  </p:clrMapOvr>
</p:sldLayout>
</file>

<file path=ppt/slideLayouts/slideLayout1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59180907"/>
      </p:ext>
    </p:extLst>
  </p:cSld>
  <p:clrMapOvr>
    <a:masterClrMapping/>
  </p:clrMapOvr>
</p:sldLayout>
</file>

<file path=ppt/slideLayouts/slideLayout1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95724206"/>
      </p:ext>
    </p:extLst>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62074874"/>
      </p:ext>
    </p:extLst>
  </p:cSld>
  <p:clrMapOvr>
    <a:masterClrMapping/>
  </p:clrMapOvr>
</p:sldLayout>
</file>

<file path=ppt/slideLayouts/slideLayout1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880592682"/>
      </p:ext>
    </p:extLst>
  </p:cSld>
  <p:clrMapOvr>
    <a:masterClrMapping/>
  </p:clrMapOvr>
</p:sldLayout>
</file>

<file path=ppt/slideLayouts/slideLayout1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24604650"/>
      </p:ext>
    </p:extLst>
  </p:cSld>
  <p:clrMapOvr>
    <a:masterClrMapping/>
  </p:clrMapOvr>
</p:sldLayout>
</file>

<file path=ppt/slideLayouts/slideLayout1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126595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656456888"/>
      </p:ext>
    </p:extLst>
  </p:cSld>
  <p:clrMapOvr>
    <a:masterClrMapping/>
  </p:clrMapOvr>
</p:sldLayout>
</file>

<file path=ppt/slideLayouts/slideLayout1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06814543"/>
      </p:ext>
    </p:extLst>
  </p:cSld>
  <p:clrMapOvr>
    <a:masterClrMapping/>
  </p:clrMapOvr>
</p:sldLayout>
</file>

<file path=ppt/slideLayouts/slideLayout1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872939812"/>
      </p:ext>
    </p:extLst>
  </p:cSld>
  <p:clrMapOvr>
    <a:masterClrMapping/>
  </p:clrMapOvr>
</p:sldLayout>
</file>

<file path=ppt/slideLayouts/slideLayout1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858786726"/>
      </p:ext>
    </p:extLst>
  </p:cSld>
  <p:clrMapOvr>
    <a:masterClrMapping/>
  </p:clrMapOvr>
</p:sldLayout>
</file>

<file path=ppt/slideLayouts/slideLayout1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00613910"/>
      </p:ext>
    </p:extLst>
  </p:cSld>
  <p:clrMapOvr>
    <a:masterClrMapping/>
  </p:clrMapOvr>
</p:sldLayout>
</file>

<file path=ppt/slideLayouts/slideLayout1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49999354"/>
      </p:ext>
    </p:extLst>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11130634"/>
      </p:ext>
    </p:extLst>
  </p:cSld>
  <p:clrMapOvr>
    <a:masterClrMapping/>
  </p:clrMapOvr>
</p:sldLayout>
</file>

<file path=ppt/slideLayouts/slideLayout1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47513255"/>
      </p:ext>
    </p:extLst>
  </p:cSld>
  <p:clrMapOvr>
    <a:masterClrMapping/>
  </p:clrMapOvr>
</p:sldLayout>
</file>

<file path=ppt/slideLayouts/slideLayout1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62680956"/>
      </p:ext>
    </p:extLst>
  </p:cSld>
  <p:clrMapOvr>
    <a:masterClrMapping/>
  </p:clrMapOvr>
</p:sldLayout>
</file>

<file path=ppt/slideLayouts/slideLayout1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87798815"/>
      </p:ext>
    </p:extLst>
  </p:cSld>
  <p:clrMapOvr>
    <a:masterClrMapping/>
  </p:clrMapOvr>
</p:sldLayout>
</file>

<file path=ppt/slideLayouts/slideLayout1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215195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86432977"/>
      </p:ext>
    </p:extLst>
  </p:cSld>
  <p:clrMapOvr>
    <a:masterClrMapping/>
  </p:clrMapOvr>
</p:sldLayout>
</file>

<file path=ppt/slideLayouts/slideLayout1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69709244"/>
      </p:ext>
    </p:extLst>
  </p:cSld>
  <p:clrMapOvr>
    <a:masterClrMapping/>
  </p:clrMapOvr>
</p:sldLayout>
</file>

<file path=ppt/slideLayouts/slideLayout1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27939927"/>
      </p:ext>
    </p:extLst>
  </p:cSld>
  <p:clrMapOvr>
    <a:masterClrMapping/>
  </p:clrMapOvr>
</p:sldLayout>
</file>

<file path=ppt/slideLayouts/slideLayout1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39144394"/>
      </p:ext>
    </p:extLst>
  </p:cSld>
  <p:clrMapOvr>
    <a:masterClrMapping/>
  </p:clrMapOvr>
</p:sldLayout>
</file>

<file path=ppt/slideLayouts/slideLayout1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647698957"/>
      </p:ext>
    </p:extLst>
  </p:cSld>
  <p:clrMapOvr>
    <a:masterClrMapping/>
  </p:clrMapOvr>
</p:sldLayout>
</file>

<file path=ppt/slideLayouts/slideLayout1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40061889"/>
      </p:ext>
    </p:extLst>
  </p:cSld>
  <p:clrMapOvr>
    <a:masterClrMapping/>
  </p:clrMapOvr>
</p:sldLayout>
</file>

<file path=ppt/slideLayouts/slideLayout1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46012664"/>
      </p:ext>
    </p:extLst>
  </p:cSld>
  <p:clrMapOvr>
    <a:masterClrMapping/>
  </p:clrMapOvr>
</p:sldLayout>
</file>

<file path=ppt/slideLayouts/slideLayout1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92264486"/>
      </p:ext>
    </p:extLst>
  </p:cSld>
  <p:clrMapOvr>
    <a:masterClrMapping/>
  </p:clrMapOvr>
</p:sldLayout>
</file>

<file path=ppt/slideLayouts/slideLayout1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54724560"/>
      </p:ext>
    </p:extLst>
  </p:cSld>
  <p:clrMapOvr>
    <a:masterClrMapping/>
  </p:clrMapOvr>
</p:sldLayout>
</file>

<file path=ppt/slideLayouts/slideLayout1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44688696"/>
      </p:ext>
    </p:extLst>
  </p:cSld>
  <p:clrMapOvr>
    <a:masterClrMapping/>
  </p:clrMapOvr>
</p:sldLayout>
</file>

<file path=ppt/slideLayouts/slideLayout1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412158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41455767"/>
      </p:ext>
    </p:extLst>
  </p:cSld>
  <p:clrMapOvr>
    <a:masterClrMapping/>
  </p:clrMapOvr>
</p:sldLayout>
</file>

<file path=ppt/slideLayouts/slideLayout1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02820822"/>
      </p:ext>
    </p:extLst>
  </p:cSld>
  <p:clrMapOvr>
    <a:masterClrMapping/>
  </p:clrMapOvr>
</p:sldLayout>
</file>

<file path=ppt/slideLayouts/slideLayout1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52901009"/>
      </p:ext>
    </p:extLst>
  </p:cSld>
  <p:clrMapOvr>
    <a:masterClrMapping/>
  </p:clrMapOvr>
</p:sldLayout>
</file>

<file path=ppt/slideLayouts/slideLayout1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8858592"/>
      </p:ext>
    </p:extLst>
  </p:cSld>
  <p:clrMapOvr>
    <a:masterClrMapping/>
  </p:clrMapOvr>
</p:sldLayout>
</file>

<file path=ppt/slideLayouts/slideLayout1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0342914"/>
      </p:ext>
    </p:extLst>
  </p:cSld>
  <p:clrMapOvr>
    <a:masterClrMapping/>
  </p:clrMapOvr>
</p:sldLayout>
</file>

<file path=ppt/slideLayouts/slideLayout1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871087904"/>
      </p:ext>
    </p:extLst>
  </p:cSld>
  <p:clrMapOvr>
    <a:masterClrMapping/>
  </p:clrMapOvr>
</p:sldLayout>
</file>

<file path=ppt/slideLayouts/slideLayout1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64951222"/>
      </p:ext>
    </p:extLst>
  </p:cSld>
  <p:clrMapOvr>
    <a:masterClrMapping/>
  </p:clrMapOvr>
</p:sldLayout>
</file>

<file path=ppt/slideLayouts/slideLayout1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51313922"/>
      </p:ext>
    </p:extLst>
  </p:cSld>
  <p:clrMapOvr>
    <a:masterClrMapping/>
  </p:clrMapOvr>
</p:sldLayout>
</file>

<file path=ppt/slideLayouts/slideLayout1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93337870"/>
      </p:ext>
    </p:extLst>
  </p:cSld>
  <p:clrMapOvr>
    <a:masterClrMapping/>
  </p:clrMapOvr>
</p:sldLayout>
</file>

<file path=ppt/slideLayouts/slideLayout1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45270536"/>
      </p:ext>
    </p:extLst>
  </p:cSld>
  <p:clrMapOvr>
    <a:masterClrMapping/>
  </p:clrMapOvr>
</p:sldLayout>
</file>

<file path=ppt/slideLayouts/slideLayout1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236587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8133661"/>
      </p:ext>
    </p:extLst>
  </p:cSld>
  <p:clrMapOvr>
    <a:masterClrMapping/>
  </p:clrMapOvr>
</p:sldLayout>
</file>

<file path=ppt/slideLayouts/slideLayout1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7455660"/>
      </p:ext>
    </p:extLst>
  </p:cSld>
  <p:clrMapOvr>
    <a:masterClrMapping/>
  </p:clrMapOvr>
</p:sldLayout>
</file>

<file path=ppt/slideLayouts/slideLayout1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15665504"/>
      </p:ext>
    </p:extLst>
  </p:cSld>
  <p:clrMapOvr>
    <a:masterClrMapping/>
  </p:clrMapOvr>
</p:sldLayout>
</file>

<file path=ppt/slideLayouts/slideLayout1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72337636"/>
      </p:ext>
    </p:extLst>
  </p:cSld>
  <p:clrMapOvr>
    <a:masterClrMapping/>
  </p:clrMapOvr>
</p:sldLayout>
</file>

<file path=ppt/slideLayouts/slideLayout1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21964619"/>
      </p:ext>
    </p:extLst>
  </p:cSld>
  <p:clrMapOvr>
    <a:masterClrMapping/>
  </p:clrMapOvr>
</p:sldLayout>
</file>

<file path=ppt/slideLayouts/slideLayout1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18209082"/>
      </p:ext>
    </p:extLst>
  </p:cSld>
  <p:clrMapOvr>
    <a:masterClrMapping/>
  </p:clrMapOvr>
</p:sldLayout>
</file>

<file path=ppt/slideLayouts/slideLayout1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678320767"/>
      </p:ext>
    </p:extLst>
  </p:cSld>
  <p:clrMapOvr>
    <a:masterClrMapping/>
  </p:clrMapOvr>
</p:sldLayout>
</file>

<file path=ppt/slideLayouts/slideLayout1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80971947"/>
      </p:ext>
    </p:extLst>
  </p:cSld>
  <p:clrMapOvr>
    <a:masterClrMapping/>
  </p:clrMapOvr>
</p:sldLayout>
</file>

<file path=ppt/slideLayouts/slideLayout1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96418403"/>
      </p:ext>
    </p:extLst>
  </p:cSld>
  <p:clrMapOvr>
    <a:masterClrMapping/>
  </p:clrMapOvr>
</p:sldLayout>
</file>

<file path=ppt/slideLayouts/slideLayout1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52827085"/>
      </p:ext>
    </p:extLst>
  </p:cSld>
  <p:clrMapOvr>
    <a:masterClrMapping/>
  </p:clrMapOvr>
</p:sldLayout>
</file>

<file path=ppt/slideLayouts/slideLayout1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328888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24950937"/>
      </p:ext>
    </p:extLst>
  </p:cSld>
  <p:clrMapOvr>
    <a:masterClrMapping/>
  </p:clrMapOvr>
</p:sldLayout>
</file>

<file path=ppt/slideLayouts/slideLayout1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33318550"/>
      </p:ext>
    </p:extLst>
  </p:cSld>
  <p:clrMapOvr>
    <a:masterClrMapping/>
  </p:clrMapOvr>
</p:sldLayout>
</file>

<file path=ppt/slideLayouts/slideLayout1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743635703"/>
      </p:ext>
    </p:extLst>
  </p:cSld>
  <p:clrMapOvr>
    <a:masterClrMapping/>
  </p:clrMapOvr>
</p:sldLayout>
</file>

<file path=ppt/slideLayouts/slideLayout1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95911485"/>
      </p:ext>
    </p:extLst>
  </p:cSld>
  <p:clrMapOvr>
    <a:masterClrMapping/>
  </p:clrMapOvr>
</p:sldLayout>
</file>

<file path=ppt/slideLayouts/slideLayout1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14017832"/>
      </p:ext>
    </p:extLst>
  </p:cSld>
  <p:clrMapOvr>
    <a:masterClrMapping/>
  </p:clrMapOvr>
</p:sldLayout>
</file>

<file path=ppt/slideLayouts/slideLayout1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863575459"/>
      </p:ext>
    </p:extLst>
  </p:cSld>
  <p:clrMapOvr>
    <a:masterClrMapping/>
  </p:clrMapOvr>
</p:sldLayout>
</file>

<file path=ppt/slideLayouts/slideLayout1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65042977"/>
      </p:ext>
    </p:extLst>
  </p:cSld>
  <p:clrMapOvr>
    <a:masterClrMapping/>
  </p:clrMapOvr>
</p:sldLayout>
</file>

<file path=ppt/slideLayouts/slideLayout1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863247457"/>
      </p:ext>
    </p:extLst>
  </p:cSld>
  <p:clrMapOvr>
    <a:masterClrMapping/>
  </p:clrMapOvr>
</p:sldLayout>
</file>

<file path=ppt/slideLayouts/slideLayout1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45984843"/>
      </p:ext>
    </p:extLst>
  </p:cSld>
  <p:clrMapOvr>
    <a:masterClrMapping/>
  </p:clrMapOvr>
</p:sldLayout>
</file>

<file path=ppt/slideLayouts/slideLayout1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30236721"/>
      </p:ext>
    </p:extLst>
  </p:cSld>
  <p:clrMapOvr>
    <a:masterClrMapping/>
  </p:clrMapOvr>
</p:sldLayout>
</file>

<file path=ppt/slideLayouts/slideLayout1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653206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03020906"/>
      </p:ext>
    </p:extLst>
  </p:cSld>
  <p:clrMapOvr>
    <a:masterClrMapping/>
  </p:clrMapOvr>
</p:sldLayout>
</file>

<file path=ppt/slideLayouts/slideLayout1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00012580"/>
      </p:ext>
    </p:extLst>
  </p:cSld>
  <p:clrMapOvr>
    <a:masterClrMapping/>
  </p:clrMapOvr>
</p:sldLayout>
</file>

<file path=ppt/slideLayouts/slideLayout1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00365245"/>
      </p:ext>
    </p:extLst>
  </p:cSld>
  <p:clrMapOvr>
    <a:masterClrMapping/>
  </p:clrMapOvr>
</p:sldLayout>
</file>

<file path=ppt/slideLayouts/slideLayout1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914183545"/>
      </p:ext>
    </p:extLst>
  </p:cSld>
  <p:clrMapOvr>
    <a:masterClrMapping/>
  </p:clrMapOvr>
</p:sldLayout>
</file>

<file path=ppt/slideLayouts/slideLayout1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98417566"/>
      </p:ext>
    </p:extLst>
  </p:cSld>
  <p:clrMapOvr>
    <a:masterClrMapping/>
  </p:clrMapOvr>
</p:sldLayout>
</file>

<file path=ppt/slideLayouts/slideLayout1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76312463"/>
      </p:ext>
    </p:extLst>
  </p:cSld>
  <p:clrMapOvr>
    <a:masterClrMapping/>
  </p:clrMapOvr>
</p:sldLayout>
</file>

<file path=ppt/slideLayouts/slideLayout1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88182342"/>
      </p:ext>
    </p:extLst>
  </p:cSld>
  <p:clrMapOvr>
    <a:masterClrMapping/>
  </p:clrMapOvr>
</p:sldLayout>
</file>

<file path=ppt/slideLayouts/slideLayout1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224554938"/>
      </p:ext>
    </p:extLst>
  </p:cSld>
  <p:clrMapOvr>
    <a:masterClrMapping/>
  </p:clrMapOvr>
</p:sldLayout>
</file>

<file path=ppt/slideLayouts/slideLayout1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622031466"/>
      </p:ext>
    </p:extLst>
  </p:cSld>
  <p:clrMapOvr>
    <a:masterClrMapping/>
  </p:clrMapOvr>
</p:sldLayout>
</file>

<file path=ppt/slideLayouts/slideLayout1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78582263"/>
      </p:ext>
    </p:extLst>
  </p:cSld>
  <p:clrMapOvr>
    <a:masterClrMapping/>
  </p:clrMapOvr>
</p:sldLayout>
</file>

<file path=ppt/slideLayouts/slideLayout1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574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pic>
        <p:nvPicPr>
          <p:cNvPr id="7" name="Picture 6">
            <a:extLst>
              <a:ext uri="{FF2B5EF4-FFF2-40B4-BE49-F238E27FC236}">
                <a16:creationId xmlns:a16="http://schemas.microsoft.com/office/drawing/2014/main" id="{AE7B20D2-7759-4BD0-9563-79D851CE6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487472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69847909"/>
      </p:ext>
    </p:extLst>
  </p:cSld>
  <p:clrMapOvr>
    <a:masterClrMapping/>
  </p:clrMapOvr>
</p:sldLayout>
</file>

<file path=ppt/slideLayouts/slideLayout1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39305618"/>
      </p:ext>
    </p:extLst>
  </p:cSld>
  <p:clrMapOvr>
    <a:masterClrMapping/>
  </p:clrMapOvr>
</p:sldLayout>
</file>

<file path=ppt/slideLayouts/slideLayout1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05826228"/>
      </p:ext>
    </p:extLst>
  </p:cSld>
  <p:clrMapOvr>
    <a:masterClrMapping/>
  </p:clrMapOvr>
</p:sldLayout>
</file>

<file path=ppt/slideLayouts/slideLayout1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92143150"/>
      </p:ext>
    </p:extLst>
  </p:cSld>
  <p:clrMapOvr>
    <a:masterClrMapping/>
  </p:clrMapOvr>
</p:sldLayout>
</file>

<file path=ppt/slideLayouts/slideLayout1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41078317"/>
      </p:ext>
    </p:extLst>
  </p:cSld>
  <p:clrMapOvr>
    <a:masterClrMapping/>
  </p:clrMapOvr>
</p:sldLayout>
</file>

<file path=ppt/slideLayouts/slideLayout1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44455768"/>
      </p:ext>
    </p:extLst>
  </p:cSld>
  <p:clrMapOvr>
    <a:masterClrMapping/>
  </p:clrMapOvr>
</p:sldLayout>
</file>

<file path=ppt/slideLayouts/slideLayout1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49699873"/>
      </p:ext>
    </p:extLst>
  </p:cSld>
  <p:clrMapOvr>
    <a:masterClrMapping/>
  </p:clrMapOvr>
</p:sldLayout>
</file>

<file path=ppt/slideLayouts/slideLayout1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50227746"/>
      </p:ext>
    </p:extLst>
  </p:cSld>
  <p:clrMapOvr>
    <a:masterClrMapping/>
  </p:clrMapOvr>
</p:sldLayout>
</file>

<file path=ppt/slideLayouts/slideLayout1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995743571"/>
      </p:ext>
    </p:extLst>
  </p:cSld>
  <p:clrMapOvr>
    <a:masterClrMapping/>
  </p:clrMapOvr>
</p:sldLayout>
</file>

<file path=ppt/slideLayouts/slideLayout1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273626007"/>
      </p:ext>
    </p:extLst>
  </p:cSld>
  <p:clrMapOvr>
    <a:masterClrMapping/>
  </p:clrMapOvr>
</p:sldLayout>
</file>

<file path=ppt/slideLayouts/slideLayout1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584083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681482"/>
      </p:ext>
    </p:extLst>
  </p:cSld>
  <p:clrMapOvr>
    <a:masterClrMapping/>
  </p:clrMapOvr>
</p:sldLayout>
</file>

<file path=ppt/slideLayouts/slideLayout1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30050122"/>
      </p:ext>
    </p:extLst>
  </p:cSld>
  <p:clrMapOvr>
    <a:masterClrMapping/>
  </p:clrMapOvr>
</p:sldLayout>
</file>

<file path=ppt/slideLayouts/slideLayout1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20234146"/>
      </p:ext>
    </p:extLst>
  </p:cSld>
  <p:clrMapOvr>
    <a:masterClrMapping/>
  </p:clrMapOvr>
</p:sldLayout>
</file>

<file path=ppt/slideLayouts/slideLayout1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33039941"/>
      </p:ext>
    </p:extLst>
  </p:cSld>
  <p:clrMapOvr>
    <a:masterClrMapping/>
  </p:clrMapOvr>
</p:sldLayout>
</file>

<file path=ppt/slideLayouts/slideLayout1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558516"/>
      </p:ext>
    </p:extLst>
  </p:cSld>
  <p:clrMapOvr>
    <a:masterClrMapping/>
  </p:clrMapOvr>
</p:sldLayout>
</file>

<file path=ppt/slideLayouts/slideLayout1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823401470"/>
      </p:ext>
    </p:extLst>
  </p:cSld>
  <p:clrMapOvr>
    <a:masterClrMapping/>
  </p:clrMapOvr>
</p:sldLayout>
</file>

<file path=ppt/slideLayouts/slideLayout1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4234132"/>
      </p:ext>
    </p:extLst>
  </p:cSld>
  <p:clrMapOvr>
    <a:masterClrMapping/>
  </p:clrMapOvr>
</p:sldLayout>
</file>

<file path=ppt/slideLayouts/slideLayout1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73168509"/>
      </p:ext>
    </p:extLst>
  </p:cSld>
  <p:clrMapOvr>
    <a:masterClrMapping/>
  </p:clrMapOvr>
</p:sldLayout>
</file>

<file path=ppt/slideLayouts/slideLayout1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58170196"/>
      </p:ext>
    </p:extLst>
  </p:cSld>
  <p:clrMapOvr>
    <a:masterClrMapping/>
  </p:clrMapOvr>
</p:sldLayout>
</file>

<file path=ppt/slideLayouts/slideLayout1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291263928"/>
      </p:ext>
    </p:extLst>
  </p:cSld>
  <p:clrMapOvr>
    <a:masterClrMapping/>
  </p:clrMapOvr>
</p:sldLayout>
</file>

<file path=ppt/slideLayouts/slideLayout1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8521765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41791944"/>
      </p:ext>
    </p:extLst>
  </p:cSld>
  <p:clrMapOvr>
    <a:masterClrMapping/>
  </p:clrMapOvr>
</p:sldLayout>
</file>

<file path=ppt/slideLayouts/slideLayout1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2925901"/>
      </p:ext>
    </p:extLst>
  </p:cSld>
  <p:clrMapOvr>
    <a:masterClrMapping/>
  </p:clrMapOvr>
</p:sldLayout>
</file>

<file path=ppt/slideLayouts/slideLayout1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3244215"/>
      </p:ext>
    </p:extLst>
  </p:cSld>
  <p:clrMapOvr>
    <a:masterClrMapping/>
  </p:clrMapOvr>
</p:sldLayout>
</file>

<file path=ppt/slideLayouts/slideLayout1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84558087"/>
      </p:ext>
    </p:extLst>
  </p:cSld>
  <p:clrMapOvr>
    <a:masterClrMapping/>
  </p:clrMapOvr>
</p:sldLayout>
</file>

<file path=ppt/slideLayouts/slideLayout1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892096819"/>
      </p:ext>
    </p:extLst>
  </p:cSld>
  <p:clrMapOvr>
    <a:masterClrMapping/>
  </p:clrMapOvr>
</p:sldLayout>
</file>

<file path=ppt/slideLayouts/slideLayout1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40844157"/>
      </p:ext>
    </p:extLst>
  </p:cSld>
  <p:clrMapOvr>
    <a:masterClrMapping/>
  </p:clrMapOvr>
</p:sldLayout>
</file>

<file path=ppt/slideLayouts/slideLayout1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155988061"/>
      </p:ext>
    </p:extLst>
  </p:cSld>
  <p:clrMapOvr>
    <a:masterClrMapping/>
  </p:clrMapOvr>
</p:sldLayout>
</file>

<file path=ppt/slideLayouts/slideLayout1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84654236"/>
      </p:ext>
    </p:extLst>
  </p:cSld>
  <p:clrMapOvr>
    <a:masterClrMapping/>
  </p:clrMapOvr>
</p:sldLayout>
</file>

<file path=ppt/slideLayouts/slideLayout1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22930023"/>
      </p:ext>
    </p:extLst>
  </p:cSld>
  <p:clrMapOvr>
    <a:masterClrMapping/>
  </p:clrMapOvr>
</p:sldLayout>
</file>

<file path=ppt/slideLayouts/slideLayout1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28665226"/>
      </p:ext>
    </p:extLst>
  </p:cSld>
  <p:clrMapOvr>
    <a:masterClrMapping/>
  </p:clrMapOvr>
</p:sldLayout>
</file>

<file path=ppt/slideLayouts/slideLayout1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3161338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73268428"/>
      </p:ext>
    </p:extLst>
  </p:cSld>
  <p:clrMapOvr>
    <a:masterClrMapping/>
  </p:clrMapOvr>
</p:sldLayout>
</file>

<file path=ppt/slideLayouts/slideLayout1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200422846"/>
      </p:ext>
    </p:extLst>
  </p:cSld>
  <p:clrMapOvr>
    <a:masterClrMapping/>
  </p:clrMapOvr>
</p:sldLayout>
</file>

<file path=ppt/slideLayouts/slideLayout1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40039630"/>
      </p:ext>
    </p:extLst>
  </p:cSld>
  <p:clrMapOvr>
    <a:masterClrMapping/>
  </p:clrMapOvr>
</p:sldLayout>
</file>

<file path=ppt/slideLayouts/slideLayout1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70577850"/>
      </p:ext>
    </p:extLst>
  </p:cSld>
  <p:clrMapOvr>
    <a:masterClrMapping/>
  </p:clrMapOvr>
</p:sldLayout>
</file>

<file path=ppt/slideLayouts/slideLayout1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873500"/>
      </p:ext>
    </p:extLst>
  </p:cSld>
  <p:clrMapOvr>
    <a:masterClrMapping/>
  </p:clrMapOvr>
</p:sldLayout>
</file>

<file path=ppt/slideLayouts/slideLayout1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80730595"/>
      </p:ext>
    </p:extLst>
  </p:cSld>
  <p:clrMapOvr>
    <a:masterClrMapping/>
  </p:clrMapOvr>
</p:sldLayout>
</file>

<file path=ppt/slideLayouts/slideLayout1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7698821"/>
      </p:ext>
    </p:extLst>
  </p:cSld>
  <p:clrMapOvr>
    <a:masterClrMapping/>
  </p:clrMapOvr>
</p:sldLayout>
</file>

<file path=ppt/slideLayouts/slideLayout1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232368834"/>
      </p:ext>
    </p:extLst>
  </p:cSld>
  <p:clrMapOvr>
    <a:masterClrMapping/>
  </p:clrMapOvr>
</p:sldLayout>
</file>

<file path=ppt/slideLayouts/slideLayout1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30482702"/>
      </p:ext>
    </p:extLst>
  </p:cSld>
  <p:clrMapOvr>
    <a:masterClrMapping/>
  </p:clrMapOvr>
</p:sldLayout>
</file>

<file path=ppt/slideLayouts/slideLayout1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78949056"/>
      </p:ext>
    </p:extLst>
  </p:cSld>
  <p:clrMapOvr>
    <a:masterClrMapping/>
  </p:clrMapOvr>
</p:sldLayout>
</file>

<file path=ppt/slideLayouts/slideLayout1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897506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50774016"/>
      </p:ext>
    </p:extLst>
  </p:cSld>
  <p:clrMapOvr>
    <a:masterClrMapping/>
  </p:clrMapOvr>
</p:sldLayout>
</file>

<file path=ppt/slideLayouts/slideLayout1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884885109"/>
      </p:ext>
    </p:extLst>
  </p:cSld>
  <p:clrMapOvr>
    <a:masterClrMapping/>
  </p:clrMapOvr>
</p:sldLayout>
</file>

<file path=ppt/slideLayouts/slideLayout1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469132703"/>
      </p:ext>
    </p:extLst>
  </p:cSld>
  <p:clrMapOvr>
    <a:masterClrMapping/>
  </p:clrMapOvr>
</p:sldLayout>
</file>

<file path=ppt/slideLayouts/slideLayout1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50591329"/>
      </p:ext>
    </p:extLst>
  </p:cSld>
  <p:clrMapOvr>
    <a:masterClrMapping/>
  </p:clrMapOvr>
</p:sldLayout>
</file>

<file path=ppt/slideLayouts/slideLayout1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92400251"/>
      </p:ext>
    </p:extLst>
  </p:cSld>
  <p:clrMapOvr>
    <a:masterClrMapping/>
  </p:clrMapOvr>
</p:sldLayout>
</file>

<file path=ppt/slideLayouts/slideLayout1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51160614"/>
      </p:ext>
    </p:extLst>
  </p:cSld>
  <p:clrMapOvr>
    <a:masterClrMapping/>
  </p:clrMapOvr>
</p:sldLayout>
</file>

<file path=ppt/slideLayouts/slideLayout1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89695298"/>
      </p:ext>
    </p:extLst>
  </p:cSld>
  <p:clrMapOvr>
    <a:masterClrMapping/>
  </p:clrMapOvr>
</p:sldLayout>
</file>

<file path=ppt/slideLayouts/slideLayout1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09739989"/>
      </p:ext>
    </p:extLst>
  </p:cSld>
  <p:clrMapOvr>
    <a:masterClrMapping/>
  </p:clrMapOvr>
</p:sldLayout>
</file>

<file path=ppt/slideLayouts/slideLayout1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73637821"/>
      </p:ext>
    </p:extLst>
  </p:cSld>
  <p:clrMapOvr>
    <a:masterClrMapping/>
  </p:clrMapOvr>
</p:sldLayout>
</file>

<file path=ppt/slideLayouts/slideLayout1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78525232"/>
      </p:ext>
    </p:extLst>
  </p:cSld>
  <p:clrMapOvr>
    <a:masterClrMapping/>
  </p:clrMapOvr>
</p:sldLayout>
</file>

<file path=ppt/slideLayouts/slideLayout1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677691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467609747"/>
      </p:ext>
    </p:extLst>
  </p:cSld>
  <p:clrMapOvr>
    <a:masterClrMapping/>
  </p:clrMapOvr>
</p:sldLayout>
</file>

<file path=ppt/slideLayouts/slideLayout1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31689890"/>
      </p:ext>
    </p:extLst>
  </p:cSld>
  <p:clrMapOvr>
    <a:masterClrMapping/>
  </p:clrMapOvr>
</p:sldLayout>
</file>

<file path=ppt/slideLayouts/slideLayout1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896138828"/>
      </p:ext>
    </p:extLst>
  </p:cSld>
  <p:clrMapOvr>
    <a:masterClrMapping/>
  </p:clrMapOvr>
</p:sldLayout>
</file>

<file path=ppt/slideLayouts/slideLayout1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92255835"/>
      </p:ext>
    </p:extLst>
  </p:cSld>
  <p:clrMapOvr>
    <a:masterClrMapping/>
  </p:clrMapOvr>
</p:sldLayout>
</file>

<file path=ppt/slideLayouts/slideLayout1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22687897"/>
      </p:ext>
    </p:extLst>
  </p:cSld>
  <p:clrMapOvr>
    <a:masterClrMapping/>
  </p:clrMapOvr>
</p:sldLayout>
</file>

<file path=ppt/slideLayouts/slideLayout1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55978647"/>
      </p:ext>
    </p:extLst>
  </p:cSld>
  <p:clrMapOvr>
    <a:masterClrMapping/>
  </p:clrMapOvr>
</p:sldLayout>
</file>

<file path=ppt/slideLayouts/slideLayout1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69570394"/>
      </p:ext>
    </p:extLst>
  </p:cSld>
  <p:clrMapOvr>
    <a:masterClrMapping/>
  </p:clrMapOvr>
</p:sldLayout>
</file>

<file path=ppt/slideLayouts/slideLayout1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40525761"/>
      </p:ext>
    </p:extLst>
  </p:cSld>
  <p:clrMapOvr>
    <a:masterClrMapping/>
  </p:clrMapOvr>
</p:sldLayout>
</file>

<file path=ppt/slideLayouts/slideLayout1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64910630"/>
      </p:ext>
    </p:extLst>
  </p:cSld>
  <p:clrMapOvr>
    <a:masterClrMapping/>
  </p:clrMapOvr>
</p:sldLayout>
</file>

<file path=ppt/slideLayouts/slideLayout1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248464397"/>
      </p:ext>
    </p:extLst>
  </p:cSld>
  <p:clrMapOvr>
    <a:masterClrMapping/>
  </p:clrMapOvr>
</p:sldLayout>
</file>

<file path=ppt/slideLayouts/slideLayout1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016974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65342133"/>
      </p:ext>
    </p:extLst>
  </p:cSld>
  <p:clrMapOvr>
    <a:masterClrMapping/>
  </p:clrMapOvr>
</p:sldLayout>
</file>

<file path=ppt/slideLayouts/slideLayout1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33953120"/>
      </p:ext>
    </p:extLst>
  </p:cSld>
  <p:clrMapOvr>
    <a:masterClrMapping/>
  </p:clrMapOvr>
</p:sldLayout>
</file>

<file path=ppt/slideLayouts/slideLayout1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88228894"/>
      </p:ext>
    </p:extLst>
  </p:cSld>
  <p:clrMapOvr>
    <a:masterClrMapping/>
  </p:clrMapOvr>
</p:sldLayout>
</file>

<file path=ppt/slideLayouts/slideLayout1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22179403"/>
      </p:ext>
    </p:extLst>
  </p:cSld>
  <p:clrMapOvr>
    <a:masterClrMapping/>
  </p:clrMapOvr>
</p:sldLayout>
</file>

<file path=ppt/slideLayouts/slideLayout1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332623076"/>
      </p:ext>
    </p:extLst>
  </p:cSld>
  <p:clrMapOvr>
    <a:masterClrMapping/>
  </p:clrMapOvr>
</p:sldLayout>
</file>

<file path=ppt/slideLayouts/slideLayout1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40227617"/>
      </p:ext>
    </p:extLst>
  </p:cSld>
  <p:clrMapOvr>
    <a:masterClrMapping/>
  </p:clrMapOvr>
</p:sldLayout>
</file>

<file path=ppt/slideLayouts/slideLayout1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303511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37157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198332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9870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43990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666204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236095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487898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970768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336201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804877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4515284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400622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199863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82928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161653"/>
            <a:ext cx="7772400" cy="1021557"/>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468661"/>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084434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9094988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875506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060765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525723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443505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14219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17331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3619968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082548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13404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39076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463815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1167466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610074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674512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256538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826808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92268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928416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2862379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49904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1464226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317269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569784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4665409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8086580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2486066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017486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4080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099894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201915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65569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046150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908518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366410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581166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0861780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5936978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859277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5278381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1893324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07537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30840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145479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5751192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3910860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543493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667276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3101241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36247275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22670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0772773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826527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808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9"/>
            <a:ext cx="3008313" cy="871538"/>
          </a:xfrm>
        </p:spPr>
        <p:txBody>
          <a:bodyPr anchor="b"/>
          <a:lstStyle>
            <a:lvl1pPr algn="l">
              <a:defRPr sz="2100" b="1"/>
            </a:lvl1pPr>
          </a:lstStyle>
          <a:p>
            <a:r>
              <a:rPr lang="en-US" dirty="0"/>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8329808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9123797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9255581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6754973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33917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9338746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98401797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931554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675790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553308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0902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1373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451"/>
            <a:ext cx="82296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457200" y="459581"/>
            <a:ext cx="82296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457200" y="4025505"/>
            <a:ext cx="8229600" cy="60364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3269859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176051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748167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77160208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8870363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4806989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517711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98546465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9372393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7218322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57811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349963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583324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7796828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913489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93365154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679523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951282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40540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81596425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87592596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34068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92684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450522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4194713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0711263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3872097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82291390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818377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554565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4175409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50277555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22281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2012699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687064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7158854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9176338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729902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6829874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5875080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0915527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1394707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507478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62928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2449389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26492028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3835894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1065599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0735219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84530700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3175964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54607655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4930711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9784893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77621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0527355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32428815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27202407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82172194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9469347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531838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9349046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3135117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21208072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6713359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67641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12069001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552274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434995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4520520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035210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1261390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129385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4014612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9114481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11664526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48987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0019167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3158343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4706595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62210435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65302149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0753849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9014813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1075862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5821564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5026246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965720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82826304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84483634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0680554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3321692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92075845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69107232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9735884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838213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2578673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1818341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00996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1538898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3722784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404426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1956463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2649753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27776125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2389119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7663734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1947944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0991284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9431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161653"/>
            <a:ext cx="7772400" cy="1021557"/>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468661"/>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98098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31076865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4351218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07410681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1864002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0553431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1588370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888584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46622955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0987734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5759817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46023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33747344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9435538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5573447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38584898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2110726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5600047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1430768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313729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3309330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3531868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84825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4611105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2656103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853062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0715044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01735835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9072487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9951818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2700965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45579069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66487225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20145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4656878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3074639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5980333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848468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6427778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53470255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4945967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6291161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6714869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62270760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932735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5453737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7119838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61650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0656779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126106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2617396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51722836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4830660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9692066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4212811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682843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819339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07284381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7704061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2937898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6709853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6835691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3431970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83033793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2161779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3689960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52279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1918400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6162004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49889881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5991916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832758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1662275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7078282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8152019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47537266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1416909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61424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86363233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3218910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14443796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1878571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7801572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8244806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1283112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2836026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306420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750645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86492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0472551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9576255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2452127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61761598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6142195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967042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70520706"/>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6786027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1885315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1368307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096131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6766704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4319542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4147351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7260620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95350386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1500231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7689845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1668130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0897827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7994271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0295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191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8636457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50766525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8940322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960392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3095562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3685051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10180149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3981323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0217324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3833291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11956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19625621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9564299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65123363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6991965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1151927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0284031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76386990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437879372"/>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8438133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3137916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79246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8771152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4113737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9102614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50564218"/>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53962245"/>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08674747"/>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7602658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9313544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99800662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8108226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98365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3173208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6996703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9276732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9961417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49084751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7127027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1300818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4222323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2325141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67229144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71230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7890830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41620960"/>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58341226"/>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5906283"/>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4756813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81976375"/>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0994824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485882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6008435"/>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14181105"/>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125359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0449460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36429133"/>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3986555"/>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5300174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15742489"/>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80165594"/>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2480686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07587206"/>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8304850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3933902"/>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270670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631981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2051217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0101022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80033821"/>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89895698"/>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2683909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02900576"/>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785469293"/>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4571127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5034100"/>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16084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1023210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427977796"/>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893195100"/>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0969688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76582225"/>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49139634"/>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6975312"/>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67973649"/>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106033696"/>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58268252"/>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78657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887703326"/>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2449867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772878455"/>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686017875"/>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35625373"/>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4560450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5331540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7599087"/>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3979284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37338909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56846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1973586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900015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5674413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35183878"/>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348185541"/>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82089254"/>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897372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9771123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1757996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7148558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28943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51366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02954060"/>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6794918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4456884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95212262"/>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461210335"/>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615042675"/>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99200060"/>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98355205"/>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41472178"/>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86973976"/>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24914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79138055"/>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146960335"/>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4951661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2286369"/>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31698797"/>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106567373"/>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79836196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52885036"/>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70098277"/>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15181576"/>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291068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342854291"/>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00886210"/>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681982114"/>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97413676"/>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96066203"/>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83325616"/>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276150913"/>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698614124"/>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60579814"/>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77519831"/>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90704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040138947"/>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39710712"/>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27156591"/>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219120107"/>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42362702"/>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94890710"/>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91541768"/>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725101218"/>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845669197"/>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83845410"/>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771551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7655482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1167440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29417725"/>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47270725"/>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08708934"/>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03611990"/>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49862685"/>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29593316"/>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288783471"/>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20842708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55676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5158739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82880778"/>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02942442"/>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15330560"/>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86987084"/>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944555367"/>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44751733"/>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5615287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81228489"/>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882806071"/>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801745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72039405"/>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9466299"/>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9694059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1324671"/>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28143959"/>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74076943"/>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870377387"/>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42145292"/>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5663967"/>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45009358"/>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66413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84636718"/>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340945970"/>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69359736"/>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01437579"/>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89354415"/>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86861424"/>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48643248"/>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67835375"/>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29686792"/>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09287505"/>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065407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04693022"/>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169383840"/>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684294379"/>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7473680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50835247"/>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61093028"/>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67113046"/>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86257629"/>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407288251"/>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51599180"/>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18572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292127707"/>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817015792"/>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324184920"/>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305058981"/>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7753711"/>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75172306"/>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75558029"/>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10794397"/>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29497529"/>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96523843"/>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85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79937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59047130"/>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10324495"/>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60272369"/>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170951350"/>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643365173"/>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43135855"/>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26520996"/>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72188018"/>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85270684"/>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20887076"/>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3259259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90991252"/>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36760512"/>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26805081"/>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60413666"/>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717559302"/>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89665575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20701789"/>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67209968"/>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45850430"/>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86711731"/>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235266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19555638"/>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35291678"/>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9774383"/>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72171259"/>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43083905"/>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72875336"/>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203210053"/>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28166443"/>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33071106"/>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59387767"/>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079571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84163960"/>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12759937"/>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171770965"/>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97970472"/>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07933979"/>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53231845"/>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350754211"/>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980302395"/>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4520263"/>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04551527"/>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1715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69563545"/>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7660656"/>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5205926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82824525"/>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98358850"/>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00910372"/>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53951133"/>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193356791"/>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463291302"/>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91588475"/>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80266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86146388"/>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94725551"/>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67983719"/>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69868549"/>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664653232"/>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42187596"/>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16017935"/>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02713052"/>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753060016"/>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187462283"/>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85389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53551420"/>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15103011"/>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03615836"/>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90925558"/>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97936252"/>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189355224"/>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77623914"/>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90325514"/>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08325452"/>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812453919"/>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8435143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54370912"/>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64257578"/>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7376282"/>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82313493"/>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1942433"/>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40111792"/>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875838305"/>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11594902"/>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21165235"/>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6800789"/>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194357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30165000"/>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799774130"/>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84919211"/>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19345365"/>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69750072"/>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89124746"/>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15642873"/>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68299103"/>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70760870"/>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61689335"/>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337542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99808900"/>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940723019"/>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091819830"/>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9070136"/>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27714156"/>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49534231"/>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86458530"/>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87605515"/>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669520386"/>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35022539"/>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1908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893791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45044099"/>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3622099"/>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386912449"/>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794954257"/>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29936389"/>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59960224"/>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6339476"/>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50347134"/>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54713452"/>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756358219"/>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761237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28069921"/>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65442359"/>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28654125"/>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81360638"/>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703458153"/>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29355467"/>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48553484"/>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185236"/>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4417480"/>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89183322"/>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891169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03600800"/>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56507890"/>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23938023"/>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401331"/>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528252339"/>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381745209"/>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18112804"/>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64438949"/>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60446810"/>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50239347"/>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8601307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56929723"/>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019559487"/>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60143507"/>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91782851"/>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11305439"/>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165444530"/>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135223651"/>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12375931"/>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17423869"/>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21524729"/>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946582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360547052"/>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08521292"/>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52749985"/>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60910353"/>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40386439"/>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02401742"/>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267660607"/>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138544100"/>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90050511"/>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60132209"/>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74681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005413128"/>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73410628"/>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0631205"/>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6273316"/>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49655421"/>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55672879"/>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17701386"/>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159539111"/>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574986689"/>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70088786"/>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188621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68881592"/>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16150859"/>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32586490"/>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63566965"/>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413569071"/>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52918876"/>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20346553"/>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481438"/>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341157866"/>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282068371"/>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705212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18533003"/>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55704028"/>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38725492"/>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89436000"/>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91506364"/>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7558897"/>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69721348"/>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996706"/>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18930247"/>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939804222"/>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987720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71168077"/>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24333473"/>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53724680"/>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72880972"/>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76121850"/>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55654119"/>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82651734"/>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03295484"/>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79567482"/>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08754376"/>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4296975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73256360"/>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963546460"/>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91606664"/>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55719954"/>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96386202"/>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84610636"/>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28563542"/>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888293168"/>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08864754"/>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50490929"/>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7427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9"/>
            <a:ext cx="3008313" cy="871538"/>
          </a:xfrm>
        </p:spPr>
        <p:txBody>
          <a:bodyPr anchor="b"/>
          <a:lstStyle>
            <a:lvl1pPr algn="l">
              <a:defRPr sz="2100" b="1"/>
            </a:lvl1pPr>
          </a:lstStyle>
          <a:p>
            <a:r>
              <a:rPr lang="en-US" dirty="0"/>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4794260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26807118"/>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16647459"/>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04860896"/>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44183088"/>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51737273"/>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39337445"/>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5833881"/>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71146353"/>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62941192"/>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96259894"/>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008303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116893271"/>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55247981"/>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480542854"/>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71775371"/>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70619123"/>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05598034"/>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64369154"/>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43847573"/>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09544699"/>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4025203"/>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026705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260419677"/>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37371315"/>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67362204"/>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197507681"/>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281222408"/>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524585"/>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13867751"/>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94827643"/>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09835822"/>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82067891"/>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3222505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47811168"/>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11108660"/>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37393772"/>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88536308"/>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48308337"/>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727681105"/>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26296142"/>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09789522"/>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55269789"/>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37239523"/>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546912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49558467"/>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264523489"/>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11880019"/>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48645823"/>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9797719"/>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02652905"/>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924523988"/>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09546349"/>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43111907"/>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45206359"/>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584701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11427995"/>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13367450"/>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780278275"/>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98278586"/>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75833810"/>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63946054"/>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790880248"/>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94449840"/>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97925589"/>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78121218"/>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672760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516830061"/>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695644194"/>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24191642"/>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115172199"/>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48788755"/>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02891101"/>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7910978"/>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766357886"/>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221304979"/>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7297743"/>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958824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57705470"/>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27438825"/>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05666227"/>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21619776"/>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767404293"/>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99118289"/>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64409527"/>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73498585"/>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115547897"/>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370830349"/>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202921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89099366"/>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09444890"/>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83885674"/>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906093880"/>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02118356"/>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445930941"/>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92734020"/>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07984020"/>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17571452"/>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512302911"/>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052802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001035161"/>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792373055"/>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0213513"/>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61808500"/>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68837341"/>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54177927"/>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609068422"/>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91467091"/>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8121221"/>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03086395"/>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28542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451"/>
            <a:ext cx="82296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457200" y="459581"/>
            <a:ext cx="82296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457200" y="4025505"/>
            <a:ext cx="8229600" cy="60364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2102554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806138190"/>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7821048"/>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22142391"/>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58328236"/>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96838165"/>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73541028"/>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71206593"/>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75637986"/>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72584859"/>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57913982"/>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676072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04458958"/>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169115647"/>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583507988"/>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43996512"/>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23161879"/>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43727583"/>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12208054"/>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33600201"/>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830878087"/>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52714885"/>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416513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026249580"/>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56404151"/>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77209105"/>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91808682"/>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48525677"/>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51254360"/>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2932400"/>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06388925"/>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996182848"/>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015450261"/>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7145861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17000146"/>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468462245"/>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57330973"/>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791664006"/>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214324834"/>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89562246"/>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35108726"/>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02764624"/>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490886257"/>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02251148"/>
      </p:ext>
    </p:extLst>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9804217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295343626"/>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1365435"/>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92073337"/>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950877204"/>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195539225"/>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581410282"/>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6805696"/>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46821940"/>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43253988"/>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24282482"/>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743241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98090589"/>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366402130"/>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14355574"/>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92581550"/>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69853340"/>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911059011"/>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30075826"/>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21351216"/>
      </p:ext>
    </p:extLst>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038481587"/>
      </p:ext>
    </p:extLst>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088338185"/>
      </p:ext>
    </p:extLst>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449224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917790071"/>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574951764"/>
      </p:ext>
    </p:extLst>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163054536"/>
      </p:ext>
    </p:extLst>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388588299"/>
      </p:ext>
    </p:extLst>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112116464"/>
      </p:ext>
    </p:extLst>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56630633"/>
      </p:ext>
    </p:extLst>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051040598"/>
      </p:ext>
    </p:extLst>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1634403995"/>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792029288"/>
      </p:ext>
    </p:extLst>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88456277"/>
      </p:ext>
    </p:extLst>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6610350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074812809"/>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004295514"/>
      </p:ext>
    </p:extLst>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37439595"/>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815108743"/>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86040325"/>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59062658"/>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61148797"/>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88355894"/>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338847506"/>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14133658"/>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543986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552295211"/>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429658023"/>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193833652"/>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836604395"/>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036075536"/>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102056340"/>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393385415"/>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16605918"/>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467748361"/>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795102312"/>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42693811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63897833"/>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513502914"/>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531568174"/>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361102974"/>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252485321"/>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3193355023"/>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3602646037"/>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2923033031"/>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77194-F9B8-8B4E-862B-F19AD12403BC}" type="datetimeFigureOut">
              <a:rPr lang="en-US" smtClean="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A6D532-D0C3-E145-8185-02778E8BDA87}" type="slidenum">
              <a:rPr lang="en-US" smtClean="0"/>
              <a:t>‹#›</a:t>
            </a:fld>
            <a:endParaRPr lang="en-US" dirty="0"/>
          </a:p>
        </p:txBody>
      </p:sp>
    </p:spTree>
    <p:extLst>
      <p:ext uri="{BB962C8B-B14F-4D97-AF65-F5344CB8AC3E}">
        <p14:creationId xmlns:p14="http://schemas.microsoft.com/office/powerpoint/2010/main" val="1735583534"/>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400186665"/>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6F7DF3-B07D-4249-A31A-566F382D5C63}" type="datetimeFigureOut">
              <a:rPr lang="en-US" smtClean="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94588-715A-4B21-8571-0AFD49B92D73}" type="slidenum">
              <a:rPr lang="en-US" smtClean="0"/>
              <a:t>‹#›</a:t>
            </a:fld>
            <a:endParaRPr lang="en-US" dirty="0"/>
          </a:p>
        </p:txBody>
      </p:sp>
    </p:spTree>
    <p:extLst>
      <p:ext uri="{BB962C8B-B14F-4D97-AF65-F5344CB8AC3E}">
        <p14:creationId xmlns:p14="http://schemas.microsoft.com/office/powerpoint/2010/main" val="275905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00.xml.rels><?xml version="1.0" encoding="UTF-8" standalone="yes"?>
<Relationships xmlns="http://schemas.openxmlformats.org/package/2006/relationships"><Relationship Id="rId8" Type="http://schemas.openxmlformats.org/officeDocument/2006/relationships/slideLayout" Target="../slideLayouts/slideLayout1097.xml"/><Relationship Id="rId13" Type="http://schemas.openxmlformats.org/officeDocument/2006/relationships/image" Target="../media/image2.jpg"/><Relationship Id="rId3" Type="http://schemas.openxmlformats.org/officeDocument/2006/relationships/slideLayout" Target="../slideLayouts/slideLayout1092.xml"/><Relationship Id="rId7" Type="http://schemas.openxmlformats.org/officeDocument/2006/relationships/slideLayout" Target="../slideLayouts/slideLayout1096.xml"/><Relationship Id="rId12" Type="http://schemas.openxmlformats.org/officeDocument/2006/relationships/theme" Target="../theme/theme100.xml"/><Relationship Id="rId2" Type="http://schemas.openxmlformats.org/officeDocument/2006/relationships/slideLayout" Target="../slideLayouts/slideLayout1091.xml"/><Relationship Id="rId1" Type="http://schemas.openxmlformats.org/officeDocument/2006/relationships/slideLayout" Target="../slideLayouts/slideLayout1090.xml"/><Relationship Id="rId6" Type="http://schemas.openxmlformats.org/officeDocument/2006/relationships/slideLayout" Target="../slideLayouts/slideLayout1095.xml"/><Relationship Id="rId11" Type="http://schemas.openxmlformats.org/officeDocument/2006/relationships/slideLayout" Target="../slideLayouts/slideLayout1100.xml"/><Relationship Id="rId5" Type="http://schemas.openxmlformats.org/officeDocument/2006/relationships/slideLayout" Target="../slideLayouts/slideLayout1094.xml"/><Relationship Id="rId10" Type="http://schemas.openxmlformats.org/officeDocument/2006/relationships/slideLayout" Target="../slideLayouts/slideLayout1099.xml"/><Relationship Id="rId4" Type="http://schemas.openxmlformats.org/officeDocument/2006/relationships/slideLayout" Target="../slideLayouts/slideLayout1093.xml"/><Relationship Id="rId9" Type="http://schemas.openxmlformats.org/officeDocument/2006/relationships/slideLayout" Target="../slideLayouts/slideLayout1098.xml"/></Relationships>
</file>

<file path=ppt/slideMasters/_rels/slideMaster101.xml.rels><?xml version="1.0" encoding="UTF-8" standalone="yes"?>
<Relationships xmlns="http://schemas.openxmlformats.org/package/2006/relationships"><Relationship Id="rId8" Type="http://schemas.openxmlformats.org/officeDocument/2006/relationships/slideLayout" Target="../slideLayouts/slideLayout1108.xml"/><Relationship Id="rId13" Type="http://schemas.openxmlformats.org/officeDocument/2006/relationships/image" Target="../media/image2.jpg"/><Relationship Id="rId3" Type="http://schemas.openxmlformats.org/officeDocument/2006/relationships/slideLayout" Target="../slideLayouts/slideLayout1103.xml"/><Relationship Id="rId7" Type="http://schemas.openxmlformats.org/officeDocument/2006/relationships/slideLayout" Target="../slideLayouts/slideLayout1107.xml"/><Relationship Id="rId12" Type="http://schemas.openxmlformats.org/officeDocument/2006/relationships/theme" Target="../theme/theme101.xml"/><Relationship Id="rId2" Type="http://schemas.openxmlformats.org/officeDocument/2006/relationships/slideLayout" Target="../slideLayouts/slideLayout1102.xml"/><Relationship Id="rId1" Type="http://schemas.openxmlformats.org/officeDocument/2006/relationships/slideLayout" Target="../slideLayouts/slideLayout1101.xml"/><Relationship Id="rId6" Type="http://schemas.openxmlformats.org/officeDocument/2006/relationships/slideLayout" Target="../slideLayouts/slideLayout1106.xml"/><Relationship Id="rId11" Type="http://schemas.openxmlformats.org/officeDocument/2006/relationships/slideLayout" Target="../slideLayouts/slideLayout1111.xml"/><Relationship Id="rId5" Type="http://schemas.openxmlformats.org/officeDocument/2006/relationships/slideLayout" Target="../slideLayouts/slideLayout1105.xml"/><Relationship Id="rId10" Type="http://schemas.openxmlformats.org/officeDocument/2006/relationships/slideLayout" Target="../slideLayouts/slideLayout1110.xml"/><Relationship Id="rId4" Type="http://schemas.openxmlformats.org/officeDocument/2006/relationships/slideLayout" Target="../slideLayouts/slideLayout1104.xml"/><Relationship Id="rId9" Type="http://schemas.openxmlformats.org/officeDocument/2006/relationships/slideLayout" Target="../slideLayouts/slideLayout1109.xml"/></Relationships>
</file>

<file path=ppt/slideMasters/_rels/slideMaster102.xml.rels><?xml version="1.0" encoding="UTF-8" standalone="yes"?>
<Relationships xmlns="http://schemas.openxmlformats.org/package/2006/relationships"><Relationship Id="rId8" Type="http://schemas.openxmlformats.org/officeDocument/2006/relationships/slideLayout" Target="../slideLayouts/slideLayout1119.xml"/><Relationship Id="rId13" Type="http://schemas.openxmlformats.org/officeDocument/2006/relationships/image" Target="../media/image2.jpg"/><Relationship Id="rId3" Type="http://schemas.openxmlformats.org/officeDocument/2006/relationships/slideLayout" Target="../slideLayouts/slideLayout1114.xml"/><Relationship Id="rId7" Type="http://schemas.openxmlformats.org/officeDocument/2006/relationships/slideLayout" Target="../slideLayouts/slideLayout1118.xml"/><Relationship Id="rId12" Type="http://schemas.openxmlformats.org/officeDocument/2006/relationships/theme" Target="../theme/theme102.xml"/><Relationship Id="rId2" Type="http://schemas.openxmlformats.org/officeDocument/2006/relationships/slideLayout" Target="../slideLayouts/slideLayout1113.xml"/><Relationship Id="rId1" Type="http://schemas.openxmlformats.org/officeDocument/2006/relationships/slideLayout" Target="../slideLayouts/slideLayout1112.xml"/><Relationship Id="rId6" Type="http://schemas.openxmlformats.org/officeDocument/2006/relationships/slideLayout" Target="../slideLayouts/slideLayout1117.xml"/><Relationship Id="rId11" Type="http://schemas.openxmlformats.org/officeDocument/2006/relationships/slideLayout" Target="../slideLayouts/slideLayout1122.xml"/><Relationship Id="rId5" Type="http://schemas.openxmlformats.org/officeDocument/2006/relationships/slideLayout" Target="../slideLayouts/slideLayout1116.xml"/><Relationship Id="rId10" Type="http://schemas.openxmlformats.org/officeDocument/2006/relationships/slideLayout" Target="../slideLayouts/slideLayout1121.xml"/><Relationship Id="rId4" Type="http://schemas.openxmlformats.org/officeDocument/2006/relationships/slideLayout" Target="../slideLayouts/slideLayout1115.xml"/><Relationship Id="rId9" Type="http://schemas.openxmlformats.org/officeDocument/2006/relationships/slideLayout" Target="../slideLayouts/slideLayout1120.xml"/></Relationships>
</file>

<file path=ppt/slideMasters/_rels/slideMaster103.xml.rels><?xml version="1.0" encoding="UTF-8" standalone="yes"?>
<Relationships xmlns="http://schemas.openxmlformats.org/package/2006/relationships"><Relationship Id="rId8" Type="http://schemas.openxmlformats.org/officeDocument/2006/relationships/slideLayout" Target="../slideLayouts/slideLayout1130.xml"/><Relationship Id="rId13" Type="http://schemas.openxmlformats.org/officeDocument/2006/relationships/image" Target="../media/image2.jpg"/><Relationship Id="rId3" Type="http://schemas.openxmlformats.org/officeDocument/2006/relationships/slideLayout" Target="../slideLayouts/slideLayout1125.xml"/><Relationship Id="rId7" Type="http://schemas.openxmlformats.org/officeDocument/2006/relationships/slideLayout" Target="../slideLayouts/slideLayout1129.xml"/><Relationship Id="rId12" Type="http://schemas.openxmlformats.org/officeDocument/2006/relationships/theme" Target="../theme/theme103.xml"/><Relationship Id="rId2" Type="http://schemas.openxmlformats.org/officeDocument/2006/relationships/slideLayout" Target="../slideLayouts/slideLayout1124.xml"/><Relationship Id="rId1" Type="http://schemas.openxmlformats.org/officeDocument/2006/relationships/slideLayout" Target="../slideLayouts/slideLayout1123.xml"/><Relationship Id="rId6" Type="http://schemas.openxmlformats.org/officeDocument/2006/relationships/slideLayout" Target="../slideLayouts/slideLayout1128.xml"/><Relationship Id="rId11" Type="http://schemas.openxmlformats.org/officeDocument/2006/relationships/slideLayout" Target="../slideLayouts/slideLayout1133.xml"/><Relationship Id="rId5" Type="http://schemas.openxmlformats.org/officeDocument/2006/relationships/slideLayout" Target="../slideLayouts/slideLayout1127.xml"/><Relationship Id="rId10" Type="http://schemas.openxmlformats.org/officeDocument/2006/relationships/slideLayout" Target="../slideLayouts/slideLayout1132.xml"/><Relationship Id="rId4" Type="http://schemas.openxmlformats.org/officeDocument/2006/relationships/slideLayout" Target="../slideLayouts/slideLayout1126.xml"/><Relationship Id="rId9" Type="http://schemas.openxmlformats.org/officeDocument/2006/relationships/slideLayout" Target="../slideLayouts/slideLayout1131.xml"/></Relationships>
</file>

<file path=ppt/slideMasters/_rels/slideMaster104.xml.rels><?xml version="1.0" encoding="UTF-8" standalone="yes"?>
<Relationships xmlns="http://schemas.openxmlformats.org/package/2006/relationships"><Relationship Id="rId8" Type="http://schemas.openxmlformats.org/officeDocument/2006/relationships/slideLayout" Target="../slideLayouts/slideLayout1141.xml"/><Relationship Id="rId13" Type="http://schemas.openxmlformats.org/officeDocument/2006/relationships/image" Target="../media/image2.jpg"/><Relationship Id="rId3" Type="http://schemas.openxmlformats.org/officeDocument/2006/relationships/slideLayout" Target="../slideLayouts/slideLayout1136.xml"/><Relationship Id="rId7" Type="http://schemas.openxmlformats.org/officeDocument/2006/relationships/slideLayout" Target="../slideLayouts/slideLayout1140.xml"/><Relationship Id="rId12" Type="http://schemas.openxmlformats.org/officeDocument/2006/relationships/theme" Target="../theme/theme104.xml"/><Relationship Id="rId2" Type="http://schemas.openxmlformats.org/officeDocument/2006/relationships/slideLayout" Target="../slideLayouts/slideLayout1135.xml"/><Relationship Id="rId1" Type="http://schemas.openxmlformats.org/officeDocument/2006/relationships/slideLayout" Target="../slideLayouts/slideLayout1134.xml"/><Relationship Id="rId6" Type="http://schemas.openxmlformats.org/officeDocument/2006/relationships/slideLayout" Target="../slideLayouts/slideLayout1139.xml"/><Relationship Id="rId11" Type="http://schemas.openxmlformats.org/officeDocument/2006/relationships/slideLayout" Target="../slideLayouts/slideLayout1144.xml"/><Relationship Id="rId5" Type="http://schemas.openxmlformats.org/officeDocument/2006/relationships/slideLayout" Target="../slideLayouts/slideLayout1138.xml"/><Relationship Id="rId10" Type="http://schemas.openxmlformats.org/officeDocument/2006/relationships/slideLayout" Target="../slideLayouts/slideLayout1143.xml"/><Relationship Id="rId4" Type="http://schemas.openxmlformats.org/officeDocument/2006/relationships/slideLayout" Target="../slideLayouts/slideLayout1137.xml"/><Relationship Id="rId9" Type="http://schemas.openxmlformats.org/officeDocument/2006/relationships/slideLayout" Target="../slideLayouts/slideLayout1142.xml"/></Relationships>
</file>

<file path=ppt/slideMasters/_rels/slideMaster105.xml.rels><?xml version="1.0" encoding="UTF-8" standalone="yes"?>
<Relationships xmlns="http://schemas.openxmlformats.org/package/2006/relationships"><Relationship Id="rId8" Type="http://schemas.openxmlformats.org/officeDocument/2006/relationships/slideLayout" Target="../slideLayouts/slideLayout1152.xml"/><Relationship Id="rId13" Type="http://schemas.openxmlformats.org/officeDocument/2006/relationships/image" Target="../media/image2.jpg"/><Relationship Id="rId3" Type="http://schemas.openxmlformats.org/officeDocument/2006/relationships/slideLayout" Target="../slideLayouts/slideLayout1147.xml"/><Relationship Id="rId7" Type="http://schemas.openxmlformats.org/officeDocument/2006/relationships/slideLayout" Target="../slideLayouts/slideLayout1151.xml"/><Relationship Id="rId12" Type="http://schemas.openxmlformats.org/officeDocument/2006/relationships/theme" Target="../theme/theme105.xml"/><Relationship Id="rId2" Type="http://schemas.openxmlformats.org/officeDocument/2006/relationships/slideLayout" Target="../slideLayouts/slideLayout1146.xml"/><Relationship Id="rId1" Type="http://schemas.openxmlformats.org/officeDocument/2006/relationships/slideLayout" Target="../slideLayouts/slideLayout1145.xml"/><Relationship Id="rId6" Type="http://schemas.openxmlformats.org/officeDocument/2006/relationships/slideLayout" Target="../slideLayouts/slideLayout1150.xml"/><Relationship Id="rId11" Type="http://schemas.openxmlformats.org/officeDocument/2006/relationships/slideLayout" Target="../slideLayouts/slideLayout1155.xml"/><Relationship Id="rId5" Type="http://schemas.openxmlformats.org/officeDocument/2006/relationships/slideLayout" Target="../slideLayouts/slideLayout1149.xml"/><Relationship Id="rId10" Type="http://schemas.openxmlformats.org/officeDocument/2006/relationships/slideLayout" Target="../slideLayouts/slideLayout1154.xml"/><Relationship Id="rId4" Type="http://schemas.openxmlformats.org/officeDocument/2006/relationships/slideLayout" Target="../slideLayouts/slideLayout1148.xml"/><Relationship Id="rId9" Type="http://schemas.openxmlformats.org/officeDocument/2006/relationships/slideLayout" Target="../slideLayouts/slideLayout1153.xml"/></Relationships>
</file>

<file path=ppt/slideMasters/_rels/slideMaster106.xml.rels><?xml version="1.0" encoding="UTF-8" standalone="yes"?>
<Relationships xmlns="http://schemas.openxmlformats.org/package/2006/relationships"><Relationship Id="rId8" Type="http://schemas.openxmlformats.org/officeDocument/2006/relationships/slideLayout" Target="../slideLayouts/slideLayout1163.xml"/><Relationship Id="rId13" Type="http://schemas.openxmlformats.org/officeDocument/2006/relationships/image" Target="../media/image2.jpg"/><Relationship Id="rId3" Type="http://schemas.openxmlformats.org/officeDocument/2006/relationships/slideLayout" Target="../slideLayouts/slideLayout1158.xml"/><Relationship Id="rId7" Type="http://schemas.openxmlformats.org/officeDocument/2006/relationships/slideLayout" Target="../slideLayouts/slideLayout1162.xml"/><Relationship Id="rId12" Type="http://schemas.openxmlformats.org/officeDocument/2006/relationships/theme" Target="../theme/theme106.xml"/><Relationship Id="rId2" Type="http://schemas.openxmlformats.org/officeDocument/2006/relationships/slideLayout" Target="../slideLayouts/slideLayout1157.xml"/><Relationship Id="rId1" Type="http://schemas.openxmlformats.org/officeDocument/2006/relationships/slideLayout" Target="../slideLayouts/slideLayout1156.xml"/><Relationship Id="rId6" Type="http://schemas.openxmlformats.org/officeDocument/2006/relationships/slideLayout" Target="../slideLayouts/slideLayout1161.xml"/><Relationship Id="rId11" Type="http://schemas.openxmlformats.org/officeDocument/2006/relationships/slideLayout" Target="../slideLayouts/slideLayout1166.xml"/><Relationship Id="rId5" Type="http://schemas.openxmlformats.org/officeDocument/2006/relationships/slideLayout" Target="../slideLayouts/slideLayout1160.xml"/><Relationship Id="rId10" Type="http://schemas.openxmlformats.org/officeDocument/2006/relationships/slideLayout" Target="../slideLayouts/slideLayout1165.xml"/><Relationship Id="rId4" Type="http://schemas.openxmlformats.org/officeDocument/2006/relationships/slideLayout" Target="../slideLayouts/slideLayout1159.xml"/><Relationship Id="rId9" Type="http://schemas.openxmlformats.org/officeDocument/2006/relationships/slideLayout" Target="../slideLayouts/slideLayout1164.xml"/></Relationships>
</file>

<file path=ppt/slideMasters/_rels/slideMaster107.xml.rels><?xml version="1.0" encoding="UTF-8" standalone="yes"?>
<Relationships xmlns="http://schemas.openxmlformats.org/package/2006/relationships"><Relationship Id="rId8" Type="http://schemas.openxmlformats.org/officeDocument/2006/relationships/slideLayout" Target="../slideLayouts/slideLayout1174.xml"/><Relationship Id="rId13" Type="http://schemas.openxmlformats.org/officeDocument/2006/relationships/image" Target="../media/image2.jpg"/><Relationship Id="rId3" Type="http://schemas.openxmlformats.org/officeDocument/2006/relationships/slideLayout" Target="../slideLayouts/slideLayout1169.xml"/><Relationship Id="rId7" Type="http://schemas.openxmlformats.org/officeDocument/2006/relationships/slideLayout" Target="../slideLayouts/slideLayout1173.xml"/><Relationship Id="rId12" Type="http://schemas.openxmlformats.org/officeDocument/2006/relationships/theme" Target="../theme/theme107.xml"/><Relationship Id="rId2" Type="http://schemas.openxmlformats.org/officeDocument/2006/relationships/slideLayout" Target="../slideLayouts/slideLayout1168.xml"/><Relationship Id="rId1" Type="http://schemas.openxmlformats.org/officeDocument/2006/relationships/slideLayout" Target="../slideLayouts/slideLayout1167.xml"/><Relationship Id="rId6" Type="http://schemas.openxmlformats.org/officeDocument/2006/relationships/slideLayout" Target="../slideLayouts/slideLayout1172.xml"/><Relationship Id="rId11" Type="http://schemas.openxmlformats.org/officeDocument/2006/relationships/slideLayout" Target="../slideLayouts/slideLayout1177.xml"/><Relationship Id="rId5" Type="http://schemas.openxmlformats.org/officeDocument/2006/relationships/slideLayout" Target="../slideLayouts/slideLayout1171.xml"/><Relationship Id="rId10" Type="http://schemas.openxmlformats.org/officeDocument/2006/relationships/slideLayout" Target="../slideLayouts/slideLayout1176.xml"/><Relationship Id="rId4" Type="http://schemas.openxmlformats.org/officeDocument/2006/relationships/slideLayout" Target="../slideLayouts/slideLayout1170.xml"/><Relationship Id="rId9" Type="http://schemas.openxmlformats.org/officeDocument/2006/relationships/slideLayout" Target="../slideLayouts/slideLayout1175.xml"/></Relationships>
</file>

<file path=ppt/slideMasters/_rels/slideMaster108.xml.rels><?xml version="1.0" encoding="UTF-8" standalone="yes"?>
<Relationships xmlns="http://schemas.openxmlformats.org/package/2006/relationships"><Relationship Id="rId8" Type="http://schemas.openxmlformats.org/officeDocument/2006/relationships/slideLayout" Target="../slideLayouts/slideLayout1185.xml"/><Relationship Id="rId13" Type="http://schemas.openxmlformats.org/officeDocument/2006/relationships/image" Target="../media/image2.jpg"/><Relationship Id="rId3" Type="http://schemas.openxmlformats.org/officeDocument/2006/relationships/slideLayout" Target="../slideLayouts/slideLayout1180.xml"/><Relationship Id="rId7" Type="http://schemas.openxmlformats.org/officeDocument/2006/relationships/slideLayout" Target="../slideLayouts/slideLayout1184.xml"/><Relationship Id="rId12" Type="http://schemas.openxmlformats.org/officeDocument/2006/relationships/theme" Target="../theme/theme108.xml"/><Relationship Id="rId2" Type="http://schemas.openxmlformats.org/officeDocument/2006/relationships/slideLayout" Target="../slideLayouts/slideLayout1179.xml"/><Relationship Id="rId1" Type="http://schemas.openxmlformats.org/officeDocument/2006/relationships/slideLayout" Target="../slideLayouts/slideLayout1178.xml"/><Relationship Id="rId6" Type="http://schemas.openxmlformats.org/officeDocument/2006/relationships/slideLayout" Target="../slideLayouts/slideLayout1183.xml"/><Relationship Id="rId11" Type="http://schemas.openxmlformats.org/officeDocument/2006/relationships/slideLayout" Target="../slideLayouts/slideLayout1188.xml"/><Relationship Id="rId5" Type="http://schemas.openxmlformats.org/officeDocument/2006/relationships/slideLayout" Target="../slideLayouts/slideLayout1182.xml"/><Relationship Id="rId10" Type="http://schemas.openxmlformats.org/officeDocument/2006/relationships/slideLayout" Target="../slideLayouts/slideLayout1187.xml"/><Relationship Id="rId4" Type="http://schemas.openxmlformats.org/officeDocument/2006/relationships/slideLayout" Target="../slideLayouts/slideLayout1181.xml"/><Relationship Id="rId9" Type="http://schemas.openxmlformats.org/officeDocument/2006/relationships/slideLayout" Target="../slideLayouts/slideLayout1186.xml"/></Relationships>
</file>

<file path=ppt/slideMasters/_rels/slideMaster109.xml.rels><?xml version="1.0" encoding="UTF-8" standalone="yes"?>
<Relationships xmlns="http://schemas.openxmlformats.org/package/2006/relationships"><Relationship Id="rId8" Type="http://schemas.openxmlformats.org/officeDocument/2006/relationships/slideLayout" Target="../slideLayouts/slideLayout1196.xml"/><Relationship Id="rId13" Type="http://schemas.openxmlformats.org/officeDocument/2006/relationships/image" Target="../media/image2.jpg"/><Relationship Id="rId3" Type="http://schemas.openxmlformats.org/officeDocument/2006/relationships/slideLayout" Target="../slideLayouts/slideLayout1191.xml"/><Relationship Id="rId7" Type="http://schemas.openxmlformats.org/officeDocument/2006/relationships/slideLayout" Target="../slideLayouts/slideLayout1195.xml"/><Relationship Id="rId12" Type="http://schemas.openxmlformats.org/officeDocument/2006/relationships/theme" Target="../theme/theme109.xml"/><Relationship Id="rId2" Type="http://schemas.openxmlformats.org/officeDocument/2006/relationships/slideLayout" Target="../slideLayouts/slideLayout1190.xml"/><Relationship Id="rId1" Type="http://schemas.openxmlformats.org/officeDocument/2006/relationships/slideLayout" Target="../slideLayouts/slideLayout1189.xml"/><Relationship Id="rId6" Type="http://schemas.openxmlformats.org/officeDocument/2006/relationships/slideLayout" Target="../slideLayouts/slideLayout1194.xml"/><Relationship Id="rId11" Type="http://schemas.openxmlformats.org/officeDocument/2006/relationships/slideLayout" Target="../slideLayouts/slideLayout1199.xml"/><Relationship Id="rId5" Type="http://schemas.openxmlformats.org/officeDocument/2006/relationships/slideLayout" Target="../slideLayouts/slideLayout1193.xml"/><Relationship Id="rId10" Type="http://schemas.openxmlformats.org/officeDocument/2006/relationships/slideLayout" Target="../slideLayouts/slideLayout1198.xml"/><Relationship Id="rId4" Type="http://schemas.openxmlformats.org/officeDocument/2006/relationships/slideLayout" Target="../slideLayouts/slideLayout1192.xml"/><Relationship Id="rId9" Type="http://schemas.openxmlformats.org/officeDocument/2006/relationships/slideLayout" Target="../slideLayouts/slideLayout11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0.xml.rels><?xml version="1.0" encoding="UTF-8" standalone="yes"?>
<Relationships xmlns="http://schemas.openxmlformats.org/package/2006/relationships"><Relationship Id="rId8" Type="http://schemas.openxmlformats.org/officeDocument/2006/relationships/slideLayout" Target="../slideLayouts/slideLayout1207.xml"/><Relationship Id="rId13" Type="http://schemas.openxmlformats.org/officeDocument/2006/relationships/image" Target="../media/image2.jpg"/><Relationship Id="rId3" Type="http://schemas.openxmlformats.org/officeDocument/2006/relationships/slideLayout" Target="../slideLayouts/slideLayout1202.xml"/><Relationship Id="rId7" Type="http://schemas.openxmlformats.org/officeDocument/2006/relationships/slideLayout" Target="../slideLayouts/slideLayout1206.xml"/><Relationship Id="rId12" Type="http://schemas.openxmlformats.org/officeDocument/2006/relationships/theme" Target="../theme/theme110.xml"/><Relationship Id="rId2" Type="http://schemas.openxmlformats.org/officeDocument/2006/relationships/slideLayout" Target="../slideLayouts/slideLayout1201.xml"/><Relationship Id="rId1" Type="http://schemas.openxmlformats.org/officeDocument/2006/relationships/slideLayout" Target="../slideLayouts/slideLayout1200.xml"/><Relationship Id="rId6" Type="http://schemas.openxmlformats.org/officeDocument/2006/relationships/slideLayout" Target="../slideLayouts/slideLayout1205.xml"/><Relationship Id="rId11" Type="http://schemas.openxmlformats.org/officeDocument/2006/relationships/slideLayout" Target="../slideLayouts/slideLayout1210.xml"/><Relationship Id="rId5" Type="http://schemas.openxmlformats.org/officeDocument/2006/relationships/slideLayout" Target="../slideLayouts/slideLayout1204.xml"/><Relationship Id="rId10" Type="http://schemas.openxmlformats.org/officeDocument/2006/relationships/slideLayout" Target="../slideLayouts/slideLayout1209.xml"/><Relationship Id="rId4" Type="http://schemas.openxmlformats.org/officeDocument/2006/relationships/slideLayout" Target="../slideLayouts/slideLayout1203.xml"/><Relationship Id="rId9" Type="http://schemas.openxmlformats.org/officeDocument/2006/relationships/slideLayout" Target="../slideLayouts/slideLayout1208.xml"/></Relationships>
</file>

<file path=ppt/slideMasters/_rels/slideMaster111.xml.rels><?xml version="1.0" encoding="UTF-8" standalone="yes"?>
<Relationships xmlns="http://schemas.openxmlformats.org/package/2006/relationships"><Relationship Id="rId8" Type="http://schemas.openxmlformats.org/officeDocument/2006/relationships/slideLayout" Target="../slideLayouts/slideLayout1218.xml"/><Relationship Id="rId13" Type="http://schemas.openxmlformats.org/officeDocument/2006/relationships/image" Target="../media/image2.jpg"/><Relationship Id="rId3" Type="http://schemas.openxmlformats.org/officeDocument/2006/relationships/slideLayout" Target="../slideLayouts/slideLayout1213.xml"/><Relationship Id="rId7" Type="http://schemas.openxmlformats.org/officeDocument/2006/relationships/slideLayout" Target="../slideLayouts/slideLayout1217.xml"/><Relationship Id="rId12" Type="http://schemas.openxmlformats.org/officeDocument/2006/relationships/theme" Target="../theme/theme111.xml"/><Relationship Id="rId2" Type="http://schemas.openxmlformats.org/officeDocument/2006/relationships/slideLayout" Target="../slideLayouts/slideLayout1212.xml"/><Relationship Id="rId1" Type="http://schemas.openxmlformats.org/officeDocument/2006/relationships/slideLayout" Target="../slideLayouts/slideLayout1211.xml"/><Relationship Id="rId6" Type="http://schemas.openxmlformats.org/officeDocument/2006/relationships/slideLayout" Target="../slideLayouts/slideLayout1216.xml"/><Relationship Id="rId11" Type="http://schemas.openxmlformats.org/officeDocument/2006/relationships/slideLayout" Target="../slideLayouts/slideLayout1221.xml"/><Relationship Id="rId5" Type="http://schemas.openxmlformats.org/officeDocument/2006/relationships/slideLayout" Target="../slideLayouts/slideLayout1215.xml"/><Relationship Id="rId10" Type="http://schemas.openxmlformats.org/officeDocument/2006/relationships/slideLayout" Target="../slideLayouts/slideLayout1220.xml"/><Relationship Id="rId4" Type="http://schemas.openxmlformats.org/officeDocument/2006/relationships/slideLayout" Target="../slideLayouts/slideLayout1214.xml"/><Relationship Id="rId9" Type="http://schemas.openxmlformats.org/officeDocument/2006/relationships/slideLayout" Target="../slideLayouts/slideLayout1219.xml"/></Relationships>
</file>

<file path=ppt/slideMasters/_rels/slideMaster112.xml.rels><?xml version="1.0" encoding="UTF-8" standalone="yes"?>
<Relationships xmlns="http://schemas.openxmlformats.org/package/2006/relationships"><Relationship Id="rId8" Type="http://schemas.openxmlformats.org/officeDocument/2006/relationships/slideLayout" Target="../slideLayouts/slideLayout1229.xml"/><Relationship Id="rId13" Type="http://schemas.openxmlformats.org/officeDocument/2006/relationships/image" Target="../media/image2.jpg"/><Relationship Id="rId3" Type="http://schemas.openxmlformats.org/officeDocument/2006/relationships/slideLayout" Target="../slideLayouts/slideLayout1224.xml"/><Relationship Id="rId7" Type="http://schemas.openxmlformats.org/officeDocument/2006/relationships/slideLayout" Target="../slideLayouts/slideLayout1228.xml"/><Relationship Id="rId12" Type="http://schemas.openxmlformats.org/officeDocument/2006/relationships/theme" Target="../theme/theme112.xml"/><Relationship Id="rId2" Type="http://schemas.openxmlformats.org/officeDocument/2006/relationships/slideLayout" Target="../slideLayouts/slideLayout1223.xml"/><Relationship Id="rId1" Type="http://schemas.openxmlformats.org/officeDocument/2006/relationships/slideLayout" Target="../slideLayouts/slideLayout1222.xml"/><Relationship Id="rId6" Type="http://schemas.openxmlformats.org/officeDocument/2006/relationships/slideLayout" Target="../slideLayouts/slideLayout1227.xml"/><Relationship Id="rId11" Type="http://schemas.openxmlformats.org/officeDocument/2006/relationships/slideLayout" Target="../slideLayouts/slideLayout1232.xml"/><Relationship Id="rId5" Type="http://schemas.openxmlformats.org/officeDocument/2006/relationships/slideLayout" Target="../slideLayouts/slideLayout1226.xml"/><Relationship Id="rId10" Type="http://schemas.openxmlformats.org/officeDocument/2006/relationships/slideLayout" Target="../slideLayouts/slideLayout1231.xml"/><Relationship Id="rId4" Type="http://schemas.openxmlformats.org/officeDocument/2006/relationships/slideLayout" Target="../slideLayouts/slideLayout1225.xml"/><Relationship Id="rId9" Type="http://schemas.openxmlformats.org/officeDocument/2006/relationships/slideLayout" Target="../slideLayouts/slideLayout1230.xml"/></Relationships>
</file>

<file path=ppt/slideMasters/_rels/slideMaster113.xml.rels><?xml version="1.0" encoding="UTF-8" standalone="yes"?>
<Relationships xmlns="http://schemas.openxmlformats.org/package/2006/relationships"><Relationship Id="rId8" Type="http://schemas.openxmlformats.org/officeDocument/2006/relationships/slideLayout" Target="../slideLayouts/slideLayout1240.xml"/><Relationship Id="rId13" Type="http://schemas.openxmlformats.org/officeDocument/2006/relationships/image" Target="../media/image2.jpg"/><Relationship Id="rId3" Type="http://schemas.openxmlformats.org/officeDocument/2006/relationships/slideLayout" Target="../slideLayouts/slideLayout1235.xml"/><Relationship Id="rId7" Type="http://schemas.openxmlformats.org/officeDocument/2006/relationships/slideLayout" Target="../slideLayouts/slideLayout1239.xml"/><Relationship Id="rId12" Type="http://schemas.openxmlformats.org/officeDocument/2006/relationships/theme" Target="../theme/theme113.xml"/><Relationship Id="rId2" Type="http://schemas.openxmlformats.org/officeDocument/2006/relationships/slideLayout" Target="../slideLayouts/slideLayout1234.xml"/><Relationship Id="rId1" Type="http://schemas.openxmlformats.org/officeDocument/2006/relationships/slideLayout" Target="../slideLayouts/slideLayout1233.xml"/><Relationship Id="rId6" Type="http://schemas.openxmlformats.org/officeDocument/2006/relationships/slideLayout" Target="../slideLayouts/slideLayout1238.xml"/><Relationship Id="rId11" Type="http://schemas.openxmlformats.org/officeDocument/2006/relationships/slideLayout" Target="../slideLayouts/slideLayout1243.xml"/><Relationship Id="rId5" Type="http://schemas.openxmlformats.org/officeDocument/2006/relationships/slideLayout" Target="../slideLayouts/slideLayout1237.xml"/><Relationship Id="rId10" Type="http://schemas.openxmlformats.org/officeDocument/2006/relationships/slideLayout" Target="../slideLayouts/slideLayout1242.xml"/><Relationship Id="rId4" Type="http://schemas.openxmlformats.org/officeDocument/2006/relationships/slideLayout" Target="../slideLayouts/slideLayout1236.xml"/><Relationship Id="rId9" Type="http://schemas.openxmlformats.org/officeDocument/2006/relationships/slideLayout" Target="../slideLayouts/slideLayout1241.xml"/></Relationships>
</file>

<file path=ppt/slideMasters/_rels/slideMaster114.xml.rels><?xml version="1.0" encoding="UTF-8" standalone="yes"?>
<Relationships xmlns="http://schemas.openxmlformats.org/package/2006/relationships"><Relationship Id="rId8" Type="http://schemas.openxmlformats.org/officeDocument/2006/relationships/slideLayout" Target="../slideLayouts/slideLayout1251.xml"/><Relationship Id="rId13" Type="http://schemas.openxmlformats.org/officeDocument/2006/relationships/image" Target="../media/image2.jpg"/><Relationship Id="rId3" Type="http://schemas.openxmlformats.org/officeDocument/2006/relationships/slideLayout" Target="../slideLayouts/slideLayout1246.xml"/><Relationship Id="rId7" Type="http://schemas.openxmlformats.org/officeDocument/2006/relationships/slideLayout" Target="../slideLayouts/slideLayout1250.xml"/><Relationship Id="rId12" Type="http://schemas.openxmlformats.org/officeDocument/2006/relationships/theme" Target="../theme/theme114.xml"/><Relationship Id="rId2" Type="http://schemas.openxmlformats.org/officeDocument/2006/relationships/slideLayout" Target="../slideLayouts/slideLayout1245.xml"/><Relationship Id="rId1" Type="http://schemas.openxmlformats.org/officeDocument/2006/relationships/slideLayout" Target="../slideLayouts/slideLayout1244.xml"/><Relationship Id="rId6" Type="http://schemas.openxmlformats.org/officeDocument/2006/relationships/slideLayout" Target="../slideLayouts/slideLayout1249.xml"/><Relationship Id="rId11" Type="http://schemas.openxmlformats.org/officeDocument/2006/relationships/slideLayout" Target="../slideLayouts/slideLayout1254.xml"/><Relationship Id="rId5" Type="http://schemas.openxmlformats.org/officeDocument/2006/relationships/slideLayout" Target="../slideLayouts/slideLayout1248.xml"/><Relationship Id="rId10" Type="http://schemas.openxmlformats.org/officeDocument/2006/relationships/slideLayout" Target="../slideLayouts/slideLayout1253.xml"/><Relationship Id="rId4" Type="http://schemas.openxmlformats.org/officeDocument/2006/relationships/slideLayout" Target="../slideLayouts/slideLayout1247.xml"/><Relationship Id="rId9" Type="http://schemas.openxmlformats.org/officeDocument/2006/relationships/slideLayout" Target="../slideLayouts/slideLayout1252.xml"/></Relationships>
</file>

<file path=ppt/slideMasters/_rels/slideMaster115.xml.rels><?xml version="1.0" encoding="UTF-8" standalone="yes"?>
<Relationships xmlns="http://schemas.openxmlformats.org/package/2006/relationships"><Relationship Id="rId8" Type="http://schemas.openxmlformats.org/officeDocument/2006/relationships/slideLayout" Target="../slideLayouts/slideLayout1262.xml"/><Relationship Id="rId13" Type="http://schemas.openxmlformats.org/officeDocument/2006/relationships/image" Target="../media/image2.jpg"/><Relationship Id="rId3" Type="http://schemas.openxmlformats.org/officeDocument/2006/relationships/slideLayout" Target="../slideLayouts/slideLayout1257.xml"/><Relationship Id="rId7" Type="http://schemas.openxmlformats.org/officeDocument/2006/relationships/slideLayout" Target="../slideLayouts/slideLayout1261.xml"/><Relationship Id="rId12" Type="http://schemas.openxmlformats.org/officeDocument/2006/relationships/theme" Target="../theme/theme115.xml"/><Relationship Id="rId2" Type="http://schemas.openxmlformats.org/officeDocument/2006/relationships/slideLayout" Target="../slideLayouts/slideLayout1256.xml"/><Relationship Id="rId1" Type="http://schemas.openxmlformats.org/officeDocument/2006/relationships/slideLayout" Target="../slideLayouts/slideLayout1255.xml"/><Relationship Id="rId6" Type="http://schemas.openxmlformats.org/officeDocument/2006/relationships/slideLayout" Target="../slideLayouts/slideLayout1260.xml"/><Relationship Id="rId11" Type="http://schemas.openxmlformats.org/officeDocument/2006/relationships/slideLayout" Target="../slideLayouts/slideLayout1265.xml"/><Relationship Id="rId5" Type="http://schemas.openxmlformats.org/officeDocument/2006/relationships/slideLayout" Target="../slideLayouts/slideLayout1259.xml"/><Relationship Id="rId10" Type="http://schemas.openxmlformats.org/officeDocument/2006/relationships/slideLayout" Target="../slideLayouts/slideLayout1264.xml"/><Relationship Id="rId4" Type="http://schemas.openxmlformats.org/officeDocument/2006/relationships/slideLayout" Target="../slideLayouts/slideLayout1258.xml"/><Relationship Id="rId9" Type="http://schemas.openxmlformats.org/officeDocument/2006/relationships/slideLayout" Target="../slideLayouts/slideLayout126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2.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jp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2.jp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2.jp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2.jp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jp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2.jp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2.jp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2.jp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2.jp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2.jp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2.jp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2.jp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2.jp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2.jp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2.jp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2.jp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2.jp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2.jp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2.jp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2.jp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2.jp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2.jp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2.jp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2.jp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2.jp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2.jp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2.jp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2.jp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2.jp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2.jp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2.jp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2.jp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2.jp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2.jp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2.jp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2.jp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2.jp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2.jp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2.jp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2.jp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2.jp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2.jp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2.jp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1.xml"/><Relationship Id="rId13" Type="http://schemas.openxmlformats.org/officeDocument/2006/relationships/image" Target="../media/image2.jpg"/><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theme" Target="../theme/theme64.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image" Target="../media/image2.jpg"/><Relationship Id="rId3" Type="http://schemas.openxmlformats.org/officeDocument/2006/relationships/slideLayout" Target="../slideLayouts/slideLayout707.xml"/><Relationship Id="rId7" Type="http://schemas.openxmlformats.org/officeDocument/2006/relationships/slideLayout" Target="../slideLayouts/slideLayout711.xml"/><Relationship Id="rId12" Type="http://schemas.openxmlformats.org/officeDocument/2006/relationships/theme" Target="../theme/theme65.xml"/><Relationship Id="rId2" Type="http://schemas.openxmlformats.org/officeDocument/2006/relationships/slideLayout" Target="../slideLayouts/slideLayout706.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5" Type="http://schemas.openxmlformats.org/officeDocument/2006/relationships/slideLayout" Target="../slideLayouts/slideLayout709.xml"/><Relationship Id="rId10" Type="http://schemas.openxmlformats.org/officeDocument/2006/relationships/slideLayout" Target="../slideLayouts/slideLayout714.xml"/><Relationship Id="rId4" Type="http://schemas.openxmlformats.org/officeDocument/2006/relationships/slideLayout" Target="../slideLayouts/slideLayout708.xml"/><Relationship Id="rId9" Type="http://schemas.openxmlformats.org/officeDocument/2006/relationships/slideLayout" Target="../slideLayouts/slideLayout713.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3.xml"/><Relationship Id="rId13" Type="http://schemas.openxmlformats.org/officeDocument/2006/relationships/image" Target="../media/image2.jpg"/><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theme" Target="../theme/theme66.xml"/><Relationship Id="rId2" Type="http://schemas.openxmlformats.org/officeDocument/2006/relationships/slideLayout" Target="../slideLayouts/slideLayout717.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0" Type="http://schemas.openxmlformats.org/officeDocument/2006/relationships/slideLayout" Target="../slideLayouts/slideLayout725.xml"/><Relationship Id="rId4" Type="http://schemas.openxmlformats.org/officeDocument/2006/relationships/slideLayout" Target="../slideLayouts/slideLayout719.xml"/><Relationship Id="rId9" Type="http://schemas.openxmlformats.org/officeDocument/2006/relationships/slideLayout" Target="../slideLayouts/slideLayout724.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4.xml"/><Relationship Id="rId13" Type="http://schemas.openxmlformats.org/officeDocument/2006/relationships/image" Target="../media/image2.jpg"/><Relationship Id="rId3" Type="http://schemas.openxmlformats.org/officeDocument/2006/relationships/slideLayout" Target="../slideLayouts/slideLayout729.xml"/><Relationship Id="rId7" Type="http://schemas.openxmlformats.org/officeDocument/2006/relationships/slideLayout" Target="../slideLayouts/slideLayout733.xml"/><Relationship Id="rId12" Type="http://schemas.openxmlformats.org/officeDocument/2006/relationships/theme" Target="../theme/theme67.xml"/><Relationship Id="rId2" Type="http://schemas.openxmlformats.org/officeDocument/2006/relationships/slideLayout" Target="../slideLayouts/slideLayout728.xml"/><Relationship Id="rId1" Type="http://schemas.openxmlformats.org/officeDocument/2006/relationships/slideLayout" Target="../slideLayouts/slideLayout727.xml"/><Relationship Id="rId6" Type="http://schemas.openxmlformats.org/officeDocument/2006/relationships/slideLayout" Target="../slideLayouts/slideLayout732.xml"/><Relationship Id="rId11" Type="http://schemas.openxmlformats.org/officeDocument/2006/relationships/slideLayout" Target="../slideLayouts/slideLayout737.xml"/><Relationship Id="rId5" Type="http://schemas.openxmlformats.org/officeDocument/2006/relationships/slideLayout" Target="../slideLayouts/slideLayout731.xml"/><Relationship Id="rId10" Type="http://schemas.openxmlformats.org/officeDocument/2006/relationships/slideLayout" Target="../slideLayouts/slideLayout736.xml"/><Relationship Id="rId4" Type="http://schemas.openxmlformats.org/officeDocument/2006/relationships/slideLayout" Target="../slideLayouts/slideLayout730.xml"/><Relationship Id="rId9" Type="http://schemas.openxmlformats.org/officeDocument/2006/relationships/slideLayout" Target="../slideLayouts/slideLayout735.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5.xml"/><Relationship Id="rId13" Type="http://schemas.openxmlformats.org/officeDocument/2006/relationships/image" Target="../media/image2.jpg"/><Relationship Id="rId3" Type="http://schemas.openxmlformats.org/officeDocument/2006/relationships/slideLayout" Target="../slideLayouts/slideLayout740.xml"/><Relationship Id="rId7" Type="http://schemas.openxmlformats.org/officeDocument/2006/relationships/slideLayout" Target="../slideLayouts/slideLayout744.xml"/><Relationship Id="rId12" Type="http://schemas.openxmlformats.org/officeDocument/2006/relationships/theme" Target="../theme/theme68.xml"/><Relationship Id="rId2" Type="http://schemas.openxmlformats.org/officeDocument/2006/relationships/slideLayout" Target="../slideLayouts/slideLayout739.xml"/><Relationship Id="rId1" Type="http://schemas.openxmlformats.org/officeDocument/2006/relationships/slideLayout" Target="../slideLayouts/slideLayout738.xml"/><Relationship Id="rId6" Type="http://schemas.openxmlformats.org/officeDocument/2006/relationships/slideLayout" Target="../slideLayouts/slideLayout743.xml"/><Relationship Id="rId11" Type="http://schemas.openxmlformats.org/officeDocument/2006/relationships/slideLayout" Target="../slideLayouts/slideLayout748.xml"/><Relationship Id="rId5" Type="http://schemas.openxmlformats.org/officeDocument/2006/relationships/slideLayout" Target="../slideLayouts/slideLayout742.xml"/><Relationship Id="rId10" Type="http://schemas.openxmlformats.org/officeDocument/2006/relationships/slideLayout" Target="../slideLayouts/slideLayout747.xml"/><Relationship Id="rId4" Type="http://schemas.openxmlformats.org/officeDocument/2006/relationships/slideLayout" Target="../slideLayouts/slideLayout741.xml"/><Relationship Id="rId9" Type="http://schemas.openxmlformats.org/officeDocument/2006/relationships/slideLayout" Target="../slideLayouts/slideLayout746.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6.xml"/><Relationship Id="rId13" Type="http://schemas.openxmlformats.org/officeDocument/2006/relationships/image" Target="../media/image2.jpg"/><Relationship Id="rId3" Type="http://schemas.openxmlformats.org/officeDocument/2006/relationships/slideLayout" Target="../slideLayouts/slideLayout751.xml"/><Relationship Id="rId7" Type="http://schemas.openxmlformats.org/officeDocument/2006/relationships/slideLayout" Target="../slideLayouts/slideLayout755.xml"/><Relationship Id="rId12" Type="http://schemas.openxmlformats.org/officeDocument/2006/relationships/theme" Target="../theme/theme69.xml"/><Relationship Id="rId2" Type="http://schemas.openxmlformats.org/officeDocument/2006/relationships/slideLayout" Target="../slideLayouts/slideLayout750.xml"/><Relationship Id="rId1" Type="http://schemas.openxmlformats.org/officeDocument/2006/relationships/slideLayout" Target="../slideLayouts/slideLayout749.xml"/><Relationship Id="rId6" Type="http://schemas.openxmlformats.org/officeDocument/2006/relationships/slideLayout" Target="../slideLayouts/slideLayout754.xml"/><Relationship Id="rId11" Type="http://schemas.openxmlformats.org/officeDocument/2006/relationships/slideLayout" Target="../slideLayouts/slideLayout759.xml"/><Relationship Id="rId5" Type="http://schemas.openxmlformats.org/officeDocument/2006/relationships/slideLayout" Target="../slideLayouts/slideLayout753.xml"/><Relationship Id="rId10" Type="http://schemas.openxmlformats.org/officeDocument/2006/relationships/slideLayout" Target="../slideLayouts/slideLayout758.xml"/><Relationship Id="rId4" Type="http://schemas.openxmlformats.org/officeDocument/2006/relationships/slideLayout" Target="../slideLayouts/slideLayout752.xml"/><Relationship Id="rId9" Type="http://schemas.openxmlformats.org/officeDocument/2006/relationships/slideLayout" Target="../slideLayouts/slideLayout7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7.xml"/><Relationship Id="rId13" Type="http://schemas.openxmlformats.org/officeDocument/2006/relationships/image" Target="../media/image2.jpg"/><Relationship Id="rId3" Type="http://schemas.openxmlformats.org/officeDocument/2006/relationships/slideLayout" Target="../slideLayouts/slideLayout762.xml"/><Relationship Id="rId7" Type="http://schemas.openxmlformats.org/officeDocument/2006/relationships/slideLayout" Target="../slideLayouts/slideLayout766.xml"/><Relationship Id="rId12" Type="http://schemas.openxmlformats.org/officeDocument/2006/relationships/theme" Target="../theme/theme70.xml"/><Relationship Id="rId2" Type="http://schemas.openxmlformats.org/officeDocument/2006/relationships/slideLayout" Target="../slideLayouts/slideLayout761.xml"/><Relationship Id="rId1" Type="http://schemas.openxmlformats.org/officeDocument/2006/relationships/slideLayout" Target="../slideLayouts/slideLayout760.xml"/><Relationship Id="rId6" Type="http://schemas.openxmlformats.org/officeDocument/2006/relationships/slideLayout" Target="../slideLayouts/slideLayout765.xml"/><Relationship Id="rId11" Type="http://schemas.openxmlformats.org/officeDocument/2006/relationships/slideLayout" Target="../slideLayouts/slideLayout770.xml"/><Relationship Id="rId5" Type="http://schemas.openxmlformats.org/officeDocument/2006/relationships/slideLayout" Target="../slideLayouts/slideLayout764.xml"/><Relationship Id="rId10" Type="http://schemas.openxmlformats.org/officeDocument/2006/relationships/slideLayout" Target="../slideLayouts/slideLayout769.xml"/><Relationship Id="rId4" Type="http://schemas.openxmlformats.org/officeDocument/2006/relationships/slideLayout" Target="../slideLayouts/slideLayout763.xml"/><Relationship Id="rId9" Type="http://schemas.openxmlformats.org/officeDocument/2006/relationships/slideLayout" Target="../slideLayouts/slideLayout768.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8.xml"/><Relationship Id="rId13" Type="http://schemas.openxmlformats.org/officeDocument/2006/relationships/image" Target="../media/image2.jpg"/><Relationship Id="rId3" Type="http://schemas.openxmlformats.org/officeDocument/2006/relationships/slideLayout" Target="../slideLayouts/slideLayout773.xml"/><Relationship Id="rId7" Type="http://schemas.openxmlformats.org/officeDocument/2006/relationships/slideLayout" Target="../slideLayouts/slideLayout777.xml"/><Relationship Id="rId12" Type="http://schemas.openxmlformats.org/officeDocument/2006/relationships/theme" Target="../theme/theme71.xml"/><Relationship Id="rId2" Type="http://schemas.openxmlformats.org/officeDocument/2006/relationships/slideLayout" Target="../slideLayouts/slideLayout772.xml"/><Relationship Id="rId1" Type="http://schemas.openxmlformats.org/officeDocument/2006/relationships/slideLayout" Target="../slideLayouts/slideLayout771.xml"/><Relationship Id="rId6" Type="http://schemas.openxmlformats.org/officeDocument/2006/relationships/slideLayout" Target="../slideLayouts/slideLayout776.xml"/><Relationship Id="rId11" Type="http://schemas.openxmlformats.org/officeDocument/2006/relationships/slideLayout" Target="../slideLayouts/slideLayout781.xml"/><Relationship Id="rId5" Type="http://schemas.openxmlformats.org/officeDocument/2006/relationships/slideLayout" Target="../slideLayouts/slideLayout775.xml"/><Relationship Id="rId10" Type="http://schemas.openxmlformats.org/officeDocument/2006/relationships/slideLayout" Target="../slideLayouts/slideLayout780.xml"/><Relationship Id="rId4" Type="http://schemas.openxmlformats.org/officeDocument/2006/relationships/slideLayout" Target="../slideLayouts/slideLayout774.xml"/><Relationship Id="rId9" Type="http://schemas.openxmlformats.org/officeDocument/2006/relationships/slideLayout" Target="../slideLayouts/slideLayout779.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89.xml"/><Relationship Id="rId13" Type="http://schemas.openxmlformats.org/officeDocument/2006/relationships/image" Target="../media/image2.jpg"/><Relationship Id="rId3" Type="http://schemas.openxmlformats.org/officeDocument/2006/relationships/slideLayout" Target="../slideLayouts/slideLayout784.xml"/><Relationship Id="rId7" Type="http://schemas.openxmlformats.org/officeDocument/2006/relationships/slideLayout" Target="../slideLayouts/slideLayout788.xml"/><Relationship Id="rId12" Type="http://schemas.openxmlformats.org/officeDocument/2006/relationships/theme" Target="../theme/theme72.xml"/><Relationship Id="rId2" Type="http://schemas.openxmlformats.org/officeDocument/2006/relationships/slideLayout" Target="../slideLayouts/slideLayout783.xml"/><Relationship Id="rId1" Type="http://schemas.openxmlformats.org/officeDocument/2006/relationships/slideLayout" Target="../slideLayouts/slideLayout782.xml"/><Relationship Id="rId6" Type="http://schemas.openxmlformats.org/officeDocument/2006/relationships/slideLayout" Target="../slideLayouts/slideLayout787.xml"/><Relationship Id="rId11" Type="http://schemas.openxmlformats.org/officeDocument/2006/relationships/slideLayout" Target="../slideLayouts/slideLayout792.xml"/><Relationship Id="rId5" Type="http://schemas.openxmlformats.org/officeDocument/2006/relationships/slideLayout" Target="../slideLayouts/slideLayout786.xml"/><Relationship Id="rId10" Type="http://schemas.openxmlformats.org/officeDocument/2006/relationships/slideLayout" Target="../slideLayouts/slideLayout791.xml"/><Relationship Id="rId4" Type="http://schemas.openxmlformats.org/officeDocument/2006/relationships/slideLayout" Target="../slideLayouts/slideLayout785.xml"/><Relationship Id="rId9" Type="http://schemas.openxmlformats.org/officeDocument/2006/relationships/slideLayout" Target="../slideLayouts/slideLayout790.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image" Target="../media/image2.jpg"/><Relationship Id="rId3" Type="http://schemas.openxmlformats.org/officeDocument/2006/relationships/slideLayout" Target="../slideLayouts/slideLayout795.xml"/><Relationship Id="rId7" Type="http://schemas.openxmlformats.org/officeDocument/2006/relationships/slideLayout" Target="../slideLayouts/slideLayout799.xml"/><Relationship Id="rId12" Type="http://schemas.openxmlformats.org/officeDocument/2006/relationships/theme" Target="../theme/theme73.xml"/><Relationship Id="rId2" Type="http://schemas.openxmlformats.org/officeDocument/2006/relationships/slideLayout" Target="../slideLayouts/slideLayout794.xml"/><Relationship Id="rId1" Type="http://schemas.openxmlformats.org/officeDocument/2006/relationships/slideLayout" Target="../slideLayouts/slideLayout793.xml"/><Relationship Id="rId6" Type="http://schemas.openxmlformats.org/officeDocument/2006/relationships/slideLayout" Target="../slideLayouts/slideLayout798.xml"/><Relationship Id="rId11" Type="http://schemas.openxmlformats.org/officeDocument/2006/relationships/slideLayout" Target="../slideLayouts/slideLayout803.xml"/><Relationship Id="rId5" Type="http://schemas.openxmlformats.org/officeDocument/2006/relationships/slideLayout" Target="../slideLayouts/slideLayout797.xml"/><Relationship Id="rId10" Type="http://schemas.openxmlformats.org/officeDocument/2006/relationships/slideLayout" Target="../slideLayouts/slideLayout802.xml"/><Relationship Id="rId4" Type="http://schemas.openxmlformats.org/officeDocument/2006/relationships/slideLayout" Target="../slideLayouts/slideLayout796.xml"/><Relationship Id="rId9" Type="http://schemas.openxmlformats.org/officeDocument/2006/relationships/slideLayout" Target="../slideLayouts/slideLayout801.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image" Target="../media/image2.jpg"/><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74.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image" Target="../media/image2.jpg"/><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theme" Target="../theme/theme75.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33.xml"/><Relationship Id="rId13" Type="http://schemas.openxmlformats.org/officeDocument/2006/relationships/image" Target="../media/image2.jpg"/><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theme" Target="../theme/theme76.xml"/><Relationship Id="rId2" Type="http://schemas.openxmlformats.org/officeDocument/2006/relationships/slideLayout" Target="../slideLayouts/slideLayout827.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slideLayout" Target="../slideLayouts/slideLayout836.xml"/><Relationship Id="rId5" Type="http://schemas.openxmlformats.org/officeDocument/2006/relationships/slideLayout" Target="../slideLayouts/slideLayout830.xml"/><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44.xml"/><Relationship Id="rId13" Type="http://schemas.openxmlformats.org/officeDocument/2006/relationships/image" Target="../media/image2.jpg"/><Relationship Id="rId3" Type="http://schemas.openxmlformats.org/officeDocument/2006/relationships/slideLayout" Target="../slideLayouts/slideLayout839.xml"/><Relationship Id="rId7" Type="http://schemas.openxmlformats.org/officeDocument/2006/relationships/slideLayout" Target="../slideLayouts/slideLayout843.xml"/><Relationship Id="rId12" Type="http://schemas.openxmlformats.org/officeDocument/2006/relationships/theme" Target="../theme/theme77.xml"/><Relationship Id="rId2" Type="http://schemas.openxmlformats.org/officeDocument/2006/relationships/slideLayout" Target="../slideLayouts/slideLayout838.xml"/><Relationship Id="rId1" Type="http://schemas.openxmlformats.org/officeDocument/2006/relationships/slideLayout" Target="../slideLayouts/slideLayout837.xml"/><Relationship Id="rId6" Type="http://schemas.openxmlformats.org/officeDocument/2006/relationships/slideLayout" Target="../slideLayouts/slideLayout842.xml"/><Relationship Id="rId11" Type="http://schemas.openxmlformats.org/officeDocument/2006/relationships/slideLayout" Target="../slideLayouts/slideLayout847.xml"/><Relationship Id="rId5" Type="http://schemas.openxmlformats.org/officeDocument/2006/relationships/slideLayout" Target="../slideLayouts/slideLayout841.xml"/><Relationship Id="rId10" Type="http://schemas.openxmlformats.org/officeDocument/2006/relationships/slideLayout" Target="../slideLayouts/slideLayout846.xml"/><Relationship Id="rId4" Type="http://schemas.openxmlformats.org/officeDocument/2006/relationships/slideLayout" Target="../slideLayouts/slideLayout840.xml"/><Relationship Id="rId9" Type="http://schemas.openxmlformats.org/officeDocument/2006/relationships/slideLayout" Target="../slideLayouts/slideLayout845.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55.xml"/><Relationship Id="rId13" Type="http://schemas.openxmlformats.org/officeDocument/2006/relationships/image" Target="../media/image2.jpg"/><Relationship Id="rId3" Type="http://schemas.openxmlformats.org/officeDocument/2006/relationships/slideLayout" Target="../slideLayouts/slideLayout850.xml"/><Relationship Id="rId7" Type="http://schemas.openxmlformats.org/officeDocument/2006/relationships/slideLayout" Target="../slideLayouts/slideLayout854.xml"/><Relationship Id="rId12" Type="http://schemas.openxmlformats.org/officeDocument/2006/relationships/theme" Target="../theme/theme78.xml"/><Relationship Id="rId2" Type="http://schemas.openxmlformats.org/officeDocument/2006/relationships/slideLayout" Target="../slideLayouts/slideLayout849.xml"/><Relationship Id="rId1" Type="http://schemas.openxmlformats.org/officeDocument/2006/relationships/slideLayout" Target="../slideLayouts/slideLayout848.xml"/><Relationship Id="rId6" Type="http://schemas.openxmlformats.org/officeDocument/2006/relationships/slideLayout" Target="../slideLayouts/slideLayout853.xml"/><Relationship Id="rId11" Type="http://schemas.openxmlformats.org/officeDocument/2006/relationships/slideLayout" Target="../slideLayouts/slideLayout858.xml"/><Relationship Id="rId5" Type="http://schemas.openxmlformats.org/officeDocument/2006/relationships/slideLayout" Target="../slideLayouts/slideLayout852.xml"/><Relationship Id="rId10" Type="http://schemas.openxmlformats.org/officeDocument/2006/relationships/slideLayout" Target="../slideLayouts/slideLayout857.xml"/><Relationship Id="rId4" Type="http://schemas.openxmlformats.org/officeDocument/2006/relationships/slideLayout" Target="../slideLayouts/slideLayout851.xml"/><Relationship Id="rId9" Type="http://schemas.openxmlformats.org/officeDocument/2006/relationships/slideLayout" Target="../slideLayouts/slideLayout856.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66.xml"/><Relationship Id="rId13" Type="http://schemas.openxmlformats.org/officeDocument/2006/relationships/image" Target="../media/image2.jpg"/><Relationship Id="rId3" Type="http://schemas.openxmlformats.org/officeDocument/2006/relationships/slideLayout" Target="../slideLayouts/slideLayout861.xml"/><Relationship Id="rId7" Type="http://schemas.openxmlformats.org/officeDocument/2006/relationships/slideLayout" Target="../slideLayouts/slideLayout865.xml"/><Relationship Id="rId12" Type="http://schemas.openxmlformats.org/officeDocument/2006/relationships/theme" Target="../theme/theme79.xml"/><Relationship Id="rId2" Type="http://schemas.openxmlformats.org/officeDocument/2006/relationships/slideLayout" Target="../slideLayouts/slideLayout860.xml"/><Relationship Id="rId1" Type="http://schemas.openxmlformats.org/officeDocument/2006/relationships/slideLayout" Target="../slideLayouts/slideLayout859.xml"/><Relationship Id="rId6" Type="http://schemas.openxmlformats.org/officeDocument/2006/relationships/slideLayout" Target="../slideLayouts/slideLayout864.xml"/><Relationship Id="rId11" Type="http://schemas.openxmlformats.org/officeDocument/2006/relationships/slideLayout" Target="../slideLayouts/slideLayout869.xml"/><Relationship Id="rId5" Type="http://schemas.openxmlformats.org/officeDocument/2006/relationships/slideLayout" Target="../slideLayouts/slideLayout863.xml"/><Relationship Id="rId10" Type="http://schemas.openxmlformats.org/officeDocument/2006/relationships/slideLayout" Target="../slideLayouts/slideLayout868.xml"/><Relationship Id="rId4" Type="http://schemas.openxmlformats.org/officeDocument/2006/relationships/slideLayout" Target="../slideLayouts/slideLayout862.xml"/><Relationship Id="rId9" Type="http://schemas.openxmlformats.org/officeDocument/2006/relationships/slideLayout" Target="../slideLayouts/slideLayout8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77.xml"/><Relationship Id="rId13" Type="http://schemas.openxmlformats.org/officeDocument/2006/relationships/image" Target="../media/image2.jpg"/><Relationship Id="rId3" Type="http://schemas.openxmlformats.org/officeDocument/2006/relationships/slideLayout" Target="../slideLayouts/slideLayout872.xml"/><Relationship Id="rId7" Type="http://schemas.openxmlformats.org/officeDocument/2006/relationships/slideLayout" Target="../slideLayouts/slideLayout876.xml"/><Relationship Id="rId12" Type="http://schemas.openxmlformats.org/officeDocument/2006/relationships/theme" Target="../theme/theme80.xml"/><Relationship Id="rId2" Type="http://schemas.openxmlformats.org/officeDocument/2006/relationships/slideLayout" Target="../slideLayouts/slideLayout871.xml"/><Relationship Id="rId1" Type="http://schemas.openxmlformats.org/officeDocument/2006/relationships/slideLayout" Target="../slideLayouts/slideLayout870.xml"/><Relationship Id="rId6" Type="http://schemas.openxmlformats.org/officeDocument/2006/relationships/slideLayout" Target="../slideLayouts/slideLayout875.xml"/><Relationship Id="rId11" Type="http://schemas.openxmlformats.org/officeDocument/2006/relationships/slideLayout" Target="../slideLayouts/slideLayout880.xml"/><Relationship Id="rId5" Type="http://schemas.openxmlformats.org/officeDocument/2006/relationships/slideLayout" Target="../slideLayouts/slideLayout874.xml"/><Relationship Id="rId10" Type="http://schemas.openxmlformats.org/officeDocument/2006/relationships/slideLayout" Target="../slideLayouts/slideLayout879.xml"/><Relationship Id="rId4" Type="http://schemas.openxmlformats.org/officeDocument/2006/relationships/slideLayout" Target="../slideLayouts/slideLayout873.xml"/><Relationship Id="rId9" Type="http://schemas.openxmlformats.org/officeDocument/2006/relationships/slideLayout" Target="../slideLayouts/slideLayout878.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88.xml"/><Relationship Id="rId13" Type="http://schemas.openxmlformats.org/officeDocument/2006/relationships/image" Target="../media/image2.jpg"/><Relationship Id="rId3" Type="http://schemas.openxmlformats.org/officeDocument/2006/relationships/slideLayout" Target="../slideLayouts/slideLayout883.xml"/><Relationship Id="rId7" Type="http://schemas.openxmlformats.org/officeDocument/2006/relationships/slideLayout" Target="../slideLayouts/slideLayout887.xml"/><Relationship Id="rId12" Type="http://schemas.openxmlformats.org/officeDocument/2006/relationships/theme" Target="../theme/theme81.xml"/><Relationship Id="rId2" Type="http://schemas.openxmlformats.org/officeDocument/2006/relationships/slideLayout" Target="../slideLayouts/slideLayout882.xml"/><Relationship Id="rId1" Type="http://schemas.openxmlformats.org/officeDocument/2006/relationships/slideLayout" Target="../slideLayouts/slideLayout881.xml"/><Relationship Id="rId6" Type="http://schemas.openxmlformats.org/officeDocument/2006/relationships/slideLayout" Target="../slideLayouts/slideLayout886.xml"/><Relationship Id="rId11" Type="http://schemas.openxmlformats.org/officeDocument/2006/relationships/slideLayout" Target="../slideLayouts/slideLayout891.xml"/><Relationship Id="rId5" Type="http://schemas.openxmlformats.org/officeDocument/2006/relationships/slideLayout" Target="../slideLayouts/slideLayout885.xml"/><Relationship Id="rId10" Type="http://schemas.openxmlformats.org/officeDocument/2006/relationships/slideLayout" Target="../slideLayouts/slideLayout890.xml"/><Relationship Id="rId4" Type="http://schemas.openxmlformats.org/officeDocument/2006/relationships/slideLayout" Target="../slideLayouts/slideLayout884.xml"/><Relationship Id="rId9" Type="http://schemas.openxmlformats.org/officeDocument/2006/relationships/slideLayout" Target="../slideLayouts/slideLayout889.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99.xml"/><Relationship Id="rId13" Type="http://schemas.openxmlformats.org/officeDocument/2006/relationships/image" Target="../media/image2.jpg"/><Relationship Id="rId3" Type="http://schemas.openxmlformats.org/officeDocument/2006/relationships/slideLayout" Target="../slideLayouts/slideLayout894.xml"/><Relationship Id="rId7" Type="http://schemas.openxmlformats.org/officeDocument/2006/relationships/slideLayout" Target="../slideLayouts/slideLayout898.xml"/><Relationship Id="rId12" Type="http://schemas.openxmlformats.org/officeDocument/2006/relationships/theme" Target="../theme/theme82.xml"/><Relationship Id="rId2" Type="http://schemas.openxmlformats.org/officeDocument/2006/relationships/slideLayout" Target="../slideLayouts/slideLayout893.xml"/><Relationship Id="rId1" Type="http://schemas.openxmlformats.org/officeDocument/2006/relationships/slideLayout" Target="../slideLayouts/slideLayout892.xml"/><Relationship Id="rId6" Type="http://schemas.openxmlformats.org/officeDocument/2006/relationships/slideLayout" Target="../slideLayouts/slideLayout897.xml"/><Relationship Id="rId11" Type="http://schemas.openxmlformats.org/officeDocument/2006/relationships/slideLayout" Target="../slideLayouts/slideLayout902.xml"/><Relationship Id="rId5" Type="http://schemas.openxmlformats.org/officeDocument/2006/relationships/slideLayout" Target="../slideLayouts/slideLayout896.xml"/><Relationship Id="rId10" Type="http://schemas.openxmlformats.org/officeDocument/2006/relationships/slideLayout" Target="../slideLayouts/slideLayout901.xml"/><Relationship Id="rId4" Type="http://schemas.openxmlformats.org/officeDocument/2006/relationships/slideLayout" Target="../slideLayouts/slideLayout895.xml"/><Relationship Id="rId9" Type="http://schemas.openxmlformats.org/officeDocument/2006/relationships/slideLayout" Target="../slideLayouts/slideLayout900.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910.xml"/><Relationship Id="rId13" Type="http://schemas.openxmlformats.org/officeDocument/2006/relationships/image" Target="../media/image2.jpg"/><Relationship Id="rId3" Type="http://schemas.openxmlformats.org/officeDocument/2006/relationships/slideLayout" Target="../slideLayouts/slideLayout905.xml"/><Relationship Id="rId7" Type="http://schemas.openxmlformats.org/officeDocument/2006/relationships/slideLayout" Target="../slideLayouts/slideLayout909.xml"/><Relationship Id="rId12" Type="http://schemas.openxmlformats.org/officeDocument/2006/relationships/theme" Target="../theme/theme83.xml"/><Relationship Id="rId2" Type="http://schemas.openxmlformats.org/officeDocument/2006/relationships/slideLayout" Target="../slideLayouts/slideLayout904.xml"/><Relationship Id="rId1" Type="http://schemas.openxmlformats.org/officeDocument/2006/relationships/slideLayout" Target="../slideLayouts/slideLayout903.xml"/><Relationship Id="rId6" Type="http://schemas.openxmlformats.org/officeDocument/2006/relationships/slideLayout" Target="../slideLayouts/slideLayout908.xml"/><Relationship Id="rId11" Type="http://schemas.openxmlformats.org/officeDocument/2006/relationships/slideLayout" Target="../slideLayouts/slideLayout913.xml"/><Relationship Id="rId5" Type="http://schemas.openxmlformats.org/officeDocument/2006/relationships/slideLayout" Target="../slideLayouts/slideLayout907.xml"/><Relationship Id="rId10" Type="http://schemas.openxmlformats.org/officeDocument/2006/relationships/slideLayout" Target="../slideLayouts/slideLayout912.xml"/><Relationship Id="rId4" Type="http://schemas.openxmlformats.org/officeDocument/2006/relationships/slideLayout" Target="../slideLayouts/slideLayout906.xml"/><Relationship Id="rId9" Type="http://schemas.openxmlformats.org/officeDocument/2006/relationships/slideLayout" Target="../slideLayouts/slideLayout911.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21.xml"/><Relationship Id="rId13" Type="http://schemas.openxmlformats.org/officeDocument/2006/relationships/image" Target="../media/image2.jpg"/><Relationship Id="rId3" Type="http://schemas.openxmlformats.org/officeDocument/2006/relationships/slideLayout" Target="../slideLayouts/slideLayout916.xml"/><Relationship Id="rId7" Type="http://schemas.openxmlformats.org/officeDocument/2006/relationships/slideLayout" Target="../slideLayouts/slideLayout920.xml"/><Relationship Id="rId12" Type="http://schemas.openxmlformats.org/officeDocument/2006/relationships/theme" Target="../theme/theme84.xml"/><Relationship Id="rId2" Type="http://schemas.openxmlformats.org/officeDocument/2006/relationships/slideLayout" Target="../slideLayouts/slideLayout915.xml"/><Relationship Id="rId1" Type="http://schemas.openxmlformats.org/officeDocument/2006/relationships/slideLayout" Target="../slideLayouts/slideLayout914.xml"/><Relationship Id="rId6" Type="http://schemas.openxmlformats.org/officeDocument/2006/relationships/slideLayout" Target="../slideLayouts/slideLayout919.xml"/><Relationship Id="rId11" Type="http://schemas.openxmlformats.org/officeDocument/2006/relationships/slideLayout" Target="../slideLayouts/slideLayout924.xml"/><Relationship Id="rId5" Type="http://schemas.openxmlformats.org/officeDocument/2006/relationships/slideLayout" Target="../slideLayouts/slideLayout918.xml"/><Relationship Id="rId10" Type="http://schemas.openxmlformats.org/officeDocument/2006/relationships/slideLayout" Target="../slideLayouts/slideLayout923.xml"/><Relationship Id="rId4" Type="http://schemas.openxmlformats.org/officeDocument/2006/relationships/slideLayout" Target="../slideLayouts/slideLayout917.xml"/><Relationship Id="rId9" Type="http://schemas.openxmlformats.org/officeDocument/2006/relationships/slideLayout" Target="../slideLayouts/slideLayout922.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32.xml"/><Relationship Id="rId13" Type="http://schemas.openxmlformats.org/officeDocument/2006/relationships/image" Target="../media/image2.jpg"/><Relationship Id="rId3" Type="http://schemas.openxmlformats.org/officeDocument/2006/relationships/slideLayout" Target="../slideLayouts/slideLayout927.xml"/><Relationship Id="rId7" Type="http://schemas.openxmlformats.org/officeDocument/2006/relationships/slideLayout" Target="../slideLayouts/slideLayout931.xml"/><Relationship Id="rId12" Type="http://schemas.openxmlformats.org/officeDocument/2006/relationships/theme" Target="../theme/theme85.xml"/><Relationship Id="rId2" Type="http://schemas.openxmlformats.org/officeDocument/2006/relationships/slideLayout" Target="../slideLayouts/slideLayout926.xml"/><Relationship Id="rId1" Type="http://schemas.openxmlformats.org/officeDocument/2006/relationships/slideLayout" Target="../slideLayouts/slideLayout925.xml"/><Relationship Id="rId6" Type="http://schemas.openxmlformats.org/officeDocument/2006/relationships/slideLayout" Target="../slideLayouts/slideLayout930.xml"/><Relationship Id="rId11" Type="http://schemas.openxmlformats.org/officeDocument/2006/relationships/slideLayout" Target="../slideLayouts/slideLayout935.xml"/><Relationship Id="rId5" Type="http://schemas.openxmlformats.org/officeDocument/2006/relationships/slideLayout" Target="../slideLayouts/slideLayout929.xml"/><Relationship Id="rId10" Type="http://schemas.openxmlformats.org/officeDocument/2006/relationships/slideLayout" Target="../slideLayouts/slideLayout934.xml"/><Relationship Id="rId4" Type="http://schemas.openxmlformats.org/officeDocument/2006/relationships/slideLayout" Target="../slideLayouts/slideLayout928.xml"/><Relationship Id="rId9" Type="http://schemas.openxmlformats.org/officeDocument/2006/relationships/slideLayout" Target="../slideLayouts/slideLayout933.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43.xml"/><Relationship Id="rId13" Type="http://schemas.openxmlformats.org/officeDocument/2006/relationships/image" Target="../media/image2.jpg"/><Relationship Id="rId3" Type="http://schemas.openxmlformats.org/officeDocument/2006/relationships/slideLayout" Target="../slideLayouts/slideLayout938.xml"/><Relationship Id="rId7" Type="http://schemas.openxmlformats.org/officeDocument/2006/relationships/slideLayout" Target="../slideLayouts/slideLayout942.xml"/><Relationship Id="rId12" Type="http://schemas.openxmlformats.org/officeDocument/2006/relationships/theme" Target="../theme/theme86.xml"/><Relationship Id="rId2" Type="http://schemas.openxmlformats.org/officeDocument/2006/relationships/slideLayout" Target="../slideLayouts/slideLayout937.xml"/><Relationship Id="rId1" Type="http://schemas.openxmlformats.org/officeDocument/2006/relationships/slideLayout" Target="../slideLayouts/slideLayout936.xml"/><Relationship Id="rId6" Type="http://schemas.openxmlformats.org/officeDocument/2006/relationships/slideLayout" Target="../slideLayouts/slideLayout941.xml"/><Relationship Id="rId11" Type="http://schemas.openxmlformats.org/officeDocument/2006/relationships/slideLayout" Target="../slideLayouts/slideLayout946.xml"/><Relationship Id="rId5" Type="http://schemas.openxmlformats.org/officeDocument/2006/relationships/slideLayout" Target="../slideLayouts/slideLayout940.xml"/><Relationship Id="rId10" Type="http://schemas.openxmlformats.org/officeDocument/2006/relationships/slideLayout" Target="../slideLayouts/slideLayout945.xml"/><Relationship Id="rId4" Type="http://schemas.openxmlformats.org/officeDocument/2006/relationships/slideLayout" Target="../slideLayouts/slideLayout939.xml"/><Relationship Id="rId9" Type="http://schemas.openxmlformats.org/officeDocument/2006/relationships/slideLayout" Target="../slideLayouts/slideLayout944.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954.xml"/><Relationship Id="rId13" Type="http://schemas.openxmlformats.org/officeDocument/2006/relationships/image" Target="../media/image2.jpg"/><Relationship Id="rId3" Type="http://schemas.openxmlformats.org/officeDocument/2006/relationships/slideLayout" Target="../slideLayouts/slideLayout949.xml"/><Relationship Id="rId7" Type="http://schemas.openxmlformats.org/officeDocument/2006/relationships/slideLayout" Target="../slideLayouts/slideLayout953.xml"/><Relationship Id="rId12" Type="http://schemas.openxmlformats.org/officeDocument/2006/relationships/theme" Target="../theme/theme87.xml"/><Relationship Id="rId2" Type="http://schemas.openxmlformats.org/officeDocument/2006/relationships/slideLayout" Target="../slideLayouts/slideLayout948.xml"/><Relationship Id="rId1" Type="http://schemas.openxmlformats.org/officeDocument/2006/relationships/slideLayout" Target="../slideLayouts/slideLayout947.xml"/><Relationship Id="rId6" Type="http://schemas.openxmlformats.org/officeDocument/2006/relationships/slideLayout" Target="../slideLayouts/slideLayout952.xml"/><Relationship Id="rId11" Type="http://schemas.openxmlformats.org/officeDocument/2006/relationships/slideLayout" Target="../slideLayouts/slideLayout957.xml"/><Relationship Id="rId5" Type="http://schemas.openxmlformats.org/officeDocument/2006/relationships/slideLayout" Target="../slideLayouts/slideLayout951.xml"/><Relationship Id="rId10" Type="http://schemas.openxmlformats.org/officeDocument/2006/relationships/slideLayout" Target="../slideLayouts/slideLayout956.xml"/><Relationship Id="rId4" Type="http://schemas.openxmlformats.org/officeDocument/2006/relationships/slideLayout" Target="../slideLayouts/slideLayout950.xml"/><Relationship Id="rId9" Type="http://schemas.openxmlformats.org/officeDocument/2006/relationships/slideLayout" Target="../slideLayouts/slideLayout955.xm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965.xml"/><Relationship Id="rId13" Type="http://schemas.openxmlformats.org/officeDocument/2006/relationships/image" Target="../media/image2.jpg"/><Relationship Id="rId3" Type="http://schemas.openxmlformats.org/officeDocument/2006/relationships/slideLayout" Target="../slideLayouts/slideLayout960.xml"/><Relationship Id="rId7" Type="http://schemas.openxmlformats.org/officeDocument/2006/relationships/slideLayout" Target="../slideLayouts/slideLayout964.xml"/><Relationship Id="rId12" Type="http://schemas.openxmlformats.org/officeDocument/2006/relationships/theme" Target="../theme/theme88.xml"/><Relationship Id="rId2" Type="http://schemas.openxmlformats.org/officeDocument/2006/relationships/slideLayout" Target="../slideLayouts/slideLayout959.xml"/><Relationship Id="rId1" Type="http://schemas.openxmlformats.org/officeDocument/2006/relationships/slideLayout" Target="../slideLayouts/slideLayout958.xml"/><Relationship Id="rId6" Type="http://schemas.openxmlformats.org/officeDocument/2006/relationships/slideLayout" Target="../slideLayouts/slideLayout963.xml"/><Relationship Id="rId11" Type="http://schemas.openxmlformats.org/officeDocument/2006/relationships/slideLayout" Target="../slideLayouts/slideLayout968.xml"/><Relationship Id="rId5" Type="http://schemas.openxmlformats.org/officeDocument/2006/relationships/slideLayout" Target="../slideLayouts/slideLayout962.xml"/><Relationship Id="rId10" Type="http://schemas.openxmlformats.org/officeDocument/2006/relationships/slideLayout" Target="../slideLayouts/slideLayout967.xml"/><Relationship Id="rId4" Type="http://schemas.openxmlformats.org/officeDocument/2006/relationships/slideLayout" Target="../slideLayouts/slideLayout961.xml"/><Relationship Id="rId9" Type="http://schemas.openxmlformats.org/officeDocument/2006/relationships/slideLayout" Target="../slideLayouts/slideLayout966.xml"/></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976.xml"/><Relationship Id="rId13" Type="http://schemas.openxmlformats.org/officeDocument/2006/relationships/image" Target="../media/image2.jpg"/><Relationship Id="rId3" Type="http://schemas.openxmlformats.org/officeDocument/2006/relationships/slideLayout" Target="../slideLayouts/slideLayout971.xml"/><Relationship Id="rId7" Type="http://schemas.openxmlformats.org/officeDocument/2006/relationships/slideLayout" Target="../slideLayouts/slideLayout975.xml"/><Relationship Id="rId12" Type="http://schemas.openxmlformats.org/officeDocument/2006/relationships/theme" Target="../theme/theme89.xml"/><Relationship Id="rId2" Type="http://schemas.openxmlformats.org/officeDocument/2006/relationships/slideLayout" Target="../slideLayouts/slideLayout970.xml"/><Relationship Id="rId1" Type="http://schemas.openxmlformats.org/officeDocument/2006/relationships/slideLayout" Target="../slideLayouts/slideLayout969.xml"/><Relationship Id="rId6" Type="http://schemas.openxmlformats.org/officeDocument/2006/relationships/slideLayout" Target="../slideLayouts/slideLayout974.xml"/><Relationship Id="rId11" Type="http://schemas.openxmlformats.org/officeDocument/2006/relationships/slideLayout" Target="../slideLayouts/slideLayout979.xml"/><Relationship Id="rId5" Type="http://schemas.openxmlformats.org/officeDocument/2006/relationships/slideLayout" Target="../slideLayouts/slideLayout973.xml"/><Relationship Id="rId10" Type="http://schemas.openxmlformats.org/officeDocument/2006/relationships/slideLayout" Target="../slideLayouts/slideLayout978.xml"/><Relationship Id="rId4" Type="http://schemas.openxmlformats.org/officeDocument/2006/relationships/slideLayout" Target="../slideLayouts/slideLayout972.xml"/><Relationship Id="rId9" Type="http://schemas.openxmlformats.org/officeDocument/2006/relationships/slideLayout" Target="../slideLayouts/slideLayout9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987.xml"/><Relationship Id="rId13" Type="http://schemas.openxmlformats.org/officeDocument/2006/relationships/image" Target="../media/image2.jpg"/><Relationship Id="rId3" Type="http://schemas.openxmlformats.org/officeDocument/2006/relationships/slideLayout" Target="../slideLayouts/slideLayout982.xml"/><Relationship Id="rId7" Type="http://schemas.openxmlformats.org/officeDocument/2006/relationships/slideLayout" Target="../slideLayouts/slideLayout986.xml"/><Relationship Id="rId12" Type="http://schemas.openxmlformats.org/officeDocument/2006/relationships/theme" Target="../theme/theme90.xml"/><Relationship Id="rId2" Type="http://schemas.openxmlformats.org/officeDocument/2006/relationships/slideLayout" Target="../slideLayouts/slideLayout981.xml"/><Relationship Id="rId1" Type="http://schemas.openxmlformats.org/officeDocument/2006/relationships/slideLayout" Target="../slideLayouts/slideLayout980.xml"/><Relationship Id="rId6" Type="http://schemas.openxmlformats.org/officeDocument/2006/relationships/slideLayout" Target="../slideLayouts/slideLayout985.xml"/><Relationship Id="rId11" Type="http://schemas.openxmlformats.org/officeDocument/2006/relationships/slideLayout" Target="../slideLayouts/slideLayout990.xml"/><Relationship Id="rId5" Type="http://schemas.openxmlformats.org/officeDocument/2006/relationships/slideLayout" Target="../slideLayouts/slideLayout984.xml"/><Relationship Id="rId10" Type="http://schemas.openxmlformats.org/officeDocument/2006/relationships/slideLayout" Target="../slideLayouts/slideLayout989.xml"/><Relationship Id="rId4" Type="http://schemas.openxmlformats.org/officeDocument/2006/relationships/slideLayout" Target="../slideLayouts/slideLayout983.xml"/><Relationship Id="rId9" Type="http://schemas.openxmlformats.org/officeDocument/2006/relationships/slideLayout" Target="../slideLayouts/slideLayout988.xml"/></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998.xml"/><Relationship Id="rId13" Type="http://schemas.openxmlformats.org/officeDocument/2006/relationships/image" Target="../media/image2.jpg"/><Relationship Id="rId3" Type="http://schemas.openxmlformats.org/officeDocument/2006/relationships/slideLayout" Target="../slideLayouts/slideLayout993.xml"/><Relationship Id="rId7" Type="http://schemas.openxmlformats.org/officeDocument/2006/relationships/slideLayout" Target="../slideLayouts/slideLayout997.xml"/><Relationship Id="rId12" Type="http://schemas.openxmlformats.org/officeDocument/2006/relationships/theme" Target="../theme/theme91.xml"/><Relationship Id="rId2" Type="http://schemas.openxmlformats.org/officeDocument/2006/relationships/slideLayout" Target="../slideLayouts/slideLayout992.xml"/><Relationship Id="rId1" Type="http://schemas.openxmlformats.org/officeDocument/2006/relationships/slideLayout" Target="../slideLayouts/slideLayout991.xml"/><Relationship Id="rId6" Type="http://schemas.openxmlformats.org/officeDocument/2006/relationships/slideLayout" Target="../slideLayouts/slideLayout996.xml"/><Relationship Id="rId11" Type="http://schemas.openxmlformats.org/officeDocument/2006/relationships/slideLayout" Target="../slideLayouts/slideLayout1001.xml"/><Relationship Id="rId5" Type="http://schemas.openxmlformats.org/officeDocument/2006/relationships/slideLayout" Target="../slideLayouts/slideLayout995.xml"/><Relationship Id="rId10" Type="http://schemas.openxmlformats.org/officeDocument/2006/relationships/slideLayout" Target="../slideLayouts/slideLayout1000.xml"/><Relationship Id="rId4" Type="http://schemas.openxmlformats.org/officeDocument/2006/relationships/slideLayout" Target="../slideLayouts/slideLayout994.xml"/><Relationship Id="rId9" Type="http://schemas.openxmlformats.org/officeDocument/2006/relationships/slideLayout" Target="../slideLayouts/slideLayout999.xml"/></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1009.xml"/><Relationship Id="rId13" Type="http://schemas.openxmlformats.org/officeDocument/2006/relationships/image" Target="../media/image2.jpg"/><Relationship Id="rId3" Type="http://schemas.openxmlformats.org/officeDocument/2006/relationships/slideLayout" Target="../slideLayouts/slideLayout1004.xml"/><Relationship Id="rId7" Type="http://schemas.openxmlformats.org/officeDocument/2006/relationships/slideLayout" Target="../slideLayouts/slideLayout1008.xml"/><Relationship Id="rId12" Type="http://schemas.openxmlformats.org/officeDocument/2006/relationships/theme" Target="../theme/theme92.xml"/><Relationship Id="rId2" Type="http://schemas.openxmlformats.org/officeDocument/2006/relationships/slideLayout" Target="../slideLayouts/slideLayout1003.xml"/><Relationship Id="rId1" Type="http://schemas.openxmlformats.org/officeDocument/2006/relationships/slideLayout" Target="../slideLayouts/slideLayout1002.xml"/><Relationship Id="rId6" Type="http://schemas.openxmlformats.org/officeDocument/2006/relationships/slideLayout" Target="../slideLayouts/slideLayout1007.xml"/><Relationship Id="rId11" Type="http://schemas.openxmlformats.org/officeDocument/2006/relationships/slideLayout" Target="../slideLayouts/slideLayout1012.xml"/><Relationship Id="rId5" Type="http://schemas.openxmlformats.org/officeDocument/2006/relationships/slideLayout" Target="../slideLayouts/slideLayout1006.xml"/><Relationship Id="rId10" Type="http://schemas.openxmlformats.org/officeDocument/2006/relationships/slideLayout" Target="../slideLayouts/slideLayout1011.xml"/><Relationship Id="rId4" Type="http://schemas.openxmlformats.org/officeDocument/2006/relationships/slideLayout" Target="../slideLayouts/slideLayout1005.xml"/><Relationship Id="rId9" Type="http://schemas.openxmlformats.org/officeDocument/2006/relationships/slideLayout" Target="../slideLayouts/slideLayout1010.xml"/></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020.xml"/><Relationship Id="rId13" Type="http://schemas.openxmlformats.org/officeDocument/2006/relationships/image" Target="../media/image2.jpg"/><Relationship Id="rId3" Type="http://schemas.openxmlformats.org/officeDocument/2006/relationships/slideLayout" Target="../slideLayouts/slideLayout1015.xml"/><Relationship Id="rId7" Type="http://schemas.openxmlformats.org/officeDocument/2006/relationships/slideLayout" Target="../slideLayouts/slideLayout1019.xml"/><Relationship Id="rId12" Type="http://schemas.openxmlformats.org/officeDocument/2006/relationships/theme" Target="../theme/theme93.xml"/><Relationship Id="rId2" Type="http://schemas.openxmlformats.org/officeDocument/2006/relationships/slideLayout" Target="../slideLayouts/slideLayout1014.xml"/><Relationship Id="rId1" Type="http://schemas.openxmlformats.org/officeDocument/2006/relationships/slideLayout" Target="../slideLayouts/slideLayout1013.xml"/><Relationship Id="rId6" Type="http://schemas.openxmlformats.org/officeDocument/2006/relationships/slideLayout" Target="../slideLayouts/slideLayout1018.xml"/><Relationship Id="rId11" Type="http://schemas.openxmlformats.org/officeDocument/2006/relationships/slideLayout" Target="../slideLayouts/slideLayout1023.xml"/><Relationship Id="rId5" Type="http://schemas.openxmlformats.org/officeDocument/2006/relationships/slideLayout" Target="../slideLayouts/slideLayout1017.xml"/><Relationship Id="rId10" Type="http://schemas.openxmlformats.org/officeDocument/2006/relationships/slideLayout" Target="../slideLayouts/slideLayout1022.xml"/><Relationship Id="rId4" Type="http://schemas.openxmlformats.org/officeDocument/2006/relationships/slideLayout" Target="../slideLayouts/slideLayout1016.xml"/><Relationship Id="rId9" Type="http://schemas.openxmlformats.org/officeDocument/2006/relationships/slideLayout" Target="../slideLayouts/slideLayout1021.xml"/></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031.xml"/><Relationship Id="rId13" Type="http://schemas.openxmlformats.org/officeDocument/2006/relationships/image" Target="../media/image2.jpg"/><Relationship Id="rId3" Type="http://schemas.openxmlformats.org/officeDocument/2006/relationships/slideLayout" Target="../slideLayouts/slideLayout1026.xml"/><Relationship Id="rId7" Type="http://schemas.openxmlformats.org/officeDocument/2006/relationships/slideLayout" Target="../slideLayouts/slideLayout1030.xml"/><Relationship Id="rId12" Type="http://schemas.openxmlformats.org/officeDocument/2006/relationships/theme" Target="../theme/theme94.xml"/><Relationship Id="rId2" Type="http://schemas.openxmlformats.org/officeDocument/2006/relationships/slideLayout" Target="../slideLayouts/slideLayout1025.xml"/><Relationship Id="rId1" Type="http://schemas.openxmlformats.org/officeDocument/2006/relationships/slideLayout" Target="../slideLayouts/slideLayout1024.xml"/><Relationship Id="rId6" Type="http://schemas.openxmlformats.org/officeDocument/2006/relationships/slideLayout" Target="../slideLayouts/slideLayout1029.xml"/><Relationship Id="rId11" Type="http://schemas.openxmlformats.org/officeDocument/2006/relationships/slideLayout" Target="../slideLayouts/slideLayout1034.xml"/><Relationship Id="rId5" Type="http://schemas.openxmlformats.org/officeDocument/2006/relationships/slideLayout" Target="../slideLayouts/slideLayout1028.xml"/><Relationship Id="rId10" Type="http://schemas.openxmlformats.org/officeDocument/2006/relationships/slideLayout" Target="../slideLayouts/slideLayout1033.xml"/><Relationship Id="rId4" Type="http://schemas.openxmlformats.org/officeDocument/2006/relationships/slideLayout" Target="../slideLayouts/slideLayout1027.xml"/><Relationship Id="rId9" Type="http://schemas.openxmlformats.org/officeDocument/2006/relationships/slideLayout" Target="../slideLayouts/slideLayout1032.xm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042.xml"/><Relationship Id="rId13" Type="http://schemas.openxmlformats.org/officeDocument/2006/relationships/image" Target="../media/image2.jpg"/><Relationship Id="rId3" Type="http://schemas.openxmlformats.org/officeDocument/2006/relationships/slideLayout" Target="../slideLayouts/slideLayout1037.xml"/><Relationship Id="rId7" Type="http://schemas.openxmlformats.org/officeDocument/2006/relationships/slideLayout" Target="../slideLayouts/slideLayout1041.xml"/><Relationship Id="rId12" Type="http://schemas.openxmlformats.org/officeDocument/2006/relationships/theme" Target="../theme/theme95.xml"/><Relationship Id="rId2" Type="http://schemas.openxmlformats.org/officeDocument/2006/relationships/slideLayout" Target="../slideLayouts/slideLayout1036.xml"/><Relationship Id="rId1" Type="http://schemas.openxmlformats.org/officeDocument/2006/relationships/slideLayout" Target="../slideLayouts/slideLayout1035.xml"/><Relationship Id="rId6" Type="http://schemas.openxmlformats.org/officeDocument/2006/relationships/slideLayout" Target="../slideLayouts/slideLayout1040.xml"/><Relationship Id="rId11" Type="http://schemas.openxmlformats.org/officeDocument/2006/relationships/slideLayout" Target="../slideLayouts/slideLayout1045.xml"/><Relationship Id="rId5" Type="http://schemas.openxmlformats.org/officeDocument/2006/relationships/slideLayout" Target="../slideLayouts/slideLayout1039.xml"/><Relationship Id="rId10" Type="http://schemas.openxmlformats.org/officeDocument/2006/relationships/slideLayout" Target="../slideLayouts/slideLayout1044.xml"/><Relationship Id="rId4" Type="http://schemas.openxmlformats.org/officeDocument/2006/relationships/slideLayout" Target="../slideLayouts/slideLayout1038.xml"/><Relationship Id="rId9" Type="http://schemas.openxmlformats.org/officeDocument/2006/relationships/slideLayout" Target="../slideLayouts/slideLayout1043.xml"/></Relationships>
</file>

<file path=ppt/slideMasters/_rels/slideMaster96.xml.rels><?xml version="1.0" encoding="UTF-8" standalone="yes"?>
<Relationships xmlns="http://schemas.openxmlformats.org/package/2006/relationships"><Relationship Id="rId8" Type="http://schemas.openxmlformats.org/officeDocument/2006/relationships/slideLayout" Target="../slideLayouts/slideLayout1053.xml"/><Relationship Id="rId13" Type="http://schemas.openxmlformats.org/officeDocument/2006/relationships/image" Target="../media/image2.jpg"/><Relationship Id="rId3" Type="http://schemas.openxmlformats.org/officeDocument/2006/relationships/slideLayout" Target="../slideLayouts/slideLayout1048.xml"/><Relationship Id="rId7" Type="http://schemas.openxmlformats.org/officeDocument/2006/relationships/slideLayout" Target="../slideLayouts/slideLayout1052.xml"/><Relationship Id="rId12" Type="http://schemas.openxmlformats.org/officeDocument/2006/relationships/theme" Target="../theme/theme96.xml"/><Relationship Id="rId2" Type="http://schemas.openxmlformats.org/officeDocument/2006/relationships/slideLayout" Target="../slideLayouts/slideLayout1047.xml"/><Relationship Id="rId1" Type="http://schemas.openxmlformats.org/officeDocument/2006/relationships/slideLayout" Target="../slideLayouts/slideLayout1046.xml"/><Relationship Id="rId6" Type="http://schemas.openxmlformats.org/officeDocument/2006/relationships/slideLayout" Target="../slideLayouts/slideLayout1051.xml"/><Relationship Id="rId11" Type="http://schemas.openxmlformats.org/officeDocument/2006/relationships/slideLayout" Target="../slideLayouts/slideLayout1056.xml"/><Relationship Id="rId5" Type="http://schemas.openxmlformats.org/officeDocument/2006/relationships/slideLayout" Target="../slideLayouts/slideLayout1050.xml"/><Relationship Id="rId10" Type="http://schemas.openxmlformats.org/officeDocument/2006/relationships/slideLayout" Target="../slideLayouts/slideLayout1055.xml"/><Relationship Id="rId4" Type="http://schemas.openxmlformats.org/officeDocument/2006/relationships/slideLayout" Target="../slideLayouts/slideLayout1049.xml"/><Relationship Id="rId9" Type="http://schemas.openxmlformats.org/officeDocument/2006/relationships/slideLayout" Target="../slideLayouts/slideLayout1054.xml"/></Relationships>
</file>

<file path=ppt/slideMasters/_rels/slideMaster97.xml.rels><?xml version="1.0" encoding="UTF-8" standalone="yes"?>
<Relationships xmlns="http://schemas.openxmlformats.org/package/2006/relationships"><Relationship Id="rId8" Type="http://schemas.openxmlformats.org/officeDocument/2006/relationships/slideLayout" Target="../slideLayouts/slideLayout1064.xml"/><Relationship Id="rId13" Type="http://schemas.openxmlformats.org/officeDocument/2006/relationships/image" Target="../media/image2.jpg"/><Relationship Id="rId3" Type="http://schemas.openxmlformats.org/officeDocument/2006/relationships/slideLayout" Target="../slideLayouts/slideLayout1059.xml"/><Relationship Id="rId7" Type="http://schemas.openxmlformats.org/officeDocument/2006/relationships/slideLayout" Target="../slideLayouts/slideLayout1063.xml"/><Relationship Id="rId12" Type="http://schemas.openxmlformats.org/officeDocument/2006/relationships/theme" Target="../theme/theme97.xml"/><Relationship Id="rId2" Type="http://schemas.openxmlformats.org/officeDocument/2006/relationships/slideLayout" Target="../slideLayouts/slideLayout1058.xml"/><Relationship Id="rId1" Type="http://schemas.openxmlformats.org/officeDocument/2006/relationships/slideLayout" Target="../slideLayouts/slideLayout1057.xml"/><Relationship Id="rId6" Type="http://schemas.openxmlformats.org/officeDocument/2006/relationships/slideLayout" Target="../slideLayouts/slideLayout1062.xml"/><Relationship Id="rId11" Type="http://schemas.openxmlformats.org/officeDocument/2006/relationships/slideLayout" Target="../slideLayouts/slideLayout1067.xml"/><Relationship Id="rId5" Type="http://schemas.openxmlformats.org/officeDocument/2006/relationships/slideLayout" Target="../slideLayouts/slideLayout1061.xml"/><Relationship Id="rId10" Type="http://schemas.openxmlformats.org/officeDocument/2006/relationships/slideLayout" Target="../slideLayouts/slideLayout1066.xml"/><Relationship Id="rId4" Type="http://schemas.openxmlformats.org/officeDocument/2006/relationships/slideLayout" Target="../slideLayouts/slideLayout1060.xml"/><Relationship Id="rId9" Type="http://schemas.openxmlformats.org/officeDocument/2006/relationships/slideLayout" Target="../slideLayouts/slideLayout1065.xml"/></Relationships>
</file>

<file path=ppt/slideMasters/_rels/slideMaster98.xml.rels><?xml version="1.0" encoding="UTF-8" standalone="yes"?>
<Relationships xmlns="http://schemas.openxmlformats.org/package/2006/relationships"><Relationship Id="rId8" Type="http://schemas.openxmlformats.org/officeDocument/2006/relationships/slideLayout" Target="../slideLayouts/slideLayout1075.xml"/><Relationship Id="rId13" Type="http://schemas.openxmlformats.org/officeDocument/2006/relationships/image" Target="../media/image2.jpg"/><Relationship Id="rId3" Type="http://schemas.openxmlformats.org/officeDocument/2006/relationships/slideLayout" Target="../slideLayouts/slideLayout1070.xml"/><Relationship Id="rId7" Type="http://schemas.openxmlformats.org/officeDocument/2006/relationships/slideLayout" Target="../slideLayouts/slideLayout1074.xml"/><Relationship Id="rId12" Type="http://schemas.openxmlformats.org/officeDocument/2006/relationships/theme" Target="../theme/theme98.xml"/><Relationship Id="rId2" Type="http://schemas.openxmlformats.org/officeDocument/2006/relationships/slideLayout" Target="../slideLayouts/slideLayout1069.xml"/><Relationship Id="rId1" Type="http://schemas.openxmlformats.org/officeDocument/2006/relationships/slideLayout" Target="../slideLayouts/slideLayout1068.xml"/><Relationship Id="rId6" Type="http://schemas.openxmlformats.org/officeDocument/2006/relationships/slideLayout" Target="../slideLayouts/slideLayout1073.xml"/><Relationship Id="rId11" Type="http://schemas.openxmlformats.org/officeDocument/2006/relationships/slideLayout" Target="../slideLayouts/slideLayout1078.xml"/><Relationship Id="rId5" Type="http://schemas.openxmlformats.org/officeDocument/2006/relationships/slideLayout" Target="../slideLayouts/slideLayout1072.xml"/><Relationship Id="rId10" Type="http://schemas.openxmlformats.org/officeDocument/2006/relationships/slideLayout" Target="../slideLayouts/slideLayout1077.xml"/><Relationship Id="rId4" Type="http://schemas.openxmlformats.org/officeDocument/2006/relationships/slideLayout" Target="../slideLayouts/slideLayout1071.xml"/><Relationship Id="rId9" Type="http://schemas.openxmlformats.org/officeDocument/2006/relationships/slideLayout" Target="../slideLayouts/slideLayout1076.xml"/></Relationships>
</file>

<file path=ppt/slideMasters/_rels/slideMaster99.xml.rels><?xml version="1.0" encoding="UTF-8" standalone="yes"?>
<Relationships xmlns="http://schemas.openxmlformats.org/package/2006/relationships"><Relationship Id="rId8" Type="http://schemas.openxmlformats.org/officeDocument/2006/relationships/slideLayout" Target="../slideLayouts/slideLayout1086.xml"/><Relationship Id="rId13" Type="http://schemas.openxmlformats.org/officeDocument/2006/relationships/image" Target="../media/image2.jpg"/><Relationship Id="rId3" Type="http://schemas.openxmlformats.org/officeDocument/2006/relationships/slideLayout" Target="../slideLayouts/slideLayout1081.xml"/><Relationship Id="rId7" Type="http://schemas.openxmlformats.org/officeDocument/2006/relationships/slideLayout" Target="../slideLayouts/slideLayout1085.xml"/><Relationship Id="rId12" Type="http://schemas.openxmlformats.org/officeDocument/2006/relationships/theme" Target="../theme/theme99.xml"/><Relationship Id="rId2" Type="http://schemas.openxmlformats.org/officeDocument/2006/relationships/slideLayout" Target="../slideLayouts/slideLayout1080.xml"/><Relationship Id="rId1" Type="http://schemas.openxmlformats.org/officeDocument/2006/relationships/slideLayout" Target="../slideLayouts/slideLayout1079.xml"/><Relationship Id="rId6" Type="http://schemas.openxmlformats.org/officeDocument/2006/relationships/slideLayout" Target="../slideLayouts/slideLayout1084.xml"/><Relationship Id="rId11" Type="http://schemas.openxmlformats.org/officeDocument/2006/relationships/slideLayout" Target="../slideLayouts/slideLayout1089.xml"/><Relationship Id="rId5" Type="http://schemas.openxmlformats.org/officeDocument/2006/relationships/slideLayout" Target="../slideLayouts/slideLayout1083.xml"/><Relationship Id="rId10" Type="http://schemas.openxmlformats.org/officeDocument/2006/relationships/slideLayout" Target="../slideLayouts/slideLayout1088.xml"/><Relationship Id="rId4" Type="http://schemas.openxmlformats.org/officeDocument/2006/relationships/slideLayout" Target="../slideLayouts/slideLayout1082.xml"/><Relationship Id="rId9" Type="http://schemas.openxmlformats.org/officeDocument/2006/relationships/slideLayout" Target="../slideLayouts/slideLayout10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0"/>
            <a:ext cx="8229600" cy="57911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004456"/>
            <a:ext cx="8229600" cy="33163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320779"/>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320779"/>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320779"/>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pic>
        <p:nvPicPr>
          <p:cNvPr id="7" name="Picture 6">
            <a:extLst>
              <a:ext uri="{FF2B5EF4-FFF2-40B4-BE49-F238E27FC236}">
                <a16:creationId xmlns:a16="http://schemas.microsoft.com/office/drawing/2014/main" id="{6E87F941-CB2A-425E-943B-0FFFE184073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48039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42900" rtl="0" eaLnBrk="1" latinLnBrk="0" hangingPunct="1">
        <a:spcBef>
          <a:spcPct val="0"/>
        </a:spcBef>
        <a:buNone/>
        <a:defRPr sz="3000" b="1" kern="1200">
          <a:solidFill>
            <a:schemeClr val="tx2"/>
          </a:solidFill>
          <a:latin typeface="Helvetica"/>
          <a:ea typeface="+mj-ea"/>
          <a:cs typeface="Helvetica"/>
        </a:defRPr>
      </a:lvl1pPr>
    </p:titleStyle>
    <p:bodyStyle>
      <a:lvl1pPr marL="257175" indent="-257175" algn="l" defTabSz="342900" rtl="0" eaLnBrk="1" latinLnBrk="0" hangingPunct="1">
        <a:spcBef>
          <a:spcPct val="20000"/>
        </a:spcBef>
        <a:buFont typeface="Arial"/>
        <a:buChar char="•"/>
        <a:defRPr sz="2400" b="0" i="0" kern="1200">
          <a:solidFill>
            <a:schemeClr val="tx1">
              <a:lumMod val="65000"/>
              <a:lumOff val="35000"/>
            </a:schemeClr>
          </a:solidFill>
          <a:latin typeface="Helvetica LT Std Cond"/>
          <a:ea typeface="+mn-ea"/>
          <a:cs typeface="Helvetica LT Std Cond"/>
        </a:defRPr>
      </a:lvl1pPr>
      <a:lvl2pPr marL="557213" indent="-214313" algn="l" defTabSz="342900" rtl="0" eaLnBrk="1" latinLnBrk="0" hangingPunct="1">
        <a:spcBef>
          <a:spcPct val="20000"/>
        </a:spcBef>
        <a:buFont typeface="Arial"/>
        <a:buChar char="–"/>
        <a:defRPr sz="2100" b="0" i="0" kern="1200">
          <a:solidFill>
            <a:schemeClr val="tx1">
              <a:lumMod val="65000"/>
              <a:lumOff val="35000"/>
            </a:schemeClr>
          </a:solidFill>
          <a:latin typeface="Helvetica LT Std Cond"/>
          <a:ea typeface="+mn-ea"/>
          <a:cs typeface="Helvetica LT Std Cond"/>
        </a:defRPr>
      </a:lvl2pPr>
      <a:lvl3pPr marL="857250" indent="-171450" algn="l" defTabSz="342900" rtl="0" eaLnBrk="1" latinLnBrk="0" hangingPunct="1">
        <a:spcBef>
          <a:spcPct val="20000"/>
        </a:spcBef>
        <a:buFont typeface="Arial"/>
        <a:buChar char="•"/>
        <a:defRPr sz="1800" b="0" i="0" kern="1200">
          <a:solidFill>
            <a:schemeClr val="tx1">
              <a:lumMod val="65000"/>
              <a:lumOff val="35000"/>
            </a:schemeClr>
          </a:solidFill>
          <a:latin typeface="Helvetica LT Std Cond"/>
          <a:ea typeface="+mn-ea"/>
          <a:cs typeface="Helvetica LT Std Cond"/>
        </a:defRPr>
      </a:lvl3pPr>
      <a:lvl4pPr marL="1200150" indent="-171450" algn="l" defTabSz="342900" rtl="0" eaLnBrk="1" latinLnBrk="0" hangingPunct="1">
        <a:spcBef>
          <a:spcPct val="20000"/>
        </a:spcBef>
        <a:buFont typeface="Arial"/>
        <a:buChar char="–"/>
        <a:defRPr sz="1500" b="0" i="0" kern="1200">
          <a:solidFill>
            <a:schemeClr val="tx1">
              <a:lumMod val="65000"/>
              <a:lumOff val="35000"/>
            </a:schemeClr>
          </a:solidFill>
          <a:latin typeface="Helvetica LT Std Cond"/>
          <a:ea typeface="+mn-ea"/>
          <a:cs typeface="Helvetica LT Std Cond"/>
        </a:defRPr>
      </a:lvl4pPr>
      <a:lvl5pPr marL="1543050" indent="-171450" algn="l" defTabSz="342900" rtl="0" eaLnBrk="1" latinLnBrk="0" hangingPunct="1">
        <a:spcBef>
          <a:spcPct val="20000"/>
        </a:spcBef>
        <a:buFont typeface="Arial"/>
        <a:buChar char="»"/>
        <a:defRPr sz="1500" b="0" i="0" kern="1200">
          <a:solidFill>
            <a:schemeClr val="tx1">
              <a:lumMod val="65000"/>
              <a:lumOff val="35000"/>
            </a:schemeClr>
          </a:solidFill>
          <a:latin typeface="Helvetica LT Std Cond"/>
          <a:ea typeface="+mn-ea"/>
          <a:cs typeface="Helvetica LT Std Cond"/>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68426990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452102403"/>
      </p:ext>
    </p:extLst>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343590832"/>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65890730"/>
      </p:ext>
    </p:extLst>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4076210335"/>
      </p:ext>
    </p:extLst>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71119575"/>
      </p:ext>
    </p:extLst>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844240528"/>
      </p:ext>
    </p:extLst>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586146760"/>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32192749"/>
      </p:ext>
    </p:extLst>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198312329"/>
      </p:ext>
    </p:extLst>
  </p:cSld>
  <p:clrMap bg1="lt1" tx1="dk1" bg2="lt2" tx2="dk2" accent1="accent1" accent2="accent2" accent3="accent3" accent4="accent4" accent5="accent5" accent6="accent6" hlink="hlink" folHlink="folHlink"/>
  <p:sldLayoutIdLst>
    <p:sldLayoutId id="2147484981" r:id="rId1"/>
    <p:sldLayoutId id="2147484982" r:id="rId2"/>
    <p:sldLayoutId id="2147484983" r:id="rId3"/>
    <p:sldLayoutId id="2147484984" r:id="rId4"/>
    <p:sldLayoutId id="2147484985" r:id="rId5"/>
    <p:sldLayoutId id="2147484986" r:id="rId6"/>
    <p:sldLayoutId id="2147484987" r:id="rId7"/>
    <p:sldLayoutId id="2147484988" r:id="rId8"/>
    <p:sldLayoutId id="2147484989" r:id="rId9"/>
    <p:sldLayoutId id="2147484990" r:id="rId10"/>
    <p:sldLayoutId id="21474849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598298973"/>
      </p:ext>
    </p:extLst>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77654752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586412219"/>
      </p:ext>
    </p:extLst>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042231875"/>
      </p:ext>
    </p:extLst>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4" r:id="rId8"/>
    <p:sldLayoutId id="2147485025" r:id="rId9"/>
    <p:sldLayoutId id="2147485026" r:id="rId10"/>
    <p:sldLayoutId id="214748502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088614734"/>
      </p:ext>
    </p:extLst>
  </p:cSld>
  <p:clrMap bg1="lt1" tx1="dk1" bg2="lt2" tx2="dk2" accent1="accent1" accent2="accent2" accent3="accent3" accent4="accent4" accent5="accent5" accent6="accent6" hlink="hlink" folHlink="folHlink"/>
  <p:sldLayoutIdLst>
    <p:sldLayoutId id="2147485029" r:id="rId1"/>
    <p:sldLayoutId id="2147485030" r:id="rId2"/>
    <p:sldLayoutId id="2147485031" r:id="rId3"/>
    <p:sldLayoutId id="2147485032" r:id="rId4"/>
    <p:sldLayoutId id="2147485033" r:id="rId5"/>
    <p:sldLayoutId id="2147485034" r:id="rId6"/>
    <p:sldLayoutId id="2147485035" r:id="rId7"/>
    <p:sldLayoutId id="2147485036" r:id="rId8"/>
    <p:sldLayoutId id="2147485037" r:id="rId9"/>
    <p:sldLayoutId id="2147485038" r:id="rId10"/>
    <p:sldLayoutId id="21474850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700080275"/>
      </p:ext>
    </p:extLst>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388086354"/>
      </p:ext>
    </p:extLst>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799163738"/>
      </p:ext>
    </p:extLst>
  </p:cSld>
  <p:clrMap bg1="lt1" tx1="dk1" bg2="lt2" tx2="dk2" accent1="accent1" accent2="accent2" accent3="accent3" accent4="accent4" accent5="accent5" accent6="accent6" hlink="hlink" folHlink="folHlink"/>
  <p:sldLayoutIdLst>
    <p:sldLayoutId id="2147485065" r:id="rId1"/>
    <p:sldLayoutId id="2147485066" r:id="rId2"/>
    <p:sldLayoutId id="2147485067" r:id="rId3"/>
    <p:sldLayoutId id="2147485068" r:id="rId4"/>
    <p:sldLayoutId id="2147485069" r:id="rId5"/>
    <p:sldLayoutId id="2147485070" r:id="rId6"/>
    <p:sldLayoutId id="2147485071" r:id="rId7"/>
    <p:sldLayoutId id="2147485072" r:id="rId8"/>
    <p:sldLayoutId id="2147485073" r:id="rId9"/>
    <p:sldLayoutId id="2147485074" r:id="rId10"/>
    <p:sldLayoutId id="214748507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31184849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82738454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215684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99287555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6167955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08624422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99379622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28053359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0"/>
            <a:ext cx="8229600" cy="57911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004456"/>
            <a:ext cx="8229600" cy="33163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320779"/>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320779"/>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320779"/>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pic>
        <p:nvPicPr>
          <p:cNvPr id="7" name="Picture 6">
            <a:extLst>
              <a:ext uri="{FF2B5EF4-FFF2-40B4-BE49-F238E27FC236}">
                <a16:creationId xmlns:a16="http://schemas.microsoft.com/office/drawing/2014/main" id="{6E87F941-CB2A-425E-943B-0FFFE184073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119132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342900" rtl="0" eaLnBrk="1" latinLnBrk="0" hangingPunct="1">
        <a:spcBef>
          <a:spcPct val="0"/>
        </a:spcBef>
        <a:buNone/>
        <a:defRPr sz="3000" b="1" kern="1200">
          <a:solidFill>
            <a:schemeClr val="tx2"/>
          </a:solidFill>
          <a:latin typeface="Helvetica"/>
          <a:ea typeface="+mj-ea"/>
          <a:cs typeface="Helvetica"/>
        </a:defRPr>
      </a:lvl1pPr>
    </p:titleStyle>
    <p:bodyStyle>
      <a:lvl1pPr marL="257175" indent="-257175" algn="l" defTabSz="342900" rtl="0" eaLnBrk="1" latinLnBrk="0" hangingPunct="1">
        <a:spcBef>
          <a:spcPct val="20000"/>
        </a:spcBef>
        <a:buFont typeface="Arial"/>
        <a:buChar char="•"/>
        <a:defRPr sz="2400" b="0" i="0" kern="1200">
          <a:solidFill>
            <a:schemeClr val="tx1">
              <a:lumMod val="65000"/>
              <a:lumOff val="35000"/>
            </a:schemeClr>
          </a:solidFill>
          <a:latin typeface="Helvetica LT Std Cond"/>
          <a:ea typeface="+mn-ea"/>
          <a:cs typeface="Helvetica LT Std Cond"/>
        </a:defRPr>
      </a:lvl1pPr>
      <a:lvl2pPr marL="557213" indent="-214313" algn="l" defTabSz="342900" rtl="0" eaLnBrk="1" latinLnBrk="0" hangingPunct="1">
        <a:spcBef>
          <a:spcPct val="20000"/>
        </a:spcBef>
        <a:buFont typeface="Arial"/>
        <a:buChar char="–"/>
        <a:defRPr sz="2100" b="0" i="0" kern="1200">
          <a:solidFill>
            <a:schemeClr val="tx1">
              <a:lumMod val="65000"/>
              <a:lumOff val="35000"/>
            </a:schemeClr>
          </a:solidFill>
          <a:latin typeface="Helvetica LT Std Cond"/>
          <a:ea typeface="+mn-ea"/>
          <a:cs typeface="Helvetica LT Std Cond"/>
        </a:defRPr>
      </a:lvl2pPr>
      <a:lvl3pPr marL="857250" indent="-171450" algn="l" defTabSz="342900" rtl="0" eaLnBrk="1" latinLnBrk="0" hangingPunct="1">
        <a:spcBef>
          <a:spcPct val="20000"/>
        </a:spcBef>
        <a:buFont typeface="Arial"/>
        <a:buChar char="•"/>
        <a:defRPr sz="1800" b="0" i="0" kern="1200">
          <a:solidFill>
            <a:schemeClr val="tx1">
              <a:lumMod val="65000"/>
              <a:lumOff val="35000"/>
            </a:schemeClr>
          </a:solidFill>
          <a:latin typeface="Helvetica LT Std Cond"/>
          <a:ea typeface="+mn-ea"/>
          <a:cs typeface="Helvetica LT Std Cond"/>
        </a:defRPr>
      </a:lvl3pPr>
      <a:lvl4pPr marL="1200150" indent="-171450" algn="l" defTabSz="342900" rtl="0" eaLnBrk="1" latinLnBrk="0" hangingPunct="1">
        <a:spcBef>
          <a:spcPct val="20000"/>
        </a:spcBef>
        <a:buFont typeface="Arial"/>
        <a:buChar char="–"/>
        <a:defRPr sz="1500" b="0" i="0" kern="1200">
          <a:solidFill>
            <a:schemeClr val="tx1">
              <a:lumMod val="65000"/>
              <a:lumOff val="35000"/>
            </a:schemeClr>
          </a:solidFill>
          <a:latin typeface="Helvetica LT Std Cond"/>
          <a:ea typeface="+mn-ea"/>
          <a:cs typeface="Helvetica LT Std Cond"/>
        </a:defRPr>
      </a:lvl4pPr>
      <a:lvl5pPr marL="1543050" indent="-171450" algn="l" defTabSz="342900" rtl="0" eaLnBrk="1" latinLnBrk="0" hangingPunct="1">
        <a:spcBef>
          <a:spcPct val="20000"/>
        </a:spcBef>
        <a:buFont typeface="Arial"/>
        <a:buChar char="»"/>
        <a:defRPr sz="1500" b="0" i="0" kern="1200">
          <a:solidFill>
            <a:schemeClr val="tx1">
              <a:lumMod val="65000"/>
              <a:lumOff val="35000"/>
            </a:schemeClr>
          </a:solidFill>
          <a:latin typeface="Helvetica LT Std Cond"/>
          <a:ea typeface="+mn-ea"/>
          <a:cs typeface="Helvetica LT Std Cond"/>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36517822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81394507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89378910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57489488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8344685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45796673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216917995"/>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40782920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50512856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62102874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8515730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83727364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750270854"/>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200983288"/>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77658096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874749486"/>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1457468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701190195"/>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71656243"/>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534703929"/>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483091911"/>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9251790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25217285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954053619"/>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94822214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26841105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215087002"/>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35011774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23415246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466116572"/>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81076564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338377880"/>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8685777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729560173"/>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4128743629"/>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49496002"/>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685811292"/>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740002564"/>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427120734"/>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4128106197"/>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814244385"/>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472758170"/>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909479615"/>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8552521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0799495"/>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915148225"/>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214588538"/>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847296734"/>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963824537"/>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308015275"/>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885734536"/>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961369650"/>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472236319"/>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4185972520"/>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09708291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599706489"/>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921447081"/>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693858868"/>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631907302"/>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4281237481"/>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484466606"/>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955105114"/>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580708261"/>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654135493"/>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292255469"/>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8573944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862169925"/>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889206264"/>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443111466"/>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553247964"/>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573674585"/>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713196814"/>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107577144"/>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833568856"/>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890144241"/>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426507380"/>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5348100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349361332"/>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936495915"/>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945635522"/>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873167686"/>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196236469"/>
      </p:ext>
    </p:extLst>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3141996476"/>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273164305"/>
      </p:ext>
    </p:extLst>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122938688"/>
      </p:ext>
    </p:extLst>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2977112373"/>
      </p:ext>
    </p:extLst>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577194-F9B8-8B4E-862B-F19AD12403BC}" type="datetimeFigureOut">
              <a:rPr lang="en-US" smtClean="0"/>
              <a:t>8/23/2018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A6D532-D0C3-E145-8185-02778E8BDA87}" type="slidenum">
              <a:rPr lang="en-US" smtClean="0"/>
              <a:t>‹#›</a:t>
            </a:fld>
            <a:endParaRPr lang="en-US" dirty="0"/>
          </a:p>
        </p:txBody>
      </p:sp>
    </p:spTree>
    <p:extLst>
      <p:ext uri="{BB962C8B-B14F-4D97-AF65-F5344CB8AC3E}">
        <p14:creationId xmlns:p14="http://schemas.microsoft.com/office/powerpoint/2010/main" val="1538926843"/>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1223.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036.xml"/><Relationship Id="rId1" Type="http://schemas.openxmlformats.org/officeDocument/2006/relationships/themeOverride" Target="../theme/themeOverride99.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047.xml"/><Relationship Id="rId1" Type="http://schemas.openxmlformats.org/officeDocument/2006/relationships/themeOverride" Target="../theme/themeOverride100.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058.xml"/><Relationship Id="rId1" Type="http://schemas.openxmlformats.org/officeDocument/2006/relationships/themeOverride" Target="../theme/themeOverride101.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069.xml"/><Relationship Id="rId1" Type="http://schemas.openxmlformats.org/officeDocument/2006/relationships/themeOverride" Target="../theme/themeOverride102.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080.xml"/><Relationship Id="rId1" Type="http://schemas.openxmlformats.org/officeDocument/2006/relationships/themeOverride" Target="../theme/themeOverride103.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091.xml"/><Relationship Id="rId1" Type="http://schemas.openxmlformats.org/officeDocument/2006/relationships/themeOverride" Target="../theme/themeOverride104.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102.xml"/><Relationship Id="rId1" Type="http://schemas.openxmlformats.org/officeDocument/2006/relationships/themeOverride" Target="../theme/themeOverride105.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112.xml"/><Relationship Id="rId1" Type="http://schemas.openxmlformats.org/officeDocument/2006/relationships/themeOverride" Target="../theme/themeOverride106.xml"/></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129.xml"/><Relationship Id="rId1" Type="http://schemas.openxmlformats.org/officeDocument/2006/relationships/themeOverride" Target="../theme/themeOverride107.xml"/></Relationships>
</file>

<file path=ppt/slides/_rels/slide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40.xml"/><Relationship Id="rId1" Type="http://schemas.openxmlformats.org/officeDocument/2006/relationships/themeOverride" Target="../theme/themeOverride108.xml"/></Relationships>
</file>

<file path=ppt/slides/_rels/slide11.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90.xml"/><Relationship Id="rId1" Type="http://schemas.openxmlformats.org/officeDocument/2006/relationships/themeOverride" Target="../theme/themeOverride10.xml"/></Relationships>
</file>

<file path=ppt/slides/_rels/slide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145.xml"/><Relationship Id="rId1" Type="http://schemas.openxmlformats.org/officeDocument/2006/relationships/themeOverride" Target="../theme/themeOverride109.xml"/></Relationships>
</file>

<file path=ppt/slides/_rels/slide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156.xml"/><Relationship Id="rId1" Type="http://schemas.openxmlformats.org/officeDocument/2006/relationships/themeOverride" Target="../theme/themeOverride110.xml"/></Relationships>
</file>

<file path=ppt/slides/_rels/slide112.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adopted-names-council/naming-guidelines/naming-biologics/monoclonal-antibodies.page" TargetMode="External"/><Relationship Id="rId7" Type="http://schemas.openxmlformats.org/officeDocument/2006/relationships/hyperlink" Target="http://www.mycancergenome.org/" TargetMode="External"/><Relationship Id="rId2" Type="http://schemas.openxmlformats.org/officeDocument/2006/relationships/slideLayout" Target="../slideLayouts/slideLayout1168.xml"/><Relationship Id="rId1" Type="http://schemas.openxmlformats.org/officeDocument/2006/relationships/themeOverride" Target="../theme/themeOverride111.xml"/><Relationship Id="rId6" Type="http://schemas.openxmlformats.org/officeDocument/2006/relationships/hyperlink" Target="http://www.fda.gov/Drugs/InformationOnDrugs/ApprovedDrugs/ucm279174.htm" TargetMode="External"/><Relationship Id="rId5" Type="http://schemas.openxmlformats.org/officeDocument/2006/relationships/hyperlink" Target="http://www.cancer.gov/dictionary" TargetMode="External"/><Relationship Id="rId4" Type="http://schemas.openxmlformats.org/officeDocument/2006/relationships/hyperlink" Target="http://www.cancer.gov/cancertopics/understandingcancer/targetedtherapies" TargetMode="External"/></Relationships>
</file>

<file path=ppt/slides/_rels/slide113.xml.rels><?xml version="1.0" encoding="UTF-8" standalone="yes"?>
<Relationships xmlns="http://schemas.openxmlformats.org/package/2006/relationships"><Relationship Id="rId8" Type="http://schemas.openxmlformats.org/officeDocument/2006/relationships/hyperlink" Target="http://www.blincyto.com/" TargetMode="External"/><Relationship Id="rId13" Type="http://schemas.openxmlformats.org/officeDocument/2006/relationships/hyperlink" Target="http://www.imbruvica.com/" TargetMode="External"/><Relationship Id="rId3" Type="http://schemas.openxmlformats.org/officeDocument/2006/relationships/hyperlink" Target="http://www.alunbrig.com/" TargetMode="External"/><Relationship Id="rId7" Type="http://schemas.openxmlformats.org/officeDocument/2006/relationships/hyperlink" Target="http://www.besponsa.com/" TargetMode="External"/><Relationship Id="rId12" Type="http://schemas.openxmlformats.org/officeDocument/2006/relationships/hyperlink" Target="http://www.idhifa.com/" TargetMode="External"/><Relationship Id="rId17" Type="http://schemas.openxmlformats.org/officeDocument/2006/relationships/hyperlink" Target="http://www.revlimid.com/" TargetMode="External"/><Relationship Id="rId2" Type="http://schemas.openxmlformats.org/officeDocument/2006/relationships/slideLayout" Target="../slideLayouts/slideLayout1179.xml"/><Relationship Id="rId16" Type="http://schemas.openxmlformats.org/officeDocument/2006/relationships/hyperlink" Target="http://www.keytruda.com/" TargetMode="External"/><Relationship Id="rId1" Type="http://schemas.openxmlformats.org/officeDocument/2006/relationships/themeOverride" Target="../theme/themeOverride112.xml"/><Relationship Id="rId6" Type="http://schemas.openxmlformats.org/officeDocument/2006/relationships/hyperlink" Target="http://www.bavencio.com/" TargetMode="External"/><Relationship Id="rId11" Type="http://schemas.openxmlformats.org/officeDocument/2006/relationships/hyperlink" Target="http://www.ibrance.com/" TargetMode="External"/><Relationship Id="rId5" Type="http://schemas.openxmlformats.org/officeDocument/2006/relationships/hyperlink" Target="http://www.azedra.com/" TargetMode="External"/><Relationship Id="rId15" Type="http://schemas.openxmlformats.org/officeDocument/2006/relationships/hyperlink" Target="http://www.jevtana.com/" TargetMode="External"/><Relationship Id="rId10" Type="http://schemas.openxmlformats.org/officeDocument/2006/relationships/hyperlink" Target="http://www.calquence.com/" TargetMode="External"/><Relationship Id="rId4" Type="http://schemas.openxmlformats.org/officeDocument/2006/relationships/hyperlink" Target="http://www.avastin.com/" TargetMode="External"/><Relationship Id="rId9" Type="http://schemas.openxmlformats.org/officeDocument/2006/relationships/hyperlink" Target="http://www.braftovi.com/" TargetMode="External"/><Relationship Id="rId14" Type="http://schemas.openxmlformats.org/officeDocument/2006/relationships/hyperlink" Target="http://www.imfinzi.com/"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www.ogivri.com/" TargetMode="External"/><Relationship Id="rId3" Type="http://schemas.openxmlformats.org/officeDocument/2006/relationships/hyperlink" Target="http://www.revlimid.com/" TargetMode="External"/><Relationship Id="rId7" Type="http://schemas.openxmlformats.org/officeDocument/2006/relationships/hyperlink" Target="http://www.nerlynx.com/" TargetMode="External"/><Relationship Id="rId2" Type="http://schemas.openxmlformats.org/officeDocument/2006/relationships/slideLayout" Target="../slideLayouts/slideLayout1190.xml"/><Relationship Id="rId1" Type="http://schemas.openxmlformats.org/officeDocument/2006/relationships/themeOverride" Target="../theme/themeOverride113.xml"/><Relationship Id="rId6" Type="http://schemas.openxmlformats.org/officeDocument/2006/relationships/hyperlink" Target="http://www.mylotarg.com/" TargetMode="External"/><Relationship Id="rId5" Type="http://schemas.openxmlformats.org/officeDocument/2006/relationships/hyperlink" Target="http://www.mvasi.com/" TargetMode="External"/><Relationship Id="rId4" Type="http://schemas.openxmlformats.org/officeDocument/2006/relationships/hyperlink" Target="http://www.opdivo.com/" TargetMode="External"/><Relationship Id="rId9" Type="http://schemas.openxmlformats.org/officeDocument/2006/relationships/hyperlink" Target="http://www.poteligeo.com/" TargetMode="External"/></Relationships>
</file>

<file path=ppt/slides/_rels/slide115.xml.rels><?xml version="1.0" encoding="UTF-8" standalone="yes"?>
<Relationships xmlns="http://schemas.openxmlformats.org/package/2006/relationships"><Relationship Id="rId8" Type="http://schemas.openxmlformats.org/officeDocument/2006/relationships/hyperlink" Target="http://www.tafinlar.com/" TargetMode="External"/><Relationship Id="rId13" Type="http://schemas.openxmlformats.org/officeDocument/2006/relationships/hyperlink" Target="http://www.venclexta.com/" TargetMode="External"/><Relationship Id="rId18" Type="http://schemas.openxmlformats.org/officeDocument/2006/relationships/hyperlink" Target="http://www.revlimid.com/" TargetMode="External"/><Relationship Id="rId3" Type="http://schemas.openxmlformats.org/officeDocument/2006/relationships/hyperlink" Target="http://www.zejula.com/" TargetMode="External"/><Relationship Id="rId7" Type="http://schemas.openxmlformats.org/officeDocument/2006/relationships/hyperlink" Target="http://www.stivarga.com/" TargetMode="External"/><Relationship Id="rId12" Type="http://schemas.openxmlformats.org/officeDocument/2006/relationships/hyperlink" Target="http://www.tibsovo.com/" TargetMode="External"/><Relationship Id="rId17" Type="http://schemas.openxmlformats.org/officeDocument/2006/relationships/hyperlink" Target="http://www.yescarta.com/" TargetMode="External"/><Relationship Id="rId2" Type="http://schemas.openxmlformats.org/officeDocument/2006/relationships/slideLayout" Target="../slideLayouts/slideLayout1201.xml"/><Relationship Id="rId16" Type="http://schemas.openxmlformats.org/officeDocument/2006/relationships/hyperlink" Target="http://www.xtandi.com/" TargetMode="External"/><Relationship Id="rId1" Type="http://schemas.openxmlformats.org/officeDocument/2006/relationships/themeOverride" Target="../theme/themeOverride114.xml"/><Relationship Id="rId6" Type="http://schemas.openxmlformats.org/officeDocument/2006/relationships/hyperlink" Target="http://www.rydapt.com/" TargetMode="External"/><Relationship Id="rId11" Type="http://schemas.openxmlformats.org/officeDocument/2006/relationships/hyperlink" Target="http://www.tecentriq.com/" TargetMode="External"/><Relationship Id="rId5" Type="http://schemas.openxmlformats.org/officeDocument/2006/relationships/hyperlink" Target="http://www.rubraca.com/" TargetMode="External"/><Relationship Id="rId15" Type="http://schemas.openxmlformats.org/officeDocument/2006/relationships/hyperlink" Target="http://www.vyxeos.com/" TargetMode="External"/><Relationship Id="rId10" Type="http://schemas.openxmlformats.org/officeDocument/2006/relationships/hyperlink" Target="http://www.tagrisso.com/" TargetMode="External"/><Relationship Id="rId4" Type="http://schemas.openxmlformats.org/officeDocument/2006/relationships/hyperlink" Target="http://www.rituxanhycela.com/" TargetMode="External"/><Relationship Id="rId9" Type="http://schemas.openxmlformats.org/officeDocument/2006/relationships/hyperlink" Target="http://www.tasigna.com/" TargetMode="External"/><Relationship Id="rId14" Type="http://schemas.openxmlformats.org/officeDocument/2006/relationships/hyperlink" Target="http://www.verzenio.com/"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www.zejula.com/" TargetMode="External"/><Relationship Id="rId2" Type="http://schemas.openxmlformats.org/officeDocument/2006/relationships/slideLayout" Target="../slideLayouts/slideLayout1212.xml"/><Relationship Id="rId1" Type="http://schemas.openxmlformats.org/officeDocument/2006/relationships/themeOverride" Target="../theme/themeOverride115.xml"/><Relationship Id="rId5" Type="http://schemas.openxmlformats.org/officeDocument/2006/relationships/hyperlink" Target="http://www.zykadia.com/" TargetMode="External"/><Relationship Id="rId4" Type="http://schemas.openxmlformats.org/officeDocument/2006/relationships/hyperlink" Target="http://www.revlimid.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101.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11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12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134.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145.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156.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167.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178.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1234.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1245.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189.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200.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211.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22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233.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244.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255.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266.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277.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288.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299.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310.xml"/><Relationship Id="rId1" Type="http://schemas.openxmlformats.org/officeDocument/2006/relationships/themeOverride" Target="../theme/themeOverride32.xml"/></Relationships>
</file>

<file path=ppt/slides/_rels/slide34.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321.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1256.xml"/><Relationship Id="rId1" Type="http://schemas.openxmlformats.org/officeDocument/2006/relationships/themeOverride" Target="../theme/themeOverride3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32.xml"/><Relationship Id="rId1" Type="http://schemas.openxmlformats.org/officeDocument/2006/relationships/themeOverride" Target="../theme/themeOverride35.xml"/></Relationships>
</file>

<file path=ppt/slides/_rels/slide37.xml.rels><?xml version="1.0" encoding="UTF-8" standalone="yes"?>
<Relationships xmlns="http://schemas.openxmlformats.org/package/2006/relationships"><Relationship Id="rId3" Type="http://schemas.openxmlformats.org/officeDocument/2006/relationships/hyperlink" Target="http://www.cancer.gov/dictionary" TargetMode="External"/><Relationship Id="rId2" Type="http://schemas.openxmlformats.org/officeDocument/2006/relationships/slideLayout" Target="../slideLayouts/slideLayout343.xml"/><Relationship Id="rId1" Type="http://schemas.openxmlformats.org/officeDocument/2006/relationships/themeOverride" Target="../theme/themeOverride36.xml"/><Relationship Id="rId4" Type="http://schemas.openxmlformats.org/officeDocument/2006/relationships/hyperlink" Target="http://www.mycancergenome.org/content/molecular-medicine/overview-of-targeted-therapies-for-cance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54.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adopted-names-council/naming-guidelines/" TargetMode="External"/><Relationship Id="rId2" Type="http://schemas.openxmlformats.org/officeDocument/2006/relationships/slideLayout" Target="../slideLayouts/slideLayout365.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376.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387.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398.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409.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420.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431.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442.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453.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464.xml"/><Relationship Id="rId1" Type="http://schemas.openxmlformats.org/officeDocument/2006/relationships/themeOverride" Target="../theme/themeOverr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75.xml"/><Relationship Id="rId1" Type="http://schemas.openxmlformats.org/officeDocument/2006/relationships/themeOverride" Target="../theme/themeOverride48.xml"/></Relationships>
</file>

<file path=ppt/slides/_rels/slide5.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57.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486.xml"/><Relationship Id="rId1" Type="http://schemas.openxmlformats.org/officeDocument/2006/relationships/themeOverride" Target="../theme/themeOverride49.xml"/></Relationships>
</file>

<file path=ppt/slides/_rels/slide51.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497.xml"/><Relationship Id="rId1" Type="http://schemas.openxmlformats.org/officeDocument/2006/relationships/themeOverride" Target="../theme/themeOverride50.xml"/></Relationships>
</file>

<file path=ppt/slides/_rels/slide52.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508.xml"/><Relationship Id="rId1" Type="http://schemas.openxmlformats.org/officeDocument/2006/relationships/themeOverride" Target="../theme/themeOverride51.xml"/></Relationships>
</file>

<file path=ppt/slides/_rels/slide53.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519.xml"/><Relationship Id="rId1" Type="http://schemas.openxmlformats.org/officeDocument/2006/relationships/themeOverride" Target="../theme/themeOverride5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530.xml"/><Relationship Id="rId1" Type="http://schemas.openxmlformats.org/officeDocument/2006/relationships/themeOverride" Target="../theme/themeOverride53.xml"/></Relationships>
</file>

<file path=ppt/slides/_rels/slide55.xml.rels><?xml version="1.0" encoding="UTF-8" standalone="yes"?>
<Relationships xmlns="http://schemas.openxmlformats.org/package/2006/relationships"><Relationship Id="rId3" Type="http://schemas.openxmlformats.org/officeDocument/2006/relationships/hyperlink" Target="http://www.ama-assn.org/ama/pub/physician-resources/medical-science/united-states-" TargetMode="External"/><Relationship Id="rId2" Type="http://schemas.openxmlformats.org/officeDocument/2006/relationships/slideLayout" Target="../slideLayouts/slideLayout541.xml"/><Relationship Id="rId1" Type="http://schemas.openxmlformats.org/officeDocument/2006/relationships/themeOverride" Target="../theme/themeOverride5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552.xml"/><Relationship Id="rId1" Type="http://schemas.openxmlformats.org/officeDocument/2006/relationships/themeOverride" Target="../theme/themeOverride55.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563.xml"/><Relationship Id="rId1" Type="http://schemas.openxmlformats.org/officeDocument/2006/relationships/themeOverride" Target="../theme/themeOverride5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574.xml"/><Relationship Id="rId1" Type="http://schemas.openxmlformats.org/officeDocument/2006/relationships/themeOverride" Target="../theme/themeOverride5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585.xml"/><Relationship Id="rId1" Type="http://schemas.openxmlformats.org/officeDocument/2006/relationships/themeOverride" Target="../theme/themeOverride58.xml"/></Relationships>
</file>

<file path=ppt/slides/_rels/slide6.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68.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596.xml"/><Relationship Id="rId1" Type="http://schemas.openxmlformats.org/officeDocument/2006/relationships/themeOverride" Target="../theme/themeOverride59.xml"/></Relationships>
</file>

<file path=ppt/slides/_rels/slide61.xml.rels><?xml version="1.0" encoding="UTF-8" standalone="yes"?>
<Relationships xmlns="http://schemas.openxmlformats.org/package/2006/relationships"><Relationship Id="rId3" Type="http://schemas.openxmlformats.org/officeDocument/2006/relationships/hyperlink" Target="http://www.lutathera.com/" TargetMode="External"/><Relationship Id="rId2" Type="http://schemas.openxmlformats.org/officeDocument/2006/relationships/slideLayout" Target="../slideLayouts/slideLayout607.xml"/><Relationship Id="rId1" Type="http://schemas.openxmlformats.org/officeDocument/2006/relationships/themeOverride" Target="../theme/themeOverride60.xml"/></Relationships>
</file>

<file path=ppt/slides/_rels/slide62.xml.rels><?xml version="1.0" encoding="UTF-8" standalone="yes"?>
<Relationships xmlns="http://schemas.openxmlformats.org/package/2006/relationships"><Relationship Id="rId3" Type="http://schemas.openxmlformats.org/officeDocument/2006/relationships/hyperlink" Target="http://www.lutathera.com/" TargetMode="External"/><Relationship Id="rId2" Type="http://schemas.openxmlformats.org/officeDocument/2006/relationships/slideLayout" Target="../slideLayouts/slideLayout618.xml"/><Relationship Id="rId1" Type="http://schemas.openxmlformats.org/officeDocument/2006/relationships/themeOverride" Target="../theme/themeOverride61.xml"/></Relationships>
</file>

<file path=ppt/slides/_rels/slide63.xml.rels><?xml version="1.0" encoding="UTF-8" standalone="yes"?>
<Relationships xmlns="http://schemas.openxmlformats.org/package/2006/relationships"><Relationship Id="rId3" Type="http://schemas.openxmlformats.org/officeDocument/2006/relationships/hyperlink" Target="http://www.lutathera.com/" TargetMode="External"/><Relationship Id="rId2" Type="http://schemas.openxmlformats.org/officeDocument/2006/relationships/slideLayout" Target="../slideLayouts/slideLayout629.xml"/><Relationship Id="rId1" Type="http://schemas.openxmlformats.org/officeDocument/2006/relationships/themeOverride" Target="../theme/themeOverride62.xml"/></Relationships>
</file>

<file path=ppt/slides/_rels/slide64.xml.rels><?xml version="1.0" encoding="UTF-8" standalone="yes"?>
<Relationships xmlns="http://schemas.openxmlformats.org/package/2006/relationships"><Relationship Id="rId3" Type="http://schemas.openxmlformats.org/officeDocument/2006/relationships/hyperlink" Target="http://www.lutathera.com/" TargetMode="External"/><Relationship Id="rId2" Type="http://schemas.openxmlformats.org/officeDocument/2006/relationships/slideLayout" Target="../slideLayouts/slideLayout640.xml"/><Relationship Id="rId1" Type="http://schemas.openxmlformats.org/officeDocument/2006/relationships/themeOverride" Target="../theme/themeOverride6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51.xml"/><Relationship Id="rId1" Type="http://schemas.openxmlformats.org/officeDocument/2006/relationships/themeOverride" Target="../theme/themeOverride64.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62.xml"/><Relationship Id="rId1" Type="http://schemas.openxmlformats.org/officeDocument/2006/relationships/themeOverride" Target="../theme/themeOverride65.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673.xml"/><Relationship Id="rId1" Type="http://schemas.openxmlformats.org/officeDocument/2006/relationships/themeOverride" Target="../theme/themeOverride66.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684.xml"/><Relationship Id="rId1" Type="http://schemas.openxmlformats.org/officeDocument/2006/relationships/themeOverride" Target="../theme/themeOverride67.xml"/></Relationships>
</file>

<file path=ppt/slides/_rels/slide69.xml.rels><?xml version="1.0" encoding="UTF-8" standalone="yes"?>
<Relationships xmlns="http://schemas.openxmlformats.org/package/2006/relationships"><Relationship Id="rId3" Type="http://schemas.openxmlformats.org/officeDocument/2006/relationships/hyperlink" Target="http://www.braftovi.com/" TargetMode="External"/><Relationship Id="rId2" Type="http://schemas.openxmlformats.org/officeDocument/2006/relationships/slideLayout" Target="../slideLayouts/slideLayout695.xml"/><Relationship Id="rId1" Type="http://schemas.openxmlformats.org/officeDocument/2006/relationships/themeOverride" Target="../theme/themeOverride68.xml"/><Relationship Id="rId4" Type="http://schemas.openxmlformats.org/officeDocument/2006/relationships/hyperlink" Target="http://www.mektovi.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79.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3" Type="http://schemas.openxmlformats.org/officeDocument/2006/relationships/hyperlink" Target="http://www.braftovi.com/" TargetMode="External"/><Relationship Id="rId2" Type="http://schemas.openxmlformats.org/officeDocument/2006/relationships/slideLayout" Target="../slideLayouts/slideLayout706.xml"/><Relationship Id="rId1" Type="http://schemas.openxmlformats.org/officeDocument/2006/relationships/themeOverride" Target="../theme/themeOverride69.xml"/><Relationship Id="rId4" Type="http://schemas.openxmlformats.org/officeDocument/2006/relationships/hyperlink" Target="http://www.mektovi.com/" TargetMode="Externa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17.xml"/><Relationship Id="rId1" Type="http://schemas.openxmlformats.org/officeDocument/2006/relationships/themeOverride" Target="../theme/themeOverride70.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28.xml"/><Relationship Id="rId1" Type="http://schemas.openxmlformats.org/officeDocument/2006/relationships/themeOverride" Target="../theme/themeOverride71.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39.xml"/><Relationship Id="rId1" Type="http://schemas.openxmlformats.org/officeDocument/2006/relationships/themeOverride" Target="../theme/themeOverride7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50.xml"/><Relationship Id="rId1" Type="http://schemas.openxmlformats.org/officeDocument/2006/relationships/themeOverride" Target="../theme/themeOverride73.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61.xml"/><Relationship Id="rId1" Type="http://schemas.openxmlformats.org/officeDocument/2006/relationships/themeOverride" Target="../theme/themeOverride74.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72.xml"/><Relationship Id="rId1" Type="http://schemas.openxmlformats.org/officeDocument/2006/relationships/themeOverride" Target="../theme/themeOverride75.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83.xml"/><Relationship Id="rId1" Type="http://schemas.openxmlformats.org/officeDocument/2006/relationships/themeOverride" Target="../theme/themeOverride76.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94.xml"/><Relationship Id="rId1" Type="http://schemas.openxmlformats.org/officeDocument/2006/relationships/themeOverride" Target="../theme/themeOverride77.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805.xml"/><Relationship Id="rId1" Type="http://schemas.openxmlformats.org/officeDocument/2006/relationships/themeOverride" Target="../theme/themeOverride78.xml"/></Relationships>
</file>

<file path=ppt/slides/_rels/slide8.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46.xml"/><Relationship Id="rId1" Type="http://schemas.openxmlformats.org/officeDocument/2006/relationships/themeOverride" Target="../theme/themeOverride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816.xml"/><Relationship Id="rId1" Type="http://schemas.openxmlformats.org/officeDocument/2006/relationships/themeOverride" Target="../theme/themeOverride79.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827.xml"/><Relationship Id="rId1" Type="http://schemas.openxmlformats.org/officeDocument/2006/relationships/themeOverride" Target="../theme/themeOverride80.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838.xml"/><Relationship Id="rId1" Type="http://schemas.openxmlformats.org/officeDocument/2006/relationships/themeOverride" Target="../theme/themeOverride81.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849.xml"/><Relationship Id="rId1" Type="http://schemas.openxmlformats.org/officeDocument/2006/relationships/themeOverride" Target="../theme/themeOverride8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860.xml"/><Relationship Id="rId1" Type="http://schemas.openxmlformats.org/officeDocument/2006/relationships/themeOverride" Target="../theme/themeOverride83.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871.xml"/><Relationship Id="rId1" Type="http://schemas.openxmlformats.org/officeDocument/2006/relationships/themeOverride" Target="../theme/themeOverride84.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882.xml"/><Relationship Id="rId1" Type="http://schemas.openxmlformats.org/officeDocument/2006/relationships/themeOverride" Target="../theme/themeOverride85.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893.xml"/><Relationship Id="rId1" Type="http://schemas.openxmlformats.org/officeDocument/2006/relationships/themeOverride" Target="../theme/themeOverride86.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904.xml"/><Relationship Id="rId1" Type="http://schemas.openxmlformats.org/officeDocument/2006/relationships/themeOverride" Target="../theme/themeOverride87.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915.xml"/><Relationship Id="rId1" Type="http://schemas.openxmlformats.org/officeDocument/2006/relationships/themeOverride" Target="../theme/themeOverride88.xml"/></Relationships>
</file>

<file path=ppt/slides/_rels/slide9.xml.rels><?xml version="1.0" encoding="UTF-8" standalone="yes"?>
<Relationships xmlns="http://schemas.openxmlformats.org/package/2006/relationships"><Relationship Id="rId3" Type="http://schemas.openxmlformats.org/officeDocument/2006/relationships/hyperlink" Target="http://www.fda.gov/Drugs/InformationOnDrugs/ApprovedDrugs/ucm279174.htm" TargetMode="External"/><Relationship Id="rId2" Type="http://schemas.openxmlformats.org/officeDocument/2006/relationships/slideLayout" Target="../slideLayouts/slideLayout1223.xml"/><Relationship Id="rId1" Type="http://schemas.openxmlformats.org/officeDocument/2006/relationships/themeOverride" Target="../theme/themeOverride9.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926.xml"/><Relationship Id="rId1" Type="http://schemas.openxmlformats.org/officeDocument/2006/relationships/themeOverride" Target="../theme/themeOverride89.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937.xml"/><Relationship Id="rId1" Type="http://schemas.openxmlformats.org/officeDocument/2006/relationships/themeOverride" Target="../theme/themeOverride90.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948.xml"/><Relationship Id="rId1" Type="http://schemas.openxmlformats.org/officeDocument/2006/relationships/themeOverride" Target="../theme/themeOverride91.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959.xml"/><Relationship Id="rId1" Type="http://schemas.openxmlformats.org/officeDocument/2006/relationships/themeOverride" Target="../theme/themeOverride92.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970.xml"/><Relationship Id="rId1" Type="http://schemas.openxmlformats.org/officeDocument/2006/relationships/themeOverride" Target="../theme/themeOverride93.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981.xml"/><Relationship Id="rId1" Type="http://schemas.openxmlformats.org/officeDocument/2006/relationships/themeOverride" Target="../theme/themeOverride94.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992.xml"/><Relationship Id="rId1" Type="http://schemas.openxmlformats.org/officeDocument/2006/relationships/themeOverride" Target="../theme/themeOverride95.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003.xml"/><Relationship Id="rId1" Type="http://schemas.openxmlformats.org/officeDocument/2006/relationships/themeOverride" Target="../theme/themeOverride96.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013.xml"/><Relationship Id="rId1" Type="http://schemas.openxmlformats.org/officeDocument/2006/relationships/themeOverride" Target="../theme/themeOverride97.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025.xml"/><Relationship Id="rId1" Type="http://schemas.openxmlformats.org/officeDocument/2006/relationships/themeOverride" Target="../theme/themeOverride9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845" y="934043"/>
            <a:ext cx="7772400" cy="1102519"/>
          </a:xfrm>
        </p:spPr>
        <p:txBody>
          <a:bodyPr/>
          <a:lstStyle/>
          <a:p>
            <a:r>
              <a:rPr lang="en-US" dirty="0">
                <a:solidFill>
                  <a:schemeClr val="accent1"/>
                </a:solidFill>
              </a:rPr>
              <a:t>Pharmacology Update</a:t>
            </a:r>
            <a:br>
              <a:rPr lang="en-US" dirty="0">
                <a:solidFill>
                  <a:schemeClr val="accent1"/>
                </a:solidFill>
              </a:rPr>
            </a:br>
            <a:r>
              <a:rPr lang="en-US" dirty="0">
                <a:solidFill>
                  <a:schemeClr val="accent1"/>
                </a:solidFill>
              </a:rPr>
              <a:t> 2018</a:t>
            </a:r>
            <a:endParaRPr lang="en-US" dirty="0"/>
          </a:p>
        </p:txBody>
      </p:sp>
      <p:sp>
        <p:nvSpPr>
          <p:cNvPr id="3" name="Subtitle 2"/>
          <p:cNvSpPr>
            <a:spLocks noGrp="1"/>
          </p:cNvSpPr>
          <p:nvPr>
            <p:ph type="subTitle" idx="1"/>
          </p:nvPr>
        </p:nvSpPr>
        <p:spPr>
          <a:xfrm>
            <a:off x="1371600" y="2729930"/>
            <a:ext cx="6400800" cy="1314450"/>
          </a:xfrm>
        </p:spPr>
        <p:txBody>
          <a:bodyPr>
            <a:normAutofit fontScale="62500" lnSpcReduction="20000"/>
          </a:bodyPr>
          <a:lstStyle/>
          <a:p>
            <a:r>
              <a:rPr lang="en-US" b="1" dirty="0">
                <a:solidFill>
                  <a:schemeClr val="tx1"/>
                </a:solidFill>
              </a:rPr>
              <a:t>Teresa Knoop, MSN, RN, AOCN®</a:t>
            </a:r>
          </a:p>
          <a:p>
            <a:r>
              <a:rPr lang="en-US" b="1" dirty="0">
                <a:solidFill>
                  <a:schemeClr val="tx1"/>
                </a:solidFill>
              </a:rPr>
              <a:t>Assistant Director, Clinical Operations</a:t>
            </a:r>
          </a:p>
          <a:p>
            <a:r>
              <a:rPr lang="en-US" b="1" dirty="0">
                <a:solidFill>
                  <a:schemeClr val="tx1"/>
                </a:solidFill>
              </a:rPr>
              <a:t>Clinical Trials Shared Resource</a:t>
            </a:r>
          </a:p>
          <a:p>
            <a:r>
              <a:rPr lang="en-US" b="1" dirty="0">
                <a:solidFill>
                  <a:schemeClr val="tx1"/>
                </a:solidFill>
              </a:rPr>
              <a:t>Vanderbilt-Ingram Cancer Center</a:t>
            </a:r>
          </a:p>
          <a:p>
            <a:r>
              <a:rPr lang="en-US" b="1" dirty="0">
                <a:solidFill>
                  <a:schemeClr val="tx1"/>
                </a:solidFill>
              </a:rPr>
              <a:t>Nashville, TN</a:t>
            </a:r>
          </a:p>
          <a:p>
            <a:endParaRPr lang="en-US" dirty="0"/>
          </a:p>
        </p:txBody>
      </p:sp>
    </p:spTree>
    <p:extLst>
      <p:ext uri="{BB962C8B-B14F-4D97-AF65-F5344CB8AC3E}">
        <p14:creationId xmlns:p14="http://schemas.microsoft.com/office/powerpoint/2010/main" val="369709687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29" y="167"/>
            <a:ext cx="8229600" cy="579112"/>
          </a:xfrm>
        </p:spPr>
        <p:txBody>
          <a:bodyPr>
            <a:noAutofit/>
          </a:bodyPr>
          <a:lstStyle/>
          <a:p>
            <a:r>
              <a:rPr lang="en-US" sz="3200" dirty="0"/>
              <a:t>Progress in Cancer Therapy 2017/18</a:t>
            </a:r>
          </a:p>
        </p:txBody>
      </p:sp>
      <p:sp>
        <p:nvSpPr>
          <p:cNvPr id="3" name="Content Placeholder 2"/>
          <p:cNvSpPr>
            <a:spLocks noGrp="1"/>
          </p:cNvSpPr>
          <p:nvPr>
            <p:ph idx="1"/>
          </p:nvPr>
        </p:nvSpPr>
        <p:spPr>
          <a:xfrm>
            <a:off x="204537" y="685416"/>
            <a:ext cx="8496892" cy="3826426"/>
          </a:xfrm>
        </p:spPr>
        <p:txBody>
          <a:bodyPr>
            <a:noAutofit/>
          </a:bodyPr>
          <a:lstStyle/>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Small Cell Lung Cancer (SCLC)</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i="1" dirty="0">
              <a:solidFill>
                <a:srgbClr val="00B0F0"/>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nivolumab  OPDIVO® </a:t>
            </a:r>
            <a:r>
              <a:rPr lang="en-US" altLang="en-US" sz="1600" b="1" i="1" dirty="0">
                <a:latin typeface="Constantia" pitchFamily="18" charset="0"/>
                <a:ea typeface="Constantia" pitchFamily="18" charset="0"/>
                <a:cs typeface="Constantia" pitchFamily="18" charset="0"/>
                <a:sym typeface="Constantia" pitchFamily="18" charset="0"/>
              </a:rPr>
              <a:t>Bristol Myers Squibb (metastatic SCLC with progression after platinum-based chemo and at least one line of therapy)</a:t>
            </a:r>
            <a:endParaRPr lang="en-US" altLang="en-US" b="1" i="1" dirty="0">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endParaRPr lang="en-US" altLang="en-US" b="1" i="1" dirty="0">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endParaRPr lang="en-US" dirty="0"/>
          </a:p>
        </p:txBody>
      </p:sp>
      <p:sp>
        <p:nvSpPr>
          <p:cNvPr id="4" name="TextBox 3"/>
          <p:cNvSpPr txBox="1"/>
          <p:nvPr/>
        </p:nvSpPr>
        <p:spPr>
          <a:xfrm>
            <a:off x="336500" y="4511842"/>
            <a:ext cx="5786322" cy="246221"/>
          </a:xfrm>
          <a:prstGeom prst="rect">
            <a:avLst/>
          </a:prstGeom>
          <a:noFill/>
        </p:spPr>
        <p:txBody>
          <a:bodyPr wrap="square" rtlCol="0">
            <a:spAutoFit/>
          </a:bodyPr>
          <a:lstStyle/>
          <a:p>
            <a:r>
              <a:rPr lang="en-US" altLang="en-US" sz="1000" u="sng" dirty="0">
                <a:solidFill>
                  <a:srgbClr val="E2D700"/>
                </a:solidFill>
                <a:sym typeface="Helvetica" charset="0"/>
                <a:hlinkClick r:id="rId2"/>
              </a:rPr>
              <a:t>http://www.fda.gov/Drugs/InformationOnDrugs/ApprovedDrugs/ucm279174.htm</a:t>
            </a:r>
            <a:endParaRPr lang="en-US" dirty="0"/>
          </a:p>
        </p:txBody>
      </p:sp>
    </p:spTree>
    <p:extLst>
      <p:ext uri="{BB962C8B-B14F-4D97-AF65-F5344CB8AC3E}">
        <p14:creationId xmlns:p14="http://schemas.microsoft.com/office/powerpoint/2010/main" val="16467482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554"/>
            <a:ext cx="8229600" cy="579112"/>
          </a:xfrm>
        </p:spPr>
        <p:txBody>
          <a:bodyPr>
            <a:normAutofit/>
          </a:bodyPr>
          <a:lstStyle/>
          <a:p>
            <a:r>
              <a:rPr lang="en-US" altLang="en-US" sz="2400" dirty="0">
                <a:solidFill>
                  <a:srgbClr val="FF0000"/>
                </a:solidFill>
                <a:latin typeface="Constantia" panose="02030602050306030303" pitchFamily="18" charset="0"/>
                <a:ea typeface="Constantia" pitchFamily="18" charset="0"/>
                <a:cs typeface="Constantia" pitchFamily="18" charset="0"/>
                <a:sym typeface="Constantia" pitchFamily="18" charset="0"/>
              </a:rPr>
              <a:t>tisagenlecleucel KYMRIAH®</a:t>
            </a:r>
            <a:endParaRPr lang="en-US" sz="2400" dirty="0"/>
          </a:p>
        </p:txBody>
      </p:sp>
      <p:sp>
        <p:nvSpPr>
          <p:cNvPr id="3" name="Content Placeholder 2"/>
          <p:cNvSpPr>
            <a:spLocks noGrp="1"/>
          </p:cNvSpPr>
          <p:nvPr>
            <p:ph idx="1"/>
          </p:nvPr>
        </p:nvSpPr>
        <p:spPr>
          <a:xfrm>
            <a:off x="457200" y="650221"/>
            <a:ext cx="8153508" cy="3944639"/>
          </a:xfrm>
        </p:spPr>
        <p:txBody>
          <a:bodyPr>
            <a:noAutofit/>
          </a:bodyPr>
          <a:lstStyle/>
          <a:p>
            <a:pPr marL="457200" lvl="2">
              <a:defRPr/>
            </a:pPr>
            <a:r>
              <a:rPr lang="en-US" altLang="en-US" sz="1200" b="1" dirty="0">
                <a:solidFill>
                  <a:srgbClr val="FF0000"/>
                </a:solidFill>
                <a:latin typeface="Constantia" panose="02030602050306030303" pitchFamily="18" charset="0"/>
                <a:ea typeface="Constantia" pitchFamily="18" charset="0"/>
                <a:cs typeface="Constantia" pitchFamily="18" charset="0"/>
                <a:sym typeface="Constantia" pitchFamily="18" charset="0"/>
              </a:rPr>
              <a:t>tisagenlecleucel (KYMRIAH®) </a:t>
            </a:r>
            <a:r>
              <a:rPr lang="en-US" altLang="en-US" sz="1200" b="1" dirty="0">
                <a:latin typeface="Constantia" panose="02030602050306030303" pitchFamily="18" charset="0"/>
                <a:ea typeface="Constantia" pitchFamily="18" charset="0"/>
                <a:cs typeface="Constantia" pitchFamily="18" charset="0"/>
                <a:sym typeface="Constantia" pitchFamily="18" charset="0"/>
              </a:rPr>
              <a:t>Novartis (treatment of patients up to age 25 years with B-cell precursor acute lymphoblastic leukemia [ALL] that is refractory or in second or later relapse) </a:t>
            </a:r>
          </a:p>
          <a:p>
            <a:pPr marL="457200" lvl="2">
              <a:defRPr/>
            </a:pPr>
            <a:r>
              <a:rPr lang="en-US" altLang="en-US" sz="1200" b="1" dirty="0">
                <a:latin typeface="Constantia" panose="02030602050306030303" pitchFamily="18" charset="0"/>
                <a:ea typeface="Constantia" pitchFamily="18" charset="0"/>
                <a:cs typeface="Constantia" pitchFamily="18" charset="0"/>
                <a:sym typeface="Constantia" pitchFamily="18" charset="0"/>
              </a:rPr>
              <a:t>Also approved for patients with relapsed or refractory large B-cell lymphoma after 2 or more lines of systemic therapy including diffuse large B-cell lymphoma not otherwise specified, high grade B-cell lymphoma and DCBCL arising from follicular lymphoma </a:t>
            </a:r>
          </a:p>
          <a:p>
            <a:pPr marL="971550" lvl="4" indent="-285750">
              <a:spcBef>
                <a:spcPts val="300"/>
              </a:spcBef>
              <a:buClr>
                <a:srgbClr val="0BD0D9"/>
              </a:buClr>
              <a:buFont typeface="Arial" panose="020B0604020202020204" pitchFamily="34" charset="0"/>
              <a:buChar char="•"/>
              <a:defRPr/>
            </a:pPr>
            <a:endPar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CD19-directed genetically modified autologous T cell immunotherapy: Chimeric Antigen Receptor T cell therapy (CAR-T)</a:t>
            </a:r>
          </a:p>
          <a:p>
            <a:pPr marL="971550" lvl="4" indent="-285750">
              <a:spcBef>
                <a:spcPts val="300"/>
              </a:spcBef>
              <a:buClr>
                <a:srgbClr val="0BD0D9"/>
              </a:buClr>
              <a:buFont typeface="Arial" panose="020B0604020202020204" pitchFamily="34" charset="0"/>
              <a:buChar char="•"/>
              <a:defRPr/>
            </a:pPr>
            <a:endPar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and cytokine release syndrome (CRS) possible. Treat severe or life-threatening CRS with tocilizumab (newly FDA approved indication for this purpose). Restricted use under REMS.</a:t>
            </a:r>
          </a:p>
          <a:p>
            <a:pPr marL="971550" lvl="4" indent="-285750">
              <a:spcBef>
                <a:spcPts val="300"/>
              </a:spcBef>
              <a:buClr>
                <a:srgbClr val="0BD0D9"/>
              </a:buClr>
              <a:buFont typeface="Arial" panose="020B0604020202020204" pitchFamily="34" charset="0"/>
              <a:buChar char="•"/>
              <a:defRPr/>
            </a:pPr>
            <a:endPar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CD19</a:t>
            </a:r>
          </a:p>
          <a:p>
            <a:pPr marL="971550" lvl="4" indent="-285750">
              <a:spcBef>
                <a:spcPts val="300"/>
              </a:spcBef>
              <a:buClr>
                <a:srgbClr val="0BD0D9"/>
              </a:buClr>
              <a:buFont typeface="Arial" panose="020B0604020202020204" pitchFamily="34" charset="0"/>
              <a:buChar char="•"/>
              <a:defRPr/>
            </a:pPr>
            <a:endPar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Specific to CD19 using patients own genetically engineered T cells</a:t>
            </a:r>
          </a:p>
          <a:p>
            <a:pPr marL="971550" lvl="4" indent="-285750">
              <a:spcBef>
                <a:spcPts val="300"/>
              </a:spcBef>
              <a:buClr>
                <a:srgbClr val="0BD0D9"/>
              </a:buClr>
              <a:buFont typeface="Arial" panose="020B0604020202020204" pitchFamily="34" charset="0"/>
              <a:buChar char="•"/>
              <a:defRPr/>
            </a:pPr>
            <a:endPar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CRS, neurotoxicity, hypogammaglobulinemia, infections-pathogen unspecified, prolonged cytopenias, pyrexia, decreased appetite, headache, encephalopathy, hypotension, bleeding episodes, tachycardia, nausea, diarrhea, vomiting, viral infections</a:t>
            </a:r>
            <a:endParaRPr lang="en-US" sz="1200" dirty="0"/>
          </a:p>
        </p:txBody>
      </p:sp>
      <p:sp>
        <p:nvSpPr>
          <p:cNvPr id="4" name="TextBox 3">
            <a:extLst>
              <a:ext uri="{FF2B5EF4-FFF2-40B4-BE49-F238E27FC236}">
                <a16:creationId xmlns:a16="http://schemas.microsoft.com/office/drawing/2014/main" id="{38CD9828-91B8-4F85-BD2B-57B6139F7715}"/>
              </a:ext>
            </a:extLst>
          </p:cNvPr>
          <p:cNvSpPr txBox="1"/>
          <p:nvPr/>
        </p:nvSpPr>
        <p:spPr>
          <a:xfrm>
            <a:off x="137160" y="4819947"/>
            <a:ext cx="6431280" cy="276999"/>
          </a:xfrm>
          <a:prstGeom prst="rect">
            <a:avLst/>
          </a:prstGeom>
          <a:noFill/>
        </p:spPr>
        <p:txBody>
          <a:bodyPr wrap="square" rtlCol="0">
            <a:spAutoFit/>
          </a:bodyPr>
          <a:lstStyle/>
          <a:p>
            <a:r>
              <a:rPr lang="en-US" sz="1200" dirty="0"/>
              <a:t>www.kymriah.com</a:t>
            </a:r>
          </a:p>
        </p:txBody>
      </p:sp>
    </p:spTree>
    <p:extLst>
      <p:ext uri="{BB962C8B-B14F-4D97-AF65-F5344CB8AC3E}">
        <p14:creationId xmlns:p14="http://schemas.microsoft.com/office/powerpoint/2010/main" val="383273039"/>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axicabtagene ciloleucel YESCARTA™</a:t>
            </a:r>
            <a:r>
              <a:rPr lang="en-US" altLang="en-US" sz="2700" u="sng" dirty="0">
                <a:solidFill>
                  <a:srgbClr val="FF0000"/>
                </a:solidFill>
                <a:latin typeface="Constantia" panose="02030602050306030303"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a:xfrm>
            <a:off x="365760" y="1039153"/>
            <a:ext cx="8321040" cy="3454822"/>
          </a:xfrm>
        </p:spPr>
        <p:txBody>
          <a:bodyPr>
            <a:normAutofit fontScale="92500" lnSpcReduction="20000"/>
          </a:bodyPr>
          <a:lstStyle/>
          <a:p>
            <a:pPr marL="457200" lvl="2">
              <a:defRPr/>
            </a:pPr>
            <a:r>
              <a:rPr lang="en-US" altLang="en-US" sz="1700" b="1" dirty="0">
                <a:solidFill>
                  <a:srgbClr val="FF0000"/>
                </a:solidFill>
                <a:latin typeface="Constantia" pitchFamily="18" charset="0"/>
                <a:ea typeface="Constantia" pitchFamily="18" charset="0"/>
                <a:cs typeface="Constantia" pitchFamily="18" charset="0"/>
                <a:sym typeface="Constantia" pitchFamily="18" charset="0"/>
              </a:rPr>
              <a:t>axicabtagene ciloleucel YESCARTA™  </a:t>
            </a:r>
            <a:r>
              <a:rPr lang="en-US" altLang="en-US" sz="1700" b="1" dirty="0">
                <a:latin typeface="Constantia" pitchFamily="18" charset="0"/>
                <a:ea typeface="Constantia" pitchFamily="18" charset="0"/>
                <a:cs typeface="Constantia" pitchFamily="18" charset="0"/>
                <a:sym typeface="Constantia" pitchFamily="18" charset="0"/>
              </a:rPr>
              <a:t>Kite (adult pts with relapsed or refractory Non Hodgkin large B-Cell lymphoma after 2 or more lines of systemic tx including diffuse large B-cell [DLBCL], primary mediastinal large B-cell, high grade B-cell, and DLBCL arising from follicular lymphoma)</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  OR WHAT?</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7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endParaRPr lang="en-US" sz="1600" b="1" i="1" dirty="0">
              <a:latin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endParaRPr lang="en-US" dirty="0"/>
          </a:p>
        </p:txBody>
      </p:sp>
      <p:sp>
        <p:nvSpPr>
          <p:cNvPr id="4" name="TextBox 3">
            <a:extLst>
              <a:ext uri="{FF2B5EF4-FFF2-40B4-BE49-F238E27FC236}">
                <a16:creationId xmlns:a16="http://schemas.microsoft.com/office/drawing/2014/main" id="{A37CADBB-DB7D-446E-9918-9581596E26C2}"/>
              </a:ext>
            </a:extLst>
          </p:cNvPr>
          <p:cNvSpPr txBox="1"/>
          <p:nvPr/>
        </p:nvSpPr>
        <p:spPr>
          <a:xfrm>
            <a:off x="198120" y="4770974"/>
            <a:ext cx="6431280" cy="276999"/>
          </a:xfrm>
          <a:prstGeom prst="rect">
            <a:avLst/>
          </a:prstGeom>
          <a:noFill/>
        </p:spPr>
        <p:txBody>
          <a:bodyPr wrap="square" rtlCol="0">
            <a:spAutoFit/>
          </a:bodyPr>
          <a:lstStyle/>
          <a:p>
            <a:r>
              <a:rPr lang="en-US" sz="1200" dirty="0"/>
              <a:t>www.yescarta.com</a:t>
            </a:r>
          </a:p>
        </p:txBody>
      </p:sp>
    </p:spTree>
    <p:extLst>
      <p:ext uri="{BB962C8B-B14F-4D97-AF65-F5344CB8AC3E}">
        <p14:creationId xmlns:p14="http://schemas.microsoft.com/office/powerpoint/2010/main" val="4235182709"/>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9112"/>
          </a:xfrm>
        </p:spPr>
        <p:txBody>
          <a:bodyPr>
            <a:normAutofit fontScale="90000"/>
          </a:bodyPr>
          <a:lstStyle/>
          <a:p>
            <a:br>
              <a:rPr lang="en-US" altLang="en-US"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axicabtagene ciloleucel YESCARTA™</a:t>
            </a:r>
            <a:r>
              <a:rPr lang="en-US" altLang="en-US" sz="2700" u="sng" dirty="0">
                <a:solidFill>
                  <a:srgbClr val="FF0000"/>
                </a:solidFill>
                <a:latin typeface="Constantia" panose="02030602050306030303"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a:xfrm>
            <a:off x="360608" y="713261"/>
            <a:ext cx="8422783" cy="3919213"/>
          </a:xfrm>
        </p:spPr>
        <p:txBody>
          <a:bodyPr>
            <a:noAutofit/>
          </a:bodyPr>
          <a:lstStyle/>
          <a:p>
            <a:pPr marL="457200" lvl="2">
              <a:defRPr/>
            </a:pPr>
            <a:r>
              <a:rPr lang="en-US" altLang="en-US" sz="1200" b="1" dirty="0">
                <a:solidFill>
                  <a:srgbClr val="FF0000"/>
                </a:solidFill>
                <a:latin typeface="Constantia" pitchFamily="18" charset="0"/>
                <a:ea typeface="Constantia" pitchFamily="18" charset="0"/>
                <a:cs typeface="Constantia" pitchFamily="18" charset="0"/>
                <a:sym typeface="Constantia" pitchFamily="18" charset="0"/>
              </a:rPr>
              <a:t>axicabtagene ciloleucel YESCARTA™  </a:t>
            </a:r>
            <a:r>
              <a:rPr lang="en-US" altLang="en-US" sz="1200" b="1" dirty="0">
                <a:latin typeface="Constantia" pitchFamily="18" charset="0"/>
                <a:ea typeface="Constantia" pitchFamily="18" charset="0"/>
                <a:cs typeface="Constantia" pitchFamily="18" charset="0"/>
                <a:sym typeface="Constantia" pitchFamily="18" charset="0"/>
              </a:rPr>
              <a:t>Kite (adult pts with relapsed or refractory Non Hodgkin large B-Cell lymphoma after 2 or more lines of systemic tx including diffuse large B-cell [DLBCL], primary mediastinal large B-cell, high grade B-cell, and DLBCL arising from follicular lymphoma)</a:t>
            </a:r>
          </a:p>
          <a:p>
            <a:pPr marL="971550" lvl="4" indent="-285750">
              <a:spcBef>
                <a:spcPts val="300"/>
              </a:spcBef>
              <a:buClr>
                <a:srgbClr val="0BD0D9"/>
              </a:buClr>
              <a:buFont typeface="Arial" panose="020B0604020202020204" pitchFamily="34" charset="0"/>
              <a:buChar char="•"/>
              <a:defRPr/>
            </a:pPr>
            <a:endPar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CD19-directed genetically modified autologous T cell immunotherapy: Chimeric Antigen Receptor T cell therapy (CAR-T)</a:t>
            </a:r>
          </a:p>
          <a:p>
            <a:pPr marL="971550" lvl="4" indent="-285750">
              <a:spcBef>
                <a:spcPts val="300"/>
              </a:spcBef>
              <a:buClr>
                <a:srgbClr val="0BD0D9"/>
              </a:buClr>
              <a:buFont typeface="Arial" panose="020B0604020202020204" pitchFamily="34" charset="0"/>
              <a:buChar char="•"/>
              <a:defRPr/>
            </a:pPr>
            <a:endPar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and cytokine release syndrome (CRS) possible. Treat severe or life-threatening CRS with tocilizumab (newly FDA approved indication for this purpose) or tocilizumab and corticosteroids. Restricted use under REMS.</a:t>
            </a:r>
          </a:p>
          <a:p>
            <a:pPr marL="971550" lvl="4" indent="-285750">
              <a:spcBef>
                <a:spcPts val="300"/>
              </a:spcBef>
              <a:buClr>
                <a:srgbClr val="0BD0D9"/>
              </a:buClr>
              <a:buFont typeface="Arial" panose="020B0604020202020204" pitchFamily="34" charset="0"/>
              <a:buChar char="•"/>
              <a:defRPr/>
            </a:pPr>
            <a:endPar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CD19/Specific to CD19 using patients own genetically engineered T cells</a:t>
            </a:r>
          </a:p>
          <a:p>
            <a:pPr marL="971550" lvl="4" indent="-285750">
              <a:spcBef>
                <a:spcPts val="300"/>
              </a:spcBef>
              <a:buClr>
                <a:srgbClr val="0BD0D9"/>
              </a:buClr>
              <a:buFont typeface="Arial" panose="020B0604020202020204" pitchFamily="34" charset="0"/>
              <a:buChar char="•"/>
              <a:defRPr/>
            </a:pPr>
            <a:endPar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CRS, neurotoxicity, hypogammaglobulinemia, infections-pathogen unspecified, prolonged cytopenias, pyrexia, decreased appetite, headache, encephalopathy, hypotension, bleeding episodes, tachycardia, nausea, diarrhea, vomiting, viral infectious disorders, hypoxia, fatigue, acute kidney injury, and delirium, secondary malignancies.</a:t>
            </a:r>
            <a:r>
              <a:rPr lang="en-US" sz="1200" dirty="0">
                <a:latin typeface="Constantia" panose="02030602050306030303" pitchFamily="18" charset="0"/>
              </a:rPr>
              <a:t> </a:t>
            </a:r>
            <a:r>
              <a:rPr lang="en-US" sz="1200" b="1" i="1" dirty="0">
                <a:latin typeface="Constantia" panose="02030602050306030303" pitchFamily="18" charset="0"/>
              </a:rPr>
              <a:t>Refrain from driving or operating heavy or potentially dangerous machinery after YESCARTA infusion until at least 8 weeks after infusion</a:t>
            </a:r>
          </a:p>
          <a:p>
            <a:pPr marL="971550" lvl="4" indent="-285750">
              <a:spcBef>
                <a:spcPts val="300"/>
              </a:spcBef>
              <a:buClr>
                <a:srgbClr val="0BD0D9"/>
              </a:buClr>
              <a:buFont typeface="Arial" panose="020B0604020202020204" pitchFamily="34" charset="0"/>
              <a:buChar char="•"/>
              <a:defRPr/>
            </a:pPr>
            <a:endParaRPr lang="en-US" sz="1200" b="1" i="1" dirty="0">
              <a:latin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endParaRPr lang="en-US" sz="1200" dirty="0">
              <a:latin typeface="Constantia" panose="02030602050306030303" pitchFamily="18" charset="0"/>
            </a:endParaRPr>
          </a:p>
        </p:txBody>
      </p:sp>
      <p:sp>
        <p:nvSpPr>
          <p:cNvPr id="4" name="TextBox 3">
            <a:extLst>
              <a:ext uri="{FF2B5EF4-FFF2-40B4-BE49-F238E27FC236}">
                <a16:creationId xmlns:a16="http://schemas.microsoft.com/office/drawing/2014/main" id="{A37CADBB-DB7D-446E-9918-9581596E26C2}"/>
              </a:ext>
            </a:extLst>
          </p:cNvPr>
          <p:cNvSpPr txBox="1"/>
          <p:nvPr/>
        </p:nvSpPr>
        <p:spPr>
          <a:xfrm>
            <a:off x="198120" y="4766623"/>
            <a:ext cx="6431280" cy="276999"/>
          </a:xfrm>
          <a:prstGeom prst="rect">
            <a:avLst/>
          </a:prstGeom>
          <a:noFill/>
        </p:spPr>
        <p:txBody>
          <a:bodyPr wrap="square" rtlCol="0">
            <a:spAutoFit/>
          </a:bodyPr>
          <a:lstStyle/>
          <a:p>
            <a:r>
              <a:rPr lang="en-US" sz="1200" dirty="0"/>
              <a:t>www.yescarta.com</a:t>
            </a:r>
          </a:p>
        </p:txBody>
      </p:sp>
    </p:spTree>
    <p:extLst>
      <p:ext uri="{BB962C8B-B14F-4D97-AF65-F5344CB8AC3E}">
        <p14:creationId xmlns:p14="http://schemas.microsoft.com/office/powerpoint/2010/main" val="2400026756"/>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400" dirty="0">
                <a:solidFill>
                  <a:srgbClr val="FF0000"/>
                </a:solidFill>
                <a:latin typeface="Constantia" panose="02030602050306030303" pitchFamily="18" charset="0"/>
                <a:ea typeface="Constantia" pitchFamily="18" charset="0"/>
                <a:cs typeface="Constantia" pitchFamily="18" charset="0"/>
                <a:sym typeface="Constantia" pitchFamily="18" charset="0"/>
              </a:rPr>
              <a:t>bevacizumab-awwb  Mvasi™</a:t>
            </a:r>
            <a:endParaRPr lang="en-US" sz="2400" dirty="0"/>
          </a:p>
        </p:txBody>
      </p:sp>
      <p:sp>
        <p:nvSpPr>
          <p:cNvPr id="3" name="Content Placeholder 2"/>
          <p:cNvSpPr>
            <a:spLocks noGrp="1"/>
          </p:cNvSpPr>
          <p:nvPr>
            <p:ph idx="1"/>
          </p:nvPr>
        </p:nvSpPr>
        <p:spPr>
          <a:xfrm>
            <a:off x="510540" y="922021"/>
            <a:ext cx="8229600" cy="3533894"/>
          </a:xfrm>
        </p:spPr>
        <p:txBody>
          <a:bodyPr>
            <a:normAutofit fontScale="77500" lnSpcReduction="20000"/>
          </a:bodyPr>
          <a:lstStyle/>
          <a:p>
            <a:pPr marL="457200" lvl="2">
              <a:defRPr/>
            </a:pPr>
            <a:r>
              <a:rPr lang="en-US" altLang="en-US" sz="2000" b="1" dirty="0">
                <a:solidFill>
                  <a:srgbClr val="FF0000"/>
                </a:solidFill>
                <a:latin typeface="Constantia" pitchFamily="18" charset="0"/>
                <a:ea typeface="Constantia" pitchFamily="18" charset="0"/>
                <a:cs typeface="Constantia" pitchFamily="18" charset="0"/>
                <a:sym typeface="Constantia" pitchFamily="18" charset="0"/>
              </a:rPr>
              <a:t>bevacizumab-awwb  Mvasi ™ </a:t>
            </a:r>
            <a:r>
              <a:rPr lang="en-US" altLang="en-US" sz="2000" b="1" dirty="0">
                <a:latin typeface="Constantia" pitchFamily="18" charset="0"/>
                <a:ea typeface="Constantia" pitchFamily="18" charset="0"/>
                <a:cs typeface="Constantia" pitchFamily="18" charset="0"/>
                <a:sym typeface="Constantia" pitchFamily="18" charset="0"/>
              </a:rPr>
              <a:t>Amgen Inc. a biosimilar  to Avastin (bevacizumab, Genentech Inc.). Approved for: non-squamous non-small cell lung cancer (NSCLC), in combination with chemotherapy for metastatic colorectal cancer (mCRC), glioblastoma, metastatic renal cell carcinoma in combination with interferon alfa and in combination with chemotherapy for persistent, recurrent, or metastatic carcinoma of the cervix.</a:t>
            </a:r>
          </a:p>
          <a:p>
            <a:pPr marL="457200" lvl="2">
              <a:defRPr/>
            </a:pPr>
            <a:endParaRPr lang="en-US" altLang="en-US" sz="2000" b="1" u="sng"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BEB70ECA-3BBF-4FA8-B224-AB31F0D05506}"/>
              </a:ext>
            </a:extLst>
          </p:cNvPr>
          <p:cNvSpPr txBox="1"/>
          <p:nvPr/>
        </p:nvSpPr>
        <p:spPr>
          <a:xfrm>
            <a:off x="228600" y="4646037"/>
            <a:ext cx="8138160" cy="276999"/>
          </a:xfrm>
          <a:prstGeom prst="rect">
            <a:avLst/>
          </a:prstGeom>
          <a:noFill/>
        </p:spPr>
        <p:txBody>
          <a:bodyPr wrap="square" rtlCol="0">
            <a:spAutoFit/>
          </a:bodyPr>
          <a:lstStyle/>
          <a:p>
            <a:r>
              <a:rPr lang="en-US" sz="1200" dirty="0"/>
              <a:t>www.mvasi.com</a:t>
            </a:r>
          </a:p>
        </p:txBody>
      </p:sp>
    </p:spTree>
    <p:extLst>
      <p:ext uri="{BB962C8B-B14F-4D97-AF65-F5344CB8AC3E}">
        <p14:creationId xmlns:p14="http://schemas.microsoft.com/office/powerpoint/2010/main" val="763463388"/>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9"/>
            <a:ext cx="8229600" cy="579112"/>
          </a:xfrm>
        </p:spPr>
        <p:txBody>
          <a:bodyPr>
            <a:normAutofit/>
          </a:bodyPr>
          <a:lstStyle/>
          <a:p>
            <a:r>
              <a:rPr lang="en-US" altLang="en-US" sz="2400" dirty="0">
                <a:solidFill>
                  <a:srgbClr val="FF0000"/>
                </a:solidFill>
                <a:latin typeface="Constantia" panose="02030602050306030303" pitchFamily="18" charset="0"/>
                <a:ea typeface="Constantia" pitchFamily="18" charset="0"/>
                <a:cs typeface="Constantia" pitchFamily="18" charset="0"/>
                <a:sym typeface="Constantia" pitchFamily="18" charset="0"/>
              </a:rPr>
              <a:t>bevacizumab-awwb  Mvasi™</a:t>
            </a:r>
            <a:endParaRPr lang="en-US" sz="2400" dirty="0"/>
          </a:p>
        </p:txBody>
      </p:sp>
      <p:sp>
        <p:nvSpPr>
          <p:cNvPr id="3" name="Content Placeholder 2"/>
          <p:cNvSpPr>
            <a:spLocks noGrp="1"/>
          </p:cNvSpPr>
          <p:nvPr>
            <p:ph idx="1"/>
          </p:nvPr>
        </p:nvSpPr>
        <p:spPr>
          <a:xfrm>
            <a:off x="392806" y="623479"/>
            <a:ext cx="8293994" cy="3897006"/>
          </a:xfrm>
        </p:spPr>
        <p:txBody>
          <a:bodyPr>
            <a:noAutofit/>
          </a:bodyPr>
          <a:lstStyle/>
          <a:p>
            <a:pPr marL="457200" lvl="2">
              <a:defRPr/>
            </a:pPr>
            <a:r>
              <a:rPr lang="en-US" altLang="en-US" sz="1400" b="1" dirty="0">
                <a:solidFill>
                  <a:srgbClr val="FF0000"/>
                </a:solidFill>
                <a:latin typeface="Constantia" pitchFamily="18" charset="0"/>
                <a:ea typeface="Constantia" pitchFamily="18" charset="0"/>
                <a:cs typeface="Constantia" pitchFamily="18" charset="0"/>
                <a:sym typeface="Constantia" pitchFamily="18" charset="0"/>
              </a:rPr>
              <a:t>bevacizumab-awwb  Mvasi ™ </a:t>
            </a:r>
            <a:r>
              <a:rPr lang="en-US" altLang="en-US" sz="1400" b="1" dirty="0">
                <a:latin typeface="Constantia" pitchFamily="18" charset="0"/>
                <a:ea typeface="Constantia" pitchFamily="18" charset="0"/>
                <a:cs typeface="Constantia" pitchFamily="18" charset="0"/>
                <a:sym typeface="Constantia" pitchFamily="18" charset="0"/>
              </a:rPr>
              <a:t>Amgen Inc. a biosimilar  to Avastin (bevacizumab, Genentech Inc.). Approved for: non-squamous non-small cell lung cancer (NSCLC), in combination with chemotherapy for metastatic colorectal cancer (mCRC), glioblastoma, metastatic renal cell carcinoma in combination with interferon alfa and in combination with chemotherapy for persistent, recurrent, or metastatic carcinoma of the cervix.</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Humanized monoclonal antibody targeting the circulatory system</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uncommon</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VEGF on endothelial cells</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genomic alteration specific</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Perforations/fistulas, arterial thrombotic events, venous thromboembolic events, hypertension, posterior reversible</a:t>
            </a:r>
            <a:endParaRPr lang="en-US" sz="1400" dirty="0"/>
          </a:p>
        </p:txBody>
      </p:sp>
      <p:sp>
        <p:nvSpPr>
          <p:cNvPr id="4" name="TextBox 3">
            <a:extLst>
              <a:ext uri="{FF2B5EF4-FFF2-40B4-BE49-F238E27FC236}">
                <a16:creationId xmlns:a16="http://schemas.microsoft.com/office/drawing/2014/main" id="{BEB70ECA-3BBF-4FA8-B224-AB31F0D05506}"/>
              </a:ext>
            </a:extLst>
          </p:cNvPr>
          <p:cNvSpPr txBox="1"/>
          <p:nvPr/>
        </p:nvSpPr>
        <p:spPr>
          <a:xfrm>
            <a:off x="146050" y="4724777"/>
            <a:ext cx="8138160" cy="276999"/>
          </a:xfrm>
          <a:prstGeom prst="rect">
            <a:avLst/>
          </a:prstGeom>
          <a:noFill/>
        </p:spPr>
        <p:txBody>
          <a:bodyPr wrap="square" rtlCol="0">
            <a:spAutoFit/>
          </a:bodyPr>
          <a:lstStyle/>
          <a:p>
            <a:r>
              <a:rPr lang="en-US" sz="1200" dirty="0"/>
              <a:t>www.mvasi.com</a:t>
            </a:r>
          </a:p>
        </p:txBody>
      </p:sp>
    </p:spTree>
    <p:extLst>
      <p:ext uri="{BB962C8B-B14F-4D97-AF65-F5344CB8AC3E}">
        <p14:creationId xmlns:p14="http://schemas.microsoft.com/office/powerpoint/2010/main" val="1064630338"/>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400" dirty="0">
                <a:solidFill>
                  <a:srgbClr val="FF0000"/>
                </a:solidFill>
                <a:latin typeface="Constantia" panose="02030602050306030303" pitchFamily="18" charset="0"/>
                <a:ea typeface="Constantia" pitchFamily="18" charset="0"/>
                <a:cs typeface="Constantia" pitchFamily="18" charset="0"/>
                <a:sym typeface="Constantia" pitchFamily="18" charset="0"/>
              </a:rPr>
              <a:t>trastuzumab-dskt Ogivri™</a:t>
            </a:r>
            <a:endParaRPr lang="en-US" sz="2400" dirty="0"/>
          </a:p>
        </p:txBody>
      </p:sp>
      <p:sp>
        <p:nvSpPr>
          <p:cNvPr id="3" name="Content Placeholder 2"/>
          <p:cNvSpPr>
            <a:spLocks noGrp="1"/>
          </p:cNvSpPr>
          <p:nvPr>
            <p:ph idx="1"/>
          </p:nvPr>
        </p:nvSpPr>
        <p:spPr/>
        <p:txBody>
          <a:bodyPr>
            <a:normAutofit fontScale="85000" lnSpcReduction="10000"/>
          </a:bodyPr>
          <a:lstStyle/>
          <a:p>
            <a:pPr marL="457200" lvl="2">
              <a:defRPr/>
            </a:pPr>
            <a:r>
              <a:rPr lang="en-US" altLang="en-US" sz="1900" b="1" dirty="0">
                <a:solidFill>
                  <a:srgbClr val="FF0000"/>
                </a:solidFill>
                <a:latin typeface="Constantia" pitchFamily="18" charset="0"/>
                <a:ea typeface="Constantia" pitchFamily="18" charset="0"/>
                <a:cs typeface="Constantia" pitchFamily="18" charset="0"/>
                <a:sym typeface="Constantia" pitchFamily="18" charset="0"/>
              </a:rPr>
              <a:t>trastuzumab-dskt Ogivri™ </a:t>
            </a:r>
            <a:r>
              <a:rPr lang="en-US" altLang="en-US" sz="1900" b="1" dirty="0">
                <a:latin typeface="Constantia" pitchFamily="18" charset="0"/>
                <a:ea typeface="Constantia" pitchFamily="18" charset="0"/>
                <a:cs typeface="Constantia" pitchFamily="18" charset="0"/>
                <a:sym typeface="Constantia" pitchFamily="18" charset="0"/>
              </a:rPr>
              <a:t>Mylan </a:t>
            </a:r>
            <a:r>
              <a:rPr lang="en-US" sz="1900" b="1" dirty="0">
                <a:solidFill>
                  <a:srgbClr val="333333"/>
                </a:solidFill>
                <a:latin typeface="Constantia" panose="02030602050306030303" pitchFamily="18" charset="0"/>
              </a:rPr>
              <a:t>a biosimilar to Herceptin (trastuzumab, Genentech, Inc.)</a:t>
            </a:r>
            <a:r>
              <a:rPr lang="en-US" sz="1900" b="1" dirty="0">
                <a:latin typeface="Constantia" pitchFamily="18" charset="0"/>
                <a:sym typeface="Constantia" pitchFamily="18" charset="0"/>
              </a:rPr>
              <a:t> approved for </a:t>
            </a:r>
            <a:r>
              <a:rPr lang="en-US" altLang="en-US" sz="1900" b="1" dirty="0">
                <a:latin typeface="Constantia" pitchFamily="18" charset="0"/>
                <a:ea typeface="Constantia" pitchFamily="18" charset="0"/>
                <a:cs typeface="Constantia" pitchFamily="18" charset="0"/>
                <a:sym typeface="Constantia" pitchFamily="18" charset="0"/>
              </a:rPr>
              <a:t> HER2 overexpressing breast in adjuvant or metastatic setting and metastatic  gastric or GE junction adenocarcinoma</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r>
              <a:rPr lang="en-US" sz="1900" b="1" i="1" dirty="0">
                <a:latin typeface="Constantia" panose="02030602050306030303" pitchFamily="18" charset="0"/>
              </a:rPr>
              <a:t> </a:t>
            </a:r>
            <a:endParaRPr lang="en-US" altLang="en-US" sz="1900" b="1" i="1" dirty="0">
              <a:latin typeface="Constantia" pitchFamily="18" charset="0"/>
              <a:ea typeface="Constantia" pitchFamily="18" charset="0"/>
              <a:cs typeface="Constantia" pitchFamily="18" charset="0"/>
              <a:sym typeface="Constantia" pitchFamily="18" charset="0"/>
            </a:endParaRPr>
          </a:p>
          <a:p>
            <a:endParaRPr lang="en-US" dirty="0"/>
          </a:p>
        </p:txBody>
      </p:sp>
      <p:sp>
        <p:nvSpPr>
          <p:cNvPr id="4" name="TextBox 3">
            <a:extLst>
              <a:ext uri="{FF2B5EF4-FFF2-40B4-BE49-F238E27FC236}">
                <a16:creationId xmlns:a16="http://schemas.microsoft.com/office/drawing/2014/main" id="{9D9075DA-AAC2-400B-A574-5A396237CF9B}"/>
              </a:ext>
            </a:extLst>
          </p:cNvPr>
          <p:cNvSpPr txBox="1"/>
          <p:nvPr/>
        </p:nvSpPr>
        <p:spPr>
          <a:xfrm>
            <a:off x="181610" y="4799021"/>
            <a:ext cx="6164580" cy="276999"/>
          </a:xfrm>
          <a:prstGeom prst="rect">
            <a:avLst/>
          </a:prstGeom>
          <a:noFill/>
        </p:spPr>
        <p:txBody>
          <a:bodyPr wrap="square" rtlCol="0">
            <a:spAutoFit/>
          </a:bodyPr>
          <a:lstStyle/>
          <a:p>
            <a:r>
              <a:rPr lang="en-US" sz="1200" dirty="0"/>
              <a:t>www.Ogivri.com</a:t>
            </a:r>
          </a:p>
        </p:txBody>
      </p:sp>
    </p:spTree>
    <p:extLst>
      <p:ext uri="{BB962C8B-B14F-4D97-AF65-F5344CB8AC3E}">
        <p14:creationId xmlns:p14="http://schemas.microsoft.com/office/powerpoint/2010/main" val="3555385145"/>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400" dirty="0">
                <a:solidFill>
                  <a:srgbClr val="FF0000"/>
                </a:solidFill>
                <a:latin typeface="Constantia" panose="02030602050306030303" pitchFamily="18" charset="0"/>
                <a:ea typeface="Constantia" pitchFamily="18" charset="0"/>
                <a:cs typeface="Constantia" pitchFamily="18" charset="0"/>
                <a:sym typeface="Constantia" pitchFamily="18" charset="0"/>
              </a:rPr>
              <a:t>trastuzumab-dskt Ogivri™</a:t>
            </a:r>
            <a:endParaRPr lang="en-US" sz="2400" dirty="0"/>
          </a:p>
        </p:txBody>
      </p:sp>
      <p:sp>
        <p:nvSpPr>
          <p:cNvPr id="3" name="Content Placeholder 2"/>
          <p:cNvSpPr>
            <a:spLocks noGrp="1"/>
          </p:cNvSpPr>
          <p:nvPr>
            <p:ph idx="1"/>
          </p:nvPr>
        </p:nvSpPr>
        <p:spPr/>
        <p:txBody>
          <a:bodyPr>
            <a:normAutofit fontScale="62500" lnSpcReduction="20000"/>
          </a:bodyPr>
          <a:lstStyle/>
          <a:p>
            <a:pPr marL="457200" lvl="2">
              <a:defRPr/>
            </a:pPr>
            <a:r>
              <a:rPr lang="en-US" altLang="en-US" sz="2300" b="1" dirty="0">
                <a:solidFill>
                  <a:srgbClr val="FF0000"/>
                </a:solidFill>
                <a:latin typeface="Constantia" pitchFamily="18" charset="0"/>
                <a:ea typeface="Constantia" pitchFamily="18" charset="0"/>
                <a:cs typeface="Constantia" pitchFamily="18" charset="0"/>
                <a:sym typeface="Constantia" pitchFamily="18" charset="0"/>
              </a:rPr>
              <a:t>trastuzumab-dskt Ogivri™ </a:t>
            </a:r>
            <a:r>
              <a:rPr lang="en-US" altLang="en-US" sz="2300" b="1" dirty="0">
                <a:latin typeface="Constantia" pitchFamily="18" charset="0"/>
                <a:ea typeface="Constantia" pitchFamily="18" charset="0"/>
                <a:cs typeface="Constantia" pitchFamily="18" charset="0"/>
                <a:sym typeface="Constantia" pitchFamily="18" charset="0"/>
              </a:rPr>
              <a:t>Mylan </a:t>
            </a:r>
            <a:r>
              <a:rPr lang="en-US" sz="2300" b="1" dirty="0">
                <a:solidFill>
                  <a:srgbClr val="333333"/>
                </a:solidFill>
                <a:latin typeface="Constantia" panose="02030602050306030303" pitchFamily="18" charset="0"/>
              </a:rPr>
              <a:t>a biosimilar to Herceptin (trastuzumab, Genentech, Inc.)</a:t>
            </a:r>
            <a:r>
              <a:rPr lang="en-US" sz="2300" b="1" dirty="0">
                <a:latin typeface="Constantia" pitchFamily="18" charset="0"/>
                <a:sym typeface="Constantia" pitchFamily="18" charset="0"/>
              </a:rPr>
              <a:t> approved for </a:t>
            </a:r>
            <a:r>
              <a:rPr lang="en-US" altLang="en-US" sz="2300" b="1" dirty="0">
                <a:latin typeface="Constantia" pitchFamily="18" charset="0"/>
                <a:ea typeface="Constantia" pitchFamily="18" charset="0"/>
                <a:cs typeface="Constantia" pitchFamily="18" charset="0"/>
                <a:sym typeface="Constantia" pitchFamily="18" charset="0"/>
              </a:rPr>
              <a:t> HER2 overexpressing breast in adjuvant or metastatic setting and metastatic  gastric or GE junction adenocarcinoma</a:t>
            </a:r>
          </a:p>
          <a:p>
            <a:pPr marL="971550" lvl="4" indent="-285750">
              <a:spcBef>
                <a:spcPts val="300"/>
              </a:spcBef>
              <a:buClr>
                <a:srgbClr val="0BD0D9"/>
              </a:buClr>
              <a:buFont typeface="Arial" panose="020B0604020202020204" pitchFamily="34" charset="0"/>
              <a:buChar char="•"/>
              <a:defRPr/>
            </a:pPr>
            <a:endPar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Biosimilar humanized monoclonal antibody with target on tumor</a:t>
            </a:r>
          </a:p>
          <a:p>
            <a:pPr marL="971550" lvl="4" indent="-285750">
              <a:spcBef>
                <a:spcPts val="300"/>
              </a:spcBef>
              <a:buClr>
                <a:srgbClr val="0BD0D9"/>
              </a:buClr>
              <a:buFont typeface="Arial" panose="020B0604020202020204" pitchFamily="34" charset="0"/>
              <a:buChar char="•"/>
              <a:defRPr/>
            </a:pPr>
            <a:endPar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can be severe</a:t>
            </a:r>
          </a:p>
          <a:p>
            <a:pPr marL="971550" lvl="4" indent="-285750">
              <a:spcBef>
                <a:spcPts val="300"/>
              </a:spcBef>
              <a:buClr>
                <a:srgbClr val="0BD0D9"/>
              </a:buClr>
              <a:buFont typeface="Arial" panose="020B0604020202020204" pitchFamily="34" charset="0"/>
              <a:buChar char="•"/>
              <a:defRPr/>
            </a:pPr>
            <a:endPar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HER2 neu</a:t>
            </a:r>
          </a:p>
          <a:p>
            <a:pPr marL="971550" lvl="4" indent="-285750">
              <a:spcBef>
                <a:spcPts val="300"/>
              </a:spcBef>
              <a:buClr>
                <a:srgbClr val="0BD0D9"/>
              </a:buClr>
              <a:buFont typeface="Arial" panose="020B0604020202020204" pitchFamily="34" charset="0"/>
              <a:buChar char="•"/>
              <a:defRPr/>
            </a:pPr>
            <a:endPar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to HER2 protein overexpression or gene amplification</a:t>
            </a:r>
          </a:p>
          <a:p>
            <a:pPr marL="971550" lvl="4" indent="-285750">
              <a:spcBef>
                <a:spcPts val="300"/>
              </a:spcBef>
              <a:buClr>
                <a:srgbClr val="0BD0D9"/>
              </a:buClr>
              <a:buFont typeface="Arial" panose="020B0604020202020204" pitchFamily="34" charset="0"/>
              <a:buChar char="•"/>
              <a:defRPr/>
            </a:pPr>
            <a:endPar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Cardiomyopathy, infusion reactions, pulmonary toxicity, </a:t>
            </a:r>
            <a:r>
              <a:rPr lang="en-US" sz="2300" b="1" i="1" dirty="0">
                <a:latin typeface="Constantia" panose="02030602050306030303" pitchFamily="18" charset="0"/>
              </a:rPr>
              <a:t>headache, diarrhea, nausea, fever,  chills.  headache, infection, insomnia, cough, and rash. Exacerbation of chemo induced neutropenia, fatigue, anemia, stomatitis, weight loss, upper respiratory tract infections </a:t>
            </a:r>
            <a:endParaRPr lang="en-US" altLang="en-US" sz="2300" b="1" i="1" dirty="0">
              <a:latin typeface="Constantia" pitchFamily="18" charset="0"/>
              <a:ea typeface="Constantia" pitchFamily="18" charset="0"/>
              <a:cs typeface="Constantia" pitchFamily="18" charset="0"/>
              <a:sym typeface="Constantia" pitchFamily="18" charset="0"/>
            </a:endParaRPr>
          </a:p>
          <a:p>
            <a:endParaRPr lang="en-US" dirty="0"/>
          </a:p>
        </p:txBody>
      </p:sp>
      <p:sp>
        <p:nvSpPr>
          <p:cNvPr id="4" name="TextBox 3">
            <a:extLst>
              <a:ext uri="{FF2B5EF4-FFF2-40B4-BE49-F238E27FC236}">
                <a16:creationId xmlns:a16="http://schemas.microsoft.com/office/drawing/2014/main" id="{9D9075DA-AAC2-400B-A574-5A396237CF9B}"/>
              </a:ext>
            </a:extLst>
          </p:cNvPr>
          <p:cNvSpPr txBox="1"/>
          <p:nvPr/>
        </p:nvSpPr>
        <p:spPr>
          <a:xfrm>
            <a:off x="158750" y="4676000"/>
            <a:ext cx="6164580" cy="276999"/>
          </a:xfrm>
          <a:prstGeom prst="rect">
            <a:avLst/>
          </a:prstGeom>
          <a:noFill/>
        </p:spPr>
        <p:txBody>
          <a:bodyPr wrap="square" rtlCol="0">
            <a:spAutoFit/>
          </a:bodyPr>
          <a:lstStyle/>
          <a:p>
            <a:r>
              <a:rPr lang="en-US" sz="1200" dirty="0"/>
              <a:t>www.Ogivri.com</a:t>
            </a:r>
          </a:p>
        </p:txBody>
      </p:sp>
    </p:spTree>
    <p:extLst>
      <p:ext uri="{BB962C8B-B14F-4D97-AF65-F5344CB8AC3E}">
        <p14:creationId xmlns:p14="http://schemas.microsoft.com/office/powerpoint/2010/main" val="2774265981"/>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21102" y="1597819"/>
            <a:ext cx="7837098" cy="1858498"/>
          </a:xfrm>
        </p:spPr>
        <p:txBody>
          <a:bodyPr>
            <a:normAutofit/>
          </a:bodyPr>
          <a:lstStyle/>
          <a:p>
            <a:r>
              <a:rPr lang="en-US" sz="4800" dirty="0"/>
              <a:t>Future Directions</a:t>
            </a:r>
          </a:p>
        </p:txBody>
      </p:sp>
    </p:spTree>
    <p:extLst>
      <p:ext uri="{BB962C8B-B14F-4D97-AF65-F5344CB8AC3E}">
        <p14:creationId xmlns:p14="http://schemas.microsoft.com/office/powerpoint/2010/main" val="3302035964"/>
      </p:ext>
    </p:extLst>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6743700" cy="4691687"/>
          </a:xfrm>
          <a:prstGeom prst="rect">
            <a:avLst/>
          </a:prstGeom>
        </p:spPr>
      </p:pic>
    </p:spTree>
    <p:extLst>
      <p:ext uri="{BB962C8B-B14F-4D97-AF65-F5344CB8AC3E}">
        <p14:creationId xmlns:p14="http://schemas.microsoft.com/office/powerpoint/2010/main" val="3351342630"/>
      </p:ext>
    </p:extLst>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59"/>
            <a:ext cx="6819900" cy="4470759"/>
          </a:xfrm>
          <a:prstGeom prst="rect">
            <a:avLst/>
          </a:prstGeom>
        </p:spPr>
      </p:pic>
    </p:spTree>
    <p:extLst>
      <p:ext uri="{BB962C8B-B14F-4D97-AF65-F5344CB8AC3E}">
        <p14:creationId xmlns:p14="http://schemas.microsoft.com/office/powerpoint/2010/main" val="65632374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3600" dirty="0"/>
              <a:t>Progress in Cancer Therapy 2017/18</a:t>
            </a:r>
            <a:br>
              <a:rPr lang="en-US" sz="3600" dirty="0"/>
            </a:br>
            <a:endParaRPr lang="en-US" sz="3600" dirty="0"/>
          </a:p>
        </p:txBody>
      </p:sp>
      <p:sp>
        <p:nvSpPr>
          <p:cNvPr id="3" name="Content Placeholder 2"/>
          <p:cNvSpPr>
            <a:spLocks noGrp="1"/>
          </p:cNvSpPr>
          <p:nvPr>
            <p:ph idx="1"/>
          </p:nvPr>
        </p:nvSpPr>
        <p:spPr>
          <a:xfrm>
            <a:off x="457200" y="1075930"/>
            <a:ext cx="8229600" cy="3394472"/>
          </a:xfrm>
        </p:spPr>
        <p:txBody>
          <a:bodyPr>
            <a:normAutofit fontScale="92500" lnSpcReduction="10000"/>
          </a:bodyPr>
          <a:lstStyle/>
          <a:p>
            <a:pPr marL="973137" lvl="2" indent="-342900" defTabSz="904875">
              <a:lnSpc>
                <a:spcPct val="80000"/>
              </a:lnSpc>
              <a:spcBef>
                <a:spcPts val="400"/>
              </a:spcBef>
              <a:buClr>
                <a:srgbClr val="0F6FC6"/>
              </a:buClr>
              <a:buSzPct val="85000"/>
              <a:buFont typeface="Arial" panose="020B0604020202020204" pitchFamily="34" charset="0"/>
              <a:buChar char="•"/>
              <a:defRPr/>
            </a:pPr>
            <a:r>
              <a:rPr lang="en-US" altLang="en-US" b="1" dirty="0">
                <a:latin typeface="Constantia" pitchFamily="18" charset="0"/>
                <a:ea typeface="Constantia" pitchFamily="18" charset="0"/>
                <a:cs typeface="Constantia" pitchFamily="18" charset="0"/>
                <a:sym typeface="Constantia" pitchFamily="18" charset="0"/>
              </a:rPr>
              <a:t>Breast</a:t>
            </a:r>
          </a:p>
          <a:p>
            <a:pPr marL="973137" lvl="2" indent="-342900" defTabSz="904875">
              <a:lnSpc>
                <a:spcPct val="80000"/>
              </a:lnSpc>
              <a:spcBef>
                <a:spcPts val="400"/>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1144587" lvl="3" indent="-285750" defTabSz="904875">
              <a:lnSpc>
                <a:spcPct val="80000"/>
              </a:lnSpc>
              <a:spcBef>
                <a:spcPts val="400"/>
              </a:spcBef>
              <a:buClr>
                <a:srgbClr val="0F6FC6"/>
              </a:buClr>
              <a:buSzPct val="85000"/>
              <a:buFont typeface="Arial" panose="020B0604020202020204" pitchFamily="34" charset="0"/>
              <a:buChar char="•"/>
              <a:defRPr/>
            </a:pPr>
            <a:r>
              <a:rPr lang="en-US" altLang="en-US" b="1" dirty="0">
                <a:solidFill>
                  <a:srgbClr val="FF0000"/>
                </a:solidFill>
                <a:latin typeface="Constantia" pitchFamily="18" charset="0"/>
                <a:ea typeface="Constantia" pitchFamily="18" charset="0"/>
                <a:cs typeface="Constantia" pitchFamily="18" charset="0"/>
                <a:sym typeface="Constantia" pitchFamily="18" charset="0"/>
              </a:rPr>
              <a:t>neratinib NERLYNX™  </a:t>
            </a:r>
            <a:r>
              <a:rPr lang="en-US" altLang="en-US" b="1" dirty="0">
                <a:latin typeface="Constantia" pitchFamily="18" charset="0"/>
                <a:ea typeface="Constantia" pitchFamily="18" charset="0"/>
                <a:cs typeface="Constantia" pitchFamily="18" charset="0"/>
                <a:sym typeface="Constantia" pitchFamily="18" charset="0"/>
              </a:rPr>
              <a:t>Puma Biotechnology (extended adjuvant treatment of adult patients with early stage HER2 overexpressed/amplified breast cancer, to follow adjuvant trastuzumab-based therapy)</a:t>
            </a:r>
          </a:p>
          <a:p>
            <a:pPr marL="1144587" lvl="3" indent="-285750" defTabSz="904875">
              <a:lnSpc>
                <a:spcPct val="80000"/>
              </a:lnSpc>
              <a:spcBef>
                <a:spcPts val="400"/>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1144587" lvl="3" indent="-285750" defTabSz="904875">
              <a:lnSpc>
                <a:spcPct val="80000"/>
              </a:lnSpc>
              <a:spcBef>
                <a:spcPts val="400"/>
              </a:spcBef>
              <a:buClr>
                <a:srgbClr val="0F6FC6"/>
              </a:buClr>
              <a:buSzPct val="85000"/>
              <a:buFont typeface="Arial" panose="020B0604020202020204" pitchFamily="34" charset="0"/>
              <a:buChar char="•"/>
              <a:defRPr/>
            </a:pPr>
            <a:r>
              <a:rPr lang="en-US" altLang="en-US" b="1" dirty="0">
                <a:solidFill>
                  <a:srgbClr val="FF0000"/>
                </a:solidFill>
                <a:latin typeface="Constantia" pitchFamily="18" charset="0"/>
                <a:ea typeface="Constantia" pitchFamily="18" charset="0"/>
                <a:cs typeface="Constantia" pitchFamily="18" charset="0"/>
                <a:sym typeface="Constantia" pitchFamily="18" charset="0"/>
              </a:rPr>
              <a:t>ribociclib KISQALI®  </a:t>
            </a:r>
            <a:r>
              <a:rPr lang="en-US" altLang="en-US" b="1" dirty="0">
                <a:latin typeface="Constantia" pitchFamily="18" charset="0"/>
                <a:ea typeface="Constantia" pitchFamily="18" charset="0"/>
                <a:cs typeface="Constantia" pitchFamily="18" charset="0"/>
                <a:sym typeface="Constantia" pitchFamily="18" charset="0"/>
              </a:rPr>
              <a:t>Novartis ( in combination with an aromatase inhibitor as initial endocrine based tx for postmenopausal women with HR positive, HER2 negative advanced or metastatic breast cancer </a:t>
            </a:r>
            <a:r>
              <a:rPr lang="en-US" altLang="en-US" b="1" dirty="0">
                <a:solidFill>
                  <a:srgbClr val="FF0000"/>
                </a:solidFill>
                <a:latin typeface="Constantia" pitchFamily="18" charset="0"/>
                <a:ea typeface="Constantia" pitchFamily="18" charset="0"/>
                <a:cs typeface="Constantia" pitchFamily="18" charset="0"/>
                <a:sym typeface="Constantia" pitchFamily="18" charset="0"/>
              </a:rPr>
              <a:t>and</a:t>
            </a:r>
            <a:r>
              <a:rPr lang="en-US" altLang="en-US" b="1" dirty="0">
                <a:latin typeface="Constantia" pitchFamily="18" charset="0"/>
                <a:ea typeface="Constantia" pitchFamily="18" charset="0"/>
                <a:cs typeface="Constantia" pitchFamily="18" charset="0"/>
                <a:sym typeface="Constantia" pitchFamily="18" charset="0"/>
              </a:rPr>
              <a:t> as initial endocrine based  tx for pre/perimenopausal women with HR positive, HER2 negative advanced or metastatic breast cancer</a:t>
            </a:r>
          </a:p>
          <a:p>
            <a:pPr marL="1144587" lvl="3" indent="-285750" defTabSz="904875">
              <a:lnSpc>
                <a:spcPct val="80000"/>
              </a:lnSpc>
              <a:spcBef>
                <a:spcPts val="400"/>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1144587" lvl="3" indent="-285750" defTabSz="904875">
              <a:lnSpc>
                <a:spcPct val="80000"/>
              </a:lnSpc>
              <a:spcBef>
                <a:spcPts val="400"/>
              </a:spcBef>
              <a:buClr>
                <a:srgbClr val="0F6FC6"/>
              </a:buClr>
              <a:buSzPct val="85000"/>
              <a:buFont typeface="Arial" panose="020B0604020202020204" pitchFamily="34" charset="0"/>
              <a:buChar char="•"/>
              <a:defRPr/>
            </a:pPr>
            <a:r>
              <a:rPr lang="en-US" altLang="en-US" b="1" dirty="0">
                <a:solidFill>
                  <a:srgbClr val="FF0000"/>
                </a:solidFill>
                <a:latin typeface="Constantia" pitchFamily="18" charset="0"/>
                <a:ea typeface="Constantia" pitchFamily="18" charset="0"/>
                <a:cs typeface="Constantia" pitchFamily="18" charset="0"/>
                <a:sym typeface="Constantia" pitchFamily="18" charset="0"/>
              </a:rPr>
              <a:t>abemaciclib VERZENIO™</a:t>
            </a:r>
            <a:r>
              <a:rPr lang="en-US" altLang="en-US" b="1" dirty="0">
                <a:latin typeface="Constantia" pitchFamily="18" charset="0"/>
                <a:ea typeface="Constantia" pitchFamily="18" charset="0"/>
                <a:cs typeface="Constantia" pitchFamily="18" charset="0"/>
                <a:sym typeface="Constantia" pitchFamily="18" charset="0"/>
              </a:rPr>
              <a:t>  Eli Lilly (in combination with fulvestrant for hormone receptor (HR)-positive,  (HER2)-negative advanced or metastatic breast cancer with disease progression following endocrine therapy </a:t>
            </a:r>
            <a:r>
              <a:rPr lang="en-US" altLang="en-US" b="1" dirty="0">
                <a:solidFill>
                  <a:srgbClr val="FF0000"/>
                </a:solidFill>
                <a:latin typeface="Constantia" pitchFamily="18" charset="0"/>
                <a:ea typeface="Constantia" pitchFamily="18" charset="0"/>
                <a:cs typeface="Constantia" pitchFamily="18" charset="0"/>
                <a:sym typeface="Constantia" pitchFamily="18" charset="0"/>
              </a:rPr>
              <a:t>or</a:t>
            </a:r>
            <a:r>
              <a:rPr lang="en-US" altLang="en-US" b="1" dirty="0">
                <a:latin typeface="Constantia" pitchFamily="18" charset="0"/>
                <a:ea typeface="Constantia" pitchFamily="18" charset="0"/>
                <a:cs typeface="Constantia" pitchFamily="18" charset="0"/>
                <a:sym typeface="Constantia" pitchFamily="18" charset="0"/>
              </a:rPr>
              <a:t> monotherapy following endocrine therapy and prior chemotherapy in the metastatic setting. </a:t>
            </a:r>
            <a:r>
              <a:rPr lang="en-US" altLang="en-US" b="1" dirty="0">
                <a:solidFill>
                  <a:srgbClr val="FF0000"/>
                </a:solidFill>
                <a:latin typeface="Constantia" pitchFamily="18" charset="0"/>
                <a:ea typeface="Constantia" pitchFamily="18" charset="0"/>
                <a:cs typeface="Constantia" pitchFamily="18" charset="0"/>
                <a:sym typeface="Constantia" pitchFamily="18" charset="0"/>
              </a:rPr>
              <a:t>Also</a:t>
            </a:r>
            <a:r>
              <a:rPr lang="en-US" altLang="en-US" b="1" dirty="0">
                <a:latin typeface="Constantia" pitchFamily="18" charset="0"/>
                <a:ea typeface="Constantia" pitchFamily="18" charset="0"/>
                <a:cs typeface="Constantia" pitchFamily="18" charset="0"/>
                <a:sym typeface="Constantia" pitchFamily="18" charset="0"/>
              </a:rPr>
              <a:t> with an aromatase inhibitor as initial tx for postmenopausal women with hormone receptor positive HER2 negative advanced or metastatic breast cancer)</a:t>
            </a:r>
          </a:p>
          <a:p>
            <a:pPr marL="0" indent="0">
              <a:buNone/>
            </a:pPr>
            <a:endParaRPr lang="en-US" dirty="0"/>
          </a:p>
        </p:txBody>
      </p:sp>
      <p:sp>
        <p:nvSpPr>
          <p:cNvPr id="5" name="Rectangle 4"/>
          <p:cNvSpPr/>
          <p:nvPr/>
        </p:nvSpPr>
        <p:spPr>
          <a:xfrm>
            <a:off x="588874" y="4572221"/>
            <a:ext cx="4572000" cy="246221"/>
          </a:xfrm>
          <a:prstGeom prst="rect">
            <a:avLst/>
          </a:prstGeom>
        </p:spPr>
        <p:txBody>
          <a:bodyPr>
            <a:spAutoFit/>
          </a:bodyPr>
          <a:lstStyle/>
          <a:p>
            <a:pPr lvl="0"/>
            <a:r>
              <a:rPr lang="en-US" altLang="en-US" sz="1000" u="sng" dirty="0">
                <a:solidFill>
                  <a:srgbClr val="E2D700"/>
                </a:solidFill>
                <a:sym typeface="Helvetica" charset="0"/>
                <a:hlinkClick r:id="rId3"/>
              </a:rPr>
              <a:t>http://www.fda.gov/Drugs/InformationOnDrugs/ApprovedDrugs/ucm279174.htm</a:t>
            </a:r>
            <a:endParaRPr lang="en-US" dirty="0">
              <a:solidFill>
                <a:prstClr val="black"/>
              </a:solidFill>
            </a:endParaRPr>
          </a:p>
        </p:txBody>
      </p:sp>
    </p:spTree>
    <p:extLst>
      <p:ext uri="{BB962C8B-B14F-4D97-AF65-F5344CB8AC3E}">
        <p14:creationId xmlns:p14="http://schemas.microsoft.com/office/powerpoint/2010/main" val="695513613"/>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6896100" cy="4742914"/>
          </a:xfrm>
          <a:prstGeom prst="rect">
            <a:avLst/>
          </a:prstGeom>
        </p:spPr>
      </p:pic>
    </p:spTree>
    <p:extLst>
      <p:ext uri="{BB962C8B-B14F-4D97-AF65-F5344CB8AC3E}">
        <p14:creationId xmlns:p14="http://schemas.microsoft.com/office/powerpoint/2010/main" val="1231823680"/>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359"/>
            <a:ext cx="7080249" cy="4551952"/>
          </a:xfrm>
          <a:prstGeom prst="rect">
            <a:avLst/>
          </a:prstGeom>
        </p:spPr>
      </p:pic>
    </p:spTree>
    <p:extLst>
      <p:ext uri="{BB962C8B-B14F-4D97-AF65-F5344CB8AC3E}">
        <p14:creationId xmlns:p14="http://schemas.microsoft.com/office/powerpoint/2010/main" val="1800907450"/>
      </p:ext>
    </p:extLst>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References</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marL="285750" lvl="0" indent="-285750" defTabSz="722313" fontAlgn="base" hangingPunct="0">
              <a:lnSpc>
                <a:spcPct val="80000"/>
              </a:lnSpc>
              <a:spcBef>
                <a:spcPts val="3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rId3"/>
            </a:endParaRPr>
          </a:p>
          <a:p>
            <a:pPr marL="285750" lvl="0" indent="-285750" defTabSz="722313" fontAlgn="base" hangingPunct="0">
              <a:lnSpc>
                <a:spcPct val="80000"/>
              </a:lnSpc>
              <a:spcBef>
                <a:spcPts val="300"/>
              </a:spcBef>
              <a:spcAft>
                <a:spcPct val="0"/>
              </a:spcAft>
              <a:buClr>
                <a:srgbClr val="0BD0D9"/>
              </a:buClr>
              <a:buSzPct val="95000"/>
              <a:buFont typeface="Arial" panose="020B0604020202020204" pitchFamily="34" charset="0"/>
              <a:buChar char="•"/>
              <a:defRPr/>
            </a:pPr>
            <a:r>
              <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rId3"/>
              </a:rPr>
              <a:t>http://www.ama-assn.org/ama/pub/physician-resources/medical-science/united-states-adopted-names-council/naming-guidelines/naming-biologics/monoclonal-antibodies.page</a:t>
            </a: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285750" lvl="0" indent="-285750" defTabSz="722313" fontAlgn="base" hangingPunct="0">
              <a:lnSpc>
                <a:spcPct val="80000"/>
              </a:lnSpc>
              <a:spcBef>
                <a:spcPts val="3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285750" lvl="0" indent="-285750" defTabSz="722313" fontAlgn="base" hangingPunct="0">
              <a:lnSpc>
                <a:spcPct val="80000"/>
              </a:lnSpc>
              <a:spcBef>
                <a:spcPts val="3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285750" lvl="0" indent="-285750" defTabSz="722313" fontAlgn="base" hangingPunct="0">
              <a:lnSpc>
                <a:spcPct val="80000"/>
              </a:lnSpc>
              <a:spcBef>
                <a:spcPts val="300"/>
              </a:spcBef>
              <a:spcAft>
                <a:spcPct val="0"/>
              </a:spcAft>
              <a:buClr>
                <a:srgbClr val="0BD0D9"/>
              </a:buClr>
              <a:buSzPct val="95000"/>
              <a:buFont typeface="Arial" panose="020B0604020202020204" pitchFamily="34" charset="0"/>
              <a:buChar char="•"/>
              <a:defRPr/>
            </a:pPr>
            <a:r>
              <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rId4"/>
              </a:rPr>
              <a:t>http://www.cancer.gov/cancertopics/understandingcancer/targetedtherapies</a:t>
            </a: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285750" lvl="0" indent="-285750" defTabSz="722313" fontAlgn="base" hangingPunct="0">
              <a:lnSpc>
                <a:spcPct val="80000"/>
              </a:lnSpc>
              <a:spcBef>
                <a:spcPts val="3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457200" lvl="0" indent="-457200" defTabSz="722313" fontAlgn="base" hangingPunct="0">
              <a:lnSpc>
                <a:spcPct val="80000"/>
              </a:lnSpc>
              <a:spcBef>
                <a:spcPts val="2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285750" lvl="0" indent="-285750" defTabSz="722313" fontAlgn="base" hangingPunct="0">
              <a:lnSpc>
                <a:spcPct val="80000"/>
              </a:lnSpc>
              <a:spcBef>
                <a:spcPts val="300"/>
              </a:spcBef>
              <a:spcAft>
                <a:spcPct val="0"/>
              </a:spcAft>
              <a:buClr>
                <a:srgbClr val="0BD0D9"/>
              </a:buClr>
              <a:buSzPct val="95000"/>
              <a:buFont typeface="Arial" panose="020B0604020202020204" pitchFamily="34" charset="0"/>
              <a:buChar char="•"/>
              <a:defRPr/>
            </a:pPr>
            <a:r>
              <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rId5"/>
              </a:rPr>
              <a:t>http://www.cancer.gov/dictionary</a:t>
            </a: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285750" lvl="0" indent="-285750" defTabSz="722313" fontAlgn="base" hangingPunct="0">
              <a:lnSpc>
                <a:spcPct val="80000"/>
              </a:lnSpc>
              <a:spcBef>
                <a:spcPts val="300"/>
              </a:spcBef>
              <a:spcAft>
                <a:spcPct val="0"/>
              </a:spcAft>
              <a:buClr>
                <a:srgbClr val="0BD0D9"/>
              </a:buClr>
              <a:buSzPct val="95000"/>
              <a:buFont typeface="Arial" panose="020B0604020202020204" pitchFamily="34" charset="0"/>
              <a:buChar char="•"/>
              <a:defRPr/>
            </a:pPr>
            <a:endParaRPr lang="en-US" altLang="en-US" kern="0" dirty="0">
              <a:solidFill>
                <a:srgbClr val="000000"/>
              </a:solidFill>
              <a:latin typeface="Constantia" pitchFamily="18" charset="0"/>
              <a:ea typeface="Constantia" pitchFamily="18" charset="0"/>
              <a:cs typeface="Constantia" pitchFamily="18" charset="0"/>
              <a:sym typeface="Constantia" pitchFamily="18" charset="0"/>
            </a:endParaRPr>
          </a:p>
          <a:p>
            <a:pPr marL="457200" lvl="0" indent="-457200" defTabSz="722313" fontAlgn="base" hangingPunct="0">
              <a:lnSpc>
                <a:spcPct val="80000"/>
              </a:lnSpc>
              <a:spcBef>
                <a:spcPts val="2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285750" lvl="0" indent="-285750" defTabSz="722313" fontAlgn="base" hangingPunct="0">
              <a:lnSpc>
                <a:spcPct val="80000"/>
              </a:lnSpc>
              <a:spcBef>
                <a:spcPts val="300"/>
              </a:spcBef>
              <a:spcAft>
                <a:spcPct val="0"/>
              </a:spcAft>
              <a:buClr>
                <a:srgbClr val="0BD0D9"/>
              </a:buClr>
              <a:buSzPct val="95000"/>
              <a:buFont typeface="Arial" panose="020B0604020202020204" pitchFamily="34" charset="0"/>
              <a:buChar char="•"/>
              <a:defRPr/>
            </a:pPr>
            <a:r>
              <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rId6"/>
              </a:rPr>
              <a:t>http://www.fda.gov/Drugs/InformationOnDrugs/ApprovedDrugs/ucm279174. htm</a:t>
            </a: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285750" lvl="0" indent="-285750" defTabSz="722313" fontAlgn="base" hangingPunct="0">
              <a:lnSpc>
                <a:spcPct val="80000"/>
              </a:lnSpc>
              <a:spcBef>
                <a:spcPts val="3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285750" indent="-285750" defTabSz="722313" fontAlgn="base" hangingPunct="0">
              <a:lnSpc>
                <a:spcPct val="80000"/>
              </a:lnSpc>
              <a:spcBef>
                <a:spcPts val="300"/>
              </a:spcBef>
              <a:spcAft>
                <a:spcPct val="0"/>
              </a:spcAft>
              <a:buClr>
                <a:srgbClr val="0BD0D9"/>
              </a:buClr>
              <a:buSzPct val="95000"/>
              <a:buFont typeface="Arial" panose="020B0604020202020204" pitchFamily="34" charset="0"/>
              <a:buChar char="•"/>
              <a:defRPr/>
            </a:pPr>
            <a:endParaRPr lang="en-US" dirty="0"/>
          </a:p>
          <a:p>
            <a:pPr marL="285750" indent="-285750" defTabSz="722313" fontAlgn="base" hangingPunct="0">
              <a:lnSpc>
                <a:spcPct val="80000"/>
              </a:lnSpc>
              <a:spcBef>
                <a:spcPts val="300"/>
              </a:spcBef>
              <a:spcAft>
                <a:spcPct val="0"/>
              </a:spcAft>
              <a:buClr>
                <a:srgbClr val="0BD0D9"/>
              </a:buClr>
              <a:buSzPct val="95000"/>
              <a:buFont typeface="Arial" panose="020B0604020202020204" pitchFamily="34" charset="0"/>
              <a:buChar char="•"/>
              <a:defRPr/>
            </a:pPr>
            <a:r>
              <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rId7"/>
              </a:rPr>
              <a:t>http://www.mycancergenome.org</a:t>
            </a: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285750" indent="-285750" defTabSz="722313" fontAlgn="base" hangingPunct="0">
              <a:lnSpc>
                <a:spcPct val="80000"/>
              </a:lnSpc>
              <a:spcBef>
                <a:spcPts val="3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p:txBody>
      </p:sp>
    </p:spTree>
    <p:extLst>
      <p:ext uri="{BB962C8B-B14F-4D97-AF65-F5344CB8AC3E}">
        <p14:creationId xmlns:p14="http://schemas.microsoft.com/office/powerpoint/2010/main" val="822533241"/>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299"/>
            <a:ext cx="8229600" cy="579112"/>
          </a:xfrm>
        </p:spPr>
        <p:txBody>
          <a:bodyPr>
            <a:normAutofit fontScale="90000"/>
          </a:bodyPr>
          <a:lstStyle/>
          <a:p>
            <a:r>
              <a:rPr lang="en-US" dirty="0"/>
              <a:t>References</a:t>
            </a:r>
          </a:p>
        </p:txBody>
      </p:sp>
      <p:sp>
        <p:nvSpPr>
          <p:cNvPr id="3" name="Content Placeholder 2"/>
          <p:cNvSpPr>
            <a:spLocks noGrp="1"/>
          </p:cNvSpPr>
          <p:nvPr>
            <p:ph idx="1"/>
          </p:nvPr>
        </p:nvSpPr>
        <p:spPr>
          <a:xfrm>
            <a:off x="312420" y="775854"/>
            <a:ext cx="8423910" cy="4093325"/>
          </a:xfrm>
        </p:spPr>
        <p:txBody>
          <a:bodyPr>
            <a:normAutofit fontScale="25000" lnSpcReduction="20000"/>
          </a:bodyPr>
          <a:lstStyle/>
          <a:p>
            <a:pPr marL="285750" indent="-285750" defTabSz="703263">
              <a:lnSpc>
                <a:spcPct val="80000"/>
              </a:lnSpc>
              <a:spcBef>
                <a:spcPts val="300"/>
              </a:spcBef>
              <a:buClr>
                <a:srgbClr val="0BD0D9"/>
              </a:buClr>
              <a:buSzPct val="95000"/>
              <a:buFontTx/>
              <a:buChar char="•"/>
              <a:defRPr/>
            </a:pPr>
            <a:r>
              <a:rPr lang="en-US" altLang="en-US" sz="4000" b="1" dirty="0">
                <a:ea typeface="Constantia" panose="02030602050306030303" pitchFamily="18" charset="0"/>
                <a:cs typeface="Constantia" panose="02030602050306030303" pitchFamily="18" charset="0"/>
                <a:sym typeface="Constantia" panose="02030602050306030303" pitchFamily="18" charset="0"/>
                <a:hlinkClick r:id="rId3"/>
              </a:rPr>
              <a:t>http://www.adcetris.com</a:t>
            </a:r>
          </a:p>
          <a:p>
            <a:pPr marL="285750" indent="-285750" defTabSz="703263">
              <a:lnSpc>
                <a:spcPct val="80000"/>
              </a:lnSpc>
              <a:spcBef>
                <a:spcPts val="300"/>
              </a:spcBef>
              <a:buClr>
                <a:srgbClr val="0BD0D9"/>
              </a:buClr>
              <a:buSzPct val="95000"/>
              <a:buFontTx/>
              <a:buChar char="•"/>
              <a:defRPr/>
            </a:pPr>
            <a:endParaRPr lang="en-US" altLang="en-US" sz="4000" b="1" dirty="0">
              <a:ea typeface="Constantia" panose="02030602050306030303" pitchFamily="18" charset="0"/>
              <a:cs typeface="Constantia" panose="02030602050306030303" pitchFamily="18" charset="0"/>
              <a:sym typeface="Constantia" panose="02030602050306030303" pitchFamily="18" charset="0"/>
              <a:hlinkClick r:id="rId3"/>
            </a:endParaRPr>
          </a:p>
          <a:p>
            <a:pPr marL="285750" indent="-285750" defTabSz="703263">
              <a:lnSpc>
                <a:spcPct val="80000"/>
              </a:lnSpc>
              <a:spcBef>
                <a:spcPts val="300"/>
              </a:spcBef>
              <a:buClr>
                <a:srgbClr val="0BD0D9"/>
              </a:buClr>
              <a:buSzPct val="95000"/>
              <a:buFontTx/>
              <a:buChar char="•"/>
              <a:defRPr/>
            </a:pPr>
            <a:r>
              <a:rPr lang="en-US" altLang="en-US" sz="4000" b="1" dirty="0">
                <a:ea typeface="Constantia" panose="02030602050306030303" pitchFamily="18" charset="0"/>
                <a:cs typeface="Constantia" panose="02030602050306030303" pitchFamily="18" charset="0"/>
                <a:sym typeface="Constantia" panose="02030602050306030303" pitchFamily="18" charset="0"/>
                <a:hlinkClick r:id="rId3"/>
              </a:rPr>
              <a:t>http://www.aliqopa.com</a:t>
            </a:r>
          </a:p>
          <a:p>
            <a:pPr marL="285750" indent="-285750" defTabSz="703263">
              <a:lnSpc>
                <a:spcPct val="80000"/>
              </a:lnSpc>
              <a:spcBef>
                <a:spcPts val="300"/>
              </a:spcBef>
              <a:buClr>
                <a:srgbClr val="0BD0D9"/>
              </a:buClr>
              <a:buSzPct val="95000"/>
              <a:buFontTx/>
              <a:buChar char="•"/>
              <a:defRPr/>
            </a:pPr>
            <a:endParaRPr lang="en-US" altLang="en-US" sz="4000" b="1" dirty="0">
              <a:ea typeface="Constantia" panose="02030602050306030303" pitchFamily="18" charset="0"/>
              <a:cs typeface="Constantia" panose="02030602050306030303" pitchFamily="18" charset="0"/>
              <a:sym typeface="Constantia" panose="02030602050306030303" pitchFamily="18" charset="0"/>
              <a:hlinkClick r:id="rId3"/>
            </a:endParaRPr>
          </a:p>
          <a:p>
            <a:pPr marL="285750" indent="-285750" defTabSz="703263">
              <a:lnSpc>
                <a:spcPct val="80000"/>
              </a:lnSpc>
              <a:spcBef>
                <a:spcPts val="300"/>
              </a:spcBef>
              <a:buClr>
                <a:srgbClr val="0BD0D9"/>
              </a:buClr>
              <a:buSzPct val="95000"/>
              <a:buFontTx/>
              <a:buChar char="•"/>
              <a:defRPr/>
            </a:pPr>
            <a:r>
              <a:rPr lang="en-US" altLang="en-US" sz="4000" b="1" dirty="0">
                <a:ea typeface="Constantia" panose="02030602050306030303" pitchFamily="18" charset="0"/>
                <a:cs typeface="Constantia" panose="02030602050306030303" pitchFamily="18" charset="0"/>
                <a:sym typeface="Constantia" panose="02030602050306030303" pitchFamily="18" charset="0"/>
                <a:hlinkClick r:id="rId3"/>
              </a:rPr>
              <a:t>http://www.alunbrig.com</a:t>
            </a:r>
            <a:endParaRPr lang="en-US" altLang="en-US" sz="4000" b="1" dirty="0">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4000" b="1" dirty="0">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4000" b="1" dirty="0">
                <a:ea typeface="Constantia" panose="02030602050306030303" pitchFamily="18" charset="0"/>
                <a:cs typeface="Constantia" panose="02030602050306030303" pitchFamily="18" charset="0"/>
                <a:sym typeface="Constantia" panose="02030602050306030303" pitchFamily="18" charset="0"/>
                <a:hlinkClick r:id="rId4"/>
              </a:rPr>
              <a:t>http://www.avastin.com</a:t>
            </a:r>
            <a:endParaRPr lang="en-US" altLang="en-US" sz="4000" b="1" dirty="0">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4000" b="1" dirty="0">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4000" b="1" dirty="0">
                <a:ea typeface="Constantia" panose="02030602050306030303" pitchFamily="18" charset="0"/>
                <a:cs typeface="Constantia" panose="02030602050306030303" pitchFamily="18" charset="0"/>
                <a:sym typeface="Constantia" panose="02030602050306030303" pitchFamily="18" charset="0"/>
                <a:hlinkClick r:id="rId5"/>
              </a:rPr>
              <a:t>http://www.azedra.com</a:t>
            </a:r>
            <a:endParaRPr lang="en-US" altLang="en-US" sz="4000" b="1" dirty="0">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4000" b="1" dirty="0">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6"/>
              </a:rPr>
              <a:t>http://www.bavencio.com</a:t>
            </a: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sz="4000" b="1" dirty="0">
                <a:hlinkClick r:id="rId7"/>
              </a:rPr>
              <a:t>http://www.besponsa.com</a:t>
            </a:r>
            <a:endParaRPr lang="en-US" sz="4000" b="1" dirty="0"/>
          </a:p>
          <a:p>
            <a:pPr marL="285750" indent="-285750" defTabSz="703263">
              <a:lnSpc>
                <a:spcPct val="80000"/>
              </a:lnSpc>
              <a:spcBef>
                <a:spcPts val="300"/>
              </a:spcBef>
              <a:buClr>
                <a:srgbClr val="0BD0D9"/>
              </a:buClr>
              <a:buSzPct val="95000"/>
              <a:buFontTx/>
              <a:buChar char="•"/>
              <a:defRPr/>
            </a:pP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8"/>
              </a:rPr>
              <a:t>http://www.blincyto.com</a:t>
            </a: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9"/>
              </a:rPr>
              <a:t>http://www.braftovi.com</a:t>
            </a: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sz="4000" b="1" dirty="0">
                <a:hlinkClick r:id="rId10"/>
              </a:rPr>
              <a:t>http://www.calquence.com</a:t>
            </a:r>
            <a:endParaRPr lang="en-US" sz="4000" b="1" dirty="0"/>
          </a:p>
          <a:p>
            <a:pPr marL="285750" indent="-285750" defTabSz="703263">
              <a:lnSpc>
                <a:spcPct val="80000"/>
              </a:lnSpc>
              <a:spcBef>
                <a:spcPts val="300"/>
              </a:spcBef>
              <a:buClr>
                <a:srgbClr val="0BD0D9"/>
              </a:buClr>
              <a:buSzPct val="95000"/>
              <a:buFontTx/>
              <a:buChar char="•"/>
              <a:defRPr/>
            </a:pP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r>
              <a:rPr lang="en-US" altLang="en-US" sz="4000" b="1" dirty="0">
                <a:ea typeface="Constantia" panose="02030602050306030303" pitchFamily="18" charset="0"/>
                <a:cs typeface="Constantia" panose="02030602050306030303" pitchFamily="18" charset="0"/>
                <a:sym typeface="Constantia" panose="02030602050306030303" pitchFamily="18" charset="0"/>
                <a:hlinkClick r:id="rId11"/>
              </a:rPr>
              <a:t>ttp://www.ibrance.com</a:t>
            </a:r>
            <a:endParaRPr lang="en-US" altLang="en-US" sz="4000" b="1" dirty="0">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endParaRPr lang="en-US" altLang="en-US" sz="4000" b="1" dirty="0">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2"/>
              </a:rPr>
              <a:t>http://www.idhifa.com</a:t>
            </a: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endParaRPr lang="en-US" altLang="en-US" sz="4000" b="1" dirty="0">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3"/>
              </a:rPr>
              <a:t>http://www.imbruvica.com</a:t>
            </a: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4"/>
              </a:rPr>
              <a:t>http://www.imfinzi.com</a:t>
            </a: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5"/>
              </a:rPr>
              <a:t>http://www.jevtana.com</a:t>
            </a: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endParaRPr lang="en-US" altLang="en-US" sz="4000" b="1" dirty="0">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r>
              <a:rPr lang="en-US" altLang="en-US" sz="4000" b="1" dirty="0">
                <a:ea typeface="Constantia" panose="02030602050306030303" pitchFamily="18" charset="0"/>
                <a:cs typeface="Constantia" panose="02030602050306030303" pitchFamily="18" charset="0"/>
                <a:sym typeface="Constantia" panose="02030602050306030303" pitchFamily="18" charset="0"/>
                <a:hlinkClick r:id="rId16"/>
              </a:rPr>
              <a:t>http://www.keytruda.com</a:t>
            </a:r>
            <a:endParaRPr lang="en-US" altLang="en-US" sz="4000" b="1" dirty="0">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endParaRPr lang="en-US" altLang="en-US" sz="4000" b="1" dirty="0">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4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7"/>
            </a:endParaRPr>
          </a:p>
          <a:p>
            <a:endParaRPr lang="en-US" dirty="0"/>
          </a:p>
        </p:txBody>
      </p:sp>
    </p:spTree>
    <p:extLst>
      <p:ext uri="{BB962C8B-B14F-4D97-AF65-F5344CB8AC3E}">
        <p14:creationId xmlns:p14="http://schemas.microsoft.com/office/powerpoint/2010/main" val="4247884320"/>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9647"/>
            <a:ext cx="8229600" cy="579112"/>
          </a:xfrm>
        </p:spPr>
        <p:txBody>
          <a:bodyPr>
            <a:normAutofit fontScale="90000"/>
          </a:bodyPr>
          <a:lstStyle/>
          <a:p>
            <a:r>
              <a:rPr lang="en-US" dirty="0"/>
              <a:t>References</a:t>
            </a:r>
          </a:p>
        </p:txBody>
      </p:sp>
      <p:sp>
        <p:nvSpPr>
          <p:cNvPr id="3" name="Content Placeholder 2"/>
          <p:cNvSpPr>
            <a:spLocks noGrp="1"/>
          </p:cNvSpPr>
          <p:nvPr>
            <p:ph idx="1"/>
          </p:nvPr>
        </p:nvSpPr>
        <p:spPr>
          <a:xfrm>
            <a:off x="457200" y="785091"/>
            <a:ext cx="8229600" cy="4069651"/>
          </a:xfrm>
        </p:spPr>
        <p:txBody>
          <a:bodyPr>
            <a:noAutofit/>
          </a:bodyPr>
          <a:lstStyle/>
          <a:p>
            <a:pPr marL="28575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rPr>
              <a:t>http://www.kisqali.com</a:t>
            </a:r>
          </a:p>
          <a:p>
            <a:pPr marL="28575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endParaRPr>
          </a:p>
          <a:p>
            <a:pPr marL="28575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rPr>
              <a:t>http://www.kymrhia.com</a:t>
            </a:r>
          </a:p>
          <a:p>
            <a:pPr marL="28575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endParaRPr>
          </a:p>
          <a:p>
            <a:pPr marL="28575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rPr>
              <a:t>http://www.lenvima.com</a:t>
            </a:r>
          </a:p>
          <a:p>
            <a:pPr marL="28575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endParaRPr>
          </a:p>
          <a:p>
            <a:pPr marL="28575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4"/>
              </a:rPr>
              <a:t>http://www.lynparza.com</a:t>
            </a:r>
          </a:p>
          <a:p>
            <a:pPr marL="28575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5"/>
            </a:endParaRPr>
          </a:p>
          <a:p>
            <a:pPr marL="28575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5"/>
              </a:rPr>
              <a:t>http://www. mekinist.com</a:t>
            </a:r>
          </a:p>
          <a:p>
            <a:pPr marL="28575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5"/>
            </a:endParaRPr>
          </a:p>
          <a:p>
            <a:pPr marL="28575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5"/>
              </a:rPr>
              <a:t>http://www.mektovi.com</a:t>
            </a:r>
          </a:p>
          <a:p>
            <a:pPr marL="28575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5"/>
            </a:endParaRPr>
          </a:p>
          <a:p>
            <a:pPr marL="28575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5"/>
              </a:rPr>
              <a:t>http://www.mvasi.com</a:t>
            </a: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6"/>
              </a:rPr>
              <a:t>http://www.mylotarg.com</a:t>
            </a: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4"/>
            </a:endParaRPr>
          </a:p>
          <a:p>
            <a:pPr marL="285750" indent="-285750" defTabSz="703263">
              <a:lnSpc>
                <a:spcPct val="80000"/>
              </a:lnSpc>
              <a:spcBef>
                <a:spcPts val="300"/>
              </a:spcBef>
              <a:buClr>
                <a:srgbClr val="0BD0D9"/>
              </a:buClr>
              <a:buSzPct val="95000"/>
              <a:buFontTx/>
              <a:buChar char="•"/>
              <a:defRPr/>
            </a:pPr>
            <a:endParaRPr lang="en-US" sz="1000" b="1" dirty="0">
              <a:hlinkClick r:id="rId7"/>
            </a:endParaRPr>
          </a:p>
          <a:p>
            <a:pPr marL="285750" indent="-285750" defTabSz="703263">
              <a:lnSpc>
                <a:spcPct val="80000"/>
              </a:lnSpc>
              <a:spcBef>
                <a:spcPts val="300"/>
              </a:spcBef>
              <a:buClr>
                <a:srgbClr val="0BD0D9"/>
              </a:buClr>
              <a:buSzPct val="95000"/>
              <a:buFontTx/>
              <a:buChar char="•"/>
              <a:defRPr/>
            </a:pPr>
            <a:r>
              <a:rPr lang="en-US" sz="1000" b="1" dirty="0">
                <a:hlinkClick r:id="rId7"/>
              </a:rPr>
              <a:t>http://www.nerlynx.com</a:t>
            </a:r>
            <a:endParaRPr lang="en-US" sz="1000" b="1" dirty="0"/>
          </a:p>
          <a:p>
            <a:pPr marL="28575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sz="1000" b="1" dirty="0">
                <a:hlinkClick r:id="rId8"/>
              </a:rPr>
              <a:t>http://www.ogivri.com</a:t>
            </a:r>
            <a:endParaRPr lang="en-US" sz="1000" b="1" dirty="0"/>
          </a:p>
          <a:p>
            <a:pPr marL="285750" indent="-285750" defTabSz="703263">
              <a:lnSpc>
                <a:spcPct val="80000"/>
              </a:lnSpc>
              <a:spcBef>
                <a:spcPts val="300"/>
              </a:spcBef>
              <a:buClr>
                <a:srgbClr val="0BD0D9"/>
              </a:buClr>
              <a:buSzPct val="95000"/>
              <a:buFontTx/>
              <a:buChar char="•"/>
              <a:defRPr/>
            </a:pPr>
            <a:endParaRPr lang="en-US" sz="1000" dirty="0"/>
          </a:p>
          <a:p>
            <a:pPr marL="285750" lvl="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4"/>
              </a:rPr>
              <a:t>http://www.opdivo.com</a:t>
            </a: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9"/>
              </a:rPr>
              <a:t>http://www.poteligeo.com</a:t>
            </a: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rPr>
              <a:t>http://www.revlimid.com</a:t>
            </a: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val="3599645382"/>
      </p:ext>
    </p:extLst>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Content Placeholder 2"/>
          <p:cNvSpPr>
            <a:spLocks noGrp="1"/>
          </p:cNvSpPr>
          <p:nvPr>
            <p:ph idx="1"/>
          </p:nvPr>
        </p:nvSpPr>
        <p:spPr>
          <a:xfrm>
            <a:off x="396240" y="1004455"/>
            <a:ext cx="8290560" cy="3723956"/>
          </a:xfrm>
        </p:spPr>
        <p:txBody>
          <a:bodyPr>
            <a:normAutofit fontScale="92500" lnSpcReduction="20000"/>
          </a:bodyPr>
          <a:lstStyle/>
          <a:p>
            <a:pPr marL="285750" lvl="0" indent="-285750" defTabSz="703263">
              <a:lnSpc>
                <a:spcPct val="80000"/>
              </a:lnSpc>
              <a:spcBef>
                <a:spcPts val="300"/>
              </a:spcBef>
              <a:buClr>
                <a:srgbClr val="0BD0D9"/>
              </a:buClr>
              <a:buSzPct val="95000"/>
              <a:buFontTx/>
              <a:buChar char="•"/>
              <a:defRPr/>
            </a:pPr>
            <a:endParaRPr lang="en-US" altLang="en-US" sz="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endParaRPr>
          </a:p>
          <a:p>
            <a:pPr marL="285750" indent="-285750" defTabSz="703263">
              <a:lnSpc>
                <a:spcPct val="80000"/>
              </a:lnSpc>
              <a:spcBef>
                <a:spcPts val="300"/>
              </a:spcBef>
              <a:buClr>
                <a:srgbClr val="0BD0D9"/>
              </a:buClr>
              <a:buSzPct val="95000"/>
              <a:buFontTx/>
              <a:buChar char="•"/>
              <a:defRPr/>
            </a:pPr>
            <a:r>
              <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4"/>
              </a:rPr>
              <a:t>http://www.rituxanhycela.com</a:t>
            </a: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5"/>
              </a:rPr>
              <a:t>http://www.rubraca.com</a:t>
            </a: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6"/>
              </a:rPr>
              <a:t>http://www.rydapt.com</a:t>
            </a: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7"/>
              </a:rPr>
              <a:t>http://www.stivarga.com</a:t>
            </a: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8"/>
              </a:rPr>
              <a:t>http://www.tafinlar.com</a:t>
            </a: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9"/>
              </a:rPr>
              <a:t>http://www.tasigna.com</a:t>
            </a: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0"/>
              </a:rPr>
              <a:t>http://www.tagrisso.com</a:t>
            </a: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1"/>
            </a:endParaRPr>
          </a:p>
          <a:p>
            <a:pPr marL="285750" indent="-285750" defTabSz="703263">
              <a:lnSpc>
                <a:spcPct val="80000"/>
              </a:lnSpc>
              <a:spcBef>
                <a:spcPts val="300"/>
              </a:spcBef>
              <a:buClr>
                <a:srgbClr val="0BD0D9"/>
              </a:buClr>
              <a:buSzPct val="95000"/>
              <a:buFontTx/>
              <a:buChar char="•"/>
              <a:defRPr/>
            </a:pPr>
            <a:r>
              <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1"/>
              </a:rPr>
              <a:t>http://www.tecentriq.com</a:t>
            </a: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2"/>
              </a:rPr>
              <a:t>http://www.tibsovo.com</a:t>
            </a: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3"/>
              </a:rPr>
              <a:t>http://www.venclexta.com</a:t>
            </a: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4"/>
              </a:rPr>
              <a:t>http://www.verzenio.com</a:t>
            </a: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5"/>
              </a:rPr>
              <a:t>http://www.vyxeos.com</a:t>
            </a: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6"/>
              </a:rPr>
              <a:t>http://www.xtandi.com</a:t>
            </a: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sz="1100" b="1" dirty="0">
                <a:hlinkClick r:id="rId17"/>
              </a:rPr>
              <a:t>http://www.yescarta.com</a:t>
            </a:r>
            <a:endParaRPr lang="en-US" sz="1100" b="1" dirty="0"/>
          </a:p>
          <a:p>
            <a:pPr marL="28575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8"/>
            </a:endParaRPr>
          </a:p>
          <a:p>
            <a:pPr marL="285750" indent="-285750" defTabSz="703263">
              <a:lnSpc>
                <a:spcPct val="80000"/>
              </a:lnSpc>
              <a:spcBef>
                <a:spcPts val="300"/>
              </a:spcBef>
              <a:buClr>
                <a:srgbClr val="0BD0D9"/>
              </a:buClr>
              <a:buSzPct val="95000"/>
              <a:buFontTx/>
              <a:buChar char="•"/>
              <a:defRPr/>
            </a:pPr>
            <a:endParaRPr lang="en-US" altLang="en-US"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8"/>
            </a:endParaRPr>
          </a:p>
        </p:txBody>
      </p:sp>
    </p:spTree>
    <p:extLst>
      <p:ext uri="{BB962C8B-B14F-4D97-AF65-F5344CB8AC3E}">
        <p14:creationId xmlns:p14="http://schemas.microsoft.com/office/powerpoint/2010/main" val="3476654767"/>
      </p:ext>
    </p:extLst>
  </p:cSld>
  <p:clrMapOvr>
    <a:overrideClrMapping bg1="lt1" tx1="dk1" bg2="lt2" tx2="dk2" accent1="accent1" accent2="accent2" accent3="accent3" accent4="accent4" accent5="accent5" accent6="accent6" hlink="hlink" folHlink="folHlink"/>
  </p:clrMapOvr>
</p:sld>
</file>

<file path=ppt/slides/slide1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Content Placeholder 2"/>
          <p:cNvSpPr>
            <a:spLocks noGrp="1"/>
          </p:cNvSpPr>
          <p:nvPr>
            <p:ph idx="1"/>
          </p:nvPr>
        </p:nvSpPr>
        <p:spPr>
          <a:xfrm>
            <a:off x="396240" y="1004455"/>
            <a:ext cx="8290560" cy="3723956"/>
          </a:xfrm>
        </p:spPr>
        <p:txBody>
          <a:bodyPr>
            <a:normAutofit/>
          </a:bodyPr>
          <a:lstStyle/>
          <a:p>
            <a:pPr marL="285750" lvl="0" indent="-285750" defTabSz="703263">
              <a:lnSpc>
                <a:spcPct val="80000"/>
              </a:lnSpc>
              <a:spcBef>
                <a:spcPts val="300"/>
              </a:spcBef>
              <a:buClr>
                <a:srgbClr val="0BD0D9"/>
              </a:buClr>
              <a:buSzPct val="95000"/>
              <a:buFontTx/>
              <a:buChar char="•"/>
              <a:defRPr/>
            </a:pPr>
            <a:endParaRPr lang="en-US" altLang="en-US" sz="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endParaRPr>
          </a:p>
          <a:p>
            <a:pPr marL="28575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4"/>
              </a:rPr>
              <a:t>http://www.yervoy.com</a:t>
            </a:r>
          </a:p>
          <a:p>
            <a:pPr marL="285750" lvl="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endParaRPr>
          </a:p>
          <a:p>
            <a:pPr marL="285750" lvl="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rPr>
              <a:t>http://www.zejula.com</a:t>
            </a: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endPar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285750" lvl="0" indent="-285750" defTabSz="703263">
              <a:lnSpc>
                <a:spcPct val="80000"/>
              </a:lnSpc>
              <a:spcBef>
                <a:spcPts val="300"/>
              </a:spcBef>
              <a:buClr>
                <a:srgbClr val="0BD0D9"/>
              </a:buClr>
              <a:buSzPct val="95000"/>
              <a:buFontTx/>
              <a:buChar char="•"/>
              <a:defRPr/>
            </a:pPr>
            <a:r>
              <a:rPr lang="en-US" altLang="en-US" sz="10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5"/>
              </a:rPr>
              <a:t>http://www.zykadia.com</a:t>
            </a:r>
            <a:endParaRPr lang="en-US" sz="1000" dirty="0">
              <a:solidFill>
                <a:prstClr val="black">
                  <a:lumMod val="65000"/>
                  <a:lumOff val="35000"/>
                </a:prstClr>
              </a:solidFill>
            </a:endParaRPr>
          </a:p>
          <a:p>
            <a:pPr marL="285750" indent="-285750" defTabSz="703263">
              <a:lnSpc>
                <a:spcPct val="80000"/>
              </a:lnSpc>
              <a:spcBef>
                <a:spcPts val="300"/>
              </a:spcBef>
              <a:buClr>
                <a:srgbClr val="0BD0D9"/>
              </a:buClr>
              <a:buSzPct val="95000"/>
              <a:buFontTx/>
              <a:buChar char="•"/>
              <a:defRPr/>
            </a:pPr>
            <a:endParaRPr lang="en-US" altLang="en-US"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4"/>
            </a:endParaRPr>
          </a:p>
        </p:txBody>
      </p:sp>
    </p:spTree>
    <p:extLst>
      <p:ext uri="{BB962C8B-B14F-4D97-AF65-F5344CB8AC3E}">
        <p14:creationId xmlns:p14="http://schemas.microsoft.com/office/powerpoint/2010/main" val="206034591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3600" dirty="0"/>
              <a:t>Progress in Cancer Therapy 2017/18</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marL="973137" lvl="2" indent="-342900" defTabSz="904875">
              <a:lnSpc>
                <a:spcPct val="80000"/>
              </a:lnSpc>
              <a:spcBef>
                <a:spcPts val="400"/>
              </a:spcBef>
              <a:buClr>
                <a:srgbClr val="0F6FC6"/>
              </a:buClr>
              <a:buSzPct val="85000"/>
              <a:buFont typeface="Arial" panose="020B0604020202020204" pitchFamily="34" charset="0"/>
              <a:buChar char="•"/>
              <a:defRPr/>
            </a:pPr>
            <a:r>
              <a:rPr lang="en-US" altLang="en-US" sz="2300"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Breast</a:t>
            </a:r>
          </a:p>
          <a:p>
            <a:pPr marL="1144587" lvl="3" indent="-285750" defTabSz="904875">
              <a:lnSpc>
                <a:spcPct val="80000"/>
              </a:lnSpc>
              <a:spcBef>
                <a:spcPts val="400"/>
              </a:spcBef>
              <a:buClr>
                <a:srgbClr val="0F6FC6"/>
              </a:buClr>
              <a:buSzPct val="85000"/>
              <a:buFont typeface="Arial" panose="020B0604020202020204" pitchFamily="34" charset="0"/>
              <a:buChar char="•"/>
              <a:defRPr/>
            </a:pPr>
            <a:endPar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4587" lvl="3" indent="-285750" defTabSz="904875">
              <a:lnSpc>
                <a:spcPct val="80000"/>
              </a:lnSpc>
              <a:spcBef>
                <a:spcPts val="400"/>
              </a:spcBef>
              <a:buClr>
                <a:srgbClr val="0F6FC6"/>
              </a:buClr>
              <a:buSzPct val="85000"/>
              <a:buFont typeface="Arial" panose="020B0604020202020204" pitchFamily="34" charset="0"/>
              <a:buChar char="•"/>
              <a:defRPr/>
            </a:pPr>
            <a:r>
              <a:rPr lang="en-US" altLang="en-US" sz="23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trastuzumab-dskt Ogivri™ </a:t>
            </a:r>
            <a:r>
              <a:rPr lang="en-US" altLang="en-US" sz="2300"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Mylan (HER2 overexpressing breast cancer in adjuvant or metastatic setting)</a:t>
            </a:r>
          </a:p>
          <a:p>
            <a:pPr marL="1144587" lvl="3" indent="-285750" defTabSz="904875">
              <a:lnSpc>
                <a:spcPct val="80000"/>
              </a:lnSpc>
              <a:spcBef>
                <a:spcPts val="400"/>
              </a:spcBef>
              <a:buClr>
                <a:srgbClr val="0F6FC6"/>
              </a:buClr>
              <a:buSzPct val="85000"/>
              <a:buFont typeface="Arial" panose="020B0604020202020204" pitchFamily="34" charset="0"/>
              <a:buChar char="•"/>
              <a:defRPr/>
            </a:pPr>
            <a:endParaRPr lang="en-US" altLang="en-US" sz="2300" b="1" u="sng" dirty="0">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4587" lvl="3" indent="-285750" defTabSz="904875">
              <a:lnSpc>
                <a:spcPct val="80000"/>
              </a:lnSpc>
              <a:spcBef>
                <a:spcPts val="400"/>
              </a:spcBef>
              <a:buClr>
                <a:srgbClr val="0F6FC6"/>
              </a:buClr>
              <a:buSzPct val="85000"/>
              <a:buFont typeface="Arial" panose="020B0604020202020204" pitchFamily="34" charset="0"/>
              <a:buChar char="•"/>
              <a:defRPr/>
            </a:pPr>
            <a:r>
              <a:rPr lang="en-US" altLang="en-US" sz="2300" b="1" i="1" dirty="0">
                <a:solidFill>
                  <a:srgbClr val="00B0F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palbocliclib IBRANCE®</a:t>
            </a:r>
            <a:r>
              <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 Pfizer (hormone receptor positive, HER2 negative advanced or metastatic breast cancer in combination with an aromatase inhibitor as initial endocrine based tx in postmenopausal women)</a:t>
            </a:r>
          </a:p>
          <a:p>
            <a:pPr marL="1144587" lvl="3" indent="-285750" defTabSz="904875">
              <a:lnSpc>
                <a:spcPct val="80000"/>
              </a:lnSpc>
              <a:spcBef>
                <a:spcPts val="400"/>
              </a:spcBef>
              <a:buClr>
                <a:srgbClr val="0F6FC6"/>
              </a:buClr>
              <a:buSzPct val="85000"/>
              <a:buFont typeface="Arial" panose="020B0604020202020204" pitchFamily="34" charset="0"/>
              <a:buChar char="•"/>
              <a:defRPr/>
            </a:pPr>
            <a:endPar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4587" lvl="3" indent="-285750" defTabSz="904875">
              <a:lnSpc>
                <a:spcPct val="80000"/>
              </a:lnSpc>
              <a:spcBef>
                <a:spcPts val="400"/>
              </a:spcBef>
              <a:buClr>
                <a:srgbClr val="0F6FC6"/>
              </a:buClr>
              <a:buSzPct val="85000"/>
              <a:buFont typeface="Arial" panose="020B0604020202020204" pitchFamily="34" charset="0"/>
              <a:buChar char="•"/>
              <a:defRPr/>
            </a:pPr>
            <a:r>
              <a:rPr lang="en-US" altLang="en-US" sz="2300" b="1" i="1" dirty="0">
                <a:solidFill>
                  <a:srgbClr val="00B0F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olaparib LYNPARZA® </a:t>
            </a:r>
            <a:r>
              <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Astra Zeneca (deleterious or suspected deleterious germline BRCA-mutated Her2 negative metastatic breast cancer after tx with chemo in neoadjuvant, adjuvant or metastatic setting) </a:t>
            </a:r>
          </a:p>
          <a:p>
            <a:pPr marL="1144587" lvl="3" indent="-285750" defTabSz="904875">
              <a:lnSpc>
                <a:spcPct val="80000"/>
              </a:lnSpc>
              <a:spcBef>
                <a:spcPts val="400"/>
              </a:spcBef>
              <a:buClr>
                <a:srgbClr val="0F6FC6"/>
              </a:buClr>
              <a:buSzPct val="85000"/>
              <a:buFont typeface="Arial" panose="020B0604020202020204" pitchFamily="34" charset="0"/>
              <a:buChar char="•"/>
              <a:defRPr/>
            </a:pPr>
            <a:endParaRPr lang="en-US" altLang="en-US" sz="2300"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4587" lvl="3" indent="-285750" defTabSz="904875">
              <a:lnSpc>
                <a:spcPct val="80000"/>
              </a:lnSpc>
              <a:spcBef>
                <a:spcPts val="400"/>
              </a:spcBef>
              <a:buClr>
                <a:srgbClr val="0F6FC6"/>
              </a:buClr>
              <a:buSzPct val="85000"/>
              <a:buFont typeface="Arial" panose="020B0604020202020204" pitchFamily="34" charset="0"/>
              <a:buChar char="•"/>
              <a:defRPr/>
            </a:pPr>
            <a:r>
              <a:rPr lang="en-US" altLang="en-US" sz="2300" b="1" i="1" dirty="0">
                <a:solidFill>
                  <a:srgbClr val="00B0F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pertuzumab PERJETA® </a:t>
            </a:r>
            <a:r>
              <a:rPr lang="en-US" altLang="en-US" sz="2300" b="1" i="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Genentech (in combination with trastuzumab and chemo as adjuvant tx of HER2 positive early breast cancer at high risk of recurrence)</a:t>
            </a:r>
          </a:p>
          <a:p>
            <a:pPr marL="858837" lvl="3" defTabSz="904875">
              <a:lnSpc>
                <a:spcPct val="80000"/>
              </a:lnSpc>
              <a:spcBef>
                <a:spcPts val="400"/>
              </a:spcBef>
              <a:buClr>
                <a:srgbClr val="0F6FC6"/>
              </a:buClr>
              <a:buSzPct val="85000"/>
              <a:defRPr/>
            </a:pPr>
            <a:endParaRPr lang="en-US" altLang="en-US" sz="2300" u="sng" dirty="0">
              <a:solidFill>
                <a:srgbClr val="E2D700"/>
              </a:solidFill>
              <a:latin typeface="Constantia" panose="02030602050306030303" pitchFamily="18" charset="0"/>
              <a:sym typeface="Helvetica" charset="0"/>
              <a:hlinkClick r:id="rId3"/>
            </a:endParaRPr>
          </a:p>
          <a:p>
            <a:pPr marL="0" indent="0">
              <a:buNone/>
            </a:pPr>
            <a:endParaRPr lang="en-US" dirty="0"/>
          </a:p>
        </p:txBody>
      </p:sp>
      <p:sp>
        <p:nvSpPr>
          <p:cNvPr id="6" name="Rectangle 5"/>
          <p:cNvSpPr/>
          <p:nvPr/>
        </p:nvSpPr>
        <p:spPr>
          <a:xfrm>
            <a:off x="405994" y="4601697"/>
            <a:ext cx="4572000" cy="246221"/>
          </a:xfrm>
          <a:prstGeom prst="rect">
            <a:avLst/>
          </a:prstGeom>
        </p:spPr>
        <p:txBody>
          <a:bodyPr>
            <a:spAutoFit/>
          </a:bodyPr>
          <a:lstStyle/>
          <a:p>
            <a:pPr lvl="0"/>
            <a:r>
              <a:rPr lang="en-US" altLang="en-US" sz="1000" u="sng" dirty="0">
                <a:solidFill>
                  <a:srgbClr val="E2D700"/>
                </a:solidFill>
                <a:sym typeface="Helvetica" charset="0"/>
                <a:hlinkClick r:id="rId3"/>
              </a:rPr>
              <a:t>http://www.fda.gov/Drugs/InformationOnDrugs/ApprovedDrugs/ucm279174.htm</a:t>
            </a:r>
            <a:endParaRPr lang="en-US" dirty="0">
              <a:solidFill>
                <a:prstClr val="black"/>
              </a:solidFill>
            </a:endParaRPr>
          </a:p>
        </p:txBody>
      </p:sp>
    </p:spTree>
    <p:extLst>
      <p:ext uri="{BB962C8B-B14F-4D97-AF65-F5344CB8AC3E}">
        <p14:creationId xmlns:p14="http://schemas.microsoft.com/office/powerpoint/2010/main" val="217803992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459"/>
            <a:ext cx="8229600" cy="579112"/>
          </a:xfrm>
        </p:spPr>
        <p:txBody>
          <a:bodyPr>
            <a:normAutofit fontScale="90000"/>
          </a:bodyPr>
          <a:lstStyle/>
          <a:p>
            <a:br>
              <a:rPr lang="en-US" dirty="0"/>
            </a:br>
            <a:r>
              <a:rPr lang="en-US" sz="3600" dirty="0"/>
              <a:t>Progress in Cancer Therapy 2017/18</a:t>
            </a:r>
            <a:br>
              <a:rPr lang="en-US" dirty="0"/>
            </a:br>
            <a:endParaRPr lang="en-US" dirty="0"/>
          </a:p>
        </p:txBody>
      </p:sp>
      <p:sp>
        <p:nvSpPr>
          <p:cNvPr id="3" name="Content Placeholder 2"/>
          <p:cNvSpPr>
            <a:spLocks noGrp="1"/>
          </p:cNvSpPr>
          <p:nvPr>
            <p:ph idx="1"/>
          </p:nvPr>
        </p:nvSpPr>
        <p:spPr>
          <a:xfrm>
            <a:off x="342900" y="1270536"/>
            <a:ext cx="8343900" cy="3030753"/>
          </a:xfrm>
        </p:spPr>
        <p:txBody>
          <a:bodyPr>
            <a:norm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Cervical</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bevacizumab-awwb  MVASI™  </a:t>
            </a:r>
            <a:r>
              <a:rPr lang="en-US" altLang="en-US" sz="1600" b="1" dirty="0">
                <a:latin typeface="Constantia" pitchFamily="18" charset="0"/>
                <a:ea typeface="Constantia" pitchFamily="18" charset="0"/>
                <a:cs typeface="Constantia" pitchFamily="18" charset="0"/>
                <a:sym typeface="Constantia" pitchFamily="18" charset="0"/>
              </a:rPr>
              <a:t>Amgen Inc. ( with chemo in persistent, recurrent or metastatic disease)</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pembrolizumab KEYTRUDA® </a:t>
            </a:r>
            <a:r>
              <a:rPr lang="en-US" altLang="en-US" sz="1600" b="1" i="1" dirty="0">
                <a:latin typeface="Constantia" pitchFamily="18" charset="0"/>
                <a:ea typeface="Constantia" pitchFamily="18" charset="0"/>
                <a:cs typeface="Constantia" pitchFamily="18" charset="0"/>
                <a:sym typeface="Constantia" pitchFamily="18" charset="0"/>
              </a:rPr>
              <a:t>Merck (recurrent or metastatic disease with progression on or after chemo whose tumors express PD-L1</a:t>
            </a: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sz="23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endParaRPr lang="en-US" altLang="en-US" sz="2300"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p:cNvSpPr txBox="1"/>
          <p:nvPr/>
        </p:nvSpPr>
        <p:spPr>
          <a:xfrm>
            <a:off x="457200" y="4535759"/>
            <a:ext cx="5998464" cy="246221"/>
          </a:xfrm>
          <a:prstGeom prst="rect">
            <a:avLst/>
          </a:prstGeom>
          <a:noFill/>
        </p:spPr>
        <p:txBody>
          <a:bodyPr wrap="square" rtlCol="0">
            <a:spAutoFit/>
          </a:bodyPr>
          <a:lstStyle/>
          <a:p>
            <a:pPr lvl="0"/>
            <a:r>
              <a:rPr lang="en-US" altLang="en-US" sz="1000" u="sng" dirty="0">
                <a:solidFill>
                  <a:srgbClr val="E2D700"/>
                </a:solidFill>
                <a:sym typeface="Helvetica" charset="0"/>
                <a:hlinkClick r:id="rId3"/>
              </a:rPr>
              <a:t>http://www.fda.gov/Drugs/InformationOnDrugs/ApprovedDrugs/ucm279174.htm</a:t>
            </a:r>
            <a:endParaRPr lang="en-US" dirty="0">
              <a:solidFill>
                <a:prstClr val="black"/>
              </a:solidFill>
            </a:endParaRPr>
          </a:p>
        </p:txBody>
      </p:sp>
    </p:spTree>
    <p:extLst>
      <p:ext uri="{BB962C8B-B14F-4D97-AF65-F5344CB8AC3E}">
        <p14:creationId xmlns:p14="http://schemas.microsoft.com/office/powerpoint/2010/main" val="52988166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459"/>
            <a:ext cx="8229600" cy="579112"/>
          </a:xfrm>
        </p:spPr>
        <p:txBody>
          <a:bodyPr>
            <a:normAutofit fontScale="90000"/>
          </a:bodyPr>
          <a:lstStyle/>
          <a:p>
            <a:br>
              <a:rPr lang="en-US" dirty="0"/>
            </a:br>
            <a:r>
              <a:rPr lang="en-US" sz="3600" dirty="0"/>
              <a:t>Progress in Cancer Therapy 2017/18</a:t>
            </a:r>
            <a:br>
              <a:rPr lang="en-US" dirty="0"/>
            </a:br>
            <a:endParaRPr lang="en-US" dirty="0"/>
          </a:p>
        </p:txBody>
      </p:sp>
      <p:sp>
        <p:nvSpPr>
          <p:cNvPr id="3" name="Content Placeholder 2"/>
          <p:cNvSpPr>
            <a:spLocks noGrp="1"/>
          </p:cNvSpPr>
          <p:nvPr>
            <p:ph idx="1"/>
          </p:nvPr>
        </p:nvSpPr>
        <p:spPr>
          <a:xfrm>
            <a:off x="342900" y="891541"/>
            <a:ext cx="8343900" cy="3644218"/>
          </a:xfrm>
        </p:spPr>
        <p:txBody>
          <a:bodyPr>
            <a:normAutofit fontScale="70000" lnSpcReduction="20000"/>
          </a:bodyPr>
          <a:lstStyle/>
          <a:p>
            <a:pPr marL="1282700" lvl="3" indent="-195263" defTabSz="904875">
              <a:lnSpc>
                <a:spcPct val="80000"/>
              </a:lnSpc>
              <a:spcBef>
                <a:spcPts val="400"/>
              </a:spcBef>
              <a:buClr>
                <a:srgbClr val="0F6FC6"/>
              </a:buClr>
              <a:buSzPct val="85000"/>
              <a:buFont typeface="Arial" pitchFamily="34" charset="0"/>
              <a:buChar char="•"/>
              <a:defRPr/>
            </a:pPr>
            <a:endParaRPr lang="en-US" altLang="en-US" sz="23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endParaRPr lang="en-US" altLang="en-US" sz="23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2300" b="1" dirty="0">
                <a:latin typeface="Constantia" pitchFamily="18" charset="0"/>
                <a:ea typeface="Constantia" pitchFamily="18" charset="0"/>
                <a:cs typeface="Constantia" pitchFamily="18" charset="0"/>
                <a:sym typeface="Constantia" pitchFamily="18" charset="0"/>
              </a:rPr>
              <a:t>Ovarian</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23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2300" b="1" dirty="0">
                <a:solidFill>
                  <a:srgbClr val="FF0000"/>
                </a:solidFill>
                <a:latin typeface="Constantia" pitchFamily="18" charset="0"/>
                <a:ea typeface="Constantia" pitchFamily="18" charset="0"/>
                <a:cs typeface="Constantia" pitchFamily="18" charset="0"/>
                <a:sym typeface="Constantia" pitchFamily="18" charset="0"/>
              </a:rPr>
              <a:t>niraparib ZEJULA™ </a:t>
            </a:r>
            <a:r>
              <a:rPr lang="en-US" altLang="en-US" sz="2300" b="1" dirty="0">
                <a:latin typeface="Constantia" pitchFamily="18" charset="0"/>
                <a:ea typeface="Constantia" pitchFamily="18" charset="0"/>
                <a:cs typeface="Constantia" pitchFamily="18" charset="0"/>
                <a:sym typeface="Constantia" pitchFamily="18" charset="0"/>
              </a:rPr>
              <a:t> Tesaro (maintenance tx of adult patients with recurrent epithelial ovarian, fallopian tube, or primary peritoneal cancer who are in complete response to platinum-based chemotherapy) </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23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2300" b="1" i="1" dirty="0">
                <a:solidFill>
                  <a:srgbClr val="00B0F0"/>
                </a:solidFill>
                <a:latin typeface="Constantia" pitchFamily="18" charset="0"/>
                <a:ea typeface="Constantia" pitchFamily="18" charset="0"/>
                <a:cs typeface="Constantia" pitchFamily="18" charset="0"/>
                <a:sym typeface="Constantia" pitchFamily="18" charset="0"/>
              </a:rPr>
              <a:t>bevacizumab AVASTIN® </a:t>
            </a:r>
            <a:r>
              <a:rPr lang="en-US" altLang="en-US" sz="2300" b="1" i="1" dirty="0">
                <a:latin typeface="Constantia" pitchFamily="18" charset="0"/>
                <a:ea typeface="Constantia" pitchFamily="18" charset="0"/>
                <a:cs typeface="Constantia" pitchFamily="18" charset="0"/>
                <a:sym typeface="Constantia" pitchFamily="18" charset="0"/>
              </a:rPr>
              <a:t>Genentech (patients with epithelial ovarian, fallopian tube, or primary peritoneal cancer in combination with carboplatin and paclitaxel, followed by single agent bevacizumab, for stage III or IV disease after surgical resection)</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2300" b="1" i="1" u="sng"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sz="2300" b="1" i="1" dirty="0">
                <a:solidFill>
                  <a:srgbClr val="00B0F0"/>
                </a:solidFill>
                <a:latin typeface="Constantia" panose="02030602050306030303" pitchFamily="18" charset="0"/>
              </a:rPr>
              <a:t>olaparib tablets Lynparza™</a:t>
            </a:r>
            <a:r>
              <a:rPr lang="en-US" sz="2300" b="1" i="1" dirty="0">
                <a:latin typeface="Constantia" panose="02030602050306030303" pitchFamily="18" charset="0"/>
              </a:rPr>
              <a:t> AstraZeneca (for the maintenance treatment of adult patients with recurrent epithelial ovarian, fallopian tube, or primary peritoneal cancer, who are in a complete or partial response to platinum-based chemotherapy)</a:t>
            </a:r>
            <a:endParaRPr lang="en-US" sz="2300" dirty="0">
              <a:latin typeface="Constantia" panose="02030602050306030303"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sz="2300" dirty="0">
              <a:latin typeface="Constantia" panose="02030602050306030303"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2300" b="1" i="1" dirty="0">
                <a:solidFill>
                  <a:srgbClr val="00B0F0"/>
                </a:solidFill>
                <a:latin typeface="Constantia" panose="02030602050306030303" pitchFamily="18" charset="0"/>
                <a:ea typeface="Constantia" pitchFamily="18" charset="0"/>
                <a:cs typeface="Constantia" pitchFamily="18" charset="0"/>
                <a:sym typeface="Constantia" pitchFamily="18" charset="0"/>
              </a:rPr>
              <a:t>rucaparib RUBRACA® </a:t>
            </a:r>
            <a:r>
              <a:rPr lang="en-US" altLang="en-US" sz="2300" b="1" i="1" dirty="0">
                <a:latin typeface="Constantia" panose="02030602050306030303" pitchFamily="18" charset="0"/>
                <a:ea typeface="Constantia" pitchFamily="18" charset="0"/>
                <a:cs typeface="Constantia" pitchFamily="18" charset="0"/>
                <a:sym typeface="Constantia" pitchFamily="18" charset="0"/>
              </a:rPr>
              <a:t>Clovis (maintenance tx of recurrent ovarian, fallopian tube, or primary peritoneal cancer)</a:t>
            </a:r>
          </a:p>
          <a:p>
            <a:pPr marL="0" indent="0">
              <a:buNone/>
            </a:pPr>
            <a:endParaRPr lang="en-US" dirty="0"/>
          </a:p>
        </p:txBody>
      </p:sp>
      <p:sp>
        <p:nvSpPr>
          <p:cNvPr id="4" name="TextBox 3"/>
          <p:cNvSpPr txBox="1"/>
          <p:nvPr/>
        </p:nvSpPr>
        <p:spPr>
          <a:xfrm>
            <a:off x="457200" y="4535759"/>
            <a:ext cx="5998464" cy="246221"/>
          </a:xfrm>
          <a:prstGeom prst="rect">
            <a:avLst/>
          </a:prstGeom>
          <a:noFill/>
        </p:spPr>
        <p:txBody>
          <a:bodyPr wrap="square" rtlCol="0">
            <a:spAutoFit/>
          </a:bodyPr>
          <a:lstStyle/>
          <a:p>
            <a:pPr lvl="0"/>
            <a:r>
              <a:rPr lang="en-US" altLang="en-US" sz="1000" u="sng" dirty="0">
                <a:solidFill>
                  <a:srgbClr val="E2D700"/>
                </a:solidFill>
                <a:sym typeface="Helvetica" charset="0"/>
                <a:hlinkClick r:id="rId3"/>
              </a:rPr>
              <a:t>http://www.fda.gov/Drugs/InformationOnDrugs/ApprovedDrugs/ucm279174.htm</a:t>
            </a:r>
            <a:endParaRPr lang="en-US" dirty="0">
              <a:solidFill>
                <a:prstClr val="black"/>
              </a:solidFill>
            </a:endParaRPr>
          </a:p>
        </p:txBody>
      </p:sp>
    </p:spTree>
    <p:extLst>
      <p:ext uri="{BB962C8B-B14F-4D97-AF65-F5344CB8AC3E}">
        <p14:creationId xmlns:p14="http://schemas.microsoft.com/office/powerpoint/2010/main" val="145224944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14"/>
            <a:ext cx="8229600" cy="579112"/>
          </a:xfrm>
        </p:spPr>
        <p:txBody>
          <a:bodyPr>
            <a:normAutofit fontScale="90000"/>
          </a:bodyPr>
          <a:lstStyle/>
          <a:p>
            <a:br>
              <a:rPr lang="en-US" dirty="0"/>
            </a:br>
            <a:r>
              <a:rPr lang="en-US" sz="3600" dirty="0"/>
              <a:t>Progress in Cancer Therapy 2017/18</a:t>
            </a:r>
            <a:br>
              <a:rPr lang="en-US" sz="3600" dirty="0"/>
            </a:br>
            <a:endParaRPr lang="en-US" sz="3600" dirty="0"/>
          </a:p>
        </p:txBody>
      </p:sp>
      <p:sp>
        <p:nvSpPr>
          <p:cNvPr id="3" name="Content Placeholder 2"/>
          <p:cNvSpPr>
            <a:spLocks noGrp="1"/>
          </p:cNvSpPr>
          <p:nvPr>
            <p:ph idx="1"/>
          </p:nvPr>
        </p:nvSpPr>
        <p:spPr>
          <a:xfrm>
            <a:off x="387350" y="1174506"/>
            <a:ext cx="8166100" cy="3441052"/>
          </a:xfrm>
        </p:spPr>
        <p:txBody>
          <a:bodyPr>
            <a:no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Melanoma</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encorafenib BRAFTOVI™and binimetanib MEKTOVI® </a:t>
            </a:r>
            <a:r>
              <a:rPr lang="en-US" altLang="en-US" sz="1600" b="1" dirty="0">
                <a:solidFill>
                  <a:schemeClr val="tx1"/>
                </a:solidFill>
                <a:latin typeface="Constantia" pitchFamily="18" charset="0"/>
                <a:ea typeface="Constantia" pitchFamily="18" charset="0"/>
                <a:cs typeface="Constantia" pitchFamily="18" charset="0"/>
                <a:sym typeface="Constantia" pitchFamily="18" charset="0"/>
              </a:rPr>
              <a:t>Array BioPharma (combination treatment  for unresectable or metastatic melanoma with a BRAF V600E or V600K mutation) </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i="1" dirty="0">
              <a:solidFill>
                <a:srgbClr val="00B0F0"/>
              </a:solidFill>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nivolumab  OPDIVO® </a:t>
            </a:r>
            <a:r>
              <a:rPr lang="en-US" altLang="en-US" sz="1600" b="1" i="1" dirty="0">
                <a:latin typeface="Constantia" pitchFamily="18" charset="0"/>
                <a:ea typeface="Constantia" pitchFamily="18" charset="0"/>
                <a:cs typeface="Constantia" pitchFamily="18" charset="0"/>
                <a:sym typeface="Constantia" pitchFamily="18" charset="0"/>
              </a:rPr>
              <a:t>Bristol Myers Squibb (adjuvant tx of melanoma with involvement of lymph nodes  or in metastatic  disease after complete resection)</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dabrafenib TAFINLAR® and trametinib MEKINIST® </a:t>
            </a:r>
            <a:r>
              <a:rPr lang="en-US" altLang="en-US" sz="1600" b="1" i="1" dirty="0">
                <a:latin typeface="Constantia" pitchFamily="18" charset="0"/>
                <a:ea typeface="Constantia" pitchFamily="18" charset="0"/>
                <a:cs typeface="Constantia" pitchFamily="18" charset="0"/>
                <a:sym typeface="Constantia" pitchFamily="18" charset="0"/>
              </a:rPr>
              <a:t>Novartis (in combination for adjuvant tx of melanoma with BRAF V600E or V600K mutations, involvement of lymph nodes after complete resection)</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0" indent="0">
              <a:buNone/>
            </a:pPr>
            <a:endParaRPr lang="en-US" sz="1400" dirty="0"/>
          </a:p>
        </p:txBody>
      </p:sp>
      <p:sp>
        <p:nvSpPr>
          <p:cNvPr id="4" name="TextBox 3"/>
          <p:cNvSpPr txBox="1"/>
          <p:nvPr/>
        </p:nvSpPr>
        <p:spPr>
          <a:xfrm>
            <a:off x="-65837" y="4595860"/>
            <a:ext cx="6166714" cy="215444"/>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277775795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14"/>
            <a:ext cx="8229600" cy="579112"/>
          </a:xfrm>
        </p:spPr>
        <p:txBody>
          <a:bodyPr>
            <a:normAutofit fontScale="90000"/>
          </a:bodyPr>
          <a:lstStyle/>
          <a:p>
            <a:br>
              <a:rPr lang="en-US" dirty="0"/>
            </a:br>
            <a:r>
              <a:rPr lang="en-US" sz="3600" dirty="0"/>
              <a:t>Progress in Cancer Therapy 2017/18</a:t>
            </a:r>
            <a:br>
              <a:rPr lang="en-US" sz="3600" dirty="0"/>
            </a:br>
            <a:endParaRPr lang="en-US" sz="3600" dirty="0"/>
          </a:p>
        </p:txBody>
      </p:sp>
      <p:sp>
        <p:nvSpPr>
          <p:cNvPr id="3" name="Content Placeholder 2"/>
          <p:cNvSpPr>
            <a:spLocks noGrp="1"/>
          </p:cNvSpPr>
          <p:nvPr>
            <p:ph idx="1"/>
          </p:nvPr>
        </p:nvSpPr>
        <p:spPr>
          <a:xfrm>
            <a:off x="457200" y="1003492"/>
            <a:ext cx="8229600" cy="3700090"/>
          </a:xfrm>
        </p:spPr>
        <p:txBody>
          <a:bodyPr>
            <a:no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Paragangliomas or metastatic pheochromocytomas</a:t>
            </a:r>
          </a:p>
          <a:p>
            <a:pPr marL="630237" lvl="2" indent="0" defTabSz="904875">
              <a:lnSpc>
                <a:spcPct val="80000"/>
              </a:lnSpc>
              <a:spcBef>
                <a:spcPts val="400"/>
              </a:spcBef>
              <a:buClr>
                <a:srgbClr val="0F6FC6"/>
              </a:buClr>
              <a:buSzPct val="85000"/>
              <a:buNone/>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iobenguane I 131 AZEDRA® </a:t>
            </a:r>
            <a:r>
              <a:rPr lang="en-US" altLang="en-US" sz="1600" b="1" dirty="0">
                <a:latin typeface="Constantia" pitchFamily="18" charset="0"/>
                <a:ea typeface="Constantia" pitchFamily="18" charset="0"/>
                <a:cs typeface="Constantia" pitchFamily="18" charset="0"/>
                <a:sym typeface="Constantia" pitchFamily="18" charset="0"/>
              </a:rPr>
              <a:t>Progenics (adult and pediatric pts 12 and older with iobenguane scan-positive, unresectable, locally advanced or metastatic disease that requires systemic anticancer therapy)</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Hepatocellular (HCC)</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regorafenib STIVARGA® </a:t>
            </a:r>
            <a:r>
              <a:rPr lang="en-US" altLang="en-US" sz="1600" b="1" i="1" dirty="0">
                <a:latin typeface="Constantia" pitchFamily="18" charset="0"/>
                <a:ea typeface="Constantia" pitchFamily="18" charset="0"/>
                <a:cs typeface="Constantia" pitchFamily="18" charset="0"/>
                <a:sym typeface="Constantia" pitchFamily="18" charset="0"/>
              </a:rPr>
              <a:t> Bayer (HCC previously treated with sorafenib)</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nivolumab  OPDIVO® </a:t>
            </a:r>
            <a:r>
              <a:rPr lang="en-US" altLang="en-US" sz="1600" b="1" i="1" dirty="0">
                <a:latin typeface="Constantia" pitchFamily="18" charset="0"/>
                <a:ea typeface="Constantia" pitchFamily="18" charset="0"/>
                <a:cs typeface="Constantia" pitchFamily="18" charset="0"/>
                <a:sym typeface="Constantia" pitchFamily="18" charset="0"/>
              </a:rPr>
              <a:t>Bristol Myers Squibb (HCC previously treated with sorafenib)</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lenvatinib Lenvima® </a:t>
            </a:r>
            <a:r>
              <a:rPr lang="en-US" altLang="en-US" sz="1600" b="1" i="1" dirty="0">
                <a:latin typeface="Constantia" pitchFamily="18" charset="0"/>
                <a:ea typeface="Constantia" pitchFamily="18" charset="0"/>
                <a:cs typeface="Constantia" pitchFamily="18" charset="0"/>
                <a:sym typeface="Constantia" pitchFamily="18" charset="0"/>
              </a:rPr>
              <a:t>Eisai (first line tx unresectable HCC)</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0" indent="0">
              <a:buNone/>
            </a:pPr>
            <a:endParaRPr lang="en-US" sz="1400" dirty="0"/>
          </a:p>
        </p:txBody>
      </p:sp>
      <p:sp>
        <p:nvSpPr>
          <p:cNvPr id="4" name="TextBox 3"/>
          <p:cNvSpPr txBox="1"/>
          <p:nvPr/>
        </p:nvSpPr>
        <p:spPr>
          <a:xfrm>
            <a:off x="95249" y="4703582"/>
            <a:ext cx="6005627" cy="218521"/>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4243371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3600" dirty="0"/>
              <a:t>Progress in Cancer Therapy 2017/18</a:t>
            </a:r>
            <a:br>
              <a:rPr lang="en-US" dirty="0"/>
            </a:br>
            <a:endParaRPr lang="en-US" dirty="0"/>
          </a:p>
        </p:txBody>
      </p:sp>
      <p:sp>
        <p:nvSpPr>
          <p:cNvPr id="3" name="Content Placeholder 2"/>
          <p:cNvSpPr>
            <a:spLocks noGrp="1"/>
          </p:cNvSpPr>
          <p:nvPr>
            <p:ph idx="1"/>
          </p:nvPr>
        </p:nvSpPr>
        <p:spPr/>
        <p:txBody>
          <a:bodyPr>
            <a:norm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Renal Cell</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bevacizumab-awwb  MVASI™  </a:t>
            </a:r>
            <a:r>
              <a:rPr lang="en-US" altLang="en-US" sz="1600" b="1" dirty="0">
                <a:latin typeface="Constantia" pitchFamily="18" charset="0"/>
                <a:ea typeface="Constantia" pitchFamily="18" charset="0"/>
                <a:cs typeface="Constantia" pitchFamily="18" charset="0"/>
                <a:sym typeface="Constantia" pitchFamily="18" charset="0"/>
              </a:rPr>
              <a:t>Amgen Inc. (with Interferon alfa for metastatic RCC)</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cabozantinib Cabometyx® </a:t>
            </a:r>
            <a:r>
              <a:rPr lang="en-US" altLang="en-US" sz="1600" b="1" i="1" dirty="0">
                <a:latin typeface="Constantia" pitchFamily="18" charset="0"/>
                <a:ea typeface="Constantia" pitchFamily="18" charset="0"/>
                <a:cs typeface="Constantia" pitchFamily="18" charset="0"/>
                <a:sym typeface="Constantia" pitchFamily="18" charset="0"/>
              </a:rPr>
              <a:t>Exelixis (advanced renal cell)</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sunitinib Sutent®</a:t>
            </a:r>
            <a:r>
              <a:rPr lang="en-US" altLang="en-US" sz="1600" b="1" i="1" dirty="0">
                <a:latin typeface="Constantia" pitchFamily="18" charset="0"/>
                <a:ea typeface="Constantia" pitchFamily="18" charset="0"/>
                <a:cs typeface="Constantia" pitchFamily="18" charset="0"/>
                <a:sym typeface="Constantia" pitchFamily="18" charset="0"/>
              </a:rPr>
              <a:t> Pfizer (adjuvant tx of adults at high risk of recurrent renal cell following nephrectomy)</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nivolumab OPDIVO® and ipilimumab YERVOY® </a:t>
            </a:r>
            <a:r>
              <a:rPr lang="en-US" altLang="en-US" sz="1600" b="1" i="1" dirty="0">
                <a:latin typeface="Constantia" pitchFamily="18" charset="0"/>
                <a:ea typeface="Constantia" pitchFamily="18" charset="0"/>
                <a:cs typeface="Constantia" pitchFamily="18" charset="0"/>
                <a:sym typeface="Constantia" pitchFamily="18" charset="0"/>
              </a:rPr>
              <a:t>Bristol Myers Squibb (in combination of intermediate or poor risk , previously untreated advanced renal cell carcinoma)</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p:txBody>
      </p:sp>
      <p:sp>
        <p:nvSpPr>
          <p:cNvPr id="4" name="TextBox 3">
            <a:extLst>
              <a:ext uri="{FF2B5EF4-FFF2-40B4-BE49-F238E27FC236}">
                <a16:creationId xmlns:a16="http://schemas.microsoft.com/office/drawing/2014/main" id="{884D40DB-2E45-4325-A03A-1B0C724C81EF}"/>
              </a:ext>
            </a:extLst>
          </p:cNvPr>
          <p:cNvSpPr txBox="1"/>
          <p:nvPr/>
        </p:nvSpPr>
        <p:spPr>
          <a:xfrm>
            <a:off x="0" y="4540776"/>
            <a:ext cx="5836920" cy="215444"/>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226372347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p:txBody>
          <a:bodyPr>
            <a:norm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solidFill>
                  <a:prstClr val="black"/>
                </a:solidFill>
                <a:latin typeface="Constantia" pitchFamily="18" charset="0"/>
                <a:ea typeface="Constantia" pitchFamily="18" charset="0"/>
                <a:cs typeface="Constantia" pitchFamily="18" charset="0"/>
                <a:sym typeface="Constantia" pitchFamily="18" charset="0"/>
              </a:rPr>
              <a:t>Gastric or GE Junction</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solidFill>
                <a:prstClr val="black"/>
              </a:solidFill>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trastuzumab-dskt Ogivri™ </a:t>
            </a:r>
            <a:r>
              <a:rPr lang="en-US" altLang="en-US" sz="1600" b="1" dirty="0">
                <a:latin typeface="Constantia" pitchFamily="18" charset="0"/>
                <a:ea typeface="Constantia" pitchFamily="18" charset="0"/>
                <a:cs typeface="Constantia" pitchFamily="18" charset="0"/>
                <a:sym typeface="Constantia" pitchFamily="18" charset="0"/>
              </a:rPr>
              <a:t>Mylan (HER2 overexpressing metastatic gastric or GE junction adenocarcinoma)</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u="sng" dirty="0">
              <a:solidFill>
                <a:srgbClr val="00B0F0"/>
              </a:solidFill>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pembrolizumab KEYTRUDA® </a:t>
            </a:r>
            <a:r>
              <a:rPr lang="en-US" altLang="en-US" sz="1600" b="1" i="1" dirty="0">
                <a:latin typeface="Constantia" pitchFamily="18" charset="0"/>
                <a:ea typeface="Constantia" pitchFamily="18" charset="0"/>
                <a:cs typeface="Constantia" pitchFamily="18" charset="0"/>
                <a:sym typeface="Constantia" pitchFamily="18" charset="0"/>
              </a:rPr>
              <a:t>Merck (recurrent locally advanced or metastatic tumors that express PD-L1)</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solidFill>
                <a:prstClr val="black"/>
              </a:solidFill>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solidFill>
                <a:prstClr val="black"/>
              </a:solidFill>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solidFill>
                  <a:prstClr val="black"/>
                </a:solidFill>
                <a:latin typeface="Constantia" pitchFamily="18" charset="0"/>
                <a:ea typeface="Constantia" pitchFamily="18" charset="0"/>
                <a:cs typeface="Constantia" pitchFamily="18" charset="0"/>
                <a:sym typeface="Constantia" pitchFamily="18" charset="0"/>
              </a:rPr>
              <a:t>Merkel Cell</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solidFill>
                <a:prstClr val="black"/>
              </a:solidFill>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avelumab BAVENCIO® </a:t>
            </a:r>
            <a:r>
              <a:rPr lang="en-US" altLang="en-US" sz="1600" b="1" dirty="0">
                <a:solidFill>
                  <a:prstClr val="black"/>
                </a:solidFill>
                <a:latin typeface="Constantia" pitchFamily="18" charset="0"/>
                <a:ea typeface="Constantia" pitchFamily="18" charset="0"/>
                <a:cs typeface="Constantia" pitchFamily="18" charset="0"/>
                <a:sym typeface="Constantia" pitchFamily="18" charset="0"/>
              </a:rPr>
              <a:t>EMD Serono (Adult and  pediatric pts 12 and older with metastatic disease)</a:t>
            </a:r>
          </a:p>
          <a:p>
            <a:pPr marL="0" indent="0">
              <a:buNone/>
            </a:pPr>
            <a:endParaRPr lang="en-US" dirty="0"/>
          </a:p>
        </p:txBody>
      </p:sp>
      <p:sp>
        <p:nvSpPr>
          <p:cNvPr id="5" name="TextBox 4">
            <a:extLst>
              <a:ext uri="{FF2B5EF4-FFF2-40B4-BE49-F238E27FC236}">
                <a16:creationId xmlns:a16="http://schemas.microsoft.com/office/drawing/2014/main" id="{4DBEE575-1D0E-4BDF-B106-D49AC7F4852F}"/>
              </a:ext>
            </a:extLst>
          </p:cNvPr>
          <p:cNvSpPr txBox="1"/>
          <p:nvPr/>
        </p:nvSpPr>
        <p:spPr>
          <a:xfrm>
            <a:off x="-53340" y="4570622"/>
            <a:ext cx="5981700" cy="215444"/>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354755030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p:txBody>
          <a:bodyPr>
            <a:normAutofit lnSpcReduction="10000"/>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Urothelial</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durvalumab IMFINZI™</a:t>
            </a:r>
            <a:r>
              <a:rPr lang="en-US" altLang="en-US" sz="1600" b="1" dirty="0">
                <a:latin typeface="Constantia" pitchFamily="18" charset="0"/>
                <a:ea typeface="Constantia" pitchFamily="18" charset="0"/>
                <a:cs typeface="Constantia" pitchFamily="18" charset="0"/>
                <a:sym typeface="Constantia" pitchFamily="18" charset="0"/>
              </a:rPr>
              <a:t>  AstraZeneca (locally advanced or metastatic with disease progression during or following platinum-containing chemotherapy or progression within 12 mos of neoadjuvant or adjuvant treatment with platinum-containing regimen)</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dirty="0">
              <a:solidFill>
                <a:srgbClr val="FF0000"/>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avelumab BAVENCIO®  </a:t>
            </a:r>
            <a:r>
              <a:rPr lang="en-US" altLang="en-US" sz="1600" b="1" i="1" dirty="0">
                <a:latin typeface="Constantia" pitchFamily="18" charset="0"/>
                <a:ea typeface="Constantia" pitchFamily="18" charset="0"/>
                <a:cs typeface="Constantia" pitchFamily="18" charset="0"/>
                <a:sym typeface="Constantia" pitchFamily="18" charset="0"/>
              </a:rPr>
              <a:t>EMD  Serono (locally advanced or metastatic with disease progression during or following platinum-containing chemotherapy or progression within 12 mos of neoadjuvant or adjuvant treatment with platinum-containing regimen)</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i="1" dirty="0">
              <a:solidFill>
                <a:srgbClr val="FF0000"/>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atezolizumab TECENTRIQ® </a:t>
            </a:r>
            <a:r>
              <a:rPr lang="en-US" altLang="en-US" sz="1600" b="1" i="1" dirty="0">
                <a:latin typeface="Constantia" pitchFamily="18" charset="0"/>
                <a:ea typeface="Constantia" pitchFamily="18" charset="0"/>
                <a:cs typeface="Constantia" pitchFamily="18" charset="0"/>
                <a:sym typeface="Constantia" pitchFamily="18" charset="0"/>
              </a:rPr>
              <a:t>Genentech (pts not eligible for cisplatin-containing chemotherapy and whose tumors express PD-L1 </a:t>
            </a:r>
            <a:r>
              <a:rPr lang="en-US" altLang="en-US" sz="1600" b="1" i="1" dirty="0">
                <a:solidFill>
                  <a:srgbClr val="FF0000"/>
                </a:solidFill>
                <a:latin typeface="Constantia" pitchFamily="18" charset="0"/>
                <a:ea typeface="Constantia" pitchFamily="18" charset="0"/>
                <a:cs typeface="Constantia" pitchFamily="18" charset="0"/>
                <a:sym typeface="Constantia" pitchFamily="18" charset="0"/>
              </a:rPr>
              <a:t>or</a:t>
            </a:r>
            <a:r>
              <a:rPr lang="en-US" altLang="en-US" sz="1600" b="1" i="1" dirty="0">
                <a:latin typeface="Constantia" pitchFamily="18" charset="0"/>
                <a:ea typeface="Constantia" pitchFamily="18" charset="0"/>
                <a:cs typeface="Constantia" pitchFamily="18" charset="0"/>
                <a:sym typeface="Constantia" pitchFamily="18" charset="0"/>
              </a:rPr>
              <a:t> in pts not eligible for cisplatin-containing chemo regardless of PD-L1 status</a:t>
            </a:r>
            <a:r>
              <a:rPr lang="en-US" altLang="en-US" sz="1600" b="1" i="1" dirty="0">
                <a:solidFill>
                  <a:srgbClr val="FF0000"/>
                </a:solidFill>
                <a:latin typeface="Constantia" pitchFamily="18" charset="0"/>
                <a:ea typeface="Constantia" pitchFamily="18" charset="0"/>
                <a:cs typeface="Constantia" pitchFamily="18" charset="0"/>
                <a:sym typeface="Constantia" pitchFamily="18" charset="0"/>
              </a:rPr>
              <a:t> </a:t>
            </a:r>
            <a:r>
              <a:rPr lang="en-US" altLang="en-US" sz="1600" b="1" i="1" dirty="0">
                <a:latin typeface="Constantia" pitchFamily="18" charset="0"/>
                <a:ea typeface="Constantia" pitchFamily="18" charset="0"/>
                <a:cs typeface="Constantia" pitchFamily="18" charset="0"/>
                <a:sym typeface="Constantia" pitchFamily="18" charset="0"/>
              </a:rPr>
              <a:t>)</a:t>
            </a:r>
          </a:p>
          <a:p>
            <a:pPr marL="858837" lvl="3" indent="0" defTabSz="904875">
              <a:lnSpc>
                <a:spcPct val="80000"/>
              </a:lnSpc>
              <a:spcBef>
                <a:spcPts val="400"/>
              </a:spcBef>
              <a:buClr>
                <a:srgbClr val="0F6FC6"/>
              </a:buClr>
              <a:buSzPct val="85000"/>
              <a:buNone/>
              <a:defRPr/>
            </a:pPr>
            <a:r>
              <a:rPr lang="en-US" altLang="en-US" sz="1600" b="1" i="1" dirty="0">
                <a:latin typeface="Constantia" pitchFamily="18" charset="0"/>
                <a:ea typeface="Constantia" pitchFamily="18" charset="0"/>
                <a:cs typeface="Constantia" pitchFamily="18" charset="0"/>
                <a:sym typeface="Constantia" pitchFamily="18" charset="0"/>
              </a:rPr>
              <a:t> </a:t>
            </a:r>
          </a:p>
          <a:p>
            <a:pPr marL="0" indent="0">
              <a:buNone/>
            </a:pPr>
            <a:endParaRPr lang="en-US" dirty="0"/>
          </a:p>
        </p:txBody>
      </p:sp>
      <p:sp>
        <p:nvSpPr>
          <p:cNvPr id="6" name="TextBox 5">
            <a:extLst>
              <a:ext uri="{FF2B5EF4-FFF2-40B4-BE49-F238E27FC236}">
                <a16:creationId xmlns:a16="http://schemas.microsoft.com/office/drawing/2014/main" id="{0883CD11-9C66-4CDF-8399-CF8A3E4C71D7}"/>
              </a:ext>
            </a:extLst>
          </p:cNvPr>
          <p:cNvSpPr txBox="1"/>
          <p:nvPr/>
        </p:nvSpPr>
        <p:spPr>
          <a:xfrm>
            <a:off x="-289560" y="4518574"/>
            <a:ext cx="6499860" cy="215444"/>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227094225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6057"/>
            <a:ext cx="8229600" cy="579112"/>
          </a:xfrm>
        </p:spPr>
        <p:txBody>
          <a:bodyPr>
            <a:normAutofit/>
          </a:bodyPr>
          <a:lstStyle/>
          <a:p>
            <a:r>
              <a:rPr lang="en-US" dirty="0"/>
              <a:t>Disclosures</a:t>
            </a:r>
          </a:p>
        </p:txBody>
      </p:sp>
      <p:sp>
        <p:nvSpPr>
          <p:cNvPr id="3" name="Content Placeholder 2"/>
          <p:cNvSpPr>
            <a:spLocks noGrp="1"/>
          </p:cNvSpPr>
          <p:nvPr>
            <p:ph idx="1"/>
          </p:nvPr>
        </p:nvSpPr>
        <p:spPr>
          <a:xfrm>
            <a:off x="563450" y="2249690"/>
            <a:ext cx="8017099" cy="2038976"/>
          </a:xfrm>
        </p:spPr>
        <p:txBody>
          <a:bodyPr/>
          <a:lstStyle/>
          <a:p>
            <a:pPr marL="0" indent="0" algn="ctr">
              <a:buNone/>
            </a:pPr>
            <a:r>
              <a:rPr lang="en-US" b="1" dirty="0">
                <a:solidFill>
                  <a:schemeClr val="tx1"/>
                </a:solidFill>
              </a:rPr>
              <a:t>No conflicts to disclose</a:t>
            </a:r>
          </a:p>
          <a:p>
            <a:endParaRPr lang="en-US" dirty="0"/>
          </a:p>
        </p:txBody>
      </p:sp>
    </p:spTree>
    <p:extLst>
      <p:ext uri="{BB962C8B-B14F-4D97-AF65-F5344CB8AC3E}">
        <p14:creationId xmlns:p14="http://schemas.microsoft.com/office/powerpoint/2010/main" val="79505563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a:xfrm>
            <a:off x="457200" y="1373851"/>
            <a:ext cx="8147050" cy="3039399"/>
          </a:xfrm>
        </p:spPr>
        <p:txBody>
          <a:bodyPr>
            <a:norm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Urothelial</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i="1" dirty="0">
              <a:solidFill>
                <a:srgbClr val="FF0000"/>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nivolumab OPDIVO™</a:t>
            </a:r>
            <a:r>
              <a:rPr lang="en-US" altLang="en-US" sz="1600" b="1" i="1" dirty="0">
                <a:latin typeface="Constantia" pitchFamily="18" charset="0"/>
                <a:ea typeface="Constantia" pitchFamily="18" charset="0"/>
                <a:cs typeface="Constantia" pitchFamily="18" charset="0"/>
                <a:sym typeface="Constantia" pitchFamily="18" charset="0"/>
              </a:rPr>
              <a:t>  Bristol Myers Squibb (locally advanced or metastatic with disease progression during  or following platinum-containing chemotherapy or progression within  12 mos of neoadjuvant or adjuvant treatment with platinum-containing regimen)</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i="1" dirty="0">
              <a:solidFill>
                <a:srgbClr val="FF0000"/>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pembrolizumab KEYTRUDA® </a:t>
            </a:r>
            <a:r>
              <a:rPr lang="en-US" altLang="en-US" sz="1600" b="1" i="1" dirty="0">
                <a:latin typeface="Constantia" pitchFamily="18" charset="0"/>
                <a:ea typeface="Constantia" pitchFamily="18" charset="0"/>
                <a:cs typeface="Constantia" pitchFamily="18" charset="0"/>
                <a:sym typeface="Constantia" pitchFamily="18" charset="0"/>
              </a:rPr>
              <a:t>Merck (locally advanced or metastatic with disease progression during or following platinum-containing chemotherapy or progression within  12 mos of neoadjuvant or adjuvant treatment with platinum-containing regimen </a:t>
            </a:r>
            <a:r>
              <a:rPr lang="en-US" altLang="en-US" sz="1600" b="1" i="1" dirty="0">
                <a:solidFill>
                  <a:srgbClr val="FF0000"/>
                </a:solidFill>
                <a:latin typeface="Constantia" pitchFamily="18" charset="0"/>
                <a:ea typeface="Constantia" pitchFamily="18" charset="0"/>
                <a:cs typeface="Constantia" pitchFamily="18" charset="0"/>
                <a:sym typeface="Constantia" pitchFamily="18" charset="0"/>
              </a:rPr>
              <a:t>and </a:t>
            </a:r>
            <a:r>
              <a:rPr lang="en-US" altLang="en-US" sz="1600" b="1" i="1" dirty="0">
                <a:solidFill>
                  <a:schemeClr val="tx1"/>
                </a:solidFill>
                <a:latin typeface="Constantia" pitchFamily="18" charset="0"/>
                <a:ea typeface="Constantia" pitchFamily="18" charset="0"/>
                <a:cs typeface="Constantia" pitchFamily="18" charset="0"/>
                <a:sym typeface="Constantia" pitchFamily="18" charset="0"/>
              </a:rPr>
              <a:t>locally advanced or metastatic who are not eligible for cisplatin-containing chemo and with tumors expressing PD-L1 </a:t>
            </a:r>
            <a:r>
              <a:rPr lang="en-US" altLang="en-US" sz="1600" b="1" i="1" dirty="0">
                <a:solidFill>
                  <a:srgbClr val="FF0000"/>
                </a:solidFill>
                <a:latin typeface="Constantia" pitchFamily="18" charset="0"/>
                <a:ea typeface="Constantia" pitchFamily="18" charset="0"/>
                <a:cs typeface="Constantia" pitchFamily="18" charset="0"/>
                <a:sym typeface="Constantia" pitchFamily="18" charset="0"/>
              </a:rPr>
              <a:t>or</a:t>
            </a:r>
            <a:r>
              <a:rPr lang="en-US" altLang="en-US" sz="1600" b="1" i="1" dirty="0">
                <a:solidFill>
                  <a:schemeClr val="tx1"/>
                </a:solidFill>
                <a:latin typeface="Constantia" pitchFamily="18" charset="0"/>
                <a:ea typeface="Constantia" pitchFamily="18" charset="0"/>
                <a:cs typeface="Constantia" pitchFamily="18" charset="0"/>
                <a:sym typeface="Constantia" pitchFamily="18" charset="0"/>
              </a:rPr>
              <a:t> in pts not eligible for cisplatin-containing chemo regardless of PD-L1 status</a:t>
            </a:r>
            <a:r>
              <a:rPr lang="en-US" altLang="en-US" sz="1600" b="1" i="1" dirty="0">
                <a:solidFill>
                  <a:srgbClr val="FF0000"/>
                </a:solidFill>
                <a:latin typeface="Constantia" pitchFamily="18" charset="0"/>
                <a:ea typeface="Constantia" pitchFamily="18" charset="0"/>
                <a:cs typeface="Constantia" pitchFamily="18" charset="0"/>
                <a:sym typeface="Constantia" pitchFamily="18" charset="0"/>
              </a:rPr>
              <a:t> </a:t>
            </a:r>
            <a:r>
              <a:rPr lang="en-US" altLang="en-US" sz="1600" b="1" i="1" dirty="0">
                <a:latin typeface="Constantia" pitchFamily="18" charset="0"/>
                <a:ea typeface="Constantia" pitchFamily="18" charset="0"/>
                <a:cs typeface="Constantia" pitchFamily="18" charset="0"/>
                <a:sym typeface="Constantia" pitchFamily="18" charset="0"/>
              </a:rPr>
              <a:t>)</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i="1" dirty="0">
              <a:solidFill>
                <a:srgbClr val="00B0F0"/>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endParaRPr lang="en-US" altLang="en-US" sz="1700" b="1" i="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E4578ABD-D3E6-45A9-A3F9-673AD18B120E}"/>
              </a:ext>
            </a:extLst>
          </p:cNvPr>
          <p:cNvSpPr txBox="1"/>
          <p:nvPr/>
        </p:nvSpPr>
        <p:spPr>
          <a:xfrm>
            <a:off x="114300" y="4519454"/>
            <a:ext cx="6126480" cy="215444"/>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261956715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a:xfrm>
            <a:off x="506392" y="1329402"/>
            <a:ext cx="8131215" cy="2673752"/>
          </a:xfrm>
        </p:spPr>
        <p:txBody>
          <a:bodyPr>
            <a:norm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Urothelial</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i="1" dirty="0">
              <a:solidFill>
                <a:srgbClr val="FF0000"/>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atezolizumab TECENTRIQ® Genentech </a:t>
            </a:r>
            <a:r>
              <a:rPr lang="en-US" altLang="en-US" sz="1600" b="1" i="1" dirty="0">
                <a:latin typeface="Constantia" pitchFamily="18" charset="0"/>
                <a:ea typeface="Constantia" pitchFamily="18" charset="0"/>
                <a:cs typeface="Constantia" pitchFamily="18" charset="0"/>
                <a:sym typeface="Constantia" pitchFamily="18" charset="0"/>
              </a:rPr>
              <a:t>(locally advanced or metastatic with disease progression during or following platinum-containing chemotherapy or progression within  12 mos of neoadjuvant or adjuvant treatment with platinum-containing regimen </a:t>
            </a:r>
            <a:r>
              <a:rPr lang="en-US" altLang="en-US" sz="1600" b="1" i="1" dirty="0">
                <a:solidFill>
                  <a:srgbClr val="FF0000"/>
                </a:solidFill>
                <a:latin typeface="Constantia" pitchFamily="18" charset="0"/>
                <a:ea typeface="Constantia" pitchFamily="18" charset="0"/>
                <a:cs typeface="Constantia" pitchFamily="18" charset="0"/>
                <a:sym typeface="Constantia" pitchFamily="18" charset="0"/>
              </a:rPr>
              <a:t>and </a:t>
            </a:r>
            <a:r>
              <a:rPr lang="en-US" altLang="en-US" sz="1600" b="1" i="1" dirty="0">
                <a:solidFill>
                  <a:schemeClr val="tx1"/>
                </a:solidFill>
                <a:latin typeface="Constantia" pitchFamily="18" charset="0"/>
                <a:ea typeface="Constantia" pitchFamily="18" charset="0"/>
                <a:cs typeface="Constantia" pitchFamily="18" charset="0"/>
                <a:sym typeface="Constantia" pitchFamily="18" charset="0"/>
              </a:rPr>
              <a:t>locally advanced or metastatic who are not eligible for cisplatin-containing chemo and with tumors expressing PD-L1 or in pts not eligible for cisplatin-containing chemo regardless of PD-L1 status</a:t>
            </a:r>
            <a:r>
              <a:rPr lang="en-US" altLang="en-US" sz="1600" b="1" i="1" dirty="0">
                <a:solidFill>
                  <a:srgbClr val="FF0000"/>
                </a:solidFill>
                <a:latin typeface="Constantia" pitchFamily="18" charset="0"/>
                <a:ea typeface="Constantia" pitchFamily="18" charset="0"/>
                <a:cs typeface="Constantia" pitchFamily="18" charset="0"/>
                <a:sym typeface="Constantia" pitchFamily="18" charset="0"/>
              </a:rPr>
              <a:t> </a:t>
            </a:r>
            <a:r>
              <a:rPr lang="en-US" altLang="en-US" sz="1600" b="1" i="1" dirty="0">
                <a:latin typeface="Constantia" pitchFamily="18" charset="0"/>
                <a:ea typeface="Constantia" pitchFamily="18" charset="0"/>
                <a:cs typeface="Constantia" pitchFamily="18" charset="0"/>
                <a:sym typeface="Constantia" pitchFamily="18" charset="0"/>
              </a:rPr>
              <a:t>)</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i="1" dirty="0">
              <a:solidFill>
                <a:srgbClr val="00B0F0"/>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endParaRPr lang="en-US" altLang="en-US" sz="1700" b="1" i="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E4578ABD-D3E6-45A9-A3F9-673AD18B120E}"/>
              </a:ext>
            </a:extLst>
          </p:cNvPr>
          <p:cNvSpPr txBox="1"/>
          <p:nvPr/>
        </p:nvSpPr>
        <p:spPr>
          <a:xfrm>
            <a:off x="114300" y="4519454"/>
            <a:ext cx="6126480" cy="215444"/>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139792582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a:xfrm>
            <a:off x="312821" y="1168539"/>
            <a:ext cx="7543800" cy="3316323"/>
          </a:xfrm>
        </p:spPr>
        <p:txBody>
          <a:bodyPr>
            <a:normAutofit fontScale="92500" lnSpcReduction="10000"/>
          </a:bodyPr>
          <a:lstStyle/>
          <a:p>
            <a:pPr marL="1201737" lvl="3" indent="-342900" defTabSz="904875">
              <a:lnSpc>
                <a:spcPct val="80000"/>
              </a:lnSpc>
              <a:spcBef>
                <a:spcPts val="400"/>
              </a:spcBef>
              <a:buClr>
                <a:srgbClr val="0F6FC6"/>
              </a:buClr>
              <a:buSzPct val="85000"/>
              <a:buFont typeface="Arial" panose="020B0604020202020204"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Prostate Cancer</a:t>
            </a:r>
          </a:p>
          <a:p>
            <a:pPr marL="1658937" lvl="4" indent="-342900" defTabSz="904875">
              <a:lnSpc>
                <a:spcPct val="80000"/>
              </a:lnSpc>
              <a:spcBef>
                <a:spcPts val="400"/>
              </a:spcBef>
              <a:buClr>
                <a:srgbClr val="0F6FC6"/>
              </a:buClr>
              <a:buSzPct val="85000"/>
              <a:buFont typeface="Arial" panose="020B0604020202020204"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2116137" lvl="5" indent="-342900" defTabSz="904875">
              <a:lnSpc>
                <a:spcPct val="80000"/>
              </a:lnSpc>
              <a:spcBef>
                <a:spcPts val="400"/>
              </a:spcBef>
              <a:buClr>
                <a:srgbClr val="0F6FC6"/>
              </a:buClr>
              <a:buSzPct val="85000"/>
              <a:buFont typeface="Arial" panose="020B0604020202020204"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apalutamide ERLEADA™ </a:t>
            </a:r>
            <a:r>
              <a:rPr lang="en-US" altLang="en-US" sz="1600" b="1" dirty="0">
                <a:solidFill>
                  <a:srgbClr val="00B0F0"/>
                </a:solidFill>
                <a:latin typeface="Constantia" pitchFamily="18" charset="0"/>
                <a:ea typeface="Constantia" pitchFamily="18" charset="0"/>
                <a:cs typeface="Constantia" pitchFamily="18" charset="0"/>
                <a:sym typeface="Constantia" pitchFamily="18" charset="0"/>
              </a:rPr>
              <a:t> </a:t>
            </a:r>
            <a:r>
              <a:rPr lang="en-US" altLang="en-US" sz="1600" b="1" dirty="0">
                <a:latin typeface="Constantia" pitchFamily="18" charset="0"/>
                <a:ea typeface="Constantia" pitchFamily="18" charset="0"/>
                <a:cs typeface="Constantia" pitchFamily="18" charset="0"/>
                <a:sym typeface="Constantia" pitchFamily="18" charset="0"/>
              </a:rPr>
              <a:t>Janssen (</a:t>
            </a:r>
            <a:r>
              <a:rPr lang="en-US" sz="1600" b="1" dirty="0">
                <a:latin typeface="Constantia" panose="02030602050306030303" pitchFamily="18" charset="0"/>
              </a:rPr>
              <a:t>treatment of patients with non-metastatic castration-resistant prostate cancer)</a:t>
            </a:r>
          </a:p>
          <a:p>
            <a:pPr marL="2116137" lvl="5" indent="-342900" defTabSz="904875">
              <a:lnSpc>
                <a:spcPct val="80000"/>
              </a:lnSpc>
              <a:spcBef>
                <a:spcPts val="400"/>
              </a:spcBef>
              <a:buClr>
                <a:srgbClr val="0F6FC6"/>
              </a:buClr>
              <a:buSzPct val="85000"/>
              <a:buFont typeface="Arial" panose="020B0604020202020204" pitchFamily="34" charset="0"/>
              <a:buChar char="•"/>
              <a:defRPr/>
            </a:pPr>
            <a:endParaRPr lang="en-US" altLang="en-US" sz="1600" b="1" i="1" dirty="0">
              <a:solidFill>
                <a:srgbClr val="00B0F0"/>
              </a:solidFill>
              <a:latin typeface="Constantia" pitchFamily="18" charset="0"/>
              <a:ea typeface="Constantia" pitchFamily="18" charset="0"/>
              <a:cs typeface="Constantia" pitchFamily="18" charset="0"/>
              <a:sym typeface="Constantia" pitchFamily="18" charset="0"/>
            </a:endParaRPr>
          </a:p>
          <a:p>
            <a:pPr marL="2116137" lvl="5" indent="-342900" defTabSz="904875">
              <a:lnSpc>
                <a:spcPct val="80000"/>
              </a:lnSpc>
              <a:spcBef>
                <a:spcPts val="400"/>
              </a:spcBef>
              <a:buClr>
                <a:srgbClr val="0F6FC6"/>
              </a:buClr>
              <a:buSzPct val="85000"/>
              <a:buFont typeface="Arial" panose="020B0604020202020204"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cabazitaxel JEVTANA®  </a:t>
            </a:r>
            <a:r>
              <a:rPr lang="en-US" altLang="en-US" sz="1600" b="1" i="1" dirty="0">
                <a:latin typeface="Constantia" pitchFamily="18" charset="0"/>
                <a:ea typeface="Constantia" pitchFamily="18" charset="0"/>
                <a:cs typeface="Constantia" pitchFamily="18" charset="0"/>
                <a:sym typeface="Constantia" pitchFamily="18" charset="0"/>
              </a:rPr>
              <a:t>Sanofi-Aventis (lower dose approved in combination with prednisone for metastatic castration-resistant prostate cancer previously treated with docetaxel containing regimen)</a:t>
            </a:r>
          </a:p>
          <a:p>
            <a:pPr marL="2116137" lvl="5" indent="-342900" defTabSz="904875">
              <a:lnSpc>
                <a:spcPct val="80000"/>
              </a:lnSpc>
              <a:spcBef>
                <a:spcPts val="400"/>
              </a:spcBef>
              <a:buClr>
                <a:srgbClr val="0F6FC6"/>
              </a:buClr>
              <a:buSzPct val="85000"/>
              <a:buFont typeface="Arial" panose="020B0604020202020204"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2116137" lvl="5" indent="-342900" defTabSz="904875">
              <a:lnSpc>
                <a:spcPct val="80000"/>
              </a:lnSpc>
              <a:spcBef>
                <a:spcPts val="400"/>
              </a:spcBef>
              <a:buClr>
                <a:srgbClr val="0F6FC6"/>
              </a:buClr>
              <a:buSzPct val="85000"/>
              <a:buFont typeface="Arial" panose="020B0604020202020204"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abiraterone acetate Zytiga®  </a:t>
            </a:r>
            <a:r>
              <a:rPr lang="en-US" altLang="en-US" sz="1600" b="1" i="1" dirty="0">
                <a:solidFill>
                  <a:prstClr val="black"/>
                </a:solidFill>
                <a:latin typeface="Constantia" pitchFamily="18" charset="0"/>
                <a:ea typeface="Constantia" pitchFamily="18" charset="0"/>
                <a:cs typeface="Constantia" pitchFamily="18" charset="0"/>
                <a:sym typeface="Constantia" pitchFamily="18" charset="0"/>
              </a:rPr>
              <a:t>Janssen Biotech (in combination with prednisone for metastatic high-risk castration-sensitive disease)​</a:t>
            </a:r>
          </a:p>
          <a:p>
            <a:pPr marL="2116137" lvl="5" indent="-342900" defTabSz="904875">
              <a:lnSpc>
                <a:spcPct val="80000"/>
              </a:lnSpc>
              <a:spcBef>
                <a:spcPts val="400"/>
              </a:spcBef>
              <a:buClr>
                <a:srgbClr val="0F6FC6"/>
              </a:buClr>
              <a:buSzPct val="85000"/>
              <a:buFont typeface="Arial" panose="020B0604020202020204" pitchFamily="34" charset="0"/>
              <a:buChar char="•"/>
              <a:defRPr/>
            </a:pPr>
            <a:endParaRPr lang="en-US" altLang="en-US" sz="1600" b="1" i="1" dirty="0">
              <a:solidFill>
                <a:prstClr val="black"/>
              </a:solidFill>
              <a:latin typeface="Constantia" pitchFamily="18" charset="0"/>
              <a:ea typeface="Constantia" pitchFamily="18" charset="0"/>
              <a:cs typeface="Constantia" pitchFamily="18" charset="0"/>
              <a:sym typeface="Constantia" pitchFamily="18" charset="0"/>
            </a:endParaRPr>
          </a:p>
          <a:p>
            <a:pPr marL="2116137" lvl="5" indent="-342900" defTabSz="904875">
              <a:lnSpc>
                <a:spcPct val="80000"/>
              </a:lnSpc>
              <a:spcBef>
                <a:spcPts val="400"/>
              </a:spcBef>
              <a:buClr>
                <a:srgbClr val="0F6FC6"/>
              </a:buClr>
              <a:buSzPct val="85000"/>
              <a:buFont typeface="Arial" panose="020B0604020202020204"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enzalutamide XTANDI®</a:t>
            </a:r>
            <a:r>
              <a:rPr lang="en-US" altLang="en-US" sz="1600" b="1" i="1" dirty="0">
                <a:solidFill>
                  <a:prstClr val="black"/>
                </a:solidFill>
                <a:latin typeface="Constantia" pitchFamily="18" charset="0"/>
                <a:ea typeface="Constantia" pitchFamily="18" charset="0"/>
                <a:cs typeface="Constantia" pitchFamily="18" charset="0"/>
                <a:sym typeface="Constantia" pitchFamily="18" charset="0"/>
              </a:rPr>
              <a:t> Astellis (castrate resistant prostate cancer)</a:t>
            </a:r>
          </a:p>
          <a:p>
            <a:pPr marL="2116137" lvl="5" indent="-342900" defTabSz="904875">
              <a:lnSpc>
                <a:spcPct val="80000"/>
              </a:lnSpc>
              <a:spcBef>
                <a:spcPts val="400"/>
              </a:spcBef>
              <a:buClr>
                <a:srgbClr val="0F6FC6"/>
              </a:buClr>
              <a:buSzPct val="85000"/>
              <a:buFont typeface="Arial" panose="020B0604020202020204" pitchFamily="34" charset="0"/>
              <a:buChar char="•"/>
              <a:defRPr/>
            </a:pPr>
            <a:endParaRPr lang="en-US" altLang="en-US" sz="1700" b="1" i="1" dirty="0">
              <a:solidFill>
                <a:prstClr val="black"/>
              </a:solidFill>
              <a:latin typeface="Constantia" pitchFamily="18" charset="0"/>
              <a:ea typeface="Constantia" pitchFamily="18" charset="0"/>
              <a:cs typeface="Constantia" pitchFamily="18" charset="0"/>
              <a:sym typeface="Constantia" pitchFamily="18" charset="0"/>
            </a:endParaRPr>
          </a:p>
          <a:p>
            <a:pPr marL="2116137" lvl="5" indent="-342900" defTabSz="904875">
              <a:lnSpc>
                <a:spcPct val="80000"/>
              </a:lnSpc>
              <a:spcBef>
                <a:spcPts val="400"/>
              </a:spcBef>
              <a:buClr>
                <a:srgbClr val="0F6FC6"/>
              </a:buClr>
              <a:buSzPct val="85000"/>
              <a:buFont typeface="Arial" panose="020B0604020202020204"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a:p>
            <a:pPr marL="2116137" lvl="5" indent="-342900" defTabSz="904875">
              <a:lnSpc>
                <a:spcPct val="80000"/>
              </a:lnSpc>
              <a:spcBef>
                <a:spcPts val="400"/>
              </a:spcBef>
              <a:buClr>
                <a:srgbClr val="0F6FC6"/>
              </a:buClr>
              <a:buSzPct val="85000"/>
              <a:buFont typeface="Arial" panose="020B0604020202020204" pitchFamily="34" charset="0"/>
              <a:buChar char="•"/>
              <a:defRPr/>
            </a:pPr>
            <a:endParaRPr lang="en-US" altLang="en-US" b="1" i="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2123B69C-3C66-482D-A838-1A7066D5BAD6}"/>
              </a:ext>
            </a:extLst>
          </p:cNvPr>
          <p:cNvSpPr txBox="1"/>
          <p:nvPr/>
        </p:nvSpPr>
        <p:spPr>
          <a:xfrm>
            <a:off x="-472440" y="4538603"/>
            <a:ext cx="5349240" cy="215444"/>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241864358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a:xfrm>
            <a:off x="457200" y="1177018"/>
            <a:ext cx="8229600" cy="3316323"/>
          </a:xfrm>
        </p:spPr>
        <p:txBody>
          <a:bodyPr>
            <a:norm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Glioblastoma</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bevacizumab-awwb  MVASI™  </a:t>
            </a:r>
            <a:r>
              <a:rPr lang="en-US" altLang="en-US" sz="1600" b="1" dirty="0">
                <a:latin typeface="Constantia" pitchFamily="18" charset="0"/>
                <a:ea typeface="Constantia" pitchFamily="18" charset="0"/>
                <a:cs typeface="Constantia" pitchFamily="18" charset="0"/>
                <a:sym typeface="Constantia" pitchFamily="18" charset="0"/>
              </a:rPr>
              <a:t>Amgen Inc. (single agent for progressive disease following prior tx)</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Tumor Agnostic: Adult and pediatric patients with unresectable or metastatic, microsatellite instability high (MSI-H) or mismatch repair deficient (dMMR)  solid tumors that have progressed following prior tx and have no satisfactory alternative treatment options</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pembrolizumab KEYTRUDA® </a:t>
            </a:r>
            <a:r>
              <a:rPr lang="en-US" altLang="en-US" sz="1600" b="1" dirty="0">
                <a:latin typeface="Constantia" pitchFamily="18" charset="0"/>
                <a:ea typeface="Constantia" pitchFamily="18" charset="0"/>
                <a:cs typeface="Constantia" pitchFamily="18" charset="0"/>
                <a:sym typeface="Constantia" pitchFamily="18" charset="0"/>
              </a:rPr>
              <a:t> </a:t>
            </a:r>
            <a:r>
              <a:rPr lang="en-US" altLang="en-US" sz="1600" b="1" i="1" dirty="0">
                <a:latin typeface="Constantia" pitchFamily="18" charset="0"/>
                <a:ea typeface="Constantia" pitchFamily="18" charset="0"/>
                <a:cs typeface="Constantia" pitchFamily="18" charset="0"/>
                <a:sym typeface="Constantia" pitchFamily="18" charset="0"/>
              </a:rPr>
              <a:t>Merck</a:t>
            </a:r>
          </a:p>
          <a:p>
            <a:pPr marL="1282700" lvl="3" indent="-195263" defTabSz="904875">
              <a:lnSpc>
                <a:spcPct val="80000"/>
              </a:lnSpc>
              <a:spcBef>
                <a:spcPts val="400"/>
              </a:spcBef>
              <a:buClr>
                <a:srgbClr val="0F6FC6"/>
              </a:buClr>
              <a:buSzPct val="85000"/>
              <a:buFont typeface="Arial"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B3A8159C-9E82-49C6-9756-B165357D2B22}"/>
              </a:ext>
            </a:extLst>
          </p:cNvPr>
          <p:cNvSpPr txBox="1"/>
          <p:nvPr/>
        </p:nvSpPr>
        <p:spPr>
          <a:xfrm>
            <a:off x="-251460" y="4493341"/>
            <a:ext cx="6842760" cy="218521"/>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286038243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p:txBody>
          <a:bodyPr>
            <a:normAutofit lnSpcReduction="10000"/>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Colorectal Cancer Metastatic:</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bevacizumab-awwb  MVASI™  </a:t>
            </a:r>
            <a:r>
              <a:rPr lang="en-US" altLang="en-US" sz="1600" b="1" dirty="0">
                <a:latin typeface="Constantia" pitchFamily="18" charset="0"/>
                <a:ea typeface="Constantia" pitchFamily="18" charset="0"/>
                <a:cs typeface="Constantia" pitchFamily="18" charset="0"/>
                <a:sym typeface="Constantia" pitchFamily="18" charset="0"/>
              </a:rPr>
              <a:t>Amgen Inc. ( with chemotherapy for   first or second line tx)</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pembrolizumab KEYTRUDA® </a:t>
            </a:r>
            <a:r>
              <a:rPr lang="en-US" altLang="en-US" sz="1600" b="1" i="1" dirty="0">
                <a:latin typeface="Constantia" pitchFamily="18" charset="0"/>
                <a:ea typeface="Constantia" pitchFamily="18" charset="0"/>
                <a:cs typeface="Constantia" pitchFamily="18" charset="0"/>
                <a:sym typeface="Constantia" pitchFamily="18" charset="0"/>
              </a:rPr>
              <a:t> Merck (MSI-H or dMMR, progressed following tx with a fluoropyrimidine, oxaliplatin, and irinotecan)</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nivolumab OPDIVO™ </a:t>
            </a:r>
            <a:r>
              <a:rPr lang="en-US" altLang="en-US" sz="1600" b="1" i="1" dirty="0">
                <a:latin typeface="Constantia" pitchFamily="18" charset="0"/>
                <a:ea typeface="Constantia" pitchFamily="18" charset="0"/>
                <a:cs typeface="Constantia" pitchFamily="18" charset="0"/>
                <a:sym typeface="Constantia" pitchFamily="18" charset="0"/>
              </a:rPr>
              <a:t>Bristol Myers Squibb (pts 12 or older MSI-H or dMMR, progressed following tx with a fluoropyrimidine, oxaliplatin, and irinotecan)</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ipilimumab YERVOY® and nivolumab OPDIVO™ </a:t>
            </a:r>
            <a:r>
              <a:rPr lang="en-US" altLang="en-US" sz="1600" b="1" i="1" dirty="0">
                <a:latin typeface="Constantia" pitchFamily="18" charset="0"/>
                <a:ea typeface="Constantia" pitchFamily="18" charset="0"/>
                <a:cs typeface="Constantia" pitchFamily="18" charset="0"/>
                <a:sym typeface="Constantia" pitchFamily="18" charset="0"/>
              </a:rPr>
              <a:t>Bristol Myers Squibb (pts 12 or older MSI-H or dMMR, progressed following tx with a fluoropyrimidine, oxaliplatin, and irinotecan)</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0" indent="0">
              <a:buNone/>
            </a:pPr>
            <a:endParaRPr lang="en-US" sz="1600" dirty="0"/>
          </a:p>
        </p:txBody>
      </p:sp>
      <p:sp>
        <p:nvSpPr>
          <p:cNvPr id="5" name="TextBox 4">
            <a:extLst>
              <a:ext uri="{FF2B5EF4-FFF2-40B4-BE49-F238E27FC236}">
                <a16:creationId xmlns:a16="http://schemas.microsoft.com/office/drawing/2014/main" id="{42913603-EF67-44A2-A495-70A66D01527B}"/>
              </a:ext>
            </a:extLst>
          </p:cNvPr>
          <p:cNvSpPr txBox="1"/>
          <p:nvPr/>
        </p:nvSpPr>
        <p:spPr>
          <a:xfrm>
            <a:off x="0" y="4540142"/>
            <a:ext cx="6332220" cy="215444"/>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377540967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a:xfrm>
            <a:off x="457200" y="1223820"/>
            <a:ext cx="8229600" cy="3033388"/>
          </a:xfrm>
        </p:spPr>
        <p:txBody>
          <a:bodyPr>
            <a:norm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Thyroid cancer</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i="1" dirty="0">
              <a:solidFill>
                <a:srgbClr val="00B0F0"/>
              </a:solidFill>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dabrafenib TAFINLAR® and trametinib MEKINIST® </a:t>
            </a:r>
            <a:r>
              <a:rPr lang="en-US" altLang="en-US" sz="1600" b="1" i="1" dirty="0">
                <a:solidFill>
                  <a:prstClr val="black">
                    <a:lumMod val="65000"/>
                    <a:lumOff val="35000"/>
                  </a:prstClr>
                </a:solidFill>
                <a:latin typeface="Constantia" pitchFamily="18" charset="0"/>
                <a:ea typeface="Constantia" pitchFamily="18" charset="0"/>
                <a:cs typeface="Constantia" pitchFamily="18" charset="0"/>
                <a:sym typeface="Constantia" pitchFamily="18" charset="0"/>
              </a:rPr>
              <a:t>Novartis (in combination for anaplastic thyroid cancer with BRAF V600E mutation)</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2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Gastroenteropancreatic neuroendocrine tumors (GEP-NETs), including foregut, midgut, and hindgut neuroendocrine tumors in adults:</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lutetium Lu 177 dotatate, LUTATHERA®</a:t>
            </a:r>
            <a:r>
              <a:rPr lang="en-US" altLang="en-US" sz="1600" b="1" dirty="0">
                <a:solidFill>
                  <a:schemeClr val="tx1"/>
                </a:solidFill>
                <a:latin typeface="Constantia" pitchFamily="18" charset="0"/>
                <a:ea typeface="Constantia" pitchFamily="18" charset="0"/>
                <a:cs typeface="Constantia" pitchFamily="18" charset="0"/>
                <a:sym typeface="Constantia" pitchFamily="18" charset="0"/>
              </a:rPr>
              <a:t> </a:t>
            </a:r>
            <a:r>
              <a:rPr lang="en-US" altLang="en-US" sz="1600" b="1" dirty="0">
                <a:latin typeface="Constantia" pitchFamily="18" charset="0"/>
                <a:ea typeface="Constantia" pitchFamily="18" charset="0"/>
                <a:cs typeface="Constantia" pitchFamily="18" charset="0"/>
                <a:sym typeface="Constantia" pitchFamily="18" charset="0"/>
              </a:rPr>
              <a:t>Advanced Accelerator Applications USA, Inc. (a radiolabeled somatostatin analog, for the treatment of somatostatin receptor-positive GEP-NETs) </a:t>
            </a:r>
            <a:endParaRPr lang="en-US" sz="1600" dirty="0"/>
          </a:p>
        </p:txBody>
      </p:sp>
      <p:sp>
        <p:nvSpPr>
          <p:cNvPr id="5" name="TextBox 4">
            <a:extLst>
              <a:ext uri="{FF2B5EF4-FFF2-40B4-BE49-F238E27FC236}">
                <a16:creationId xmlns:a16="http://schemas.microsoft.com/office/drawing/2014/main" id="{42913603-EF67-44A2-A495-70A66D01527B}"/>
              </a:ext>
            </a:extLst>
          </p:cNvPr>
          <p:cNvSpPr txBox="1"/>
          <p:nvPr/>
        </p:nvSpPr>
        <p:spPr>
          <a:xfrm>
            <a:off x="0" y="4540142"/>
            <a:ext cx="6332220" cy="215444"/>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195013707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a:xfrm>
            <a:off x="406400" y="1332697"/>
            <a:ext cx="8280400" cy="3042454"/>
          </a:xfrm>
        </p:spPr>
        <p:txBody>
          <a:bodyPr>
            <a:norm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anose="02030602050306030303" pitchFamily="18" charset="0"/>
                <a:ea typeface="Constantia" pitchFamily="18" charset="0"/>
                <a:cs typeface="Constantia" pitchFamily="18" charset="0"/>
                <a:sym typeface="Constantia" pitchFamily="18" charset="0"/>
              </a:rPr>
              <a:t>Acute Myeloid Leukemia (AML)</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anose="02030602050306030303" pitchFamily="18" charset="0"/>
                <a:ea typeface="Constantia" pitchFamily="18" charset="0"/>
                <a:cs typeface="Constantia" pitchFamily="18" charset="0"/>
                <a:sym typeface="Constantia" pitchFamily="18" charset="0"/>
              </a:rPr>
              <a:t>liposome encapsulated combination of daunorubicin and cytarabine VYXEOS™ </a:t>
            </a:r>
            <a:r>
              <a:rPr lang="en-US" altLang="en-US" sz="1600" b="1" dirty="0">
                <a:latin typeface="Constantia" panose="02030602050306030303" pitchFamily="18" charset="0"/>
                <a:ea typeface="Constantia" pitchFamily="18" charset="0"/>
                <a:cs typeface="Constantia" pitchFamily="18" charset="0"/>
                <a:sym typeface="Constantia" pitchFamily="18" charset="0"/>
              </a:rPr>
              <a:t>Jazz Pharmaceuticals (adults with newly diagnosed therapy related AML or AML with myelodysplasia related changes)</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anose="02030602050306030303"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anose="02030602050306030303" pitchFamily="18" charset="0"/>
                <a:ea typeface="Constantia" pitchFamily="18" charset="0"/>
                <a:cs typeface="Constantia" pitchFamily="18" charset="0"/>
                <a:sym typeface="Constantia" pitchFamily="18" charset="0"/>
              </a:rPr>
              <a:t>enasidenib IDHIFA®</a:t>
            </a:r>
            <a:r>
              <a:rPr lang="en-US" altLang="en-US" sz="1600" b="1" dirty="0">
                <a:latin typeface="Constantia" panose="02030602050306030303" pitchFamily="18" charset="0"/>
                <a:ea typeface="Constantia" pitchFamily="18" charset="0"/>
                <a:cs typeface="Constantia" pitchFamily="18" charset="0"/>
                <a:sym typeface="Constantia" pitchFamily="18" charset="0"/>
              </a:rPr>
              <a:t> Celgene Corp. (adults with relapsed or refractory AML with an IDH2 mutation)</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anose="02030602050306030303"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anose="02030602050306030303" pitchFamily="18" charset="0"/>
                <a:ea typeface="Constantia" pitchFamily="18" charset="0"/>
                <a:cs typeface="Constantia" pitchFamily="18" charset="0"/>
                <a:sym typeface="Constantia" pitchFamily="18" charset="0"/>
              </a:rPr>
              <a:t>ivosidenib TIBSOVO® </a:t>
            </a:r>
            <a:r>
              <a:rPr lang="en-US" altLang="en-US" sz="1600" b="1" dirty="0">
                <a:solidFill>
                  <a:schemeClr val="tx1"/>
                </a:solidFill>
                <a:latin typeface="Constantia" panose="02030602050306030303" pitchFamily="18" charset="0"/>
                <a:ea typeface="Constantia" pitchFamily="18" charset="0"/>
                <a:cs typeface="Constantia" pitchFamily="18" charset="0"/>
                <a:sym typeface="Constantia" pitchFamily="18" charset="0"/>
              </a:rPr>
              <a:t>Agios (</a:t>
            </a:r>
            <a:r>
              <a:rPr lang="en-US" altLang="en-US" sz="1600" b="1" dirty="0">
                <a:latin typeface="Constantia" panose="02030602050306030303" pitchFamily="18" charset="0"/>
                <a:ea typeface="Constantia" pitchFamily="18" charset="0"/>
                <a:cs typeface="Constantia" pitchFamily="18" charset="0"/>
                <a:sym typeface="Constantia" pitchFamily="18" charset="0"/>
              </a:rPr>
              <a:t>adults with relapsed or refractory AML with a susceptible IDH1 mutation) </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anose="02030602050306030303"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anose="02030602050306030303"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19509EC3-A2E8-4D10-A197-668ED468B641}"/>
              </a:ext>
            </a:extLst>
          </p:cNvPr>
          <p:cNvSpPr txBox="1"/>
          <p:nvPr/>
        </p:nvSpPr>
        <p:spPr>
          <a:xfrm>
            <a:off x="0" y="4637922"/>
            <a:ext cx="6202680" cy="215444"/>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270264526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a:xfrm>
            <a:off x="349250" y="1209621"/>
            <a:ext cx="8337550" cy="3032179"/>
          </a:xfrm>
        </p:spPr>
        <p:txBody>
          <a:bodyPr>
            <a:norm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anose="02030602050306030303" pitchFamily="18" charset="0"/>
                <a:ea typeface="Constantia" pitchFamily="18" charset="0"/>
                <a:cs typeface="Constantia" pitchFamily="18" charset="0"/>
                <a:sym typeface="Constantia" pitchFamily="18" charset="0"/>
              </a:rPr>
              <a:t>Acute Myeloid Leukemia (AML)</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anose="02030602050306030303" pitchFamily="18" charset="0"/>
                <a:ea typeface="Constantia" pitchFamily="18" charset="0"/>
                <a:cs typeface="Constantia" pitchFamily="18" charset="0"/>
                <a:sym typeface="Constantia" pitchFamily="18" charset="0"/>
              </a:rPr>
              <a:t>midostaurin RYDAPT®</a:t>
            </a:r>
            <a:r>
              <a:rPr lang="en-US" altLang="en-US" sz="1600" b="1" dirty="0">
                <a:latin typeface="Constantia" panose="02030602050306030303" pitchFamily="18" charset="0"/>
                <a:ea typeface="Constantia" pitchFamily="18" charset="0"/>
                <a:cs typeface="Constantia" pitchFamily="18" charset="0"/>
                <a:sym typeface="Constantia" pitchFamily="18" charset="0"/>
              </a:rPr>
              <a:t> Novartis (adults with newly diagnosed AML FLT3 mutation positive, in combination with standard cytarabine and daunorubicin induction and cytarabine consolidation)</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anose="02030602050306030303" pitchFamily="18" charset="0"/>
                <a:ea typeface="Constantia" pitchFamily="18" charset="0"/>
                <a:cs typeface="Constantia" pitchFamily="18" charset="0"/>
                <a:sym typeface="Constantia" pitchFamily="18" charset="0"/>
              </a:rPr>
              <a:t>**gemtuzumab ozogamicin  Mylotarg™ </a:t>
            </a:r>
            <a:r>
              <a:rPr lang="en-US" altLang="en-US" sz="1600" b="1" dirty="0">
                <a:latin typeface="Constantia" panose="02030602050306030303" pitchFamily="18" charset="0"/>
                <a:ea typeface="Constantia" pitchFamily="18" charset="0"/>
                <a:cs typeface="Constantia" pitchFamily="18" charset="0"/>
                <a:sym typeface="Constantia" pitchFamily="18" charset="0"/>
              </a:rPr>
              <a:t> Pfizer Inc. (treatment  of newly-diagnosed CD33-positive acute myeloid leukemia (AML) in adults and for treatment of relapsed or refractory CD33-positive AML in adults and in pediatric patients 2 years and older. Gemtuzumab ozogamicin may be used in combination with daunorubicin and cytarabine for adults      with newly-diagnosed AML,  or as a stand-alone treatment for certain adult and pediatric patients)</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anose="02030602050306030303" pitchFamily="18" charset="0"/>
              <a:ea typeface="Constantia" pitchFamily="18" charset="0"/>
              <a:cs typeface="Constantia" pitchFamily="18" charset="0"/>
              <a:sym typeface="Constantia" pitchFamily="18" charset="0"/>
            </a:endParaRPr>
          </a:p>
          <a:p>
            <a:pPr marL="0" indent="0">
              <a:buNone/>
            </a:pPr>
            <a:endParaRPr lang="en-US" sz="1600" dirty="0"/>
          </a:p>
        </p:txBody>
      </p:sp>
      <p:sp>
        <p:nvSpPr>
          <p:cNvPr id="4" name="TextBox 3">
            <a:extLst>
              <a:ext uri="{FF2B5EF4-FFF2-40B4-BE49-F238E27FC236}">
                <a16:creationId xmlns:a16="http://schemas.microsoft.com/office/drawing/2014/main" id="{19509EC3-A2E8-4D10-A197-668ED468B641}"/>
              </a:ext>
            </a:extLst>
          </p:cNvPr>
          <p:cNvSpPr txBox="1"/>
          <p:nvPr/>
        </p:nvSpPr>
        <p:spPr>
          <a:xfrm>
            <a:off x="0" y="4516002"/>
            <a:ext cx="6202680" cy="215444"/>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128733519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p:txBody>
          <a:bodyPr>
            <a:no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anose="02030602050306030303" pitchFamily="18" charset="0"/>
                <a:ea typeface="Constantia" pitchFamily="18" charset="0"/>
                <a:cs typeface="Constantia" pitchFamily="18" charset="0"/>
                <a:sym typeface="Constantia" pitchFamily="18" charset="0"/>
              </a:rPr>
              <a:t>Acute Lymphoblastic Leukemia (ALL) B-cell precursor</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anose="02030602050306030303"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anose="02030602050306030303" pitchFamily="18" charset="0"/>
                <a:ea typeface="Constantia" pitchFamily="18" charset="0"/>
                <a:cs typeface="Constantia" pitchFamily="18" charset="0"/>
                <a:sym typeface="Constantia" pitchFamily="18" charset="0"/>
              </a:rPr>
              <a:t>inotuzumab ozogamicin BESPONSA™</a:t>
            </a:r>
            <a:r>
              <a:rPr lang="en-US" altLang="en-US" sz="1600" b="1" dirty="0">
                <a:latin typeface="Constantia" panose="02030602050306030303" pitchFamily="18" charset="0"/>
                <a:ea typeface="Constantia" pitchFamily="18" charset="0"/>
                <a:cs typeface="Constantia" pitchFamily="18" charset="0"/>
                <a:sym typeface="Constantia" pitchFamily="18" charset="0"/>
              </a:rPr>
              <a:t> Wyeth Pharmaceuticals (adults with relapsed or refractory B-cell precursor acute lymphoblastic leukemia [ALL] )</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anose="02030602050306030303"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anose="02030602050306030303" pitchFamily="18" charset="0"/>
                <a:ea typeface="Constantia" pitchFamily="18" charset="0"/>
                <a:cs typeface="Constantia" pitchFamily="18" charset="0"/>
                <a:sym typeface="Constantia" pitchFamily="18" charset="0"/>
              </a:rPr>
              <a:t>tisagenlecleucel (KYMRIAH®) </a:t>
            </a:r>
            <a:r>
              <a:rPr lang="en-US" altLang="en-US" sz="1600" b="1" dirty="0">
                <a:latin typeface="Constantia" panose="02030602050306030303" pitchFamily="18" charset="0"/>
                <a:ea typeface="Constantia" pitchFamily="18" charset="0"/>
                <a:cs typeface="Constantia" pitchFamily="18" charset="0"/>
                <a:sym typeface="Constantia" pitchFamily="18" charset="0"/>
              </a:rPr>
              <a:t>Novartis (treatment of pediatric  patients   up to age 25 years with B-cell precursor acute lymphoblastic leukemia [ALL] that is refractory or in second or later relapse)</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anose="02030602050306030303" pitchFamily="18" charset="0"/>
                <a:ea typeface="Constantia" pitchFamily="18" charset="0"/>
                <a:cs typeface="Constantia" pitchFamily="18" charset="0"/>
                <a:sym typeface="Constantia" pitchFamily="18" charset="0"/>
              </a:rPr>
              <a:t>blinatumomab BLINCYTO®</a:t>
            </a:r>
            <a:r>
              <a:rPr lang="en-US" altLang="en-US" sz="1600" b="1" i="1" dirty="0">
                <a:latin typeface="Constantia" panose="02030602050306030303" pitchFamily="18" charset="0"/>
                <a:ea typeface="Constantia" pitchFamily="18" charset="0"/>
                <a:cs typeface="Constantia" pitchFamily="18" charset="0"/>
                <a:sym typeface="Constantia" pitchFamily="18" charset="0"/>
              </a:rPr>
              <a:t> Amgen (relapsed or refractory  B-cell precursor ALL in adults and children and ALL  in 1</a:t>
            </a:r>
            <a:r>
              <a:rPr lang="en-US" altLang="en-US" sz="1600" b="1" i="1" baseline="30000" dirty="0">
                <a:latin typeface="Constantia" panose="02030602050306030303" pitchFamily="18" charset="0"/>
                <a:ea typeface="Constantia" pitchFamily="18" charset="0"/>
                <a:cs typeface="Constantia" pitchFamily="18" charset="0"/>
                <a:sym typeface="Constantia" pitchFamily="18" charset="0"/>
              </a:rPr>
              <a:t>st</a:t>
            </a:r>
            <a:r>
              <a:rPr lang="en-US" altLang="en-US" sz="1600" b="1" i="1" dirty="0">
                <a:latin typeface="Constantia" panose="02030602050306030303" pitchFamily="18" charset="0"/>
                <a:ea typeface="Constantia" pitchFamily="18" charset="0"/>
                <a:cs typeface="Constantia" pitchFamily="18" charset="0"/>
                <a:sym typeface="Constantia" pitchFamily="18" charset="0"/>
              </a:rPr>
              <a:t> or 2</a:t>
            </a:r>
            <a:r>
              <a:rPr lang="en-US" altLang="en-US" sz="1600" b="1" i="1" baseline="30000" dirty="0">
                <a:latin typeface="Constantia" panose="02030602050306030303" pitchFamily="18" charset="0"/>
                <a:ea typeface="Constantia" pitchFamily="18" charset="0"/>
                <a:cs typeface="Constantia" pitchFamily="18" charset="0"/>
                <a:sym typeface="Constantia" pitchFamily="18" charset="0"/>
              </a:rPr>
              <a:t>nd</a:t>
            </a:r>
            <a:r>
              <a:rPr lang="en-US" altLang="en-US" sz="1600" b="1" i="1" dirty="0">
                <a:latin typeface="Constantia" panose="02030602050306030303" pitchFamily="18" charset="0"/>
                <a:ea typeface="Constantia" pitchFamily="18" charset="0"/>
                <a:cs typeface="Constantia" pitchFamily="18" charset="0"/>
                <a:sym typeface="Constantia" pitchFamily="18" charset="0"/>
              </a:rPr>
              <a:t> complete remission with minimal residual disease greater or equal to 0.1% in adults and children)</a:t>
            </a:r>
            <a:r>
              <a:rPr lang="en-US" altLang="en-US" sz="1600" b="1" i="1" u="sng" dirty="0">
                <a:latin typeface="Constantia" panose="02030602050306030303" pitchFamily="18" charset="0"/>
                <a:ea typeface="Constantia" pitchFamily="18" charset="0"/>
                <a:cs typeface="Constantia" pitchFamily="18" charset="0"/>
                <a:sym typeface="Constantia" pitchFamily="18" charset="0"/>
              </a:rPr>
              <a:t>  </a:t>
            </a:r>
          </a:p>
          <a:p>
            <a:pPr marL="858837" lvl="3" indent="0" defTabSz="904875">
              <a:lnSpc>
                <a:spcPct val="80000"/>
              </a:lnSpc>
              <a:spcBef>
                <a:spcPts val="400"/>
              </a:spcBef>
              <a:buClr>
                <a:srgbClr val="0F6FC6"/>
              </a:buClr>
              <a:buSzPct val="85000"/>
              <a:buNone/>
              <a:defRPr/>
            </a:pPr>
            <a:r>
              <a:rPr lang="en-US" altLang="en-US" sz="1600" b="1" i="1" u="sng" dirty="0">
                <a:latin typeface="Constantia" panose="02030602050306030303" pitchFamily="18" charset="0"/>
                <a:ea typeface="Constantia" pitchFamily="18" charset="0"/>
                <a:cs typeface="Constantia" pitchFamily="18" charset="0"/>
                <a:sym typeface="Constantia" pitchFamily="18" charset="0"/>
              </a:rPr>
              <a:t>                                                                                   </a:t>
            </a:r>
          </a:p>
        </p:txBody>
      </p:sp>
      <p:sp>
        <p:nvSpPr>
          <p:cNvPr id="4" name="TextBox 3">
            <a:extLst>
              <a:ext uri="{FF2B5EF4-FFF2-40B4-BE49-F238E27FC236}">
                <a16:creationId xmlns:a16="http://schemas.microsoft.com/office/drawing/2014/main" id="{8C5C0B47-4580-4748-8A69-497510593046}"/>
              </a:ext>
            </a:extLst>
          </p:cNvPr>
          <p:cNvSpPr txBox="1"/>
          <p:nvPr/>
        </p:nvSpPr>
        <p:spPr>
          <a:xfrm>
            <a:off x="-152400" y="4515904"/>
            <a:ext cx="5608320" cy="218521"/>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253075157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p:txBody>
          <a:bodyPr>
            <a:normAutofit fontScale="92500" lnSpcReduction="20000"/>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700" b="1" dirty="0">
                <a:latin typeface="Constantia" pitchFamily="18" charset="0"/>
                <a:ea typeface="Constantia" pitchFamily="18" charset="0"/>
                <a:cs typeface="Constantia" pitchFamily="18" charset="0"/>
                <a:sym typeface="Constantia" pitchFamily="18" charset="0"/>
              </a:rPr>
              <a:t>Chronic Lymphocytic Leukemia (CLL) or Small Lymphocytic Lymphoma (SLL) </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7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700" b="1" i="1" dirty="0">
                <a:solidFill>
                  <a:srgbClr val="00B0F0"/>
                </a:solidFill>
                <a:latin typeface="Constantia" pitchFamily="18" charset="0"/>
                <a:ea typeface="Constantia" pitchFamily="18" charset="0"/>
                <a:cs typeface="Constantia" pitchFamily="18" charset="0"/>
                <a:sym typeface="Constantia" pitchFamily="18" charset="0"/>
              </a:rPr>
              <a:t>venetoclax VENCLEXTA® </a:t>
            </a:r>
            <a:r>
              <a:rPr lang="en-US" altLang="en-US" sz="1700" b="1" i="1" dirty="0">
                <a:latin typeface="Constantia" pitchFamily="18" charset="0"/>
                <a:ea typeface="Constantia" pitchFamily="18" charset="0"/>
                <a:cs typeface="Constantia" pitchFamily="18" charset="0"/>
                <a:sym typeface="Constantia" pitchFamily="18" charset="0"/>
              </a:rPr>
              <a:t>AbbVie and Genentech (with or without 17p deletion, who have received at least 1 prior therapy)</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7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endParaRPr lang="en-US" altLang="en-US" sz="17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1700" b="1" dirty="0">
                <a:latin typeface="Constantia" pitchFamily="18" charset="0"/>
                <a:ea typeface="Constantia" pitchFamily="18" charset="0"/>
                <a:cs typeface="Constantia" pitchFamily="18" charset="0"/>
                <a:sym typeface="Constantia" pitchFamily="18" charset="0"/>
              </a:rPr>
              <a:t>Chronic Myelogenous Leukemia (CML)</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7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700" b="1" i="1" dirty="0">
                <a:solidFill>
                  <a:srgbClr val="00B0F0"/>
                </a:solidFill>
                <a:latin typeface="Constantia" pitchFamily="18" charset="0"/>
                <a:ea typeface="Constantia" pitchFamily="18" charset="0"/>
                <a:cs typeface="Constantia" pitchFamily="18" charset="0"/>
                <a:sym typeface="Constantia" pitchFamily="18" charset="0"/>
              </a:rPr>
              <a:t>bosutinib BOSULIF® </a:t>
            </a:r>
            <a:r>
              <a:rPr lang="en-US" altLang="en-US" sz="1700" b="1" i="1" dirty="0">
                <a:latin typeface="Constantia" pitchFamily="18" charset="0"/>
                <a:ea typeface="Constantia" pitchFamily="18" charset="0"/>
                <a:cs typeface="Constantia" pitchFamily="18" charset="0"/>
                <a:sym typeface="Constantia" pitchFamily="18" charset="0"/>
              </a:rPr>
              <a:t>Pfizer (newly diagnosed chronic phase Philadelphia chromosome positive CML)</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700" b="1" i="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700" b="1" i="1" dirty="0">
                <a:solidFill>
                  <a:srgbClr val="00B0F0"/>
                </a:solidFill>
                <a:latin typeface="Constantia" pitchFamily="18" charset="0"/>
                <a:ea typeface="Constantia" pitchFamily="18" charset="0"/>
                <a:cs typeface="Constantia" pitchFamily="18" charset="0"/>
                <a:sym typeface="Constantia" pitchFamily="18" charset="0"/>
              </a:rPr>
              <a:t>dasatinib SPRYCEL® </a:t>
            </a:r>
            <a:r>
              <a:rPr lang="en-US" altLang="en-US" sz="1700" b="1" i="1" dirty="0">
                <a:latin typeface="Constantia" pitchFamily="18" charset="0"/>
                <a:ea typeface="Constantia" pitchFamily="18" charset="0"/>
                <a:cs typeface="Constantia" pitchFamily="18" charset="0"/>
                <a:sym typeface="Constantia" pitchFamily="18" charset="0"/>
              </a:rPr>
              <a:t>Bristol Myers Squibb (pediatric pts with Philadelphia chromosome positive CML in chronic phase)</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700" b="1" i="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700" b="1" i="1" dirty="0">
                <a:solidFill>
                  <a:srgbClr val="00B0F0"/>
                </a:solidFill>
                <a:latin typeface="Constantia" pitchFamily="18" charset="0"/>
                <a:ea typeface="Constantia" pitchFamily="18" charset="0"/>
                <a:cs typeface="Constantia" pitchFamily="18" charset="0"/>
                <a:sym typeface="Constantia" pitchFamily="18" charset="0"/>
              </a:rPr>
              <a:t>nilotinib TASIGNA® </a:t>
            </a:r>
            <a:r>
              <a:rPr lang="en-US" altLang="en-US" sz="1700" b="1" i="1" dirty="0">
                <a:latin typeface="Constantia" pitchFamily="18" charset="0"/>
                <a:ea typeface="Constantia" pitchFamily="18" charset="0"/>
                <a:cs typeface="Constantia" pitchFamily="18" charset="0"/>
                <a:sym typeface="Constantia" pitchFamily="18" charset="0"/>
              </a:rPr>
              <a:t>Novartis (pediatric pts 1 year or older with newly diagnosed Philadelphia chromosome positive CML in chronic phase) </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700"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A28F4368-C9D9-49F7-9098-9C629A2FEFDB}"/>
              </a:ext>
            </a:extLst>
          </p:cNvPr>
          <p:cNvSpPr txBox="1"/>
          <p:nvPr/>
        </p:nvSpPr>
        <p:spPr>
          <a:xfrm>
            <a:off x="-259080" y="4540142"/>
            <a:ext cx="5379720" cy="218521"/>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303222171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3114" y="286446"/>
            <a:ext cx="8229600" cy="579112"/>
          </a:xfrm>
        </p:spPr>
        <p:txBody>
          <a:bodyPr>
            <a:normAutofit fontScale="90000"/>
          </a:bodyPr>
          <a:lstStyle/>
          <a:p>
            <a:r>
              <a:rPr lang="en-US" dirty="0"/>
              <a:t>Objectives</a:t>
            </a:r>
          </a:p>
        </p:txBody>
      </p:sp>
      <p:sp>
        <p:nvSpPr>
          <p:cNvPr id="3" name="Content Placeholder 2"/>
          <p:cNvSpPr>
            <a:spLocks noGrp="1"/>
          </p:cNvSpPr>
          <p:nvPr>
            <p:ph idx="1"/>
          </p:nvPr>
        </p:nvSpPr>
        <p:spPr>
          <a:xfrm>
            <a:off x="405994" y="1238542"/>
            <a:ext cx="8229600" cy="3316323"/>
          </a:xfrm>
        </p:spPr>
        <p:txBody>
          <a:bodyPr>
            <a:normAutofit fontScale="92500" lnSpcReduction="10000"/>
          </a:bodyPr>
          <a:lstStyle/>
          <a:p>
            <a:pPr>
              <a:spcBef>
                <a:spcPts val="400"/>
              </a:spcBef>
              <a:buClr>
                <a:srgbClr val="0BD0D9"/>
              </a:buClr>
              <a:buSzPct val="95000"/>
              <a:buFontTx/>
              <a:buChar char="•"/>
            </a:pPr>
            <a:r>
              <a:rPr lang="en-US" altLang="en-US" sz="26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Identify new  drugs/agents that have been FDA approved for cancer treatment in 2017 and thus far in 2018.</a:t>
            </a:r>
          </a:p>
          <a:p>
            <a:pPr>
              <a:spcBef>
                <a:spcPts val="600"/>
              </a:spcBef>
              <a:buClr>
                <a:srgbClr val="0BD0D9"/>
              </a:buClr>
              <a:buSzPct val="95000"/>
              <a:buFontTx/>
              <a:buChar char="•"/>
            </a:pPr>
            <a:endParaRPr lang="en-US" altLang="en-US" sz="26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a:spcBef>
                <a:spcPts val="400"/>
              </a:spcBef>
              <a:buClr>
                <a:srgbClr val="0BD0D9"/>
              </a:buClr>
              <a:buSzPct val="95000"/>
              <a:buFontTx/>
              <a:buChar char="•"/>
            </a:pPr>
            <a:r>
              <a:rPr lang="en-US" altLang="en-US" sz="26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Recognize how new drugs/agents are given generic names.</a:t>
            </a:r>
          </a:p>
          <a:p>
            <a:pPr>
              <a:spcBef>
                <a:spcPts val="600"/>
              </a:spcBef>
              <a:buClr>
                <a:srgbClr val="0BD0D9"/>
              </a:buClr>
              <a:buSzPct val="95000"/>
              <a:buFontTx/>
              <a:buChar char="•"/>
            </a:pPr>
            <a:endParaRPr lang="en-US" altLang="en-US" sz="26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a:spcBef>
                <a:spcPts val="400"/>
              </a:spcBef>
              <a:buClr>
                <a:srgbClr val="0BD0D9"/>
              </a:buClr>
              <a:buSzPct val="95000"/>
              <a:buFontTx/>
              <a:buChar char="•"/>
            </a:pPr>
            <a:r>
              <a:rPr lang="en-US" altLang="en-US" sz="26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Identify how to gain information about new drugs based on the generic naming system</a:t>
            </a:r>
            <a:endParaRPr lang="en-US" altLang="en-US" sz="2600" dirty="0">
              <a:latin typeface="Constantia" panose="02030602050306030303" pitchFamily="18" charset="0"/>
            </a:endParaRPr>
          </a:p>
          <a:p>
            <a:pPr marL="0" indent="0">
              <a:buNone/>
            </a:pPr>
            <a:endParaRPr lang="en-US" dirty="0"/>
          </a:p>
        </p:txBody>
      </p:sp>
    </p:spTree>
    <p:extLst>
      <p:ext uri="{BB962C8B-B14F-4D97-AF65-F5344CB8AC3E}">
        <p14:creationId xmlns:p14="http://schemas.microsoft.com/office/powerpoint/2010/main" val="42183995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a:xfrm>
            <a:off x="457200" y="1200151"/>
            <a:ext cx="8229600" cy="3257549"/>
          </a:xfrm>
        </p:spPr>
        <p:txBody>
          <a:bodyPr>
            <a:normAutofit lnSpcReduction="10000"/>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Multiple Myeloma (MM)</a:t>
            </a:r>
          </a:p>
          <a:p>
            <a:pPr marL="1511300" lvl="4" indent="-195263" defTabSz="904875">
              <a:lnSpc>
                <a:spcPct val="80000"/>
              </a:lnSpc>
              <a:spcBef>
                <a:spcPts val="400"/>
              </a:spcBef>
              <a:buClr>
                <a:srgbClr val="0F6FC6"/>
              </a:buClr>
              <a:buSzPct val="85000"/>
              <a:buFont typeface="Arial" pitchFamily="34" charset="0"/>
              <a:buChar char="•"/>
              <a:defRPr/>
            </a:pPr>
            <a:endParaRPr lang="en-US" altLang="en-US" sz="1600" b="1" i="1" dirty="0">
              <a:solidFill>
                <a:srgbClr val="00B0F0"/>
              </a:solidFill>
              <a:latin typeface="Constantia" pitchFamily="18" charset="0"/>
              <a:ea typeface="Constantia" pitchFamily="18" charset="0"/>
              <a:cs typeface="Constantia" pitchFamily="18" charset="0"/>
              <a:sym typeface="Constantia" pitchFamily="18" charset="0"/>
            </a:endParaRPr>
          </a:p>
          <a:p>
            <a:pPr marL="1511300" lvl="4"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lenalidomide</a:t>
            </a:r>
            <a:r>
              <a:rPr lang="en-US" altLang="en-US" sz="1600" b="1" i="1" dirty="0">
                <a:latin typeface="Constantia" pitchFamily="18" charset="0"/>
                <a:ea typeface="Constantia" pitchFamily="18" charset="0"/>
                <a:cs typeface="Constantia" pitchFamily="18" charset="0"/>
                <a:sym typeface="Constantia" pitchFamily="18" charset="0"/>
              </a:rPr>
              <a:t> </a:t>
            </a: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REVLIMID® </a:t>
            </a:r>
            <a:r>
              <a:rPr lang="en-US" altLang="en-US" sz="1600" b="1" i="1" dirty="0">
                <a:latin typeface="Constantia" pitchFamily="18" charset="0"/>
                <a:ea typeface="Constantia" pitchFamily="18" charset="0"/>
                <a:cs typeface="Constantia" pitchFamily="18" charset="0"/>
                <a:sym typeface="Constantia" pitchFamily="18" charset="0"/>
              </a:rPr>
              <a:t>Celgene Corp (maintenance therapy for patients with MM following autologous SCT) </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Hodgkin lymphoma (HD)</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511300" lvl="4"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pembrolizumab KEYTRUDA®</a:t>
            </a:r>
            <a:r>
              <a:rPr lang="en-US" altLang="en-US" sz="1600" b="1" i="1" dirty="0">
                <a:latin typeface="Constantia" pitchFamily="18" charset="0"/>
                <a:ea typeface="Constantia" pitchFamily="18" charset="0"/>
                <a:cs typeface="Constantia" pitchFamily="18" charset="0"/>
                <a:sym typeface="Constantia" pitchFamily="18" charset="0"/>
              </a:rPr>
              <a:t> Merck (adult and pediatric pts with refractory classical HD or those relapsed after 3 or more prior lines of tx)</a:t>
            </a:r>
          </a:p>
          <a:p>
            <a:pPr marL="1511300" lvl="4"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1511300" lvl="4"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brentuximab vedotin ADCETRIS®</a:t>
            </a:r>
            <a:r>
              <a:rPr lang="en-US" altLang="en-US" sz="1600" b="1" i="1" dirty="0">
                <a:latin typeface="Constantia" pitchFamily="18" charset="0"/>
                <a:ea typeface="Constantia" pitchFamily="18" charset="0"/>
                <a:cs typeface="Constantia" pitchFamily="18" charset="0"/>
                <a:sym typeface="Constantia" pitchFamily="18" charset="0"/>
              </a:rPr>
              <a:t> Seattle Genetics (adult pts with previously untreated stage III or IV classical Hodgkin lymphoma)</a:t>
            </a:r>
          </a:p>
          <a:p>
            <a:pPr marL="0" indent="0">
              <a:buNone/>
            </a:pPr>
            <a:endParaRPr lang="en-US" dirty="0"/>
          </a:p>
        </p:txBody>
      </p:sp>
      <p:sp>
        <p:nvSpPr>
          <p:cNvPr id="4" name="TextBox 3">
            <a:extLst>
              <a:ext uri="{FF2B5EF4-FFF2-40B4-BE49-F238E27FC236}">
                <a16:creationId xmlns:a16="http://schemas.microsoft.com/office/drawing/2014/main" id="{A28F4368-C9D9-49F7-9098-9C629A2FEFDB}"/>
              </a:ext>
            </a:extLst>
          </p:cNvPr>
          <p:cNvSpPr txBox="1"/>
          <p:nvPr/>
        </p:nvSpPr>
        <p:spPr>
          <a:xfrm>
            <a:off x="-259080" y="4540142"/>
            <a:ext cx="5379720" cy="218521"/>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1388412207"/>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p:txBody>
          <a:bodyPr>
            <a:normAutofit fontScale="92500" lnSpcReduction="10000"/>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700" b="1" dirty="0">
                <a:latin typeface="Constantia" pitchFamily="18" charset="0"/>
                <a:ea typeface="Constantia" pitchFamily="18" charset="0"/>
                <a:cs typeface="Constantia" pitchFamily="18" charset="0"/>
                <a:sym typeface="Constantia" pitchFamily="18" charset="0"/>
              </a:rPr>
              <a:t>Non Hodgkin Follicular Lymphoma (FL)</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7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sz="1700" b="1" dirty="0">
                <a:solidFill>
                  <a:srgbClr val="FF0000"/>
                </a:solidFill>
                <a:latin typeface="Constantia" panose="02030602050306030303" pitchFamily="18" charset="0"/>
              </a:rPr>
              <a:t>copanlisib ALIQOPA™  </a:t>
            </a:r>
            <a:r>
              <a:rPr lang="en-US" sz="1700" b="1" dirty="0">
                <a:latin typeface="Constantia" panose="02030602050306030303" pitchFamily="18" charset="0"/>
              </a:rPr>
              <a:t>Bayer HealthCare Pharmaceuticals Inc (for the treatment of adult patients with relapsed FL who have received at least two prior systemic therapies)</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700" b="1" i="1" dirty="0">
                <a:solidFill>
                  <a:srgbClr val="00B0F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obinutuzumab GAZYVA®  </a:t>
            </a: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Genentech (in combination with chemo, followed by obinutuzumab monotherapy, in pts achieving at least a partial remission in adults with previously untreated stage II bulky, stage III, or stage IV FL)</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1700" b="1" dirty="0">
                <a:latin typeface="Constantia" pitchFamily="18" charset="0"/>
                <a:ea typeface="Constantia" pitchFamily="18" charset="0"/>
                <a:cs typeface="Constantia" pitchFamily="18" charset="0"/>
                <a:sym typeface="Constantia" pitchFamily="18" charset="0"/>
              </a:rPr>
              <a:t>Non Hodgkin Lymphoma (NHL) and Chronic Lymphocytic Leukemia (CLL)</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7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700" b="1" dirty="0">
                <a:solidFill>
                  <a:srgbClr val="FF0000"/>
                </a:solidFill>
                <a:latin typeface="Constantia" pitchFamily="18" charset="0"/>
                <a:ea typeface="Constantia" pitchFamily="18" charset="0"/>
                <a:cs typeface="Constantia" pitchFamily="18" charset="0"/>
                <a:sym typeface="Constantia" pitchFamily="18" charset="0"/>
              </a:rPr>
              <a:t>rituximab and hyaluronidase human RITUXAN HYCELA™ </a:t>
            </a:r>
            <a:r>
              <a:rPr lang="en-US" altLang="en-US" sz="1700" b="1" dirty="0">
                <a:latin typeface="Constantia" pitchFamily="18" charset="0"/>
                <a:ea typeface="Constantia" pitchFamily="18" charset="0"/>
                <a:cs typeface="Constantia" pitchFamily="18" charset="0"/>
                <a:sym typeface="Constantia" pitchFamily="18" charset="0"/>
              </a:rPr>
              <a:t>Genentech (adult pts with follicular, diffuse large B-cell NHL and CLL; subcutaneous formulation)</a:t>
            </a:r>
          </a:p>
          <a:p>
            <a:pPr marL="0" indent="0">
              <a:buNone/>
            </a:pPr>
            <a:endParaRPr lang="en-US" dirty="0"/>
          </a:p>
        </p:txBody>
      </p:sp>
      <p:sp>
        <p:nvSpPr>
          <p:cNvPr id="5" name="TextBox 4">
            <a:extLst>
              <a:ext uri="{FF2B5EF4-FFF2-40B4-BE49-F238E27FC236}">
                <a16:creationId xmlns:a16="http://schemas.microsoft.com/office/drawing/2014/main" id="{84BC49E3-8131-4032-8D03-0FC259B6BCB6}"/>
              </a:ext>
            </a:extLst>
          </p:cNvPr>
          <p:cNvSpPr txBox="1"/>
          <p:nvPr/>
        </p:nvSpPr>
        <p:spPr>
          <a:xfrm>
            <a:off x="-236220" y="4568836"/>
            <a:ext cx="6004560" cy="218521"/>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219947461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a:xfrm>
            <a:off x="198120" y="1162428"/>
            <a:ext cx="8229600" cy="3316323"/>
          </a:xfrm>
        </p:spPr>
        <p:txBody>
          <a:bodyPr>
            <a:norm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Non Hodgkin Large B-Cell Lymphoma (including diffuse large B-cell [DLBCL] not otherwise specified, primary mediastinal large B-cell, high grade B-cell, and DLBCL arising from follicular lymphoma</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axicabtagene ciloleucel YESCARTA™  </a:t>
            </a:r>
            <a:r>
              <a:rPr lang="en-US" altLang="en-US" sz="1600" b="1" dirty="0">
                <a:latin typeface="Constantia" pitchFamily="18" charset="0"/>
                <a:ea typeface="Constantia" pitchFamily="18" charset="0"/>
                <a:cs typeface="Constantia" pitchFamily="18" charset="0"/>
                <a:sym typeface="Constantia" pitchFamily="18" charset="0"/>
              </a:rPr>
              <a:t>Kite (adult pts with relapsed or refractory disease after 2 or more lines of therapy)</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Non Hodgkin Large B-Cell Lymphoma (including diffuse large B-cell [DLBCL] not otherwise specified,  high grade B-cell, and DLBCL arising from follicular lymphoma</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tisagenlecleucel KYMRIAH® </a:t>
            </a:r>
            <a:r>
              <a:rPr lang="en-US" altLang="en-US" sz="1600" b="1" i="1" dirty="0">
                <a:latin typeface="Constantia" pitchFamily="18" charset="0"/>
                <a:ea typeface="Constantia" pitchFamily="18" charset="0"/>
                <a:cs typeface="Constantia" pitchFamily="18" charset="0"/>
                <a:sym typeface="Constantia" pitchFamily="18" charset="0"/>
              </a:rPr>
              <a:t>Novartis (adult pts with relapsed or refractory disease after two or more lines of systemic therapy)</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solidFill>
                <a:srgbClr val="FF0000"/>
              </a:solidFill>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5" name="TextBox 4">
            <a:extLst>
              <a:ext uri="{FF2B5EF4-FFF2-40B4-BE49-F238E27FC236}">
                <a16:creationId xmlns:a16="http://schemas.microsoft.com/office/drawing/2014/main" id="{79552A02-491B-43A8-ABF6-4CF8D63EA4C2}"/>
              </a:ext>
            </a:extLst>
          </p:cNvPr>
          <p:cNvSpPr txBox="1"/>
          <p:nvPr/>
        </p:nvSpPr>
        <p:spPr>
          <a:xfrm>
            <a:off x="-236220" y="4459575"/>
            <a:ext cx="6004560" cy="218521"/>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315153348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a:xfrm>
            <a:off x="252262" y="1725855"/>
            <a:ext cx="8229600" cy="1979538"/>
          </a:xfrm>
        </p:spPr>
        <p:txBody>
          <a:bodyPr>
            <a:norm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Non Hodgkin Large B-Cell Lymphoma </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pembrolizumab KEYTRUDA®</a:t>
            </a:r>
            <a:r>
              <a:rPr lang="en-US" altLang="en-US" sz="1600" b="1" i="1" dirty="0">
                <a:latin typeface="Constantia" pitchFamily="18" charset="0"/>
                <a:ea typeface="Constantia" pitchFamily="18" charset="0"/>
                <a:cs typeface="Constantia" pitchFamily="18" charset="0"/>
                <a:sym typeface="Constantia" pitchFamily="18" charset="0"/>
              </a:rPr>
              <a:t> Merck (adult and pediatric pts with refractory primary mediastinal large B-cell relapsed after 2 or more prior lines of therapy)</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544637" lvl="4" indent="0" defTabSz="904875">
              <a:lnSpc>
                <a:spcPct val="80000"/>
              </a:lnSpc>
              <a:spcBef>
                <a:spcPts val="400"/>
              </a:spcBef>
              <a:buClr>
                <a:srgbClr val="0F6FC6"/>
              </a:buClr>
              <a:buSzPct val="85000"/>
              <a:buNone/>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solidFill>
                <a:srgbClr val="FF0000"/>
              </a:solidFill>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5" name="TextBox 4">
            <a:extLst>
              <a:ext uri="{FF2B5EF4-FFF2-40B4-BE49-F238E27FC236}">
                <a16:creationId xmlns:a16="http://schemas.microsoft.com/office/drawing/2014/main" id="{79552A02-491B-43A8-ABF6-4CF8D63EA4C2}"/>
              </a:ext>
            </a:extLst>
          </p:cNvPr>
          <p:cNvSpPr txBox="1"/>
          <p:nvPr/>
        </p:nvSpPr>
        <p:spPr>
          <a:xfrm>
            <a:off x="-236220" y="4459575"/>
            <a:ext cx="6004560" cy="218521"/>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304483460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a:xfrm>
            <a:off x="547370" y="1230471"/>
            <a:ext cx="8229600" cy="3081179"/>
          </a:xfrm>
        </p:spPr>
        <p:txBody>
          <a:bodyPr>
            <a:normAutofit fontScale="92500" lnSpcReduction="20000"/>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700" b="1" dirty="0">
                <a:latin typeface="Constantia" pitchFamily="18" charset="0"/>
                <a:ea typeface="Constantia" pitchFamily="18" charset="0"/>
                <a:cs typeface="Constantia" pitchFamily="18" charset="0"/>
                <a:sym typeface="Constantia" pitchFamily="18" charset="0"/>
              </a:rPr>
              <a:t>Chronic Graft versus Host Disease (cGVHD)</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7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700" b="1" i="1" dirty="0">
                <a:solidFill>
                  <a:srgbClr val="00B0F0"/>
                </a:solidFill>
                <a:latin typeface="Constantia" pitchFamily="18" charset="0"/>
                <a:ea typeface="Constantia" pitchFamily="18" charset="0"/>
                <a:cs typeface="Constantia" pitchFamily="18" charset="0"/>
                <a:sym typeface="Constantia" pitchFamily="18" charset="0"/>
              </a:rPr>
              <a:t>ibrutinib IMBRUVICA®</a:t>
            </a:r>
            <a:r>
              <a:rPr lang="en-US" altLang="en-US" sz="1700" b="1" i="1" dirty="0">
                <a:latin typeface="Constantia" pitchFamily="18" charset="0"/>
                <a:ea typeface="Constantia" pitchFamily="18" charset="0"/>
                <a:cs typeface="Constantia" pitchFamily="18" charset="0"/>
                <a:sym typeface="Constantia" pitchFamily="18" charset="0"/>
              </a:rPr>
              <a:t> Pharmacyclics (adult cGVHD after failure of 1 or more lines of systemic therapy)</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Mantle Cell Lymphoma</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acalabrutinib Calquence® </a:t>
            </a:r>
            <a:r>
              <a:rPr lang="en-US" altLang="en-US" sz="1600" b="1" dirty="0">
                <a:latin typeface="Constantia" pitchFamily="18" charset="0"/>
                <a:ea typeface="Constantia" pitchFamily="18" charset="0"/>
                <a:cs typeface="Constantia" pitchFamily="18" charset="0"/>
                <a:sym typeface="Constantia" pitchFamily="18" charset="0"/>
              </a:rPr>
              <a:t>AstraZeneca ( MCL after at least one prior therapy)</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Erdheim Chester Disease (ECD)</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vemurafenib ZELBORAF® </a:t>
            </a:r>
            <a:r>
              <a:rPr lang="en-US" altLang="en-US" sz="1600" b="1" i="1" dirty="0">
                <a:latin typeface="Constantia" pitchFamily="18" charset="0"/>
                <a:ea typeface="Constantia" pitchFamily="18" charset="0"/>
                <a:cs typeface="Constantia" pitchFamily="18" charset="0"/>
                <a:sym typeface="Constantia" pitchFamily="18" charset="0"/>
              </a:rPr>
              <a:t>Hoffmann La-Roche (ECD with BRAF V600 mutation)</a:t>
            </a:r>
          </a:p>
          <a:p>
            <a:pPr marL="0" indent="0">
              <a:buNone/>
            </a:pPr>
            <a:endParaRPr lang="en-US" dirty="0"/>
          </a:p>
        </p:txBody>
      </p:sp>
      <p:sp>
        <p:nvSpPr>
          <p:cNvPr id="4" name="TextBox 3">
            <a:extLst>
              <a:ext uri="{FF2B5EF4-FFF2-40B4-BE49-F238E27FC236}">
                <a16:creationId xmlns:a16="http://schemas.microsoft.com/office/drawing/2014/main" id="{C3D45ECD-3B88-40BE-BE4A-A5D191CBA758}"/>
              </a:ext>
            </a:extLst>
          </p:cNvPr>
          <p:cNvSpPr txBox="1"/>
          <p:nvPr/>
        </p:nvSpPr>
        <p:spPr>
          <a:xfrm>
            <a:off x="0" y="4515904"/>
            <a:ext cx="5471160" cy="218521"/>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287188592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a:xfrm>
            <a:off x="617220" y="1063229"/>
            <a:ext cx="8229600" cy="3166682"/>
          </a:xfrm>
        </p:spPr>
        <p:txBody>
          <a:bodyPr>
            <a:normAutofit/>
          </a:bodyPr>
          <a:lstStyle/>
          <a:p>
            <a:pPr marL="825500" lvl="2" indent="-195263" defTabSz="904875">
              <a:lnSpc>
                <a:spcPct val="80000"/>
              </a:lnSpc>
              <a:spcBef>
                <a:spcPts val="400"/>
              </a:spcBef>
              <a:buClr>
                <a:srgbClr val="0F6FC6"/>
              </a:buClr>
              <a:buSzPct val="85000"/>
              <a:buFont typeface="Arial" pitchFamily="34" charset="0"/>
              <a:buChar char="•"/>
              <a:defRPr/>
            </a:pPr>
            <a:endParaRPr lang="en-US" altLang="en-US" sz="17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1700" b="1" dirty="0">
                <a:latin typeface="Constantia" pitchFamily="18" charset="0"/>
                <a:ea typeface="Constantia" pitchFamily="18" charset="0"/>
                <a:cs typeface="Constantia" pitchFamily="18" charset="0"/>
                <a:sym typeface="Constantia" pitchFamily="18" charset="0"/>
              </a:rPr>
              <a:t>Mycoses Fungoides or Sezary Syndrome</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7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700" b="1" dirty="0">
                <a:solidFill>
                  <a:srgbClr val="FF0000"/>
                </a:solidFill>
                <a:latin typeface="Constantia" pitchFamily="18" charset="0"/>
                <a:ea typeface="Constantia" pitchFamily="18" charset="0"/>
                <a:cs typeface="Constantia" pitchFamily="18" charset="0"/>
                <a:sym typeface="Constantia" pitchFamily="18" charset="0"/>
              </a:rPr>
              <a:t>mogamulizumab-kpkc Poteligeo® </a:t>
            </a:r>
            <a:r>
              <a:rPr lang="en-US" altLang="en-US" sz="1700" b="1" dirty="0">
                <a:latin typeface="Constantia" pitchFamily="18" charset="0"/>
                <a:ea typeface="Constantia" pitchFamily="18" charset="0"/>
                <a:cs typeface="Constantia" pitchFamily="18" charset="0"/>
                <a:sym typeface="Constantia" pitchFamily="18" charset="0"/>
              </a:rPr>
              <a:t>Kyowa Kirin, Inc.) for adult patients with relapsed or refractory mycosis fungoides (MF) or Sézary syndrome (SS) after at least one prior systemic therapy.</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1700" b="1" dirty="0">
              <a:latin typeface="Constantia" pitchFamily="18" charset="0"/>
              <a:ea typeface="Constantia" pitchFamily="18" charset="0"/>
              <a:cs typeface="Constantia" pitchFamily="18" charset="0"/>
              <a:sym typeface="Constantia" pitchFamily="18" charset="0"/>
            </a:endParaRPr>
          </a:p>
          <a:p>
            <a:pPr marL="825500" lvl="2" indent="-195263" defTabSz="904875">
              <a:lnSpc>
                <a:spcPct val="80000"/>
              </a:lnSpc>
              <a:spcBef>
                <a:spcPts val="400"/>
              </a:spcBef>
              <a:buClr>
                <a:srgbClr val="0F6FC6"/>
              </a:buClr>
              <a:buSzPct val="85000"/>
              <a:buFont typeface="Arial" pitchFamily="34" charset="0"/>
              <a:buChar char="•"/>
              <a:defRPr/>
            </a:pPr>
            <a:r>
              <a:rPr lang="en-US" altLang="en-US" sz="1700" b="1" dirty="0">
                <a:latin typeface="Constantia" pitchFamily="18" charset="0"/>
                <a:ea typeface="Constantia" pitchFamily="18" charset="0"/>
                <a:cs typeface="Constantia" pitchFamily="18" charset="0"/>
                <a:sym typeface="Constantia" pitchFamily="18" charset="0"/>
              </a:rPr>
              <a:t>Primary Cutaneous Anaplastic Large Cell Lymphoma (pcALCL) or CD30-expressing Mycosis Fungoides (MF)</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7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r>
              <a:rPr lang="en-US" altLang="en-US" sz="1700" b="1" i="1" dirty="0">
                <a:solidFill>
                  <a:srgbClr val="00B0F0"/>
                </a:solidFill>
                <a:latin typeface="Constantia" pitchFamily="18" charset="0"/>
                <a:ea typeface="Constantia" pitchFamily="18" charset="0"/>
                <a:cs typeface="Constantia" pitchFamily="18" charset="0"/>
                <a:sym typeface="Constantia" pitchFamily="18" charset="0"/>
              </a:rPr>
              <a:t>brentuximab vedotin ADCETRIS® </a:t>
            </a:r>
            <a:r>
              <a:rPr lang="en-US" altLang="en-US" sz="1700" b="1" i="1" dirty="0">
                <a:latin typeface="Constantia" pitchFamily="18" charset="0"/>
                <a:ea typeface="Constantia" pitchFamily="18" charset="0"/>
                <a:cs typeface="Constantia" pitchFamily="18" charset="0"/>
                <a:sym typeface="Constantia" pitchFamily="18" charset="0"/>
              </a:rPr>
              <a:t>Hoffmann-La Roche (pts who have received prior systemic therapy)</a:t>
            </a:r>
          </a:p>
          <a:p>
            <a:pPr marL="1282700" lvl="3" indent="-195263" defTabSz="904875">
              <a:lnSpc>
                <a:spcPct val="80000"/>
              </a:lnSpc>
              <a:spcBef>
                <a:spcPts val="400"/>
              </a:spcBef>
              <a:buClr>
                <a:srgbClr val="0F6FC6"/>
              </a:buClr>
              <a:buSzPct val="85000"/>
              <a:buFont typeface="Arial" pitchFamily="34" charset="0"/>
              <a:buChar char="•"/>
              <a:defRPr/>
            </a:pPr>
            <a:endParaRPr lang="en-US" altLang="en-US" b="1" i="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b="1" i="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C3D45ECD-3B88-40BE-BE4A-A5D191CBA758}"/>
              </a:ext>
            </a:extLst>
          </p:cNvPr>
          <p:cNvSpPr txBox="1"/>
          <p:nvPr/>
        </p:nvSpPr>
        <p:spPr>
          <a:xfrm>
            <a:off x="0" y="4515904"/>
            <a:ext cx="5471160" cy="218521"/>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3981015834"/>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 y="205978"/>
            <a:ext cx="9075420" cy="975121"/>
          </a:xfrm>
        </p:spPr>
        <p:txBody>
          <a:bodyPr>
            <a:normAutofit fontScale="90000"/>
          </a:bodyPr>
          <a:lstStyle/>
          <a:p>
            <a:br>
              <a:rPr lang="en-US" dirty="0">
                <a:solidFill>
                  <a:schemeClr val="accent1"/>
                </a:solidFill>
              </a:rPr>
            </a:br>
            <a:br>
              <a:rPr lang="en-US" dirty="0">
                <a:solidFill>
                  <a:schemeClr val="accent1"/>
                </a:solidFill>
              </a:rPr>
            </a:br>
            <a:r>
              <a:rPr lang="en-US" sz="3600" dirty="0">
                <a:solidFill>
                  <a:schemeClr val="accent1"/>
                </a:solidFill>
                <a:latin typeface="Helvetica" panose="020B0604020202020204" pitchFamily="34" charset="0"/>
                <a:cs typeface="Helvetica" panose="020B0604020202020204" pitchFamily="34" charset="0"/>
              </a:rPr>
              <a:t>Tips for Learning about </a:t>
            </a:r>
            <a:br>
              <a:rPr lang="en-US" sz="3600" dirty="0">
                <a:solidFill>
                  <a:schemeClr val="accent1"/>
                </a:solidFill>
                <a:latin typeface="Helvetica" panose="020B0604020202020204" pitchFamily="34" charset="0"/>
                <a:cs typeface="Helvetica" panose="020B0604020202020204" pitchFamily="34" charset="0"/>
              </a:rPr>
            </a:br>
            <a:r>
              <a:rPr lang="en-US" sz="3600" dirty="0">
                <a:solidFill>
                  <a:schemeClr val="accent1"/>
                </a:solidFill>
                <a:latin typeface="Helvetica" panose="020B0604020202020204" pitchFamily="34" charset="0"/>
                <a:cs typeface="Helvetica" panose="020B0604020202020204" pitchFamily="34" charset="0"/>
              </a:rPr>
              <a:t>New Cancer Therapies</a:t>
            </a:r>
            <a:br>
              <a:rPr lang="en-US" sz="3600" dirty="0">
                <a:solidFill>
                  <a:schemeClr val="accent1"/>
                </a:solidFill>
                <a:latin typeface="Helvetica" panose="020B0604020202020204" pitchFamily="34" charset="0"/>
                <a:cs typeface="Helvetica" panose="020B0604020202020204" pitchFamily="34" charset="0"/>
              </a:rPr>
            </a:br>
            <a:br>
              <a:rPr lang="en-US" sz="3600" dirty="0">
                <a:solidFill>
                  <a:schemeClr val="accent1"/>
                </a:solidFill>
                <a:latin typeface="Helvetica" panose="020B0604020202020204" pitchFamily="34" charset="0"/>
                <a:cs typeface="Helvetica" panose="020B0604020202020204" pitchFamily="34" charset="0"/>
              </a:rPr>
            </a:br>
            <a:endParaRPr lang="en-US" sz="36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388620" y="1347355"/>
            <a:ext cx="8229600" cy="3316323"/>
          </a:xfrm>
        </p:spPr>
        <p:txBody>
          <a:bodyPr>
            <a:normAutofit lnSpcReduction="10000"/>
          </a:bodyPr>
          <a:lstStyle/>
          <a:p>
            <a:pPr>
              <a:spcBef>
                <a:spcPts val="400"/>
              </a:spcBef>
              <a:buClr>
                <a:srgbClr val="0BD0D9"/>
              </a:buClr>
              <a:buSzPct val="95000"/>
              <a:buFont typeface="Arial" panose="020B0604020202020204" pitchFamily="34" charset="0"/>
              <a:buChar char="•"/>
              <a:defRPr/>
            </a:pPr>
            <a:r>
              <a:rPr lang="en-US" altLang="en-US" sz="2000" b="1" dirty="0">
                <a:solidFill>
                  <a:schemeClr val="tx1"/>
                </a:solidFill>
                <a:latin typeface="Constantia" pitchFamily="18" charset="0"/>
                <a:ea typeface="Constantia" pitchFamily="18" charset="0"/>
                <a:cs typeface="Constantia" pitchFamily="18" charset="0"/>
                <a:sym typeface="Constantia" pitchFamily="18" charset="0"/>
              </a:rPr>
              <a:t>Know the type of drug/agent</a:t>
            </a:r>
          </a:p>
          <a:p>
            <a:pPr marL="735012" lvl="1" indent="-342900">
              <a:spcBef>
                <a:spcPts val="400"/>
              </a:spcBef>
              <a:buClr>
                <a:srgbClr val="0F6FC6"/>
              </a:buClr>
              <a:buSzPct val="85000"/>
              <a:buFont typeface="Arial" panose="020B0604020202020204" pitchFamily="34" charset="0"/>
              <a:buChar char="•"/>
              <a:defRPr/>
            </a:pPr>
            <a:r>
              <a:rPr lang="en-US" altLang="en-US" sz="2000" b="1" dirty="0">
                <a:solidFill>
                  <a:schemeClr val="tx1"/>
                </a:solidFill>
                <a:latin typeface="Constantia" pitchFamily="18" charset="0"/>
                <a:ea typeface="Constantia" pitchFamily="18" charset="0"/>
                <a:cs typeface="Constantia" pitchFamily="18" charset="0"/>
                <a:sym typeface="Constantia" pitchFamily="18" charset="0"/>
              </a:rPr>
              <a:t>Small molecule, monoclonal antibody, gene therapy, vaccine, cytotoxic</a:t>
            </a:r>
            <a:endParaRPr lang="en-US" altLang="en-US" sz="2400" b="1" dirty="0">
              <a:solidFill>
                <a:schemeClr val="tx1"/>
              </a:solidFill>
              <a:latin typeface="Constantia" pitchFamily="18" charset="0"/>
              <a:ea typeface="Constantia" pitchFamily="18" charset="0"/>
              <a:cs typeface="Constantia" pitchFamily="18" charset="0"/>
              <a:sym typeface="Constantia" pitchFamily="18" charset="0"/>
            </a:endParaRPr>
          </a:p>
          <a:p>
            <a:pPr marL="735012" lvl="1" indent="-342900">
              <a:spcBef>
                <a:spcPts val="500"/>
              </a:spcBef>
              <a:buClr>
                <a:srgbClr val="0F6FC6"/>
              </a:buClr>
              <a:buSzPct val="85000"/>
              <a:buFont typeface="Arial" panose="020B0604020202020204" pitchFamily="34" charset="0"/>
              <a:buChar char="•"/>
              <a:defRPr/>
            </a:pPr>
            <a:endParaRPr lang="en-US" altLang="en-US" sz="2000" b="1" dirty="0">
              <a:solidFill>
                <a:schemeClr val="tx1"/>
              </a:solidFill>
              <a:latin typeface="Constantia" pitchFamily="18" charset="0"/>
              <a:ea typeface="Constantia" pitchFamily="18" charset="0"/>
              <a:cs typeface="Constantia" pitchFamily="18" charset="0"/>
              <a:sym typeface="Constantia" pitchFamily="18" charset="0"/>
            </a:endParaRPr>
          </a:p>
          <a:p>
            <a:pPr>
              <a:spcBef>
                <a:spcPts val="400"/>
              </a:spcBef>
              <a:buClr>
                <a:srgbClr val="0BD0D9"/>
              </a:buClr>
              <a:buSzPct val="95000"/>
              <a:buFont typeface="Arial" panose="020B0604020202020204" pitchFamily="34" charset="0"/>
              <a:buChar char="•"/>
              <a:defRPr/>
            </a:pPr>
            <a:r>
              <a:rPr lang="en-US" altLang="en-US" sz="2000" b="1" dirty="0">
                <a:solidFill>
                  <a:schemeClr val="tx1"/>
                </a:solidFill>
                <a:latin typeface="Constantia" pitchFamily="18" charset="0"/>
                <a:ea typeface="Constantia" pitchFamily="18" charset="0"/>
                <a:cs typeface="Constantia" pitchFamily="18" charset="0"/>
                <a:sym typeface="Constantia" pitchFamily="18" charset="0"/>
              </a:rPr>
              <a:t>Know the generic name</a:t>
            </a:r>
          </a:p>
          <a:p>
            <a:pPr>
              <a:spcBef>
                <a:spcPts val="600"/>
              </a:spcBef>
              <a:buClr>
                <a:srgbClr val="0BD0D9"/>
              </a:buClr>
              <a:buSzPct val="95000"/>
              <a:buFont typeface="Arial" panose="020B0604020202020204" pitchFamily="34" charset="0"/>
              <a:buChar char="•"/>
              <a:defRPr/>
            </a:pPr>
            <a:endParaRPr lang="en-US" altLang="en-US" sz="2000" b="1" dirty="0">
              <a:latin typeface="Constantia" pitchFamily="18" charset="0"/>
              <a:ea typeface="Constantia" pitchFamily="18" charset="0"/>
              <a:cs typeface="Constantia" pitchFamily="18" charset="0"/>
              <a:sym typeface="Constantia" pitchFamily="18" charset="0"/>
            </a:endParaRPr>
          </a:p>
          <a:p>
            <a:pPr>
              <a:spcBef>
                <a:spcPts val="400"/>
              </a:spcBef>
              <a:buClr>
                <a:srgbClr val="0BD0D9"/>
              </a:buClr>
              <a:buSzPct val="95000"/>
              <a:buFont typeface="Arial" panose="020B0604020202020204" pitchFamily="34" charset="0"/>
              <a:buChar char="•"/>
              <a:defRPr/>
            </a:pPr>
            <a:r>
              <a:rPr lang="en-US" altLang="en-US" sz="2000" b="1" dirty="0">
                <a:solidFill>
                  <a:schemeClr val="tx1"/>
                </a:solidFill>
                <a:latin typeface="Constantia" pitchFamily="18" charset="0"/>
                <a:ea typeface="Constantia" pitchFamily="18" charset="0"/>
                <a:cs typeface="Constantia" pitchFamily="18" charset="0"/>
                <a:sym typeface="Constantia" pitchFamily="18" charset="0"/>
              </a:rPr>
              <a:t>Know the target and what is does normally in the body/what other FDA approved drugs are similar</a:t>
            </a:r>
          </a:p>
          <a:p>
            <a:pPr>
              <a:spcBef>
                <a:spcPts val="600"/>
              </a:spcBef>
              <a:buClr>
                <a:srgbClr val="0BD0D9"/>
              </a:buClr>
              <a:buSzPct val="95000"/>
              <a:buFont typeface="Arial" panose="020B0604020202020204" pitchFamily="34" charset="0"/>
              <a:buChar char="•"/>
              <a:defRPr/>
            </a:pPr>
            <a:endParaRPr lang="en-US" altLang="en-US" sz="2000" b="1" dirty="0">
              <a:solidFill>
                <a:schemeClr val="tx1"/>
              </a:solidFill>
              <a:latin typeface="Constantia" pitchFamily="18" charset="0"/>
              <a:ea typeface="Constantia" pitchFamily="18" charset="0"/>
              <a:cs typeface="Constantia" pitchFamily="18" charset="0"/>
              <a:sym typeface="Constantia" pitchFamily="18" charset="0"/>
            </a:endParaRPr>
          </a:p>
          <a:p>
            <a:pPr>
              <a:spcBef>
                <a:spcPts val="400"/>
              </a:spcBef>
              <a:buClr>
                <a:srgbClr val="0BD0D9"/>
              </a:buClr>
              <a:buSzPct val="95000"/>
              <a:buFont typeface="Arial" panose="020B0604020202020204" pitchFamily="34" charset="0"/>
              <a:buChar char="•"/>
              <a:defRPr/>
            </a:pPr>
            <a:r>
              <a:rPr lang="en-US" altLang="en-US" sz="2000" b="1" dirty="0">
                <a:solidFill>
                  <a:schemeClr val="tx1"/>
                </a:solidFill>
                <a:latin typeface="Constantia" pitchFamily="18" charset="0"/>
                <a:ea typeface="Constantia" pitchFamily="18" charset="0"/>
                <a:cs typeface="Constantia" pitchFamily="18" charset="0"/>
                <a:sym typeface="Constantia" pitchFamily="18" charset="0"/>
              </a:rPr>
              <a:t>Know if the drug is genomically specific</a:t>
            </a:r>
            <a:endParaRPr lang="en-US" altLang="en-US" b="1" dirty="0">
              <a:solidFill>
                <a:schemeClr val="tx1"/>
              </a:solidFill>
              <a:sym typeface="Helvetica" charset="0"/>
            </a:endParaRPr>
          </a:p>
          <a:p>
            <a:pPr marL="0" indent="0">
              <a:buNone/>
            </a:pPr>
            <a:endParaRPr lang="en-US" b="1" dirty="0"/>
          </a:p>
        </p:txBody>
      </p:sp>
    </p:spTree>
    <p:extLst>
      <p:ext uri="{BB962C8B-B14F-4D97-AF65-F5344CB8AC3E}">
        <p14:creationId xmlns:p14="http://schemas.microsoft.com/office/powerpoint/2010/main" val="3681998984"/>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3040"/>
          </a:xfrm>
        </p:spPr>
        <p:txBody>
          <a:bodyPr>
            <a:noAutofit/>
          </a:bodyPr>
          <a:lstStyle/>
          <a:p>
            <a:r>
              <a:rPr lang="en-US" altLang="en-US" sz="3200" dirty="0">
                <a:solidFill>
                  <a:srgbClr val="04617B"/>
                </a:solidFill>
                <a:latin typeface="Helvetica" panose="020B0604020202020204" pitchFamily="34" charset="0"/>
                <a:cs typeface="Helvetica" panose="020B0604020202020204" pitchFamily="34" charset="0"/>
                <a:sym typeface="Calibri" panose="020F0502020204030204" pitchFamily="34" charset="0"/>
              </a:rPr>
              <a:t>I know the generic name; but how do I pronounce it and how do I learn more??</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327660" y="1615439"/>
            <a:ext cx="8229600" cy="3316323"/>
          </a:xfrm>
        </p:spPr>
        <p:txBody>
          <a:bodyPr>
            <a:normAutofit/>
          </a:bodyPr>
          <a:lstStyle/>
          <a:p>
            <a:pPr lvl="0" fontAlgn="base" hangingPunct="0">
              <a:spcBef>
                <a:spcPts val="600"/>
              </a:spcBef>
              <a:spcAft>
                <a:spcPct val="0"/>
              </a:spcAft>
              <a:buClr>
                <a:srgbClr val="0BD0D9"/>
              </a:buClr>
              <a:buSzPct val="95000"/>
              <a:defRPr/>
            </a:pPr>
            <a:r>
              <a:rPr lang="en-US" altLang="en-US" sz="2200" b="1" kern="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hlinkClick r:id="rId3"/>
              </a:rPr>
              <a:t>http://www.cancer.gov/dictionary</a:t>
            </a:r>
            <a:endParaRPr lang="en-US" altLang="en-US" sz="2200" b="1" kern="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lvl="0" fontAlgn="base" hangingPunct="0">
              <a:spcBef>
                <a:spcPts val="600"/>
              </a:spcBef>
              <a:spcAft>
                <a:spcPct val="0"/>
              </a:spcAft>
              <a:buClr>
                <a:srgbClr val="0BD0D9"/>
              </a:buClr>
              <a:buSzPct val="95000"/>
              <a:defRPr/>
            </a:pPr>
            <a:endParaRPr lang="en-US" altLang="en-US" sz="2200" b="1" kern="0" dirty="0">
              <a:solidFill>
                <a:srgbClr val="FF0000"/>
              </a:solidFill>
              <a:latin typeface="Constantia" panose="02030602050306030303" pitchFamily="18" charset="0"/>
              <a:cs typeface="Helvetica"/>
              <a:sym typeface="Constantia" pitchFamily="18" charset="0"/>
              <a:hlinkClick r:id="rId4"/>
            </a:endParaRPr>
          </a:p>
          <a:p>
            <a:pPr lvl="0" fontAlgn="base" hangingPunct="0">
              <a:spcBef>
                <a:spcPts val="600"/>
              </a:spcBef>
              <a:spcAft>
                <a:spcPct val="0"/>
              </a:spcAft>
              <a:buClr>
                <a:srgbClr val="0BD0D9"/>
              </a:buClr>
              <a:buSzPct val="95000"/>
              <a:defRPr/>
            </a:pPr>
            <a:r>
              <a:rPr lang="en-US" altLang="en-US" sz="2200" b="1" kern="0" dirty="0">
                <a:solidFill>
                  <a:srgbClr val="FF0000"/>
                </a:solidFill>
                <a:latin typeface="Constantia" panose="02030602050306030303" pitchFamily="18" charset="0"/>
                <a:cs typeface="Helvetica"/>
                <a:sym typeface="Helvetica" charset="0"/>
                <a:hlinkClick r:id="rId4"/>
              </a:rPr>
              <a:t>http://www.mycancergenome.org/content/molecular-   medicine/overview-of-targeted-therapies-for-cancer/</a:t>
            </a:r>
            <a:endParaRPr lang="en-US" altLang="en-US" sz="2200" b="1" kern="0" dirty="0">
              <a:solidFill>
                <a:srgbClr val="FF0000"/>
              </a:solidFill>
              <a:latin typeface="Constantia" panose="02030602050306030303" pitchFamily="18" charset="0"/>
              <a:cs typeface="Helvetica"/>
              <a:sym typeface="Helvetica" charset="0"/>
            </a:endParaRPr>
          </a:p>
          <a:p>
            <a:pPr lvl="0" fontAlgn="base" hangingPunct="0">
              <a:spcBef>
                <a:spcPts val="600"/>
              </a:spcBef>
              <a:spcAft>
                <a:spcPct val="0"/>
              </a:spcAft>
              <a:buClr>
                <a:srgbClr val="0BD0D9"/>
              </a:buClr>
              <a:buSzPct val="95000"/>
              <a:defRPr/>
            </a:pPr>
            <a:endParaRPr lang="en-US" altLang="en-US" sz="2200" b="1" kern="0" dirty="0">
              <a:solidFill>
                <a:srgbClr val="FF0000"/>
              </a:solidFill>
              <a:latin typeface="Constantia" panose="02030602050306030303" pitchFamily="18" charset="0"/>
              <a:cs typeface="Helvetica"/>
              <a:sym typeface="Helvetica" charset="0"/>
            </a:endParaRPr>
          </a:p>
          <a:p>
            <a:pPr lvl="0" fontAlgn="base" hangingPunct="0">
              <a:spcBef>
                <a:spcPts val="600"/>
              </a:spcBef>
              <a:spcAft>
                <a:spcPct val="0"/>
              </a:spcAft>
              <a:buClr>
                <a:srgbClr val="0BD0D9"/>
              </a:buClr>
              <a:buSzPct val="95000"/>
              <a:defRPr/>
            </a:pPr>
            <a:r>
              <a:rPr lang="en-US" altLang="en-US" sz="2200" b="1" kern="0" dirty="0">
                <a:solidFill>
                  <a:srgbClr val="FF0000"/>
                </a:solidFill>
                <a:latin typeface="Constantia" panose="02030602050306030303" pitchFamily="18" charset="0"/>
                <a:cs typeface="Helvetica"/>
                <a:sym typeface="Helvetica" charset="0"/>
              </a:rPr>
              <a:t>Reference list at end of slide set</a:t>
            </a:r>
          </a:p>
          <a:p>
            <a:pPr marL="0" indent="0">
              <a:buNone/>
            </a:pPr>
            <a:endParaRPr lang="en-US" dirty="0"/>
          </a:p>
        </p:txBody>
      </p:sp>
    </p:spTree>
    <p:extLst>
      <p:ext uri="{BB962C8B-B14F-4D97-AF65-F5344CB8AC3E}">
        <p14:creationId xmlns:p14="http://schemas.microsoft.com/office/powerpoint/2010/main" val="3530864626"/>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1A9F68-144A-483F-9B17-E02D23CE4F94}"/>
              </a:ext>
            </a:extLst>
          </p:cNvPr>
          <p:cNvPicPr>
            <a:picLocks noChangeAspect="1"/>
          </p:cNvPicPr>
          <p:nvPr/>
        </p:nvPicPr>
        <p:blipFill>
          <a:blip r:embed="rId3"/>
          <a:stretch>
            <a:fillRect/>
          </a:stretch>
        </p:blipFill>
        <p:spPr>
          <a:xfrm>
            <a:off x="0" y="0"/>
            <a:ext cx="7165675" cy="4503099"/>
          </a:xfrm>
          <a:prstGeom prst="rect">
            <a:avLst/>
          </a:prstGeom>
        </p:spPr>
      </p:pic>
    </p:spTree>
    <p:extLst>
      <p:ext uri="{BB962C8B-B14F-4D97-AF65-F5344CB8AC3E}">
        <p14:creationId xmlns:p14="http://schemas.microsoft.com/office/powerpoint/2010/main" val="280961559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902575"/>
          </a:xfrm>
        </p:spPr>
        <p:txBody>
          <a:bodyPr>
            <a:normAutofit fontScale="90000"/>
          </a:bodyPr>
          <a:lstStyle/>
          <a:p>
            <a:br>
              <a:rPr lang="en-US" altLang="en-US" dirty="0">
                <a:solidFill>
                  <a:srgbClr val="04617B"/>
                </a:solidFill>
                <a:latin typeface="Calibri" panose="020F0502020204030204" pitchFamily="34" charset="0"/>
                <a:sym typeface="Calibri" panose="020F0502020204030204" pitchFamily="34" charset="0"/>
              </a:rPr>
            </a:br>
            <a:r>
              <a:rPr lang="en-US" altLang="en-US" sz="3100" dirty="0">
                <a:solidFill>
                  <a:srgbClr val="04617B"/>
                </a:solidFill>
                <a:latin typeface="Constantia" panose="02030602050306030303" pitchFamily="18" charset="0"/>
                <a:sym typeface="Calibri" panose="020F0502020204030204" pitchFamily="34" charset="0"/>
              </a:rPr>
              <a:t>nibs</a:t>
            </a:r>
            <a:br>
              <a:rPr lang="en-US" altLang="en-US" sz="3100" dirty="0">
                <a:solidFill>
                  <a:srgbClr val="04617B"/>
                </a:solidFill>
                <a:latin typeface="Constantia" panose="02030602050306030303" pitchFamily="18" charset="0"/>
                <a:sym typeface="Calibri" panose="020F0502020204030204" pitchFamily="34" charset="0"/>
              </a:rPr>
            </a:br>
            <a:r>
              <a:rPr lang="en-US" altLang="en-US" sz="3100" dirty="0">
                <a:solidFill>
                  <a:srgbClr val="04617B"/>
                </a:solidFill>
                <a:latin typeface="Constantia" panose="02030602050306030303" pitchFamily="18" charset="0"/>
                <a:sym typeface="Calibri" panose="020F0502020204030204" pitchFamily="34" charset="0"/>
              </a:rPr>
              <a:t> (tinibs)</a:t>
            </a:r>
            <a:br>
              <a:rPr lang="en-US" sz="3100" dirty="0">
                <a:solidFill>
                  <a:schemeClr val="accent1"/>
                </a:solidFill>
                <a:latin typeface="Constantia" panose="02030602050306030303" pitchFamily="18" charset="0"/>
              </a:rPr>
            </a:br>
            <a:endParaRPr lang="en-US" sz="3100" dirty="0">
              <a:latin typeface="Constantia" panose="02030602050306030303" pitchFamily="18" charset="0"/>
            </a:endParaRPr>
          </a:p>
        </p:txBody>
      </p:sp>
      <p:sp>
        <p:nvSpPr>
          <p:cNvPr id="3" name="Content Placeholder 2"/>
          <p:cNvSpPr>
            <a:spLocks noGrp="1"/>
          </p:cNvSpPr>
          <p:nvPr>
            <p:ph idx="1"/>
          </p:nvPr>
        </p:nvSpPr>
        <p:spPr>
          <a:xfrm>
            <a:off x="457200" y="1092106"/>
            <a:ext cx="8229600" cy="3316323"/>
          </a:xfrm>
        </p:spPr>
        <p:txBody>
          <a:bodyPr>
            <a:noAutofit/>
          </a:bodyPr>
          <a:lstStyle/>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Small molecules; tyrosine kinase inhibitors </a:t>
            </a:r>
          </a:p>
          <a:p>
            <a:pPr>
              <a:spcBef>
                <a:spcPts val="500"/>
              </a:spcBef>
              <a:buClr>
                <a:srgbClr val="0BD0D9"/>
              </a:buClr>
              <a:buSzPct val="95000"/>
              <a:buFontTx/>
              <a:buChar char="•"/>
            </a:pPr>
            <a:endParaRPr lang="en-US" altLang="en-US" sz="16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Oral</a:t>
            </a:r>
          </a:p>
          <a:p>
            <a:pPr marL="733425" lvl="1"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sym typeface="Constantia" panose="02030602050306030303" pitchFamily="18" charset="0"/>
              </a:rPr>
              <a:t>Adherence</a:t>
            </a:r>
            <a:endParaRPr lang="en-US" altLang="en-US" sz="16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sym typeface="Constantia" panose="02030602050306030303" pitchFamily="18" charset="0"/>
              </a:rPr>
              <a:t>Possible drug/food , drug/drug interactions</a:t>
            </a:r>
            <a:endParaRPr lang="en-US" altLang="en-US" sz="16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sym typeface="Constantia" panose="02030602050306030303" pitchFamily="18" charset="0"/>
              </a:rPr>
              <a:t>Patient education regarding taking medication correctly</a:t>
            </a:r>
          </a:p>
          <a:p>
            <a:pPr marL="733425" lvl="1" indent="-342900">
              <a:spcBef>
                <a:spcPts val="500"/>
              </a:spcBef>
              <a:buClr>
                <a:srgbClr val="0F6FC6"/>
              </a:buClr>
              <a:buSzPct val="85000"/>
              <a:buFont typeface="Arial" panose="020B0604020202020204" pitchFamily="34" charset="0"/>
              <a:buChar char="•"/>
            </a:pPr>
            <a:endParaRPr lang="en-US" altLang="en-US" sz="16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Targets vary: EGFR, VEGFR, and others</a:t>
            </a:r>
          </a:p>
          <a:p>
            <a:pPr>
              <a:spcBef>
                <a:spcPts val="500"/>
              </a:spcBef>
              <a:buClr>
                <a:srgbClr val="0BD0D9"/>
              </a:buClr>
              <a:buSzPct val="95000"/>
              <a:buFontTx/>
              <a:buChar char="•"/>
            </a:pPr>
            <a:endParaRPr lang="en-US" altLang="en-US" sz="16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Examples</a:t>
            </a:r>
          </a:p>
          <a:p>
            <a:pPr marL="733425" lvl="1"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sym typeface="Constantia" panose="02030602050306030303" pitchFamily="18" charset="0"/>
              </a:rPr>
              <a:t>erlotinib, sunitinib, ponatinib, imatinib,  dasatinib,  ibrutinib</a:t>
            </a:r>
            <a:endParaRPr lang="en-US" sz="1600" dirty="0"/>
          </a:p>
        </p:txBody>
      </p:sp>
      <p:sp>
        <p:nvSpPr>
          <p:cNvPr id="4" name="TextBox 3">
            <a:extLst>
              <a:ext uri="{FF2B5EF4-FFF2-40B4-BE49-F238E27FC236}">
                <a16:creationId xmlns:a16="http://schemas.microsoft.com/office/drawing/2014/main" id="{EC6650F3-C1EA-4C7D-9928-9BC4F94A3385}"/>
              </a:ext>
            </a:extLst>
          </p:cNvPr>
          <p:cNvSpPr txBox="1"/>
          <p:nvPr/>
        </p:nvSpPr>
        <p:spPr>
          <a:xfrm>
            <a:off x="90651" y="4655354"/>
            <a:ext cx="8962697" cy="553998"/>
          </a:xfrm>
          <a:prstGeom prst="rect">
            <a:avLst/>
          </a:prstGeom>
          <a:noFill/>
        </p:spPr>
        <p:txBody>
          <a:bodyPr wrap="square" rtlCol="0">
            <a:spAutoFit/>
          </a:bodyPr>
          <a:lstStyle/>
          <a:p>
            <a:pPr lvl="0"/>
            <a:r>
              <a:rPr lang="en-US" sz="1000" dirty="0">
                <a:solidFill>
                  <a:prstClr val="black"/>
                </a:solidFill>
                <a:hlinkClick r:id="rId3"/>
              </a:rPr>
              <a:t>http://www.ama-assn.org/ama/pub/physician-resources/medical-science/united-states-adopted-names-council/</a:t>
            </a:r>
          </a:p>
          <a:p>
            <a:pPr lvl="0"/>
            <a:r>
              <a:rPr lang="en-US" sz="1000" dirty="0">
                <a:solidFill>
                  <a:prstClr val="black"/>
                </a:solidFill>
                <a:hlinkClick r:id="rId3"/>
              </a:rPr>
              <a:t>naming-guidelines/</a:t>
            </a:r>
            <a:r>
              <a:rPr lang="en-US" sz="1000" dirty="0">
                <a:solidFill>
                  <a:prstClr val="black"/>
                </a:solidFill>
              </a:rPr>
              <a:t>naming-biologics/monoclonal-antibodies.page</a:t>
            </a:r>
          </a:p>
          <a:p>
            <a:pPr lvl="0"/>
            <a:endParaRPr lang="en-US" sz="1000" dirty="0">
              <a:solidFill>
                <a:prstClr val="black"/>
              </a:solidFill>
            </a:endParaRPr>
          </a:p>
        </p:txBody>
      </p:sp>
    </p:spTree>
    <p:extLst>
      <p:ext uri="{BB962C8B-B14F-4D97-AF65-F5344CB8AC3E}">
        <p14:creationId xmlns:p14="http://schemas.microsoft.com/office/powerpoint/2010/main" val="237913556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17007" y="79648"/>
            <a:ext cx="8229600" cy="579112"/>
          </a:xfrm>
        </p:spPr>
        <p:txBody>
          <a:bodyPr>
            <a:normAutofit fontScale="90000"/>
          </a:bodyPr>
          <a:lstStyle/>
          <a:p>
            <a:br>
              <a:rPr lang="en-US" dirty="0"/>
            </a:br>
            <a:r>
              <a:rPr lang="en-US" sz="3600" dirty="0"/>
              <a:t>Progress in Cancer Therapy 2017/18</a:t>
            </a:r>
            <a:br>
              <a:rPr lang="en-US" dirty="0"/>
            </a:br>
            <a:endParaRPr lang="en-US" dirty="0"/>
          </a:p>
        </p:txBody>
      </p:sp>
      <p:sp>
        <p:nvSpPr>
          <p:cNvPr id="7" name="Content Placeholder 6"/>
          <p:cNvSpPr>
            <a:spLocks noGrp="1"/>
          </p:cNvSpPr>
          <p:nvPr>
            <p:ph idx="1"/>
          </p:nvPr>
        </p:nvSpPr>
        <p:spPr>
          <a:xfrm>
            <a:off x="553453" y="766483"/>
            <a:ext cx="8151394" cy="3917159"/>
          </a:xfrm>
        </p:spPr>
        <p:txBody>
          <a:bodyPr>
            <a:normAutofit fontScale="62500" lnSpcReduction="20000"/>
          </a:bodyPr>
          <a:lstStyle/>
          <a:p>
            <a:pPr marL="744537" lvl="1" indent="-342900" defTabSz="904875">
              <a:lnSpc>
                <a:spcPct val="80000"/>
              </a:lnSpc>
              <a:spcBef>
                <a:spcPts val="400"/>
              </a:spcBef>
              <a:buClr>
                <a:srgbClr val="0F6FC6"/>
              </a:buClr>
              <a:buSzPct val="85000"/>
              <a:buFont typeface="Arial" panose="020B0604020202020204" pitchFamily="34" charset="0"/>
              <a:buChar char="•"/>
              <a:defRPr/>
            </a:pPr>
            <a:endParaRPr lang="en-US" altLang="en-US" sz="1900" b="1" dirty="0">
              <a:solidFill>
                <a:prstClr val="black"/>
              </a:solidFill>
              <a:latin typeface="Constantia" pitchFamily="18" charset="0"/>
              <a:ea typeface="Constantia" pitchFamily="18" charset="0"/>
              <a:cs typeface="Constantia" pitchFamily="18" charset="0"/>
              <a:sym typeface="Constantia" pitchFamily="18" charset="0"/>
            </a:endParaRPr>
          </a:p>
          <a:p>
            <a:pPr marL="744537" lvl="1" indent="-342900" defTabSz="904875">
              <a:lnSpc>
                <a:spcPct val="80000"/>
              </a:lnSpc>
              <a:spcBef>
                <a:spcPts val="400"/>
              </a:spcBef>
              <a:buClr>
                <a:srgbClr val="0F6FC6"/>
              </a:buClr>
              <a:buSzPct val="85000"/>
              <a:buFont typeface="Arial" panose="020B0604020202020204" pitchFamily="34" charset="0"/>
              <a:buChar char="•"/>
              <a:defRPr/>
            </a:pPr>
            <a:r>
              <a:rPr lang="en-US" altLang="en-US" sz="2300" b="1" dirty="0">
                <a:solidFill>
                  <a:srgbClr val="FF0000"/>
                </a:solidFill>
                <a:latin typeface="Constantia" pitchFamily="18" charset="0"/>
                <a:ea typeface="Constantia" pitchFamily="18" charset="0"/>
                <a:cs typeface="Constantia" pitchFamily="18" charset="0"/>
                <a:sym typeface="Constantia" pitchFamily="18" charset="0"/>
              </a:rPr>
              <a:t>New FDA Approved Cancer Treatment Agents </a:t>
            </a:r>
          </a:p>
          <a:p>
            <a:pPr marL="744537" lvl="1" indent="-342900" defTabSz="904875">
              <a:lnSpc>
                <a:spcPct val="80000"/>
              </a:lnSpc>
              <a:spcBef>
                <a:spcPts val="400"/>
              </a:spcBef>
              <a:buClr>
                <a:srgbClr val="0F6FC6"/>
              </a:buClr>
              <a:buSzPct val="85000"/>
              <a:buFont typeface="Arial" panose="020B0604020202020204" pitchFamily="34" charset="0"/>
              <a:buChar char="•"/>
              <a:defRPr/>
            </a:pPr>
            <a:endParaRPr lang="en-US" altLang="en-US" sz="2300" b="1" dirty="0">
              <a:solidFill>
                <a:prstClr val="black"/>
              </a:solidFill>
              <a:latin typeface="Constantia" pitchFamily="18" charset="0"/>
              <a:ea typeface="Constantia" pitchFamily="18" charset="0"/>
              <a:cs typeface="Constantia" pitchFamily="18" charset="0"/>
              <a:sym typeface="Constantia" pitchFamily="18" charset="0"/>
            </a:endParaRPr>
          </a:p>
          <a:p>
            <a:pPr marL="1201737" lvl="2" indent="-342900" defTabSz="904875">
              <a:lnSpc>
                <a:spcPct val="80000"/>
              </a:lnSpc>
              <a:spcBef>
                <a:spcPts val="400"/>
              </a:spcBef>
              <a:buClr>
                <a:srgbClr val="0F6FC6"/>
              </a:buClr>
              <a:buSzPct val="85000"/>
              <a:buFont typeface="Arial" panose="020B0604020202020204" pitchFamily="34" charset="0"/>
              <a:buChar char="•"/>
              <a:defRPr/>
            </a:pPr>
            <a:r>
              <a:rPr lang="en-US" altLang="en-US" sz="2300" b="1" dirty="0">
                <a:solidFill>
                  <a:prstClr val="black"/>
                </a:solidFill>
                <a:latin typeface="Constantia" pitchFamily="18" charset="0"/>
                <a:ea typeface="Constantia" pitchFamily="18" charset="0"/>
                <a:cs typeface="Constantia" pitchFamily="18" charset="0"/>
                <a:sym typeface="Constantia" pitchFamily="18" charset="0"/>
              </a:rPr>
              <a:t>26 total: 14 solid tumor &amp; 12 hematologic</a:t>
            </a:r>
          </a:p>
          <a:p>
            <a:pPr marL="1201737" lvl="2" indent="-342900" defTabSz="904875">
              <a:lnSpc>
                <a:spcPct val="80000"/>
              </a:lnSpc>
              <a:spcBef>
                <a:spcPts val="400"/>
              </a:spcBef>
              <a:buClr>
                <a:srgbClr val="0F6FC6"/>
              </a:buClr>
              <a:buSzPct val="85000"/>
              <a:buFont typeface="Arial" panose="020B0604020202020204" pitchFamily="34" charset="0"/>
              <a:buChar char="•"/>
              <a:defRPr/>
            </a:pPr>
            <a:endParaRPr lang="en-US" altLang="en-US" sz="2300" b="1" dirty="0">
              <a:solidFill>
                <a:prstClr val="black"/>
              </a:solidFill>
              <a:latin typeface="Constantia" pitchFamily="18" charset="0"/>
              <a:ea typeface="Constantia" pitchFamily="18" charset="0"/>
              <a:cs typeface="Constantia" pitchFamily="18" charset="0"/>
              <a:sym typeface="Constantia" pitchFamily="18" charset="0"/>
            </a:endParaRPr>
          </a:p>
          <a:p>
            <a:pPr marL="1658937" lvl="3" indent="-342900" defTabSz="904875">
              <a:lnSpc>
                <a:spcPct val="80000"/>
              </a:lnSpc>
              <a:spcBef>
                <a:spcPts val="400"/>
              </a:spcBef>
              <a:buClr>
                <a:srgbClr val="0F6FC6"/>
              </a:buClr>
              <a:buSzPct val="85000"/>
              <a:buFont typeface="Arial" panose="020B0604020202020204" pitchFamily="34" charset="0"/>
              <a:buChar char="•"/>
              <a:defRPr/>
            </a:pPr>
            <a:r>
              <a:rPr lang="en-US" altLang="en-US" sz="2300" b="1" dirty="0">
                <a:solidFill>
                  <a:prstClr val="black"/>
                </a:solidFill>
                <a:latin typeface="Constantia" pitchFamily="18" charset="0"/>
                <a:ea typeface="Constantia" pitchFamily="18" charset="0"/>
                <a:cs typeface="Constantia" pitchFamily="18" charset="0"/>
                <a:sym typeface="Constantia" pitchFamily="18" charset="0"/>
              </a:rPr>
              <a:t>  1 new formulation as liposomal cytotoxic  chemotherapy</a:t>
            </a:r>
          </a:p>
          <a:p>
            <a:pPr marL="1658937" lvl="3" indent="-342900" defTabSz="904875">
              <a:lnSpc>
                <a:spcPct val="80000"/>
              </a:lnSpc>
              <a:spcBef>
                <a:spcPts val="400"/>
              </a:spcBef>
              <a:buClr>
                <a:srgbClr val="0F6FC6"/>
              </a:buClr>
              <a:buSzPct val="85000"/>
              <a:buFont typeface="Arial" panose="020B0604020202020204" pitchFamily="34" charset="0"/>
              <a:buChar char="•"/>
              <a:defRPr/>
            </a:pPr>
            <a:endParaRPr lang="en-US" altLang="en-US" sz="2300" b="1" dirty="0">
              <a:solidFill>
                <a:prstClr val="black"/>
              </a:solidFill>
              <a:latin typeface="Constantia" pitchFamily="18" charset="0"/>
              <a:ea typeface="Constantia" pitchFamily="18" charset="0"/>
              <a:cs typeface="Constantia" pitchFamily="18" charset="0"/>
              <a:sym typeface="Constantia" pitchFamily="18" charset="0"/>
            </a:endParaRPr>
          </a:p>
          <a:p>
            <a:pPr marL="1658937" lvl="3" indent="-342900" defTabSz="904875">
              <a:lnSpc>
                <a:spcPct val="80000"/>
              </a:lnSpc>
              <a:spcBef>
                <a:spcPts val="400"/>
              </a:spcBef>
              <a:buClr>
                <a:srgbClr val="0F6FC6"/>
              </a:buClr>
              <a:buSzPct val="85000"/>
              <a:buFont typeface="Arial" panose="020B0604020202020204" pitchFamily="34" charset="0"/>
              <a:buChar char="•"/>
              <a:defRPr/>
            </a:pPr>
            <a:r>
              <a:rPr lang="en-US" altLang="en-US" sz="2300" b="1" dirty="0">
                <a:solidFill>
                  <a:prstClr val="black"/>
                </a:solidFill>
                <a:latin typeface="Constantia" pitchFamily="18" charset="0"/>
                <a:ea typeface="Constantia" pitchFamily="18" charset="0"/>
                <a:cs typeface="Constantia" pitchFamily="18" charset="0"/>
                <a:sym typeface="Constantia" pitchFamily="18" charset="0"/>
              </a:rPr>
              <a:t>  2 radiopharmaceutical agents</a:t>
            </a:r>
          </a:p>
          <a:p>
            <a:pPr marL="1658937" lvl="3" indent="-342900" defTabSz="904875">
              <a:lnSpc>
                <a:spcPct val="80000"/>
              </a:lnSpc>
              <a:spcBef>
                <a:spcPts val="400"/>
              </a:spcBef>
              <a:buClr>
                <a:srgbClr val="0F6FC6"/>
              </a:buClr>
              <a:buSzPct val="85000"/>
              <a:buFont typeface="Arial" panose="020B0604020202020204" pitchFamily="34" charset="0"/>
              <a:buChar char="•"/>
              <a:defRPr/>
            </a:pPr>
            <a:endParaRPr lang="en-US" altLang="en-US" sz="2300" b="1" dirty="0">
              <a:solidFill>
                <a:prstClr val="black"/>
              </a:solidFill>
              <a:latin typeface="Constantia" pitchFamily="18" charset="0"/>
              <a:ea typeface="Constantia" pitchFamily="18" charset="0"/>
              <a:cs typeface="Constantia" pitchFamily="18" charset="0"/>
              <a:sym typeface="Constantia" pitchFamily="18" charset="0"/>
            </a:endParaRPr>
          </a:p>
          <a:p>
            <a:pPr marL="1658937" lvl="3" indent="-342900" defTabSz="904875">
              <a:lnSpc>
                <a:spcPct val="80000"/>
              </a:lnSpc>
              <a:spcBef>
                <a:spcPts val="400"/>
              </a:spcBef>
              <a:buClr>
                <a:srgbClr val="0F6FC6"/>
              </a:buClr>
              <a:buSzPct val="85000"/>
              <a:buFont typeface="Arial" panose="020B0604020202020204" pitchFamily="34" charset="0"/>
              <a:buChar char="•"/>
              <a:defRPr/>
            </a:pPr>
            <a:r>
              <a:rPr lang="en-US" altLang="en-US" sz="2300" b="1" dirty="0">
                <a:solidFill>
                  <a:prstClr val="black"/>
                </a:solidFill>
                <a:latin typeface="Constantia" pitchFamily="18" charset="0"/>
                <a:ea typeface="Constantia" pitchFamily="18" charset="0"/>
                <a:cs typeface="Constantia" pitchFamily="18" charset="0"/>
                <a:sym typeface="Constantia" pitchFamily="18" charset="0"/>
              </a:rPr>
              <a:t>  1 androgen receptor inhibitor</a:t>
            </a:r>
          </a:p>
          <a:p>
            <a:pPr marL="1316037" lvl="3" indent="0" defTabSz="904875">
              <a:lnSpc>
                <a:spcPct val="80000"/>
              </a:lnSpc>
              <a:spcBef>
                <a:spcPts val="400"/>
              </a:spcBef>
              <a:buClr>
                <a:srgbClr val="0F6FC6"/>
              </a:buClr>
              <a:buSzPct val="85000"/>
              <a:buNone/>
              <a:defRPr/>
            </a:pPr>
            <a:r>
              <a:rPr lang="en-US" altLang="en-US" sz="2300" b="1" dirty="0">
                <a:solidFill>
                  <a:prstClr val="black"/>
                </a:solidFill>
                <a:latin typeface="Constantia" pitchFamily="18" charset="0"/>
                <a:ea typeface="Constantia" pitchFamily="18" charset="0"/>
                <a:cs typeface="Constantia" pitchFamily="18" charset="0"/>
                <a:sym typeface="Constantia" pitchFamily="18" charset="0"/>
              </a:rPr>
              <a:t> </a:t>
            </a:r>
          </a:p>
          <a:p>
            <a:pPr marL="1658937" lvl="3" indent="-342900" defTabSz="904875">
              <a:lnSpc>
                <a:spcPct val="80000"/>
              </a:lnSpc>
              <a:spcBef>
                <a:spcPts val="400"/>
              </a:spcBef>
              <a:buClr>
                <a:srgbClr val="0F6FC6"/>
              </a:buClr>
              <a:buSzPct val="85000"/>
              <a:buFont typeface="Arial" panose="020B0604020202020204" pitchFamily="34" charset="0"/>
              <a:buChar char="•"/>
              <a:defRPr/>
            </a:pPr>
            <a:r>
              <a:rPr lang="en-US" altLang="en-US" sz="2300" b="1" dirty="0">
                <a:solidFill>
                  <a:prstClr val="black"/>
                </a:solidFill>
                <a:latin typeface="Constantia" pitchFamily="18" charset="0"/>
                <a:ea typeface="Constantia" pitchFamily="18" charset="0"/>
                <a:cs typeface="Constantia" pitchFamily="18" charset="0"/>
                <a:sym typeface="Constantia" pitchFamily="18" charset="0"/>
              </a:rPr>
              <a:t>22 Molecularly Targeted/Immunotherapy</a:t>
            </a:r>
          </a:p>
          <a:p>
            <a:pPr marL="1658937" lvl="3" indent="-342900" defTabSz="904875">
              <a:lnSpc>
                <a:spcPct val="80000"/>
              </a:lnSpc>
              <a:spcBef>
                <a:spcPts val="400"/>
              </a:spcBef>
              <a:buClr>
                <a:srgbClr val="0F6FC6"/>
              </a:buClr>
              <a:buSzPct val="85000"/>
              <a:buFont typeface="Arial" panose="020B0604020202020204" pitchFamily="34" charset="0"/>
              <a:buChar char="•"/>
              <a:defRPr/>
            </a:pPr>
            <a:endParaRPr lang="en-US" altLang="en-US" sz="2300" b="1" dirty="0">
              <a:solidFill>
                <a:prstClr val="black"/>
              </a:solidFill>
              <a:latin typeface="Constantia" pitchFamily="18" charset="0"/>
              <a:ea typeface="Constantia" pitchFamily="18" charset="0"/>
              <a:cs typeface="Constantia" pitchFamily="18" charset="0"/>
              <a:sym typeface="Constantia" pitchFamily="18" charset="0"/>
            </a:endParaRPr>
          </a:p>
          <a:p>
            <a:pPr marL="2116137" lvl="4" indent="-342900" defTabSz="904875">
              <a:lnSpc>
                <a:spcPct val="80000"/>
              </a:lnSpc>
              <a:spcBef>
                <a:spcPts val="400"/>
              </a:spcBef>
              <a:buClr>
                <a:srgbClr val="0F6FC6"/>
              </a:buClr>
              <a:buSzPct val="85000"/>
              <a:buFont typeface="Arial" panose="020B0604020202020204" pitchFamily="34" charset="0"/>
              <a:buChar char="•"/>
              <a:defRPr/>
            </a:pPr>
            <a:r>
              <a:rPr lang="en-US" altLang="en-US" sz="2300" b="1" dirty="0">
                <a:solidFill>
                  <a:prstClr val="black"/>
                </a:solidFill>
                <a:latin typeface="Constantia" pitchFamily="18" charset="0"/>
                <a:ea typeface="Constantia" pitchFamily="18" charset="0"/>
                <a:cs typeface="Constantia" pitchFamily="18" charset="0"/>
                <a:sym typeface="Constantia" pitchFamily="18" charset="0"/>
              </a:rPr>
              <a:t>1 new formulation as subcutaneous</a:t>
            </a:r>
          </a:p>
          <a:p>
            <a:pPr marL="2116137" lvl="4" indent="-342900" defTabSz="904875">
              <a:lnSpc>
                <a:spcPct val="80000"/>
              </a:lnSpc>
              <a:spcBef>
                <a:spcPts val="400"/>
              </a:spcBef>
              <a:buClr>
                <a:srgbClr val="0F6FC6"/>
              </a:buClr>
              <a:buSzPct val="85000"/>
              <a:buFont typeface="Arial" panose="020B0604020202020204" pitchFamily="34" charset="0"/>
              <a:buChar char="•"/>
              <a:defRPr/>
            </a:pPr>
            <a:endParaRPr lang="en-US" altLang="en-US" sz="2300" b="1" dirty="0">
              <a:solidFill>
                <a:prstClr val="black"/>
              </a:solidFill>
              <a:latin typeface="Constantia" pitchFamily="18" charset="0"/>
              <a:ea typeface="Constantia" pitchFamily="18" charset="0"/>
              <a:cs typeface="Constantia" pitchFamily="18" charset="0"/>
              <a:sym typeface="Constantia" pitchFamily="18" charset="0"/>
            </a:endParaRPr>
          </a:p>
          <a:p>
            <a:pPr marL="2116137" lvl="4" indent="-342900" defTabSz="904875">
              <a:lnSpc>
                <a:spcPct val="80000"/>
              </a:lnSpc>
              <a:spcBef>
                <a:spcPts val="400"/>
              </a:spcBef>
              <a:buClr>
                <a:srgbClr val="0F6FC6"/>
              </a:buClr>
              <a:buSzPct val="85000"/>
              <a:buFont typeface="Arial" panose="020B0604020202020204" pitchFamily="34" charset="0"/>
              <a:buChar char="•"/>
              <a:defRPr/>
            </a:pPr>
            <a:r>
              <a:rPr lang="en-US" altLang="en-US" sz="2300" b="1" dirty="0">
                <a:solidFill>
                  <a:prstClr val="black"/>
                </a:solidFill>
                <a:latin typeface="Constantia" pitchFamily="18" charset="0"/>
                <a:ea typeface="Constantia" pitchFamily="18" charset="0"/>
                <a:cs typeface="Constantia" pitchFamily="18" charset="0"/>
                <a:sym typeface="Constantia" pitchFamily="18" charset="0"/>
              </a:rPr>
              <a:t>1 re-approval </a:t>
            </a:r>
          </a:p>
          <a:p>
            <a:pPr marL="2116137" lvl="4" indent="-342900" defTabSz="904875">
              <a:lnSpc>
                <a:spcPct val="80000"/>
              </a:lnSpc>
              <a:spcBef>
                <a:spcPts val="400"/>
              </a:spcBef>
              <a:buClr>
                <a:srgbClr val="0F6FC6"/>
              </a:buClr>
              <a:buSzPct val="85000"/>
              <a:buFont typeface="Arial" panose="020B0604020202020204" pitchFamily="34" charset="0"/>
              <a:buChar char="•"/>
              <a:defRPr/>
            </a:pPr>
            <a:endParaRPr lang="en-US" altLang="en-US" sz="2300" b="1" dirty="0">
              <a:solidFill>
                <a:prstClr val="black"/>
              </a:solidFill>
              <a:latin typeface="Constantia" pitchFamily="18" charset="0"/>
              <a:ea typeface="Constantia" pitchFamily="18" charset="0"/>
              <a:cs typeface="Constantia" pitchFamily="18" charset="0"/>
              <a:sym typeface="Constantia" pitchFamily="18" charset="0"/>
            </a:endParaRPr>
          </a:p>
          <a:p>
            <a:pPr marL="2116137" lvl="4" indent="-342900" defTabSz="904875">
              <a:lnSpc>
                <a:spcPct val="80000"/>
              </a:lnSpc>
              <a:spcBef>
                <a:spcPts val="400"/>
              </a:spcBef>
              <a:buClr>
                <a:srgbClr val="0F6FC6"/>
              </a:buClr>
              <a:buSzPct val="85000"/>
              <a:buFont typeface="Arial" panose="020B0604020202020204" pitchFamily="34" charset="0"/>
              <a:buChar char="•"/>
              <a:defRPr/>
            </a:pPr>
            <a:r>
              <a:rPr lang="en-US" altLang="en-US" sz="2300" b="1" dirty="0">
                <a:solidFill>
                  <a:prstClr val="black"/>
                </a:solidFill>
                <a:latin typeface="Constantia" pitchFamily="18" charset="0"/>
                <a:ea typeface="Constantia" pitchFamily="18" charset="0"/>
                <a:cs typeface="Constantia" pitchFamily="18" charset="0"/>
                <a:sym typeface="Constantia" pitchFamily="18" charset="0"/>
              </a:rPr>
              <a:t>2 biosimilars (first 2 for cancer treatment)</a:t>
            </a:r>
          </a:p>
          <a:p>
            <a:pPr marL="2116137" lvl="4" indent="-342900" defTabSz="904875">
              <a:lnSpc>
                <a:spcPct val="80000"/>
              </a:lnSpc>
              <a:spcBef>
                <a:spcPts val="400"/>
              </a:spcBef>
              <a:buClr>
                <a:srgbClr val="0F6FC6"/>
              </a:buClr>
              <a:buSzPct val="85000"/>
              <a:buFont typeface="Arial" panose="020B0604020202020204" pitchFamily="34" charset="0"/>
              <a:buChar char="•"/>
              <a:defRPr/>
            </a:pPr>
            <a:endParaRPr lang="en-US" altLang="en-US" sz="2300" b="1" dirty="0">
              <a:solidFill>
                <a:prstClr val="black"/>
              </a:solidFill>
              <a:latin typeface="Constantia" pitchFamily="18" charset="0"/>
              <a:ea typeface="Constantia" pitchFamily="18" charset="0"/>
              <a:cs typeface="Constantia" pitchFamily="18" charset="0"/>
              <a:sym typeface="Constantia" pitchFamily="18" charset="0"/>
            </a:endParaRPr>
          </a:p>
          <a:p>
            <a:pPr marL="2116137" lvl="4" indent="-342900" defTabSz="904875">
              <a:lnSpc>
                <a:spcPct val="80000"/>
              </a:lnSpc>
              <a:spcBef>
                <a:spcPts val="400"/>
              </a:spcBef>
              <a:buClr>
                <a:srgbClr val="0F6FC6"/>
              </a:buClr>
              <a:buSzPct val="85000"/>
              <a:buFont typeface="Arial" panose="020B0604020202020204" pitchFamily="34" charset="0"/>
              <a:buChar char="•"/>
              <a:defRPr/>
            </a:pPr>
            <a:r>
              <a:rPr lang="en-US" altLang="en-US" sz="2300" b="1" dirty="0">
                <a:solidFill>
                  <a:prstClr val="black"/>
                </a:solidFill>
                <a:latin typeface="Constantia" pitchFamily="18" charset="0"/>
                <a:ea typeface="Constantia" pitchFamily="18" charset="0"/>
                <a:cs typeface="Constantia" pitchFamily="18" charset="0"/>
                <a:sym typeface="Constantia" pitchFamily="18" charset="0"/>
              </a:rPr>
              <a:t>2 living cell therapies</a:t>
            </a:r>
          </a:p>
          <a:p>
            <a:pPr marL="2116137" lvl="4" indent="-342900" defTabSz="904875">
              <a:lnSpc>
                <a:spcPct val="80000"/>
              </a:lnSpc>
              <a:spcBef>
                <a:spcPts val="400"/>
              </a:spcBef>
              <a:buClr>
                <a:srgbClr val="0F6FC6"/>
              </a:buClr>
              <a:buSzPct val="85000"/>
              <a:buFont typeface="Arial" panose="020B0604020202020204" pitchFamily="34" charset="0"/>
              <a:buChar char="•"/>
              <a:defRPr/>
            </a:pPr>
            <a:endParaRPr lang="en-US" altLang="en-US" sz="1900" b="1" dirty="0">
              <a:solidFill>
                <a:prstClr val="black"/>
              </a:solidFill>
              <a:latin typeface="Constantia" pitchFamily="18" charset="0"/>
              <a:ea typeface="Constantia" pitchFamily="18" charset="0"/>
              <a:cs typeface="Constantia" pitchFamily="18" charset="0"/>
              <a:sym typeface="Constantia" pitchFamily="18" charset="0"/>
            </a:endParaRPr>
          </a:p>
          <a:p>
            <a:pPr marL="2116137" lvl="4" indent="-342900" defTabSz="904875">
              <a:lnSpc>
                <a:spcPct val="80000"/>
              </a:lnSpc>
              <a:spcBef>
                <a:spcPts val="400"/>
              </a:spcBef>
              <a:buClr>
                <a:srgbClr val="0F6FC6"/>
              </a:buClr>
              <a:buSzPct val="85000"/>
              <a:buFont typeface="Arial" panose="020B0604020202020204" pitchFamily="34" charset="0"/>
              <a:buChar char="•"/>
              <a:defRPr/>
            </a:pPr>
            <a:endParaRPr lang="en-US" altLang="en-US" sz="1900" b="1" dirty="0">
              <a:solidFill>
                <a:prstClr val="black"/>
              </a:solidFill>
              <a:latin typeface="Constantia" pitchFamily="18" charset="0"/>
              <a:ea typeface="Constantia" pitchFamily="18" charset="0"/>
              <a:cs typeface="Constantia" pitchFamily="18" charset="0"/>
              <a:sym typeface="Constantia" pitchFamily="18" charset="0"/>
            </a:endParaRPr>
          </a:p>
          <a:p>
            <a:endParaRPr lang="en-US" dirty="0"/>
          </a:p>
        </p:txBody>
      </p:sp>
      <p:sp>
        <p:nvSpPr>
          <p:cNvPr id="4" name="TextBox 3"/>
          <p:cNvSpPr txBox="1"/>
          <p:nvPr/>
        </p:nvSpPr>
        <p:spPr>
          <a:xfrm>
            <a:off x="120701" y="4575920"/>
            <a:ext cx="6506870" cy="215444"/>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1998440642"/>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6255" y="32558"/>
            <a:ext cx="8300545" cy="976435"/>
          </a:xfrm>
        </p:spPr>
        <p:txBody>
          <a:bodyPr>
            <a:normAutofit fontScale="90000"/>
          </a:bodyPr>
          <a:lstStyle/>
          <a:p>
            <a:br>
              <a:rPr lang="en-US" altLang="en-US" dirty="0">
                <a:solidFill>
                  <a:srgbClr val="04617B"/>
                </a:solidFill>
                <a:latin typeface="Calibri" panose="020F0502020204030204" pitchFamily="34" charset="0"/>
                <a:sym typeface="Calibri" panose="020F0502020204030204" pitchFamily="34" charset="0"/>
              </a:rPr>
            </a:br>
            <a:r>
              <a:rPr lang="en-US" altLang="en-US" sz="3100" dirty="0">
                <a:solidFill>
                  <a:srgbClr val="04617B"/>
                </a:solidFill>
                <a:latin typeface="Calibri" panose="020F0502020204030204" pitchFamily="34" charset="0"/>
                <a:sym typeface="Calibri" panose="020F0502020204030204" pitchFamily="34" charset="0"/>
              </a:rPr>
              <a:t>nibs</a:t>
            </a:r>
            <a:br>
              <a:rPr lang="en-US" altLang="en-US" sz="3100" dirty="0">
                <a:solidFill>
                  <a:srgbClr val="04617B"/>
                </a:solidFill>
                <a:latin typeface="Calibri" panose="020F0502020204030204" pitchFamily="34" charset="0"/>
                <a:sym typeface="Calibri" panose="020F0502020204030204" pitchFamily="34" charset="0"/>
              </a:rPr>
            </a:br>
            <a:r>
              <a:rPr lang="en-US" altLang="en-US" sz="3100" dirty="0">
                <a:solidFill>
                  <a:srgbClr val="04617B"/>
                </a:solidFill>
                <a:latin typeface="Calibri" panose="020F0502020204030204" pitchFamily="34" charset="0"/>
                <a:sym typeface="Calibri" panose="020F0502020204030204" pitchFamily="34" charset="0"/>
              </a:rPr>
              <a:t> (rafenibs, metanib)</a:t>
            </a:r>
            <a:br>
              <a:rPr lang="en-US" sz="3100" dirty="0">
                <a:solidFill>
                  <a:schemeClr val="accent1"/>
                </a:solidFill>
              </a:rPr>
            </a:br>
            <a:endParaRPr lang="en-US" sz="3100" dirty="0"/>
          </a:p>
        </p:txBody>
      </p:sp>
      <p:sp>
        <p:nvSpPr>
          <p:cNvPr id="3" name="Content Placeholder 2"/>
          <p:cNvSpPr>
            <a:spLocks noGrp="1"/>
          </p:cNvSpPr>
          <p:nvPr>
            <p:ph idx="1"/>
          </p:nvPr>
        </p:nvSpPr>
        <p:spPr>
          <a:xfrm>
            <a:off x="268014" y="1280354"/>
            <a:ext cx="8229600" cy="3157640"/>
          </a:xfrm>
        </p:spPr>
        <p:txBody>
          <a:bodyPr>
            <a:normAutofit lnSpcReduction="10000"/>
          </a:bodyPr>
          <a:lstStyle/>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Small molecules; kinase inhibitors targeting the RAF/RAS/MEK pathways</a:t>
            </a:r>
          </a:p>
          <a:p>
            <a:pPr>
              <a:spcBef>
                <a:spcPts val="500"/>
              </a:spcBef>
              <a:buClr>
                <a:srgbClr val="0BD0D9"/>
              </a:buClr>
              <a:buSzPct val="95000"/>
              <a:buFontTx/>
              <a:buChar char="•"/>
            </a:pPr>
            <a:endParaRPr lang="en-US" altLang="en-US" sz="17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Oral</a:t>
            </a: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Adherence</a:t>
            </a:r>
            <a:endParaRPr lang="en-US" altLang="en-US" sz="17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Possible drug/food , drug/drug interactions</a:t>
            </a:r>
            <a:endParaRPr lang="en-US" altLang="en-US" sz="17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Patient education regarding taking medication correctly</a:t>
            </a:r>
            <a:endParaRPr lang="en-US" altLang="en-US" sz="1700" dirty="0">
              <a:latin typeface="Constantia" panose="02030602050306030303" pitchFamily="18" charset="0"/>
              <a:sym typeface="Constantia" panose="02030602050306030303" pitchFamily="18" charset="0"/>
            </a:endParaRPr>
          </a:p>
          <a:p>
            <a:pPr>
              <a:spcBef>
                <a:spcPts val="600"/>
              </a:spcBef>
              <a:buClr>
                <a:srgbClr val="0BD0D9"/>
              </a:buClr>
              <a:buSzPct val="95000"/>
              <a:buFontTx/>
              <a:buChar char="•"/>
            </a:pPr>
            <a:endParaRPr lang="en-US" altLang="en-US" sz="17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Examples</a:t>
            </a: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sorafenib, dabrafenib, trametinib, vemurafenib, encorafenib, binimetanib</a:t>
            </a:r>
            <a:endParaRPr lang="en-US" dirty="0"/>
          </a:p>
        </p:txBody>
      </p:sp>
      <p:sp>
        <p:nvSpPr>
          <p:cNvPr id="5" name="TextBox 4">
            <a:extLst>
              <a:ext uri="{FF2B5EF4-FFF2-40B4-BE49-F238E27FC236}">
                <a16:creationId xmlns:a16="http://schemas.microsoft.com/office/drawing/2014/main" id="{E55361BA-2A9E-4357-8C87-C313DC7D8472}"/>
              </a:ext>
            </a:extLst>
          </p:cNvPr>
          <p:cNvSpPr txBox="1"/>
          <p:nvPr/>
        </p:nvSpPr>
        <p:spPr>
          <a:xfrm>
            <a:off x="118242" y="4469510"/>
            <a:ext cx="7086600" cy="400110"/>
          </a:xfrm>
          <a:prstGeom prst="rect">
            <a:avLst/>
          </a:prstGeom>
          <a:noFill/>
        </p:spPr>
        <p:txBody>
          <a:bodyPr wrap="square" rtlCol="0">
            <a:spAutoFit/>
          </a:bodyPr>
          <a:lstStyle/>
          <a:p>
            <a:pPr lvl="0"/>
            <a:r>
              <a:rPr lang="en-US" sz="1000" dirty="0">
                <a:solidFill>
                  <a:prstClr val="black"/>
                </a:solidFill>
                <a:hlinkClick r:id="rId3"/>
              </a:rPr>
              <a:t>http://www.ama-assn.org/ama/pub/physician-resources/medical-science/united-states-</a:t>
            </a:r>
            <a:r>
              <a:rPr lang="en-US" sz="1000" dirty="0">
                <a:solidFill>
                  <a:prstClr val="black"/>
                </a:solidFill>
              </a:rPr>
              <a:t>adopted-names-council/naming-guidelines/naming-biologics/monoclonal-antibodies.page</a:t>
            </a:r>
          </a:p>
        </p:txBody>
      </p:sp>
    </p:spTree>
    <p:extLst>
      <p:ext uri="{BB962C8B-B14F-4D97-AF65-F5344CB8AC3E}">
        <p14:creationId xmlns:p14="http://schemas.microsoft.com/office/powerpoint/2010/main" val="82456230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6255" y="32558"/>
            <a:ext cx="8300545" cy="976435"/>
          </a:xfrm>
        </p:spPr>
        <p:txBody>
          <a:bodyPr>
            <a:normAutofit fontScale="90000"/>
          </a:bodyPr>
          <a:lstStyle/>
          <a:p>
            <a:pPr lvl="0" defTabSz="914400">
              <a:spcBef>
                <a:spcPts val="0"/>
              </a:spcBef>
            </a:pPr>
            <a:br>
              <a:rPr lang="en-US" altLang="en-US" sz="3600" dirty="0">
                <a:solidFill>
                  <a:srgbClr val="04617B"/>
                </a:solidFill>
                <a:latin typeface="Calibri" panose="020F0502020204030204" pitchFamily="34" charset="0"/>
                <a:ea typeface="+mn-ea"/>
                <a:cs typeface="+mn-cs"/>
                <a:sym typeface="Calibri" panose="020F0502020204030204" pitchFamily="34" charset="0"/>
              </a:rPr>
            </a:br>
            <a:r>
              <a:rPr lang="en-US" altLang="en-US" sz="3100" dirty="0">
                <a:solidFill>
                  <a:srgbClr val="04617B"/>
                </a:solidFill>
                <a:latin typeface="Calibri" panose="020F0502020204030204" pitchFamily="34" charset="0"/>
                <a:ea typeface="+mn-ea"/>
                <a:cs typeface="+mn-cs"/>
                <a:sym typeface="Calibri" panose="020F0502020204030204" pitchFamily="34" charset="0"/>
              </a:rPr>
              <a:t>ibs</a:t>
            </a:r>
            <a:br>
              <a:rPr lang="en-US" altLang="en-US" sz="3100" dirty="0">
                <a:solidFill>
                  <a:srgbClr val="04617B"/>
                </a:solidFill>
                <a:latin typeface="Calibri" panose="020F0502020204030204" pitchFamily="34" charset="0"/>
                <a:ea typeface="+mn-ea"/>
                <a:cs typeface="+mn-cs"/>
                <a:sym typeface="Calibri" panose="020F0502020204030204" pitchFamily="34" charset="0"/>
              </a:rPr>
            </a:br>
            <a:r>
              <a:rPr lang="en-US" altLang="en-US" sz="3100" dirty="0">
                <a:solidFill>
                  <a:srgbClr val="04617B"/>
                </a:solidFill>
                <a:latin typeface="Calibri" panose="020F0502020204030204" pitchFamily="34" charset="0"/>
                <a:ea typeface="+mn-ea"/>
                <a:cs typeface="+mn-cs"/>
                <a:sym typeface="Calibri" panose="020F0502020204030204" pitchFamily="34" charset="0"/>
              </a:rPr>
              <a:t> (paribs)</a:t>
            </a:r>
            <a:br>
              <a:rPr lang="en-US" altLang="en-US" sz="3100" dirty="0">
                <a:solidFill>
                  <a:srgbClr val="04617B"/>
                </a:solidFill>
                <a:latin typeface="Calibri" panose="020F0502020204030204" pitchFamily="34" charset="0"/>
                <a:sym typeface="Calibri" panose="020F0502020204030204" pitchFamily="34" charset="0"/>
              </a:rPr>
            </a:br>
            <a:endParaRPr lang="en-US" sz="3100" dirty="0"/>
          </a:p>
        </p:txBody>
      </p:sp>
      <p:sp>
        <p:nvSpPr>
          <p:cNvPr id="3" name="Content Placeholder 2"/>
          <p:cNvSpPr>
            <a:spLocks noGrp="1"/>
          </p:cNvSpPr>
          <p:nvPr>
            <p:ph idx="1"/>
          </p:nvPr>
        </p:nvSpPr>
        <p:spPr>
          <a:xfrm>
            <a:off x="268014" y="1149867"/>
            <a:ext cx="8229600" cy="3157640"/>
          </a:xfrm>
        </p:spPr>
        <p:txBody>
          <a:bodyPr>
            <a:normAutofit/>
          </a:bodyPr>
          <a:lstStyle/>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Small molecules; PARP inhibitors of </a:t>
            </a:r>
            <a:r>
              <a:rPr lang="en-US" altLang="en-US" sz="17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mammalian polyadenosine 5’-diphosphoribose polymerase (PARP) enzyme. </a:t>
            </a:r>
            <a:endParaRPr lang="en-US" altLang="en-US" sz="17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endParaRPr lang="en-US" altLang="en-US" sz="17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Oral</a:t>
            </a: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Adherence</a:t>
            </a:r>
            <a:endParaRPr lang="en-US" altLang="en-US" sz="17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Possible drug/food , drug/drug interactions</a:t>
            </a:r>
            <a:endParaRPr lang="en-US" altLang="en-US" sz="17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Patient education regarding taking medication correctly</a:t>
            </a:r>
            <a:endParaRPr lang="en-US" altLang="en-US" sz="1700" dirty="0">
              <a:latin typeface="Constantia" panose="02030602050306030303" pitchFamily="18" charset="0"/>
              <a:sym typeface="Constantia" panose="02030602050306030303" pitchFamily="18" charset="0"/>
            </a:endParaRPr>
          </a:p>
          <a:p>
            <a:pPr>
              <a:spcBef>
                <a:spcPts val="600"/>
              </a:spcBef>
              <a:buClr>
                <a:srgbClr val="0BD0D9"/>
              </a:buClr>
              <a:buSzPct val="95000"/>
              <a:buFontTx/>
              <a:buChar char="•"/>
            </a:pPr>
            <a:endParaRPr lang="en-US" altLang="en-US" sz="17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Examples: olaparib, rucaparib, niraparib</a:t>
            </a:r>
          </a:p>
          <a:p>
            <a:pPr>
              <a:spcBef>
                <a:spcPts val="500"/>
              </a:spcBef>
              <a:buClr>
                <a:srgbClr val="0BD0D9"/>
              </a:buClr>
              <a:buSzPct val="95000"/>
              <a:buFontTx/>
              <a:buChar char="•"/>
            </a:pPr>
            <a:endParaRPr lang="en-US" dirty="0"/>
          </a:p>
        </p:txBody>
      </p:sp>
      <p:sp>
        <p:nvSpPr>
          <p:cNvPr id="5" name="TextBox 4">
            <a:extLst>
              <a:ext uri="{FF2B5EF4-FFF2-40B4-BE49-F238E27FC236}">
                <a16:creationId xmlns:a16="http://schemas.microsoft.com/office/drawing/2014/main" id="{E55361BA-2A9E-4357-8C87-C313DC7D8472}"/>
              </a:ext>
            </a:extLst>
          </p:cNvPr>
          <p:cNvSpPr txBox="1"/>
          <p:nvPr/>
        </p:nvSpPr>
        <p:spPr>
          <a:xfrm>
            <a:off x="118242" y="4469510"/>
            <a:ext cx="7086600" cy="400110"/>
          </a:xfrm>
          <a:prstGeom prst="rect">
            <a:avLst/>
          </a:prstGeom>
          <a:noFill/>
        </p:spPr>
        <p:txBody>
          <a:bodyPr wrap="square" rtlCol="0">
            <a:spAutoFit/>
          </a:bodyPr>
          <a:lstStyle/>
          <a:p>
            <a:pPr lvl="0"/>
            <a:r>
              <a:rPr lang="en-US" sz="1000" dirty="0">
                <a:solidFill>
                  <a:prstClr val="black"/>
                </a:solidFill>
                <a:hlinkClick r:id="rId3"/>
              </a:rPr>
              <a:t>http://www.ama-assn.org/ama/pub/physician-resources/medical-science/united-states-</a:t>
            </a:r>
            <a:r>
              <a:rPr lang="en-US" sz="1000" dirty="0">
                <a:solidFill>
                  <a:prstClr val="black"/>
                </a:solidFill>
              </a:rPr>
              <a:t>adopted-names-council/naming-guidelines/naming-biologics/monoclonal-antibodies.page</a:t>
            </a:r>
          </a:p>
        </p:txBody>
      </p:sp>
    </p:spTree>
    <p:extLst>
      <p:ext uri="{BB962C8B-B14F-4D97-AF65-F5344CB8AC3E}">
        <p14:creationId xmlns:p14="http://schemas.microsoft.com/office/powerpoint/2010/main" val="146524744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6255" y="32558"/>
            <a:ext cx="8300545" cy="976435"/>
          </a:xfrm>
        </p:spPr>
        <p:txBody>
          <a:bodyPr>
            <a:normAutofit/>
          </a:bodyPr>
          <a:lstStyle/>
          <a:p>
            <a:r>
              <a:rPr lang="en-US" altLang="en-US" sz="2800" dirty="0">
                <a:solidFill>
                  <a:srgbClr val="04617B"/>
                </a:solidFill>
                <a:latin typeface="Calibri" panose="020F0502020204030204" pitchFamily="34" charset="0"/>
                <a:sym typeface="Calibri" panose="020F0502020204030204" pitchFamily="34" charset="0"/>
              </a:rPr>
              <a:t>ibs</a:t>
            </a:r>
            <a:br>
              <a:rPr lang="en-US" altLang="en-US" sz="2800" dirty="0">
                <a:solidFill>
                  <a:srgbClr val="04617B"/>
                </a:solidFill>
                <a:latin typeface="Calibri" panose="020F0502020204030204" pitchFamily="34" charset="0"/>
                <a:sym typeface="Calibri" panose="020F0502020204030204" pitchFamily="34" charset="0"/>
              </a:rPr>
            </a:br>
            <a:r>
              <a:rPr lang="en-US" altLang="en-US" sz="2800" dirty="0">
                <a:solidFill>
                  <a:srgbClr val="04617B"/>
                </a:solidFill>
                <a:latin typeface="Calibri" panose="020F0502020204030204" pitchFamily="34" charset="0"/>
                <a:sym typeface="Calibri" panose="020F0502020204030204" pitchFamily="34" charset="0"/>
              </a:rPr>
              <a:t> (lisib)</a:t>
            </a:r>
            <a:endParaRPr lang="en-US" sz="2800" dirty="0"/>
          </a:p>
        </p:txBody>
      </p:sp>
      <p:sp>
        <p:nvSpPr>
          <p:cNvPr id="3" name="Content Placeholder 2"/>
          <p:cNvSpPr>
            <a:spLocks noGrp="1"/>
          </p:cNvSpPr>
          <p:nvPr>
            <p:ph idx="1"/>
          </p:nvPr>
        </p:nvSpPr>
        <p:spPr>
          <a:xfrm>
            <a:off x="268014" y="1316580"/>
            <a:ext cx="8229600" cy="3026820"/>
          </a:xfrm>
        </p:spPr>
        <p:txBody>
          <a:bodyPr>
            <a:normAutofit/>
          </a:bodyPr>
          <a:lstStyle/>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Small molecules; PI3 kinase inhibitors (PI3K)</a:t>
            </a:r>
          </a:p>
          <a:p>
            <a:pPr>
              <a:spcBef>
                <a:spcPts val="500"/>
              </a:spcBef>
              <a:buClr>
                <a:srgbClr val="0BD0D9"/>
              </a:buClr>
              <a:buSzPct val="95000"/>
              <a:buFontTx/>
              <a:buChar char="•"/>
            </a:pPr>
            <a:endParaRPr lang="en-US" altLang="en-US" sz="17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Oral</a:t>
            </a: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Adherence</a:t>
            </a:r>
            <a:endParaRPr lang="en-US" altLang="en-US" sz="17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Possible drug/food , drug/drug interactions</a:t>
            </a:r>
            <a:endParaRPr lang="en-US" altLang="en-US" sz="17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Patient education regarding taking medication correctly</a:t>
            </a:r>
            <a:endParaRPr lang="en-US" altLang="en-US" sz="1700" dirty="0">
              <a:latin typeface="Constantia" panose="02030602050306030303" pitchFamily="18" charset="0"/>
              <a:sym typeface="Constantia" panose="02030602050306030303" pitchFamily="18" charset="0"/>
            </a:endParaRPr>
          </a:p>
          <a:p>
            <a:pPr>
              <a:spcBef>
                <a:spcPts val="600"/>
              </a:spcBef>
              <a:buClr>
                <a:srgbClr val="0BD0D9"/>
              </a:buClr>
              <a:buSzPct val="95000"/>
              <a:buFontTx/>
              <a:buChar char="•"/>
            </a:pPr>
            <a:endParaRPr lang="en-US" altLang="en-US" sz="17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Examples: idelalisib, copanlisib</a:t>
            </a:r>
          </a:p>
          <a:p>
            <a:pPr>
              <a:spcBef>
                <a:spcPts val="500"/>
              </a:spcBef>
              <a:buClr>
                <a:srgbClr val="0BD0D9"/>
              </a:buClr>
              <a:buSzPct val="95000"/>
              <a:buFontTx/>
              <a:buChar char="•"/>
            </a:pPr>
            <a:endParaRPr lang="en-US" altLang="en-US" sz="22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endParaRPr lang="en-US" dirty="0"/>
          </a:p>
        </p:txBody>
      </p:sp>
      <p:sp>
        <p:nvSpPr>
          <p:cNvPr id="5" name="TextBox 4">
            <a:extLst>
              <a:ext uri="{FF2B5EF4-FFF2-40B4-BE49-F238E27FC236}">
                <a16:creationId xmlns:a16="http://schemas.microsoft.com/office/drawing/2014/main" id="{E55361BA-2A9E-4357-8C87-C313DC7D8472}"/>
              </a:ext>
            </a:extLst>
          </p:cNvPr>
          <p:cNvSpPr txBox="1"/>
          <p:nvPr/>
        </p:nvSpPr>
        <p:spPr>
          <a:xfrm>
            <a:off x="118242" y="4469510"/>
            <a:ext cx="7086600" cy="400110"/>
          </a:xfrm>
          <a:prstGeom prst="rect">
            <a:avLst/>
          </a:prstGeom>
          <a:noFill/>
        </p:spPr>
        <p:txBody>
          <a:bodyPr wrap="square" rtlCol="0">
            <a:spAutoFit/>
          </a:bodyPr>
          <a:lstStyle/>
          <a:p>
            <a:pPr lvl="0"/>
            <a:r>
              <a:rPr lang="en-US" sz="1000" dirty="0">
                <a:solidFill>
                  <a:prstClr val="black"/>
                </a:solidFill>
                <a:hlinkClick r:id="rId3"/>
              </a:rPr>
              <a:t>http://www.ama-assn.org/ama/pub/physician-resources/medical-science/united-states-</a:t>
            </a:r>
            <a:r>
              <a:rPr lang="en-US" sz="1000" dirty="0">
                <a:solidFill>
                  <a:prstClr val="black"/>
                </a:solidFill>
              </a:rPr>
              <a:t>adopted-names-council/naming-guidelines/naming-biologics/monoclonal-antibodies.page</a:t>
            </a:r>
          </a:p>
        </p:txBody>
      </p:sp>
    </p:spTree>
    <p:extLst>
      <p:ext uri="{BB962C8B-B14F-4D97-AF65-F5344CB8AC3E}">
        <p14:creationId xmlns:p14="http://schemas.microsoft.com/office/powerpoint/2010/main" val="4165132792"/>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6255" y="32558"/>
            <a:ext cx="8300545" cy="976435"/>
          </a:xfrm>
        </p:spPr>
        <p:txBody>
          <a:bodyPr>
            <a:normAutofit/>
          </a:bodyPr>
          <a:lstStyle/>
          <a:p>
            <a:r>
              <a:rPr lang="en-US" altLang="en-US" sz="2800" dirty="0">
                <a:solidFill>
                  <a:srgbClr val="04617B"/>
                </a:solidFill>
                <a:latin typeface="Calibri" panose="020F0502020204030204" pitchFamily="34" charset="0"/>
                <a:sym typeface="Calibri" panose="020F0502020204030204" pitchFamily="34" charset="0"/>
              </a:rPr>
              <a:t>ibs</a:t>
            </a:r>
            <a:br>
              <a:rPr lang="en-US" altLang="en-US" sz="2800" dirty="0">
                <a:solidFill>
                  <a:srgbClr val="04617B"/>
                </a:solidFill>
                <a:latin typeface="Calibri" panose="020F0502020204030204" pitchFamily="34" charset="0"/>
                <a:sym typeface="Calibri" panose="020F0502020204030204" pitchFamily="34" charset="0"/>
              </a:rPr>
            </a:br>
            <a:r>
              <a:rPr lang="en-US" altLang="en-US" sz="2800" dirty="0">
                <a:solidFill>
                  <a:srgbClr val="04617B"/>
                </a:solidFill>
                <a:latin typeface="Calibri" panose="020F0502020204030204" pitchFamily="34" charset="0"/>
                <a:sym typeface="Calibri" panose="020F0502020204030204" pitchFamily="34" charset="0"/>
              </a:rPr>
              <a:t> (degibs)</a:t>
            </a:r>
            <a:endParaRPr lang="en-US" sz="2800" dirty="0"/>
          </a:p>
        </p:txBody>
      </p:sp>
      <p:sp>
        <p:nvSpPr>
          <p:cNvPr id="3" name="Content Placeholder 2"/>
          <p:cNvSpPr>
            <a:spLocks noGrp="1"/>
          </p:cNvSpPr>
          <p:nvPr>
            <p:ph idx="1"/>
          </p:nvPr>
        </p:nvSpPr>
        <p:spPr>
          <a:xfrm>
            <a:off x="268014" y="1149867"/>
            <a:ext cx="8229600" cy="3157640"/>
          </a:xfrm>
        </p:spPr>
        <p:txBody>
          <a:bodyPr>
            <a:normAutofit/>
          </a:bodyPr>
          <a:lstStyle/>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Small molecules; sonic hedgehog pathway inhibitors</a:t>
            </a:r>
          </a:p>
          <a:p>
            <a:pPr>
              <a:spcBef>
                <a:spcPts val="500"/>
              </a:spcBef>
              <a:buClr>
                <a:srgbClr val="0BD0D9"/>
              </a:buClr>
              <a:buSzPct val="95000"/>
              <a:buFontTx/>
              <a:buChar char="•"/>
            </a:pPr>
            <a:endParaRPr lang="en-US" altLang="en-US" sz="17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Oral</a:t>
            </a: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Adherence</a:t>
            </a:r>
            <a:endParaRPr lang="en-US" altLang="en-US" sz="17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Possible drug/food , drug/drug interactions</a:t>
            </a:r>
            <a:endParaRPr lang="en-US" altLang="en-US" sz="17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Patient education regarding taking medication correctly</a:t>
            </a:r>
            <a:endParaRPr lang="en-US" altLang="en-US" sz="1700" dirty="0">
              <a:latin typeface="Constantia" panose="02030602050306030303" pitchFamily="18" charset="0"/>
              <a:sym typeface="Constantia" panose="02030602050306030303" pitchFamily="18" charset="0"/>
            </a:endParaRPr>
          </a:p>
          <a:p>
            <a:pPr>
              <a:spcBef>
                <a:spcPts val="600"/>
              </a:spcBef>
              <a:buClr>
                <a:srgbClr val="0BD0D9"/>
              </a:buClr>
              <a:buSzPct val="95000"/>
              <a:buFontTx/>
              <a:buChar char="•"/>
            </a:pPr>
            <a:endParaRPr lang="en-US" altLang="en-US" sz="17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Examples:</a:t>
            </a:r>
          </a:p>
          <a:p>
            <a:pPr marL="800100" lvl="1" indent="-342900">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sonidegib,  vismodegib</a:t>
            </a:r>
          </a:p>
          <a:p>
            <a:pPr>
              <a:spcBef>
                <a:spcPts val="500"/>
              </a:spcBef>
              <a:buClr>
                <a:srgbClr val="0BD0D9"/>
              </a:buClr>
              <a:buSzPct val="95000"/>
              <a:buFontTx/>
              <a:buChar char="•"/>
            </a:pPr>
            <a:endParaRPr lang="en-US" altLang="en-US" sz="22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endParaRPr lang="en-US" dirty="0"/>
          </a:p>
        </p:txBody>
      </p:sp>
      <p:sp>
        <p:nvSpPr>
          <p:cNvPr id="5" name="TextBox 4">
            <a:extLst>
              <a:ext uri="{FF2B5EF4-FFF2-40B4-BE49-F238E27FC236}">
                <a16:creationId xmlns:a16="http://schemas.microsoft.com/office/drawing/2014/main" id="{E55361BA-2A9E-4357-8C87-C313DC7D8472}"/>
              </a:ext>
            </a:extLst>
          </p:cNvPr>
          <p:cNvSpPr txBox="1"/>
          <p:nvPr/>
        </p:nvSpPr>
        <p:spPr>
          <a:xfrm>
            <a:off x="118242" y="4469510"/>
            <a:ext cx="7086600" cy="400110"/>
          </a:xfrm>
          <a:prstGeom prst="rect">
            <a:avLst/>
          </a:prstGeom>
          <a:noFill/>
        </p:spPr>
        <p:txBody>
          <a:bodyPr wrap="square" rtlCol="0">
            <a:spAutoFit/>
          </a:bodyPr>
          <a:lstStyle/>
          <a:p>
            <a:pPr lvl="0"/>
            <a:r>
              <a:rPr lang="en-US" sz="1000" dirty="0">
                <a:solidFill>
                  <a:prstClr val="black"/>
                </a:solidFill>
                <a:hlinkClick r:id="rId3"/>
              </a:rPr>
              <a:t>http://www.ama-assn.org/ama/pub/physician-resources/medical-science/united-states-</a:t>
            </a:r>
            <a:r>
              <a:rPr lang="en-US" sz="1000" dirty="0">
                <a:solidFill>
                  <a:prstClr val="black"/>
                </a:solidFill>
              </a:rPr>
              <a:t>adopted-names-council/naming-guidelines/naming-biologics/monoclonal-antibodies.page</a:t>
            </a:r>
          </a:p>
        </p:txBody>
      </p:sp>
    </p:spTree>
    <p:extLst>
      <p:ext uri="{BB962C8B-B14F-4D97-AF65-F5344CB8AC3E}">
        <p14:creationId xmlns:p14="http://schemas.microsoft.com/office/powerpoint/2010/main" val="284673951"/>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6255" y="32558"/>
            <a:ext cx="8300545" cy="976435"/>
          </a:xfrm>
        </p:spPr>
        <p:txBody>
          <a:bodyPr>
            <a:normAutofit/>
          </a:bodyPr>
          <a:lstStyle/>
          <a:p>
            <a:r>
              <a:rPr lang="en-US" altLang="en-US" sz="2800" dirty="0">
                <a:solidFill>
                  <a:srgbClr val="04617B"/>
                </a:solidFill>
                <a:latin typeface="Calibri" panose="020F0502020204030204" pitchFamily="34" charset="0"/>
                <a:sym typeface="Calibri" panose="020F0502020204030204" pitchFamily="34" charset="0"/>
              </a:rPr>
              <a:t>nibs</a:t>
            </a:r>
            <a:br>
              <a:rPr lang="en-US" altLang="en-US" sz="2800" dirty="0">
                <a:solidFill>
                  <a:srgbClr val="04617B"/>
                </a:solidFill>
                <a:latin typeface="Calibri" panose="020F0502020204030204" pitchFamily="34" charset="0"/>
                <a:sym typeface="Calibri" panose="020F0502020204030204" pitchFamily="34" charset="0"/>
              </a:rPr>
            </a:br>
            <a:r>
              <a:rPr lang="en-US" altLang="en-US" sz="2800" dirty="0">
                <a:solidFill>
                  <a:srgbClr val="04617B"/>
                </a:solidFill>
                <a:latin typeface="Calibri" panose="020F0502020204030204" pitchFamily="34" charset="0"/>
                <a:sym typeface="Calibri" panose="020F0502020204030204" pitchFamily="34" charset="0"/>
              </a:rPr>
              <a:t> (denibs)</a:t>
            </a:r>
            <a:endParaRPr lang="en-US" sz="2800" dirty="0"/>
          </a:p>
        </p:txBody>
      </p:sp>
      <p:sp>
        <p:nvSpPr>
          <p:cNvPr id="3" name="Content Placeholder 2"/>
          <p:cNvSpPr>
            <a:spLocks noGrp="1"/>
          </p:cNvSpPr>
          <p:nvPr>
            <p:ph idx="1"/>
          </p:nvPr>
        </p:nvSpPr>
        <p:spPr>
          <a:xfrm>
            <a:off x="268014" y="1251467"/>
            <a:ext cx="8229600" cy="3157640"/>
          </a:xfrm>
        </p:spPr>
        <p:txBody>
          <a:bodyPr>
            <a:normAutofit/>
          </a:bodyPr>
          <a:lstStyle/>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Small molecules; inhibitor of isocitrate dehydrogenase  (IDH) enzymes</a:t>
            </a:r>
          </a:p>
          <a:p>
            <a:pPr>
              <a:spcBef>
                <a:spcPts val="500"/>
              </a:spcBef>
              <a:buClr>
                <a:srgbClr val="0BD0D9"/>
              </a:buClr>
              <a:buSzPct val="95000"/>
              <a:buFontTx/>
              <a:buChar char="•"/>
            </a:pPr>
            <a:endParaRPr lang="en-US" altLang="en-US" sz="17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Oral</a:t>
            </a: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Adherence</a:t>
            </a:r>
            <a:endParaRPr lang="en-US" altLang="en-US" sz="17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Possible drug/food , drug/drug interactions</a:t>
            </a:r>
            <a:endParaRPr lang="en-US" altLang="en-US" sz="17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Patient education regarding taking medication correctly</a:t>
            </a:r>
            <a:endParaRPr lang="en-US" altLang="en-US" sz="1700" dirty="0">
              <a:latin typeface="Constantia" panose="02030602050306030303" pitchFamily="18" charset="0"/>
              <a:sym typeface="Constantia" panose="02030602050306030303" pitchFamily="18" charset="0"/>
            </a:endParaRPr>
          </a:p>
          <a:p>
            <a:pPr>
              <a:spcBef>
                <a:spcPts val="600"/>
              </a:spcBef>
              <a:buClr>
                <a:srgbClr val="0BD0D9"/>
              </a:buClr>
              <a:buSzPct val="95000"/>
              <a:buFontTx/>
              <a:buChar char="•"/>
            </a:pPr>
            <a:endParaRPr lang="en-US" altLang="en-US" sz="17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Examples:</a:t>
            </a:r>
          </a:p>
          <a:p>
            <a:pPr marL="800100" lvl="1" indent="-342900">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enasidenib (IDH2), ivosidenib (IDH1)</a:t>
            </a:r>
          </a:p>
          <a:p>
            <a:pPr>
              <a:spcBef>
                <a:spcPts val="500"/>
              </a:spcBef>
              <a:buClr>
                <a:srgbClr val="0BD0D9"/>
              </a:buClr>
              <a:buSzPct val="95000"/>
              <a:buFontTx/>
              <a:buChar char="•"/>
            </a:pPr>
            <a:endParaRPr lang="en-US" dirty="0"/>
          </a:p>
        </p:txBody>
      </p:sp>
      <p:sp>
        <p:nvSpPr>
          <p:cNvPr id="5" name="TextBox 4">
            <a:extLst>
              <a:ext uri="{FF2B5EF4-FFF2-40B4-BE49-F238E27FC236}">
                <a16:creationId xmlns:a16="http://schemas.microsoft.com/office/drawing/2014/main" id="{E55361BA-2A9E-4357-8C87-C313DC7D8472}"/>
              </a:ext>
            </a:extLst>
          </p:cNvPr>
          <p:cNvSpPr txBox="1"/>
          <p:nvPr/>
        </p:nvSpPr>
        <p:spPr>
          <a:xfrm>
            <a:off x="118242" y="4469510"/>
            <a:ext cx="7086600" cy="400110"/>
          </a:xfrm>
          <a:prstGeom prst="rect">
            <a:avLst/>
          </a:prstGeom>
          <a:noFill/>
        </p:spPr>
        <p:txBody>
          <a:bodyPr wrap="square" rtlCol="0">
            <a:spAutoFit/>
          </a:bodyPr>
          <a:lstStyle/>
          <a:p>
            <a:pPr lvl="0"/>
            <a:r>
              <a:rPr lang="en-US" sz="1000" dirty="0">
                <a:solidFill>
                  <a:prstClr val="black"/>
                </a:solidFill>
                <a:hlinkClick r:id="rId3"/>
              </a:rPr>
              <a:t>http://www.ama-assn.org/ama/pub/physician-resources/medical-science/united-states-</a:t>
            </a:r>
            <a:r>
              <a:rPr lang="en-US" sz="1000" dirty="0">
                <a:solidFill>
                  <a:prstClr val="black"/>
                </a:solidFill>
              </a:rPr>
              <a:t>adopted-names-council/naming-guidelines/naming-biologics/monoclonal-antibodies.page</a:t>
            </a:r>
          </a:p>
        </p:txBody>
      </p:sp>
    </p:spTree>
    <p:extLst>
      <p:ext uri="{BB962C8B-B14F-4D97-AF65-F5344CB8AC3E}">
        <p14:creationId xmlns:p14="http://schemas.microsoft.com/office/powerpoint/2010/main" val="1817294028"/>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6255" y="32558"/>
            <a:ext cx="8300545" cy="976435"/>
          </a:xfrm>
        </p:spPr>
        <p:txBody>
          <a:bodyPr>
            <a:normAutofit/>
          </a:bodyPr>
          <a:lstStyle/>
          <a:p>
            <a:r>
              <a:rPr lang="en-US" altLang="en-US" sz="2800" dirty="0">
                <a:solidFill>
                  <a:schemeClr val="accent5">
                    <a:lumMod val="75000"/>
                  </a:schemeClr>
                </a:solidFill>
                <a:latin typeface="Calibri" panose="020F0502020204030204" pitchFamily="34" charset="0"/>
                <a:sym typeface="Calibri" panose="020F0502020204030204" pitchFamily="34" charset="0"/>
              </a:rPr>
              <a:t>ibs</a:t>
            </a:r>
            <a:br>
              <a:rPr lang="en-US" altLang="en-US" sz="2800" dirty="0">
                <a:solidFill>
                  <a:schemeClr val="accent5">
                    <a:lumMod val="75000"/>
                  </a:schemeClr>
                </a:solidFill>
                <a:latin typeface="Calibri" panose="020F0502020204030204" pitchFamily="34" charset="0"/>
                <a:sym typeface="Calibri" panose="020F0502020204030204" pitchFamily="34" charset="0"/>
              </a:rPr>
            </a:br>
            <a:r>
              <a:rPr lang="en-US" altLang="en-US" sz="2800" dirty="0">
                <a:solidFill>
                  <a:srgbClr val="04617B"/>
                </a:solidFill>
                <a:latin typeface="Calibri" panose="020F0502020204030204" pitchFamily="34" charset="0"/>
                <a:sym typeface="Calibri" panose="020F0502020204030204" pitchFamily="34" charset="0"/>
              </a:rPr>
              <a:t> (ciclibs)</a:t>
            </a:r>
            <a:endParaRPr lang="en-US" sz="2800" dirty="0"/>
          </a:p>
        </p:txBody>
      </p:sp>
      <p:sp>
        <p:nvSpPr>
          <p:cNvPr id="3" name="Content Placeholder 2"/>
          <p:cNvSpPr>
            <a:spLocks noGrp="1"/>
          </p:cNvSpPr>
          <p:nvPr>
            <p:ph idx="1"/>
          </p:nvPr>
        </p:nvSpPr>
        <p:spPr>
          <a:xfrm>
            <a:off x="268014" y="1312387"/>
            <a:ext cx="8229600" cy="3157640"/>
          </a:xfrm>
        </p:spPr>
        <p:txBody>
          <a:bodyPr>
            <a:normAutofit/>
          </a:bodyPr>
          <a:lstStyle/>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Small molecules; inhibitor of cyclin dependent kinase  (CDK) 4 &amp; 6</a:t>
            </a:r>
          </a:p>
          <a:p>
            <a:pPr>
              <a:spcBef>
                <a:spcPts val="500"/>
              </a:spcBef>
              <a:buClr>
                <a:srgbClr val="0BD0D9"/>
              </a:buClr>
              <a:buSzPct val="95000"/>
              <a:buFontTx/>
              <a:buChar char="•"/>
            </a:pPr>
            <a:endParaRPr lang="en-US" altLang="en-US" sz="17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Oral</a:t>
            </a: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Adherence</a:t>
            </a:r>
            <a:endParaRPr lang="en-US" altLang="en-US" sz="17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Possible drug/food , drug/drug interactions</a:t>
            </a:r>
            <a:endParaRPr lang="en-US" altLang="en-US" sz="17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700" b="1" dirty="0">
                <a:latin typeface="Constantia" panose="02030602050306030303" pitchFamily="18" charset="0"/>
                <a:sym typeface="Constantia" panose="02030602050306030303" pitchFamily="18" charset="0"/>
              </a:rPr>
              <a:t>Patient education regarding taking medication correctly</a:t>
            </a:r>
            <a:endParaRPr lang="en-US" altLang="en-US" sz="1700" dirty="0">
              <a:latin typeface="Constantia" panose="02030602050306030303" pitchFamily="18" charset="0"/>
              <a:sym typeface="Constantia" panose="02030602050306030303" pitchFamily="18" charset="0"/>
            </a:endParaRPr>
          </a:p>
          <a:p>
            <a:pPr>
              <a:spcBef>
                <a:spcPts val="600"/>
              </a:spcBef>
              <a:buClr>
                <a:srgbClr val="0BD0D9"/>
              </a:buClr>
              <a:buSzPct val="95000"/>
              <a:buFontTx/>
              <a:buChar char="•"/>
            </a:pPr>
            <a:endParaRPr lang="en-US" altLang="en-US" sz="17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700" b="1" dirty="0">
                <a:latin typeface="Constantia" panose="02030602050306030303" pitchFamily="18" charset="0"/>
                <a:sym typeface="Constantia" panose="02030602050306030303" pitchFamily="18" charset="0"/>
              </a:rPr>
              <a:t>Examples: palbociclib, ribociclib, abemaciclib</a:t>
            </a:r>
          </a:p>
          <a:p>
            <a:pPr>
              <a:spcBef>
                <a:spcPts val="500"/>
              </a:spcBef>
              <a:buClr>
                <a:srgbClr val="0BD0D9"/>
              </a:buClr>
              <a:buSzPct val="95000"/>
              <a:buFontTx/>
              <a:buChar char="•"/>
            </a:pPr>
            <a:endParaRPr lang="en-US" dirty="0"/>
          </a:p>
        </p:txBody>
      </p:sp>
      <p:sp>
        <p:nvSpPr>
          <p:cNvPr id="5" name="TextBox 4">
            <a:extLst>
              <a:ext uri="{FF2B5EF4-FFF2-40B4-BE49-F238E27FC236}">
                <a16:creationId xmlns:a16="http://schemas.microsoft.com/office/drawing/2014/main" id="{E55361BA-2A9E-4357-8C87-C313DC7D8472}"/>
              </a:ext>
            </a:extLst>
          </p:cNvPr>
          <p:cNvSpPr txBox="1"/>
          <p:nvPr/>
        </p:nvSpPr>
        <p:spPr>
          <a:xfrm>
            <a:off x="118242" y="4469510"/>
            <a:ext cx="70866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hlinkClick r:id="rId3"/>
              </a:rPr>
              <a:t>http://www.ama-assn.org/ama/pub/physician-resources/medical-science/united-states-</a:t>
            </a:r>
            <a:r>
              <a:rPr kumimoji="0" lang="en-US" sz="1000" b="0" i="0" u="none" strike="noStrike" kern="1200" cap="none" spc="0" normalizeH="0" baseline="0" noProof="0" dirty="0">
                <a:ln>
                  <a:noFill/>
                </a:ln>
                <a:solidFill>
                  <a:prstClr val="black"/>
                </a:solidFill>
                <a:effectLst/>
                <a:uLnTx/>
                <a:uFillTx/>
                <a:latin typeface="Calibri"/>
                <a:ea typeface="+mn-ea"/>
                <a:cs typeface="+mn-cs"/>
              </a:rPr>
              <a:t>adopted-names-council/naming-guidelines/naming-biologics/monoclonal-antibodies.page</a:t>
            </a:r>
          </a:p>
        </p:txBody>
      </p:sp>
    </p:spTree>
    <p:extLst>
      <p:ext uri="{BB962C8B-B14F-4D97-AF65-F5344CB8AC3E}">
        <p14:creationId xmlns:p14="http://schemas.microsoft.com/office/powerpoint/2010/main" val="3273676407"/>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6255" y="0"/>
            <a:ext cx="8300545" cy="840551"/>
          </a:xfrm>
        </p:spPr>
        <p:txBody>
          <a:bodyPr>
            <a:normAutofit fontScale="90000"/>
          </a:bodyPr>
          <a:lstStyle/>
          <a:p>
            <a:r>
              <a:rPr lang="en-US" sz="2800" dirty="0">
                <a:solidFill>
                  <a:schemeClr val="accent5">
                    <a:lumMod val="75000"/>
                  </a:schemeClr>
                </a:solidFill>
              </a:rPr>
              <a:t>ibs</a:t>
            </a:r>
            <a:br>
              <a:rPr lang="en-US" sz="2800" dirty="0">
                <a:solidFill>
                  <a:schemeClr val="accent5">
                    <a:lumMod val="75000"/>
                  </a:schemeClr>
                </a:solidFill>
              </a:rPr>
            </a:br>
            <a:r>
              <a:rPr lang="en-US" sz="2800" dirty="0">
                <a:solidFill>
                  <a:schemeClr val="accent5">
                    <a:lumMod val="75000"/>
                  </a:schemeClr>
                </a:solidFill>
              </a:rPr>
              <a:t>(zomibs)</a:t>
            </a:r>
            <a:endParaRPr lang="en-US" sz="2800" dirty="0"/>
          </a:p>
        </p:txBody>
      </p:sp>
      <p:sp>
        <p:nvSpPr>
          <p:cNvPr id="3" name="Content Placeholder 2"/>
          <p:cNvSpPr>
            <a:spLocks noGrp="1"/>
          </p:cNvSpPr>
          <p:nvPr>
            <p:ph idx="1"/>
          </p:nvPr>
        </p:nvSpPr>
        <p:spPr>
          <a:xfrm>
            <a:off x="197068" y="1030395"/>
            <a:ext cx="8300545" cy="3439116"/>
          </a:xfrm>
        </p:spPr>
        <p:txBody>
          <a:bodyPr>
            <a:noAutofit/>
          </a:bodyPr>
          <a:lstStyle/>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Small molecules; proteasome inhibitors</a:t>
            </a:r>
          </a:p>
          <a:p>
            <a:pPr>
              <a:spcBef>
                <a:spcPts val="500"/>
              </a:spcBef>
              <a:buClr>
                <a:srgbClr val="0BD0D9"/>
              </a:buClr>
              <a:buSzPct val="95000"/>
              <a:buFontTx/>
              <a:buChar char="•"/>
            </a:pPr>
            <a:endParaRPr lang="en-US" altLang="en-US" sz="16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May be IV/subq or oral</a:t>
            </a:r>
          </a:p>
          <a:p>
            <a:pPr lvl="1">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If IV</a:t>
            </a:r>
          </a:p>
          <a:p>
            <a:pPr marL="1200150" lvl="2" indent="-342900">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Only slight chance of infusion reactions; not  monoclonal antibodies</a:t>
            </a:r>
          </a:p>
          <a:p>
            <a:pPr lvl="1">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If oral </a:t>
            </a:r>
          </a:p>
          <a:p>
            <a:pPr marL="1133475" lvl="2"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sym typeface="Constantia" panose="02030602050306030303" pitchFamily="18" charset="0"/>
              </a:rPr>
              <a:t>Adherence</a:t>
            </a:r>
          </a:p>
          <a:p>
            <a:pPr marL="1133475" lvl="2"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sym typeface="Constantia" panose="02030602050306030303" pitchFamily="18" charset="0"/>
              </a:rPr>
              <a:t>Possible drug/food , drug/drug interactions</a:t>
            </a:r>
            <a:endParaRPr lang="en-US" altLang="en-US" sz="1600" dirty="0">
              <a:latin typeface="Constantia" panose="02030602050306030303" pitchFamily="18" charset="0"/>
              <a:sym typeface="Constantia" panose="02030602050306030303" pitchFamily="18" charset="0"/>
            </a:endParaRPr>
          </a:p>
          <a:p>
            <a:pPr marL="1133475" lvl="2"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sym typeface="Constantia" panose="02030602050306030303" pitchFamily="18" charset="0"/>
              </a:rPr>
              <a:t>Patient education regarding taking medication correctly</a:t>
            </a:r>
          </a:p>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Examples</a:t>
            </a:r>
          </a:p>
          <a:p>
            <a:pPr marL="733425" lvl="1"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sym typeface="Constantia" panose="02030602050306030303" pitchFamily="18" charset="0"/>
              </a:rPr>
              <a:t>bortezomib, carfilzomib, ixazomib</a:t>
            </a:r>
            <a:endParaRPr lang="en-US" sz="1600" dirty="0"/>
          </a:p>
        </p:txBody>
      </p:sp>
      <p:sp>
        <p:nvSpPr>
          <p:cNvPr id="5" name="TextBox 4">
            <a:extLst>
              <a:ext uri="{FF2B5EF4-FFF2-40B4-BE49-F238E27FC236}">
                <a16:creationId xmlns:a16="http://schemas.microsoft.com/office/drawing/2014/main" id="{E55361BA-2A9E-4357-8C87-C313DC7D8472}"/>
              </a:ext>
            </a:extLst>
          </p:cNvPr>
          <p:cNvSpPr txBox="1"/>
          <p:nvPr/>
        </p:nvSpPr>
        <p:spPr>
          <a:xfrm>
            <a:off x="118242" y="4602860"/>
            <a:ext cx="70866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hlinkClick r:id="rId3"/>
              </a:rPr>
              <a:t>http://www.ama-assn.org/ama/pub/physician-resources/medical-science/united-states-</a:t>
            </a:r>
            <a:r>
              <a:rPr kumimoji="0" lang="en-US" sz="1000" b="0" i="0" u="none" strike="noStrike" kern="1200" cap="none" spc="0" normalizeH="0" baseline="0" noProof="0" dirty="0">
                <a:ln>
                  <a:noFill/>
                </a:ln>
                <a:solidFill>
                  <a:prstClr val="black"/>
                </a:solidFill>
                <a:effectLst/>
                <a:uLnTx/>
                <a:uFillTx/>
                <a:latin typeface="Calibri"/>
                <a:ea typeface="+mn-ea"/>
                <a:cs typeface="+mn-cs"/>
              </a:rPr>
              <a:t>adopted-names-council/naming-guidelines/naming-biologics/monoclonal-antibodies.page</a:t>
            </a:r>
          </a:p>
        </p:txBody>
      </p:sp>
    </p:spTree>
    <p:extLst>
      <p:ext uri="{BB962C8B-B14F-4D97-AF65-F5344CB8AC3E}">
        <p14:creationId xmlns:p14="http://schemas.microsoft.com/office/powerpoint/2010/main" val="1735954802"/>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61737" y="0"/>
            <a:ext cx="8145379" cy="665274"/>
          </a:xfrm>
        </p:spPr>
        <p:txBody>
          <a:bodyPr>
            <a:normAutofit fontScale="90000"/>
          </a:bodyPr>
          <a:lstStyle/>
          <a:p>
            <a:br>
              <a:rPr lang="en-US" sz="3600" dirty="0">
                <a:solidFill>
                  <a:schemeClr val="accent5">
                    <a:lumMod val="75000"/>
                  </a:schemeClr>
                </a:solidFill>
              </a:rPr>
            </a:br>
            <a:r>
              <a:rPr lang="en-US" sz="3100" dirty="0">
                <a:solidFill>
                  <a:schemeClr val="accent5">
                    <a:lumMod val="75000"/>
                  </a:schemeClr>
                </a:solidFill>
              </a:rPr>
              <a:t>inostat</a:t>
            </a:r>
            <a:br>
              <a:rPr lang="en-US" sz="3100" dirty="0">
                <a:solidFill>
                  <a:schemeClr val="accent5">
                    <a:lumMod val="75000"/>
                  </a:schemeClr>
                </a:solidFill>
              </a:rPr>
            </a:br>
            <a:endParaRPr lang="en-US" sz="3100" dirty="0"/>
          </a:p>
        </p:txBody>
      </p:sp>
      <p:sp>
        <p:nvSpPr>
          <p:cNvPr id="3" name="Content Placeholder 2"/>
          <p:cNvSpPr>
            <a:spLocks noGrp="1"/>
          </p:cNvSpPr>
          <p:nvPr>
            <p:ph idx="1"/>
          </p:nvPr>
        </p:nvSpPr>
        <p:spPr>
          <a:xfrm>
            <a:off x="307428" y="900740"/>
            <a:ext cx="8379372" cy="3996480"/>
          </a:xfrm>
        </p:spPr>
        <p:txBody>
          <a:bodyPr>
            <a:noAutofit/>
          </a:bodyPr>
          <a:lstStyle/>
          <a:p>
            <a:pPr>
              <a:spcBef>
                <a:spcPts val="500"/>
              </a:spcBef>
              <a:buClr>
                <a:srgbClr val="0BD0D9"/>
              </a:buClr>
              <a:buSzPct val="95000"/>
              <a:buFontTx/>
              <a:buChar char="•"/>
            </a:pPr>
            <a:r>
              <a:rPr lang="en-US" altLang="en-US" sz="1600" b="1" dirty="0">
                <a:latin typeface="Constantia" panose="02030602050306030303" pitchFamily="18" charset="0"/>
                <a:cs typeface="Calibri" panose="020F0502020204030204" pitchFamily="34" charset="0"/>
                <a:sym typeface="Constantia" panose="02030602050306030303" pitchFamily="18" charset="0"/>
              </a:rPr>
              <a:t>Small molecules; histone deacetylase  inhibitors (HDAC inhibitors)</a:t>
            </a:r>
          </a:p>
          <a:p>
            <a:pPr>
              <a:spcBef>
                <a:spcPts val="500"/>
              </a:spcBef>
              <a:buClr>
                <a:srgbClr val="0BD0D9"/>
              </a:buClr>
              <a:buSzPct val="95000"/>
              <a:buFontTx/>
              <a:buChar char="•"/>
            </a:pPr>
            <a:endParaRPr lang="en-US" altLang="en-US" sz="1600" b="1" dirty="0">
              <a:latin typeface="Constantia" panose="02030602050306030303" pitchFamily="18" charset="0"/>
              <a:cs typeface="Calibri" panose="020F0502020204030204" pitchFamily="34" charset="0"/>
              <a:sym typeface="Constantia" panose="02030602050306030303" pitchFamily="18" charset="0"/>
            </a:endParaRPr>
          </a:p>
          <a:p>
            <a:pPr>
              <a:spcBef>
                <a:spcPts val="500"/>
              </a:spcBef>
              <a:buClr>
                <a:srgbClr val="0BD0D9"/>
              </a:buClr>
              <a:buSzPct val="95000"/>
              <a:buFontTx/>
              <a:buChar char="•"/>
            </a:pPr>
            <a:r>
              <a:rPr lang="en-US" altLang="en-US" sz="1600" b="1" dirty="0">
                <a:latin typeface="Constantia" panose="02030602050306030303" pitchFamily="18" charset="0"/>
                <a:cs typeface="Calibri" panose="020F0502020204030204" pitchFamily="34" charset="0"/>
                <a:sym typeface="Constantia" panose="02030602050306030303" pitchFamily="18" charset="0"/>
              </a:rPr>
              <a:t>May be IV or oral</a:t>
            </a:r>
          </a:p>
          <a:p>
            <a:pPr lvl="1">
              <a:spcBef>
                <a:spcPts val="500"/>
              </a:spcBef>
              <a:buClr>
                <a:srgbClr val="0BD0D9"/>
              </a:buClr>
              <a:buSzPct val="95000"/>
              <a:buFontTx/>
              <a:buChar char="•"/>
            </a:pPr>
            <a:r>
              <a:rPr lang="en-US" altLang="en-US" sz="1600" b="1" dirty="0">
                <a:latin typeface="Constantia" panose="02030602050306030303" pitchFamily="18" charset="0"/>
                <a:cs typeface="Calibri" panose="020F0502020204030204" pitchFamily="34" charset="0"/>
                <a:sym typeface="Constantia" panose="02030602050306030303" pitchFamily="18" charset="0"/>
              </a:rPr>
              <a:t>If IV</a:t>
            </a:r>
          </a:p>
          <a:p>
            <a:pPr marL="1200150" lvl="2" indent="-342900">
              <a:spcBef>
                <a:spcPts val="500"/>
              </a:spcBef>
              <a:buClr>
                <a:srgbClr val="0BD0D9"/>
              </a:buClr>
              <a:buSzPct val="95000"/>
              <a:buFontTx/>
              <a:buChar char="•"/>
            </a:pPr>
            <a:r>
              <a:rPr lang="en-US" altLang="en-US" sz="1600" b="1" dirty="0">
                <a:latin typeface="Constantia" panose="02030602050306030303" pitchFamily="18" charset="0"/>
                <a:cs typeface="Calibri" panose="020F0502020204030204" pitchFamily="34" charset="0"/>
                <a:sym typeface="Constantia" panose="02030602050306030303" pitchFamily="18" charset="0"/>
              </a:rPr>
              <a:t>Only slight chance of infusion reactions; not  monoclonal antibodies</a:t>
            </a:r>
          </a:p>
          <a:p>
            <a:pPr lvl="1">
              <a:spcBef>
                <a:spcPts val="500"/>
              </a:spcBef>
              <a:buClr>
                <a:srgbClr val="0BD0D9"/>
              </a:buClr>
              <a:buSzPct val="95000"/>
              <a:buFontTx/>
              <a:buChar char="•"/>
            </a:pPr>
            <a:r>
              <a:rPr lang="en-US" altLang="en-US" sz="1600" b="1" dirty="0">
                <a:latin typeface="Constantia" panose="02030602050306030303" pitchFamily="18" charset="0"/>
                <a:cs typeface="Calibri" panose="020F0502020204030204" pitchFamily="34" charset="0"/>
                <a:sym typeface="Constantia" panose="02030602050306030303" pitchFamily="18" charset="0"/>
              </a:rPr>
              <a:t>If oral </a:t>
            </a:r>
          </a:p>
          <a:p>
            <a:pPr marL="1200150" lvl="2" indent="-342900">
              <a:spcBef>
                <a:spcPts val="500"/>
              </a:spcBef>
              <a:buClr>
                <a:srgbClr val="0BD0D9"/>
              </a:buClr>
              <a:buSzPct val="95000"/>
              <a:buFontTx/>
              <a:buChar char="•"/>
            </a:pPr>
            <a:r>
              <a:rPr lang="en-US" altLang="en-US" sz="1600" b="1" dirty="0">
                <a:latin typeface="Constantia" panose="02030602050306030303" pitchFamily="18" charset="0"/>
                <a:cs typeface="Calibri" panose="020F0502020204030204" pitchFamily="34" charset="0"/>
                <a:sym typeface="Constantia" panose="02030602050306030303" pitchFamily="18" charset="0"/>
              </a:rPr>
              <a:t>Adherence</a:t>
            </a:r>
            <a:endParaRPr lang="en-US" altLang="en-US" sz="1600" dirty="0">
              <a:latin typeface="Constantia" panose="02030602050306030303" pitchFamily="18" charset="0"/>
              <a:cs typeface="Calibri" panose="020F0502020204030204" pitchFamily="34" charset="0"/>
              <a:sym typeface="Constantia" panose="02030602050306030303" pitchFamily="18" charset="0"/>
            </a:endParaRPr>
          </a:p>
          <a:p>
            <a:pPr marL="1590675" lvl="3"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cs typeface="Calibri" panose="020F0502020204030204" pitchFamily="34" charset="0"/>
                <a:sym typeface="Constantia" panose="02030602050306030303" pitchFamily="18" charset="0"/>
              </a:rPr>
              <a:t>Possible drug/food , drug/drug interactions</a:t>
            </a:r>
            <a:endParaRPr lang="en-US" altLang="en-US" sz="1600" dirty="0">
              <a:latin typeface="Constantia" panose="02030602050306030303" pitchFamily="18" charset="0"/>
              <a:cs typeface="Calibri" panose="020F0502020204030204" pitchFamily="34"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cs typeface="Calibri" panose="020F0502020204030204" pitchFamily="34" charset="0"/>
                <a:sym typeface="Constantia" panose="02030602050306030303" pitchFamily="18" charset="0"/>
              </a:rPr>
              <a:t>Patient education regarding taking medication correctly</a:t>
            </a:r>
          </a:p>
          <a:p>
            <a:pPr>
              <a:spcBef>
                <a:spcPts val="500"/>
              </a:spcBef>
              <a:buClr>
                <a:srgbClr val="0BD0D9"/>
              </a:buClr>
              <a:buSzPct val="95000"/>
              <a:buFontTx/>
              <a:buChar char="•"/>
            </a:pPr>
            <a:r>
              <a:rPr lang="en-US" altLang="en-US" sz="1600" b="1" dirty="0">
                <a:latin typeface="Constantia" panose="02030602050306030303" pitchFamily="18" charset="0"/>
                <a:cs typeface="Calibri" panose="020F0502020204030204" pitchFamily="34" charset="0"/>
                <a:sym typeface="Constantia" panose="02030602050306030303" pitchFamily="18" charset="0"/>
              </a:rPr>
              <a:t>Examples</a:t>
            </a:r>
          </a:p>
          <a:p>
            <a:pPr marL="733425" lvl="1"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cs typeface="Calibri" panose="020F0502020204030204" pitchFamily="34" charset="0"/>
                <a:sym typeface="Constantia" panose="02030602050306030303" pitchFamily="18" charset="0"/>
              </a:rPr>
              <a:t>vorinostat, belinostat, panobinostat</a:t>
            </a:r>
            <a:endParaRPr lang="en-US" sz="1600" dirty="0"/>
          </a:p>
        </p:txBody>
      </p:sp>
      <p:sp>
        <p:nvSpPr>
          <p:cNvPr id="5" name="TextBox 4">
            <a:extLst>
              <a:ext uri="{FF2B5EF4-FFF2-40B4-BE49-F238E27FC236}">
                <a16:creationId xmlns:a16="http://schemas.microsoft.com/office/drawing/2014/main" id="{E55361BA-2A9E-4357-8C87-C313DC7D8472}"/>
              </a:ext>
            </a:extLst>
          </p:cNvPr>
          <p:cNvSpPr txBox="1"/>
          <p:nvPr/>
        </p:nvSpPr>
        <p:spPr>
          <a:xfrm>
            <a:off x="118242" y="4469510"/>
            <a:ext cx="70866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hlinkClick r:id="rId3"/>
              </a:rPr>
              <a:t>http://www.ama-assn.org/ama/pub/physician-resources/medical-science/united-states-</a:t>
            </a:r>
            <a:r>
              <a:rPr kumimoji="0" lang="en-US" sz="1000" b="0" i="0" u="none" strike="noStrike" kern="1200" cap="none" spc="0" normalizeH="0" baseline="0" noProof="0" dirty="0">
                <a:ln>
                  <a:noFill/>
                </a:ln>
                <a:solidFill>
                  <a:prstClr val="black"/>
                </a:solidFill>
                <a:effectLst/>
                <a:uLnTx/>
                <a:uFillTx/>
                <a:latin typeface="Calibri"/>
                <a:ea typeface="+mn-ea"/>
                <a:cs typeface="+mn-cs"/>
              </a:rPr>
              <a:t>adopted-names-council/naming-guidelines/naming-biologics/monoclonal-antibodies.page</a:t>
            </a:r>
          </a:p>
        </p:txBody>
      </p:sp>
    </p:spTree>
    <p:extLst>
      <p:ext uri="{BB962C8B-B14F-4D97-AF65-F5344CB8AC3E}">
        <p14:creationId xmlns:p14="http://schemas.microsoft.com/office/powerpoint/2010/main" val="3987168432"/>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6255" y="32558"/>
            <a:ext cx="8300545" cy="976435"/>
          </a:xfrm>
        </p:spPr>
        <p:txBody>
          <a:bodyPr>
            <a:normAutofit fontScale="90000"/>
          </a:bodyPr>
          <a:lstStyle/>
          <a:p>
            <a:br>
              <a:rPr lang="en-US" sz="3600" dirty="0">
                <a:solidFill>
                  <a:schemeClr val="accent5">
                    <a:lumMod val="75000"/>
                  </a:schemeClr>
                </a:solidFill>
              </a:rPr>
            </a:br>
            <a:br>
              <a:rPr lang="en-US" sz="3600" dirty="0">
                <a:solidFill>
                  <a:schemeClr val="accent5">
                    <a:lumMod val="75000"/>
                  </a:schemeClr>
                </a:solidFill>
              </a:rPr>
            </a:br>
            <a:r>
              <a:rPr lang="en-US" sz="3100" dirty="0">
                <a:solidFill>
                  <a:schemeClr val="accent5">
                    <a:lumMod val="75000"/>
                  </a:schemeClr>
                </a:solidFill>
              </a:rPr>
              <a:t>toclax</a:t>
            </a:r>
            <a:br>
              <a:rPr lang="en-US" sz="3100" dirty="0">
                <a:solidFill>
                  <a:schemeClr val="accent5">
                    <a:lumMod val="75000"/>
                  </a:schemeClr>
                </a:solidFill>
              </a:rPr>
            </a:br>
            <a:br>
              <a:rPr lang="en-US" sz="3600" dirty="0">
                <a:solidFill>
                  <a:schemeClr val="accent5">
                    <a:lumMod val="75000"/>
                  </a:schemeClr>
                </a:solidFill>
              </a:rPr>
            </a:br>
            <a:endParaRPr lang="en-US" sz="3600" dirty="0"/>
          </a:p>
        </p:txBody>
      </p:sp>
      <p:sp>
        <p:nvSpPr>
          <p:cNvPr id="3" name="Content Placeholder 2"/>
          <p:cNvSpPr>
            <a:spLocks noGrp="1"/>
          </p:cNvSpPr>
          <p:nvPr>
            <p:ph idx="1"/>
          </p:nvPr>
        </p:nvSpPr>
        <p:spPr>
          <a:xfrm>
            <a:off x="457200" y="992930"/>
            <a:ext cx="8229600" cy="3157640"/>
          </a:xfrm>
        </p:spPr>
        <p:txBody>
          <a:bodyPr>
            <a:normAutofit/>
          </a:bodyPr>
          <a:lstStyle/>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Small molecules; BCL-2 inhibitors</a:t>
            </a:r>
          </a:p>
          <a:p>
            <a:pPr>
              <a:spcBef>
                <a:spcPts val="500"/>
              </a:spcBef>
              <a:buClr>
                <a:srgbClr val="0BD0D9"/>
              </a:buClr>
              <a:buSzPct val="95000"/>
              <a:buFontTx/>
              <a:buChar char="•"/>
            </a:pPr>
            <a:endParaRPr lang="en-US" altLang="en-US" sz="16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Oral</a:t>
            </a:r>
          </a:p>
          <a:p>
            <a:pPr marL="733425" lvl="1"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sym typeface="Constantia" panose="02030602050306030303" pitchFamily="18" charset="0"/>
              </a:rPr>
              <a:t>Adherence</a:t>
            </a:r>
          </a:p>
          <a:p>
            <a:pPr marL="733425" lvl="1"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sym typeface="Constantia" panose="02030602050306030303" pitchFamily="18" charset="0"/>
              </a:rPr>
              <a:t>Possible drug/food , drug/drug interactions</a:t>
            </a:r>
            <a:endParaRPr lang="en-US" altLang="en-US" sz="1600" dirty="0">
              <a:latin typeface="Constantia" panose="02030602050306030303" pitchFamily="18" charset="0"/>
              <a:sym typeface="Constantia" panose="02030602050306030303" pitchFamily="18" charset="0"/>
            </a:endParaRPr>
          </a:p>
          <a:p>
            <a:pPr marL="733425" lvl="1"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sym typeface="Constantia" panose="02030602050306030303" pitchFamily="18" charset="0"/>
              </a:rPr>
              <a:t>Patient education regarding taking medication correctly</a:t>
            </a:r>
          </a:p>
          <a:p>
            <a:pPr>
              <a:spcBef>
                <a:spcPts val="600"/>
              </a:spcBef>
              <a:buClr>
                <a:srgbClr val="0BD0D9"/>
              </a:buClr>
              <a:buSzPct val="95000"/>
              <a:buFontTx/>
              <a:buChar char="•"/>
            </a:pPr>
            <a:endParaRPr lang="en-US" altLang="en-US" sz="16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Examples</a:t>
            </a:r>
          </a:p>
          <a:p>
            <a:pPr marL="733425" lvl="1"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sym typeface="Constantia" panose="02030602050306030303" pitchFamily="18" charset="0"/>
              </a:rPr>
              <a:t>venetoclax</a:t>
            </a:r>
          </a:p>
          <a:p>
            <a:pPr>
              <a:spcBef>
                <a:spcPts val="500"/>
              </a:spcBef>
              <a:buClr>
                <a:srgbClr val="0BD0D9"/>
              </a:buClr>
              <a:buSzPct val="95000"/>
              <a:buFontTx/>
              <a:buChar char="•"/>
            </a:pPr>
            <a:endParaRPr lang="en-US" dirty="0"/>
          </a:p>
        </p:txBody>
      </p:sp>
      <p:sp>
        <p:nvSpPr>
          <p:cNvPr id="5" name="TextBox 4">
            <a:extLst>
              <a:ext uri="{FF2B5EF4-FFF2-40B4-BE49-F238E27FC236}">
                <a16:creationId xmlns:a16="http://schemas.microsoft.com/office/drawing/2014/main" id="{E55361BA-2A9E-4357-8C87-C313DC7D8472}"/>
              </a:ext>
            </a:extLst>
          </p:cNvPr>
          <p:cNvSpPr txBox="1"/>
          <p:nvPr/>
        </p:nvSpPr>
        <p:spPr>
          <a:xfrm>
            <a:off x="118242" y="4469510"/>
            <a:ext cx="70866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hlinkClick r:id="rId3"/>
              </a:rPr>
              <a:t>http://www.ama-assn.org/ama/pub/physician-resources/medical-science/united-states-</a:t>
            </a:r>
            <a:r>
              <a:rPr kumimoji="0" lang="en-US" sz="1000" b="0" i="0" u="none" strike="noStrike" kern="1200" cap="none" spc="0" normalizeH="0" baseline="0" noProof="0" dirty="0">
                <a:ln>
                  <a:noFill/>
                </a:ln>
                <a:solidFill>
                  <a:prstClr val="black"/>
                </a:solidFill>
                <a:effectLst/>
                <a:uLnTx/>
                <a:uFillTx/>
                <a:latin typeface="Calibri"/>
                <a:ea typeface="+mn-ea"/>
                <a:cs typeface="+mn-cs"/>
              </a:rPr>
              <a:t>adopted-names-council/naming-guidelines/naming-biologics/monoclonal-antibodies.page</a:t>
            </a:r>
          </a:p>
        </p:txBody>
      </p:sp>
    </p:spTree>
    <p:extLst>
      <p:ext uri="{BB962C8B-B14F-4D97-AF65-F5344CB8AC3E}">
        <p14:creationId xmlns:p14="http://schemas.microsoft.com/office/powerpoint/2010/main" val="2542291087"/>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93A6E3-86FF-4760-886A-DC70484B708E}"/>
              </a:ext>
            </a:extLst>
          </p:cNvPr>
          <p:cNvPicPr>
            <a:picLocks noChangeAspect="1"/>
          </p:cNvPicPr>
          <p:nvPr/>
        </p:nvPicPr>
        <p:blipFill>
          <a:blip r:embed="rId3"/>
          <a:stretch>
            <a:fillRect/>
          </a:stretch>
        </p:blipFill>
        <p:spPr>
          <a:xfrm>
            <a:off x="0" y="1"/>
            <a:ext cx="7120241" cy="4559300"/>
          </a:xfrm>
          <a:prstGeom prst="rect">
            <a:avLst/>
          </a:prstGeom>
        </p:spPr>
      </p:pic>
    </p:spTree>
    <p:extLst>
      <p:ext uri="{BB962C8B-B14F-4D97-AF65-F5344CB8AC3E}">
        <p14:creationId xmlns:p14="http://schemas.microsoft.com/office/powerpoint/2010/main" val="199996307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3600" dirty="0"/>
              <a:t>Progress in Cancer Therapy 2017/18</a:t>
            </a:r>
            <a:br>
              <a:rPr lang="en-US" sz="3600" dirty="0"/>
            </a:br>
            <a:endParaRPr lang="en-US" sz="3600" dirty="0"/>
          </a:p>
        </p:txBody>
      </p:sp>
      <p:sp>
        <p:nvSpPr>
          <p:cNvPr id="3" name="Content Placeholder 2"/>
          <p:cNvSpPr>
            <a:spLocks noGrp="1"/>
          </p:cNvSpPr>
          <p:nvPr>
            <p:ph idx="1"/>
          </p:nvPr>
        </p:nvSpPr>
        <p:spPr>
          <a:xfrm>
            <a:off x="0" y="1223818"/>
            <a:ext cx="8915400" cy="3316323"/>
          </a:xfrm>
        </p:spPr>
        <p:txBody>
          <a:bodyPr/>
          <a:lstStyle/>
          <a:p>
            <a:pPr marL="1282700" lvl="3" indent="-195263" defTabSz="904875">
              <a:lnSpc>
                <a:spcPct val="80000"/>
              </a:lnSpc>
              <a:spcBef>
                <a:spcPts val="400"/>
              </a:spcBef>
              <a:buClr>
                <a:srgbClr val="0F6FC6"/>
              </a:buClr>
              <a:buSzPct val="85000"/>
              <a:buFont typeface="Arial" pitchFamily="34" charset="0"/>
              <a:buChar char="•"/>
              <a:defRPr/>
            </a:pPr>
            <a:r>
              <a:rPr lang="en-US" altLang="en-US" b="1" dirty="0">
                <a:latin typeface="Constantia" pitchFamily="18" charset="0"/>
                <a:ea typeface="Constantia" pitchFamily="18" charset="0"/>
                <a:cs typeface="Constantia" pitchFamily="18" charset="0"/>
                <a:sym typeface="Constantia" pitchFamily="18" charset="0"/>
              </a:rPr>
              <a:t>Biosimilars</a:t>
            </a:r>
          </a:p>
          <a:p>
            <a:pPr marL="1282700" lvl="3" indent="-195263" defTabSz="904875">
              <a:lnSpc>
                <a:spcPct val="80000"/>
              </a:lnSpc>
              <a:spcBef>
                <a:spcPts val="400"/>
              </a:spcBef>
              <a:buClr>
                <a:srgbClr val="0F6FC6"/>
              </a:buClr>
              <a:buSzPct val="85000"/>
              <a:buFont typeface="Arial" pitchFamily="34" charset="0"/>
              <a:buChar char="•"/>
              <a:defRPr/>
            </a:pPr>
            <a:endParaRPr lang="en-US" altLang="en-US" sz="2400" b="1" dirty="0">
              <a:latin typeface="Constantia" pitchFamily="18" charset="0"/>
              <a:ea typeface="Constantia" pitchFamily="18" charset="0"/>
              <a:cs typeface="Constantia" pitchFamily="18" charset="0"/>
              <a:sym typeface="Constantia" pitchFamily="18" charset="0"/>
            </a:endParaRPr>
          </a:p>
          <a:p>
            <a:pPr marL="1762125" lvl="5" indent="-146447" defTabSz="678656">
              <a:lnSpc>
                <a:spcPct val="80000"/>
              </a:lnSpc>
              <a:spcBef>
                <a:spcPts val="300"/>
              </a:spcBef>
              <a:buClr>
                <a:srgbClr val="0F6FC6"/>
              </a:buClr>
              <a:buSzPct val="85000"/>
              <a:buFont typeface="Arial" pitchFamily="34" charset="0"/>
              <a:buChar char="•"/>
              <a:defRPr/>
            </a:pPr>
            <a:r>
              <a:rPr lang="en-US" altLang="en-US" sz="1600" b="1" dirty="0">
                <a:solidFill>
                  <a:prstClr val="black"/>
                </a:solidFill>
                <a:latin typeface="Constantia" pitchFamily="18" charset="0"/>
                <a:ea typeface="Constantia" pitchFamily="18" charset="0"/>
                <a:cs typeface="Constantia" pitchFamily="18" charset="0"/>
                <a:sym typeface="Constantia" pitchFamily="18" charset="0"/>
              </a:rPr>
              <a:t>A biological product that is approved based on a showing  that it is     highly similar to an already-approved biological product, known as a reference product.               </a:t>
            </a:r>
          </a:p>
          <a:p>
            <a:pPr marL="1304925" lvl="4" indent="-146447" defTabSz="678656">
              <a:lnSpc>
                <a:spcPct val="80000"/>
              </a:lnSpc>
              <a:spcBef>
                <a:spcPts val="300"/>
              </a:spcBef>
              <a:buClr>
                <a:srgbClr val="0F6FC6"/>
              </a:buClr>
              <a:buSzPct val="85000"/>
              <a:buFont typeface="Arial" pitchFamily="34" charset="0"/>
              <a:buChar char="•"/>
              <a:defRPr/>
            </a:pPr>
            <a:endParaRPr lang="en-US" altLang="en-US" sz="1600" b="1" dirty="0">
              <a:solidFill>
                <a:prstClr val="black"/>
              </a:solidFill>
              <a:latin typeface="Constantia" pitchFamily="18" charset="0"/>
              <a:ea typeface="Constantia" pitchFamily="18" charset="0"/>
              <a:cs typeface="Constantia" pitchFamily="18" charset="0"/>
              <a:sym typeface="Constantia" pitchFamily="18" charset="0"/>
            </a:endParaRPr>
          </a:p>
          <a:p>
            <a:pPr marL="1762125" lvl="5" indent="-146447" defTabSz="678656">
              <a:lnSpc>
                <a:spcPct val="80000"/>
              </a:lnSpc>
              <a:spcBef>
                <a:spcPts val="300"/>
              </a:spcBef>
              <a:buClr>
                <a:srgbClr val="0F6FC6"/>
              </a:buClr>
              <a:buSzPct val="85000"/>
              <a:buFont typeface="Arial" pitchFamily="34" charset="0"/>
              <a:buChar char="•"/>
              <a:defRPr/>
            </a:pPr>
            <a:r>
              <a:rPr lang="en-US" altLang="en-US" sz="1600" b="1" dirty="0">
                <a:solidFill>
                  <a:prstClr val="black"/>
                </a:solidFill>
                <a:latin typeface="Constantia" pitchFamily="18" charset="0"/>
                <a:ea typeface="Constantia" pitchFamily="18" charset="0"/>
                <a:cs typeface="Constantia" pitchFamily="18" charset="0"/>
                <a:sym typeface="Constantia" pitchFamily="18" charset="0"/>
              </a:rPr>
              <a:t>The biosimilar also must show it has no clinically meaningful  differences in terms of safety and  effectiveness from the reference product. </a:t>
            </a:r>
          </a:p>
          <a:p>
            <a:pPr marL="1304925" lvl="4" indent="-146447" defTabSz="678656">
              <a:lnSpc>
                <a:spcPct val="80000"/>
              </a:lnSpc>
              <a:spcBef>
                <a:spcPts val="300"/>
              </a:spcBef>
              <a:buClr>
                <a:srgbClr val="0F6FC6"/>
              </a:buClr>
              <a:buSzPct val="85000"/>
              <a:buFont typeface="Arial" pitchFamily="34" charset="0"/>
              <a:buChar char="•"/>
              <a:defRPr/>
            </a:pPr>
            <a:endParaRPr lang="en-US" altLang="en-US" sz="1600" b="1" dirty="0">
              <a:solidFill>
                <a:prstClr val="black"/>
              </a:solidFill>
              <a:latin typeface="Constantia" pitchFamily="18" charset="0"/>
              <a:ea typeface="Constantia" pitchFamily="18" charset="0"/>
              <a:cs typeface="Constantia" pitchFamily="18" charset="0"/>
              <a:sym typeface="Constantia" pitchFamily="18" charset="0"/>
            </a:endParaRPr>
          </a:p>
          <a:p>
            <a:pPr marL="1762125" lvl="5" indent="-146447" defTabSz="678656">
              <a:lnSpc>
                <a:spcPct val="80000"/>
              </a:lnSpc>
              <a:spcBef>
                <a:spcPts val="300"/>
              </a:spcBef>
              <a:buClr>
                <a:srgbClr val="0F6FC6"/>
              </a:buClr>
              <a:buSzPct val="85000"/>
              <a:buFont typeface="Arial" pitchFamily="34" charset="0"/>
              <a:buChar char="•"/>
              <a:defRPr/>
            </a:pPr>
            <a:r>
              <a:rPr lang="en-US" altLang="en-US" sz="1600" b="1" dirty="0">
                <a:solidFill>
                  <a:prstClr val="black"/>
                </a:solidFill>
                <a:latin typeface="Constantia" pitchFamily="18" charset="0"/>
                <a:ea typeface="Constantia" pitchFamily="18" charset="0"/>
                <a:cs typeface="Constantia" pitchFamily="18" charset="0"/>
                <a:sym typeface="Constantia" pitchFamily="18" charset="0"/>
              </a:rPr>
              <a:t>Only minor differences in clinically inactive components are allowable  in biosimilar products.</a:t>
            </a:r>
          </a:p>
          <a:p>
            <a:pPr marL="1739900" lvl="4" indent="-195263" defTabSz="904875">
              <a:lnSpc>
                <a:spcPct val="80000"/>
              </a:lnSpc>
              <a:spcBef>
                <a:spcPts val="400"/>
              </a:spcBef>
              <a:buClr>
                <a:srgbClr val="0F6FC6"/>
              </a:buClr>
              <a:buSzPct val="85000"/>
              <a:buFont typeface="Arial" pitchFamily="34" charset="0"/>
              <a:buChar char="•"/>
              <a:defRPr/>
            </a:pPr>
            <a:endParaRPr lang="en-US" altLang="en-US" sz="2400" b="1" dirty="0">
              <a:latin typeface="Constantia" pitchFamily="18" charset="0"/>
              <a:ea typeface="Constantia" pitchFamily="18" charset="0"/>
              <a:cs typeface="Constantia" pitchFamily="18" charset="0"/>
              <a:sym typeface="Constantia" pitchFamily="18" charset="0"/>
            </a:endParaRPr>
          </a:p>
          <a:p>
            <a:pPr marL="1282700" lvl="3" indent="-195263" defTabSz="904875">
              <a:lnSpc>
                <a:spcPct val="80000"/>
              </a:lnSpc>
              <a:spcBef>
                <a:spcPts val="400"/>
              </a:spcBef>
              <a:buClr>
                <a:srgbClr val="0F6FC6"/>
              </a:buClr>
              <a:buSzPct val="85000"/>
              <a:buFont typeface="Arial" pitchFamily="34" charset="0"/>
              <a:buChar char="•"/>
              <a:defRPr/>
            </a:pPr>
            <a:endParaRPr lang="en-US" altLang="en-US" sz="2400"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p:cNvSpPr txBox="1"/>
          <p:nvPr/>
        </p:nvSpPr>
        <p:spPr>
          <a:xfrm>
            <a:off x="73153" y="4430881"/>
            <a:ext cx="6042354" cy="218521"/>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1287024318"/>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5361BA-2A9E-4357-8C87-C313DC7D8472}"/>
              </a:ext>
            </a:extLst>
          </p:cNvPr>
          <p:cNvSpPr txBox="1"/>
          <p:nvPr/>
        </p:nvSpPr>
        <p:spPr>
          <a:xfrm>
            <a:off x="118242" y="4469510"/>
            <a:ext cx="70866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hlinkClick r:id="rId3"/>
              </a:rPr>
              <a:t>http://www.ama-assn.org/ama/pub/physician-resources/medical-science/united-states-</a:t>
            </a:r>
            <a:r>
              <a:rPr kumimoji="0" lang="en-US" sz="1000" b="0" i="0" u="none" strike="noStrike" kern="1200" cap="none" spc="0" normalizeH="0" baseline="0" noProof="0" dirty="0">
                <a:ln>
                  <a:noFill/>
                </a:ln>
                <a:solidFill>
                  <a:prstClr val="black"/>
                </a:solidFill>
                <a:effectLst/>
                <a:uLnTx/>
                <a:uFillTx/>
                <a:latin typeface="Calibri"/>
                <a:ea typeface="+mn-ea"/>
                <a:cs typeface="+mn-cs"/>
              </a:rPr>
              <a:t>adopted-names-council/naming-guidelines/naming-biologics/monoclonal-antibodies.page</a:t>
            </a:r>
          </a:p>
        </p:txBody>
      </p:sp>
      <p:sp>
        <p:nvSpPr>
          <p:cNvPr id="10" name="Rectangle 9">
            <a:extLst>
              <a:ext uri="{FF2B5EF4-FFF2-40B4-BE49-F238E27FC236}">
                <a16:creationId xmlns:a16="http://schemas.microsoft.com/office/drawing/2014/main" id="{D3C466EB-0F51-4F30-8739-F6894A5F4DBA}"/>
              </a:ext>
            </a:extLst>
          </p:cNvPr>
          <p:cNvSpPr/>
          <p:nvPr/>
        </p:nvSpPr>
        <p:spPr>
          <a:xfrm>
            <a:off x="0" y="0"/>
            <a:ext cx="9178578" cy="4367862"/>
          </a:xfrm>
          <a:prstGeom prst="rect">
            <a:avLst/>
          </a:prstGeom>
        </p:spPr>
        <p:txBody>
          <a:bodyPr wrap="square">
            <a:spAutoFit/>
          </a:bodyPr>
          <a:lstStyle/>
          <a:p>
            <a:pPr algn="ctr"/>
            <a:r>
              <a:rPr lang="en-US" altLang="en-US" sz="2000" b="1" dirty="0">
                <a:solidFill>
                  <a:srgbClr val="04617B"/>
                </a:solidFill>
                <a:latin typeface="Constantia" panose="02030602050306030303" pitchFamily="18" charset="0"/>
                <a:sym typeface="Calibri" panose="020F0502020204030204" pitchFamily="34" charset="0"/>
              </a:rPr>
              <a:t>What does the name mean?</a:t>
            </a:r>
            <a:br>
              <a:rPr lang="en-US" altLang="en-US" sz="2000" b="1" dirty="0">
                <a:solidFill>
                  <a:srgbClr val="04617B"/>
                </a:solidFill>
                <a:latin typeface="Constantia" panose="02030602050306030303" pitchFamily="18" charset="0"/>
                <a:sym typeface="Calibri" panose="020F0502020204030204" pitchFamily="34" charset="0"/>
              </a:rPr>
            </a:br>
            <a:r>
              <a:rPr lang="en-US" altLang="en-US" sz="2000" b="1" dirty="0">
                <a:solidFill>
                  <a:srgbClr val="FF0000"/>
                </a:solidFill>
                <a:latin typeface="Constantia" panose="02030602050306030303" pitchFamily="18" charset="0"/>
                <a:sym typeface="Calibri" panose="020F0502020204030204" pitchFamily="34" charset="0"/>
              </a:rPr>
              <a:t>Monoclonal antibody = mab</a:t>
            </a:r>
          </a:p>
          <a:p>
            <a:pPr marL="457200" lvl="0" indent="-457200" fontAlgn="base" hangingPunct="0">
              <a:spcBef>
                <a:spcPts val="600"/>
              </a:spcBef>
              <a:spcAft>
                <a:spcPct val="0"/>
              </a:spcAft>
              <a:buClr>
                <a:srgbClr val="0BD0D9"/>
              </a:buClr>
              <a:buSzPct val="95000"/>
              <a:buFont typeface="Arial" panose="020B0604020202020204" pitchFamily="34" charset="0"/>
              <a:buChar char="•"/>
              <a:defRPr/>
            </a:pPr>
            <a:endParaRPr lang="en-US" altLang="en-US" sz="1600" b="1" kern="0" dirty="0">
              <a:solidFill>
                <a:srgbClr val="000000"/>
              </a:solidFill>
              <a:latin typeface="Constantia" pitchFamily="18" charset="0"/>
              <a:ea typeface="Constantia" pitchFamily="18" charset="0"/>
              <a:cs typeface="Constantia" pitchFamily="18" charset="0"/>
              <a:sym typeface="Constantia" pitchFamily="18" charset="0"/>
            </a:endParaRPr>
          </a:p>
          <a:p>
            <a:pPr marL="457200" lvl="0" indent="-457200" fontAlgn="base" hangingPunct="0">
              <a:spcBef>
                <a:spcPts val="600"/>
              </a:spcBef>
              <a:spcAft>
                <a:spcPct val="0"/>
              </a:spcAft>
              <a:buClr>
                <a:srgbClr val="0BD0D9"/>
              </a:buClr>
              <a:buSzPct val="95000"/>
              <a:buFont typeface="Arial" panose="020B0604020202020204" pitchFamily="34" charset="0"/>
              <a:buChar char="•"/>
              <a:defRPr/>
            </a:pPr>
            <a:r>
              <a:rPr lang="en-US" altLang="en-US" sz="1600" b="1" kern="0" dirty="0">
                <a:solidFill>
                  <a:srgbClr val="000000"/>
                </a:solidFill>
                <a:latin typeface="Constantia" pitchFamily="18" charset="0"/>
                <a:ea typeface="Constantia" pitchFamily="18" charset="0"/>
                <a:cs typeface="Constantia" pitchFamily="18" charset="0"/>
                <a:sym typeface="Constantia" pitchFamily="18" charset="0"/>
              </a:rPr>
              <a:t>tositu</a:t>
            </a:r>
            <a:r>
              <a:rPr lang="en-US" altLang="en-US" sz="1600" b="1" kern="0" dirty="0">
                <a:solidFill>
                  <a:srgbClr val="FF0000"/>
                </a:solidFill>
                <a:latin typeface="Constantia" pitchFamily="18" charset="0"/>
                <a:ea typeface="Constantia" pitchFamily="18" charset="0"/>
                <a:cs typeface="Constantia" pitchFamily="18" charset="0"/>
                <a:sym typeface="Constantia" pitchFamily="18" charset="0"/>
              </a:rPr>
              <a:t>mo</a:t>
            </a:r>
            <a:r>
              <a:rPr lang="en-US" altLang="en-US" sz="1600" b="1" kern="0" dirty="0">
                <a:solidFill>
                  <a:srgbClr val="000000"/>
                </a:solidFill>
                <a:latin typeface="Constantia" pitchFamily="18" charset="0"/>
                <a:ea typeface="Constantia" pitchFamily="18" charset="0"/>
                <a:cs typeface="Constantia" pitchFamily="18" charset="0"/>
                <a:sym typeface="Constantia" pitchFamily="18" charset="0"/>
              </a:rPr>
              <a:t>mab and iodine 131</a:t>
            </a:r>
          </a:p>
          <a:p>
            <a:pPr marL="735013" lvl="1" indent="-342900" fontAlgn="base" hangingPunct="0">
              <a:spcBef>
                <a:spcPts val="400"/>
              </a:spcBef>
              <a:spcAft>
                <a:spcPct val="0"/>
              </a:spcAft>
              <a:buClr>
                <a:srgbClr val="0BD0D9"/>
              </a:buClr>
              <a:buFont typeface="Arial" panose="020B0604020202020204" pitchFamily="34" charset="0"/>
              <a:buChar char="•"/>
              <a:defRPr/>
            </a:pPr>
            <a:r>
              <a:rPr lang="en-US" altLang="en-US" sz="1600" b="1" kern="0" dirty="0">
                <a:solidFill>
                  <a:srgbClr val="FF0000"/>
                </a:solidFill>
                <a:latin typeface="Constantia" pitchFamily="18" charset="0"/>
                <a:ea typeface="Constantia" pitchFamily="18" charset="0"/>
                <a:cs typeface="Constantia" pitchFamily="18" charset="0"/>
                <a:sym typeface="Constantia" pitchFamily="18" charset="0"/>
              </a:rPr>
              <a:t>mo = mouse</a:t>
            </a:r>
            <a:endParaRPr lang="en-US" altLang="en-US" sz="1600" kern="0" dirty="0">
              <a:solidFill>
                <a:srgbClr val="000000"/>
              </a:solidFill>
              <a:latin typeface="Constantia" pitchFamily="18" charset="0"/>
              <a:ea typeface="Constantia" pitchFamily="18" charset="0"/>
              <a:cs typeface="Constantia" pitchFamily="18" charset="0"/>
              <a:sym typeface="Constantia" pitchFamily="18" charset="0"/>
            </a:endParaRPr>
          </a:p>
          <a:p>
            <a:pPr marL="735013" lvl="1" indent="-342900" fontAlgn="base" hangingPunct="0">
              <a:spcBef>
                <a:spcPts val="500"/>
              </a:spcBef>
              <a:spcAft>
                <a:spcPct val="0"/>
              </a:spcAft>
              <a:buClr>
                <a:srgbClr val="0BD0D9"/>
              </a:buClr>
              <a:buFont typeface="Arial" panose="020B0604020202020204" pitchFamily="34" charset="0"/>
              <a:buChar char="•"/>
              <a:defRPr/>
            </a:pPr>
            <a:endParaRPr lang="en-US" altLang="en-US" sz="1600" b="1" kern="0" dirty="0">
              <a:solidFill>
                <a:srgbClr val="FFFF00"/>
              </a:solidFill>
              <a:latin typeface="Constantia" pitchFamily="18" charset="0"/>
              <a:ea typeface="Constantia" pitchFamily="18" charset="0"/>
              <a:cs typeface="Constantia" pitchFamily="18" charset="0"/>
              <a:sym typeface="Constantia" pitchFamily="18" charset="0"/>
            </a:endParaRPr>
          </a:p>
          <a:p>
            <a:pPr marL="342900" lvl="0" indent="-342900" fontAlgn="base" hangingPunct="0">
              <a:spcBef>
                <a:spcPts val="400"/>
              </a:spcBef>
              <a:spcAft>
                <a:spcPct val="0"/>
              </a:spcAft>
              <a:buClr>
                <a:srgbClr val="0BD0D9"/>
              </a:buClr>
              <a:buSzPct val="95000"/>
              <a:buFont typeface="Arial" panose="020B0604020202020204" pitchFamily="34" charset="0"/>
              <a:buChar char="•"/>
              <a:defRPr/>
            </a:pPr>
            <a:r>
              <a:rPr lang="en-US" altLang="en-US" sz="1600" b="1" kern="0" dirty="0">
                <a:solidFill>
                  <a:srgbClr val="000000"/>
                </a:solidFill>
                <a:latin typeface="Constantia" pitchFamily="18" charset="0"/>
                <a:ea typeface="Constantia" pitchFamily="18" charset="0"/>
                <a:cs typeface="Constantia" pitchFamily="18" charset="0"/>
                <a:sym typeface="Constantia" pitchFamily="18" charset="0"/>
              </a:rPr>
              <a:t> ritu</a:t>
            </a:r>
            <a:r>
              <a:rPr lang="en-US" altLang="en-US" sz="1600" b="1" kern="0" dirty="0">
                <a:solidFill>
                  <a:srgbClr val="FF0000"/>
                </a:solidFill>
                <a:latin typeface="Constantia" pitchFamily="18" charset="0"/>
                <a:ea typeface="Constantia" pitchFamily="18" charset="0"/>
                <a:cs typeface="Constantia" pitchFamily="18" charset="0"/>
                <a:sym typeface="Constantia" pitchFamily="18" charset="0"/>
              </a:rPr>
              <a:t>xi</a:t>
            </a:r>
            <a:r>
              <a:rPr lang="en-US" altLang="en-US" sz="1600" b="1" kern="0" dirty="0">
                <a:solidFill>
                  <a:srgbClr val="000000"/>
                </a:solidFill>
                <a:latin typeface="Constantia" pitchFamily="18" charset="0"/>
                <a:ea typeface="Constantia" pitchFamily="18" charset="0"/>
                <a:cs typeface="Constantia" pitchFamily="18" charset="0"/>
                <a:sym typeface="Constantia" pitchFamily="18" charset="0"/>
              </a:rPr>
              <a:t>mab</a:t>
            </a:r>
          </a:p>
          <a:p>
            <a:pPr marL="735013" lvl="1" indent="-342900" fontAlgn="base" hangingPunct="0">
              <a:spcBef>
                <a:spcPts val="400"/>
              </a:spcBef>
              <a:spcAft>
                <a:spcPct val="0"/>
              </a:spcAft>
              <a:buClr>
                <a:srgbClr val="0BD0D9"/>
              </a:buClr>
              <a:buFont typeface="Arial" panose="020B0604020202020204" pitchFamily="34" charset="0"/>
              <a:buChar char="•"/>
              <a:defRPr/>
            </a:pPr>
            <a:r>
              <a:rPr lang="en-US" altLang="en-US" sz="1600" b="1" kern="0" dirty="0">
                <a:solidFill>
                  <a:srgbClr val="FF0000"/>
                </a:solidFill>
                <a:latin typeface="Constantia" pitchFamily="18" charset="0"/>
                <a:ea typeface="Constantia" pitchFamily="18" charset="0"/>
                <a:cs typeface="Constantia" pitchFamily="18" charset="0"/>
                <a:sym typeface="Constantia" pitchFamily="18" charset="0"/>
              </a:rPr>
              <a:t>xi = chimeric or cross between mouse and human</a:t>
            </a:r>
            <a:endParaRPr lang="en-US" altLang="en-US" sz="1600" kern="0" dirty="0">
              <a:solidFill>
                <a:srgbClr val="000000"/>
              </a:solidFill>
              <a:latin typeface="Constantia" pitchFamily="18" charset="0"/>
              <a:ea typeface="Constantia" pitchFamily="18" charset="0"/>
              <a:cs typeface="Constantia" pitchFamily="18" charset="0"/>
              <a:sym typeface="Constantia" pitchFamily="18" charset="0"/>
            </a:endParaRPr>
          </a:p>
          <a:p>
            <a:pPr marL="735013" lvl="1" indent="-342900" fontAlgn="base" hangingPunct="0">
              <a:spcBef>
                <a:spcPts val="500"/>
              </a:spcBef>
              <a:spcAft>
                <a:spcPct val="0"/>
              </a:spcAft>
              <a:buClr>
                <a:srgbClr val="0BD0D9"/>
              </a:buClr>
              <a:buFont typeface="Arial" panose="020B0604020202020204" pitchFamily="34" charset="0"/>
              <a:buChar char="•"/>
              <a:defRPr/>
            </a:pPr>
            <a:endParaRPr lang="en-US" altLang="en-US" sz="1600" b="1" kern="0" dirty="0">
              <a:solidFill>
                <a:srgbClr val="FFFF00"/>
              </a:solidFill>
              <a:latin typeface="Constantia" pitchFamily="18" charset="0"/>
              <a:ea typeface="Constantia" pitchFamily="18" charset="0"/>
              <a:cs typeface="Constantia" pitchFamily="18" charset="0"/>
              <a:sym typeface="Constantia" pitchFamily="18" charset="0"/>
            </a:endParaRPr>
          </a:p>
          <a:p>
            <a:pPr marL="342900" lvl="0" indent="-342900" fontAlgn="base" hangingPunct="0">
              <a:spcBef>
                <a:spcPts val="400"/>
              </a:spcBef>
              <a:spcAft>
                <a:spcPct val="0"/>
              </a:spcAft>
              <a:buClr>
                <a:srgbClr val="0BD0D9"/>
              </a:buClr>
              <a:buSzPct val="95000"/>
              <a:buFont typeface="Arial" panose="020B0604020202020204" pitchFamily="34" charset="0"/>
              <a:buChar char="•"/>
              <a:defRPr/>
            </a:pPr>
            <a:r>
              <a:rPr lang="en-US" altLang="en-US" sz="1600" b="1" kern="0" dirty="0">
                <a:solidFill>
                  <a:srgbClr val="000000"/>
                </a:solidFill>
                <a:latin typeface="Constantia" pitchFamily="18" charset="0"/>
                <a:ea typeface="Constantia" pitchFamily="18" charset="0"/>
                <a:cs typeface="Constantia" pitchFamily="18" charset="0"/>
                <a:sym typeface="Constantia" pitchFamily="18" charset="0"/>
              </a:rPr>
              <a:t> trastu</a:t>
            </a:r>
            <a:r>
              <a:rPr lang="en-US" altLang="en-US" sz="1600" b="1" kern="0" dirty="0">
                <a:solidFill>
                  <a:srgbClr val="FF0000"/>
                </a:solidFill>
                <a:latin typeface="Constantia" pitchFamily="18" charset="0"/>
                <a:ea typeface="Constantia" pitchFamily="18" charset="0"/>
                <a:cs typeface="Constantia" pitchFamily="18" charset="0"/>
                <a:sym typeface="Constantia" pitchFamily="18" charset="0"/>
              </a:rPr>
              <a:t>zu</a:t>
            </a:r>
            <a:r>
              <a:rPr lang="en-US" altLang="en-US" sz="1600" b="1" kern="0" dirty="0">
                <a:solidFill>
                  <a:srgbClr val="000000"/>
                </a:solidFill>
                <a:latin typeface="Constantia" pitchFamily="18" charset="0"/>
                <a:ea typeface="Constantia" pitchFamily="18" charset="0"/>
                <a:cs typeface="Constantia" pitchFamily="18" charset="0"/>
                <a:sym typeface="Constantia" pitchFamily="18" charset="0"/>
              </a:rPr>
              <a:t>mab,  bevaci</a:t>
            </a:r>
            <a:r>
              <a:rPr lang="en-US" altLang="en-US" sz="1600" b="1" kern="0" dirty="0">
                <a:solidFill>
                  <a:srgbClr val="FF0000"/>
                </a:solidFill>
                <a:latin typeface="Constantia" pitchFamily="18" charset="0"/>
                <a:ea typeface="Constantia" pitchFamily="18" charset="0"/>
                <a:cs typeface="Constantia" pitchFamily="18" charset="0"/>
                <a:sym typeface="Constantia" pitchFamily="18" charset="0"/>
              </a:rPr>
              <a:t>zu</a:t>
            </a:r>
            <a:r>
              <a:rPr lang="en-US" altLang="en-US" sz="1600" b="1" kern="0" dirty="0">
                <a:solidFill>
                  <a:srgbClr val="000000"/>
                </a:solidFill>
                <a:latin typeface="Constantia" pitchFamily="18" charset="0"/>
                <a:ea typeface="Constantia" pitchFamily="18" charset="0"/>
                <a:cs typeface="Constantia" pitchFamily="18" charset="0"/>
                <a:sym typeface="Constantia" pitchFamily="18" charset="0"/>
              </a:rPr>
              <a:t>mab</a:t>
            </a:r>
          </a:p>
          <a:p>
            <a:pPr marL="735013" lvl="1" indent="-342900" fontAlgn="base" hangingPunct="0">
              <a:spcBef>
                <a:spcPts val="400"/>
              </a:spcBef>
              <a:spcAft>
                <a:spcPct val="0"/>
              </a:spcAft>
              <a:buClr>
                <a:srgbClr val="0BD0D9"/>
              </a:buClr>
              <a:buFont typeface="Arial" panose="020B0604020202020204" pitchFamily="34" charset="0"/>
              <a:buChar char="•"/>
              <a:defRPr/>
            </a:pPr>
            <a:r>
              <a:rPr lang="en-US" altLang="en-US" sz="1600" b="1" kern="0" dirty="0">
                <a:solidFill>
                  <a:srgbClr val="FF0000"/>
                </a:solidFill>
                <a:latin typeface="Constantia" pitchFamily="18" charset="0"/>
                <a:ea typeface="Constantia" pitchFamily="18" charset="0"/>
                <a:cs typeface="Constantia" pitchFamily="18" charset="0"/>
                <a:sym typeface="Constantia" pitchFamily="18" charset="0"/>
              </a:rPr>
              <a:t>zu = humanized</a:t>
            </a:r>
            <a:endParaRPr lang="en-US" altLang="en-US" sz="1600" kern="0" dirty="0">
              <a:solidFill>
                <a:srgbClr val="000000"/>
              </a:solidFill>
              <a:latin typeface="Constantia" pitchFamily="18" charset="0"/>
              <a:ea typeface="Constantia" pitchFamily="18" charset="0"/>
              <a:cs typeface="Constantia" pitchFamily="18" charset="0"/>
              <a:sym typeface="Constantia" pitchFamily="18" charset="0"/>
            </a:endParaRPr>
          </a:p>
          <a:p>
            <a:pPr marL="735013" lvl="1" indent="-342900" fontAlgn="base" hangingPunct="0">
              <a:spcBef>
                <a:spcPts val="500"/>
              </a:spcBef>
              <a:spcAft>
                <a:spcPct val="0"/>
              </a:spcAft>
              <a:buClr>
                <a:srgbClr val="0BD0D9"/>
              </a:buClr>
              <a:buFont typeface="Arial" panose="020B0604020202020204" pitchFamily="34" charset="0"/>
              <a:buChar char="•"/>
              <a:defRPr/>
            </a:pPr>
            <a:endParaRPr lang="en-US" altLang="en-US" sz="1600" b="1" kern="0" dirty="0">
              <a:solidFill>
                <a:srgbClr val="FFFF00"/>
              </a:solidFill>
              <a:latin typeface="Constantia" pitchFamily="18" charset="0"/>
              <a:ea typeface="Constantia" pitchFamily="18" charset="0"/>
              <a:cs typeface="Constantia" pitchFamily="18" charset="0"/>
              <a:sym typeface="Constantia" pitchFamily="18" charset="0"/>
            </a:endParaRPr>
          </a:p>
          <a:p>
            <a:pPr marL="342900" lvl="0" indent="-342900" fontAlgn="base" hangingPunct="0">
              <a:spcBef>
                <a:spcPts val="400"/>
              </a:spcBef>
              <a:spcAft>
                <a:spcPct val="0"/>
              </a:spcAft>
              <a:buClr>
                <a:srgbClr val="0BD0D9"/>
              </a:buClr>
              <a:buSzPct val="95000"/>
              <a:buFont typeface="Arial" panose="020B0604020202020204" pitchFamily="34" charset="0"/>
              <a:buChar char="•"/>
              <a:defRPr/>
            </a:pPr>
            <a:r>
              <a:rPr lang="en-US" altLang="en-US" sz="1600" b="1" kern="0" dirty="0">
                <a:solidFill>
                  <a:srgbClr val="000000"/>
                </a:solidFill>
                <a:latin typeface="Constantia" pitchFamily="18" charset="0"/>
                <a:ea typeface="Constantia" pitchFamily="18" charset="0"/>
                <a:cs typeface="Constantia" pitchFamily="18" charset="0"/>
                <a:sym typeface="Constantia" pitchFamily="18" charset="0"/>
              </a:rPr>
              <a:t> panitum</a:t>
            </a:r>
            <a:r>
              <a:rPr lang="en-US" altLang="en-US" sz="1600" b="1" kern="0" dirty="0">
                <a:solidFill>
                  <a:srgbClr val="FF0000"/>
                </a:solidFill>
                <a:latin typeface="Constantia" pitchFamily="18" charset="0"/>
                <a:ea typeface="Constantia" pitchFamily="18" charset="0"/>
                <a:cs typeface="Constantia" pitchFamily="18" charset="0"/>
                <a:sym typeface="Constantia" pitchFamily="18" charset="0"/>
              </a:rPr>
              <a:t>u</a:t>
            </a:r>
            <a:r>
              <a:rPr lang="en-US" altLang="en-US" sz="1600" b="1" kern="0" dirty="0">
                <a:solidFill>
                  <a:srgbClr val="000000"/>
                </a:solidFill>
                <a:latin typeface="Constantia" pitchFamily="18" charset="0"/>
                <a:ea typeface="Constantia" pitchFamily="18" charset="0"/>
                <a:cs typeface="Constantia" pitchFamily="18" charset="0"/>
                <a:sym typeface="Constantia" pitchFamily="18" charset="0"/>
              </a:rPr>
              <a:t>mab</a:t>
            </a:r>
          </a:p>
          <a:p>
            <a:pPr marL="735013" lvl="1" indent="-342900" fontAlgn="base" hangingPunct="0">
              <a:spcBef>
                <a:spcPts val="400"/>
              </a:spcBef>
              <a:spcAft>
                <a:spcPct val="0"/>
              </a:spcAft>
              <a:buClr>
                <a:srgbClr val="0BD0D9"/>
              </a:buClr>
              <a:buFont typeface="Arial" panose="020B0604020202020204" pitchFamily="34" charset="0"/>
              <a:buChar char="•"/>
              <a:defRPr/>
            </a:pPr>
            <a:r>
              <a:rPr lang="en-US" altLang="en-US" sz="1600" b="1" kern="0" dirty="0">
                <a:solidFill>
                  <a:srgbClr val="FF0000"/>
                </a:solidFill>
                <a:latin typeface="Constantia" pitchFamily="18" charset="0"/>
                <a:ea typeface="Constantia" pitchFamily="18" charset="0"/>
                <a:cs typeface="Constantia" pitchFamily="18" charset="0"/>
                <a:sym typeface="Constantia" pitchFamily="18" charset="0"/>
              </a:rPr>
              <a:t>u = fully human </a:t>
            </a:r>
            <a:endParaRPr lang="en-US" sz="1600" dirty="0"/>
          </a:p>
        </p:txBody>
      </p:sp>
    </p:spTree>
    <p:extLst>
      <p:ext uri="{BB962C8B-B14F-4D97-AF65-F5344CB8AC3E}">
        <p14:creationId xmlns:p14="http://schemas.microsoft.com/office/powerpoint/2010/main" val="3730980365"/>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accent1"/>
                </a:solidFill>
              </a:rPr>
            </a:br>
            <a:r>
              <a:rPr lang="en-US" sz="3100" dirty="0">
                <a:solidFill>
                  <a:schemeClr val="accent1"/>
                </a:solidFill>
              </a:rPr>
              <a:t>What does the name mean?</a:t>
            </a:r>
            <a:br>
              <a:rPr lang="en-US" sz="3100" dirty="0">
                <a:solidFill>
                  <a:schemeClr val="accent1"/>
                </a:solidFill>
              </a:rPr>
            </a:br>
            <a:endParaRPr lang="en-US" sz="3100" dirty="0"/>
          </a:p>
        </p:txBody>
      </p:sp>
      <p:sp>
        <p:nvSpPr>
          <p:cNvPr id="3" name="Content Placeholder 2"/>
          <p:cNvSpPr>
            <a:spLocks noGrp="1"/>
          </p:cNvSpPr>
          <p:nvPr>
            <p:ph idx="1"/>
          </p:nvPr>
        </p:nvSpPr>
        <p:spPr/>
        <p:txBody>
          <a:bodyPr>
            <a:normAutofit/>
          </a:bodyPr>
          <a:lstStyle/>
          <a:p>
            <a:pPr marL="0" lvl="0" indent="0" algn="ctr" defTabSz="685800">
              <a:buNone/>
            </a:pPr>
            <a:r>
              <a:rPr lang="en-US" sz="2100" b="1" dirty="0">
                <a:solidFill>
                  <a:srgbClr val="FF0000"/>
                </a:solidFill>
                <a:latin typeface="Calibri" panose="020F0502020204030204" pitchFamily="34" charset="0"/>
                <a:cs typeface="+mn-cs"/>
              </a:rPr>
              <a:t>t or tu = tumor</a:t>
            </a:r>
          </a:p>
          <a:p>
            <a:pPr marL="0" lvl="0" indent="0" algn="ctr" defTabSz="685800">
              <a:buNone/>
            </a:pPr>
            <a:r>
              <a:rPr lang="en-US" sz="2100" b="1" dirty="0">
                <a:solidFill>
                  <a:prstClr val="black"/>
                </a:solidFill>
                <a:latin typeface="Calibri" panose="020F0502020204030204" pitchFamily="34" charset="0"/>
                <a:cs typeface="+mn-cs"/>
              </a:rPr>
              <a:t>tras</a:t>
            </a:r>
            <a:r>
              <a:rPr lang="en-US" sz="2100" b="1" dirty="0">
                <a:solidFill>
                  <a:srgbClr val="FF0000"/>
                </a:solidFill>
                <a:latin typeface="Calibri" panose="020F0502020204030204" pitchFamily="34" charset="0"/>
                <a:cs typeface="+mn-cs"/>
              </a:rPr>
              <a:t>tu</a:t>
            </a:r>
            <a:r>
              <a:rPr lang="en-US" sz="2100" b="1" dirty="0">
                <a:solidFill>
                  <a:prstClr val="black"/>
                </a:solidFill>
                <a:latin typeface="Calibri" panose="020F0502020204030204" pitchFamily="34" charset="0"/>
                <a:cs typeface="+mn-cs"/>
              </a:rPr>
              <a:t>zumab</a:t>
            </a:r>
          </a:p>
          <a:p>
            <a:pPr marL="0" lvl="0" indent="0" algn="ctr" defTabSz="685800">
              <a:buNone/>
            </a:pPr>
            <a:endParaRPr lang="en-US" sz="2100" b="1" dirty="0">
              <a:solidFill>
                <a:prstClr val="black"/>
              </a:solidFill>
              <a:latin typeface="Calibri" panose="020F0502020204030204" pitchFamily="34" charset="0"/>
              <a:cs typeface="+mn-cs"/>
            </a:endParaRPr>
          </a:p>
          <a:p>
            <a:pPr marL="0" lvl="0" indent="0" algn="ctr" defTabSz="685800">
              <a:buNone/>
            </a:pPr>
            <a:r>
              <a:rPr lang="en-US" sz="2100" b="1" dirty="0">
                <a:solidFill>
                  <a:srgbClr val="FF0000"/>
                </a:solidFill>
                <a:latin typeface="Calibri" panose="020F0502020204030204" pitchFamily="34" charset="0"/>
                <a:cs typeface="+mn-cs"/>
              </a:rPr>
              <a:t>ci = circulatory</a:t>
            </a:r>
          </a:p>
          <a:p>
            <a:pPr marL="0" lvl="0" indent="0" algn="ctr" defTabSz="685800">
              <a:buNone/>
            </a:pPr>
            <a:r>
              <a:rPr lang="en-US" sz="2100" b="1" dirty="0">
                <a:solidFill>
                  <a:prstClr val="black"/>
                </a:solidFill>
                <a:latin typeface="Calibri" panose="020F0502020204030204" pitchFamily="34" charset="0"/>
                <a:cs typeface="+mn-cs"/>
              </a:rPr>
              <a:t>beva</a:t>
            </a:r>
            <a:r>
              <a:rPr lang="en-US" sz="2100" b="1" dirty="0">
                <a:solidFill>
                  <a:srgbClr val="FF0000"/>
                </a:solidFill>
                <a:latin typeface="Calibri" panose="020F0502020204030204" pitchFamily="34" charset="0"/>
                <a:cs typeface="+mn-cs"/>
              </a:rPr>
              <a:t>ci</a:t>
            </a:r>
            <a:r>
              <a:rPr lang="en-US" sz="2100" b="1" dirty="0">
                <a:solidFill>
                  <a:prstClr val="black"/>
                </a:solidFill>
                <a:latin typeface="Calibri" panose="020F0502020204030204" pitchFamily="34" charset="0"/>
                <a:cs typeface="+mn-cs"/>
              </a:rPr>
              <a:t>zumab</a:t>
            </a:r>
          </a:p>
          <a:p>
            <a:pPr marL="0" lvl="0" indent="0" algn="ctr" defTabSz="685800">
              <a:buNone/>
            </a:pPr>
            <a:endParaRPr lang="en-US" sz="2100" b="1" dirty="0">
              <a:solidFill>
                <a:prstClr val="black"/>
              </a:solidFill>
              <a:latin typeface="Calibri" panose="020F0502020204030204" pitchFamily="34" charset="0"/>
              <a:cs typeface="+mn-cs"/>
            </a:endParaRPr>
          </a:p>
          <a:p>
            <a:pPr marL="0" lvl="0" indent="0" algn="ctr" defTabSz="685800">
              <a:buNone/>
            </a:pPr>
            <a:r>
              <a:rPr lang="en-US" sz="2100" b="1" dirty="0">
                <a:solidFill>
                  <a:srgbClr val="FF0000"/>
                </a:solidFill>
                <a:latin typeface="Calibri" panose="020F0502020204030204" pitchFamily="34" charset="0"/>
                <a:cs typeface="+mn-cs"/>
              </a:rPr>
              <a:t>li or l = immunomodulator</a:t>
            </a:r>
          </a:p>
          <a:p>
            <a:pPr marL="0" lvl="0" indent="0" algn="ctr" defTabSz="685800">
              <a:buNone/>
            </a:pPr>
            <a:r>
              <a:rPr lang="en-US" sz="2100" b="1" dirty="0">
                <a:solidFill>
                  <a:prstClr val="black"/>
                </a:solidFill>
                <a:latin typeface="Calibri" panose="020F0502020204030204" pitchFamily="34" charset="0"/>
                <a:cs typeface="+mn-cs"/>
              </a:rPr>
              <a:t>ipi</a:t>
            </a:r>
            <a:r>
              <a:rPr lang="en-US" sz="2100" b="1" dirty="0">
                <a:solidFill>
                  <a:srgbClr val="FF0000"/>
                </a:solidFill>
                <a:latin typeface="Calibri" panose="020F0502020204030204" pitchFamily="34" charset="0"/>
                <a:cs typeface="+mn-cs"/>
              </a:rPr>
              <a:t>li</a:t>
            </a:r>
            <a:r>
              <a:rPr lang="en-US" sz="2100" b="1" dirty="0">
                <a:solidFill>
                  <a:prstClr val="black"/>
                </a:solidFill>
                <a:latin typeface="Calibri" panose="020F0502020204030204" pitchFamily="34" charset="0"/>
                <a:cs typeface="+mn-cs"/>
              </a:rPr>
              <a:t>mumab</a:t>
            </a:r>
          </a:p>
        </p:txBody>
      </p:sp>
      <p:sp>
        <p:nvSpPr>
          <p:cNvPr id="4" name="TextBox 3">
            <a:extLst>
              <a:ext uri="{FF2B5EF4-FFF2-40B4-BE49-F238E27FC236}">
                <a16:creationId xmlns:a16="http://schemas.microsoft.com/office/drawing/2014/main" id="{D115BA2D-4E28-41C2-8C3C-492768D0957E}"/>
              </a:ext>
            </a:extLst>
          </p:cNvPr>
          <p:cNvSpPr txBox="1"/>
          <p:nvPr/>
        </p:nvSpPr>
        <p:spPr>
          <a:xfrm>
            <a:off x="1" y="4441371"/>
            <a:ext cx="7061626" cy="400110"/>
          </a:xfrm>
          <a:prstGeom prst="rect">
            <a:avLst/>
          </a:prstGeom>
          <a:noFill/>
        </p:spPr>
        <p:txBody>
          <a:bodyPr wrap="square" rtlCol="0">
            <a:spAutoFit/>
          </a:bodyPr>
          <a:lstStyle/>
          <a:p>
            <a:pPr lvl="0">
              <a:defRPr/>
            </a:pPr>
            <a:r>
              <a:rPr lang="en-US" sz="1000" dirty="0">
                <a:solidFill>
                  <a:prstClr val="black"/>
                </a:solidFill>
                <a:hlinkClick r:id="rId3"/>
              </a:rPr>
              <a:t>http://www.ama-assn.org/ama/pub/physician-resources/medical-science/united-states-</a:t>
            </a:r>
            <a:r>
              <a:rPr lang="en-US" sz="1000" dirty="0">
                <a:solidFill>
                  <a:prstClr val="black"/>
                </a:solidFill>
              </a:rPr>
              <a:t>adopted-names-council/naming-guidelines/naming-biologics/monoclonal-antibodies.page</a:t>
            </a:r>
          </a:p>
        </p:txBody>
      </p:sp>
    </p:spTree>
    <p:extLst>
      <p:ext uri="{BB962C8B-B14F-4D97-AF65-F5344CB8AC3E}">
        <p14:creationId xmlns:p14="http://schemas.microsoft.com/office/powerpoint/2010/main" val="1632285055"/>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accent1"/>
                </a:solidFill>
              </a:rPr>
            </a:br>
            <a:r>
              <a:rPr lang="en-US" sz="3100" dirty="0">
                <a:solidFill>
                  <a:schemeClr val="accent1"/>
                </a:solidFill>
              </a:rPr>
              <a:t>What does the name mean?</a:t>
            </a:r>
            <a:br>
              <a:rPr lang="en-US" sz="3100" dirty="0">
                <a:solidFill>
                  <a:schemeClr val="accent1"/>
                </a:solidFill>
              </a:rPr>
            </a:br>
            <a:endParaRPr lang="en-US" sz="3100"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1800" b="1" dirty="0">
                <a:solidFill>
                  <a:schemeClr val="tx1"/>
                </a:solidFill>
                <a:latin typeface="Calibri" panose="020F0502020204030204" pitchFamily="34" charset="0"/>
              </a:rPr>
              <a:t>One or two words added to name indicates it is a conjugated monoclonal antibody. May be combined with:</a:t>
            </a:r>
          </a:p>
          <a:p>
            <a:pPr marL="457200" indent="-457200">
              <a:buFont typeface="Arial" panose="020B0604020202020204" pitchFamily="34" charset="0"/>
              <a:buChar char="•"/>
            </a:pPr>
            <a:endParaRPr lang="en-US" sz="1800" b="1" dirty="0">
              <a:solidFill>
                <a:schemeClr val="tx1"/>
              </a:solidFill>
              <a:latin typeface="Calibri" panose="020F0502020204030204" pitchFamily="34" charset="0"/>
            </a:endParaRPr>
          </a:p>
          <a:p>
            <a:pPr marL="914400" lvl="1" indent="-457200">
              <a:buFont typeface="Arial" panose="020B0604020202020204" pitchFamily="34" charset="0"/>
              <a:buChar char="•"/>
            </a:pPr>
            <a:r>
              <a:rPr lang="en-US" sz="1800" b="1" dirty="0">
                <a:solidFill>
                  <a:srgbClr val="FF0000"/>
                </a:solidFill>
                <a:latin typeface="Calibri" panose="020F0502020204030204" pitchFamily="34" charset="0"/>
              </a:rPr>
              <a:t>Radioactive particle</a:t>
            </a:r>
            <a:r>
              <a:rPr lang="en-US" sz="1800" b="1" dirty="0">
                <a:solidFill>
                  <a:schemeClr val="tx1"/>
                </a:solidFill>
                <a:latin typeface="Calibri" panose="020F0502020204030204" pitchFamily="34" charset="0"/>
              </a:rPr>
              <a:t>: ibritumomab </a:t>
            </a:r>
            <a:r>
              <a:rPr lang="en-US" sz="1800" b="1" dirty="0">
                <a:solidFill>
                  <a:srgbClr val="FF0000"/>
                </a:solidFill>
                <a:latin typeface="Calibri" panose="020F0502020204030204" pitchFamily="34" charset="0"/>
              </a:rPr>
              <a:t>tiuxetan </a:t>
            </a:r>
          </a:p>
          <a:p>
            <a:pPr marL="914400" lvl="1" indent="-457200">
              <a:buFont typeface="Arial" panose="020B0604020202020204" pitchFamily="34" charset="0"/>
              <a:buChar char="•"/>
            </a:pPr>
            <a:endParaRPr lang="en-US" sz="1800" b="1" dirty="0">
              <a:solidFill>
                <a:schemeClr val="tx1"/>
              </a:solidFill>
              <a:latin typeface="Calibri" panose="020F0502020204030204" pitchFamily="34" charset="0"/>
            </a:endParaRPr>
          </a:p>
          <a:p>
            <a:pPr marL="914400" lvl="1" indent="-457200">
              <a:buFont typeface="Arial" panose="020B0604020202020204" pitchFamily="34" charset="0"/>
              <a:buChar char="•"/>
            </a:pPr>
            <a:r>
              <a:rPr lang="en-US" sz="1800" b="1" dirty="0">
                <a:solidFill>
                  <a:srgbClr val="FF0000"/>
                </a:solidFill>
                <a:latin typeface="Calibri" panose="020F0502020204030204" pitchFamily="34" charset="0"/>
              </a:rPr>
              <a:t>Drug</a:t>
            </a:r>
            <a:r>
              <a:rPr lang="en-US" sz="1800" b="1" dirty="0">
                <a:solidFill>
                  <a:schemeClr val="tx1"/>
                </a:solidFill>
                <a:latin typeface="Calibri" panose="020F0502020204030204" pitchFamily="34" charset="0"/>
              </a:rPr>
              <a:t> (antibody-drug conjugate): ado-trastuzumab </a:t>
            </a:r>
            <a:r>
              <a:rPr lang="en-US" sz="1800" b="1" dirty="0">
                <a:solidFill>
                  <a:srgbClr val="FF0000"/>
                </a:solidFill>
                <a:latin typeface="Calibri" panose="020F0502020204030204" pitchFamily="34" charset="0"/>
              </a:rPr>
              <a:t>emtansine</a:t>
            </a:r>
          </a:p>
          <a:p>
            <a:pPr marL="0" indent="0">
              <a:buNone/>
            </a:pPr>
            <a:endParaRPr lang="en-US" sz="1800" dirty="0"/>
          </a:p>
        </p:txBody>
      </p:sp>
      <p:sp>
        <p:nvSpPr>
          <p:cNvPr id="4" name="TextBox 3">
            <a:extLst>
              <a:ext uri="{FF2B5EF4-FFF2-40B4-BE49-F238E27FC236}">
                <a16:creationId xmlns:a16="http://schemas.microsoft.com/office/drawing/2014/main" id="{D115BA2D-4E28-41C2-8C3C-492768D0957E}"/>
              </a:ext>
            </a:extLst>
          </p:cNvPr>
          <p:cNvSpPr txBox="1"/>
          <p:nvPr/>
        </p:nvSpPr>
        <p:spPr>
          <a:xfrm>
            <a:off x="1" y="4441371"/>
            <a:ext cx="7061626" cy="400110"/>
          </a:xfrm>
          <a:prstGeom prst="rect">
            <a:avLst/>
          </a:prstGeom>
          <a:noFill/>
        </p:spPr>
        <p:txBody>
          <a:bodyPr wrap="square" rtlCol="0">
            <a:spAutoFit/>
          </a:bodyPr>
          <a:lstStyle/>
          <a:p>
            <a:pPr lvl="0">
              <a:defRPr/>
            </a:pPr>
            <a:r>
              <a:rPr lang="en-US" sz="1000" dirty="0">
                <a:solidFill>
                  <a:prstClr val="black"/>
                </a:solidFill>
                <a:hlinkClick r:id="rId3"/>
              </a:rPr>
              <a:t>http://www.ama-assn.org/ama/pub/physician-resources/medical-science/united-states-</a:t>
            </a:r>
            <a:r>
              <a:rPr lang="en-US" sz="1000" dirty="0">
                <a:solidFill>
                  <a:prstClr val="black"/>
                </a:solidFill>
              </a:rPr>
              <a:t>adopted-names-council/naming-guidelines/naming-biologics/monoclonal-antibodies.page</a:t>
            </a:r>
          </a:p>
        </p:txBody>
      </p:sp>
    </p:spTree>
    <p:extLst>
      <p:ext uri="{BB962C8B-B14F-4D97-AF65-F5344CB8AC3E}">
        <p14:creationId xmlns:p14="http://schemas.microsoft.com/office/powerpoint/2010/main" val="3439685705"/>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091"/>
          </a:xfrm>
        </p:spPr>
        <p:txBody>
          <a:bodyPr>
            <a:normAutofit fontScale="90000"/>
          </a:bodyPr>
          <a:lstStyle/>
          <a:p>
            <a:br>
              <a:rPr lang="en-US" dirty="0">
                <a:solidFill>
                  <a:schemeClr val="accent1"/>
                </a:solidFill>
              </a:rPr>
            </a:br>
            <a:r>
              <a:rPr lang="en-US" sz="2800" dirty="0">
                <a:solidFill>
                  <a:schemeClr val="accent1"/>
                </a:solidFill>
              </a:rPr>
              <a:t>What does the name mean?</a:t>
            </a:r>
            <a:br>
              <a:rPr lang="en-US" sz="2800" dirty="0">
                <a:solidFill>
                  <a:schemeClr val="accent1"/>
                </a:solidFill>
              </a:rPr>
            </a:br>
            <a:endParaRPr lang="en-US" sz="28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100" b="1" dirty="0">
                <a:solidFill>
                  <a:schemeClr val="tx1"/>
                </a:solidFill>
                <a:latin typeface="Calibri" panose="020F0502020204030204" pitchFamily="34" charset="0"/>
              </a:rPr>
              <a:t>Biosimilars have the reference product generic name as the “core” with “4 lower case letters devoid of meaning” attached by a hyphen as a suffix:</a:t>
            </a:r>
          </a:p>
          <a:p>
            <a:pPr>
              <a:buFont typeface="Arial" panose="020B0604020202020204" pitchFamily="34" charset="0"/>
              <a:buChar char="•"/>
            </a:pPr>
            <a:endParaRPr lang="en-US" sz="2100" b="1" dirty="0">
              <a:solidFill>
                <a:schemeClr val="tx1"/>
              </a:solidFill>
              <a:latin typeface="Calibri" panose="020F0502020204030204" pitchFamily="34" charset="0"/>
            </a:endParaRPr>
          </a:p>
          <a:p>
            <a:pPr marL="685800" lvl="1" indent="-342900">
              <a:buFont typeface="Arial" panose="020B0604020202020204" pitchFamily="34" charset="0"/>
              <a:buChar char="•"/>
            </a:pPr>
            <a:r>
              <a:rPr lang="en-US" altLang="en-US" sz="1800" b="1" u="sng" dirty="0">
                <a:solidFill>
                  <a:srgbClr val="FF0000"/>
                </a:solidFill>
                <a:latin typeface="Constantia" panose="02030602050306030303" pitchFamily="18" charset="0"/>
                <a:ea typeface="Constantia" pitchFamily="18" charset="0"/>
                <a:cs typeface="Constantia" pitchFamily="18" charset="0"/>
                <a:sym typeface="Constantia" pitchFamily="18" charset="0"/>
              </a:rPr>
              <a:t>bevacizumab-awwb  </a:t>
            </a:r>
            <a:r>
              <a:rPr lang="en-US" altLang="en-US" sz="1800" b="1" u="sng" dirty="0">
                <a:solidFill>
                  <a:schemeClr val="tx1"/>
                </a:solidFill>
                <a:latin typeface="Constantia" panose="02030602050306030303" pitchFamily="18" charset="0"/>
                <a:ea typeface="Constantia" pitchFamily="18" charset="0"/>
                <a:cs typeface="Constantia" pitchFamily="18" charset="0"/>
                <a:sym typeface="Constantia" pitchFamily="18" charset="0"/>
              </a:rPr>
              <a:t>Mvasi™</a:t>
            </a:r>
            <a:endParaRPr lang="en-US" altLang="en-US" sz="1800" u="sng" dirty="0">
              <a:solidFill>
                <a:schemeClr val="tx1"/>
              </a:solidFill>
              <a:latin typeface="Constantia" panose="02030602050306030303" pitchFamily="18" charset="0"/>
            </a:endParaRPr>
          </a:p>
          <a:p>
            <a:pPr marL="685800" lvl="1" indent="-342900">
              <a:buFont typeface="Arial" panose="020B0604020202020204" pitchFamily="34" charset="0"/>
              <a:buChar char="•"/>
            </a:pPr>
            <a:endParaRPr lang="en-US" sz="1800" b="1" dirty="0">
              <a:solidFill>
                <a:schemeClr val="tx1"/>
              </a:solidFill>
              <a:latin typeface="Calibri" panose="020F0502020204030204" pitchFamily="34" charset="0"/>
            </a:endParaRPr>
          </a:p>
          <a:p>
            <a:pPr marL="685800" lvl="1" indent="-342900">
              <a:buFont typeface="Arial" panose="020B0604020202020204" pitchFamily="34" charset="0"/>
              <a:buChar char="•"/>
            </a:pPr>
            <a:r>
              <a:rPr lang="en-US" altLang="en-US" sz="1800" b="1" u="sng" dirty="0">
                <a:solidFill>
                  <a:srgbClr val="FF0000"/>
                </a:solidFill>
                <a:latin typeface="Constantia" panose="02030602050306030303" pitchFamily="18" charset="0"/>
                <a:ea typeface="Constantia" pitchFamily="18" charset="0"/>
                <a:cs typeface="Constantia" pitchFamily="18" charset="0"/>
                <a:sym typeface="Constantia" pitchFamily="18" charset="0"/>
              </a:rPr>
              <a:t>trastuzumab-dskt </a:t>
            </a:r>
            <a:r>
              <a:rPr lang="en-US" altLang="en-US" sz="1800" b="1" u="sng" dirty="0">
                <a:solidFill>
                  <a:schemeClr val="tx1"/>
                </a:solidFill>
                <a:latin typeface="Constantia" panose="02030602050306030303" pitchFamily="18" charset="0"/>
                <a:ea typeface="Constantia" pitchFamily="18" charset="0"/>
                <a:cs typeface="Constantia" pitchFamily="18" charset="0"/>
                <a:sym typeface="Constantia" pitchFamily="18" charset="0"/>
              </a:rPr>
              <a:t>Ogivri™ </a:t>
            </a:r>
            <a:endParaRPr lang="en-US" altLang="en-US" sz="1800" dirty="0">
              <a:solidFill>
                <a:schemeClr val="tx1"/>
              </a:solidFill>
              <a:latin typeface="Constantia" panose="02030602050306030303" pitchFamily="18" charset="0"/>
            </a:endParaRPr>
          </a:p>
          <a:p>
            <a:endParaRPr lang="en-US" dirty="0"/>
          </a:p>
        </p:txBody>
      </p:sp>
      <p:sp>
        <p:nvSpPr>
          <p:cNvPr id="4" name="TextBox 3"/>
          <p:cNvSpPr txBox="1"/>
          <p:nvPr/>
        </p:nvSpPr>
        <p:spPr>
          <a:xfrm>
            <a:off x="457200" y="4013045"/>
            <a:ext cx="6400799" cy="507831"/>
          </a:xfrm>
          <a:prstGeom prst="rect">
            <a:avLst/>
          </a:prstGeom>
          <a:noFill/>
        </p:spPr>
        <p:txBody>
          <a:bodyPr wrap="square" rtlCol="0">
            <a:spAutoFit/>
          </a:bodyPr>
          <a:lstStyle/>
          <a:p>
            <a:pPr lvl="0" defTabSz="914400"/>
            <a:r>
              <a:rPr lang="en-US" sz="900" dirty="0">
                <a:solidFill>
                  <a:prstClr val="black"/>
                </a:solidFill>
                <a:hlinkClick r:id="rId3"/>
              </a:rPr>
              <a:t>http://www.ama-assn.org/ama/pub/physician-resources/medical-science/</a:t>
            </a:r>
          </a:p>
          <a:p>
            <a:pPr lvl="0" defTabSz="914400"/>
            <a:r>
              <a:rPr lang="en-US" sz="900" dirty="0">
                <a:solidFill>
                  <a:prstClr val="black"/>
                </a:solidFill>
                <a:hlinkClick r:id="rId3"/>
              </a:rPr>
              <a:t>united-states-</a:t>
            </a:r>
            <a:r>
              <a:rPr lang="en-US" sz="900" dirty="0">
                <a:solidFill>
                  <a:prstClr val="black"/>
                </a:solidFill>
              </a:rPr>
              <a:t>adopted-names-council/naming-guidelines/naming-biologics</a:t>
            </a:r>
          </a:p>
          <a:p>
            <a:pPr lvl="0" defTabSz="914400"/>
            <a:r>
              <a:rPr lang="en-US" sz="900" dirty="0">
                <a:solidFill>
                  <a:prstClr val="black"/>
                </a:solidFill>
              </a:rPr>
              <a:t>/monoclonal-antibodies.page</a:t>
            </a:r>
          </a:p>
        </p:txBody>
      </p:sp>
    </p:spTree>
    <p:extLst>
      <p:ext uri="{BB962C8B-B14F-4D97-AF65-F5344CB8AC3E}">
        <p14:creationId xmlns:p14="http://schemas.microsoft.com/office/powerpoint/2010/main" val="1518475707"/>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a:solidFill>
                <a:schemeClr val="accent1"/>
              </a:solidFill>
              <a:latin typeface="Helvetica"/>
              <a:cs typeface="Helvetica"/>
            </a:endParaRPr>
          </a:p>
          <a:p>
            <a:pPr marL="0" indent="0" algn="ctr">
              <a:buNone/>
            </a:pPr>
            <a:r>
              <a:rPr lang="en-US" b="1" dirty="0">
                <a:solidFill>
                  <a:schemeClr val="accent1"/>
                </a:solidFill>
                <a:latin typeface="Helvetica"/>
                <a:cs typeface="Helvetica"/>
              </a:rPr>
              <a:t>Living Drugs/ Genetically</a:t>
            </a:r>
          </a:p>
          <a:p>
            <a:pPr marL="0" indent="0" algn="ctr">
              <a:buNone/>
            </a:pPr>
            <a:r>
              <a:rPr lang="en-US" b="1" dirty="0">
                <a:solidFill>
                  <a:schemeClr val="accent1"/>
                </a:solidFill>
                <a:latin typeface="Helvetica"/>
                <a:cs typeface="Helvetica"/>
              </a:rPr>
              <a:t> Engineered Cells</a:t>
            </a:r>
          </a:p>
          <a:p>
            <a:pPr marL="0" indent="0">
              <a:buNone/>
            </a:pPr>
            <a:endParaRPr lang="en-US" dirty="0"/>
          </a:p>
        </p:txBody>
      </p:sp>
    </p:spTree>
    <p:extLst>
      <p:ext uri="{BB962C8B-B14F-4D97-AF65-F5344CB8AC3E}">
        <p14:creationId xmlns:p14="http://schemas.microsoft.com/office/powerpoint/2010/main" val="1853485973"/>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accent5">
                    <a:lumMod val="75000"/>
                  </a:schemeClr>
                </a:solidFill>
              </a:rPr>
            </a:br>
            <a:br>
              <a:rPr lang="en-US" dirty="0">
                <a:solidFill>
                  <a:schemeClr val="accent5">
                    <a:lumMod val="75000"/>
                  </a:schemeClr>
                </a:solidFill>
              </a:rPr>
            </a:br>
            <a:r>
              <a:rPr lang="en-US" sz="3100" dirty="0">
                <a:solidFill>
                  <a:schemeClr val="accent5">
                    <a:lumMod val="75000"/>
                  </a:schemeClr>
                </a:solidFill>
              </a:rPr>
              <a:t>leucel</a:t>
            </a:r>
            <a:br>
              <a:rPr lang="en-US" sz="3100" dirty="0">
                <a:solidFill>
                  <a:schemeClr val="accent5">
                    <a:lumMod val="75000"/>
                  </a:schemeClr>
                </a:solidFill>
              </a:rPr>
            </a:br>
            <a:br>
              <a:rPr lang="en-US" dirty="0">
                <a:solidFill>
                  <a:schemeClr val="accent1"/>
                </a:solidFill>
              </a:rPr>
            </a:br>
            <a:endParaRPr lang="en-US" dirty="0"/>
          </a:p>
        </p:txBody>
      </p:sp>
      <p:sp>
        <p:nvSpPr>
          <p:cNvPr id="3" name="Content Placeholder 2"/>
          <p:cNvSpPr>
            <a:spLocks noGrp="1"/>
          </p:cNvSpPr>
          <p:nvPr>
            <p:ph idx="1"/>
          </p:nvPr>
        </p:nvSpPr>
        <p:spPr>
          <a:xfrm>
            <a:off x="457200" y="1125048"/>
            <a:ext cx="8229600" cy="2905531"/>
          </a:xfrm>
        </p:spPr>
        <p:txBody>
          <a:bodyPr>
            <a:normAutofit/>
          </a:bodyPr>
          <a:lstStyle/>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Cellular therapies; “living drugs”</a:t>
            </a:r>
          </a:p>
          <a:p>
            <a:pPr>
              <a:spcBef>
                <a:spcPts val="500"/>
              </a:spcBef>
              <a:buClr>
                <a:srgbClr val="0BD0D9"/>
              </a:buClr>
              <a:buSzPct val="95000"/>
              <a:buFontTx/>
              <a:buChar char="•"/>
            </a:pPr>
            <a:endParaRPr lang="en-US" altLang="en-US" sz="16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Intravenous; currently must be given at approved centers</a:t>
            </a:r>
          </a:p>
          <a:p>
            <a:pPr>
              <a:spcBef>
                <a:spcPts val="500"/>
              </a:spcBef>
              <a:buClr>
                <a:srgbClr val="0BD0D9"/>
              </a:buClr>
              <a:buSzPct val="95000"/>
              <a:buFontTx/>
              <a:buChar char="•"/>
            </a:pPr>
            <a:endParaRPr lang="en-US" altLang="en-US" sz="16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Precision: Cells from patient, genetically engineered and given back to pt</a:t>
            </a:r>
          </a:p>
          <a:p>
            <a:pPr>
              <a:spcBef>
                <a:spcPts val="500"/>
              </a:spcBef>
              <a:buClr>
                <a:srgbClr val="0BD0D9"/>
              </a:buClr>
              <a:buSzPct val="95000"/>
              <a:buFontTx/>
              <a:buChar char="•"/>
            </a:pPr>
            <a:endParaRPr lang="en-US" altLang="en-US" sz="1600" b="1" dirty="0">
              <a:latin typeface="Constantia" panose="02030602050306030303" pitchFamily="18" charset="0"/>
              <a:sym typeface="Constantia" panose="02030602050306030303" pitchFamily="18" charset="0"/>
            </a:endParaRPr>
          </a:p>
          <a:p>
            <a:pPr>
              <a:spcBef>
                <a:spcPts val="500"/>
              </a:spcBef>
              <a:buClr>
                <a:srgbClr val="0BD0D9"/>
              </a:buClr>
              <a:buSzPct val="95000"/>
              <a:buFontTx/>
              <a:buChar char="•"/>
            </a:pPr>
            <a:r>
              <a:rPr lang="en-US" altLang="en-US" sz="1600" b="1" dirty="0">
                <a:latin typeface="Constantia" panose="02030602050306030303" pitchFamily="18" charset="0"/>
                <a:sym typeface="Constantia" panose="02030602050306030303" pitchFamily="18" charset="0"/>
              </a:rPr>
              <a:t>Examples</a:t>
            </a:r>
          </a:p>
          <a:p>
            <a:pPr marL="733425" lvl="1" indent="-342900">
              <a:spcBef>
                <a:spcPts val="500"/>
              </a:spcBef>
              <a:buClr>
                <a:srgbClr val="0F6FC6"/>
              </a:buClr>
              <a:buSzPct val="85000"/>
              <a:buFont typeface="Arial" panose="020B0604020202020204" pitchFamily="34" charset="0"/>
              <a:buChar char="•"/>
            </a:pPr>
            <a:r>
              <a:rPr lang="en-US" altLang="en-US" sz="1600" b="1" dirty="0">
                <a:latin typeface="Constantia" panose="02030602050306030303" pitchFamily="18" charset="0"/>
                <a:sym typeface="Constantia" panose="02030602050306030303" pitchFamily="18" charset="0"/>
              </a:rPr>
              <a:t>sipuleucel-T, </a:t>
            </a:r>
            <a:r>
              <a:rPr lang="en-US" altLang="en-US" sz="1600" b="1" dirty="0">
                <a:latin typeface="Constantia" panose="02030602050306030303" pitchFamily="18" charset="0"/>
                <a:ea typeface="Constantia" pitchFamily="18" charset="0"/>
                <a:cs typeface="Constantia" pitchFamily="18" charset="0"/>
                <a:sym typeface="Constantia" pitchFamily="18" charset="0"/>
              </a:rPr>
              <a:t>tisagenlecleucel, axicabtagene ciloleucel</a:t>
            </a:r>
            <a:endParaRPr lang="en-US" altLang="en-US" sz="1600" b="1" dirty="0">
              <a:latin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D115BA2D-4E28-41C2-8C3C-492768D0957E}"/>
              </a:ext>
            </a:extLst>
          </p:cNvPr>
          <p:cNvSpPr txBox="1"/>
          <p:nvPr/>
        </p:nvSpPr>
        <p:spPr>
          <a:xfrm>
            <a:off x="1" y="4441371"/>
            <a:ext cx="706162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hlinkClick r:id="rId3"/>
              </a:rPr>
              <a:t>http://www.ama-assn.org/ama/pub/physician-resources/medical-science/united-states-</a:t>
            </a:r>
            <a:r>
              <a:rPr kumimoji="0" lang="en-US" sz="1000" b="0" i="0" u="none" strike="noStrike" kern="1200" cap="none" spc="0" normalizeH="0" baseline="0" noProof="0" dirty="0">
                <a:ln>
                  <a:noFill/>
                </a:ln>
                <a:solidFill>
                  <a:prstClr val="black"/>
                </a:solidFill>
                <a:effectLst/>
                <a:uLnTx/>
                <a:uFillTx/>
                <a:latin typeface="Calibri"/>
                <a:ea typeface="+mn-ea"/>
                <a:cs typeface="+mn-cs"/>
              </a:rPr>
              <a:t>adopted-names-council/naming-guidelines/naming-biologics/monoclonal-antibodies.page</a:t>
            </a:r>
          </a:p>
        </p:txBody>
      </p:sp>
    </p:spTree>
    <p:extLst>
      <p:ext uri="{BB962C8B-B14F-4D97-AF65-F5344CB8AC3E}">
        <p14:creationId xmlns:p14="http://schemas.microsoft.com/office/powerpoint/2010/main" val="359917060"/>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05471" cy="4787153"/>
          </a:xfrm>
        </p:spPr>
        <p:txBody>
          <a:bodyPr/>
          <a:lstStyle/>
          <a:p>
            <a:pPr marL="0" indent="0" algn="ctr">
              <a:buNone/>
            </a:pPr>
            <a:endParaRPr lang="en-US" b="1" dirty="0">
              <a:solidFill>
                <a:schemeClr val="accent1"/>
              </a:solidFill>
              <a:latin typeface="Helvetica"/>
              <a:cs typeface="Helvetica"/>
            </a:endParaRPr>
          </a:p>
          <a:p>
            <a:pPr marL="0" indent="0" algn="ctr">
              <a:buNone/>
            </a:pPr>
            <a:r>
              <a:rPr lang="en-US" sz="4000" b="1" dirty="0">
                <a:solidFill>
                  <a:schemeClr val="accent1"/>
                </a:solidFill>
                <a:latin typeface="Helvetica"/>
                <a:cs typeface="Helvetica"/>
              </a:rPr>
              <a:t>The New Kids</a:t>
            </a:r>
            <a:br>
              <a:rPr lang="en-US" sz="4000" b="1" dirty="0">
                <a:solidFill>
                  <a:schemeClr val="accent1"/>
                </a:solidFill>
                <a:latin typeface="Helvetica"/>
                <a:cs typeface="Helvetica"/>
              </a:rPr>
            </a:br>
            <a:r>
              <a:rPr lang="en-US" sz="4000" b="1" dirty="0">
                <a:solidFill>
                  <a:schemeClr val="accent1"/>
                </a:solidFill>
                <a:latin typeface="Helvetica"/>
                <a:cs typeface="Helvetica"/>
              </a:rPr>
              <a:t>on the Block</a:t>
            </a:r>
          </a:p>
          <a:p>
            <a:pPr marL="0" indent="0" algn="ctr">
              <a:buNone/>
            </a:pPr>
            <a:endParaRPr lang="en-US" sz="4000" b="1" dirty="0">
              <a:solidFill>
                <a:schemeClr val="accent1"/>
              </a:solidFill>
              <a:latin typeface="Helvetica"/>
              <a:cs typeface="Helvetica"/>
            </a:endParaRPr>
          </a:p>
          <a:p>
            <a:pPr marL="0" indent="0" algn="ctr">
              <a:buNone/>
            </a:pPr>
            <a:r>
              <a:rPr lang="en-US" sz="4000" b="1" dirty="0">
                <a:solidFill>
                  <a:schemeClr val="accent1"/>
                </a:solidFill>
                <a:latin typeface="Helvetica"/>
                <a:cs typeface="Helvetica"/>
              </a:rPr>
              <a:t>Let’s Build the Slides</a:t>
            </a:r>
          </a:p>
          <a:p>
            <a:pPr marL="0" indent="0">
              <a:buNone/>
            </a:pPr>
            <a:endParaRPr lang="en-US" dirty="0"/>
          </a:p>
        </p:txBody>
      </p:sp>
    </p:spTree>
    <p:extLst>
      <p:ext uri="{BB962C8B-B14F-4D97-AF65-F5344CB8AC3E}">
        <p14:creationId xmlns:p14="http://schemas.microsoft.com/office/powerpoint/2010/main" val="341161040"/>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8081"/>
          </a:xfrm>
        </p:spPr>
        <p:txBody>
          <a:bodyPr>
            <a:normAutofit/>
          </a:bodyPr>
          <a:lstStyle/>
          <a:p>
            <a:r>
              <a:rPr lang="en-US" altLang="en-US" sz="2400" dirty="0">
                <a:solidFill>
                  <a:srgbClr val="FF0000"/>
                </a:solidFill>
                <a:latin typeface="Constantia" panose="02030602050306030303" pitchFamily="18" charset="0"/>
                <a:ea typeface="Constantia" pitchFamily="18" charset="0"/>
                <a:cs typeface="Constantia" pitchFamily="18" charset="0"/>
                <a:sym typeface="Constantia" pitchFamily="18" charset="0"/>
              </a:rPr>
              <a:t>liposome encapsulated combination of daunorubicin and cytarabine VYXEOS™</a:t>
            </a:r>
            <a:endParaRPr lang="en-US" sz="2400" dirty="0"/>
          </a:p>
        </p:txBody>
      </p:sp>
      <p:sp>
        <p:nvSpPr>
          <p:cNvPr id="3" name="Content Placeholder 2"/>
          <p:cNvSpPr>
            <a:spLocks noGrp="1"/>
          </p:cNvSpPr>
          <p:nvPr>
            <p:ph idx="1"/>
          </p:nvPr>
        </p:nvSpPr>
        <p:spPr>
          <a:xfrm>
            <a:off x="457200" y="1186677"/>
            <a:ext cx="8229600" cy="3467653"/>
          </a:xfrm>
        </p:spPr>
        <p:txBody>
          <a:bodyPr>
            <a:normAutofit lnSpcReduction="10000"/>
          </a:bodyPr>
          <a:lstStyle/>
          <a:p>
            <a:pPr marL="457200" lvl="2" indent="0" defTabSz="914400">
              <a:spcBef>
                <a:spcPts val="0"/>
              </a:spcBef>
              <a:buNone/>
              <a:defRPr/>
            </a:pPr>
            <a:r>
              <a:rPr lang="en-US" altLang="en-US" sz="1600" b="1" dirty="0">
                <a:solidFill>
                  <a:srgbClr val="FF0000"/>
                </a:solidFill>
                <a:latin typeface="Constantia" panose="02030602050306030303" pitchFamily="18" charset="0"/>
                <a:ea typeface="Constantia" pitchFamily="18" charset="0"/>
                <a:cs typeface="Constantia" pitchFamily="18" charset="0"/>
                <a:sym typeface="Constantia" pitchFamily="18" charset="0"/>
              </a:rPr>
              <a:t>liposome encapsulated combination of daunorubicin and cytarabine VYXEOS™ </a:t>
            </a:r>
            <a:r>
              <a:rPr lang="en-US" altLang="en-US" sz="1600" b="1" dirty="0">
                <a:solidFill>
                  <a:prstClr val="black"/>
                </a:solidFill>
                <a:latin typeface="Constantia" panose="02030602050306030303" pitchFamily="18" charset="0"/>
                <a:ea typeface="Constantia" pitchFamily="18" charset="0"/>
                <a:cs typeface="Constantia" pitchFamily="18" charset="0"/>
                <a:sym typeface="Constantia" pitchFamily="18" charset="0"/>
              </a:rPr>
              <a:t>Jazz Pharmaceuticals (adults with newly diagnosed therapy related AML or AML with myelodysplasia related changes)</a:t>
            </a:r>
          </a:p>
          <a:p>
            <a:pPr marL="457200" lvl="2" indent="0" defTabSz="914400">
              <a:spcBef>
                <a:spcPts val="0"/>
              </a:spcBef>
              <a:buNone/>
              <a:defRPr/>
            </a:pPr>
            <a:endParaRPr lang="en-US" altLang="en-US" sz="1600" b="1" u="sng" dirty="0">
              <a:solidFill>
                <a:prstClr val="black"/>
              </a:solidFill>
              <a:latin typeface="Constantia" panose="02030602050306030303"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6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DC568429-FCF5-486B-97CA-40B40738D3C7}"/>
              </a:ext>
            </a:extLst>
          </p:cNvPr>
          <p:cNvSpPr txBox="1"/>
          <p:nvPr/>
        </p:nvSpPr>
        <p:spPr>
          <a:xfrm>
            <a:off x="222836" y="4563182"/>
            <a:ext cx="7292148" cy="276999"/>
          </a:xfrm>
          <a:prstGeom prst="rect">
            <a:avLst/>
          </a:prstGeom>
          <a:noFill/>
        </p:spPr>
        <p:txBody>
          <a:bodyPr wrap="square" rtlCol="0">
            <a:spAutoFit/>
          </a:bodyPr>
          <a:lstStyle/>
          <a:p>
            <a:r>
              <a:rPr lang="en-US" sz="1200" dirty="0"/>
              <a:t>www.vyxeos.com</a:t>
            </a:r>
          </a:p>
        </p:txBody>
      </p:sp>
    </p:spTree>
    <p:extLst>
      <p:ext uri="{BB962C8B-B14F-4D97-AF65-F5344CB8AC3E}">
        <p14:creationId xmlns:p14="http://schemas.microsoft.com/office/powerpoint/2010/main" val="1978908766"/>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8081"/>
          </a:xfrm>
        </p:spPr>
        <p:txBody>
          <a:bodyPr>
            <a:normAutofit/>
          </a:bodyPr>
          <a:lstStyle/>
          <a:p>
            <a:r>
              <a:rPr lang="en-US" altLang="en-US" sz="2400" dirty="0">
                <a:solidFill>
                  <a:srgbClr val="FF0000"/>
                </a:solidFill>
                <a:latin typeface="Constantia" panose="02030602050306030303" pitchFamily="18" charset="0"/>
                <a:ea typeface="Constantia" pitchFamily="18" charset="0"/>
                <a:cs typeface="Constantia" pitchFamily="18" charset="0"/>
                <a:sym typeface="Constantia" pitchFamily="18" charset="0"/>
              </a:rPr>
              <a:t>liposome encapsulated combination of daunorubicin and cytarabine VYXEOS™</a:t>
            </a:r>
            <a:endParaRPr lang="en-US" sz="2400" dirty="0"/>
          </a:p>
        </p:txBody>
      </p:sp>
      <p:sp>
        <p:nvSpPr>
          <p:cNvPr id="3" name="Content Placeholder 2"/>
          <p:cNvSpPr>
            <a:spLocks noGrp="1"/>
          </p:cNvSpPr>
          <p:nvPr>
            <p:ph idx="1"/>
          </p:nvPr>
        </p:nvSpPr>
        <p:spPr>
          <a:xfrm>
            <a:off x="457200" y="1186677"/>
            <a:ext cx="8229600" cy="3467653"/>
          </a:xfrm>
        </p:spPr>
        <p:txBody>
          <a:bodyPr>
            <a:normAutofit fontScale="85000" lnSpcReduction="20000"/>
          </a:bodyPr>
          <a:lstStyle/>
          <a:p>
            <a:pPr marL="457200" lvl="2" indent="0" defTabSz="914400">
              <a:spcBef>
                <a:spcPts val="0"/>
              </a:spcBef>
              <a:buNone/>
              <a:defRPr/>
            </a:pPr>
            <a:r>
              <a:rPr lang="en-US" altLang="en-US" sz="1800" b="1" dirty="0">
                <a:solidFill>
                  <a:srgbClr val="FF0000"/>
                </a:solidFill>
                <a:latin typeface="Constantia" panose="02030602050306030303" pitchFamily="18" charset="0"/>
                <a:ea typeface="Constantia" pitchFamily="18" charset="0"/>
                <a:cs typeface="Constantia" pitchFamily="18" charset="0"/>
                <a:sym typeface="Constantia" pitchFamily="18" charset="0"/>
              </a:rPr>
              <a:t>liposome encapsulated combination of daunorubicin and cytarabine VYXEOS™ </a:t>
            </a:r>
            <a:r>
              <a:rPr lang="en-US" altLang="en-US" sz="1800" b="1" dirty="0">
                <a:solidFill>
                  <a:prstClr val="black"/>
                </a:solidFill>
                <a:latin typeface="Constantia" panose="02030602050306030303" pitchFamily="18" charset="0"/>
                <a:ea typeface="Constantia" pitchFamily="18" charset="0"/>
                <a:cs typeface="Constantia" pitchFamily="18" charset="0"/>
                <a:sym typeface="Constantia" pitchFamily="18" charset="0"/>
              </a:rPr>
              <a:t>Jazz Pharmaceuticals (adults with newly diagnosed therapy related AML or AML with myelodysplasia related changes)</a:t>
            </a:r>
          </a:p>
          <a:p>
            <a:pPr marL="457200" lvl="2" indent="0" defTabSz="914400">
              <a:spcBef>
                <a:spcPts val="0"/>
              </a:spcBef>
              <a:buNone/>
              <a:defRPr/>
            </a:pPr>
            <a:endParaRPr lang="en-US" altLang="en-US" sz="1800" b="1" u="sng" dirty="0">
              <a:solidFill>
                <a:prstClr val="black"/>
              </a:solidFill>
              <a:latin typeface="Constantia" panose="02030602050306030303" pitchFamily="18" charset="0"/>
              <a:ea typeface="Constantia" pitchFamily="18" charset="0"/>
              <a:cs typeface="Constantia" pitchFamily="18" charset="0"/>
              <a:sym typeface="Constantia" pitchFamily="18" charset="0"/>
            </a:endParaRPr>
          </a:p>
          <a:p>
            <a:pPr marL="971550" lvl="4" indent="-285750" defTabSz="914400">
              <a:spcBef>
                <a:spcPts val="300"/>
              </a:spcBef>
              <a:buClr>
                <a:srgbClr val="0BD0D9"/>
              </a:buClr>
              <a:buFont typeface="Arial" panose="020B0604020202020204" pitchFamily="34" charset="0"/>
              <a:buChar char="•"/>
              <a:defRPr/>
            </a:pPr>
            <a:r>
              <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a monoclonal antibody or small molecule; liposome encapsulated cytotoxic chemotherapy</a:t>
            </a:r>
          </a:p>
          <a:p>
            <a:pPr marL="971550" lvl="4" indent="-285750" defTabSz="914400">
              <a:spcBef>
                <a:spcPts val="300"/>
              </a:spcBef>
              <a:buClr>
                <a:srgbClr val="0BD0D9"/>
              </a:buClr>
              <a:buFont typeface="Arial" panose="020B0604020202020204" pitchFamily="34" charset="0"/>
              <a:buChar char="•"/>
              <a:defRPr/>
            </a:pPr>
            <a:endPar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defTabSz="914400">
              <a:spcBef>
                <a:spcPts val="300"/>
              </a:spcBef>
              <a:buClr>
                <a:srgbClr val="0BD0D9"/>
              </a:buClr>
              <a:buFont typeface="Arial" panose="020B0604020202020204" pitchFamily="34" charset="0"/>
              <a:buChar char="•"/>
              <a:defRPr/>
            </a:pPr>
            <a:r>
              <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possible; no premedication needed</a:t>
            </a:r>
          </a:p>
          <a:p>
            <a:pPr marL="971550" lvl="4" indent="-285750" defTabSz="914400">
              <a:spcBef>
                <a:spcPts val="300"/>
              </a:spcBef>
              <a:buClr>
                <a:srgbClr val="0BD0D9"/>
              </a:buClr>
              <a:buFont typeface="Arial" panose="020B0604020202020204" pitchFamily="34" charset="0"/>
              <a:buChar char="•"/>
              <a:defRPr/>
            </a:pPr>
            <a:endPar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defTabSz="914400">
              <a:spcBef>
                <a:spcPts val="300"/>
              </a:spcBef>
              <a:buClr>
                <a:srgbClr val="0BD0D9"/>
              </a:buClr>
              <a:buFont typeface="Arial" panose="020B0604020202020204" pitchFamily="34" charset="0"/>
              <a:buChar char="•"/>
              <a:defRPr/>
            </a:pPr>
            <a:r>
              <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targeted therapy or genomic alteration specific</a:t>
            </a:r>
          </a:p>
          <a:p>
            <a:pPr marL="971550" lvl="4" indent="-285750" defTabSz="914400">
              <a:spcBef>
                <a:spcPts val="300"/>
              </a:spcBef>
              <a:buClr>
                <a:srgbClr val="0BD0D9"/>
              </a:buClr>
              <a:buFont typeface="Arial" panose="020B0604020202020204" pitchFamily="34" charset="0"/>
              <a:buChar char="•"/>
              <a:defRPr/>
            </a:pPr>
            <a:endPar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defTabSz="914400">
              <a:spcBef>
                <a:spcPts val="300"/>
              </a:spcBef>
              <a:buClr>
                <a:srgbClr val="0BD0D9"/>
              </a:buClr>
              <a:buFont typeface="Arial" panose="020B0604020202020204" pitchFamily="34" charset="0"/>
              <a:buChar char="•"/>
              <a:defRPr/>
            </a:pPr>
            <a:r>
              <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Do not interchange with other daunorubicin and/or cytarabine products</a:t>
            </a:r>
          </a:p>
          <a:p>
            <a:pPr marL="971550" lvl="4" indent="-285750" defTabSz="914400">
              <a:spcBef>
                <a:spcPts val="300"/>
              </a:spcBef>
              <a:buClr>
                <a:srgbClr val="0BD0D9"/>
              </a:buClr>
              <a:buFont typeface="Arial" panose="020B0604020202020204" pitchFamily="34" charset="0"/>
              <a:buChar char="•"/>
              <a:defRPr/>
            </a:pPr>
            <a:endPar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defTabSz="914400">
              <a:spcBef>
                <a:spcPts val="300"/>
              </a:spcBef>
              <a:buClr>
                <a:srgbClr val="0BD0D9"/>
              </a:buClr>
              <a:buFont typeface="Arial" panose="020B0604020202020204" pitchFamily="34" charset="0"/>
              <a:buChar char="•"/>
              <a:defRPr/>
            </a:pPr>
            <a:r>
              <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Hemorrhage, cardiotoxicity, febrile neutropenia, rash, edema, N/V, mucositis, diarrhea, constipation, copper overload, musculoskeletal pain, fatigue, abdominal pain, dyspnea, headache, cough, decreased appetite, arrhythmia, tissue necrosis</a:t>
            </a:r>
            <a:endParaRPr lang="en-US" altLang="en-US" sz="1800" dirty="0">
              <a:solidFill>
                <a:prstClr val="black"/>
              </a:solidFill>
              <a:latin typeface="Calibri"/>
              <a:cs typeface="+mn-cs"/>
            </a:endParaRPr>
          </a:p>
          <a:p>
            <a:pPr marL="0" indent="0">
              <a:buNone/>
            </a:pPr>
            <a:endParaRPr lang="en-US" dirty="0"/>
          </a:p>
        </p:txBody>
      </p:sp>
      <p:sp>
        <p:nvSpPr>
          <p:cNvPr id="4" name="TextBox 3">
            <a:extLst>
              <a:ext uri="{FF2B5EF4-FFF2-40B4-BE49-F238E27FC236}">
                <a16:creationId xmlns:a16="http://schemas.microsoft.com/office/drawing/2014/main" id="{DC568429-FCF5-486B-97CA-40B40738D3C7}"/>
              </a:ext>
            </a:extLst>
          </p:cNvPr>
          <p:cNvSpPr txBox="1"/>
          <p:nvPr/>
        </p:nvSpPr>
        <p:spPr>
          <a:xfrm>
            <a:off x="222836" y="4528984"/>
            <a:ext cx="7292148" cy="276999"/>
          </a:xfrm>
          <a:prstGeom prst="rect">
            <a:avLst/>
          </a:prstGeom>
          <a:noFill/>
        </p:spPr>
        <p:txBody>
          <a:bodyPr wrap="square" rtlCol="0">
            <a:spAutoFit/>
          </a:bodyPr>
          <a:lstStyle/>
          <a:p>
            <a:r>
              <a:rPr lang="en-US" sz="1200" dirty="0"/>
              <a:t>www.vyxeos.com</a:t>
            </a:r>
          </a:p>
        </p:txBody>
      </p:sp>
    </p:spTree>
    <p:extLst>
      <p:ext uri="{BB962C8B-B14F-4D97-AF65-F5344CB8AC3E}">
        <p14:creationId xmlns:p14="http://schemas.microsoft.com/office/powerpoint/2010/main" val="530710047"/>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8081"/>
          </a:xfrm>
        </p:spPr>
        <p:txBody>
          <a:bodyPr>
            <a:normAutofit/>
          </a:bodyPr>
          <a:lstStyle/>
          <a:p>
            <a:r>
              <a:rPr lang="en-US" altLang="en-US" sz="2400" dirty="0">
                <a:solidFill>
                  <a:srgbClr val="FF0000"/>
                </a:solidFill>
                <a:latin typeface="Constantia" panose="02030602050306030303" pitchFamily="18" charset="0"/>
                <a:ea typeface="Constantia" pitchFamily="18" charset="0"/>
                <a:cs typeface="Constantia" pitchFamily="18" charset="0"/>
                <a:sym typeface="Constantia" pitchFamily="18" charset="0"/>
              </a:rPr>
              <a:t>apalutamide ERLEADA™ </a:t>
            </a:r>
            <a:endParaRPr lang="en-US" sz="2400" dirty="0"/>
          </a:p>
        </p:txBody>
      </p:sp>
      <p:sp>
        <p:nvSpPr>
          <p:cNvPr id="3" name="Content Placeholder 2"/>
          <p:cNvSpPr>
            <a:spLocks noGrp="1"/>
          </p:cNvSpPr>
          <p:nvPr>
            <p:ph idx="1"/>
          </p:nvPr>
        </p:nvSpPr>
        <p:spPr>
          <a:xfrm>
            <a:off x="457200" y="1186677"/>
            <a:ext cx="8229600" cy="3258991"/>
          </a:xfrm>
        </p:spPr>
        <p:txBody>
          <a:bodyPr>
            <a:normAutofit lnSpcReduction="10000"/>
          </a:bodyPr>
          <a:lstStyle/>
          <a:p>
            <a:pPr marL="457200" lvl="2" indent="0" defTabSz="914400">
              <a:spcBef>
                <a:spcPts val="0"/>
              </a:spcBef>
              <a:buNone/>
              <a:defRPr/>
            </a:pPr>
            <a:r>
              <a:rPr lang="en-US" altLang="en-US" sz="1600" b="1" dirty="0">
                <a:solidFill>
                  <a:srgbClr val="FF0000"/>
                </a:solidFill>
                <a:latin typeface="Constantia" panose="02030602050306030303" pitchFamily="18" charset="0"/>
                <a:ea typeface="Constantia" pitchFamily="18" charset="0"/>
                <a:cs typeface="Constantia" pitchFamily="18" charset="0"/>
                <a:sym typeface="Constantia" pitchFamily="18" charset="0"/>
              </a:rPr>
              <a:t>apalutamide ERLEADA™ </a:t>
            </a:r>
            <a:r>
              <a:rPr lang="en-US" altLang="en-US" sz="1600" b="1" dirty="0">
                <a:solidFill>
                  <a:srgbClr val="00B0F0"/>
                </a:solidFill>
                <a:latin typeface="Constantia" pitchFamily="18" charset="0"/>
                <a:ea typeface="Constantia" pitchFamily="18" charset="0"/>
                <a:cs typeface="Constantia" pitchFamily="18" charset="0"/>
                <a:sym typeface="Constantia" pitchFamily="18" charset="0"/>
              </a:rPr>
              <a:t> </a:t>
            </a:r>
            <a:r>
              <a:rPr lang="en-US" altLang="en-US" sz="1600" b="1" dirty="0">
                <a:latin typeface="Constantia" pitchFamily="18" charset="0"/>
                <a:ea typeface="Constantia" pitchFamily="18" charset="0"/>
                <a:cs typeface="Constantia" pitchFamily="18" charset="0"/>
                <a:sym typeface="Constantia" pitchFamily="18" charset="0"/>
              </a:rPr>
              <a:t>Janssen (</a:t>
            </a:r>
            <a:r>
              <a:rPr lang="en-US" sz="1600" b="1" dirty="0">
                <a:latin typeface="Constantia" panose="02030602050306030303" pitchFamily="18" charset="0"/>
              </a:rPr>
              <a:t>treatment of patients with non-metastatic castration-resistant prostate cancer)</a:t>
            </a:r>
          </a:p>
          <a:p>
            <a:pPr marL="457200" lvl="2" indent="0" defTabSz="914400">
              <a:spcBef>
                <a:spcPts val="0"/>
              </a:spcBef>
              <a:buNone/>
              <a:defRPr/>
            </a:pPr>
            <a:endParaRPr lang="en-US" altLang="en-US" sz="1600" b="1" u="sng" dirty="0">
              <a:solidFill>
                <a:prstClr val="black"/>
              </a:solidFill>
              <a:latin typeface="Constantia" panose="02030602050306030303"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 or what?</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6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DC568429-FCF5-486B-97CA-40B40738D3C7}"/>
              </a:ext>
            </a:extLst>
          </p:cNvPr>
          <p:cNvSpPr txBox="1"/>
          <p:nvPr/>
        </p:nvSpPr>
        <p:spPr>
          <a:xfrm>
            <a:off x="222836" y="4563182"/>
            <a:ext cx="7292148" cy="276999"/>
          </a:xfrm>
          <a:prstGeom prst="rect">
            <a:avLst/>
          </a:prstGeom>
          <a:noFill/>
        </p:spPr>
        <p:txBody>
          <a:bodyPr wrap="square" rtlCol="0">
            <a:spAutoFit/>
          </a:bodyPr>
          <a:lstStyle/>
          <a:p>
            <a:r>
              <a:rPr lang="en-US" sz="1200" dirty="0"/>
              <a:t>www.erleada.com</a:t>
            </a:r>
          </a:p>
        </p:txBody>
      </p:sp>
    </p:spTree>
    <p:extLst>
      <p:ext uri="{BB962C8B-B14F-4D97-AF65-F5344CB8AC3E}">
        <p14:creationId xmlns:p14="http://schemas.microsoft.com/office/powerpoint/2010/main" val="234363212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Progress in Cancer Therapy 2017/18</a:t>
            </a:r>
          </a:p>
        </p:txBody>
      </p:sp>
      <p:sp>
        <p:nvSpPr>
          <p:cNvPr id="3" name="Content Placeholder 2"/>
          <p:cNvSpPr>
            <a:spLocks noGrp="1"/>
          </p:cNvSpPr>
          <p:nvPr>
            <p:ph idx="1"/>
          </p:nvPr>
        </p:nvSpPr>
        <p:spPr>
          <a:xfrm>
            <a:off x="323850" y="1502044"/>
            <a:ext cx="8229600" cy="2581006"/>
          </a:xfrm>
        </p:spPr>
        <p:txBody>
          <a:bodyPr>
            <a:normAutofit/>
          </a:bodyPr>
          <a:lstStyle/>
          <a:p>
            <a:pPr marL="1201737" lvl="2" indent="-342900" defTabSz="904875">
              <a:lnSpc>
                <a:spcPct val="80000"/>
              </a:lnSpc>
              <a:spcBef>
                <a:spcPts val="400"/>
              </a:spcBef>
              <a:buClr>
                <a:srgbClr val="0F6FC6"/>
              </a:buClr>
              <a:buSzPct val="85000"/>
              <a:buFont typeface="Arial" panose="020B0604020202020204" pitchFamily="34" charset="0"/>
              <a:buChar char="•"/>
              <a:defRPr/>
            </a:pPr>
            <a:r>
              <a:rPr lang="en-US" altLang="en-US" sz="2000" b="1" dirty="0">
                <a:latin typeface="Constantia" pitchFamily="18" charset="0"/>
                <a:ea typeface="Constantia" pitchFamily="18" charset="0"/>
                <a:cs typeface="Constantia" pitchFamily="18" charset="0"/>
                <a:sym typeface="Constantia" pitchFamily="18" charset="0"/>
              </a:rPr>
              <a:t>Cellular  Gene Therapies</a:t>
            </a:r>
          </a:p>
          <a:p>
            <a:pPr marL="1201737" lvl="2" indent="-342900" defTabSz="904875">
              <a:lnSpc>
                <a:spcPct val="80000"/>
              </a:lnSpc>
              <a:spcBef>
                <a:spcPts val="400"/>
              </a:spcBef>
              <a:buClr>
                <a:srgbClr val="0F6FC6"/>
              </a:buClr>
              <a:buSzPct val="85000"/>
              <a:buFont typeface="Arial" panose="020B0604020202020204" pitchFamily="34" charset="0"/>
              <a:buChar char="•"/>
              <a:defRPr/>
            </a:pPr>
            <a:endParaRPr lang="en-US" altLang="en-US" sz="2000" b="1" dirty="0">
              <a:latin typeface="Constantia" pitchFamily="18" charset="0"/>
              <a:ea typeface="Constantia" pitchFamily="18" charset="0"/>
              <a:cs typeface="Constantia" pitchFamily="18" charset="0"/>
              <a:sym typeface="Constantia" pitchFamily="18" charset="0"/>
            </a:endParaRPr>
          </a:p>
          <a:p>
            <a:pPr marL="1658937" lvl="3" indent="-342900" defTabSz="904875">
              <a:lnSpc>
                <a:spcPct val="80000"/>
              </a:lnSpc>
              <a:spcBef>
                <a:spcPts val="400"/>
              </a:spcBef>
              <a:buClr>
                <a:srgbClr val="0F6FC6"/>
              </a:buClr>
              <a:buSzPct val="85000"/>
              <a:buFont typeface="Arial" panose="020B0604020202020204" pitchFamily="34" charset="0"/>
              <a:buChar char="•"/>
              <a:defRPr/>
            </a:pPr>
            <a:r>
              <a:rPr lang="en-US" altLang="en-US" b="1" dirty="0">
                <a:latin typeface="Constantia" pitchFamily="18" charset="0"/>
                <a:ea typeface="Constantia" pitchFamily="18" charset="0"/>
                <a:cs typeface="Constantia" pitchFamily="18" charset="0"/>
                <a:sym typeface="Constantia" pitchFamily="18" charset="0"/>
              </a:rPr>
              <a:t>“The U.S. Food and Drug Administration issued a historic action today making the first gene therapy available in the United States, ushering in a new approach to the treatment of cancer and other serious and life-threatening diseases.”</a:t>
            </a:r>
          </a:p>
          <a:p>
            <a:pPr marL="0" indent="0">
              <a:buNone/>
            </a:pPr>
            <a:endParaRPr lang="en-US" sz="2400" dirty="0"/>
          </a:p>
        </p:txBody>
      </p:sp>
      <p:sp>
        <p:nvSpPr>
          <p:cNvPr id="4" name="TextBox 3"/>
          <p:cNvSpPr txBox="1"/>
          <p:nvPr/>
        </p:nvSpPr>
        <p:spPr>
          <a:xfrm>
            <a:off x="0" y="4313485"/>
            <a:ext cx="5346015" cy="218521"/>
          </a:xfrm>
          <a:prstGeom prst="rect">
            <a:avLst/>
          </a:prstGeom>
          <a:noFill/>
        </p:spPr>
        <p:txBody>
          <a:bodyPr wrap="non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3153408699"/>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1420" y="258679"/>
            <a:ext cx="8145380" cy="427121"/>
          </a:xfrm>
        </p:spPr>
        <p:txBody>
          <a:bodyPr>
            <a:normAutofit fontScale="90000"/>
          </a:bodyPr>
          <a:lstStyle/>
          <a:p>
            <a:r>
              <a:rPr lang="en-US" altLang="en-US" sz="2400" dirty="0">
                <a:solidFill>
                  <a:srgbClr val="FF0000"/>
                </a:solidFill>
                <a:latin typeface="Constantia" panose="02030602050306030303" pitchFamily="18" charset="0"/>
                <a:ea typeface="Constantia" pitchFamily="18" charset="0"/>
                <a:cs typeface="Constantia" pitchFamily="18" charset="0"/>
                <a:sym typeface="Constantia" pitchFamily="18" charset="0"/>
              </a:rPr>
              <a:t>apalutamide ERLEADA™ </a:t>
            </a:r>
            <a:endParaRPr lang="en-US" sz="2400" dirty="0"/>
          </a:p>
        </p:txBody>
      </p:sp>
      <p:sp>
        <p:nvSpPr>
          <p:cNvPr id="3" name="Content Placeholder 2"/>
          <p:cNvSpPr>
            <a:spLocks noGrp="1"/>
          </p:cNvSpPr>
          <p:nvPr>
            <p:ph idx="1"/>
          </p:nvPr>
        </p:nvSpPr>
        <p:spPr>
          <a:xfrm>
            <a:off x="541420" y="861824"/>
            <a:ext cx="8145379" cy="3277039"/>
          </a:xfrm>
        </p:spPr>
        <p:txBody>
          <a:bodyPr>
            <a:normAutofit fontScale="92500" lnSpcReduction="20000"/>
          </a:bodyPr>
          <a:lstStyle/>
          <a:p>
            <a:pPr marL="457200" lvl="2" indent="0" defTabSz="914400">
              <a:spcBef>
                <a:spcPts val="0"/>
              </a:spcBef>
              <a:buNone/>
              <a:defRPr/>
            </a:pPr>
            <a:r>
              <a:rPr lang="en-US" altLang="en-US" sz="1800" b="1" dirty="0">
                <a:solidFill>
                  <a:srgbClr val="FF0000"/>
                </a:solidFill>
                <a:latin typeface="Constantia" panose="02030602050306030303" pitchFamily="18" charset="0"/>
                <a:ea typeface="Constantia" pitchFamily="18" charset="0"/>
                <a:cs typeface="Constantia" pitchFamily="18" charset="0"/>
                <a:sym typeface="Constantia" pitchFamily="18" charset="0"/>
              </a:rPr>
              <a:t>apalutamide ERLEADA™ </a:t>
            </a:r>
            <a:r>
              <a:rPr lang="en-US" altLang="en-US" sz="1800" b="1" dirty="0">
                <a:solidFill>
                  <a:srgbClr val="00B0F0"/>
                </a:solidFill>
                <a:latin typeface="Constantia" pitchFamily="18" charset="0"/>
                <a:ea typeface="Constantia" pitchFamily="18" charset="0"/>
                <a:cs typeface="Constantia" pitchFamily="18" charset="0"/>
                <a:sym typeface="Constantia" pitchFamily="18" charset="0"/>
              </a:rPr>
              <a:t> </a:t>
            </a:r>
            <a:r>
              <a:rPr lang="en-US" altLang="en-US" sz="1800" b="1" dirty="0">
                <a:latin typeface="Constantia" pitchFamily="18" charset="0"/>
                <a:ea typeface="Constantia" pitchFamily="18" charset="0"/>
                <a:cs typeface="Constantia" pitchFamily="18" charset="0"/>
                <a:sym typeface="Constantia" pitchFamily="18" charset="0"/>
              </a:rPr>
              <a:t>Janssen (</a:t>
            </a:r>
            <a:r>
              <a:rPr lang="en-US" sz="1800" b="1" dirty="0">
                <a:latin typeface="Constantia" panose="02030602050306030303" pitchFamily="18" charset="0"/>
              </a:rPr>
              <a:t>treatment of patients with non-metastatic castration-resistant prostate cancer)</a:t>
            </a:r>
          </a:p>
          <a:p>
            <a:pPr marL="457200" lvl="2" indent="0" defTabSz="914400">
              <a:spcBef>
                <a:spcPts val="0"/>
              </a:spcBef>
              <a:buNone/>
              <a:defRPr/>
            </a:pPr>
            <a:endParaRPr lang="en-US" altLang="en-US" sz="1800" b="1" u="sng" dirty="0">
              <a:solidFill>
                <a:prstClr val="black"/>
              </a:solidFill>
              <a:latin typeface="Constantia" panose="02030602050306030303" pitchFamily="18" charset="0"/>
              <a:ea typeface="Constantia" pitchFamily="18" charset="0"/>
              <a:cs typeface="Constantia" pitchFamily="18" charset="0"/>
              <a:sym typeface="Constantia" pitchFamily="18" charset="0"/>
            </a:endParaRPr>
          </a:p>
          <a:p>
            <a:pPr marL="971550" lvl="4" indent="-285750" defTabSz="914400">
              <a:spcBef>
                <a:spcPts val="300"/>
              </a:spcBef>
              <a:buClr>
                <a:srgbClr val="0BD0D9"/>
              </a:buClr>
              <a:buFont typeface="Arial" panose="020B0604020202020204" pitchFamily="34" charset="0"/>
              <a:buChar char="•"/>
              <a:defRPr/>
            </a:pPr>
            <a:r>
              <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Oral androgen receptor inhibitor</a:t>
            </a:r>
          </a:p>
          <a:p>
            <a:pPr marL="971550" lvl="4" indent="-285750" defTabSz="914400">
              <a:spcBef>
                <a:spcPts val="300"/>
              </a:spcBef>
              <a:buClr>
                <a:srgbClr val="0BD0D9"/>
              </a:buClr>
              <a:buFont typeface="Arial" panose="020B0604020202020204" pitchFamily="34" charset="0"/>
              <a:buChar char="•"/>
              <a:defRPr/>
            </a:pPr>
            <a:endPar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defTabSz="914400">
              <a:spcBef>
                <a:spcPts val="300"/>
              </a:spcBef>
              <a:buClr>
                <a:srgbClr val="0BD0D9"/>
              </a:buClr>
              <a:buFont typeface="Arial" panose="020B0604020202020204" pitchFamily="34" charset="0"/>
              <a:buChar char="•"/>
              <a:defRPr/>
            </a:pPr>
            <a:r>
              <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Patient needs a gonadotropin-releasing hormone analog concurrently or should have had an orchiectomy</a:t>
            </a:r>
          </a:p>
          <a:p>
            <a:pPr marL="971550" lvl="4" indent="-285750" defTabSz="914400">
              <a:spcBef>
                <a:spcPts val="300"/>
              </a:spcBef>
              <a:buClr>
                <a:srgbClr val="0BD0D9"/>
              </a:buClr>
              <a:buFont typeface="Arial" panose="020B0604020202020204" pitchFamily="34" charset="0"/>
              <a:buChar char="•"/>
              <a:defRPr/>
            </a:pPr>
            <a:endPar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defTabSz="914400">
              <a:spcBef>
                <a:spcPts val="300"/>
              </a:spcBef>
              <a:buClr>
                <a:srgbClr val="0BD0D9"/>
              </a:buClr>
              <a:buFont typeface="Arial" panose="020B0604020202020204" pitchFamily="34" charset="0"/>
              <a:buChar char="•"/>
              <a:defRPr/>
            </a:pPr>
            <a:r>
              <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 interactions: Sensitive substrates of CYP3A4, CYP2C19, CYP2C9, UGT,      P-gp, BCRP, or OATP1B1</a:t>
            </a:r>
          </a:p>
          <a:p>
            <a:pPr marL="971550" lvl="4" indent="-285750" defTabSz="914400">
              <a:spcBef>
                <a:spcPts val="300"/>
              </a:spcBef>
              <a:buClr>
                <a:srgbClr val="0BD0D9"/>
              </a:buClr>
              <a:buFont typeface="Arial" panose="020B0604020202020204" pitchFamily="34" charset="0"/>
              <a:buChar char="•"/>
              <a:defRPr/>
            </a:pPr>
            <a:endPar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defTabSz="914400">
              <a:spcBef>
                <a:spcPts val="300"/>
              </a:spcBef>
              <a:buClr>
                <a:srgbClr val="0BD0D9"/>
              </a:buClr>
              <a:buFont typeface="Arial" panose="020B0604020202020204" pitchFamily="34" charset="0"/>
              <a:buChar char="•"/>
              <a:defRPr/>
            </a:pPr>
            <a:r>
              <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genomic alteration specific</a:t>
            </a:r>
          </a:p>
          <a:p>
            <a:pPr marL="971550" lvl="4" indent="-285750" defTabSz="914400">
              <a:spcBef>
                <a:spcPts val="300"/>
              </a:spcBef>
              <a:buClr>
                <a:srgbClr val="0BD0D9"/>
              </a:buClr>
              <a:buFont typeface="Arial" panose="020B0604020202020204" pitchFamily="34" charset="0"/>
              <a:buChar char="•"/>
              <a:defRPr/>
            </a:pPr>
            <a:endPar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defTabSz="914400">
              <a:spcBef>
                <a:spcPts val="300"/>
              </a:spcBef>
              <a:buClr>
                <a:srgbClr val="0BD0D9"/>
              </a:buClr>
              <a:buFont typeface="Arial" panose="020B0604020202020204" pitchFamily="34" charset="0"/>
              <a:buChar char="•"/>
              <a:defRPr/>
            </a:pPr>
            <a:r>
              <a:rPr lang="en-US" altLang="en-US" sz="16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fatigue, hypertension, rash, diarrhea, nausea, weight decreased, arthralgia, fall, hot flush, decreased appetite, fracture, and peripheral edema. </a:t>
            </a:r>
          </a:p>
        </p:txBody>
      </p:sp>
      <p:sp>
        <p:nvSpPr>
          <p:cNvPr id="4" name="TextBox 3">
            <a:extLst>
              <a:ext uri="{FF2B5EF4-FFF2-40B4-BE49-F238E27FC236}">
                <a16:creationId xmlns:a16="http://schemas.microsoft.com/office/drawing/2014/main" id="{DC568429-FCF5-486B-97CA-40B40738D3C7}"/>
              </a:ext>
            </a:extLst>
          </p:cNvPr>
          <p:cNvSpPr txBox="1"/>
          <p:nvPr/>
        </p:nvSpPr>
        <p:spPr>
          <a:xfrm>
            <a:off x="222836" y="4528984"/>
            <a:ext cx="7292148" cy="276999"/>
          </a:xfrm>
          <a:prstGeom prst="rect">
            <a:avLst/>
          </a:prstGeom>
          <a:noFill/>
        </p:spPr>
        <p:txBody>
          <a:bodyPr wrap="square" rtlCol="0">
            <a:spAutoFit/>
          </a:bodyPr>
          <a:lstStyle/>
          <a:p>
            <a:r>
              <a:rPr lang="en-US" sz="1200" dirty="0"/>
              <a:t>www.erleada.com</a:t>
            </a:r>
          </a:p>
        </p:txBody>
      </p:sp>
    </p:spTree>
    <p:extLst>
      <p:ext uri="{BB962C8B-B14F-4D97-AF65-F5344CB8AC3E}">
        <p14:creationId xmlns:p14="http://schemas.microsoft.com/office/powerpoint/2010/main" val="1164755644"/>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59764" y="0"/>
            <a:ext cx="8327036" cy="779489"/>
          </a:xfrm>
        </p:spPr>
        <p:txBody>
          <a:bodyPr>
            <a:normAutofit/>
          </a:bodyPr>
          <a:lstStyle/>
          <a:p>
            <a:r>
              <a:rPr lang="en-US" altLang="en-US" sz="2400" dirty="0">
                <a:solidFill>
                  <a:srgbClr val="FF0000"/>
                </a:solidFill>
                <a:latin typeface="Constantia" pitchFamily="18" charset="0"/>
                <a:ea typeface="Constantia" pitchFamily="18" charset="0"/>
                <a:cs typeface="Constantia" pitchFamily="18" charset="0"/>
                <a:sym typeface="Constantia" pitchFamily="18" charset="0"/>
              </a:rPr>
              <a:t>lutetium Lu 177 dotatate LUTATHERA®</a:t>
            </a:r>
            <a:endParaRPr lang="en-US" sz="2400" dirty="0"/>
          </a:p>
        </p:txBody>
      </p:sp>
      <p:sp>
        <p:nvSpPr>
          <p:cNvPr id="3" name="Content Placeholder 2"/>
          <p:cNvSpPr>
            <a:spLocks noGrp="1"/>
          </p:cNvSpPr>
          <p:nvPr>
            <p:ph idx="1"/>
          </p:nvPr>
        </p:nvSpPr>
        <p:spPr>
          <a:xfrm>
            <a:off x="359764" y="951875"/>
            <a:ext cx="8327036" cy="3533795"/>
          </a:xfrm>
        </p:spPr>
        <p:txBody>
          <a:bodyPr>
            <a:noAutofit/>
          </a:bodyPr>
          <a:lstStyle/>
          <a:p>
            <a:pPr marL="457200" lvl="2">
              <a:defRPr/>
            </a:pPr>
            <a:r>
              <a:rPr lang="en-US" altLang="en-US" sz="1400" b="1" dirty="0">
                <a:solidFill>
                  <a:srgbClr val="FF0000"/>
                </a:solidFill>
                <a:latin typeface="Constantia" pitchFamily="18" charset="0"/>
                <a:ea typeface="Constantia" pitchFamily="18" charset="0"/>
                <a:cs typeface="Constantia" pitchFamily="18" charset="0"/>
                <a:sym typeface="Constantia" pitchFamily="18" charset="0"/>
              </a:rPr>
              <a:t>lutetium Lu 177 dotatate, LUTATHERA®</a:t>
            </a:r>
            <a:r>
              <a:rPr lang="en-US" altLang="en-US" sz="1400" b="1" dirty="0">
                <a:solidFill>
                  <a:schemeClr val="tx1"/>
                </a:solidFill>
                <a:latin typeface="Constantia" pitchFamily="18" charset="0"/>
                <a:ea typeface="Constantia" pitchFamily="18" charset="0"/>
                <a:cs typeface="Constantia" pitchFamily="18" charset="0"/>
                <a:sym typeface="Constantia" pitchFamily="18" charset="0"/>
              </a:rPr>
              <a:t> </a:t>
            </a:r>
            <a:r>
              <a:rPr lang="en-US" altLang="en-US" sz="1400" b="1" dirty="0">
                <a:latin typeface="Constantia" pitchFamily="18" charset="0"/>
                <a:ea typeface="Constantia" pitchFamily="18" charset="0"/>
                <a:cs typeface="Constantia" pitchFamily="18" charset="0"/>
                <a:sym typeface="Constantia" pitchFamily="18" charset="0"/>
              </a:rPr>
              <a:t>Advanced Accelerator Applications USA, Inc. (a radiolabeled somatostatin analog, for the treatment of somatostatin receptor-positive gastroenteropancreatic neuroendocrine tumors (GEP-NETs), including foregut, midgut, and hindgut neuroendocrine tumors in adults):</a:t>
            </a:r>
          </a:p>
          <a:p>
            <a:pPr marL="457200" lvl="2">
              <a:defRPr/>
            </a:pPr>
            <a:endParaRPr lang="en-US" altLang="en-US" sz="1400" b="1"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 or what?</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a:t>
            </a:r>
            <a:r>
              <a:rPr lang="en-US" sz="1600" b="1" i="1" dirty="0">
                <a:latin typeface="Constantia" panose="02030602050306030303" pitchFamily="18" charset="0"/>
              </a:rPr>
              <a:t> </a:t>
            </a: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9D9075DA-AAC2-400B-A574-5A396237CF9B}"/>
              </a:ext>
            </a:extLst>
          </p:cNvPr>
          <p:cNvSpPr txBox="1"/>
          <p:nvPr/>
        </p:nvSpPr>
        <p:spPr>
          <a:xfrm>
            <a:off x="0" y="4485670"/>
            <a:ext cx="6164580" cy="461665"/>
          </a:xfrm>
          <a:prstGeom prst="rect">
            <a:avLst/>
          </a:prstGeom>
          <a:noFill/>
        </p:spPr>
        <p:txBody>
          <a:bodyPr wrap="square" rtlCol="0">
            <a:spAutoFit/>
          </a:bodyPr>
          <a:lstStyle/>
          <a:p>
            <a:r>
              <a:rPr lang="en-US" sz="1200" dirty="0"/>
              <a:t>  </a:t>
            </a:r>
            <a:r>
              <a:rPr lang="en-US" sz="1200" dirty="0">
                <a:hlinkClick r:id="rId3"/>
              </a:rPr>
              <a:t>www.LUTATHERA.com</a:t>
            </a:r>
            <a:endParaRPr lang="en-US" sz="1200" dirty="0"/>
          </a:p>
          <a:p>
            <a:endParaRPr lang="en-US" sz="1200" dirty="0"/>
          </a:p>
        </p:txBody>
      </p:sp>
    </p:spTree>
    <p:extLst>
      <p:ext uri="{BB962C8B-B14F-4D97-AF65-F5344CB8AC3E}">
        <p14:creationId xmlns:p14="http://schemas.microsoft.com/office/powerpoint/2010/main" val="2899994312"/>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59764" y="7496"/>
            <a:ext cx="8327036" cy="715922"/>
          </a:xfrm>
        </p:spPr>
        <p:txBody>
          <a:bodyPr>
            <a:normAutofit/>
          </a:bodyPr>
          <a:lstStyle/>
          <a:p>
            <a:r>
              <a:rPr lang="en-US" altLang="en-US" sz="2400" dirty="0">
                <a:solidFill>
                  <a:srgbClr val="FF0000"/>
                </a:solidFill>
                <a:latin typeface="Constantia" pitchFamily="18" charset="0"/>
                <a:ea typeface="Constantia" pitchFamily="18" charset="0"/>
                <a:cs typeface="Constantia" pitchFamily="18" charset="0"/>
                <a:sym typeface="Constantia" pitchFamily="18" charset="0"/>
              </a:rPr>
              <a:t>lutetium Lu 177 dotatate LUTATHERA®</a:t>
            </a:r>
            <a:endParaRPr lang="en-US" sz="2400" dirty="0"/>
          </a:p>
        </p:txBody>
      </p:sp>
      <p:sp>
        <p:nvSpPr>
          <p:cNvPr id="3" name="Content Placeholder 2"/>
          <p:cNvSpPr>
            <a:spLocks noGrp="1"/>
          </p:cNvSpPr>
          <p:nvPr>
            <p:ph idx="1"/>
          </p:nvPr>
        </p:nvSpPr>
        <p:spPr>
          <a:xfrm>
            <a:off x="239843" y="655961"/>
            <a:ext cx="8327036" cy="4356516"/>
          </a:xfrm>
        </p:spPr>
        <p:txBody>
          <a:bodyPr>
            <a:noAutofit/>
          </a:bodyPr>
          <a:lstStyle/>
          <a:p>
            <a:pPr marL="457200" lvl="2">
              <a:defRPr/>
            </a:pPr>
            <a:r>
              <a:rPr lang="en-US" altLang="en-US" sz="1400" b="1" dirty="0">
                <a:solidFill>
                  <a:srgbClr val="FF0000"/>
                </a:solidFill>
                <a:latin typeface="Constantia" pitchFamily="18" charset="0"/>
                <a:ea typeface="Constantia" pitchFamily="18" charset="0"/>
                <a:cs typeface="Constantia" pitchFamily="18" charset="0"/>
                <a:sym typeface="Constantia" pitchFamily="18" charset="0"/>
              </a:rPr>
              <a:t>lutetium Lu 177 dotatate, LUTATHERA®</a:t>
            </a:r>
            <a:r>
              <a:rPr lang="en-US" altLang="en-US" sz="1400" b="1" dirty="0">
                <a:solidFill>
                  <a:schemeClr val="tx1"/>
                </a:solidFill>
                <a:latin typeface="Constantia" pitchFamily="18" charset="0"/>
                <a:ea typeface="Constantia" pitchFamily="18" charset="0"/>
                <a:cs typeface="Constantia" pitchFamily="18" charset="0"/>
                <a:sym typeface="Constantia" pitchFamily="18" charset="0"/>
              </a:rPr>
              <a:t> </a:t>
            </a:r>
            <a:r>
              <a:rPr lang="en-US" altLang="en-US" sz="1400" b="1" dirty="0">
                <a:latin typeface="Constantia" pitchFamily="18" charset="0"/>
                <a:ea typeface="Constantia" pitchFamily="18" charset="0"/>
                <a:cs typeface="Constantia" pitchFamily="18" charset="0"/>
                <a:sym typeface="Constantia" pitchFamily="18" charset="0"/>
              </a:rPr>
              <a:t>Advanced Accelerator Applications USA, Inc. (a radiolabeled somatostatin analog, for the treatment of somatostatin receptor-positive gastroenteropancreatic neuroendocrine tumors (GEP-NETs), including foregut, midgut, and hindgut neuroendocrine tumors in adults):</a:t>
            </a:r>
          </a:p>
          <a:p>
            <a:pPr marL="457200" lvl="2">
              <a:defRPr/>
            </a:pPr>
            <a:endParaRPr lang="en-US" altLang="en-US" sz="1400" b="1"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Radiolabeled somatostatin analog</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Give amino acids before, during and after infusion to decrease reabsorption and decrease damage to kidneys. Discontinue long acting somatostatins 4 weeks prior and octreotide 24 hours prior to infusion</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somatostatin receptors; not genomic alteration specific</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  risk of radiation exposure, myelosuppression, increased risk of MDS &amp; leukemia, l</a:t>
            </a:r>
            <a:r>
              <a:rPr lang="en-US" sz="1400" b="1" i="1" dirty="0">
                <a:latin typeface="Constantia" panose="02030602050306030303" pitchFamily="18" charset="0"/>
              </a:rPr>
              <a:t>ymphopenia, renal toxicity, hepatotoxicity, increased GGT, vomiting, nausea, symptomatic management, increased AST, increased ALT,               hyperglycemia and hypokalemia, neuroendocrine hormonal crisis</a:t>
            </a:r>
            <a:endParaRPr lang="en-US" sz="1400" b="1" i="1" dirty="0"/>
          </a:p>
        </p:txBody>
      </p:sp>
      <p:sp>
        <p:nvSpPr>
          <p:cNvPr id="4" name="TextBox 3">
            <a:extLst>
              <a:ext uri="{FF2B5EF4-FFF2-40B4-BE49-F238E27FC236}">
                <a16:creationId xmlns:a16="http://schemas.microsoft.com/office/drawing/2014/main" id="{9D9075DA-AAC2-400B-A574-5A396237CF9B}"/>
              </a:ext>
            </a:extLst>
          </p:cNvPr>
          <p:cNvSpPr txBox="1"/>
          <p:nvPr/>
        </p:nvSpPr>
        <p:spPr>
          <a:xfrm>
            <a:off x="0" y="4797033"/>
            <a:ext cx="6164580" cy="430887"/>
          </a:xfrm>
          <a:prstGeom prst="rect">
            <a:avLst/>
          </a:prstGeom>
          <a:noFill/>
        </p:spPr>
        <p:txBody>
          <a:bodyPr wrap="square" rtlCol="0">
            <a:spAutoFit/>
          </a:bodyPr>
          <a:lstStyle/>
          <a:p>
            <a:r>
              <a:rPr lang="en-US" sz="1000" dirty="0"/>
              <a:t>  </a:t>
            </a:r>
            <a:r>
              <a:rPr lang="en-US" sz="1000" dirty="0">
                <a:hlinkClick r:id="rId3"/>
              </a:rPr>
              <a:t>www.LUTATHERA.com</a:t>
            </a:r>
            <a:endParaRPr lang="en-US" sz="1000" dirty="0"/>
          </a:p>
          <a:p>
            <a:endParaRPr lang="en-US" sz="1200" dirty="0"/>
          </a:p>
        </p:txBody>
      </p:sp>
    </p:spTree>
    <p:extLst>
      <p:ext uri="{BB962C8B-B14F-4D97-AF65-F5344CB8AC3E}">
        <p14:creationId xmlns:p14="http://schemas.microsoft.com/office/powerpoint/2010/main" val="3681923282"/>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59764" y="0"/>
            <a:ext cx="8327036" cy="779489"/>
          </a:xfrm>
        </p:spPr>
        <p:txBody>
          <a:bodyPr>
            <a:normAutofit/>
          </a:bodyPr>
          <a:lstStyle/>
          <a:p>
            <a:r>
              <a:rPr lang="it-IT" altLang="en-US" sz="2400" dirty="0">
                <a:solidFill>
                  <a:srgbClr val="FF0000"/>
                </a:solidFill>
                <a:latin typeface="Constantia" pitchFamily="18" charset="0"/>
                <a:ea typeface="Constantia" pitchFamily="18" charset="0"/>
                <a:cs typeface="Constantia" pitchFamily="18" charset="0"/>
                <a:sym typeface="Constantia" pitchFamily="18" charset="0"/>
              </a:rPr>
              <a:t>iobenguane I 131 AZEDRA®</a:t>
            </a:r>
            <a:endParaRPr lang="en-US" sz="2400" dirty="0"/>
          </a:p>
        </p:txBody>
      </p:sp>
      <p:sp>
        <p:nvSpPr>
          <p:cNvPr id="3" name="Content Placeholder 2"/>
          <p:cNvSpPr>
            <a:spLocks noGrp="1"/>
          </p:cNvSpPr>
          <p:nvPr>
            <p:ph idx="1"/>
          </p:nvPr>
        </p:nvSpPr>
        <p:spPr>
          <a:xfrm>
            <a:off x="359764" y="951875"/>
            <a:ext cx="8327036" cy="3533795"/>
          </a:xfrm>
        </p:spPr>
        <p:txBody>
          <a:bodyPr>
            <a:noAutofit/>
          </a:bodyPr>
          <a:lstStyle/>
          <a:p>
            <a:pPr marL="457200" lvl="2">
              <a:defRPr/>
            </a:pPr>
            <a:r>
              <a:rPr lang="en-US" altLang="en-US" sz="1400" b="1" dirty="0">
                <a:solidFill>
                  <a:srgbClr val="FF0000"/>
                </a:solidFill>
                <a:latin typeface="Constantia" pitchFamily="18" charset="0"/>
                <a:ea typeface="Constantia" pitchFamily="18" charset="0"/>
                <a:cs typeface="Constantia" pitchFamily="18" charset="0"/>
                <a:sym typeface="Constantia" pitchFamily="18" charset="0"/>
              </a:rPr>
              <a:t>iobenguane I 131 AZEDRA® </a:t>
            </a:r>
            <a:r>
              <a:rPr lang="en-US" altLang="en-US" sz="1400" b="1" dirty="0">
                <a:latin typeface="Constantia" pitchFamily="18" charset="0"/>
                <a:ea typeface="Constantia" pitchFamily="18" charset="0"/>
                <a:cs typeface="Constantia" pitchFamily="18" charset="0"/>
                <a:sym typeface="Constantia" pitchFamily="18" charset="0"/>
              </a:rPr>
              <a:t>Progenics (adult and pediatric pts 12 and older with iobenguane scan-positive, unresectable, locally advanced or metastatic disease that requires systemic anticancer therapy</a:t>
            </a:r>
          </a:p>
          <a:p>
            <a:pPr marL="457200" lvl="2">
              <a:defRPr/>
            </a:pPr>
            <a:endParaRPr lang="en-US" altLang="en-US" sz="1400" b="1"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 or what?</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a:t>
            </a:r>
            <a:r>
              <a:rPr lang="en-US" sz="1600" b="1" i="1" dirty="0">
                <a:latin typeface="Constantia" panose="02030602050306030303" pitchFamily="18" charset="0"/>
              </a:rPr>
              <a:t> </a:t>
            </a: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9D9075DA-AAC2-400B-A574-5A396237CF9B}"/>
              </a:ext>
            </a:extLst>
          </p:cNvPr>
          <p:cNvSpPr txBox="1"/>
          <p:nvPr/>
        </p:nvSpPr>
        <p:spPr>
          <a:xfrm>
            <a:off x="0" y="4485670"/>
            <a:ext cx="6164580" cy="461665"/>
          </a:xfrm>
          <a:prstGeom prst="rect">
            <a:avLst/>
          </a:prstGeom>
          <a:noFill/>
        </p:spPr>
        <p:txBody>
          <a:bodyPr wrap="square" rtlCol="0">
            <a:spAutoFit/>
          </a:bodyPr>
          <a:lstStyle/>
          <a:p>
            <a:r>
              <a:rPr lang="en-US" sz="1200" dirty="0"/>
              <a:t>  </a:t>
            </a:r>
            <a:r>
              <a:rPr lang="en-US" sz="1200" dirty="0">
                <a:hlinkClick r:id="rId3"/>
              </a:rPr>
              <a:t>www.azedra.com</a:t>
            </a:r>
            <a:endParaRPr lang="en-US" sz="1200" dirty="0"/>
          </a:p>
          <a:p>
            <a:endParaRPr lang="en-US" sz="1200" dirty="0"/>
          </a:p>
        </p:txBody>
      </p:sp>
    </p:spTree>
    <p:extLst>
      <p:ext uri="{BB962C8B-B14F-4D97-AF65-F5344CB8AC3E}">
        <p14:creationId xmlns:p14="http://schemas.microsoft.com/office/powerpoint/2010/main" val="2754830698"/>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59764" y="7496"/>
            <a:ext cx="8327036" cy="715922"/>
          </a:xfrm>
        </p:spPr>
        <p:txBody>
          <a:bodyPr>
            <a:normAutofit/>
          </a:bodyPr>
          <a:lstStyle/>
          <a:p>
            <a:r>
              <a:rPr lang="en-US" altLang="en-US" sz="2400" dirty="0">
                <a:solidFill>
                  <a:srgbClr val="FF0000"/>
                </a:solidFill>
                <a:latin typeface="Constantia" pitchFamily="18" charset="0"/>
                <a:ea typeface="Constantia" pitchFamily="18" charset="0"/>
                <a:cs typeface="Constantia" pitchFamily="18" charset="0"/>
                <a:sym typeface="Constantia" pitchFamily="18" charset="0"/>
              </a:rPr>
              <a:t>iobenguane I 131 AZEDRA® </a:t>
            </a:r>
            <a:endParaRPr lang="en-US" sz="2400" dirty="0"/>
          </a:p>
        </p:txBody>
      </p:sp>
      <p:sp>
        <p:nvSpPr>
          <p:cNvPr id="3" name="Content Placeholder 2"/>
          <p:cNvSpPr>
            <a:spLocks noGrp="1"/>
          </p:cNvSpPr>
          <p:nvPr>
            <p:ph idx="1"/>
          </p:nvPr>
        </p:nvSpPr>
        <p:spPr>
          <a:xfrm>
            <a:off x="359764" y="1014319"/>
            <a:ext cx="8103329" cy="3583082"/>
          </a:xfrm>
        </p:spPr>
        <p:txBody>
          <a:bodyPr>
            <a:noAutofit/>
          </a:bodyPr>
          <a:lstStyle/>
          <a:p>
            <a:pPr marL="457200" lvl="2">
              <a:defRPr/>
            </a:pPr>
            <a:r>
              <a:rPr lang="en-US" altLang="en-US" sz="1400" b="1" dirty="0">
                <a:solidFill>
                  <a:srgbClr val="FF0000"/>
                </a:solidFill>
                <a:latin typeface="Constantia" pitchFamily="18" charset="0"/>
                <a:ea typeface="Constantia" pitchFamily="18" charset="0"/>
                <a:cs typeface="Constantia" pitchFamily="18" charset="0"/>
                <a:sym typeface="Constantia" pitchFamily="18" charset="0"/>
              </a:rPr>
              <a:t>iobenguane I 131 AZEDRA® </a:t>
            </a:r>
            <a:r>
              <a:rPr lang="en-US" altLang="en-US" sz="1400" b="1" dirty="0">
                <a:latin typeface="Constantia" pitchFamily="18" charset="0"/>
                <a:ea typeface="Constantia" pitchFamily="18" charset="0"/>
                <a:cs typeface="Constantia" pitchFamily="18" charset="0"/>
                <a:sym typeface="Constantia" pitchFamily="18" charset="0"/>
              </a:rPr>
              <a:t>Progenics (adult and pediatric pts 12 and older with iobenguane scan-positive, unresectable, locally advanced or metastatic paragangliomas or pheochromocytomas that require systemic anticancer therapy</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Radioactive therapeutic agent; labeled with I 131. Similar to the neurotransmitter norepinephrine which is expressed  on paragangliomas and pheochromocytomas </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 interactions with drugs that reduce catecholamine uptake or deplete stores</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For iobenguane scan-positive disease</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  risk of radiation exposure, myelosuppression, increased risk of MDS &amp; leukemia, l</a:t>
            </a:r>
            <a:r>
              <a:rPr lang="en-US" sz="1400" b="1" i="1" dirty="0">
                <a:latin typeface="Constantia" panose="02030602050306030303" pitchFamily="18" charset="0"/>
              </a:rPr>
              <a:t>ymphopenia, renal toxicity, hypothyroidism, elevated blood pressure, pneumonitis, fatigue, increased INR, dizziness, N/V</a:t>
            </a:r>
            <a:endParaRPr lang="en-US" sz="1400" b="1" i="1" dirty="0"/>
          </a:p>
        </p:txBody>
      </p:sp>
      <p:sp>
        <p:nvSpPr>
          <p:cNvPr id="4" name="TextBox 3">
            <a:extLst>
              <a:ext uri="{FF2B5EF4-FFF2-40B4-BE49-F238E27FC236}">
                <a16:creationId xmlns:a16="http://schemas.microsoft.com/office/drawing/2014/main" id="{9D9075DA-AAC2-400B-A574-5A396237CF9B}"/>
              </a:ext>
            </a:extLst>
          </p:cNvPr>
          <p:cNvSpPr txBox="1"/>
          <p:nvPr/>
        </p:nvSpPr>
        <p:spPr>
          <a:xfrm>
            <a:off x="0" y="4649046"/>
            <a:ext cx="6164580" cy="430887"/>
          </a:xfrm>
          <a:prstGeom prst="rect">
            <a:avLst/>
          </a:prstGeom>
          <a:noFill/>
        </p:spPr>
        <p:txBody>
          <a:bodyPr wrap="square" rtlCol="0">
            <a:spAutoFit/>
          </a:bodyPr>
          <a:lstStyle/>
          <a:p>
            <a:r>
              <a:rPr lang="en-US" sz="1000" dirty="0"/>
              <a:t>  </a:t>
            </a:r>
            <a:r>
              <a:rPr lang="en-US" sz="1000" dirty="0">
                <a:hlinkClick r:id="rId3"/>
              </a:rPr>
              <a:t>www.azedra.com</a:t>
            </a:r>
            <a:endParaRPr lang="en-US" sz="1000" dirty="0"/>
          </a:p>
          <a:p>
            <a:endParaRPr lang="en-US" sz="1200" dirty="0"/>
          </a:p>
        </p:txBody>
      </p:sp>
    </p:spTree>
    <p:extLst>
      <p:ext uri="{BB962C8B-B14F-4D97-AF65-F5344CB8AC3E}">
        <p14:creationId xmlns:p14="http://schemas.microsoft.com/office/powerpoint/2010/main" val="651416629"/>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brigatinib ALUNBRIG™</a:t>
            </a:r>
            <a:r>
              <a:rPr lang="en-US" altLang="en-US" sz="2700" dirty="0">
                <a:solidFill>
                  <a:srgbClr val="00B0F0"/>
                </a:solidFill>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p:txBody>
          <a:bodyPr>
            <a:normAutofit lnSpcReduction="10000"/>
          </a:bodyPr>
          <a:lstStyle/>
          <a:p>
            <a:pPr marL="457200" lvl="2">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brigatinib ALUNBRIG™</a:t>
            </a:r>
            <a:r>
              <a:rPr lang="en-US" altLang="en-US" sz="1600" b="1" dirty="0">
                <a:solidFill>
                  <a:srgbClr val="00B0F0"/>
                </a:solidFill>
                <a:latin typeface="Constantia" pitchFamily="18" charset="0"/>
                <a:ea typeface="Constantia" pitchFamily="18" charset="0"/>
                <a:cs typeface="Constantia" pitchFamily="18" charset="0"/>
                <a:sym typeface="Constantia" pitchFamily="18" charset="0"/>
              </a:rPr>
              <a:t> </a:t>
            </a:r>
            <a:r>
              <a:rPr lang="en-US" altLang="en-US" sz="1600" b="1" dirty="0">
                <a:latin typeface="Constantia" pitchFamily="18" charset="0"/>
                <a:ea typeface="Constantia" pitchFamily="18" charset="0"/>
                <a:cs typeface="Constantia" pitchFamily="18" charset="0"/>
                <a:sym typeface="Constantia" pitchFamily="18" charset="0"/>
              </a:rPr>
              <a:t>Takeda (metastatic ALK positive NSCLC progressed on or are intolerant to crizotinib)</a:t>
            </a:r>
          </a:p>
          <a:p>
            <a:pPr marL="457200" lvl="2">
              <a:defRPr/>
            </a:pPr>
            <a:endParaRPr lang="en-US" altLang="en-US" sz="1600" b="1"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6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457200" lvl="2">
              <a:defRPr/>
            </a:pPr>
            <a:endParaRPr lang="en-US" altLang="en-US"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
        <p:nvSpPr>
          <p:cNvPr id="5" name="TextBox 4">
            <a:extLst>
              <a:ext uri="{FF2B5EF4-FFF2-40B4-BE49-F238E27FC236}">
                <a16:creationId xmlns:a16="http://schemas.microsoft.com/office/drawing/2014/main" id="{0D64D1B0-B4C7-48B7-B5B9-98B261FE4EF0}"/>
              </a:ext>
            </a:extLst>
          </p:cNvPr>
          <p:cNvSpPr txBox="1"/>
          <p:nvPr/>
        </p:nvSpPr>
        <p:spPr>
          <a:xfrm>
            <a:off x="121920" y="4440674"/>
            <a:ext cx="6271260" cy="276999"/>
          </a:xfrm>
          <a:prstGeom prst="rect">
            <a:avLst/>
          </a:prstGeom>
          <a:noFill/>
        </p:spPr>
        <p:txBody>
          <a:bodyPr wrap="square" rtlCol="0">
            <a:spAutoFit/>
          </a:bodyPr>
          <a:lstStyle/>
          <a:p>
            <a:pPr lvl="0" defTabSz="914400"/>
            <a:r>
              <a:rPr lang="en-US" sz="1200" dirty="0">
                <a:solidFill>
                  <a:prstClr val="black"/>
                </a:solidFill>
              </a:rPr>
              <a:t>www.alunbrig.com</a:t>
            </a:r>
          </a:p>
        </p:txBody>
      </p:sp>
    </p:spTree>
    <p:extLst>
      <p:ext uri="{BB962C8B-B14F-4D97-AF65-F5344CB8AC3E}">
        <p14:creationId xmlns:p14="http://schemas.microsoft.com/office/powerpoint/2010/main" val="1255325815"/>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751"/>
            <a:ext cx="8229600" cy="579112"/>
          </a:xfrm>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brigatinib ALUNBRIG™</a:t>
            </a:r>
            <a:r>
              <a:rPr lang="en-US" altLang="en-US" sz="2700" dirty="0">
                <a:solidFill>
                  <a:srgbClr val="00B0F0"/>
                </a:solidFill>
                <a:latin typeface="Constantia" pitchFamily="18" charset="0"/>
                <a:ea typeface="Constantia" pitchFamily="18" charset="0"/>
                <a:cs typeface="Constantia" pitchFamily="18" charset="0"/>
                <a:sym typeface="Constantia" pitchFamily="18" charset="0"/>
              </a:rPr>
              <a:t> </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412124" y="758179"/>
            <a:ext cx="8229600" cy="3599742"/>
          </a:xfrm>
        </p:spPr>
        <p:txBody>
          <a:bodyPr>
            <a:noAutofit/>
          </a:bodyPr>
          <a:lstStyle/>
          <a:p>
            <a:pPr marL="457200" lvl="2">
              <a:defRPr/>
            </a:pPr>
            <a:r>
              <a:rPr lang="en-US" altLang="en-US" sz="1400" b="1" dirty="0">
                <a:solidFill>
                  <a:srgbClr val="FF0000"/>
                </a:solidFill>
                <a:latin typeface="Constantia" pitchFamily="18" charset="0"/>
                <a:ea typeface="Constantia" pitchFamily="18" charset="0"/>
                <a:cs typeface="Constantia" pitchFamily="18" charset="0"/>
                <a:sym typeface="Constantia" pitchFamily="18" charset="0"/>
              </a:rPr>
              <a:t>brigatinib ALUNBRIG™</a:t>
            </a:r>
            <a:r>
              <a:rPr lang="en-US" altLang="en-US" sz="1400" b="1" dirty="0">
                <a:solidFill>
                  <a:srgbClr val="00B0F0"/>
                </a:solidFill>
                <a:latin typeface="Constantia" pitchFamily="18" charset="0"/>
                <a:ea typeface="Constantia" pitchFamily="18" charset="0"/>
                <a:cs typeface="Constantia" pitchFamily="18" charset="0"/>
                <a:sym typeface="Constantia" pitchFamily="18" charset="0"/>
              </a:rPr>
              <a:t> </a:t>
            </a:r>
            <a:r>
              <a:rPr lang="en-US" altLang="en-US" sz="1400" b="1" dirty="0">
                <a:latin typeface="Constantia" pitchFamily="18" charset="0"/>
                <a:ea typeface="Constantia" pitchFamily="18" charset="0"/>
                <a:cs typeface="Constantia" pitchFamily="18" charset="0"/>
                <a:sym typeface="Constantia" pitchFamily="18" charset="0"/>
              </a:rPr>
              <a:t>Takeda (metastatic ALK positive NSCLC progressed on or are intolerant to crizotinib)</a:t>
            </a:r>
          </a:p>
          <a:p>
            <a:pPr marL="457200" lvl="2">
              <a:defRPr/>
            </a:pPr>
            <a:endParaRPr lang="en-US" altLang="en-US" sz="1400" b="1"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multi tyrosine kinase inhibitor </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strong CYP3A inducers, inhibitors, substrates. Avoid grapefruit products</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ALK, ROS1, insulin-like growth factor-1 receptor (IGF-1R), and FLT-3 as well as EGFR deletion and point mutations</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to ALK positive NSCLC</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Hypertension, interstitial lung disease, bradycardia, visual disturbances, hyperglycemia</a:t>
            </a:r>
            <a:endParaRPr lang="en-US" sz="1400" dirty="0"/>
          </a:p>
        </p:txBody>
      </p:sp>
      <p:sp>
        <p:nvSpPr>
          <p:cNvPr id="5" name="TextBox 4">
            <a:extLst>
              <a:ext uri="{FF2B5EF4-FFF2-40B4-BE49-F238E27FC236}">
                <a16:creationId xmlns:a16="http://schemas.microsoft.com/office/drawing/2014/main" id="{0D64D1B0-B4C7-48B7-B5B9-98B261FE4EF0}"/>
              </a:ext>
            </a:extLst>
          </p:cNvPr>
          <p:cNvSpPr txBox="1"/>
          <p:nvPr/>
        </p:nvSpPr>
        <p:spPr>
          <a:xfrm>
            <a:off x="121920" y="4440674"/>
            <a:ext cx="6271260" cy="276999"/>
          </a:xfrm>
          <a:prstGeom prst="rect">
            <a:avLst/>
          </a:prstGeom>
          <a:noFill/>
        </p:spPr>
        <p:txBody>
          <a:bodyPr wrap="square" rtlCol="0">
            <a:spAutoFit/>
          </a:bodyPr>
          <a:lstStyle/>
          <a:p>
            <a:pPr lvl="0" defTabSz="914400"/>
            <a:r>
              <a:rPr lang="en-US" sz="1200" dirty="0">
                <a:solidFill>
                  <a:prstClr val="black"/>
                </a:solidFill>
              </a:rPr>
              <a:t>www.alunbrig.com</a:t>
            </a:r>
          </a:p>
        </p:txBody>
      </p:sp>
    </p:spTree>
    <p:extLst>
      <p:ext uri="{BB962C8B-B14F-4D97-AF65-F5344CB8AC3E}">
        <p14:creationId xmlns:p14="http://schemas.microsoft.com/office/powerpoint/2010/main" val="2897139569"/>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neratinib NERLYNX™ </a:t>
            </a:r>
            <a:r>
              <a:rPr lang="en-US" altLang="en-US" sz="2700" dirty="0">
                <a:solidFill>
                  <a:srgbClr val="00B0F0"/>
                </a:solidFill>
                <a:latin typeface="Constantia" pitchFamily="18" charset="0"/>
                <a:ea typeface="Constantia" pitchFamily="18" charset="0"/>
                <a:cs typeface="Constantia" pitchFamily="18" charset="0"/>
                <a:sym typeface="Constantia" pitchFamily="18" charset="0"/>
              </a:rPr>
              <a:t> </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p:txBody>
          <a:bodyPr>
            <a:normAutofit fontScale="92500" lnSpcReduction="10000"/>
          </a:bodyPr>
          <a:lstStyle/>
          <a:p>
            <a:pPr marL="457200" lvl="2">
              <a:defRPr/>
            </a:pPr>
            <a:r>
              <a:rPr lang="en-US" altLang="en-US" sz="1700" b="1" dirty="0">
                <a:solidFill>
                  <a:srgbClr val="FF0000"/>
                </a:solidFill>
                <a:latin typeface="Constantia" pitchFamily="18" charset="0"/>
                <a:ea typeface="Constantia" pitchFamily="18" charset="0"/>
                <a:cs typeface="Constantia" pitchFamily="18" charset="0"/>
                <a:sym typeface="Constantia" pitchFamily="18" charset="0"/>
              </a:rPr>
              <a:t>neratinib NERLYNX™  </a:t>
            </a:r>
            <a:r>
              <a:rPr lang="en-US" altLang="en-US" sz="17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Puma Biotechnology (extended adjuvant treatment of adult patients with early stage HER2 overexpressed/amplified breast cancer, to follow adjuvant trastuzumab-based therapy)</a:t>
            </a:r>
          </a:p>
          <a:p>
            <a:pPr marL="457200" lvl="2">
              <a:defRPr/>
            </a:pPr>
            <a:endParaRPr lang="en-US" altLang="en-US" sz="17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7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0FF0EA51-F599-4858-A21A-9E34CB84E39F}"/>
              </a:ext>
            </a:extLst>
          </p:cNvPr>
          <p:cNvSpPr txBox="1"/>
          <p:nvPr/>
        </p:nvSpPr>
        <p:spPr>
          <a:xfrm>
            <a:off x="91440" y="4614427"/>
            <a:ext cx="6804660" cy="276999"/>
          </a:xfrm>
          <a:prstGeom prst="rect">
            <a:avLst/>
          </a:prstGeom>
          <a:noFill/>
        </p:spPr>
        <p:txBody>
          <a:bodyPr wrap="square" rtlCol="0">
            <a:spAutoFit/>
          </a:bodyPr>
          <a:lstStyle/>
          <a:p>
            <a:pPr lvl="0" defTabSz="914400"/>
            <a:r>
              <a:rPr lang="en-US" sz="1200" dirty="0">
                <a:solidFill>
                  <a:prstClr val="black"/>
                </a:solidFill>
              </a:rPr>
              <a:t>www.nerlynx.com</a:t>
            </a:r>
          </a:p>
        </p:txBody>
      </p:sp>
    </p:spTree>
    <p:extLst>
      <p:ext uri="{BB962C8B-B14F-4D97-AF65-F5344CB8AC3E}">
        <p14:creationId xmlns:p14="http://schemas.microsoft.com/office/powerpoint/2010/main" val="1230659228"/>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8699"/>
            <a:ext cx="8229600" cy="579112"/>
          </a:xfrm>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neratinib NERLYNX™ </a:t>
            </a:r>
            <a:r>
              <a:rPr lang="en-US" altLang="en-US" sz="2700" dirty="0">
                <a:solidFill>
                  <a:srgbClr val="00B0F0"/>
                </a:solidFill>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a:xfrm>
            <a:off x="457200" y="677811"/>
            <a:ext cx="8229600" cy="3868431"/>
          </a:xfrm>
        </p:spPr>
        <p:txBody>
          <a:bodyPr>
            <a:noAutofit/>
          </a:bodyPr>
          <a:lstStyle/>
          <a:p>
            <a:pPr marL="457200" lvl="2">
              <a:defRPr/>
            </a:pPr>
            <a:r>
              <a:rPr lang="en-US" altLang="en-US" sz="1400" b="1" dirty="0">
                <a:solidFill>
                  <a:srgbClr val="FF0000"/>
                </a:solidFill>
                <a:latin typeface="Constantia" pitchFamily="18" charset="0"/>
                <a:ea typeface="Constantia" pitchFamily="18" charset="0"/>
                <a:cs typeface="Constantia" pitchFamily="18" charset="0"/>
                <a:sym typeface="Constantia" pitchFamily="18" charset="0"/>
              </a:rPr>
              <a:t>neratinib NERLYNX™  </a:t>
            </a:r>
            <a:r>
              <a:rPr lang="en-US" altLang="en-US" sz="14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Puma Biotechnology (extended adjuvant treatment of adult patients with early stage HER2 overexpressed/amplified breast cancer, to follow adjuvant trastuzumab-based therapy)</a:t>
            </a:r>
          </a:p>
          <a:p>
            <a:pPr marL="457200" lvl="2">
              <a:defRPr/>
            </a:pPr>
            <a:endParaRPr lang="en-US" altLang="en-US" sz="14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multi kinase inhibitor</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PPIs, H2-receptor antagonists, strong or moderate CYP3A4 inducers and inhibitors, P-gp substrates. No grapefruit products.</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EGFR, HER2, HER4</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to HER2 overexpressed/amplified </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Diarrhea (needs prophylactic &amp; aggressive management), nausea, abdominal pain, fatigue, vomiting, rash, hepatotoxicity, stomatitis, decreased appetite, muscle spasms, nail/skin issues</a:t>
            </a:r>
            <a:endParaRPr lang="en-US" altLang="en-US" sz="1400" dirty="0">
              <a:latin typeface="Constantia" panose="02030602050306030303" pitchFamily="18" charset="0"/>
            </a:endParaRPr>
          </a:p>
          <a:p>
            <a:pPr marL="0" indent="0">
              <a:buNone/>
            </a:pPr>
            <a:endParaRPr lang="en-US" sz="1400" dirty="0">
              <a:latin typeface="Constantia" panose="02030602050306030303" pitchFamily="18" charset="0"/>
            </a:endParaRPr>
          </a:p>
        </p:txBody>
      </p:sp>
      <p:sp>
        <p:nvSpPr>
          <p:cNvPr id="4" name="TextBox 3">
            <a:extLst>
              <a:ext uri="{FF2B5EF4-FFF2-40B4-BE49-F238E27FC236}">
                <a16:creationId xmlns:a16="http://schemas.microsoft.com/office/drawing/2014/main" id="{0FF0EA51-F599-4858-A21A-9E34CB84E39F}"/>
              </a:ext>
            </a:extLst>
          </p:cNvPr>
          <p:cNvSpPr txBox="1"/>
          <p:nvPr/>
        </p:nvSpPr>
        <p:spPr>
          <a:xfrm>
            <a:off x="46990" y="4767802"/>
            <a:ext cx="6804660" cy="276999"/>
          </a:xfrm>
          <a:prstGeom prst="rect">
            <a:avLst/>
          </a:prstGeom>
          <a:noFill/>
        </p:spPr>
        <p:txBody>
          <a:bodyPr wrap="square" rtlCol="0">
            <a:spAutoFit/>
          </a:bodyPr>
          <a:lstStyle/>
          <a:p>
            <a:pPr lvl="0" defTabSz="914400"/>
            <a:r>
              <a:rPr lang="en-US" sz="1200" dirty="0">
                <a:solidFill>
                  <a:prstClr val="black"/>
                </a:solidFill>
              </a:rPr>
              <a:t>www.nerlynx.com</a:t>
            </a:r>
          </a:p>
        </p:txBody>
      </p:sp>
    </p:spTree>
    <p:extLst>
      <p:ext uri="{BB962C8B-B14F-4D97-AF65-F5344CB8AC3E}">
        <p14:creationId xmlns:p14="http://schemas.microsoft.com/office/powerpoint/2010/main" val="3699856253"/>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encorafenib BRAFTOVI™and binimetinib MEKTOVI® </a:t>
            </a:r>
            <a:r>
              <a:rPr lang="en-US" altLang="en-US" sz="2700" dirty="0">
                <a:solidFill>
                  <a:srgbClr val="00B0F0"/>
                </a:solidFill>
                <a:latin typeface="Constantia" pitchFamily="18" charset="0"/>
                <a:ea typeface="Constantia" pitchFamily="18" charset="0"/>
                <a:cs typeface="Constantia" pitchFamily="18" charset="0"/>
                <a:sym typeface="Constantia" pitchFamily="18" charset="0"/>
              </a:rPr>
              <a:t> </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p:txBody>
          <a:bodyPr>
            <a:normAutofit fontScale="92500" lnSpcReduction="10000"/>
          </a:bodyPr>
          <a:lstStyle/>
          <a:p>
            <a:pPr marL="457200" lvl="2">
              <a:defRPr/>
            </a:pPr>
            <a:r>
              <a:rPr lang="en-US" altLang="en-US" sz="1800" b="1" dirty="0">
                <a:solidFill>
                  <a:srgbClr val="FF0000"/>
                </a:solidFill>
                <a:latin typeface="Constantia" pitchFamily="18" charset="0"/>
                <a:ea typeface="Constantia" pitchFamily="18" charset="0"/>
                <a:cs typeface="Constantia" pitchFamily="18" charset="0"/>
                <a:sym typeface="Constantia" pitchFamily="18" charset="0"/>
              </a:rPr>
              <a:t>encorafenib BRAFTOVI™and binimetanib MEKTOVI® </a:t>
            </a:r>
            <a:r>
              <a:rPr lang="en-US" altLang="en-US" sz="1800" b="1" dirty="0">
                <a:solidFill>
                  <a:schemeClr val="tx1"/>
                </a:solidFill>
                <a:latin typeface="Constantia" pitchFamily="18" charset="0"/>
                <a:ea typeface="Constantia" pitchFamily="18" charset="0"/>
                <a:cs typeface="Constantia" pitchFamily="18" charset="0"/>
                <a:sym typeface="Constantia" pitchFamily="18" charset="0"/>
              </a:rPr>
              <a:t>Array BioPharma (combination treatment  for unresectable or metastatic melanoma with a BRAF V600E or V600K mutation) </a:t>
            </a:r>
          </a:p>
          <a:p>
            <a:pPr marL="457200" lvl="2">
              <a:defRPr/>
            </a:pPr>
            <a:endParaRPr lang="en-US" altLang="en-US" sz="17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antibodies or small molecules?</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p>
          <a:p>
            <a:pPr marL="0" indent="0">
              <a:buNone/>
            </a:pPr>
            <a:endParaRPr lang="en-US" dirty="0"/>
          </a:p>
        </p:txBody>
      </p:sp>
      <p:sp>
        <p:nvSpPr>
          <p:cNvPr id="4" name="TextBox 3">
            <a:extLst>
              <a:ext uri="{FF2B5EF4-FFF2-40B4-BE49-F238E27FC236}">
                <a16:creationId xmlns:a16="http://schemas.microsoft.com/office/drawing/2014/main" id="{32781FED-DF6B-413B-8000-C38BA4B0EE79}"/>
              </a:ext>
            </a:extLst>
          </p:cNvPr>
          <p:cNvSpPr txBox="1"/>
          <p:nvPr/>
        </p:nvSpPr>
        <p:spPr>
          <a:xfrm>
            <a:off x="259080" y="4706688"/>
            <a:ext cx="6537960" cy="461665"/>
          </a:xfrm>
          <a:prstGeom prst="rect">
            <a:avLst/>
          </a:prstGeom>
          <a:noFill/>
        </p:spPr>
        <p:txBody>
          <a:bodyPr wrap="square" rtlCol="0">
            <a:spAutoFit/>
          </a:bodyPr>
          <a:lstStyle/>
          <a:p>
            <a:pPr lvl="0" defTabSz="914400"/>
            <a:r>
              <a:rPr lang="en-US" sz="1200" dirty="0">
                <a:solidFill>
                  <a:prstClr val="black"/>
                </a:solidFill>
                <a:hlinkClick r:id="rId3"/>
              </a:rPr>
              <a:t>www.braftovi.com</a:t>
            </a:r>
            <a:r>
              <a:rPr lang="en-US" sz="1200" dirty="0">
                <a:solidFill>
                  <a:prstClr val="black"/>
                </a:solidFill>
              </a:rPr>
              <a:t> and </a:t>
            </a:r>
            <a:r>
              <a:rPr lang="en-US" sz="1200" dirty="0">
                <a:solidFill>
                  <a:prstClr val="black"/>
                </a:solidFill>
                <a:hlinkClick r:id="rId4"/>
              </a:rPr>
              <a:t>www.mektovi.com</a:t>
            </a:r>
            <a:endParaRPr lang="en-US" sz="1200" dirty="0">
              <a:solidFill>
                <a:prstClr val="black"/>
              </a:solidFill>
            </a:endParaRPr>
          </a:p>
          <a:p>
            <a:pPr lvl="0" defTabSz="914400"/>
            <a:endParaRPr lang="en-US" sz="1200" dirty="0">
              <a:solidFill>
                <a:prstClr val="black"/>
              </a:solidFill>
            </a:endParaRPr>
          </a:p>
        </p:txBody>
      </p:sp>
    </p:spTree>
    <p:extLst>
      <p:ext uri="{BB962C8B-B14F-4D97-AF65-F5344CB8AC3E}">
        <p14:creationId xmlns:p14="http://schemas.microsoft.com/office/powerpoint/2010/main" val="47096919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3600" dirty="0"/>
              <a:t>Progress in Cancer Therapy 2017/18</a:t>
            </a:r>
            <a:br>
              <a:rPr lang="en-US" dirty="0"/>
            </a:br>
            <a:endParaRPr lang="en-US" dirty="0"/>
          </a:p>
        </p:txBody>
      </p:sp>
      <p:sp>
        <p:nvSpPr>
          <p:cNvPr id="3" name="Content Placeholder 2"/>
          <p:cNvSpPr>
            <a:spLocks noGrp="1"/>
          </p:cNvSpPr>
          <p:nvPr>
            <p:ph idx="1"/>
          </p:nvPr>
        </p:nvSpPr>
        <p:spPr>
          <a:xfrm>
            <a:off x="457200" y="1384845"/>
            <a:ext cx="8229600" cy="3316323"/>
          </a:xfrm>
        </p:spPr>
        <p:txBody>
          <a:bodyPr>
            <a:normAutofit/>
          </a:bodyPr>
          <a:lstStyle/>
          <a:p>
            <a:pPr marL="744537" lvl="1" indent="-342900" defTabSz="904875">
              <a:lnSpc>
                <a:spcPct val="80000"/>
              </a:lnSpc>
              <a:spcBef>
                <a:spcPts val="400"/>
              </a:spcBef>
              <a:buClr>
                <a:srgbClr val="0F6FC6"/>
              </a:buClr>
              <a:buSzPct val="85000"/>
              <a:buFont typeface="Arial" panose="020B0604020202020204" pitchFamily="34" charset="0"/>
              <a:buChar char="•"/>
              <a:defRPr/>
            </a:pPr>
            <a:r>
              <a:rPr lang="en-US" altLang="en-US" sz="2000" b="1" dirty="0">
                <a:latin typeface="Constantia" pitchFamily="18" charset="0"/>
                <a:ea typeface="Constantia" pitchFamily="18" charset="0"/>
                <a:cs typeface="Constantia" pitchFamily="18" charset="0"/>
                <a:sym typeface="Constantia" pitchFamily="18" charset="0"/>
              </a:rPr>
              <a:t>New FDA Approved Cancer Treatment Agent </a:t>
            </a:r>
            <a:r>
              <a:rPr lang="en-US" altLang="en-US" sz="2000" b="1" dirty="0">
                <a:solidFill>
                  <a:srgbClr val="00B0F0"/>
                </a:solidFill>
                <a:latin typeface="Constantia" pitchFamily="18" charset="0"/>
                <a:ea typeface="Constantia" pitchFamily="18" charset="0"/>
                <a:cs typeface="Constantia" pitchFamily="18" charset="0"/>
                <a:sym typeface="Constantia" pitchFamily="18" charset="0"/>
              </a:rPr>
              <a:t>Indications</a:t>
            </a:r>
          </a:p>
          <a:p>
            <a:pPr marL="744537" lvl="1" indent="-342900" defTabSz="904875">
              <a:lnSpc>
                <a:spcPct val="80000"/>
              </a:lnSpc>
              <a:spcBef>
                <a:spcPts val="400"/>
              </a:spcBef>
              <a:buClr>
                <a:srgbClr val="0F6FC6"/>
              </a:buClr>
              <a:buSzPct val="85000"/>
              <a:buFont typeface="Arial" panose="020B0604020202020204" pitchFamily="34" charset="0"/>
              <a:buChar char="•"/>
              <a:defRPr/>
            </a:pPr>
            <a:endParaRPr lang="en-US" altLang="en-US" sz="2000" b="1" dirty="0">
              <a:latin typeface="Constantia" pitchFamily="18" charset="0"/>
              <a:ea typeface="Constantia" pitchFamily="18" charset="0"/>
              <a:cs typeface="Constantia" pitchFamily="18" charset="0"/>
              <a:sym typeface="Constantia" pitchFamily="18" charset="0"/>
            </a:endParaRPr>
          </a:p>
          <a:p>
            <a:pPr marL="1201737" lvl="2" indent="-342900" defTabSz="904875">
              <a:lnSpc>
                <a:spcPct val="80000"/>
              </a:lnSpc>
              <a:spcBef>
                <a:spcPts val="400"/>
              </a:spcBef>
              <a:buClr>
                <a:srgbClr val="0F6FC6"/>
              </a:buClr>
              <a:buSzPct val="85000"/>
              <a:buFont typeface="Arial" panose="020B0604020202020204" pitchFamily="34" charset="0"/>
              <a:buChar char="•"/>
              <a:defRPr/>
            </a:pPr>
            <a:r>
              <a:rPr lang="en-US" altLang="en-US" sz="2000" b="1" dirty="0">
                <a:latin typeface="Constantia" pitchFamily="18" charset="0"/>
                <a:ea typeface="Constantia" pitchFamily="18" charset="0"/>
                <a:cs typeface="Constantia" pitchFamily="18" charset="0"/>
                <a:sym typeface="Constantia" pitchFamily="18" charset="0"/>
              </a:rPr>
              <a:t>37 drugs with 61 </a:t>
            </a:r>
            <a:r>
              <a:rPr lang="en-US" altLang="en-US" sz="2000" b="1" dirty="0">
                <a:solidFill>
                  <a:srgbClr val="00B0F0"/>
                </a:solidFill>
                <a:latin typeface="Constantia" pitchFamily="18" charset="0"/>
                <a:ea typeface="Constantia" pitchFamily="18" charset="0"/>
                <a:cs typeface="Constantia" pitchFamily="18" charset="0"/>
                <a:sym typeface="Constantia" pitchFamily="18" charset="0"/>
              </a:rPr>
              <a:t>new indications</a:t>
            </a:r>
          </a:p>
          <a:p>
            <a:pPr marL="1201737" lvl="2" indent="-342900" defTabSz="904875">
              <a:lnSpc>
                <a:spcPct val="80000"/>
              </a:lnSpc>
              <a:spcBef>
                <a:spcPts val="400"/>
              </a:spcBef>
              <a:buClr>
                <a:srgbClr val="0F6FC6"/>
              </a:buClr>
              <a:buSzPct val="85000"/>
              <a:buFont typeface="Arial" panose="020B0604020202020204" pitchFamily="34" charset="0"/>
              <a:buChar char="•"/>
              <a:defRPr/>
            </a:pPr>
            <a:endParaRPr lang="en-US" altLang="en-US" sz="2000" b="1" dirty="0">
              <a:latin typeface="Constantia" pitchFamily="18" charset="0"/>
              <a:ea typeface="Constantia" pitchFamily="18" charset="0"/>
              <a:cs typeface="Constantia" pitchFamily="18" charset="0"/>
              <a:sym typeface="Constantia" pitchFamily="18" charset="0"/>
            </a:endParaRPr>
          </a:p>
          <a:p>
            <a:pPr marL="1658937" lvl="3" indent="-342900" defTabSz="904875">
              <a:lnSpc>
                <a:spcPct val="80000"/>
              </a:lnSpc>
              <a:spcBef>
                <a:spcPts val="400"/>
              </a:spcBef>
              <a:buClr>
                <a:srgbClr val="0F6FC6"/>
              </a:buClr>
              <a:buSzPct val="85000"/>
              <a:buFont typeface="Arial" panose="020B0604020202020204" pitchFamily="34" charset="0"/>
              <a:buChar char="•"/>
              <a:defRPr/>
            </a:pPr>
            <a:r>
              <a:rPr lang="en-US" altLang="en-US" b="1" dirty="0">
                <a:latin typeface="Constantia" pitchFamily="18" charset="0"/>
                <a:ea typeface="Constantia" pitchFamily="18" charset="0"/>
                <a:cs typeface="Constantia" pitchFamily="18" charset="0"/>
                <a:sym typeface="Constantia" pitchFamily="18" charset="0"/>
              </a:rPr>
              <a:t>44 solid tumor indications</a:t>
            </a:r>
          </a:p>
          <a:p>
            <a:pPr marL="1658937" lvl="3" indent="-342900" defTabSz="904875">
              <a:lnSpc>
                <a:spcPct val="80000"/>
              </a:lnSpc>
              <a:spcBef>
                <a:spcPts val="400"/>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1658937" lvl="3" indent="-342900" defTabSz="904875">
              <a:lnSpc>
                <a:spcPct val="80000"/>
              </a:lnSpc>
              <a:spcBef>
                <a:spcPts val="400"/>
              </a:spcBef>
              <a:buClr>
                <a:srgbClr val="0F6FC6"/>
              </a:buClr>
              <a:buSzPct val="85000"/>
              <a:buFont typeface="Arial" panose="020B0604020202020204" pitchFamily="34" charset="0"/>
              <a:buChar char="•"/>
              <a:defRPr/>
            </a:pPr>
            <a:r>
              <a:rPr lang="en-US" altLang="en-US" b="1" dirty="0">
                <a:latin typeface="Constantia" pitchFamily="18" charset="0"/>
                <a:ea typeface="Constantia" pitchFamily="18" charset="0"/>
                <a:cs typeface="Constantia" pitchFamily="18" charset="0"/>
                <a:sym typeface="Constantia" pitchFamily="18" charset="0"/>
              </a:rPr>
              <a:t> 17 hematologic indications</a:t>
            </a:r>
          </a:p>
        </p:txBody>
      </p:sp>
      <p:sp>
        <p:nvSpPr>
          <p:cNvPr id="4" name="TextBox 3"/>
          <p:cNvSpPr txBox="1"/>
          <p:nvPr/>
        </p:nvSpPr>
        <p:spPr>
          <a:xfrm>
            <a:off x="-234087" y="4418381"/>
            <a:ext cx="5346015" cy="218521"/>
          </a:xfrm>
          <a:prstGeom prst="rect">
            <a:avLst/>
          </a:prstGeom>
          <a:noFill/>
        </p:spPr>
        <p:txBody>
          <a:bodyPr wrap="none" rtlCol="0">
            <a:spAutoFit/>
          </a:bodyPr>
          <a:lstStyle/>
          <a:p>
            <a:pPr marL="858837" lvl="3" defTabSz="904875">
              <a:lnSpc>
                <a:spcPct val="80000"/>
              </a:lnSpc>
              <a:spcBef>
                <a:spcPts val="400"/>
              </a:spcBef>
              <a:buClr>
                <a:srgbClr val="0F6FC6"/>
              </a:buClr>
              <a:buSzPct val="85000"/>
              <a:defRPr/>
            </a:pP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3254267530"/>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67159" y="0"/>
            <a:ext cx="8119641" cy="440528"/>
          </a:xfrm>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encorafenib BRAFTOVI™and binimetinib MEKTOVI® </a:t>
            </a:r>
            <a:r>
              <a:rPr lang="en-US" altLang="en-US" sz="2700" dirty="0">
                <a:solidFill>
                  <a:srgbClr val="00B0F0"/>
                </a:solidFill>
                <a:latin typeface="Constantia" pitchFamily="18" charset="0"/>
                <a:ea typeface="Constantia" pitchFamily="18" charset="0"/>
                <a:cs typeface="Constantia" pitchFamily="18" charset="0"/>
                <a:sym typeface="Constantia" pitchFamily="18" charset="0"/>
              </a:rPr>
              <a:t> </a:t>
            </a:r>
            <a:br>
              <a:rPr lang="en-US" altLang="en-US" sz="2700" dirty="0">
                <a:latin typeface="Constantia" panose="02030602050306030303"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 </a:t>
            </a:r>
            <a:r>
              <a:rPr lang="en-US" altLang="en-US" sz="2700" dirty="0">
                <a:solidFill>
                  <a:srgbClr val="00B0F0"/>
                </a:solidFill>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a:xfrm>
            <a:off x="306805" y="654246"/>
            <a:ext cx="8379995" cy="3847904"/>
          </a:xfrm>
        </p:spPr>
        <p:txBody>
          <a:bodyPr>
            <a:noAutofit/>
          </a:bodyPr>
          <a:lstStyle/>
          <a:p>
            <a:pPr marL="457200" lvl="2">
              <a:defRPr/>
            </a:pPr>
            <a:r>
              <a:rPr lang="en-US" altLang="en-US" sz="1400" b="1" dirty="0">
                <a:solidFill>
                  <a:srgbClr val="FF0000"/>
                </a:solidFill>
                <a:latin typeface="Constantia" pitchFamily="18" charset="0"/>
                <a:ea typeface="Constantia" pitchFamily="18" charset="0"/>
                <a:cs typeface="Constantia" pitchFamily="18" charset="0"/>
                <a:sym typeface="Constantia" pitchFamily="18" charset="0"/>
              </a:rPr>
              <a:t>encorafenib BRAFTOVI™and binimetanib MEKTOVI® Array BioPharma </a:t>
            </a:r>
            <a:r>
              <a:rPr lang="en-US" altLang="en-US" sz="1400" b="1" dirty="0">
                <a:solidFill>
                  <a:schemeClr val="tx1"/>
                </a:solidFill>
                <a:latin typeface="Constantia" pitchFamily="18" charset="0"/>
                <a:ea typeface="Constantia" pitchFamily="18" charset="0"/>
                <a:cs typeface="Constantia" pitchFamily="18" charset="0"/>
                <a:sym typeface="Constantia" pitchFamily="18" charset="0"/>
              </a:rPr>
              <a:t>(combination tx  for unresectable or metastatic melanoma with a BRAF V600E or V600K mutation) </a:t>
            </a: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kinase inhibitors</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encorafenib: drug/drug interactions with strong or moderate CYP3A4 inhibitors; strong or moderate CYP3A4 inducers; sensitive CYP3A4 substrates. Avoid hormonal contraceptives. </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enorafenib targets BRAF and binimetinib targets MEK 1 &amp;2 ; both targets are in the RAS/RAF/MEK/ERK pathway</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specific to BRAF V600E or BRAF V600K mutations</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fatigue, nausea, vomiting, abdominal pain,  arthralgias, hemorrhage, uveitis/ocular toxicities, new primary malignancies, QT prolongation, cardiomyopathy,  ILD, </a:t>
            </a:r>
            <a:r>
              <a:rPr lang="en-US" sz="1400" b="1" i="1" dirty="0">
                <a:latin typeface="Constantia" panose="02030602050306030303" pitchFamily="18" charset="0"/>
              </a:rPr>
              <a:t> rhabdomyolysis, venous thromboembolism, hepatotoxicity</a:t>
            </a:r>
            <a:endParaRPr lang="en-US" altLang="en-US" sz="1400" b="1" i="1" dirty="0">
              <a:latin typeface="Constantia" pitchFamily="18" charset="0"/>
              <a:ea typeface="Constantia" pitchFamily="18" charset="0"/>
              <a:cs typeface="Constantia" pitchFamily="18" charset="0"/>
              <a:sym typeface="Constantia" pitchFamily="18" charset="0"/>
            </a:endParaRPr>
          </a:p>
          <a:p>
            <a:pPr marL="0" indent="0">
              <a:buNone/>
            </a:pPr>
            <a:endParaRPr lang="en-US" sz="1400" dirty="0"/>
          </a:p>
        </p:txBody>
      </p:sp>
      <p:sp>
        <p:nvSpPr>
          <p:cNvPr id="4" name="TextBox 3">
            <a:extLst>
              <a:ext uri="{FF2B5EF4-FFF2-40B4-BE49-F238E27FC236}">
                <a16:creationId xmlns:a16="http://schemas.microsoft.com/office/drawing/2014/main" id="{32781FED-DF6B-413B-8000-C38BA4B0EE79}"/>
              </a:ext>
            </a:extLst>
          </p:cNvPr>
          <p:cNvSpPr txBox="1"/>
          <p:nvPr/>
        </p:nvSpPr>
        <p:spPr>
          <a:xfrm>
            <a:off x="306805" y="4724916"/>
            <a:ext cx="6537960" cy="276999"/>
          </a:xfrm>
          <a:prstGeom prst="rect">
            <a:avLst/>
          </a:prstGeom>
          <a:noFill/>
        </p:spPr>
        <p:txBody>
          <a:bodyPr wrap="square" rtlCol="0">
            <a:spAutoFit/>
          </a:bodyPr>
          <a:lstStyle/>
          <a:p>
            <a:pPr lvl="0" defTabSz="914400"/>
            <a:r>
              <a:rPr lang="en-US" sz="1200" dirty="0">
                <a:solidFill>
                  <a:prstClr val="black"/>
                </a:solidFill>
                <a:hlinkClick r:id="rId3"/>
              </a:rPr>
              <a:t>www.braftovi.com</a:t>
            </a:r>
            <a:r>
              <a:rPr lang="en-US" sz="1200" dirty="0">
                <a:solidFill>
                  <a:prstClr val="black"/>
                </a:solidFill>
              </a:rPr>
              <a:t> and </a:t>
            </a:r>
            <a:r>
              <a:rPr lang="en-US" sz="1200" dirty="0">
                <a:solidFill>
                  <a:prstClr val="black"/>
                </a:solidFill>
                <a:hlinkClick r:id="rId4"/>
              </a:rPr>
              <a:t>www.mektovi.com</a:t>
            </a:r>
            <a:endParaRPr lang="en-US" sz="1200" dirty="0">
              <a:solidFill>
                <a:prstClr val="black"/>
              </a:solidFill>
            </a:endParaRPr>
          </a:p>
        </p:txBody>
      </p:sp>
    </p:spTree>
    <p:extLst>
      <p:ext uri="{BB962C8B-B14F-4D97-AF65-F5344CB8AC3E}">
        <p14:creationId xmlns:p14="http://schemas.microsoft.com/office/powerpoint/2010/main" val="2545226427"/>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acalabrutinib Calquence ® </a:t>
            </a:r>
            <a:r>
              <a:rPr lang="en-US" altLang="en-US" sz="2700" dirty="0">
                <a:solidFill>
                  <a:srgbClr val="00B0F0"/>
                </a:solidFill>
                <a:latin typeface="Constantia" pitchFamily="18" charset="0"/>
                <a:ea typeface="Constantia" pitchFamily="18" charset="0"/>
                <a:cs typeface="Constantia" pitchFamily="18" charset="0"/>
                <a:sym typeface="Constantia" pitchFamily="18" charset="0"/>
              </a:rPr>
              <a:t> </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p:txBody>
          <a:bodyPr>
            <a:normAutofit fontScale="92500" lnSpcReduction="10000"/>
          </a:bodyPr>
          <a:lstStyle/>
          <a:p>
            <a:pPr marL="457200" lvl="2">
              <a:defRPr/>
            </a:pPr>
            <a:r>
              <a:rPr lang="en-US" altLang="en-US" sz="1700" b="1" dirty="0">
                <a:solidFill>
                  <a:srgbClr val="FF0000"/>
                </a:solidFill>
                <a:latin typeface="Constantia" pitchFamily="18" charset="0"/>
                <a:ea typeface="Constantia" pitchFamily="18" charset="0"/>
                <a:cs typeface="Constantia" pitchFamily="18" charset="0"/>
                <a:sym typeface="Constantia" pitchFamily="18" charset="0"/>
              </a:rPr>
              <a:t>acalabrutinib Calquence® </a:t>
            </a:r>
            <a:r>
              <a:rPr lang="en-US" altLang="en-US" sz="17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AstraZeneca ( Mantle Cell Lymphoma after at least one prior therapy)</a:t>
            </a:r>
          </a:p>
          <a:p>
            <a:pPr marL="457200" lvl="2">
              <a:defRPr/>
            </a:pPr>
            <a:endParaRPr lang="en-US" altLang="en-US" sz="17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p>
          <a:p>
            <a:pPr marL="0" indent="0">
              <a:buNone/>
            </a:pPr>
            <a:endParaRPr lang="en-US" dirty="0"/>
          </a:p>
        </p:txBody>
      </p:sp>
      <p:sp>
        <p:nvSpPr>
          <p:cNvPr id="4" name="TextBox 3">
            <a:extLst>
              <a:ext uri="{FF2B5EF4-FFF2-40B4-BE49-F238E27FC236}">
                <a16:creationId xmlns:a16="http://schemas.microsoft.com/office/drawing/2014/main" id="{32781FED-DF6B-413B-8000-C38BA4B0EE79}"/>
              </a:ext>
            </a:extLst>
          </p:cNvPr>
          <p:cNvSpPr txBox="1"/>
          <p:nvPr/>
        </p:nvSpPr>
        <p:spPr>
          <a:xfrm>
            <a:off x="259080" y="4599595"/>
            <a:ext cx="6537960" cy="276999"/>
          </a:xfrm>
          <a:prstGeom prst="rect">
            <a:avLst/>
          </a:prstGeom>
          <a:noFill/>
        </p:spPr>
        <p:txBody>
          <a:bodyPr wrap="square" rtlCol="0">
            <a:spAutoFit/>
          </a:bodyPr>
          <a:lstStyle/>
          <a:p>
            <a:pPr lvl="0" defTabSz="914400"/>
            <a:r>
              <a:rPr lang="en-US" sz="1200" dirty="0">
                <a:solidFill>
                  <a:prstClr val="black"/>
                </a:solidFill>
              </a:rPr>
              <a:t>www.calquence.com</a:t>
            </a:r>
          </a:p>
        </p:txBody>
      </p:sp>
    </p:spTree>
    <p:extLst>
      <p:ext uri="{BB962C8B-B14F-4D97-AF65-F5344CB8AC3E}">
        <p14:creationId xmlns:p14="http://schemas.microsoft.com/office/powerpoint/2010/main" val="1949666989"/>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acalabrutinib Calquence ® </a:t>
            </a:r>
            <a:r>
              <a:rPr lang="en-US" altLang="en-US" sz="2700" dirty="0">
                <a:solidFill>
                  <a:srgbClr val="00B0F0"/>
                </a:solidFill>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a:xfrm>
            <a:off x="379927" y="1004455"/>
            <a:ext cx="8306873" cy="3477393"/>
          </a:xfrm>
        </p:spPr>
        <p:txBody>
          <a:bodyPr>
            <a:noAutofit/>
          </a:bodyPr>
          <a:lstStyle/>
          <a:p>
            <a:pPr marL="457200" lvl="2">
              <a:defRPr/>
            </a:pPr>
            <a:r>
              <a:rPr lang="en-US" altLang="en-US" sz="1400" b="1" dirty="0">
                <a:solidFill>
                  <a:srgbClr val="FF0000"/>
                </a:solidFill>
                <a:latin typeface="Constantia" pitchFamily="18" charset="0"/>
                <a:ea typeface="Constantia" pitchFamily="18" charset="0"/>
                <a:cs typeface="Constantia" pitchFamily="18" charset="0"/>
                <a:sym typeface="Constantia" pitchFamily="18" charset="0"/>
              </a:rPr>
              <a:t>acalabrutinib Calquence® </a:t>
            </a:r>
            <a:r>
              <a:rPr lang="en-US" altLang="en-US" sz="14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AstraZeneca ( Mantle Cell Lymphoma after at least one prior therapy)</a:t>
            </a:r>
          </a:p>
          <a:p>
            <a:pPr marL="457200" lvl="2">
              <a:defRPr/>
            </a:pPr>
            <a:endParaRPr lang="en-US" altLang="en-US" sz="1400"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kinase inhibitor</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strong CYP3A inducers and inhibitors,  PPIs, H2-receptor antagonists and antacids (stagger dosing). </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Bruton tyrosine kinase (BTK)</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genomic alteration specific</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hemorrhage, infection, cytopenias, second primary malignancies, atrial fibrillation/flutter,</a:t>
            </a:r>
            <a:r>
              <a:rPr lang="en-US" sz="1400" b="1" i="1" dirty="0">
                <a:latin typeface="Constantia" panose="02030602050306030303" pitchFamily="18" charset="0"/>
              </a:rPr>
              <a:t> headache, neutropenia, diarrhea, fatigue, myalgia, and bruising. </a:t>
            </a:r>
            <a:endParaRPr lang="en-US" altLang="en-US" sz="1400" b="1" i="1" dirty="0">
              <a:latin typeface="Constantia" pitchFamily="18" charset="0"/>
              <a:ea typeface="Constantia" pitchFamily="18" charset="0"/>
              <a:cs typeface="Constantia" pitchFamily="18" charset="0"/>
              <a:sym typeface="Constantia" pitchFamily="18" charset="0"/>
            </a:endParaRPr>
          </a:p>
          <a:p>
            <a:pPr marL="0" indent="0">
              <a:buNone/>
            </a:pPr>
            <a:endParaRPr lang="en-US" sz="1400" dirty="0"/>
          </a:p>
        </p:txBody>
      </p:sp>
      <p:sp>
        <p:nvSpPr>
          <p:cNvPr id="4" name="TextBox 3">
            <a:extLst>
              <a:ext uri="{FF2B5EF4-FFF2-40B4-BE49-F238E27FC236}">
                <a16:creationId xmlns:a16="http://schemas.microsoft.com/office/drawing/2014/main" id="{32781FED-DF6B-413B-8000-C38BA4B0EE79}"/>
              </a:ext>
            </a:extLst>
          </p:cNvPr>
          <p:cNvSpPr txBox="1"/>
          <p:nvPr/>
        </p:nvSpPr>
        <p:spPr>
          <a:xfrm>
            <a:off x="259080" y="4695221"/>
            <a:ext cx="6537960" cy="276999"/>
          </a:xfrm>
          <a:prstGeom prst="rect">
            <a:avLst/>
          </a:prstGeom>
          <a:noFill/>
        </p:spPr>
        <p:txBody>
          <a:bodyPr wrap="square" rtlCol="0">
            <a:spAutoFit/>
          </a:bodyPr>
          <a:lstStyle/>
          <a:p>
            <a:pPr lvl="0" defTabSz="914400"/>
            <a:r>
              <a:rPr lang="en-US" sz="1200" dirty="0">
                <a:solidFill>
                  <a:prstClr val="black"/>
                </a:solidFill>
              </a:rPr>
              <a:t>www.calquence.com</a:t>
            </a:r>
          </a:p>
        </p:txBody>
      </p:sp>
    </p:spTree>
    <p:extLst>
      <p:ext uri="{BB962C8B-B14F-4D97-AF65-F5344CB8AC3E}">
        <p14:creationId xmlns:p14="http://schemas.microsoft.com/office/powerpoint/2010/main" val="4274175566"/>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niraparib ZEJULA™</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p:txBody>
          <a:bodyPr>
            <a:normAutofit fontScale="85000" lnSpcReduction="10000"/>
          </a:bodyPr>
          <a:lstStyle/>
          <a:p>
            <a:pPr marL="457200" lvl="2">
              <a:defRPr/>
            </a:pPr>
            <a:r>
              <a:rPr lang="en-US" altLang="en-US" sz="1900" b="1" dirty="0">
                <a:solidFill>
                  <a:srgbClr val="FF0000"/>
                </a:solidFill>
                <a:latin typeface="Constantia" pitchFamily="18" charset="0"/>
                <a:ea typeface="Constantia" pitchFamily="18" charset="0"/>
                <a:cs typeface="Constantia" pitchFamily="18" charset="0"/>
                <a:sym typeface="Constantia" pitchFamily="18" charset="0"/>
              </a:rPr>
              <a:t>niraparib ZEJULA™ </a:t>
            </a:r>
            <a:r>
              <a:rPr lang="en-US" altLang="en-US" sz="1900" b="1" dirty="0">
                <a:latin typeface="Constantia" pitchFamily="18" charset="0"/>
                <a:ea typeface="Constantia" pitchFamily="18" charset="0"/>
                <a:cs typeface="Constantia" pitchFamily="18" charset="0"/>
                <a:sym typeface="Constantia" pitchFamily="18" charset="0"/>
              </a:rPr>
              <a:t> Tesaro (maintenance tx of adult patients with recurrent epithelial ovarian, fallopian tube, or primary peritoneal cancer who are in complete response to platinum-based chemotherapy) </a:t>
            </a:r>
          </a:p>
          <a:p>
            <a:pPr marL="457200" lvl="2">
              <a:defRPr/>
            </a:pPr>
            <a:endParaRPr lang="en-US" altLang="en-US" sz="1900" b="1" u="sng"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9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5C49431D-7071-4F59-AE3B-29A418CC57A7}"/>
              </a:ext>
            </a:extLst>
          </p:cNvPr>
          <p:cNvSpPr txBox="1"/>
          <p:nvPr/>
        </p:nvSpPr>
        <p:spPr>
          <a:xfrm>
            <a:off x="181610" y="4742648"/>
            <a:ext cx="6888480" cy="276999"/>
          </a:xfrm>
          <a:prstGeom prst="rect">
            <a:avLst/>
          </a:prstGeom>
          <a:noFill/>
        </p:spPr>
        <p:txBody>
          <a:bodyPr wrap="square" rtlCol="0">
            <a:spAutoFit/>
          </a:bodyPr>
          <a:lstStyle/>
          <a:p>
            <a:pPr lvl="0" defTabSz="914400"/>
            <a:r>
              <a:rPr lang="en-US" sz="1200" dirty="0">
                <a:solidFill>
                  <a:prstClr val="black"/>
                </a:solidFill>
              </a:rPr>
              <a:t>www.zejula.com</a:t>
            </a:r>
          </a:p>
        </p:txBody>
      </p:sp>
    </p:spTree>
    <p:extLst>
      <p:ext uri="{BB962C8B-B14F-4D97-AF65-F5344CB8AC3E}">
        <p14:creationId xmlns:p14="http://schemas.microsoft.com/office/powerpoint/2010/main" val="3162560751"/>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47813"/>
          </a:xfrm>
        </p:spPr>
        <p:txBody>
          <a:bodyPr>
            <a:normAutofit fontScale="90000"/>
          </a:bodyPr>
          <a:lstStyle/>
          <a:p>
            <a:br>
              <a:rPr lang="en-US" altLang="en-US" sz="2700"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niraparib ZEJULA™</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392806" y="802661"/>
            <a:ext cx="8293994" cy="3722091"/>
          </a:xfrm>
        </p:spPr>
        <p:txBody>
          <a:bodyPr>
            <a:noAutofit/>
          </a:bodyPr>
          <a:lstStyle/>
          <a:p>
            <a:pPr marL="457200" lvl="2">
              <a:defRPr/>
            </a:pPr>
            <a:r>
              <a:rPr lang="en-US" altLang="en-US" sz="1400" b="1" dirty="0">
                <a:solidFill>
                  <a:srgbClr val="FF0000"/>
                </a:solidFill>
                <a:latin typeface="Constantia" pitchFamily="18" charset="0"/>
                <a:ea typeface="Constantia" pitchFamily="18" charset="0"/>
                <a:cs typeface="Constantia" pitchFamily="18" charset="0"/>
                <a:sym typeface="Constantia" pitchFamily="18" charset="0"/>
              </a:rPr>
              <a:t>niraparib ZEJULA™ </a:t>
            </a:r>
            <a:r>
              <a:rPr lang="en-US" altLang="en-US" sz="1400" b="1" dirty="0">
                <a:latin typeface="Constantia" pitchFamily="18" charset="0"/>
                <a:ea typeface="Constantia" pitchFamily="18" charset="0"/>
                <a:cs typeface="Constantia" pitchFamily="18" charset="0"/>
                <a:sym typeface="Constantia" pitchFamily="18" charset="0"/>
              </a:rPr>
              <a:t> Tesaro (maintenance tx of adult patients with recurrent epithelial ovarian, fallopian tube, or primary peritoneal cancer who are in complete response to platinum-based chemotherapy) </a:t>
            </a:r>
          </a:p>
          <a:p>
            <a:pPr marL="457200" lvl="2">
              <a:defRPr/>
            </a:pPr>
            <a:endParaRPr lang="en-US" altLang="en-US" sz="1400" b="1" u="sng"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poly (ADP-ribose) polymerase (PARP ) enzyme inhibitor</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drug/food interactions: None known</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PARP</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genomic alteration specific</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Bone marrow suppression, HTN, cardiovascular effects, N/V, diarrhea, stomatitis, GI disturbances, AST/ALT elevations, arthralgias, headache, infections, fatigue, secondary MDS/AML</a:t>
            </a:r>
            <a:endParaRPr lang="en-US" altLang="en-US" sz="14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0" indent="0">
              <a:buNone/>
            </a:pPr>
            <a:endParaRPr lang="en-US" sz="1400" dirty="0"/>
          </a:p>
        </p:txBody>
      </p:sp>
      <p:sp>
        <p:nvSpPr>
          <p:cNvPr id="4" name="TextBox 3">
            <a:extLst>
              <a:ext uri="{FF2B5EF4-FFF2-40B4-BE49-F238E27FC236}">
                <a16:creationId xmlns:a16="http://schemas.microsoft.com/office/drawing/2014/main" id="{5C49431D-7071-4F59-AE3B-29A418CC57A7}"/>
              </a:ext>
            </a:extLst>
          </p:cNvPr>
          <p:cNvSpPr txBox="1"/>
          <p:nvPr/>
        </p:nvSpPr>
        <p:spPr>
          <a:xfrm>
            <a:off x="137160" y="4773621"/>
            <a:ext cx="6888480" cy="276999"/>
          </a:xfrm>
          <a:prstGeom prst="rect">
            <a:avLst/>
          </a:prstGeom>
          <a:noFill/>
        </p:spPr>
        <p:txBody>
          <a:bodyPr wrap="square" rtlCol="0">
            <a:spAutoFit/>
          </a:bodyPr>
          <a:lstStyle/>
          <a:p>
            <a:pPr lvl="0" defTabSz="914400"/>
            <a:r>
              <a:rPr lang="en-US" sz="1200" dirty="0">
                <a:solidFill>
                  <a:prstClr val="black"/>
                </a:solidFill>
              </a:rPr>
              <a:t>www.zejula.com</a:t>
            </a:r>
          </a:p>
        </p:txBody>
      </p:sp>
    </p:spTree>
    <p:extLst>
      <p:ext uri="{BB962C8B-B14F-4D97-AF65-F5344CB8AC3E}">
        <p14:creationId xmlns:p14="http://schemas.microsoft.com/office/powerpoint/2010/main" val="4153152212"/>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ribociclib KISQALI®</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358140" y="1056410"/>
            <a:ext cx="8229600" cy="3316323"/>
          </a:xfrm>
        </p:spPr>
        <p:txBody>
          <a:bodyPr>
            <a:normAutofit fontScale="92500" lnSpcReduction="20000"/>
          </a:bodyPr>
          <a:lstStyle/>
          <a:p>
            <a:pPr marL="457200" lvl="2">
              <a:defRPr/>
            </a:pPr>
            <a:r>
              <a:rPr lang="en-US" altLang="en-US" sz="1700" b="1" dirty="0">
                <a:solidFill>
                  <a:srgbClr val="FF0000"/>
                </a:solidFill>
                <a:latin typeface="Constantia" pitchFamily="18" charset="0"/>
                <a:ea typeface="Constantia" pitchFamily="18" charset="0"/>
                <a:cs typeface="Constantia" pitchFamily="18" charset="0"/>
                <a:sym typeface="Constantia" pitchFamily="18" charset="0"/>
              </a:rPr>
              <a:t>ribociclib KISQALI®  </a:t>
            </a:r>
            <a:r>
              <a:rPr lang="en-US" altLang="en-US" sz="1700" b="1" dirty="0">
                <a:latin typeface="Constantia" pitchFamily="18" charset="0"/>
                <a:ea typeface="Constantia" pitchFamily="18" charset="0"/>
                <a:cs typeface="Constantia" pitchFamily="18" charset="0"/>
                <a:sym typeface="Constantia" pitchFamily="18" charset="0"/>
              </a:rPr>
              <a:t>Novartis ( in combination with an aromatase inhibitor as initial endocrine based tx for postmenopausal women with hormone receptor positive, HER2 negative advanced or metastatic breast cancer)</a:t>
            </a:r>
          </a:p>
          <a:p>
            <a:pPr marL="457200" lvl="2">
              <a:defRPr/>
            </a:pPr>
            <a:endParaRPr lang="en-US" altLang="en-US" sz="1700" b="1" u="sng"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7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457200" lvl="2">
              <a:defRPr/>
            </a:pPr>
            <a:endParaRPr lang="en-US" altLang="en-US" b="1" u="sng" dirty="0">
              <a:latin typeface="Constantia" pitchFamily="18" charset="0"/>
              <a:ea typeface="Constantia" pitchFamily="18" charset="0"/>
              <a:cs typeface="Constantia" pitchFamily="18" charset="0"/>
              <a:sym typeface="Constantia" pitchFamily="18" charset="0"/>
            </a:endParaRPr>
          </a:p>
        </p:txBody>
      </p:sp>
      <p:sp>
        <p:nvSpPr>
          <p:cNvPr id="5" name="TextBox 4">
            <a:extLst>
              <a:ext uri="{FF2B5EF4-FFF2-40B4-BE49-F238E27FC236}">
                <a16:creationId xmlns:a16="http://schemas.microsoft.com/office/drawing/2014/main" id="{86BBCDEE-AD1E-44F1-A08D-D25955E0870E}"/>
              </a:ext>
            </a:extLst>
          </p:cNvPr>
          <p:cNvSpPr txBox="1"/>
          <p:nvPr/>
        </p:nvSpPr>
        <p:spPr>
          <a:xfrm>
            <a:off x="198120" y="4660522"/>
            <a:ext cx="6903720" cy="276999"/>
          </a:xfrm>
          <a:prstGeom prst="rect">
            <a:avLst/>
          </a:prstGeom>
          <a:noFill/>
        </p:spPr>
        <p:txBody>
          <a:bodyPr wrap="square" rtlCol="0">
            <a:spAutoFit/>
          </a:bodyPr>
          <a:lstStyle/>
          <a:p>
            <a:r>
              <a:rPr lang="en-US" sz="1200" dirty="0"/>
              <a:t>www.kisqali.com</a:t>
            </a:r>
          </a:p>
        </p:txBody>
      </p:sp>
    </p:spTree>
    <p:extLst>
      <p:ext uri="{BB962C8B-B14F-4D97-AF65-F5344CB8AC3E}">
        <p14:creationId xmlns:p14="http://schemas.microsoft.com/office/powerpoint/2010/main" val="3306098988"/>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6822"/>
            <a:ext cx="8229600" cy="579112"/>
          </a:xfrm>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ribociclib KISQALI®</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412124" y="1004455"/>
            <a:ext cx="8274676" cy="3449205"/>
          </a:xfrm>
        </p:spPr>
        <p:txBody>
          <a:bodyPr>
            <a:noAutofit/>
          </a:bodyPr>
          <a:lstStyle/>
          <a:p>
            <a:pPr marL="457200" lvl="2">
              <a:defRPr/>
            </a:pPr>
            <a:r>
              <a:rPr lang="en-US" altLang="en-US" sz="1400" b="1" dirty="0">
                <a:solidFill>
                  <a:srgbClr val="FF0000"/>
                </a:solidFill>
                <a:latin typeface="Constantia" pitchFamily="18" charset="0"/>
                <a:ea typeface="Constantia" pitchFamily="18" charset="0"/>
                <a:cs typeface="Constantia" pitchFamily="18" charset="0"/>
                <a:sym typeface="Constantia" pitchFamily="18" charset="0"/>
              </a:rPr>
              <a:t>ribociclib KISQALI®  </a:t>
            </a:r>
            <a:r>
              <a:rPr lang="en-US" altLang="en-US" sz="1400" b="1" dirty="0">
                <a:latin typeface="Constantia" pitchFamily="18" charset="0"/>
                <a:ea typeface="Constantia" pitchFamily="18" charset="0"/>
                <a:cs typeface="Constantia" pitchFamily="18" charset="0"/>
                <a:sym typeface="Constantia" pitchFamily="18" charset="0"/>
              </a:rPr>
              <a:t>Novartis ( in combination with an aromatase inhibitor as initial endocrine based tx for postmenopausal women with hormone receptor positive, HER2 negative advanced or metastatic breast cancer)</a:t>
            </a:r>
          </a:p>
          <a:p>
            <a:pPr marL="457200" lvl="2">
              <a:defRPr/>
            </a:pPr>
            <a:endParaRPr lang="en-US" altLang="en-US" sz="1400" b="1"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kinase inhibitor of cyclin-dependent kinase (CDK) 4 &amp; 6</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CYP3A4 inducers, inhibitors and substrates plus drugs that prolong QT interval. Avoid grapefruit and pomegranate products</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CDK 4 &amp; 6</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genomic alteration specific?</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QT interval prolongation, hepatobiliary toxicity, neutropenia</a:t>
            </a:r>
            <a:endParaRPr lang="en-US" sz="1400" dirty="0"/>
          </a:p>
        </p:txBody>
      </p:sp>
      <p:sp>
        <p:nvSpPr>
          <p:cNvPr id="5" name="TextBox 4">
            <a:extLst>
              <a:ext uri="{FF2B5EF4-FFF2-40B4-BE49-F238E27FC236}">
                <a16:creationId xmlns:a16="http://schemas.microsoft.com/office/drawing/2014/main" id="{86BBCDEE-AD1E-44F1-A08D-D25955E0870E}"/>
              </a:ext>
            </a:extLst>
          </p:cNvPr>
          <p:cNvSpPr txBox="1"/>
          <p:nvPr/>
        </p:nvSpPr>
        <p:spPr>
          <a:xfrm>
            <a:off x="198120" y="4745669"/>
            <a:ext cx="6903720" cy="276999"/>
          </a:xfrm>
          <a:prstGeom prst="rect">
            <a:avLst/>
          </a:prstGeom>
          <a:noFill/>
        </p:spPr>
        <p:txBody>
          <a:bodyPr wrap="square" rtlCol="0">
            <a:spAutoFit/>
          </a:bodyPr>
          <a:lstStyle/>
          <a:p>
            <a:r>
              <a:rPr lang="en-US" sz="1200" dirty="0"/>
              <a:t>www.kisqali.com</a:t>
            </a:r>
          </a:p>
        </p:txBody>
      </p:sp>
    </p:spTree>
    <p:extLst>
      <p:ext uri="{BB962C8B-B14F-4D97-AF65-F5344CB8AC3E}">
        <p14:creationId xmlns:p14="http://schemas.microsoft.com/office/powerpoint/2010/main" val="16744616"/>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abemaciclib VERZENIO™</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243840" y="1004455"/>
            <a:ext cx="8442960" cy="3430385"/>
          </a:xfrm>
        </p:spPr>
        <p:txBody>
          <a:bodyPr>
            <a:normAutofit fontScale="85000" lnSpcReduction="20000"/>
          </a:bodyPr>
          <a:lstStyle/>
          <a:p>
            <a:pPr marL="457200" lvl="2">
              <a:defRPr/>
            </a:pPr>
            <a:r>
              <a:rPr lang="en-US" altLang="en-US" sz="1900" b="1" dirty="0">
                <a:solidFill>
                  <a:srgbClr val="FF0000"/>
                </a:solidFill>
                <a:latin typeface="Constantia" pitchFamily="18" charset="0"/>
                <a:ea typeface="Constantia" pitchFamily="18" charset="0"/>
                <a:cs typeface="Constantia" pitchFamily="18" charset="0"/>
                <a:sym typeface="Constantia" pitchFamily="18" charset="0"/>
              </a:rPr>
              <a:t>abemaciclib VERZENIO™ </a:t>
            </a:r>
            <a:r>
              <a:rPr lang="en-US" altLang="en-US" sz="1900" b="1" dirty="0">
                <a:latin typeface="Constantia" pitchFamily="18" charset="0"/>
                <a:ea typeface="Constantia" pitchFamily="18" charset="0"/>
                <a:cs typeface="Constantia" pitchFamily="18" charset="0"/>
                <a:sym typeface="Constantia" pitchFamily="18" charset="0"/>
              </a:rPr>
              <a:t>Eli Lilly (in combination with fulvestrant for hormone receptor [HR]-positive,  [HER2]-negative advanced or metastatic breast cancer with disease progression following endocrine therapy OR monotherapy following endocrine therapy and prior chemotherapy in the metastatic setting) </a:t>
            </a:r>
          </a:p>
          <a:p>
            <a:pPr marL="457200" lvl="2">
              <a:defRPr/>
            </a:pPr>
            <a:endParaRPr lang="en-US" altLang="en-US" sz="1900" b="1" u="sng"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9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457200" lvl="2">
              <a:defRPr/>
            </a:pPr>
            <a:endParaRPr lang="en-US" altLang="en-US" sz="1600" b="1" u="sng" dirty="0">
              <a:latin typeface="Constantia" pitchFamily="18" charset="0"/>
              <a:ea typeface="Constantia" pitchFamily="18" charset="0"/>
              <a:cs typeface="Constantia" pitchFamily="18" charset="0"/>
              <a:sym typeface="Constantia" pitchFamily="18" charset="0"/>
            </a:endParaRPr>
          </a:p>
          <a:p>
            <a:pPr marL="457200" lvl="2">
              <a:defRPr/>
            </a:pPr>
            <a:endParaRPr lang="en-US" altLang="en-US" sz="1600" b="1" u="sng"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5" name="TextBox 4">
            <a:extLst>
              <a:ext uri="{FF2B5EF4-FFF2-40B4-BE49-F238E27FC236}">
                <a16:creationId xmlns:a16="http://schemas.microsoft.com/office/drawing/2014/main" id="{77AAC521-8163-41C2-A43B-EBAA98185301}"/>
              </a:ext>
            </a:extLst>
          </p:cNvPr>
          <p:cNvSpPr txBox="1"/>
          <p:nvPr/>
        </p:nvSpPr>
        <p:spPr>
          <a:xfrm>
            <a:off x="144780" y="4660522"/>
            <a:ext cx="5943600" cy="276999"/>
          </a:xfrm>
          <a:prstGeom prst="rect">
            <a:avLst/>
          </a:prstGeom>
          <a:noFill/>
        </p:spPr>
        <p:txBody>
          <a:bodyPr wrap="square" rtlCol="0">
            <a:spAutoFit/>
          </a:bodyPr>
          <a:lstStyle/>
          <a:p>
            <a:r>
              <a:rPr lang="en-US" sz="1200" dirty="0"/>
              <a:t>www.verzenio.com</a:t>
            </a:r>
          </a:p>
        </p:txBody>
      </p:sp>
    </p:spTree>
    <p:extLst>
      <p:ext uri="{BB962C8B-B14F-4D97-AF65-F5344CB8AC3E}">
        <p14:creationId xmlns:p14="http://schemas.microsoft.com/office/powerpoint/2010/main" val="2124876155"/>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275"/>
            <a:ext cx="8229600" cy="579112"/>
          </a:xfrm>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abemaciclib VERZENIO™</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434662" y="594160"/>
            <a:ext cx="8274676" cy="4087310"/>
          </a:xfrm>
        </p:spPr>
        <p:txBody>
          <a:bodyPr>
            <a:noAutofit/>
          </a:bodyPr>
          <a:lstStyle/>
          <a:p>
            <a:pPr marL="457200" lvl="2">
              <a:defRPr/>
            </a:pPr>
            <a:r>
              <a:rPr lang="en-US" altLang="en-US" sz="1400" b="1" dirty="0">
                <a:solidFill>
                  <a:srgbClr val="FF0000"/>
                </a:solidFill>
                <a:latin typeface="Constantia" pitchFamily="18" charset="0"/>
                <a:ea typeface="Constantia" pitchFamily="18" charset="0"/>
                <a:cs typeface="Constantia" pitchFamily="18" charset="0"/>
                <a:sym typeface="Constantia" pitchFamily="18" charset="0"/>
              </a:rPr>
              <a:t>abemaciclib VERZENIO™ </a:t>
            </a:r>
            <a:r>
              <a:rPr lang="en-US" altLang="en-US" sz="1400" b="1" dirty="0">
                <a:latin typeface="Constantia" pitchFamily="18" charset="0"/>
                <a:ea typeface="Constantia" pitchFamily="18" charset="0"/>
                <a:cs typeface="Constantia" pitchFamily="18" charset="0"/>
                <a:sym typeface="Constantia" pitchFamily="18" charset="0"/>
              </a:rPr>
              <a:t> Eli Lilly (in combination with fulvestrant for hormone receptor [HR]-positive,  [HER2]-negative advanced or metastatic breast cancer with disease progression following endocrine therapy OR monotherapy following endocrine therapy and prior chemotherapy in the metastatic setting) </a:t>
            </a:r>
          </a:p>
          <a:p>
            <a:pPr marL="457200" lvl="2">
              <a:defRPr/>
            </a:pPr>
            <a:endParaRPr lang="en-US" altLang="en-US" sz="1400" b="1"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kinase inhibitor of cyclin-dependent kinase (CDK) 4 &amp; 6</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CYP3A4 inducers and inhibitors. Avoid grapefruit products</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CDK 4 &amp; 6</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genomic alteration specific</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diarrhea, neutropenia, nausea, abdominal pain, infections, fatigue, anemia ,leukopenia, decreased appetite, vomiting, headache, thrombocytopenia, and hepatobiliary toxicity</a:t>
            </a:r>
          </a:p>
        </p:txBody>
      </p:sp>
      <p:sp>
        <p:nvSpPr>
          <p:cNvPr id="5" name="TextBox 4">
            <a:extLst>
              <a:ext uri="{FF2B5EF4-FFF2-40B4-BE49-F238E27FC236}">
                <a16:creationId xmlns:a16="http://schemas.microsoft.com/office/drawing/2014/main" id="{77AAC521-8163-41C2-A43B-EBAA98185301}"/>
              </a:ext>
            </a:extLst>
          </p:cNvPr>
          <p:cNvSpPr txBox="1"/>
          <p:nvPr/>
        </p:nvSpPr>
        <p:spPr>
          <a:xfrm>
            <a:off x="144780" y="4788986"/>
            <a:ext cx="5943600" cy="276999"/>
          </a:xfrm>
          <a:prstGeom prst="rect">
            <a:avLst/>
          </a:prstGeom>
          <a:noFill/>
        </p:spPr>
        <p:txBody>
          <a:bodyPr wrap="square" rtlCol="0">
            <a:spAutoFit/>
          </a:bodyPr>
          <a:lstStyle/>
          <a:p>
            <a:r>
              <a:rPr lang="en-US" sz="1200" dirty="0"/>
              <a:t>www.verzenio.com</a:t>
            </a:r>
          </a:p>
        </p:txBody>
      </p:sp>
    </p:spTree>
    <p:extLst>
      <p:ext uri="{BB962C8B-B14F-4D97-AF65-F5344CB8AC3E}">
        <p14:creationId xmlns:p14="http://schemas.microsoft.com/office/powerpoint/2010/main" val="2035171464"/>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u="sng" dirty="0">
                <a:solidFill>
                  <a:srgbClr val="FF0000"/>
                </a:solidFill>
                <a:latin typeface="Constantia" panose="02030602050306030303"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anose="02030602050306030303" pitchFamily="18" charset="0"/>
                <a:ea typeface="Constantia" pitchFamily="18" charset="0"/>
                <a:cs typeface="Constantia" pitchFamily="18" charset="0"/>
                <a:sym typeface="Constantia" pitchFamily="18" charset="0"/>
              </a:rPr>
              <a:t>enasidenib IDHIFA®   </a:t>
            </a:r>
            <a:r>
              <a:rPr lang="en-US" altLang="en-US" sz="2700" dirty="0">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p:txBody>
          <a:bodyPr>
            <a:normAutofit fontScale="92500" lnSpcReduction="10000"/>
          </a:bodyPr>
          <a:lstStyle/>
          <a:p>
            <a:pPr marL="457200" lvl="2">
              <a:defRPr/>
            </a:pPr>
            <a:r>
              <a:rPr lang="en-US" altLang="en-US" sz="1700" b="1" dirty="0">
                <a:solidFill>
                  <a:srgbClr val="FF0000"/>
                </a:solidFill>
                <a:latin typeface="Constantia" panose="02030602050306030303" pitchFamily="18" charset="0"/>
                <a:ea typeface="Constantia" pitchFamily="18" charset="0"/>
                <a:cs typeface="Constantia" pitchFamily="18" charset="0"/>
                <a:sym typeface="Constantia" pitchFamily="18" charset="0"/>
              </a:rPr>
              <a:t>enasidenib IDHIFA® </a:t>
            </a:r>
            <a:r>
              <a:rPr lang="en-US" altLang="en-US" sz="1700" b="1" dirty="0">
                <a:latin typeface="Constantia" panose="02030602050306030303" pitchFamily="18" charset="0"/>
                <a:ea typeface="Constantia" pitchFamily="18" charset="0"/>
                <a:cs typeface="Constantia" pitchFamily="18" charset="0"/>
                <a:sym typeface="Constantia" pitchFamily="18" charset="0"/>
              </a:rPr>
              <a:t>Celgene Corp. (adults with relapsed or refractory AML with an IDH2 mutation)</a:t>
            </a:r>
          </a:p>
          <a:p>
            <a:pPr marL="457200" lvl="2">
              <a:defRPr/>
            </a:pPr>
            <a:endParaRPr lang="en-US" altLang="en-US" sz="1700" b="1" u="sng" dirty="0">
              <a:latin typeface="Constantia" panose="02030602050306030303"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7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457200" lvl="2">
              <a:defRPr/>
            </a:pPr>
            <a:endParaRPr lang="en-US" altLang="en-US" sz="1700"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228600" lvl="2" indent="0">
              <a:buNone/>
              <a:defRPr/>
            </a:pPr>
            <a:endParaRPr lang="en-US" altLang="en-US"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AD7CB198-6F1D-4D16-B1D6-9DCD63E7D9C1}"/>
              </a:ext>
            </a:extLst>
          </p:cNvPr>
          <p:cNvSpPr txBox="1"/>
          <p:nvPr/>
        </p:nvSpPr>
        <p:spPr>
          <a:xfrm>
            <a:off x="274320" y="4731545"/>
            <a:ext cx="6096000" cy="276999"/>
          </a:xfrm>
          <a:prstGeom prst="rect">
            <a:avLst/>
          </a:prstGeom>
          <a:noFill/>
        </p:spPr>
        <p:txBody>
          <a:bodyPr wrap="square" rtlCol="0">
            <a:spAutoFit/>
          </a:bodyPr>
          <a:lstStyle/>
          <a:p>
            <a:r>
              <a:rPr lang="en-US" sz="1200" dirty="0"/>
              <a:t>www.idhifa.com</a:t>
            </a:r>
          </a:p>
        </p:txBody>
      </p:sp>
    </p:spTree>
    <p:extLst>
      <p:ext uri="{BB962C8B-B14F-4D97-AF65-F5344CB8AC3E}">
        <p14:creationId xmlns:p14="http://schemas.microsoft.com/office/powerpoint/2010/main" val="193865714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306"/>
            <a:ext cx="8229600" cy="579112"/>
          </a:xfrm>
        </p:spPr>
        <p:txBody>
          <a:bodyPr>
            <a:normAutofit fontScale="90000"/>
          </a:bodyPr>
          <a:lstStyle/>
          <a:p>
            <a:br>
              <a:rPr lang="en-US" dirty="0"/>
            </a:br>
            <a:br>
              <a:rPr lang="en-US" dirty="0"/>
            </a:br>
            <a:r>
              <a:rPr lang="en-US" sz="3600" dirty="0"/>
              <a:t>Progress in Cancer Therapy 2017/18</a:t>
            </a:r>
            <a:br>
              <a:rPr lang="en-US" sz="3600" dirty="0"/>
            </a:br>
            <a:br>
              <a:rPr lang="en-US" dirty="0"/>
            </a:br>
            <a:endParaRPr lang="en-US" dirty="0"/>
          </a:p>
        </p:txBody>
      </p:sp>
      <p:sp>
        <p:nvSpPr>
          <p:cNvPr id="3" name="Content Placeholder 2"/>
          <p:cNvSpPr>
            <a:spLocks noGrp="1"/>
          </p:cNvSpPr>
          <p:nvPr>
            <p:ph idx="1"/>
          </p:nvPr>
        </p:nvSpPr>
        <p:spPr>
          <a:xfrm>
            <a:off x="324853" y="789562"/>
            <a:ext cx="8506326" cy="3878691"/>
          </a:xfrm>
        </p:spPr>
        <p:txBody>
          <a:bodyPr>
            <a:no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solidFill>
                  <a:prstClr val="black"/>
                </a:solidFill>
                <a:latin typeface="Constantia" pitchFamily="18" charset="0"/>
                <a:ea typeface="Constantia" pitchFamily="18" charset="0"/>
                <a:cs typeface="Constantia" pitchFamily="18" charset="0"/>
                <a:sym typeface="Constantia" pitchFamily="18" charset="0"/>
              </a:rPr>
              <a:t>Non-Small Cell Lung Cancer (NSCLC)</a:t>
            </a:r>
          </a:p>
          <a:p>
            <a:pPr marL="825500" lvl="2" indent="-195263" defTabSz="904875">
              <a:lnSpc>
                <a:spcPct val="80000"/>
              </a:lnSpc>
              <a:spcBef>
                <a:spcPts val="400"/>
              </a:spcBef>
              <a:buClr>
                <a:srgbClr val="0F6FC6"/>
              </a:buClr>
              <a:buSzPct val="85000"/>
              <a:buFont typeface="Arial" pitchFamily="34" charset="0"/>
              <a:buChar char="•"/>
              <a:defRPr/>
            </a:pPr>
            <a:endParaRPr lang="en-US" altLang="en-US" sz="1600" b="1" dirty="0">
              <a:solidFill>
                <a:prstClr val="black"/>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brigatinib ALUNBRIG™</a:t>
            </a:r>
            <a:r>
              <a:rPr lang="en-US" altLang="en-US" sz="1600" b="1" dirty="0">
                <a:solidFill>
                  <a:srgbClr val="00B0F0"/>
                </a:solidFill>
                <a:latin typeface="Constantia" pitchFamily="18" charset="0"/>
                <a:ea typeface="Constantia" pitchFamily="18" charset="0"/>
                <a:cs typeface="Constantia" pitchFamily="18" charset="0"/>
                <a:sym typeface="Constantia" pitchFamily="18" charset="0"/>
              </a:rPr>
              <a:t> </a:t>
            </a:r>
            <a:r>
              <a:rPr lang="en-US" altLang="en-US" sz="1600" b="1" dirty="0">
                <a:solidFill>
                  <a:prstClr val="black"/>
                </a:solidFill>
                <a:latin typeface="Constantia" pitchFamily="18" charset="0"/>
                <a:ea typeface="Constantia" pitchFamily="18" charset="0"/>
                <a:cs typeface="Constantia" pitchFamily="18" charset="0"/>
                <a:sym typeface="Constantia" pitchFamily="18" charset="0"/>
              </a:rPr>
              <a:t>Takeda (metastatic ALK positive NSCLC progressed on or are intolerant to crizotinib)</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dirty="0">
              <a:solidFill>
                <a:prstClr val="black"/>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dirty="0">
                <a:solidFill>
                  <a:srgbClr val="FF0000"/>
                </a:solidFill>
                <a:latin typeface="Constantia" pitchFamily="18" charset="0"/>
                <a:ea typeface="Constantia" pitchFamily="18" charset="0"/>
                <a:cs typeface="Constantia" pitchFamily="18" charset="0"/>
                <a:sym typeface="Constantia" pitchFamily="18" charset="0"/>
              </a:rPr>
              <a:t>bevacizumab-awwb  MVASI™  </a:t>
            </a:r>
            <a:r>
              <a:rPr lang="en-US" altLang="en-US" sz="1600" b="1" dirty="0">
                <a:solidFill>
                  <a:prstClr val="black"/>
                </a:solidFill>
                <a:latin typeface="Constantia" pitchFamily="18" charset="0"/>
                <a:ea typeface="Constantia" pitchFamily="18" charset="0"/>
                <a:cs typeface="Constantia" pitchFamily="18" charset="0"/>
                <a:sym typeface="Constantia" pitchFamily="18" charset="0"/>
              </a:rPr>
              <a:t>Amgen Inc. ( non-squamous NSCLC with chemotherapy first line tx)</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dirty="0">
              <a:solidFill>
                <a:prstClr val="black"/>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sz="1600" b="1" i="1" dirty="0">
                <a:solidFill>
                  <a:srgbClr val="00B0F0"/>
                </a:solidFill>
                <a:latin typeface="Constantia" panose="02030602050306030303" pitchFamily="18" charset="0"/>
                <a:cs typeface="+mn-cs"/>
              </a:rPr>
              <a:t>afatinib GILOTRIF® </a:t>
            </a:r>
            <a:r>
              <a:rPr lang="en-US" sz="1600" b="1" i="1" dirty="0">
                <a:solidFill>
                  <a:srgbClr val="333333"/>
                </a:solidFill>
                <a:latin typeface="Constantia" panose="02030602050306030303" pitchFamily="18" charset="0"/>
                <a:cs typeface="+mn-cs"/>
              </a:rPr>
              <a:t>Boehringer Ingelheim (first-line tx of metastatic NSCLC whose tumors have non-resistant epidermal growth factor receptor (EGFR) mutations)</a:t>
            </a:r>
            <a:endParaRPr lang="en-US" altLang="en-US" sz="1600" b="1" i="1" u="sng" dirty="0">
              <a:solidFill>
                <a:prstClr val="black"/>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i="1" dirty="0">
              <a:solidFill>
                <a:prstClr val="black"/>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ceritinib ZYKADIA®</a:t>
            </a:r>
            <a:r>
              <a:rPr lang="en-US" altLang="en-US" sz="1600" b="1" i="1" dirty="0">
                <a:solidFill>
                  <a:prstClr val="black"/>
                </a:solidFill>
                <a:latin typeface="Constantia" pitchFamily="18" charset="0"/>
                <a:ea typeface="Constantia" pitchFamily="18" charset="0"/>
                <a:cs typeface="Constantia" pitchFamily="18" charset="0"/>
                <a:sym typeface="Constantia" pitchFamily="18" charset="0"/>
              </a:rPr>
              <a:t> Novartis (metastatic ALK positive NSCLC)</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i="1" dirty="0">
              <a:solidFill>
                <a:prstClr val="black"/>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alectinib ALECENSA® </a:t>
            </a:r>
            <a:r>
              <a:rPr lang="en-US" altLang="en-US" sz="1600" b="1" i="1" dirty="0">
                <a:solidFill>
                  <a:prstClr val="black"/>
                </a:solidFill>
                <a:latin typeface="Constantia" pitchFamily="18" charset="0"/>
                <a:ea typeface="Constantia" pitchFamily="18" charset="0"/>
                <a:cs typeface="Constantia" pitchFamily="18" charset="0"/>
                <a:sym typeface="Constantia" pitchFamily="18" charset="0"/>
              </a:rPr>
              <a:t>Hoffmann-La Roche (metastatic ALK positive NSCLC)</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800" b="1" i="1" dirty="0">
              <a:solidFill>
                <a:prstClr val="black"/>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58522" y="4532854"/>
            <a:ext cx="5742431" cy="289310"/>
          </a:xfrm>
          <a:prstGeom prst="rect">
            <a:avLst/>
          </a:prstGeom>
          <a:noFill/>
        </p:spPr>
        <p:txBody>
          <a:bodyPr wrap="square" rtlCol="0">
            <a:spAutoFit/>
          </a:bodyPr>
          <a:lstStyle/>
          <a:p>
            <a:pPr marL="858837" lvl="3" defTabSz="904875">
              <a:lnSpc>
                <a:spcPct val="80000"/>
              </a:lnSpc>
              <a:spcBef>
                <a:spcPts val="400"/>
              </a:spcBef>
              <a:buClr>
                <a:srgbClr val="0F6FC6"/>
              </a:buClr>
              <a:buSzPct val="85000"/>
              <a:defRPr/>
            </a:pPr>
            <a:r>
              <a:rPr lang="en-US" altLang="en-US" sz="1600" b="1" dirty="0">
                <a:latin typeface="Constantia" pitchFamily="18" charset="0"/>
                <a:ea typeface="Constantia" pitchFamily="18" charset="0"/>
                <a:cs typeface="Constantia" pitchFamily="18" charset="0"/>
                <a:sym typeface="Constantia" pitchFamily="18" charset="0"/>
              </a:rPr>
              <a:t>	</a:t>
            </a:r>
            <a:r>
              <a:rPr lang="en-US" altLang="en-US" sz="1000" u="sng" dirty="0">
                <a:solidFill>
                  <a:srgbClr val="E2D700"/>
                </a:solidFill>
                <a:sym typeface="Helvetica" charset="0"/>
                <a:hlinkClick r:id="rId3"/>
              </a:rPr>
              <a:t>http://www.fda.gov/Drugs/InformationOnDrugs/ApprovedDrugs/ucm279174.htm</a:t>
            </a:r>
            <a:endParaRPr lang="en-US" altLang="en-US" sz="1000" dirty="0">
              <a:sym typeface="Helvetica" charset="0"/>
            </a:endParaRPr>
          </a:p>
        </p:txBody>
      </p:sp>
    </p:spTree>
    <p:extLst>
      <p:ext uri="{BB962C8B-B14F-4D97-AF65-F5344CB8AC3E}">
        <p14:creationId xmlns:p14="http://schemas.microsoft.com/office/powerpoint/2010/main" val="3060115863"/>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u="sng" dirty="0">
                <a:solidFill>
                  <a:srgbClr val="FF0000"/>
                </a:solidFill>
                <a:latin typeface="Constantia" panose="02030602050306030303"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anose="02030602050306030303" pitchFamily="18" charset="0"/>
                <a:ea typeface="Constantia" pitchFamily="18" charset="0"/>
                <a:cs typeface="Constantia" pitchFamily="18" charset="0"/>
                <a:sym typeface="Constantia" pitchFamily="18" charset="0"/>
              </a:rPr>
              <a:t>enasidenib IDHIFA®   </a:t>
            </a:r>
            <a:r>
              <a:rPr lang="en-US" altLang="en-US" sz="2700" dirty="0">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p:txBody>
          <a:bodyPr>
            <a:normAutofit fontScale="85000" lnSpcReduction="10000"/>
          </a:bodyPr>
          <a:lstStyle/>
          <a:p>
            <a:pPr marL="457200" lvl="2">
              <a:defRPr/>
            </a:pPr>
            <a:r>
              <a:rPr lang="en-US" altLang="en-US" sz="1700" b="1" dirty="0">
                <a:solidFill>
                  <a:srgbClr val="FF0000"/>
                </a:solidFill>
                <a:latin typeface="Constantia" panose="02030602050306030303" pitchFamily="18" charset="0"/>
                <a:ea typeface="Constantia" pitchFamily="18" charset="0"/>
                <a:cs typeface="Constantia" pitchFamily="18" charset="0"/>
                <a:sym typeface="Constantia" pitchFamily="18" charset="0"/>
              </a:rPr>
              <a:t>enasidenib IDHIFA® </a:t>
            </a:r>
            <a:r>
              <a:rPr lang="en-US" altLang="en-US" sz="1700" b="1" dirty="0">
                <a:latin typeface="Constantia" panose="02030602050306030303" pitchFamily="18" charset="0"/>
                <a:ea typeface="Constantia" pitchFamily="18" charset="0"/>
                <a:cs typeface="Constantia" pitchFamily="18" charset="0"/>
                <a:sym typeface="Constantia" pitchFamily="18" charset="0"/>
              </a:rPr>
              <a:t>Celgene Corp. (adults with relapsed or refractory AML with an IDH2 mutation)</a:t>
            </a:r>
          </a:p>
          <a:p>
            <a:pPr marL="457200" lvl="2">
              <a:defRPr/>
            </a:pPr>
            <a:endParaRPr lang="en-US" altLang="en-US" sz="1700"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inhibitor of isocitrate dehydrogenase 2 (IDH2) enzyme</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drug/food interactions: None known</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IDH2</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to AML with an IDH2 mutation in blood or bone marrow</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N/V, diarrhea, elevated bilirubin, decreased appetite, differentiation syndrome, tumor lysis syndrome, GI effects</a:t>
            </a:r>
            <a:endParaRPr lang="en-US" altLang="en-US" sz="17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AD7CB198-6F1D-4D16-B1D6-9DCD63E7D9C1}"/>
              </a:ext>
            </a:extLst>
          </p:cNvPr>
          <p:cNvSpPr txBox="1"/>
          <p:nvPr/>
        </p:nvSpPr>
        <p:spPr>
          <a:xfrm>
            <a:off x="274320" y="4732637"/>
            <a:ext cx="6096000" cy="276999"/>
          </a:xfrm>
          <a:prstGeom prst="rect">
            <a:avLst/>
          </a:prstGeom>
          <a:noFill/>
        </p:spPr>
        <p:txBody>
          <a:bodyPr wrap="square" rtlCol="0">
            <a:spAutoFit/>
          </a:bodyPr>
          <a:lstStyle/>
          <a:p>
            <a:r>
              <a:rPr lang="en-US" sz="1200" dirty="0"/>
              <a:t>www.idhifa.com</a:t>
            </a:r>
          </a:p>
        </p:txBody>
      </p:sp>
    </p:spTree>
    <p:extLst>
      <p:ext uri="{BB962C8B-B14F-4D97-AF65-F5344CB8AC3E}">
        <p14:creationId xmlns:p14="http://schemas.microsoft.com/office/powerpoint/2010/main" val="1126476870"/>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u="sng" dirty="0">
                <a:solidFill>
                  <a:srgbClr val="FF0000"/>
                </a:solidFill>
                <a:latin typeface="Constantia" panose="02030602050306030303"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anose="02030602050306030303" pitchFamily="18" charset="0"/>
                <a:ea typeface="Constantia" pitchFamily="18" charset="0"/>
                <a:cs typeface="Constantia" pitchFamily="18" charset="0"/>
                <a:sym typeface="Constantia" pitchFamily="18" charset="0"/>
              </a:rPr>
              <a:t> ivosidenib  TIBSOVO® </a:t>
            </a:r>
            <a:r>
              <a:rPr lang="en-US" altLang="en-US" sz="2700" dirty="0">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p:txBody>
          <a:bodyPr>
            <a:normAutofit lnSpcReduction="10000"/>
          </a:bodyPr>
          <a:lstStyle/>
          <a:p>
            <a:pPr marL="457200" lvl="2">
              <a:defRPr/>
            </a:pPr>
            <a:r>
              <a:rPr lang="en-US" altLang="en-US" sz="1700" b="1" dirty="0">
                <a:solidFill>
                  <a:srgbClr val="FF0000"/>
                </a:solidFill>
                <a:latin typeface="Constantia" panose="02030602050306030303" pitchFamily="18" charset="0"/>
                <a:ea typeface="Constantia" pitchFamily="18" charset="0"/>
                <a:cs typeface="Constantia" pitchFamily="18" charset="0"/>
                <a:sym typeface="Constantia" pitchFamily="18" charset="0"/>
              </a:rPr>
              <a:t>ivosidenib TIBSOVO® </a:t>
            </a:r>
            <a:r>
              <a:rPr lang="en-US" altLang="en-US" sz="1700" b="1" dirty="0">
                <a:solidFill>
                  <a:schemeClr val="tx1"/>
                </a:solidFill>
                <a:latin typeface="Constantia" panose="02030602050306030303" pitchFamily="18" charset="0"/>
                <a:ea typeface="Constantia" pitchFamily="18" charset="0"/>
                <a:cs typeface="Constantia" pitchFamily="18" charset="0"/>
                <a:sym typeface="Constantia" pitchFamily="18" charset="0"/>
              </a:rPr>
              <a:t>Agios</a:t>
            </a:r>
            <a:r>
              <a:rPr lang="en-US" altLang="en-US" sz="1700" b="1" dirty="0">
                <a:latin typeface="Constantia" panose="02030602050306030303" pitchFamily="18" charset="0"/>
                <a:ea typeface="Constantia" pitchFamily="18" charset="0"/>
                <a:cs typeface="Constantia" pitchFamily="18" charset="0"/>
                <a:sym typeface="Constantia" pitchFamily="18" charset="0"/>
              </a:rPr>
              <a:t> (adults with relapsed or refractory AML with a susceptible IDH1 mutation)</a:t>
            </a:r>
          </a:p>
          <a:p>
            <a:pPr marL="457200" lvl="2">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7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457200" lvl="2">
              <a:defRPr/>
            </a:pPr>
            <a:endParaRPr lang="en-US" altLang="en-US" sz="1700"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228600" lvl="2" indent="0">
              <a:buNone/>
              <a:defRPr/>
            </a:pPr>
            <a:endParaRPr lang="en-US" altLang="en-US"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AD7CB198-6F1D-4D16-B1D6-9DCD63E7D9C1}"/>
              </a:ext>
            </a:extLst>
          </p:cNvPr>
          <p:cNvSpPr txBox="1"/>
          <p:nvPr/>
        </p:nvSpPr>
        <p:spPr>
          <a:xfrm>
            <a:off x="274320" y="4799021"/>
            <a:ext cx="6096000" cy="276999"/>
          </a:xfrm>
          <a:prstGeom prst="rect">
            <a:avLst/>
          </a:prstGeom>
          <a:noFill/>
        </p:spPr>
        <p:txBody>
          <a:bodyPr wrap="square" rtlCol="0">
            <a:spAutoFit/>
          </a:bodyPr>
          <a:lstStyle/>
          <a:p>
            <a:r>
              <a:rPr lang="en-US" sz="1200" dirty="0"/>
              <a:t>www.tibsovo.com</a:t>
            </a:r>
          </a:p>
        </p:txBody>
      </p:sp>
    </p:spTree>
    <p:extLst>
      <p:ext uri="{BB962C8B-B14F-4D97-AF65-F5344CB8AC3E}">
        <p14:creationId xmlns:p14="http://schemas.microsoft.com/office/powerpoint/2010/main" val="4256473804"/>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u="sng" dirty="0">
                <a:solidFill>
                  <a:srgbClr val="FF0000"/>
                </a:solidFill>
                <a:latin typeface="Constantia" panose="02030602050306030303"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anose="02030602050306030303" pitchFamily="18" charset="0"/>
                <a:ea typeface="Constantia" pitchFamily="18" charset="0"/>
                <a:cs typeface="Constantia" pitchFamily="18" charset="0"/>
                <a:sym typeface="Constantia" pitchFamily="18" charset="0"/>
              </a:rPr>
              <a:t>ivosidenib  TIBSOVO®   </a:t>
            </a:r>
            <a:r>
              <a:rPr lang="en-US" altLang="en-US" sz="2700" dirty="0">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p:txBody>
          <a:bodyPr>
            <a:normAutofit fontScale="85000" lnSpcReduction="10000"/>
          </a:bodyPr>
          <a:lstStyle/>
          <a:p>
            <a:pPr marL="457200" lvl="2">
              <a:defRPr/>
            </a:pPr>
            <a:r>
              <a:rPr lang="en-US" altLang="en-US" sz="1700" b="1" dirty="0">
                <a:solidFill>
                  <a:srgbClr val="FF0000"/>
                </a:solidFill>
                <a:latin typeface="Constantia" panose="02030602050306030303" pitchFamily="18" charset="0"/>
                <a:ea typeface="Constantia" pitchFamily="18" charset="0"/>
                <a:cs typeface="Constantia" pitchFamily="18" charset="0"/>
                <a:sym typeface="Constantia" pitchFamily="18" charset="0"/>
              </a:rPr>
              <a:t>ivosidenib TIBSOVO® </a:t>
            </a:r>
            <a:r>
              <a:rPr lang="en-US" altLang="en-US" sz="1700" b="1" dirty="0">
                <a:solidFill>
                  <a:schemeClr val="tx1"/>
                </a:solidFill>
                <a:latin typeface="Constantia" panose="02030602050306030303" pitchFamily="18" charset="0"/>
                <a:ea typeface="Constantia" pitchFamily="18" charset="0"/>
                <a:cs typeface="Constantia" pitchFamily="18" charset="0"/>
                <a:sym typeface="Constantia" pitchFamily="18" charset="0"/>
              </a:rPr>
              <a:t>Agios</a:t>
            </a:r>
            <a:r>
              <a:rPr lang="en-US" altLang="en-US" sz="1700" b="1" dirty="0">
                <a:latin typeface="Constantia" panose="02030602050306030303" pitchFamily="18" charset="0"/>
                <a:ea typeface="Constantia" pitchFamily="18" charset="0"/>
                <a:cs typeface="Constantia" pitchFamily="18" charset="0"/>
                <a:sym typeface="Constantia" pitchFamily="18" charset="0"/>
              </a:rPr>
              <a:t> (adults with relapsed or refractory AML with a susceptible IDH1 mutation) </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inhibitor of isocitrate dehydrogenase 1 (IDH1) enzyme</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strong or moderate CYP3A4 inhibitors, inducers and sensitive substrates. Avoid use with QTc prolonging drugs.</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IDH1</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to AML with an IDH1 mutation</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fatigues, nausea, diarrhea, leukocytosis, arthralgia, dyspnea, edema, mucositis, rash, pyrexia, cough constipation, differentiation syndrome, prolonged QT, Guillian Barre syndrome</a:t>
            </a:r>
            <a:endParaRPr lang="en-US" dirty="0"/>
          </a:p>
        </p:txBody>
      </p:sp>
      <p:sp>
        <p:nvSpPr>
          <p:cNvPr id="5" name="TextBox 4">
            <a:extLst>
              <a:ext uri="{FF2B5EF4-FFF2-40B4-BE49-F238E27FC236}">
                <a16:creationId xmlns:a16="http://schemas.microsoft.com/office/drawing/2014/main" id="{AD7CB198-6F1D-4D16-B1D6-9DCD63E7D9C1}"/>
              </a:ext>
            </a:extLst>
          </p:cNvPr>
          <p:cNvSpPr txBox="1"/>
          <p:nvPr/>
        </p:nvSpPr>
        <p:spPr>
          <a:xfrm>
            <a:off x="274320" y="4799021"/>
            <a:ext cx="6096000" cy="276999"/>
          </a:xfrm>
          <a:prstGeom prst="rect">
            <a:avLst/>
          </a:prstGeom>
          <a:noFill/>
        </p:spPr>
        <p:txBody>
          <a:bodyPr wrap="square" rtlCol="0">
            <a:spAutoFit/>
          </a:bodyPr>
          <a:lstStyle/>
          <a:p>
            <a:r>
              <a:rPr lang="en-US" sz="1200" dirty="0"/>
              <a:t>www.tibsovo.com</a:t>
            </a:r>
          </a:p>
        </p:txBody>
      </p:sp>
    </p:spTree>
    <p:extLst>
      <p:ext uri="{BB962C8B-B14F-4D97-AF65-F5344CB8AC3E}">
        <p14:creationId xmlns:p14="http://schemas.microsoft.com/office/powerpoint/2010/main" val="1775539067"/>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u="sng" dirty="0">
                <a:solidFill>
                  <a:srgbClr val="FF0000"/>
                </a:solidFill>
                <a:latin typeface="Constantia" panose="02030602050306030303" pitchFamily="18" charset="0"/>
              </a:rPr>
            </a:br>
            <a:r>
              <a:rPr lang="en-US" sz="2700" dirty="0">
                <a:solidFill>
                  <a:srgbClr val="FF0000"/>
                </a:solidFill>
                <a:latin typeface="Constantia" panose="02030602050306030303" pitchFamily="18" charset="0"/>
              </a:rPr>
              <a:t>copanlisib ALIQOPA™ </a:t>
            </a:r>
            <a:r>
              <a:rPr lang="en-US" altLang="en-US" sz="2700" dirty="0">
                <a:solidFill>
                  <a:srgbClr val="FF0000"/>
                </a:solidFill>
                <a:latin typeface="Constantia" panose="02030602050306030303" pitchFamily="18" charset="0"/>
                <a:ea typeface="Constantia" pitchFamily="18" charset="0"/>
                <a:cs typeface="Constantia" pitchFamily="18" charset="0"/>
                <a:sym typeface="Constantia" pitchFamily="18" charset="0"/>
              </a:rPr>
              <a:t>   </a:t>
            </a:r>
            <a:r>
              <a:rPr lang="en-US" altLang="en-US" sz="2700" dirty="0">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p:txBody>
          <a:bodyPr>
            <a:normAutofit lnSpcReduction="10000"/>
          </a:bodyPr>
          <a:lstStyle/>
          <a:p>
            <a:pPr marL="858837" lvl="3" indent="0" defTabSz="904875">
              <a:lnSpc>
                <a:spcPct val="80000"/>
              </a:lnSpc>
              <a:spcBef>
                <a:spcPts val="400"/>
              </a:spcBef>
              <a:buClr>
                <a:srgbClr val="0F6FC6"/>
              </a:buClr>
              <a:buSzPct val="85000"/>
              <a:buNone/>
              <a:defRPr/>
            </a:pPr>
            <a:r>
              <a:rPr lang="en-US" sz="1700" b="1" dirty="0">
                <a:solidFill>
                  <a:srgbClr val="FF0000"/>
                </a:solidFill>
                <a:latin typeface="Constantia" panose="02030602050306030303" pitchFamily="18" charset="0"/>
              </a:rPr>
              <a:t>copanlisib ALIQOPA™  </a:t>
            </a:r>
            <a:r>
              <a:rPr lang="en-US" sz="1700" b="1" dirty="0">
                <a:latin typeface="Constantia" panose="02030602050306030303" pitchFamily="18" charset="0"/>
              </a:rPr>
              <a:t>Bayer HealthCare Pharmaceuticals Inc (for the treatment of adult patients with relapsed follicular lymphoma who have received at least two prior systemic therapies)</a:t>
            </a:r>
          </a:p>
          <a:p>
            <a:pPr marL="858837" lvl="3" indent="0" defTabSz="904875">
              <a:lnSpc>
                <a:spcPct val="80000"/>
              </a:lnSpc>
              <a:spcBef>
                <a:spcPts val="400"/>
              </a:spcBef>
              <a:buClr>
                <a:srgbClr val="0F6FC6"/>
              </a:buClr>
              <a:buSzPct val="85000"/>
              <a:buNone/>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7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7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228600" lvl="2" indent="0">
              <a:buNone/>
              <a:defRPr/>
            </a:pPr>
            <a:endParaRPr lang="en-US" altLang="en-US"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368B7EC6-454C-4E4A-9CFA-476EC6CE11EA}"/>
              </a:ext>
            </a:extLst>
          </p:cNvPr>
          <p:cNvSpPr txBox="1"/>
          <p:nvPr/>
        </p:nvSpPr>
        <p:spPr>
          <a:xfrm>
            <a:off x="198120" y="4799021"/>
            <a:ext cx="5707380" cy="276999"/>
          </a:xfrm>
          <a:prstGeom prst="rect">
            <a:avLst/>
          </a:prstGeom>
          <a:noFill/>
        </p:spPr>
        <p:txBody>
          <a:bodyPr wrap="square" rtlCol="0">
            <a:spAutoFit/>
          </a:bodyPr>
          <a:lstStyle/>
          <a:p>
            <a:r>
              <a:rPr lang="en-US" sz="1200" dirty="0"/>
              <a:t>www.aliqopa.com</a:t>
            </a:r>
          </a:p>
        </p:txBody>
      </p:sp>
    </p:spTree>
    <p:extLst>
      <p:ext uri="{BB962C8B-B14F-4D97-AF65-F5344CB8AC3E}">
        <p14:creationId xmlns:p14="http://schemas.microsoft.com/office/powerpoint/2010/main" val="1378950203"/>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u="sng" dirty="0">
                <a:solidFill>
                  <a:srgbClr val="FF0000"/>
                </a:solidFill>
                <a:latin typeface="Constantia" panose="02030602050306030303" pitchFamily="18" charset="0"/>
              </a:rPr>
            </a:br>
            <a:r>
              <a:rPr lang="en-US" sz="2700" dirty="0">
                <a:solidFill>
                  <a:srgbClr val="FF0000"/>
                </a:solidFill>
                <a:latin typeface="Constantia" panose="02030602050306030303" pitchFamily="18" charset="0"/>
              </a:rPr>
              <a:t>copanlisib ALIQOPA™ </a:t>
            </a:r>
            <a:r>
              <a:rPr lang="en-US" altLang="en-US" sz="2700" dirty="0">
                <a:solidFill>
                  <a:srgbClr val="FF0000"/>
                </a:solidFill>
                <a:latin typeface="Constantia" panose="02030602050306030303" pitchFamily="18" charset="0"/>
                <a:ea typeface="Constantia" pitchFamily="18" charset="0"/>
                <a:cs typeface="Constantia" pitchFamily="18" charset="0"/>
                <a:sym typeface="Constantia" pitchFamily="18" charset="0"/>
              </a:rPr>
              <a:t>   </a:t>
            </a:r>
            <a:r>
              <a:rPr lang="en-US" altLang="en-US" sz="2700" dirty="0">
                <a:latin typeface="Constantia" pitchFamily="18" charset="0"/>
                <a:ea typeface="Constantia" pitchFamily="18" charset="0"/>
                <a:cs typeface="Constantia" pitchFamily="18" charset="0"/>
                <a:sym typeface="Constantia" pitchFamily="18" charset="0"/>
              </a:rPr>
              <a:t> </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p:txBody>
          <a:bodyPr>
            <a:normAutofit fontScale="77500" lnSpcReduction="20000"/>
          </a:bodyPr>
          <a:lstStyle/>
          <a:p>
            <a:pPr marL="858837" lvl="3" indent="0" defTabSz="904875">
              <a:lnSpc>
                <a:spcPct val="80000"/>
              </a:lnSpc>
              <a:spcBef>
                <a:spcPts val="400"/>
              </a:spcBef>
              <a:buClr>
                <a:srgbClr val="0F6FC6"/>
              </a:buClr>
              <a:buSzPct val="85000"/>
              <a:buNone/>
              <a:defRPr/>
            </a:pPr>
            <a:r>
              <a:rPr lang="en-US" sz="1900" b="1" dirty="0">
                <a:solidFill>
                  <a:srgbClr val="FF0000"/>
                </a:solidFill>
                <a:latin typeface="Constantia" panose="02030602050306030303" pitchFamily="18" charset="0"/>
              </a:rPr>
              <a:t>copanlisib ALIQOPA™  </a:t>
            </a:r>
            <a:r>
              <a:rPr lang="en-US" sz="1900" b="1" dirty="0">
                <a:latin typeface="Constantia" panose="02030602050306030303" pitchFamily="18" charset="0"/>
              </a:rPr>
              <a:t>Bayer HealthCare Pharmaceuticals Inc (for the treatment of adult patients with relapsed follicular lymphoma who have received at least two prior systemic therapies)</a:t>
            </a: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457200" lvl="2">
              <a:defRPr/>
            </a:pPr>
            <a:endParaRPr lang="en-US" altLang="en-US" sz="1900"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IV kinase inhibitor</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CYP3A4 inducers and inhibitors</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PI3K</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genomic alteration specific </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hyperglycemia, pneumonitis, infections, severe cutaneous rxns, diarrhea, decreased general strength and energy, hypertension, leukopenia, neutropenia, nausea, lower respiratory tract infections, thrombocytopenia </a:t>
            </a:r>
            <a:endParaRPr lang="en-US" altLang="en-US" sz="19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368B7EC6-454C-4E4A-9CFA-476EC6CE11EA}"/>
              </a:ext>
            </a:extLst>
          </p:cNvPr>
          <p:cNvSpPr txBox="1"/>
          <p:nvPr/>
        </p:nvSpPr>
        <p:spPr>
          <a:xfrm>
            <a:off x="68580" y="4799021"/>
            <a:ext cx="5707380" cy="276999"/>
          </a:xfrm>
          <a:prstGeom prst="rect">
            <a:avLst/>
          </a:prstGeom>
          <a:noFill/>
        </p:spPr>
        <p:txBody>
          <a:bodyPr wrap="square" rtlCol="0">
            <a:spAutoFit/>
          </a:bodyPr>
          <a:lstStyle/>
          <a:p>
            <a:r>
              <a:rPr lang="en-US" sz="1200" dirty="0"/>
              <a:t>www.aliqopa.com</a:t>
            </a:r>
          </a:p>
        </p:txBody>
      </p:sp>
    </p:spTree>
    <p:extLst>
      <p:ext uri="{BB962C8B-B14F-4D97-AF65-F5344CB8AC3E}">
        <p14:creationId xmlns:p14="http://schemas.microsoft.com/office/powerpoint/2010/main" val="3341795037"/>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778"/>
            <a:ext cx="8229600" cy="579112"/>
          </a:xfrm>
        </p:spPr>
        <p:txBody>
          <a:bodyPr>
            <a:normAutofit fontScale="90000"/>
          </a:bodyPr>
          <a:lstStyle/>
          <a:p>
            <a:br>
              <a:rPr lang="en-US" altLang="en-US" u="sng" dirty="0">
                <a:solidFill>
                  <a:srgbClr val="FF0000"/>
                </a:solidFill>
                <a:latin typeface="Constantia" panose="02030602050306030303"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anose="02030602050306030303" pitchFamily="18" charset="0"/>
                <a:ea typeface="Constantia" pitchFamily="18" charset="0"/>
                <a:cs typeface="Constantia" pitchFamily="18" charset="0"/>
                <a:sym typeface="Constantia" pitchFamily="18" charset="0"/>
              </a:rPr>
              <a:t>midostaurin RYDAPT®</a:t>
            </a:r>
            <a:r>
              <a:rPr lang="en-US" altLang="en-US" sz="2700" dirty="0">
                <a:latin typeface="Constantia" panose="02030602050306030303" pitchFamily="18" charset="0"/>
                <a:ea typeface="Constantia" pitchFamily="18" charset="0"/>
                <a:cs typeface="Constantia" pitchFamily="18" charset="0"/>
                <a:sym typeface="Constantia" pitchFamily="18" charset="0"/>
              </a:rPr>
              <a:t> </a:t>
            </a: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   </a:t>
            </a:r>
            <a:r>
              <a:rPr lang="en-US" altLang="en-US" sz="2700" dirty="0">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a:xfrm>
            <a:off x="381000" y="785091"/>
            <a:ext cx="8305800" cy="3634509"/>
          </a:xfrm>
        </p:spPr>
        <p:txBody>
          <a:bodyPr>
            <a:normAutofit fontScale="70000" lnSpcReduction="20000"/>
          </a:bodyPr>
          <a:lstStyle/>
          <a:p>
            <a:pPr marL="457200" lvl="2">
              <a:defRPr/>
            </a:pPr>
            <a:r>
              <a:rPr lang="en-US" altLang="en-US" sz="2100" b="1" dirty="0">
                <a:solidFill>
                  <a:srgbClr val="FF0000"/>
                </a:solidFill>
                <a:latin typeface="Constantia" panose="02030602050306030303" pitchFamily="18" charset="0"/>
                <a:ea typeface="Constantia" pitchFamily="18" charset="0"/>
                <a:cs typeface="Constantia" pitchFamily="18" charset="0"/>
                <a:sym typeface="Constantia" pitchFamily="18" charset="0"/>
              </a:rPr>
              <a:t>midostaurin RYDAPT®</a:t>
            </a:r>
            <a:r>
              <a:rPr lang="en-US" altLang="en-US" sz="2100" b="1" dirty="0">
                <a:latin typeface="Constantia" panose="02030602050306030303" pitchFamily="18" charset="0"/>
                <a:ea typeface="Constantia" pitchFamily="18" charset="0"/>
                <a:cs typeface="Constantia" pitchFamily="18" charset="0"/>
                <a:sym typeface="Constantia" pitchFamily="18" charset="0"/>
              </a:rPr>
              <a:t> Novartis (adults with newly diagnosed AML FLT3 mutation positive, in combination with standard cytarabine and daunorubicin induction and cytarabine consolidation and</a:t>
            </a:r>
          </a:p>
          <a:p>
            <a:pPr marL="457200" lvl="2">
              <a:defRPr/>
            </a:pPr>
            <a:r>
              <a:rPr lang="en-US" altLang="en-US" sz="2100" b="1" dirty="0">
                <a:latin typeface="Constantia" panose="02030602050306030303" pitchFamily="18" charset="0"/>
                <a:ea typeface="Constantia" pitchFamily="18" charset="0"/>
                <a:cs typeface="Constantia" pitchFamily="18" charset="0"/>
                <a:sym typeface="Constantia" pitchFamily="18" charset="0"/>
              </a:rPr>
              <a:t>adult patients with aggressive systemic mastocytosis (ASM), systemic mastocytosis with associated hematological neoplasm (SM-AHN), or mast cell leukemia (MCL)</a:t>
            </a:r>
          </a:p>
          <a:p>
            <a:pPr marL="457200" lvl="2">
              <a:defRPr/>
            </a:pPr>
            <a:endParaRPr lang="en-US" altLang="en-US" sz="2100" b="1" u="sng" dirty="0">
              <a:latin typeface="Constantia" panose="02030602050306030303"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21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457200" lvl="2">
              <a:defRPr/>
            </a:pPr>
            <a:endParaRPr lang="en-US" altLang="en-US" b="1" u="sng" dirty="0">
              <a:latin typeface="Constantia" panose="02030602050306030303" pitchFamily="18" charset="0"/>
              <a:ea typeface="Constantia" pitchFamily="18" charset="0"/>
              <a:cs typeface="Constantia" pitchFamily="18" charset="0"/>
              <a:sym typeface="Constantia" pitchFamily="18" charset="0"/>
            </a:endParaRPr>
          </a:p>
          <a:p>
            <a:pPr marL="457200" lvl="2">
              <a:defRPr/>
            </a:pPr>
            <a:endParaRPr lang="en-US" altLang="en-US"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569F5FEF-3C14-40DB-877C-37DD00AA1AB7}"/>
              </a:ext>
            </a:extLst>
          </p:cNvPr>
          <p:cNvSpPr txBox="1"/>
          <p:nvPr/>
        </p:nvSpPr>
        <p:spPr>
          <a:xfrm>
            <a:off x="0" y="4511040"/>
            <a:ext cx="5509260" cy="276999"/>
          </a:xfrm>
          <a:prstGeom prst="rect">
            <a:avLst/>
          </a:prstGeom>
          <a:noFill/>
        </p:spPr>
        <p:txBody>
          <a:bodyPr wrap="square" rtlCol="0">
            <a:spAutoFit/>
          </a:bodyPr>
          <a:lstStyle/>
          <a:p>
            <a:r>
              <a:rPr lang="en-US" sz="1200" dirty="0"/>
              <a:t>www.rydapt.com</a:t>
            </a:r>
          </a:p>
        </p:txBody>
      </p:sp>
    </p:spTree>
    <p:extLst>
      <p:ext uri="{BB962C8B-B14F-4D97-AF65-F5344CB8AC3E}">
        <p14:creationId xmlns:p14="http://schemas.microsoft.com/office/powerpoint/2010/main" val="934587151"/>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112"/>
            <a:ext cx="8229600" cy="579112"/>
          </a:xfrm>
        </p:spPr>
        <p:txBody>
          <a:bodyPr>
            <a:normAutofit fontScale="90000"/>
          </a:bodyPr>
          <a:lstStyle/>
          <a:p>
            <a:br>
              <a:rPr lang="en-US" altLang="en-US" u="sng" dirty="0">
                <a:solidFill>
                  <a:srgbClr val="FF0000"/>
                </a:solidFill>
                <a:latin typeface="Constantia" panose="02030602050306030303"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anose="02030602050306030303" pitchFamily="18" charset="0"/>
                <a:ea typeface="Constantia" pitchFamily="18" charset="0"/>
                <a:cs typeface="Constantia" pitchFamily="18" charset="0"/>
                <a:sym typeface="Constantia" pitchFamily="18" charset="0"/>
              </a:rPr>
              <a:t>midostaurin RYDAPT®</a:t>
            </a:r>
            <a:r>
              <a:rPr lang="en-US" altLang="en-US" sz="2700" dirty="0">
                <a:latin typeface="Constantia" panose="02030602050306030303" pitchFamily="18" charset="0"/>
                <a:ea typeface="Constantia" pitchFamily="18" charset="0"/>
                <a:cs typeface="Constantia" pitchFamily="18" charset="0"/>
                <a:sym typeface="Constantia" pitchFamily="18" charset="0"/>
              </a:rPr>
              <a:t> </a:t>
            </a: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   </a:t>
            </a:r>
            <a:r>
              <a:rPr lang="en-US" altLang="en-US" sz="2700" dirty="0">
                <a:latin typeface="Constantia" pitchFamily="18" charset="0"/>
                <a:ea typeface="Constantia" pitchFamily="18" charset="0"/>
                <a:cs typeface="Constantia" pitchFamily="18" charset="0"/>
                <a:sym typeface="Constantia" pitchFamily="18" charset="0"/>
              </a:rPr>
              <a:t> </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457200" y="634505"/>
            <a:ext cx="8229600" cy="4237247"/>
          </a:xfrm>
        </p:spPr>
        <p:txBody>
          <a:bodyPr>
            <a:noAutofit/>
          </a:bodyPr>
          <a:lstStyle/>
          <a:p>
            <a:pPr marL="457200" lvl="2">
              <a:defRPr/>
            </a:pPr>
            <a:r>
              <a:rPr lang="en-US" altLang="en-US" sz="1400" b="1" dirty="0">
                <a:solidFill>
                  <a:srgbClr val="FF0000"/>
                </a:solidFill>
                <a:latin typeface="Constantia" panose="02030602050306030303" pitchFamily="18" charset="0"/>
                <a:ea typeface="Constantia" pitchFamily="18" charset="0"/>
                <a:cs typeface="Constantia" pitchFamily="18" charset="0"/>
                <a:sym typeface="Constantia" pitchFamily="18" charset="0"/>
              </a:rPr>
              <a:t>midostaurin RYDAPT®</a:t>
            </a:r>
            <a:r>
              <a:rPr lang="en-US" altLang="en-US" sz="1400" b="1" dirty="0">
                <a:latin typeface="Constantia" panose="02030602050306030303" pitchFamily="18" charset="0"/>
                <a:ea typeface="Constantia" pitchFamily="18" charset="0"/>
                <a:cs typeface="Constantia" pitchFamily="18" charset="0"/>
                <a:sym typeface="Constantia" pitchFamily="18" charset="0"/>
              </a:rPr>
              <a:t> Novartis (adults with newly diagnosed AML FLT3 mutation positive, in combination with standard cytarabine and daunorubicin induction and cytarabine consolidation  and</a:t>
            </a:r>
          </a:p>
          <a:p>
            <a:pPr marL="457200" lvl="2">
              <a:defRPr/>
            </a:pPr>
            <a:r>
              <a:rPr lang="en-US" altLang="en-US" sz="1400" b="1" dirty="0">
                <a:latin typeface="Constantia" panose="02030602050306030303" pitchFamily="18" charset="0"/>
                <a:ea typeface="Constantia" pitchFamily="18" charset="0"/>
                <a:cs typeface="Constantia" pitchFamily="18" charset="0"/>
                <a:sym typeface="Constantia" pitchFamily="18" charset="0"/>
              </a:rPr>
              <a:t>adult patients with aggressive systemic mastocytosis (ASM), systemic mastocytosis with associated hematological neoplasm (SM-AHN), or mast cell leukemia (MCL).</a:t>
            </a:r>
          </a:p>
          <a:p>
            <a:pPr marL="457200" lvl="2">
              <a:defRPr/>
            </a:pPr>
            <a:endParaRPr lang="en-US" altLang="en-US" sz="1400"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multi tyrosine kinase inhibitor</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strong CYP3A4 inducers and inhibitors</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FLT3, KIT, PDGFR, VEGFR2, PKC</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to AML with FLT3 mutation; not personalized for other indications</a:t>
            </a:r>
          </a:p>
          <a:p>
            <a:pPr marL="971550" lvl="4" indent="-285750">
              <a:spcBef>
                <a:spcPts val="300"/>
              </a:spcBef>
              <a:buClr>
                <a:srgbClr val="0BD0D9"/>
              </a:buClr>
              <a:buFont typeface="Arial" panose="020B0604020202020204" pitchFamily="34" charset="0"/>
              <a:buChar char="•"/>
              <a:defRPr/>
            </a:pPr>
            <a:endPar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Pulmonary toxicity,  febrile neutropenia, N/V, mucositis,                    diarrhea, edema, fatigue, epistaxis, hyperglycemia, headache</a:t>
            </a:r>
            <a:endParaRPr lang="en-US" altLang="en-US" sz="14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0" indent="0">
              <a:buNone/>
            </a:pPr>
            <a:endParaRPr lang="en-US" sz="1400" dirty="0"/>
          </a:p>
        </p:txBody>
      </p:sp>
      <p:sp>
        <p:nvSpPr>
          <p:cNvPr id="4" name="TextBox 3">
            <a:extLst>
              <a:ext uri="{FF2B5EF4-FFF2-40B4-BE49-F238E27FC236}">
                <a16:creationId xmlns:a16="http://schemas.microsoft.com/office/drawing/2014/main" id="{569F5FEF-3C14-40DB-877C-37DD00AA1AB7}"/>
              </a:ext>
            </a:extLst>
          </p:cNvPr>
          <p:cNvSpPr txBox="1"/>
          <p:nvPr/>
        </p:nvSpPr>
        <p:spPr>
          <a:xfrm>
            <a:off x="69850" y="4862691"/>
            <a:ext cx="5509260" cy="276999"/>
          </a:xfrm>
          <a:prstGeom prst="rect">
            <a:avLst/>
          </a:prstGeom>
          <a:noFill/>
        </p:spPr>
        <p:txBody>
          <a:bodyPr wrap="square" rtlCol="0">
            <a:spAutoFit/>
          </a:bodyPr>
          <a:lstStyle/>
          <a:p>
            <a:r>
              <a:rPr lang="en-US" sz="1200" dirty="0"/>
              <a:t>www.rydapt.com</a:t>
            </a:r>
          </a:p>
        </p:txBody>
      </p:sp>
    </p:spTree>
    <p:extLst>
      <p:ext uri="{BB962C8B-B14F-4D97-AF65-F5344CB8AC3E}">
        <p14:creationId xmlns:p14="http://schemas.microsoft.com/office/powerpoint/2010/main" val="1296754332"/>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7399"/>
            <a:ext cx="8229600" cy="579112"/>
          </a:xfrm>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durvalumab IMFINZI™</a:t>
            </a:r>
            <a:r>
              <a:rPr lang="en-US" altLang="en-US" sz="2700" dirty="0">
                <a:latin typeface="Constantia" pitchFamily="18" charset="0"/>
                <a:ea typeface="Constantia" pitchFamily="18" charset="0"/>
                <a:cs typeface="Constantia" pitchFamily="18" charset="0"/>
                <a:sym typeface="Constantia" pitchFamily="18" charset="0"/>
              </a:rPr>
              <a:t> </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342900" y="889057"/>
            <a:ext cx="8343900" cy="3679132"/>
          </a:xfrm>
        </p:spPr>
        <p:txBody>
          <a:bodyPr>
            <a:normAutofit fontScale="77500" lnSpcReduction="20000"/>
          </a:bodyPr>
          <a:lstStyle/>
          <a:p>
            <a:pPr marL="457200" lvl="2">
              <a:defRPr/>
            </a:pPr>
            <a:r>
              <a:rPr lang="en-US" altLang="en-US" sz="2100" b="1" dirty="0">
                <a:solidFill>
                  <a:srgbClr val="FF0000"/>
                </a:solidFill>
                <a:latin typeface="Constantia" pitchFamily="18" charset="0"/>
                <a:ea typeface="Constantia" pitchFamily="18" charset="0"/>
                <a:cs typeface="Constantia" pitchFamily="18" charset="0"/>
                <a:sym typeface="Constantia" pitchFamily="18" charset="0"/>
              </a:rPr>
              <a:t>durvalumab IMFINZI™</a:t>
            </a:r>
            <a:r>
              <a:rPr lang="en-US" altLang="en-US" sz="2100" b="1" dirty="0">
                <a:latin typeface="Constantia" pitchFamily="18" charset="0"/>
                <a:ea typeface="Constantia" pitchFamily="18" charset="0"/>
                <a:cs typeface="Constantia" pitchFamily="18" charset="0"/>
                <a:sym typeface="Constantia" pitchFamily="18" charset="0"/>
              </a:rPr>
              <a:t>  AstraZeneca (locally advanced or metastatic  urothelial carcinoma with disease progression during or following platinum-containing chemotherapy or progression within  12 mos of neoadjuvant or adjuvant treatment with platinum-containing regimen)</a:t>
            </a:r>
          </a:p>
          <a:p>
            <a:pPr marL="457200" lvl="2">
              <a:defRPr/>
            </a:pPr>
            <a:r>
              <a:rPr lang="en-US" altLang="en-US" sz="2100" b="1" dirty="0">
                <a:latin typeface="Constantia" pitchFamily="18" charset="0"/>
                <a:ea typeface="Constantia" pitchFamily="18" charset="0"/>
                <a:cs typeface="Constantia" pitchFamily="18" charset="0"/>
                <a:sym typeface="Constantia" pitchFamily="18" charset="0"/>
              </a:rPr>
              <a:t>maintenance for unresectable Stage III NSCLC when disease has not progressed following concurrent RT and platinum based chemo</a:t>
            </a:r>
            <a:endParaRPr lang="en-US" altLang="en-US" sz="2100" b="1" u="sng" dirty="0">
              <a:latin typeface="Constantia" pitchFamily="18" charset="0"/>
              <a:ea typeface="Constantia" pitchFamily="18" charset="0"/>
              <a:cs typeface="Constantia" pitchFamily="18" charset="0"/>
              <a:sym typeface="Constantia" pitchFamily="18" charset="0"/>
            </a:endParaRPr>
          </a:p>
          <a:p>
            <a:pPr marL="457200" lvl="2">
              <a:defRPr/>
            </a:pPr>
            <a:endParaRPr lang="en-US" altLang="en-US" sz="2100" b="1" u="sng"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21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21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457200" lvl="2">
              <a:defRPr/>
            </a:pPr>
            <a:endParaRPr lang="en-US" altLang="en-US" b="1" u="sng" dirty="0">
              <a:latin typeface="Constantia" pitchFamily="18" charset="0"/>
              <a:ea typeface="Constantia" pitchFamily="18" charset="0"/>
              <a:cs typeface="Constantia" pitchFamily="18" charset="0"/>
              <a:sym typeface="Constantia" pitchFamily="18" charset="0"/>
            </a:endParaRPr>
          </a:p>
        </p:txBody>
      </p:sp>
      <p:sp>
        <p:nvSpPr>
          <p:cNvPr id="4" name="TextBox 3">
            <a:extLst>
              <a:ext uri="{FF2B5EF4-FFF2-40B4-BE49-F238E27FC236}">
                <a16:creationId xmlns:a16="http://schemas.microsoft.com/office/drawing/2014/main" id="{180EC984-5106-488C-A399-524A988ABF65}"/>
              </a:ext>
            </a:extLst>
          </p:cNvPr>
          <p:cNvSpPr txBox="1"/>
          <p:nvPr/>
        </p:nvSpPr>
        <p:spPr>
          <a:xfrm>
            <a:off x="146050" y="4706688"/>
            <a:ext cx="5751830" cy="276999"/>
          </a:xfrm>
          <a:prstGeom prst="rect">
            <a:avLst/>
          </a:prstGeom>
          <a:noFill/>
        </p:spPr>
        <p:txBody>
          <a:bodyPr wrap="square" rtlCol="0">
            <a:spAutoFit/>
          </a:bodyPr>
          <a:lstStyle/>
          <a:p>
            <a:r>
              <a:rPr lang="en-US" sz="1200" dirty="0"/>
              <a:t>www.imfinzi.com</a:t>
            </a:r>
          </a:p>
        </p:txBody>
      </p:sp>
    </p:spTree>
    <p:extLst>
      <p:ext uri="{BB962C8B-B14F-4D97-AF65-F5344CB8AC3E}">
        <p14:creationId xmlns:p14="http://schemas.microsoft.com/office/powerpoint/2010/main" val="3075907774"/>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9112"/>
          </a:xfrm>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durvalumab IMFINZI™</a:t>
            </a:r>
            <a:r>
              <a:rPr lang="en-US" altLang="en-US" sz="2700" dirty="0">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a:xfrm>
            <a:off x="400050" y="686325"/>
            <a:ext cx="8343900" cy="3881864"/>
          </a:xfrm>
        </p:spPr>
        <p:txBody>
          <a:bodyPr>
            <a:noAutofit/>
          </a:bodyPr>
          <a:lstStyle/>
          <a:p>
            <a:pPr marL="457200" lvl="2">
              <a:defRPr/>
            </a:pPr>
            <a:r>
              <a:rPr lang="en-US" altLang="en-US" sz="1200" b="1" dirty="0">
                <a:solidFill>
                  <a:srgbClr val="FF0000"/>
                </a:solidFill>
                <a:latin typeface="Constantia" pitchFamily="18" charset="0"/>
                <a:ea typeface="Constantia" pitchFamily="18" charset="0"/>
                <a:cs typeface="Constantia" pitchFamily="18" charset="0"/>
                <a:sym typeface="Constantia" pitchFamily="18" charset="0"/>
              </a:rPr>
              <a:t>durvalumab IMFINZI™</a:t>
            </a:r>
            <a:r>
              <a:rPr lang="en-US" altLang="en-US" sz="1200" b="1" dirty="0">
                <a:latin typeface="Constantia" pitchFamily="18" charset="0"/>
                <a:ea typeface="Constantia" pitchFamily="18" charset="0"/>
                <a:cs typeface="Constantia" pitchFamily="18" charset="0"/>
                <a:sym typeface="Constantia" pitchFamily="18" charset="0"/>
              </a:rPr>
              <a:t>  AstraZeneca (locally advanced or metastatic  urothelial carcinoma with disease progression during or following platinum-containing chemotherapy or progression within  12 mos of neoadjuvant or adjuvant treatment with platinum-containing regimen)</a:t>
            </a:r>
          </a:p>
          <a:p>
            <a:pPr marL="457200" lvl="2">
              <a:defRPr/>
            </a:pPr>
            <a:r>
              <a:rPr lang="en-US" altLang="en-US" sz="1200" b="1" dirty="0">
                <a:latin typeface="Constantia" pitchFamily="18" charset="0"/>
                <a:ea typeface="Constantia" pitchFamily="18" charset="0"/>
                <a:cs typeface="Constantia" pitchFamily="18" charset="0"/>
                <a:sym typeface="Constantia" pitchFamily="18" charset="0"/>
              </a:rPr>
              <a:t>maintenance for unresectable Stage III NSCLC when disease has not progressed following concurrent RT and platinum based chemo</a:t>
            </a:r>
          </a:p>
          <a:p>
            <a:pPr marL="457200" lvl="2">
              <a:defRPr/>
            </a:pPr>
            <a:endParaRPr lang="en-US" altLang="en-US" sz="1200" b="1" u="sng"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Human monoclonal antibody targeting the immune system via the programmed death ligand 1 (PD-L1)</a:t>
            </a:r>
          </a:p>
          <a:p>
            <a:pPr marL="971550" lvl="4" indent="-285750">
              <a:spcBef>
                <a:spcPts val="300"/>
              </a:spcBef>
              <a:buClr>
                <a:srgbClr val="0BD0D9"/>
              </a:buClr>
              <a:buFont typeface="Arial" panose="020B0604020202020204" pitchFamily="34" charset="0"/>
              <a:buChar char="•"/>
              <a:defRPr/>
            </a:pPr>
            <a:endPar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Yes  uncommon, but can be severe</a:t>
            </a:r>
          </a:p>
          <a:p>
            <a:pPr marL="971550" lvl="4" indent="-285750">
              <a:spcBef>
                <a:spcPts val="300"/>
              </a:spcBef>
              <a:buClr>
                <a:srgbClr val="0BD0D9"/>
              </a:buClr>
              <a:buFont typeface="Arial" panose="020B0604020202020204" pitchFamily="34" charset="0"/>
              <a:buChar char="•"/>
              <a:defRPr/>
            </a:pPr>
            <a:endPar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PD-L1</a:t>
            </a:r>
          </a:p>
          <a:p>
            <a:pPr marL="971550" lvl="4" indent="-285750">
              <a:spcBef>
                <a:spcPts val="300"/>
              </a:spcBef>
              <a:buClr>
                <a:srgbClr val="0BD0D9"/>
              </a:buClr>
              <a:buFont typeface="Arial" panose="020B0604020202020204" pitchFamily="34" charset="0"/>
              <a:buChar char="•"/>
              <a:defRPr/>
            </a:pPr>
            <a:endPar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genomic alteration specific</a:t>
            </a:r>
          </a:p>
          <a:p>
            <a:pPr marL="971550" lvl="4" indent="-285750">
              <a:spcBef>
                <a:spcPts val="300"/>
              </a:spcBef>
              <a:buClr>
                <a:srgbClr val="0BD0D9"/>
              </a:buClr>
              <a:buFont typeface="Arial" panose="020B0604020202020204" pitchFamily="34" charset="0"/>
              <a:buChar char="•"/>
              <a:defRPr/>
            </a:pPr>
            <a:endPar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Immune mediated  pneumonitis, hepatitis, ,colitis, nephritis, and other immune related adverse events, fatigue, musculoskeletal pain, constipation</a:t>
            </a:r>
            <a:r>
              <a:rPr lang="en-US" altLang="en-US" sz="1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 </a:t>
            </a:r>
            <a:r>
              <a:rPr lang="en-US" altLang="en-US" sz="12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nausea </a:t>
            </a:r>
            <a:endParaRPr lang="en-US" altLang="en-US" sz="12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180EC984-5106-488C-A399-524A988ABF65}"/>
              </a:ext>
            </a:extLst>
          </p:cNvPr>
          <p:cNvSpPr txBox="1"/>
          <p:nvPr/>
        </p:nvSpPr>
        <p:spPr>
          <a:xfrm>
            <a:off x="0" y="4751138"/>
            <a:ext cx="5897880" cy="276999"/>
          </a:xfrm>
          <a:prstGeom prst="rect">
            <a:avLst/>
          </a:prstGeom>
          <a:noFill/>
        </p:spPr>
        <p:txBody>
          <a:bodyPr wrap="square" rtlCol="0">
            <a:spAutoFit/>
          </a:bodyPr>
          <a:lstStyle/>
          <a:p>
            <a:r>
              <a:rPr lang="en-US" sz="1200" dirty="0"/>
              <a:t>www.imfinzi.com</a:t>
            </a:r>
          </a:p>
        </p:txBody>
      </p:sp>
    </p:spTree>
    <p:extLst>
      <p:ext uri="{BB962C8B-B14F-4D97-AF65-F5344CB8AC3E}">
        <p14:creationId xmlns:p14="http://schemas.microsoft.com/office/powerpoint/2010/main" val="2389323140"/>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830"/>
            <a:ext cx="8229600" cy="579112"/>
          </a:xfrm>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avelumab BAVENCIO® </a:t>
            </a:r>
            <a:r>
              <a:rPr lang="en-US" altLang="en-US" sz="2700" dirty="0">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a:xfrm>
            <a:off x="243840" y="785091"/>
            <a:ext cx="8442960" cy="3817389"/>
          </a:xfrm>
        </p:spPr>
        <p:txBody>
          <a:bodyPr>
            <a:normAutofit fontScale="85000" lnSpcReduction="20000"/>
          </a:bodyPr>
          <a:lstStyle/>
          <a:p>
            <a:pPr marL="457200" lvl="2">
              <a:defRPr/>
            </a:pPr>
            <a:r>
              <a:rPr lang="en-US" altLang="en-US" sz="1900" b="1" dirty="0">
                <a:solidFill>
                  <a:srgbClr val="FF0000"/>
                </a:solidFill>
                <a:latin typeface="Constantia" pitchFamily="18" charset="0"/>
                <a:ea typeface="Constantia" pitchFamily="18" charset="0"/>
                <a:cs typeface="Constantia" pitchFamily="18" charset="0"/>
                <a:sym typeface="Constantia" pitchFamily="18" charset="0"/>
              </a:rPr>
              <a:t>avelumab BAVENCIO®  </a:t>
            </a:r>
            <a:r>
              <a:rPr lang="en-US" altLang="en-US" sz="1900" b="1" dirty="0">
                <a:latin typeface="Constantia" pitchFamily="18" charset="0"/>
                <a:ea typeface="Constantia" pitchFamily="18" charset="0"/>
                <a:cs typeface="Constantia" pitchFamily="18" charset="0"/>
                <a:sym typeface="Constantia" pitchFamily="18" charset="0"/>
              </a:rPr>
              <a:t>EMD  Serono (adults and pediatrics pts 12 and older with metastatic Merkel cell carcinoma) and </a:t>
            </a:r>
          </a:p>
          <a:p>
            <a:pPr marL="457200" lvl="2">
              <a:defRPr/>
            </a:pPr>
            <a:r>
              <a:rPr lang="en-US" altLang="en-US" sz="1900" b="1" dirty="0">
                <a:latin typeface="Constantia" pitchFamily="18" charset="0"/>
                <a:ea typeface="Constantia" pitchFamily="18" charset="0"/>
                <a:cs typeface="Constantia" pitchFamily="18" charset="0"/>
                <a:sym typeface="Constantia" pitchFamily="18" charset="0"/>
              </a:rPr>
              <a:t>locally advanced or metastatic urothelial carcinoma with disease progression during or following platinum-containing chemotherapy or progression within  12 mos of neoadjuvant or adjuvant treatment with platinum-containing regimen</a:t>
            </a:r>
          </a:p>
          <a:p>
            <a:pPr marL="457200" lvl="2">
              <a:defRPr/>
            </a:pPr>
            <a:endParaRPr lang="en-US" altLang="en-US" sz="1900" b="1" u="sng"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9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457200" lvl="2">
              <a:defRPr/>
            </a:pPr>
            <a:endParaRPr lang="en-US" altLang="en-US" b="1" u="sng"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91C3503D-A9AC-4DBE-B9FE-3E7FAC49666B}"/>
              </a:ext>
            </a:extLst>
          </p:cNvPr>
          <p:cNvSpPr txBox="1"/>
          <p:nvPr/>
        </p:nvSpPr>
        <p:spPr>
          <a:xfrm>
            <a:off x="323850" y="4532115"/>
            <a:ext cx="6160770" cy="276999"/>
          </a:xfrm>
          <a:prstGeom prst="rect">
            <a:avLst/>
          </a:prstGeom>
          <a:noFill/>
        </p:spPr>
        <p:txBody>
          <a:bodyPr wrap="square" rtlCol="0">
            <a:spAutoFit/>
          </a:bodyPr>
          <a:lstStyle/>
          <a:p>
            <a:r>
              <a:rPr lang="en-US" sz="1200" dirty="0"/>
              <a:t>www.bavencio.com</a:t>
            </a:r>
          </a:p>
        </p:txBody>
      </p:sp>
    </p:spTree>
    <p:extLst>
      <p:ext uri="{BB962C8B-B14F-4D97-AF65-F5344CB8AC3E}">
        <p14:creationId xmlns:p14="http://schemas.microsoft.com/office/powerpoint/2010/main" val="295259171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71829" y="167"/>
            <a:ext cx="8229600" cy="579112"/>
          </a:xfrm>
        </p:spPr>
        <p:txBody>
          <a:bodyPr>
            <a:noAutofit/>
          </a:bodyPr>
          <a:lstStyle/>
          <a:p>
            <a:r>
              <a:rPr lang="en-US" sz="3200" dirty="0"/>
              <a:t>Progress in Cancer Therapy 2017/18</a:t>
            </a:r>
          </a:p>
        </p:txBody>
      </p:sp>
      <p:sp>
        <p:nvSpPr>
          <p:cNvPr id="3" name="Content Placeholder 2"/>
          <p:cNvSpPr>
            <a:spLocks noGrp="1"/>
          </p:cNvSpPr>
          <p:nvPr>
            <p:ph idx="1"/>
          </p:nvPr>
        </p:nvSpPr>
        <p:spPr>
          <a:xfrm>
            <a:off x="204537" y="685416"/>
            <a:ext cx="8496892" cy="3826426"/>
          </a:xfrm>
        </p:spPr>
        <p:txBody>
          <a:bodyPr>
            <a:noAutofit/>
          </a:bodyPr>
          <a:lstStyle/>
          <a:p>
            <a:pPr marL="825500" lvl="2" indent="-195263" defTabSz="904875">
              <a:lnSpc>
                <a:spcPct val="80000"/>
              </a:lnSpc>
              <a:spcBef>
                <a:spcPts val="400"/>
              </a:spcBef>
              <a:buClr>
                <a:srgbClr val="0F6FC6"/>
              </a:buClr>
              <a:buSzPct val="85000"/>
              <a:buFont typeface="Arial" pitchFamily="34" charset="0"/>
              <a:buChar char="•"/>
              <a:defRPr/>
            </a:pPr>
            <a:r>
              <a:rPr lang="en-US" altLang="en-US" sz="1600" b="1" dirty="0">
                <a:latin typeface="Constantia" pitchFamily="18" charset="0"/>
                <a:ea typeface="Constantia" pitchFamily="18" charset="0"/>
                <a:cs typeface="Constantia" pitchFamily="18" charset="0"/>
                <a:sym typeface="Constantia" pitchFamily="18" charset="0"/>
              </a:rPr>
              <a:t>Non-Small Cell Lung Cancer (NSCLC)</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i="1" dirty="0">
              <a:solidFill>
                <a:srgbClr val="00B0F0"/>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pembrolizumab  KEYTRUDA®</a:t>
            </a:r>
            <a:r>
              <a:rPr lang="en-US" altLang="en-US" sz="1600" b="1" i="1" dirty="0">
                <a:latin typeface="Constantia" pitchFamily="18" charset="0"/>
                <a:ea typeface="Constantia" pitchFamily="18" charset="0"/>
                <a:cs typeface="Constantia" pitchFamily="18" charset="0"/>
                <a:sym typeface="Constantia" pitchFamily="18" charset="0"/>
              </a:rPr>
              <a:t> Merck (in combination with  pemetrexed and carboplatin for the tx of previously untreated metastatic non-squamous NSCLC with no EGFR or ALK genomic alterations)</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osimertinib TAGRISSO® </a:t>
            </a:r>
            <a:r>
              <a:rPr lang="en-US" altLang="en-US" sz="1600" b="1" i="1" dirty="0">
                <a:latin typeface="Constantia" pitchFamily="18" charset="0"/>
                <a:ea typeface="Constantia" pitchFamily="18" charset="0"/>
                <a:cs typeface="Constantia" pitchFamily="18" charset="0"/>
                <a:sym typeface="Constantia" pitchFamily="18" charset="0"/>
              </a:rPr>
              <a:t>AstraZeneca (metastatic EGFR T790M mutation positive NSCLC with disease progression on or after EGFR tyrosine kinase therapy and for  1</a:t>
            </a:r>
            <a:r>
              <a:rPr lang="en-US" altLang="en-US" sz="1600" b="1" i="1" baseline="30000" dirty="0">
                <a:latin typeface="Constantia" pitchFamily="18" charset="0"/>
                <a:ea typeface="Constantia" pitchFamily="18" charset="0"/>
                <a:cs typeface="Constantia" pitchFamily="18" charset="0"/>
                <a:sym typeface="Constantia" pitchFamily="18" charset="0"/>
              </a:rPr>
              <a:t>st</a:t>
            </a:r>
            <a:r>
              <a:rPr lang="en-US" altLang="en-US" sz="1600" b="1" i="1" dirty="0">
                <a:latin typeface="Constantia" pitchFamily="18" charset="0"/>
                <a:ea typeface="Constantia" pitchFamily="18" charset="0"/>
                <a:cs typeface="Constantia" pitchFamily="18" charset="0"/>
                <a:sym typeface="Constantia" pitchFamily="18" charset="0"/>
              </a:rPr>
              <a:t> line tx of metastatic NSCLC with EGFR exon 19 deletions or exon 21 L858R mutations)</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i="1" dirty="0">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dabrafenib and trametinib TAFINLAR ® and MEKINIST ® </a:t>
            </a:r>
            <a:r>
              <a:rPr lang="en-US" altLang="en-US" sz="1600" b="1" i="1" dirty="0">
                <a:latin typeface="Constantia" pitchFamily="18" charset="0"/>
                <a:ea typeface="Constantia" pitchFamily="18" charset="0"/>
                <a:cs typeface="Constantia" pitchFamily="18" charset="0"/>
                <a:sym typeface="Constantia" pitchFamily="18" charset="0"/>
              </a:rPr>
              <a:t>Novartis (metastatic NSCLC with BRAF V600E mutation)</a:t>
            </a:r>
          </a:p>
          <a:p>
            <a:pPr marL="1054100" lvl="3" indent="-195263" defTabSz="904875">
              <a:lnSpc>
                <a:spcPct val="80000"/>
              </a:lnSpc>
              <a:spcBef>
                <a:spcPts val="400"/>
              </a:spcBef>
              <a:buClr>
                <a:srgbClr val="0F6FC6"/>
              </a:buClr>
              <a:buSzPct val="85000"/>
              <a:buFont typeface="Arial" pitchFamily="34" charset="0"/>
              <a:buChar char="•"/>
              <a:defRPr/>
            </a:pPr>
            <a:endParaRPr lang="en-US" altLang="en-US" sz="1600" b="1" i="1" dirty="0">
              <a:solidFill>
                <a:srgbClr val="00B0F0"/>
              </a:solidFill>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r>
              <a:rPr lang="en-US" altLang="en-US" sz="1600" b="1" i="1" dirty="0">
                <a:solidFill>
                  <a:srgbClr val="00B0F0"/>
                </a:solidFill>
                <a:latin typeface="Constantia" pitchFamily="18" charset="0"/>
                <a:ea typeface="Constantia" pitchFamily="18" charset="0"/>
                <a:cs typeface="Constantia" pitchFamily="18" charset="0"/>
                <a:sym typeface="Constantia" pitchFamily="18" charset="0"/>
              </a:rPr>
              <a:t>durvalumab IMFINZI ® </a:t>
            </a:r>
            <a:r>
              <a:rPr lang="en-US" altLang="en-US" sz="1600" b="1" i="1" dirty="0">
                <a:latin typeface="Constantia" pitchFamily="18" charset="0"/>
                <a:ea typeface="Constantia" pitchFamily="18" charset="0"/>
                <a:cs typeface="Constantia" pitchFamily="18" charset="0"/>
                <a:sym typeface="Constantia" pitchFamily="18" charset="0"/>
              </a:rPr>
              <a:t>AstraZeneca (maintenance for unresectable Stage III NSCLC when disease has not progressed following concurrent RT and platinum based chemo)	</a:t>
            </a:r>
          </a:p>
          <a:p>
            <a:pPr marL="644128" lvl="3" indent="0" defTabSz="678656">
              <a:lnSpc>
                <a:spcPct val="80000"/>
              </a:lnSpc>
              <a:spcBef>
                <a:spcPts val="300"/>
              </a:spcBef>
              <a:buClr>
                <a:srgbClr val="0F6FC6"/>
              </a:buClr>
              <a:buSzPct val="85000"/>
              <a:buNone/>
              <a:defRPr/>
            </a:pPr>
            <a:r>
              <a:rPr lang="en-US" altLang="en-US" b="1" i="1" dirty="0">
                <a:latin typeface="Constantia" pitchFamily="18" charset="0"/>
                <a:ea typeface="Constantia" pitchFamily="18" charset="0"/>
                <a:cs typeface="Constantia" pitchFamily="18" charset="0"/>
                <a:sym typeface="Constantia" pitchFamily="18" charset="0"/>
              </a:rPr>
              <a:t>	</a:t>
            </a:r>
          </a:p>
          <a:p>
            <a:pPr marL="1054100" lvl="3" indent="-195263" defTabSz="904875">
              <a:lnSpc>
                <a:spcPct val="80000"/>
              </a:lnSpc>
              <a:spcBef>
                <a:spcPts val="400"/>
              </a:spcBef>
              <a:buClr>
                <a:srgbClr val="0F6FC6"/>
              </a:buClr>
              <a:buSzPct val="85000"/>
              <a:buFont typeface="Arial" pitchFamily="34" charset="0"/>
              <a:buChar char="•"/>
              <a:defRPr/>
            </a:pPr>
            <a:endParaRPr lang="en-US" altLang="en-US" b="1" i="1" dirty="0">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endParaRPr lang="en-US" altLang="en-US" b="1" i="1" dirty="0">
              <a:latin typeface="Constantia" pitchFamily="18" charset="0"/>
              <a:ea typeface="Constantia" pitchFamily="18" charset="0"/>
              <a:cs typeface="Constantia" pitchFamily="18" charset="0"/>
              <a:sym typeface="Constantia" pitchFamily="18" charset="0"/>
            </a:endParaRPr>
          </a:p>
          <a:p>
            <a:pPr marL="1054100" lvl="3" indent="-195263" defTabSz="904875">
              <a:lnSpc>
                <a:spcPct val="80000"/>
              </a:lnSpc>
              <a:spcBef>
                <a:spcPts val="400"/>
              </a:spcBef>
              <a:buClr>
                <a:srgbClr val="0F6FC6"/>
              </a:buClr>
              <a:buSzPct val="85000"/>
              <a:buFont typeface="Arial" pitchFamily="34" charset="0"/>
              <a:buChar char="•"/>
              <a:defRPr/>
            </a:pPr>
            <a:endParaRPr lang="en-US" dirty="0"/>
          </a:p>
        </p:txBody>
      </p:sp>
      <p:sp>
        <p:nvSpPr>
          <p:cNvPr id="4" name="TextBox 3"/>
          <p:cNvSpPr txBox="1"/>
          <p:nvPr/>
        </p:nvSpPr>
        <p:spPr>
          <a:xfrm>
            <a:off x="336500" y="4568992"/>
            <a:ext cx="5786322" cy="246221"/>
          </a:xfrm>
          <a:prstGeom prst="rect">
            <a:avLst/>
          </a:prstGeom>
          <a:noFill/>
        </p:spPr>
        <p:txBody>
          <a:bodyPr wrap="square" rtlCol="0">
            <a:spAutoFit/>
          </a:bodyPr>
          <a:lstStyle/>
          <a:p>
            <a:r>
              <a:rPr lang="en-US" altLang="en-US" sz="1000" u="sng" dirty="0">
                <a:solidFill>
                  <a:srgbClr val="E2D700"/>
                </a:solidFill>
                <a:sym typeface="Helvetica" charset="0"/>
                <a:hlinkClick r:id="rId3"/>
              </a:rPr>
              <a:t>http://www.fda.gov/Drugs/InformationOnDrugs/ApprovedDrugs/ucm279174.htm</a:t>
            </a:r>
            <a:endParaRPr lang="en-US" dirty="0"/>
          </a:p>
        </p:txBody>
      </p:sp>
    </p:spTree>
    <p:extLst>
      <p:ext uri="{BB962C8B-B14F-4D97-AF65-F5344CB8AC3E}">
        <p14:creationId xmlns:p14="http://schemas.microsoft.com/office/powerpoint/2010/main" val="3976231559"/>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3860" y="44830"/>
            <a:ext cx="8229600" cy="579112"/>
          </a:xfrm>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avelumab BAVENCIO® </a:t>
            </a:r>
            <a:r>
              <a:rPr lang="en-US" altLang="en-US" sz="2700" dirty="0">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a:xfrm>
            <a:off x="350520" y="723901"/>
            <a:ext cx="8336280" cy="3878580"/>
          </a:xfrm>
        </p:spPr>
        <p:txBody>
          <a:bodyPr>
            <a:normAutofit fontScale="77500" lnSpcReduction="20000"/>
          </a:bodyPr>
          <a:lstStyle/>
          <a:p>
            <a:pPr marL="457200" lvl="2">
              <a:defRPr/>
            </a:pPr>
            <a:r>
              <a:rPr lang="en-US" altLang="en-US" sz="2000" b="1" dirty="0">
                <a:solidFill>
                  <a:srgbClr val="FF0000"/>
                </a:solidFill>
                <a:latin typeface="Constantia" pitchFamily="18" charset="0"/>
                <a:ea typeface="Constantia" pitchFamily="18" charset="0"/>
                <a:cs typeface="Constantia" pitchFamily="18" charset="0"/>
                <a:sym typeface="Constantia" pitchFamily="18" charset="0"/>
              </a:rPr>
              <a:t>avelumab BAVENCIO®  </a:t>
            </a:r>
            <a:r>
              <a:rPr lang="en-US" altLang="en-US" sz="2000" b="1" dirty="0">
                <a:latin typeface="Constantia" pitchFamily="18" charset="0"/>
                <a:ea typeface="Constantia" pitchFamily="18" charset="0"/>
                <a:cs typeface="Constantia" pitchFamily="18" charset="0"/>
                <a:sym typeface="Constantia" pitchFamily="18" charset="0"/>
              </a:rPr>
              <a:t>EMD  Serono (adults and pediatrics pts 12 and older with metastatic Merkel cell carcinoma) and </a:t>
            </a:r>
          </a:p>
          <a:p>
            <a:pPr marL="457200" lvl="2">
              <a:defRPr/>
            </a:pPr>
            <a:r>
              <a:rPr lang="en-US" altLang="en-US" sz="2000" b="1" dirty="0">
                <a:latin typeface="Constantia" pitchFamily="18" charset="0"/>
                <a:ea typeface="Constantia" pitchFamily="18" charset="0"/>
                <a:cs typeface="Constantia" pitchFamily="18" charset="0"/>
                <a:sym typeface="Constantia" pitchFamily="18" charset="0"/>
              </a:rPr>
              <a:t>locally advanced or metastatic urothelial carcinoma with disease progression during or following platinum-containing chemotherapy or progression within  12 mos of neoadjuvant or adjuvant treatment with platinum-containing regimen</a:t>
            </a:r>
          </a:p>
          <a:p>
            <a:pPr marL="457200" lvl="2">
              <a:defRPr/>
            </a:pPr>
            <a:endParaRPr lang="en-US" altLang="en-US" sz="2000" b="1"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Human monoclonal antibody targeting the immune system via the programmed death ligand 1 (PD-L1)</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as high as 25% in trials; can be severe; premedicate for 1</a:t>
            </a:r>
            <a:r>
              <a:rPr lang="en-US" altLang="en-US" b="1" i="1" baseline="30000"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st</a:t>
            </a: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 4 infusions and as needed</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PD-L1</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genomic alteration specific</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Immune mediated pneumonitis, hepatitis, ,colitis, nephritis, and other immune related adverse events, fatigue, musculoskeletal pain, diarrhea, nausea, rash, peripheral edema, decreased appetite, UTI</a:t>
            </a:r>
          </a:p>
          <a:p>
            <a:pPr marL="971550" lvl="4" indent="-285750">
              <a:spcBef>
                <a:spcPts val="300"/>
              </a:spcBef>
              <a:buClr>
                <a:srgbClr val="0BD0D9"/>
              </a:buClr>
              <a:buFont typeface="Arial" panose="020B0604020202020204" pitchFamily="34" charset="0"/>
              <a:buChar char="•"/>
              <a:defRPr/>
            </a:pPr>
            <a:endParaRPr lang="en-US" altLang="en-US" sz="16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91C3503D-A9AC-4DBE-B9FE-3E7FAC49666B}"/>
              </a:ext>
            </a:extLst>
          </p:cNvPr>
          <p:cNvSpPr txBox="1"/>
          <p:nvPr/>
        </p:nvSpPr>
        <p:spPr>
          <a:xfrm>
            <a:off x="177800" y="4532115"/>
            <a:ext cx="6344920" cy="276999"/>
          </a:xfrm>
          <a:prstGeom prst="rect">
            <a:avLst/>
          </a:prstGeom>
          <a:noFill/>
        </p:spPr>
        <p:txBody>
          <a:bodyPr wrap="square" rtlCol="0">
            <a:spAutoFit/>
          </a:bodyPr>
          <a:lstStyle/>
          <a:p>
            <a:r>
              <a:rPr lang="en-US" sz="1200" dirty="0"/>
              <a:t>www.bavencio.com</a:t>
            </a:r>
          </a:p>
        </p:txBody>
      </p:sp>
    </p:spTree>
    <p:extLst>
      <p:ext uri="{BB962C8B-B14F-4D97-AF65-F5344CB8AC3E}">
        <p14:creationId xmlns:p14="http://schemas.microsoft.com/office/powerpoint/2010/main" val="1997550488"/>
      </p:ext>
    </p:extLst>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1584"/>
            <a:ext cx="8229600" cy="579112"/>
          </a:xfrm>
        </p:spPr>
        <p:txBody>
          <a:bodyPr>
            <a:normAutofit fontScale="90000"/>
          </a:bodyPr>
          <a:lstStyle/>
          <a:p>
            <a:br>
              <a:rPr lang="en-US" altLang="en-US" u="sng" dirty="0">
                <a:solidFill>
                  <a:srgbClr val="FF0000"/>
                </a:solidFill>
                <a:latin typeface="Constantia" panose="02030602050306030303"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anose="02030602050306030303" pitchFamily="18" charset="0"/>
                <a:ea typeface="Constantia" pitchFamily="18" charset="0"/>
                <a:cs typeface="Constantia" pitchFamily="18" charset="0"/>
                <a:sym typeface="Constantia" pitchFamily="18" charset="0"/>
              </a:rPr>
              <a:t>inotuzumab ozogamicin BESPONSA™</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533400" y="912122"/>
            <a:ext cx="8229600" cy="3438898"/>
          </a:xfrm>
        </p:spPr>
        <p:txBody>
          <a:bodyPr>
            <a:normAutofit/>
          </a:bodyPr>
          <a:lstStyle/>
          <a:p>
            <a:pPr marL="457200" lvl="2">
              <a:defRPr/>
            </a:pPr>
            <a:r>
              <a:rPr lang="en-US" altLang="en-US" sz="1600" b="1" dirty="0">
                <a:solidFill>
                  <a:srgbClr val="FF0000"/>
                </a:solidFill>
                <a:latin typeface="Constantia" panose="02030602050306030303" pitchFamily="18" charset="0"/>
                <a:ea typeface="Constantia" pitchFamily="18" charset="0"/>
                <a:cs typeface="Constantia" pitchFamily="18" charset="0"/>
                <a:sym typeface="Constantia" pitchFamily="18" charset="0"/>
              </a:rPr>
              <a:t>inotuzumab ozogamicin BESPONSA™</a:t>
            </a:r>
            <a:r>
              <a:rPr lang="en-US" altLang="en-US" sz="1600" b="1" dirty="0">
                <a:latin typeface="Constantia" pitchFamily="18" charset="0"/>
                <a:ea typeface="Constantia" pitchFamily="18" charset="0"/>
                <a:cs typeface="Constantia" pitchFamily="18" charset="0"/>
                <a:sym typeface="Constantia" pitchFamily="18" charset="0"/>
              </a:rPr>
              <a:t> Wyeth Pharmaceuticals (adults with relapsed or refractory B-cell precursor acute lymphoblastic leukemia [ALL] )</a:t>
            </a:r>
          </a:p>
          <a:p>
            <a:pPr marL="457200" lvl="2">
              <a:defRPr/>
            </a:pPr>
            <a:endParaRPr lang="en-US" altLang="en-US" sz="1600" b="1"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6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457200" lvl="2">
              <a:defRPr/>
            </a:pPr>
            <a:endParaRPr lang="en-US" altLang="en-US" b="1" u="sng"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662AF3E7-BE89-4A25-8B94-47E872A4A091}"/>
              </a:ext>
            </a:extLst>
          </p:cNvPr>
          <p:cNvSpPr txBox="1"/>
          <p:nvPr/>
        </p:nvSpPr>
        <p:spPr>
          <a:xfrm>
            <a:off x="242570" y="4727101"/>
            <a:ext cx="6713220" cy="276999"/>
          </a:xfrm>
          <a:prstGeom prst="rect">
            <a:avLst/>
          </a:prstGeom>
          <a:noFill/>
        </p:spPr>
        <p:txBody>
          <a:bodyPr wrap="square" rtlCol="0">
            <a:spAutoFit/>
          </a:bodyPr>
          <a:lstStyle/>
          <a:p>
            <a:r>
              <a:rPr lang="en-US" sz="1200" dirty="0"/>
              <a:t>www.besponsa.com</a:t>
            </a:r>
          </a:p>
        </p:txBody>
      </p:sp>
    </p:spTree>
    <p:extLst>
      <p:ext uri="{BB962C8B-B14F-4D97-AF65-F5344CB8AC3E}">
        <p14:creationId xmlns:p14="http://schemas.microsoft.com/office/powerpoint/2010/main" val="1252850574"/>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u="sng" dirty="0">
                <a:solidFill>
                  <a:srgbClr val="FF0000"/>
                </a:solidFill>
                <a:latin typeface="Constantia" panose="02030602050306030303"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anose="02030602050306030303" pitchFamily="18" charset="0"/>
                <a:ea typeface="Constantia" pitchFamily="18" charset="0"/>
                <a:cs typeface="Constantia" pitchFamily="18" charset="0"/>
                <a:sym typeface="Constantia" pitchFamily="18" charset="0"/>
              </a:rPr>
              <a:t>inotuzumab ozogamicin BESPONSA™</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457200" y="1075868"/>
            <a:ext cx="8229600" cy="3316323"/>
          </a:xfrm>
        </p:spPr>
        <p:txBody>
          <a:bodyPr>
            <a:normAutofit fontScale="77500" lnSpcReduction="20000"/>
          </a:bodyPr>
          <a:lstStyle/>
          <a:p>
            <a:pPr marL="457200" lvl="2">
              <a:defRPr/>
            </a:pPr>
            <a:r>
              <a:rPr lang="en-US" altLang="en-US" sz="1800" b="1" dirty="0">
                <a:solidFill>
                  <a:srgbClr val="FF0000"/>
                </a:solidFill>
                <a:latin typeface="Constantia" panose="02030602050306030303" pitchFamily="18" charset="0"/>
                <a:ea typeface="Constantia" pitchFamily="18" charset="0"/>
                <a:cs typeface="Constantia" pitchFamily="18" charset="0"/>
                <a:sym typeface="Constantia" pitchFamily="18" charset="0"/>
              </a:rPr>
              <a:t>inotuzumab ozogamicin BESPONSA™</a:t>
            </a:r>
            <a:r>
              <a:rPr lang="en-US" altLang="en-US" sz="1800" b="1" dirty="0">
                <a:latin typeface="Constantia" pitchFamily="18" charset="0"/>
                <a:ea typeface="Constantia" pitchFamily="18" charset="0"/>
                <a:cs typeface="Constantia" pitchFamily="18" charset="0"/>
                <a:sym typeface="Constantia" pitchFamily="18" charset="0"/>
              </a:rPr>
              <a:t> Wyeth Pharmaceuticals (adults with relapsed or refractory B-cell precursor acute lymphoblastic leukemia [ALL] ) </a:t>
            </a:r>
          </a:p>
          <a:p>
            <a:pPr marL="457200" lvl="2">
              <a:defRPr/>
            </a:pPr>
            <a:endParaRPr lang="en-US" altLang="en-US" sz="1800" b="1" u="sng"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8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Humanized monoclonal antibody-drug conjugate with target on tumor; cytotoxic agent attached</a:t>
            </a:r>
          </a:p>
          <a:p>
            <a:pPr marL="971550" lvl="4" indent="-285750">
              <a:spcBef>
                <a:spcPts val="300"/>
              </a:spcBef>
              <a:buClr>
                <a:srgbClr val="0BD0D9"/>
              </a:buClr>
              <a:buFont typeface="Arial" panose="020B0604020202020204" pitchFamily="34" charset="0"/>
              <a:buChar char="•"/>
              <a:defRPr/>
            </a:pPr>
            <a:endParaRPr lang="en-US" altLang="en-US" sz="18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8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premedicate prior to all infusions; monitor during and at least 1 hour after infusions</a:t>
            </a:r>
          </a:p>
          <a:p>
            <a:pPr marL="971550" lvl="4" indent="-285750">
              <a:spcBef>
                <a:spcPts val="300"/>
              </a:spcBef>
              <a:buClr>
                <a:srgbClr val="0BD0D9"/>
              </a:buClr>
              <a:buFont typeface="Arial" panose="020B0604020202020204" pitchFamily="34" charset="0"/>
              <a:buChar char="•"/>
              <a:defRPr/>
            </a:pPr>
            <a:endParaRPr lang="en-US" altLang="en-US" sz="18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8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CD22 antigen</a:t>
            </a:r>
          </a:p>
          <a:p>
            <a:pPr marL="971550" lvl="4" indent="-285750">
              <a:spcBef>
                <a:spcPts val="300"/>
              </a:spcBef>
              <a:buClr>
                <a:srgbClr val="0BD0D9"/>
              </a:buClr>
              <a:buFont typeface="Arial" panose="020B0604020202020204" pitchFamily="34" charset="0"/>
              <a:buChar char="•"/>
              <a:defRPr/>
            </a:pPr>
            <a:endParaRPr lang="en-US" altLang="en-US" sz="18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8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genomic alteration specific; CD22 expressed in almost all B-ALL cells</a:t>
            </a:r>
          </a:p>
          <a:p>
            <a:pPr marL="971550" lvl="4" indent="-285750">
              <a:spcBef>
                <a:spcPts val="300"/>
              </a:spcBef>
              <a:buClr>
                <a:srgbClr val="0BD0D9"/>
              </a:buClr>
              <a:buFont typeface="Arial" panose="020B0604020202020204" pitchFamily="34" charset="0"/>
              <a:buChar char="•"/>
              <a:defRPr/>
            </a:pPr>
            <a:endParaRPr lang="en-US" altLang="en-US" sz="18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8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Hepatotoxicity including veno-occlusive disease, myelosuppression, QT prolongation, infections, fatigue, headache, hyperbilirubinemia, hemorrhage, pyrexia, increased risk of post-HSCT non-relapse mortality</a:t>
            </a:r>
            <a:endParaRPr lang="en-US" altLang="en-US" sz="18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662AF3E7-BE89-4A25-8B94-47E872A4A091}"/>
              </a:ext>
            </a:extLst>
          </p:cNvPr>
          <p:cNvSpPr txBox="1"/>
          <p:nvPr/>
        </p:nvSpPr>
        <p:spPr>
          <a:xfrm>
            <a:off x="91440" y="4660522"/>
            <a:ext cx="6713220" cy="276999"/>
          </a:xfrm>
          <a:prstGeom prst="rect">
            <a:avLst/>
          </a:prstGeom>
          <a:noFill/>
        </p:spPr>
        <p:txBody>
          <a:bodyPr wrap="square" rtlCol="0">
            <a:spAutoFit/>
          </a:bodyPr>
          <a:lstStyle/>
          <a:p>
            <a:r>
              <a:rPr lang="en-US" sz="1200" dirty="0"/>
              <a:t>www.besponsa.com</a:t>
            </a:r>
          </a:p>
        </p:txBody>
      </p:sp>
    </p:spTree>
    <p:extLst>
      <p:ext uri="{BB962C8B-B14F-4D97-AF65-F5344CB8AC3E}">
        <p14:creationId xmlns:p14="http://schemas.microsoft.com/office/powerpoint/2010/main" val="1064993687"/>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94360" y="107158"/>
            <a:ext cx="8229600" cy="579112"/>
          </a:xfrm>
        </p:spPr>
        <p:txBody>
          <a:bodyPr>
            <a:normAutofit fontScale="90000"/>
          </a:bodyPr>
          <a:lstStyle/>
          <a:p>
            <a:br>
              <a:rPr lang="en-US" altLang="en-US" u="sng" dirty="0">
                <a:solidFill>
                  <a:srgbClr val="FF0000"/>
                </a:solidFill>
                <a:latin typeface="Constantia" panose="02030602050306030303"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anose="02030602050306030303" pitchFamily="18" charset="0"/>
                <a:ea typeface="Constantia" pitchFamily="18" charset="0"/>
                <a:cs typeface="Constantia" pitchFamily="18" charset="0"/>
                <a:sym typeface="Constantia" pitchFamily="18" charset="0"/>
              </a:rPr>
              <a:t>gemtuzumab ozogamicin  Mylotarg™</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320040" y="883920"/>
            <a:ext cx="8564880" cy="3634739"/>
          </a:xfrm>
        </p:spPr>
        <p:txBody>
          <a:bodyPr>
            <a:normAutofit fontScale="85000" lnSpcReduction="20000"/>
          </a:bodyPr>
          <a:lstStyle/>
          <a:p>
            <a:pPr marL="457200" lvl="2">
              <a:defRPr/>
            </a:pPr>
            <a:r>
              <a:rPr lang="en-US" altLang="en-US" sz="2000" b="1" dirty="0">
                <a:solidFill>
                  <a:srgbClr val="FF0000"/>
                </a:solidFill>
                <a:latin typeface="Constantia" panose="02030602050306030303" pitchFamily="18" charset="0"/>
                <a:ea typeface="Constantia" pitchFamily="18" charset="0"/>
                <a:cs typeface="Constantia" pitchFamily="18" charset="0"/>
                <a:sym typeface="Constantia" pitchFamily="18" charset="0"/>
              </a:rPr>
              <a:t>gemtuzumab ozogamicin  Mylotarg™ </a:t>
            </a:r>
            <a:r>
              <a:rPr lang="en-US" altLang="en-US" sz="2000" b="1" dirty="0">
                <a:latin typeface="Constantia" panose="02030602050306030303" pitchFamily="18" charset="0"/>
                <a:ea typeface="Constantia" pitchFamily="18" charset="0"/>
                <a:cs typeface="Constantia" pitchFamily="18" charset="0"/>
                <a:sym typeface="Constantia" pitchFamily="18" charset="0"/>
              </a:rPr>
              <a:t> Pfizer Inc. (treatment of newly-diagnosed CD33-positive acute myeloid leukemia [AML] in adults and for treatment of relapsed or refractory CD33-positive AML in adults and in pediatric patients 2 years and older)   </a:t>
            </a:r>
          </a:p>
          <a:p>
            <a:pPr marL="457200" lvl="2">
              <a:defRPr/>
            </a:pPr>
            <a:r>
              <a:rPr lang="en-US" altLang="en-US" sz="2000" b="1" dirty="0">
                <a:latin typeface="Constantia" panose="02030602050306030303" pitchFamily="18" charset="0"/>
                <a:ea typeface="Constantia" pitchFamily="18" charset="0"/>
                <a:cs typeface="Constantia" pitchFamily="18" charset="0"/>
                <a:sym typeface="Constantia" pitchFamily="18" charset="0"/>
              </a:rPr>
              <a:t>may  also be used in combination with daunorubicin and cytarabine for adults with newly-diagnosed AML, or as a stand-alone treatment for certain adult and pediatric patients. </a:t>
            </a:r>
          </a:p>
          <a:p>
            <a:pPr marL="457200" lvl="2">
              <a:defRPr/>
            </a:pPr>
            <a:endParaRPr lang="en-US" altLang="en-US" sz="2000" b="1" dirty="0">
              <a:latin typeface="Constantia" panose="02030602050306030303"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4D1CCD04-969A-4B15-BAA6-5818863C8C93}"/>
              </a:ext>
            </a:extLst>
          </p:cNvPr>
          <p:cNvSpPr txBox="1"/>
          <p:nvPr/>
        </p:nvSpPr>
        <p:spPr>
          <a:xfrm>
            <a:off x="160020" y="4759343"/>
            <a:ext cx="6675120" cy="276999"/>
          </a:xfrm>
          <a:prstGeom prst="rect">
            <a:avLst/>
          </a:prstGeom>
          <a:noFill/>
        </p:spPr>
        <p:txBody>
          <a:bodyPr wrap="square" rtlCol="0">
            <a:spAutoFit/>
          </a:bodyPr>
          <a:lstStyle/>
          <a:p>
            <a:r>
              <a:rPr lang="en-US" sz="1200" dirty="0"/>
              <a:t>www.mylotarg.com</a:t>
            </a:r>
          </a:p>
        </p:txBody>
      </p:sp>
    </p:spTree>
    <p:extLst>
      <p:ext uri="{BB962C8B-B14F-4D97-AF65-F5344CB8AC3E}">
        <p14:creationId xmlns:p14="http://schemas.microsoft.com/office/powerpoint/2010/main" val="1936428607"/>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8229600" cy="579112"/>
          </a:xfrm>
        </p:spPr>
        <p:txBody>
          <a:bodyPr>
            <a:normAutofit fontScale="90000"/>
          </a:bodyPr>
          <a:lstStyle/>
          <a:p>
            <a:br>
              <a:rPr lang="en-US" altLang="en-US" u="sng" dirty="0">
                <a:solidFill>
                  <a:srgbClr val="FF0000"/>
                </a:solidFill>
                <a:latin typeface="Constantia" panose="02030602050306030303"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anose="02030602050306030303" pitchFamily="18" charset="0"/>
                <a:ea typeface="Constantia" pitchFamily="18" charset="0"/>
                <a:cs typeface="Constantia" pitchFamily="18" charset="0"/>
                <a:sym typeface="Constantia" pitchFamily="18" charset="0"/>
              </a:rPr>
              <a:t>gemtuzumab ozogamicin  Mylotarg™</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320040" y="883920"/>
            <a:ext cx="8564880" cy="3634739"/>
          </a:xfrm>
        </p:spPr>
        <p:txBody>
          <a:bodyPr>
            <a:normAutofit fontScale="40000" lnSpcReduction="20000"/>
          </a:bodyPr>
          <a:lstStyle/>
          <a:p>
            <a:pPr marL="457200" lvl="2">
              <a:defRPr/>
            </a:pPr>
            <a:r>
              <a:rPr lang="en-US" altLang="en-US" sz="3500" b="1" dirty="0">
                <a:solidFill>
                  <a:srgbClr val="FF0000"/>
                </a:solidFill>
                <a:latin typeface="Constantia" panose="02030602050306030303" pitchFamily="18" charset="0"/>
                <a:ea typeface="Constantia" pitchFamily="18" charset="0"/>
                <a:cs typeface="Constantia" pitchFamily="18" charset="0"/>
                <a:sym typeface="Constantia" pitchFamily="18" charset="0"/>
              </a:rPr>
              <a:t>gemtuzumab ozogamicin  Mylotarg™ </a:t>
            </a:r>
            <a:r>
              <a:rPr lang="en-US" altLang="en-US" sz="3500" b="1" dirty="0">
                <a:latin typeface="Constantia" panose="02030602050306030303" pitchFamily="18" charset="0"/>
                <a:ea typeface="Constantia" pitchFamily="18" charset="0"/>
                <a:cs typeface="Constantia" pitchFamily="18" charset="0"/>
                <a:sym typeface="Constantia" pitchFamily="18" charset="0"/>
              </a:rPr>
              <a:t> Pfizer Inc. (treatment of newly-diagnosed CD33-positive acute myeloid leukemia [AML] in adults and for treatment of relapsed or refractory CD33-positive AML in adults and in pediatric patients 2 years and older)   </a:t>
            </a:r>
          </a:p>
          <a:p>
            <a:pPr marL="457200" lvl="2">
              <a:defRPr/>
            </a:pPr>
            <a:r>
              <a:rPr lang="en-US" altLang="en-US" sz="3500" b="1" dirty="0">
                <a:latin typeface="Constantia" panose="02030602050306030303" pitchFamily="18" charset="0"/>
                <a:ea typeface="Constantia" pitchFamily="18" charset="0"/>
                <a:cs typeface="Constantia" pitchFamily="18" charset="0"/>
                <a:sym typeface="Constantia" pitchFamily="18" charset="0"/>
              </a:rPr>
              <a:t>may  also be used in combination with daunorubicin and cytarabine for adults with newly-diagnosed AML, or as a stand-alone treatment for certain adult and pediatric patients. </a:t>
            </a:r>
          </a:p>
          <a:p>
            <a:pPr marL="457200" lvl="2">
              <a:defRPr/>
            </a:pPr>
            <a:endParaRPr lang="en-US" altLang="en-US" sz="3500" b="1" dirty="0">
              <a:latin typeface="Constantia" panose="02030602050306030303"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Humanized monoclonal antibody-drug conjugate. Attached to a cytotoxic agent. </a:t>
            </a:r>
          </a:p>
          <a:p>
            <a:pPr marL="971550" lvl="4" indent="-285750">
              <a:spcBef>
                <a:spcPts val="300"/>
              </a:spcBef>
              <a:buClr>
                <a:srgbClr val="0BD0D9"/>
              </a:buClr>
              <a:buFont typeface="Arial" panose="020B0604020202020204" pitchFamily="34" charset="0"/>
              <a:buChar char="•"/>
              <a:defRPr/>
            </a:pPr>
            <a:endPar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yes. Can cause anaphylaxis. Pre-med and monitor during and at   least 1 hours post infusion</a:t>
            </a:r>
          </a:p>
          <a:p>
            <a:pPr marL="971550" lvl="4" indent="-285750">
              <a:spcBef>
                <a:spcPts val="300"/>
              </a:spcBef>
              <a:buClr>
                <a:srgbClr val="0BD0D9"/>
              </a:buClr>
              <a:buFont typeface="Arial" panose="020B0604020202020204" pitchFamily="34" charset="0"/>
              <a:buChar char="•"/>
              <a:defRPr/>
            </a:pPr>
            <a:endPar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CD33</a:t>
            </a:r>
          </a:p>
          <a:p>
            <a:pPr marL="971550" lvl="4" indent="-285750">
              <a:spcBef>
                <a:spcPts val="300"/>
              </a:spcBef>
              <a:buClr>
                <a:srgbClr val="0BD0D9"/>
              </a:buClr>
              <a:buFont typeface="Arial" panose="020B0604020202020204" pitchFamily="34" charset="0"/>
              <a:buChar char="•"/>
              <a:defRPr/>
            </a:pPr>
            <a:endPar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to CD33 positive AML</a:t>
            </a:r>
          </a:p>
          <a:p>
            <a:pPr marL="971550" lvl="4" indent="-285750">
              <a:spcBef>
                <a:spcPts val="300"/>
              </a:spcBef>
              <a:buClr>
                <a:srgbClr val="0BD0D9"/>
              </a:buClr>
              <a:buFont typeface="Arial" panose="020B0604020202020204" pitchFamily="34" charset="0"/>
              <a:buChar char="•"/>
              <a:defRPr/>
            </a:pPr>
            <a:endPar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Hepatotoxicty that can lead to veno-occlusive disease, hemorrhage,</a:t>
            </a:r>
          </a:p>
          <a:p>
            <a:pPr marL="457200" lvl="4" indent="0">
              <a:spcBef>
                <a:spcPts val="300"/>
              </a:spcBef>
              <a:buClr>
                <a:srgbClr val="0BD0D9"/>
              </a:buClr>
              <a:buNone/>
              <a:defRPr/>
            </a:pPr>
            <a:r>
              <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              infection, fever, nausea, vomiting, constipation, headache, increased  AST and ALT,                   	         rash, and mucositis</a:t>
            </a:r>
          </a:p>
          <a:p>
            <a:pPr marL="457200" lvl="2">
              <a:defRPr/>
            </a:pPr>
            <a:endParaRPr lang="en-US" altLang="en-US" b="1" u="sng" dirty="0">
              <a:latin typeface="Constantia" panose="02030602050306030303" pitchFamily="18" charset="0"/>
              <a:ea typeface="Constantia" pitchFamily="18" charset="0"/>
              <a:cs typeface="Constantia" pitchFamily="18" charset="0"/>
              <a:sym typeface="Constantia" pitchFamily="18" charset="0"/>
            </a:endParaRPr>
          </a:p>
          <a:p>
            <a:pPr marL="457200" lvl="2">
              <a:defRPr/>
            </a:pPr>
            <a:endParaRPr lang="en-US" altLang="en-US" b="1" u="sng" dirty="0">
              <a:latin typeface="Constantia" panose="02030602050306030303" pitchFamily="18" charset="0"/>
              <a:ea typeface="Constantia" pitchFamily="18" charset="0"/>
              <a:cs typeface="Constantia" pitchFamily="18" charset="0"/>
              <a:sym typeface="Constantia" pitchFamily="18" charset="0"/>
            </a:endParaRPr>
          </a:p>
          <a:p>
            <a:pPr marL="457200" lvl="2">
              <a:defRPr/>
            </a:pPr>
            <a:endParaRPr lang="en-US" altLang="en-US" b="1" u="sng" dirty="0">
              <a:latin typeface="Constantia" panose="02030602050306030303"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4D1CCD04-969A-4B15-BAA6-5818863C8C93}"/>
              </a:ext>
            </a:extLst>
          </p:cNvPr>
          <p:cNvSpPr txBox="1"/>
          <p:nvPr/>
        </p:nvSpPr>
        <p:spPr>
          <a:xfrm>
            <a:off x="160020" y="4756339"/>
            <a:ext cx="6675120" cy="276999"/>
          </a:xfrm>
          <a:prstGeom prst="rect">
            <a:avLst/>
          </a:prstGeom>
          <a:noFill/>
        </p:spPr>
        <p:txBody>
          <a:bodyPr wrap="square" rtlCol="0">
            <a:spAutoFit/>
          </a:bodyPr>
          <a:lstStyle/>
          <a:p>
            <a:r>
              <a:rPr lang="en-US" sz="1200" dirty="0"/>
              <a:t>www.mylotarg.com</a:t>
            </a:r>
          </a:p>
        </p:txBody>
      </p:sp>
    </p:spTree>
    <p:extLst>
      <p:ext uri="{BB962C8B-B14F-4D97-AF65-F5344CB8AC3E}">
        <p14:creationId xmlns:p14="http://schemas.microsoft.com/office/powerpoint/2010/main" val="4066858166"/>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94360" y="107158"/>
            <a:ext cx="8229600" cy="579112"/>
          </a:xfrm>
        </p:spPr>
        <p:txBody>
          <a:bodyPr>
            <a:normAutofit fontScale="90000"/>
          </a:bodyPr>
          <a:lstStyle/>
          <a:p>
            <a:br>
              <a:rPr lang="en-US" altLang="en-US" u="sng" dirty="0">
                <a:solidFill>
                  <a:srgbClr val="FF0000"/>
                </a:solidFill>
                <a:latin typeface="Constantia" panose="02030602050306030303" pitchFamily="18" charset="0"/>
                <a:ea typeface="Constantia" pitchFamily="18" charset="0"/>
                <a:cs typeface="Constantia" pitchFamily="18" charset="0"/>
                <a:sym typeface="Constantia" pitchFamily="18" charset="0"/>
              </a:rPr>
            </a:br>
            <a:r>
              <a:rPr lang="en-US" altLang="en-US" sz="2800" dirty="0">
                <a:solidFill>
                  <a:srgbClr val="FF0000"/>
                </a:solidFill>
                <a:latin typeface="Constantia" pitchFamily="18" charset="0"/>
                <a:ea typeface="Constantia" pitchFamily="18" charset="0"/>
                <a:cs typeface="Constantia" pitchFamily="18" charset="0"/>
                <a:sym typeface="Constantia" pitchFamily="18" charset="0"/>
              </a:rPr>
              <a:t>mogamulizumab-kpkc Poteligeo® </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320040" y="883920"/>
            <a:ext cx="8564880" cy="3634739"/>
          </a:xfrm>
        </p:spPr>
        <p:txBody>
          <a:bodyPr>
            <a:normAutofit lnSpcReduction="10000"/>
          </a:bodyPr>
          <a:lstStyle/>
          <a:p>
            <a:pPr marL="457200" lvl="2">
              <a:defRPr/>
            </a:pPr>
            <a:r>
              <a:rPr lang="en-US" altLang="en-US" sz="2000" b="1" dirty="0">
                <a:solidFill>
                  <a:srgbClr val="FF0000"/>
                </a:solidFill>
                <a:latin typeface="Constantia" pitchFamily="18" charset="0"/>
                <a:ea typeface="Constantia" pitchFamily="18" charset="0"/>
                <a:cs typeface="Constantia" pitchFamily="18" charset="0"/>
                <a:sym typeface="Constantia" pitchFamily="18" charset="0"/>
              </a:rPr>
              <a:t>mogamulizumab-kpkc Poteligeo® </a:t>
            </a:r>
            <a:r>
              <a:rPr lang="en-US" altLang="en-US" sz="2000" b="1" dirty="0">
                <a:latin typeface="Constantia" pitchFamily="18" charset="0"/>
                <a:ea typeface="Constantia" pitchFamily="18" charset="0"/>
                <a:cs typeface="Constantia" pitchFamily="18" charset="0"/>
                <a:sym typeface="Constantia" pitchFamily="18" charset="0"/>
              </a:rPr>
              <a:t>Kyowa Kirin, Inc.) for adult patients with relapsed or refractory mycosis fungoides (MF) or Sézary syndrome (SS) after at least one prior systemic therapy.</a:t>
            </a:r>
          </a:p>
          <a:p>
            <a:pPr marL="457200" lvl="2">
              <a:defRPr/>
            </a:pPr>
            <a:endParaRPr lang="en-US" altLang="en-US" sz="2000" b="1"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4D1CCD04-969A-4B15-BAA6-5818863C8C93}"/>
              </a:ext>
            </a:extLst>
          </p:cNvPr>
          <p:cNvSpPr txBox="1"/>
          <p:nvPr/>
        </p:nvSpPr>
        <p:spPr>
          <a:xfrm>
            <a:off x="160020" y="4462170"/>
            <a:ext cx="6675120" cy="276999"/>
          </a:xfrm>
          <a:prstGeom prst="rect">
            <a:avLst/>
          </a:prstGeom>
          <a:noFill/>
        </p:spPr>
        <p:txBody>
          <a:bodyPr wrap="square" rtlCol="0">
            <a:spAutoFit/>
          </a:bodyPr>
          <a:lstStyle/>
          <a:p>
            <a:r>
              <a:rPr lang="en-US" sz="1200" dirty="0"/>
              <a:t>www.poteligeo.com</a:t>
            </a:r>
          </a:p>
        </p:txBody>
      </p:sp>
    </p:spTree>
    <p:extLst>
      <p:ext uri="{BB962C8B-B14F-4D97-AF65-F5344CB8AC3E}">
        <p14:creationId xmlns:p14="http://schemas.microsoft.com/office/powerpoint/2010/main" val="758408596"/>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94360" y="156410"/>
            <a:ext cx="8229600" cy="579112"/>
          </a:xfrm>
        </p:spPr>
        <p:txBody>
          <a:bodyPr>
            <a:normAutofit fontScale="90000"/>
          </a:bodyPr>
          <a:lstStyle/>
          <a:p>
            <a:br>
              <a:rPr lang="en-US" altLang="en-US" u="sng" dirty="0">
                <a:solidFill>
                  <a:srgbClr val="FF0000"/>
                </a:solidFill>
                <a:latin typeface="Constantia" panose="02030602050306030303" pitchFamily="18" charset="0"/>
                <a:ea typeface="Constantia" pitchFamily="18" charset="0"/>
                <a:cs typeface="Constantia" pitchFamily="18" charset="0"/>
                <a:sym typeface="Constantia" pitchFamily="18" charset="0"/>
              </a:rPr>
            </a:br>
            <a:r>
              <a:rPr lang="en-US" altLang="en-US" sz="2400" dirty="0">
                <a:solidFill>
                  <a:srgbClr val="FF0000"/>
                </a:solidFill>
                <a:latin typeface="Constantia" pitchFamily="18" charset="0"/>
                <a:ea typeface="Constantia" pitchFamily="18" charset="0"/>
                <a:cs typeface="Constantia" pitchFamily="18" charset="0"/>
                <a:sym typeface="Constantia" pitchFamily="18" charset="0"/>
              </a:rPr>
              <a:t>mogamulizumab-kpkc Poteligeo® </a:t>
            </a:r>
            <a:br>
              <a:rPr lang="en-US" altLang="en-US" sz="2400" dirty="0">
                <a:latin typeface="Constantia" panose="02030602050306030303" pitchFamily="18" charset="0"/>
              </a:rPr>
            </a:br>
            <a:r>
              <a:rPr lang="en-US" altLang="en-US" sz="2700" dirty="0">
                <a:solidFill>
                  <a:srgbClr val="FF0000"/>
                </a:solidFill>
                <a:latin typeface="Constantia" panose="02030602050306030303" pitchFamily="18" charset="0"/>
                <a:ea typeface="Constantia" pitchFamily="18" charset="0"/>
                <a:cs typeface="Constantia" pitchFamily="18" charset="0"/>
                <a:sym typeface="Constantia" pitchFamily="18" charset="0"/>
              </a:rPr>
              <a:t> </a:t>
            </a:r>
            <a:br>
              <a:rPr lang="en-US" altLang="en-US" sz="2700" dirty="0">
                <a:latin typeface="Constantia" panose="02030602050306030303" pitchFamily="18" charset="0"/>
              </a:rPr>
            </a:br>
            <a:endParaRPr lang="en-US" sz="2700" dirty="0"/>
          </a:p>
        </p:txBody>
      </p:sp>
      <p:sp>
        <p:nvSpPr>
          <p:cNvPr id="3" name="Content Placeholder 2"/>
          <p:cNvSpPr>
            <a:spLocks noGrp="1"/>
          </p:cNvSpPr>
          <p:nvPr>
            <p:ph idx="1"/>
          </p:nvPr>
        </p:nvSpPr>
        <p:spPr>
          <a:xfrm>
            <a:off x="320040" y="883920"/>
            <a:ext cx="8564880" cy="3634739"/>
          </a:xfrm>
        </p:spPr>
        <p:txBody>
          <a:bodyPr>
            <a:normAutofit fontScale="47500" lnSpcReduction="20000"/>
          </a:bodyPr>
          <a:lstStyle/>
          <a:p>
            <a:pPr marL="457200" lvl="2">
              <a:defRPr/>
            </a:pPr>
            <a:r>
              <a:rPr lang="en-US" altLang="en-US" sz="3600" b="1" dirty="0">
                <a:solidFill>
                  <a:srgbClr val="FF0000"/>
                </a:solidFill>
                <a:latin typeface="Constantia" pitchFamily="18" charset="0"/>
                <a:ea typeface="Constantia" pitchFamily="18" charset="0"/>
                <a:cs typeface="Constantia" pitchFamily="18" charset="0"/>
                <a:sym typeface="Constantia" pitchFamily="18" charset="0"/>
              </a:rPr>
              <a:t>mogamulizumab-kpkc Poteligeo® </a:t>
            </a:r>
            <a:r>
              <a:rPr lang="en-US" altLang="en-US" sz="3600" b="1" dirty="0">
                <a:latin typeface="Constantia" pitchFamily="18" charset="0"/>
                <a:ea typeface="Constantia" pitchFamily="18" charset="0"/>
                <a:cs typeface="Constantia" pitchFamily="18" charset="0"/>
                <a:sym typeface="Constantia" pitchFamily="18" charset="0"/>
              </a:rPr>
              <a:t>Kyowa Kirin, Inc.) for adult patients with relapsed or refractory mycosis fungoides (MF) or Sézary syndrome (SS) after at least one prior systemic therapy.</a:t>
            </a:r>
          </a:p>
          <a:p>
            <a:pPr marL="457200" lvl="2">
              <a:defRPr/>
            </a:pPr>
            <a:endParaRPr lang="en-US" altLang="en-US" sz="3600" b="1"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Humanized monoclonal antibody</a:t>
            </a:r>
          </a:p>
          <a:p>
            <a:pPr marL="971550" lvl="4" indent="-285750">
              <a:spcBef>
                <a:spcPts val="300"/>
              </a:spcBef>
              <a:buClr>
                <a:srgbClr val="0BD0D9"/>
              </a:buClr>
              <a:buFont typeface="Arial" panose="020B0604020202020204" pitchFamily="34" charset="0"/>
              <a:buChar char="•"/>
              <a:defRPr/>
            </a:pPr>
            <a:endPar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yes (35%). Can be severe. Pre-meds recommended.</a:t>
            </a:r>
          </a:p>
          <a:p>
            <a:pPr marL="971550" lvl="4" indent="-285750">
              <a:spcBef>
                <a:spcPts val="300"/>
              </a:spcBef>
              <a:buClr>
                <a:srgbClr val="0BD0D9"/>
              </a:buClr>
              <a:buFont typeface="Arial" panose="020B0604020202020204" pitchFamily="34" charset="0"/>
              <a:buChar char="•"/>
              <a:defRPr/>
            </a:pPr>
            <a:endPar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CC chemokine receptor type 4 (CCR4)</a:t>
            </a:r>
          </a:p>
          <a:p>
            <a:pPr marL="971550" lvl="4" indent="-285750">
              <a:spcBef>
                <a:spcPts val="300"/>
              </a:spcBef>
              <a:buClr>
                <a:srgbClr val="0BD0D9"/>
              </a:buClr>
              <a:buFont typeface="Arial" panose="020B0604020202020204" pitchFamily="34" charset="0"/>
              <a:buChar char="•"/>
              <a:defRPr/>
            </a:pPr>
            <a:endPar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genomic alteration specific</a:t>
            </a:r>
          </a:p>
          <a:p>
            <a:pPr marL="971550" lvl="4" indent="-285750">
              <a:spcBef>
                <a:spcPts val="300"/>
              </a:spcBef>
              <a:buClr>
                <a:srgbClr val="0BD0D9"/>
              </a:buClr>
              <a:buFont typeface="Arial" panose="020B0604020202020204" pitchFamily="34" charset="0"/>
              <a:buChar char="•"/>
              <a:defRPr/>
            </a:pPr>
            <a:endPar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35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dermatologic toxicities, rash, infections, autoimmune complications, fatigue, diarrhea, musculoskeletal pain, complications post transplant</a:t>
            </a:r>
          </a:p>
          <a:p>
            <a:pPr marL="457200" lvl="2">
              <a:defRPr/>
            </a:pPr>
            <a:endParaRPr lang="en-US" altLang="en-US" b="1" u="sng" dirty="0">
              <a:latin typeface="Constantia" panose="02030602050306030303" pitchFamily="18" charset="0"/>
              <a:ea typeface="Constantia" pitchFamily="18" charset="0"/>
              <a:cs typeface="Constantia" pitchFamily="18" charset="0"/>
              <a:sym typeface="Constantia" pitchFamily="18" charset="0"/>
            </a:endParaRPr>
          </a:p>
          <a:p>
            <a:pPr marL="457200" lvl="2">
              <a:defRPr/>
            </a:pPr>
            <a:endParaRPr lang="en-US" altLang="en-US" b="1" u="sng" dirty="0">
              <a:latin typeface="Constantia" panose="02030602050306030303" pitchFamily="18" charset="0"/>
              <a:ea typeface="Constantia" pitchFamily="18" charset="0"/>
              <a:cs typeface="Constantia" pitchFamily="18" charset="0"/>
              <a:sym typeface="Constantia" pitchFamily="18" charset="0"/>
            </a:endParaRPr>
          </a:p>
          <a:p>
            <a:pPr marL="457200" lvl="2">
              <a:defRPr/>
            </a:pPr>
            <a:endParaRPr lang="en-US" altLang="en-US" b="1" u="sng" dirty="0">
              <a:latin typeface="Constantia" panose="02030602050306030303"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4D1CCD04-969A-4B15-BAA6-5818863C8C93}"/>
              </a:ext>
            </a:extLst>
          </p:cNvPr>
          <p:cNvSpPr txBox="1"/>
          <p:nvPr/>
        </p:nvSpPr>
        <p:spPr>
          <a:xfrm>
            <a:off x="160020" y="4739169"/>
            <a:ext cx="6675120" cy="276999"/>
          </a:xfrm>
          <a:prstGeom prst="rect">
            <a:avLst/>
          </a:prstGeom>
          <a:noFill/>
        </p:spPr>
        <p:txBody>
          <a:bodyPr wrap="square" rtlCol="0">
            <a:spAutoFit/>
          </a:bodyPr>
          <a:lstStyle/>
          <a:p>
            <a:r>
              <a:rPr lang="en-US" sz="1200" dirty="0"/>
              <a:t>www.poteligeo.com</a:t>
            </a:r>
          </a:p>
        </p:txBody>
      </p:sp>
    </p:spTree>
    <p:extLst>
      <p:ext uri="{BB962C8B-B14F-4D97-AF65-F5344CB8AC3E}">
        <p14:creationId xmlns:p14="http://schemas.microsoft.com/office/powerpoint/2010/main" val="2508312068"/>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129778"/>
            <a:ext cx="8484326" cy="937021"/>
          </a:xfrm>
        </p:spPr>
        <p:txBody>
          <a:bodyPr>
            <a:normAutofit fontScale="90000"/>
          </a:bodyPr>
          <a:lstStyle/>
          <a:p>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rituximab and hyaluronidase human RITUXAN HYCELA™ </a:t>
            </a:r>
            <a:r>
              <a:rPr lang="en-US" altLang="en-US" sz="2700" dirty="0">
                <a:latin typeface="Constantia" panose="02030602050306030303" pitchFamily="18" charset="0"/>
                <a:ea typeface="Constantia" pitchFamily="18" charset="0"/>
                <a:cs typeface="Constantia" pitchFamily="18" charset="0"/>
                <a:sym typeface="Constantia" pitchFamily="18" charset="0"/>
              </a:rPr>
              <a:t> </a:t>
            </a:r>
            <a:r>
              <a:rPr lang="en-US" altLang="en-US" sz="2700" dirty="0">
                <a:solidFill>
                  <a:srgbClr val="FF0000"/>
                </a:solidFill>
                <a:latin typeface="Constantia" pitchFamily="18" charset="0"/>
                <a:ea typeface="Constantia" pitchFamily="18" charset="0"/>
                <a:cs typeface="Constantia" pitchFamily="18" charset="0"/>
                <a:sym typeface="Constantia" pitchFamily="18" charset="0"/>
              </a:rPr>
              <a:t>   </a:t>
            </a:r>
            <a:r>
              <a:rPr lang="en-US" altLang="en-US" sz="2700" dirty="0">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a:xfrm>
            <a:off x="396240" y="1173481"/>
            <a:ext cx="8229600" cy="3467338"/>
          </a:xfrm>
        </p:spPr>
        <p:txBody>
          <a:bodyPr>
            <a:normAutofit fontScale="85000" lnSpcReduction="20000"/>
          </a:bodyPr>
          <a:lstStyle/>
          <a:p>
            <a:pPr marL="457200" lvl="2">
              <a:defRPr/>
            </a:pPr>
            <a:r>
              <a:rPr lang="en-US" altLang="en-US" sz="1900" b="1" dirty="0">
                <a:solidFill>
                  <a:srgbClr val="FF0000"/>
                </a:solidFill>
                <a:latin typeface="Constantia" pitchFamily="18" charset="0"/>
                <a:ea typeface="Constantia" pitchFamily="18" charset="0"/>
                <a:cs typeface="Constantia" pitchFamily="18" charset="0"/>
                <a:sym typeface="Constantia" pitchFamily="18" charset="0"/>
              </a:rPr>
              <a:t>rituximab and hyaluronidase human RITUXAN HYCELA™ </a:t>
            </a:r>
            <a:r>
              <a:rPr lang="en-US" altLang="en-US" sz="1900" b="1" dirty="0">
                <a:latin typeface="Constantia" pitchFamily="18" charset="0"/>
                <a:ea typeface="Constantia" pitchFamily="18" charset="0"/>
                <a:cs typeface="Constantia" pitchFamily="18" charset="0"/>
                <a:sym typeface="Constantia" pitchFamily="18" charset="0"/>
              </a:rPr>
              <a:t>Genentech (adult pts with follicular lymphoma, diffuse large B-cell NHL and chronic lymphocytic lymphoma [CLL] ; only given after one full dose of IV rituximab successfully administered)</a:t>
            </a:r>
          </a:p>
          <a:p>
            <a:pPr marL="457200" lvl="2">
              <a:defRPr/>
            </a:pPr>
            <a:endParaRPr lang="en-US" altLang="en-US" sz="1900" b="1" u="sng" dirty="0">
              <a:latin typeface="Constantia" pitchFamily="18" charset="0"/>
              <a:ea typeface="Constantia" pitchFamily="18" charset="0"/>
              <a:cs typeface="Constantia" pitchFamily="18" charset="0"/>
              <a:sym typeface="Constantia"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sz="19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sz="1900"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a:defRPr/>
            </a:pPr>
            <a:endParaRPr lang="en-US" altLang="en-US" dirty="0"/>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3DEC7DE3-E323-4C15-86CF-05DF1091CCBA}"/>
              </a:ext>
            </a:extLst>
          </p:cNvPr>
          <p:cNvSpPr txBox="1"/>
          <p:nvPr/>
        </p:nvSpPr>
        <p:spPr>
          <a:xfrm>
            <a:off x="132080" y="4751036"/>
            <a:ext cx="5318760" cy="276999"/>
          </a:xfrm>
          <a:prstGeom prst="rect">
            <a:avLst/>
          </a:prstGeom>
          <a:noFill/>
        </p:spPr>
        <p:txBody>
          <a:bodyPr wrap="square" rtlCol="0">
            <a:spAutoFit/>
          </a:bodyPr>
          <a:lstStyle/>
          <a:p>
            <a:r>
              <a:rPr lang="en-US" sz="1200" dirty="0"/>
              <a:t>www.rituxanhycela.com</a:t>
            </a:r>
          </a:p>
        </p:txBody>
      </p:sp>
    </p:spTree>
    <p:extLst>
      <p:ext uri="{BB962C8B-B14F-4D97-AF65-F5344CB8AC3E}">
        <p14:creationId xmlns:p14="http://schemas.microsoft.com/office/powerpoint/2010/main" val="465925262"/>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93914" y="84706"/>
            <a:ext cx="8752114" cy="775265"/>
          </a:xfrm>
        </p:spPr>
        <p:txBody>
          <a:bodyPr/>
          <a:lstStyle/>
          <a:p>
            <a:r>
              <a:rPr lang="en-US" altLang="en-US" sz="2400" dirty="0">
                <a:solidFill>
                  <a:srgbClr val="FF0000"/>
                </a:solidFill>
                <a:latin typeface="Constantia" pitchFamily="18" charset="0"/>
                <a:ea typeface="Constantia" pitchFamily="18" charset="0"/>
                <a:cs typeface="Constantia" pitchFamily="18" charset="0"/>
                <a:sym typeface="Constantia" pitchFamily="18" charset="0"/>
              </a:rPr>
              <a:t>rituximab and hyaluronidase human RITUXAN HYCELA™</a:t>
            </a:r>
            <a:endParaRPr lang="en-US" dirty="0"/>
          </a:p>
        </p:txBody>
      </p:sp>
      <p:sp>
        <p:nvSpPr>
          <p:cNvPr id="3" name="Subtitle 2"/>
          <p:cNvSpPr>
            <a:spLocks noGrp="1"/>
          </p:cNvSpPr>
          <p:nvPr>
            <p:ph type="subTitle" idx="1"/>
          </p:nvPr>
        </p:nvSpPr>
        <p:spPr>
          <a:xfrm>
            <a:off x="576944" y="859970"/>
            <a:ext cx="7428370" cy="3574007"/>
          </a:xfrm>
        </p:spPr>
        <p:txBody>
          <a:bodyPr>
            <a:normAutofit fontScale="85000" lnSpcReduction="20000"/>
          </a:bodyPr>
          <a:lstStyle/>
          <a:p>
            <a:pPr marL="457200" lvl="2" algn="l" defTabSz="914400">
              <a:spcBef>
                <a:spcPts val="0"/>
              </a:spcBef>
              <a:defRPr/>
            </a:pPr>
            <a:r>
              <a:rPr lang="en-US" altLang="en-US" sz="1500" b="1" u="sng" dirty="0">
                <a:solidFill>
                  <a:srgbClr val="FF0000"/>
                </a:solidFill>
                <a:latin typeface="Constantia" pitchFamily="18" charset="0"/>
                <a:ea typeface="Constantia" pitchFamily="18" charset="0"/>
                <a:cs typeface="Constantia" pitchFamily="18" charset="0"/>
                <a:sym typeface="Constantia" pitchFamily="18" charset="0"/>
              </a:rPr>
              <a:t>rituximab and hyaluronidase human RITUXAN HYCELA™ </a:t>
            </a:r>
            <a:r>
              <a:rPr lang="en-US" altLang="en-US" sz="1500" b="1" u="sng" dirty="0">
                <a:solidFill>
                  <a:prstClr val="black"/>
                </a:solidFill>
                <a:latin typeface="Constantia" pitchFamily="18" charset="0"/>
                <a:ea typeface="Constantia" pitchFamily="18" charset="0"/>
                <a:cs typeface="Constantia" pitchFamily="18" charset="0"/>
                <a:sym typeface="Constantia" pitchFamily="18" charset="0"/>
              </a:rPr>
              <a:t>Genentech (adult pts with follicular lymphoma, diffuse large B-cell NHL and chronic lymphocytic lymphoma (CLL) ; only given after one full dose of IV rituximab successfully administered</a:t>
            </a:r>
          </a:p>
          <a:p>
            <a:pPr marL="971550" lvl="4" indent="-285750" algn="l" defTabSz="914400">
              <a:spcBef>
                <a:spcPts val="300"/>
              </a:spcBef>
              <a:buClr>
                <a:srgbClr val="0BD0D9"/>
              </a:buClr>
              <a:buFont typeface="Arial" panose="020B0604020202020204" pitchFamily="34" charset="0"/>
              <a:buChar char="•"/>
              <a:defRPr/>
            </a:pPr>
            <a:endParaRPr lang="en-US" altLang="en-US" sz="15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lgn="l" defTabSz="914400">
              <a:spcBef>
                <a:spcPts val="300"/>
              </a:spcBef>
              <a:buClr>
                <a:srgbClr val="0BD0D9"/>
              </a:buClr>
              <a:buFont typeface="Arial" panose="020B0604020202020204" pitchFamily="34" charset="0"/>
              <a:buChar char="•"/>
              <a:defRPr/>
            </a:pPr>
            <a:r>
              <a:rPr lang="en-US" altLang="en-US" sz="15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Subcutaneous formulation of rituximab, a chimeric monoclonal antibody with hyaluronidase human used to increase dispersion and absorption  when given into abdomen</a:t>
            </a:r>
          </a:p>
          <a:p>
            <a:pPr marL="971550" lvl="4" indent="-285750" algn="l" defTabSz="914400">
              <a:spcBef>
                <a:spcPts val="300"/>
              </a:spcBef>
              <a:buClr>
                <a:srgbClr val="0BD0D9"/>
              </a:buClr>
              <a:buFont typeface="Arial" panose="020B0604020202020204" pitchFamily="34" charset="0"/>
              <a:buChar char="•"/>
              <a:defRPr/>
            </a:pPr>
            <a:endParaRPr lang="en-US" altLang="en-US" sz="15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lgn="l" defTabSz="914400">
              <a:spcBef>
                <a:spcPts val="300"/>
              </a:spcBef>
              <a:buClr>
                <a:srgbClr val="0BD0D9"/>
              </a:buClr>
              <a:buFont typeface="Arial" panose="020B0604020202020204" pitchFamily="34" charset="0"/>
              <a:buChar char="•"/>
              <a:defRPr/>
            </a:pPr>
            <a:r>
              <a:rPr lang="en-US" altLang="en-US" sz="15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systemic and local possible; given after one full day of IV rituximab; premedicate before each dose and observe 15 minutes following administration</a:t>
            </a:r>
          </a:p>
          <a:p>
            <a:pPr marL="971550" lvl="4" indent="-285750" algn="l" defTabSz="914400">
              <a:spcBef>
                <a:spcPts val="300"/>
              </a:spcBef>
              <a:buClr>
                <a:srgbClr val="0BD0D9"/>
              </a:buClr>
              <a:buFont typeface="Arial" panose="020B0604020202020204" pitchFamily="34" charset="0"/>
              <a:buChar char="•"/>
              <a:defRPr/>
            </a:pPr>
            <a:endParaRPr lang="en-US" altLang="en-US" sz="15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lgn="l" defTabSz="914400">
              <a:spcBef>
                <a:spcPts val="300"/>
              </a:spcBef>
              <a:buClr>
                <a:srgbClr val="0BD0D9"/>
              </a:buClr>
              <a:buFont typeface="Arial" panose="020B0604020202020204" pitchFamily="34" charset="0"/>
              <a:buChar char="•"/>
              <a:defRPr/>
            </a:pPr>
            <a:r>
              <a:rPr lang="en-US" altLang="en-US" sz="15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CD20</a:t>
            </a:r>
          </a:p>
          <a:p>
            <a:pPr marL="971550" lvl="4" indent="-285750" algn="l" defTabSz="914400">
              <a:spcBef>
                <a:spcPts val="300"/>
              </a:spcBef>
              <a:buClr>
                <a:srgbClr val="0BD0D9"/>
              </a:buClr>
              <a:buFont typeface="Arial" panose="020B0604020202020204" pitchFamily="34" charset="0"/>
              <a:buChar char="•"/>
              <a:defRPr/>
            </a:pPr>
            <a:endParaRPr lang="en-US" altLang="en-US" sz="15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lgn="l" defTabSz="914400">
              <a:spcBef>
                <a:spcPts val="300"/>
              </a:spcBef>
              <a:buClr>
                <a:srgbClr val="0BD0D9"/>
              </a:buClr>
              <a:buFont typeface="Arial" panose="020B0604020202020204" pitchFamily="34" charset="0"/>
              <a:buChar char="•"/>
              <a:defRPr/>
            </a:pPr>
            <a:r>
              <a:rPr lang="en-US" altLang="en-US" sz="15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genomic alteration specific</a:t>
            </a:r>
          </a:p>
          <a:p>
            <a:pPr marL="971550" lvl="4" indent="-285750" algn="l" defTabSz="914400">
              <a:spcBef>
                <a:spcPts val="300"/>
              </a:spcBef>
              <a:buClr>
                <a:srgbClr val="0BD0D9"/>
              </a:buClr>
              <a:buFont typeface="Arial" panose="020B0604020202020204" pitchFamily="34" charset="0"/>
              <a:buChar char="•"/>
              <a:defRPr/>
            </a:pPr>
            <a:endParaRPr lang="en-US" altLang="en-US" sz="15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lgn="l" defTabSz="914400">
              <a:spcBef>
                <a:spcPts val="300"/>
              </a:spcBef>
              <a:buClr>
                <a:srgbClr val="0BD0D9"/>
              </a:buClr>
              <a:buFont typeface="Arial" panose="020B0604020202020204" pitchFamily="34" charset="0"/>
              <a:buChar char="•"/>
              <a:defRPr/>
            </a:pPr>
            <a:r>
              <a:rPr lang="en-US" altLang="en-US" sz="1500"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Local cutaneous rxns, severe mucocutaneous  tumor lysis syndrome, cardiovascular effects, infections, renal toxicity, bowel obstruction/perforation, neutropenia, thrombocytopenia, N/V, HBV reactivation,  progressive multifocal leukoencephalopathy     </a:t>
            </a:r>
          </a:p>
          <a:p>
            <a:endParaRPr lang="en-US" dirty="0"/>
          </a:p>
        </p:txBody>
      </p:sp>
      <p:sp>
        <p:nvSpPr>
          <p:cNvPr id="4" name="TextBox 3"/>
          <p:cNvSpPr txBox="1"/>
          <p:nvPr/>
        </p:nvSpPr>
        <p:spPr>
          <a:xfrm>
            <a:off x="344714" y="4781795"/>
            <a:ext cx="3418115" cy="276999"/>
          </a:xfrm>
          <a:prstGeom prst="rect">
            <a:avLst/>
          </a:prstGeom>
          <a:noFill/>
        </p:spPr>
        <p:txBody>
          <a:bodyPr wrap="square" rtlCol="0">
            <a:spAutoFit/>
          </a:bodyPr>
          <a:lstStyle/>
          <a:p>
            <a:pPr lvl="0"/>
            <a:r>
              <a:rPr lang="en-US" sz="1200" dirty="0">
                <a:solidFill>
                  <a:prstClr val="black"/>
                </a:solidFill>
              </a:rPr>
              <a:t>www.rituxanhycela.com</a:t>
            </a:r>
          </a:p>
        </p:txBody>
      </p:sp>
    </p:spTree>
    <p:extLst>
      <p:ext uri="{BB962C8B-B14F-4D97-AF65-F5344CB8AC3E}">
        <p14:creationId xmlns:p14="http://schemas.microsoft.com/office/powerpoint/2010/main" val="3954575282"/>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400" dirty="0">
                <a:solidFill>
                  <a:srgbClr val="FF0000"/>
                </a:solidFill>
                <a:latin typeface="Constantia" panose="02030602050306030303" pitchFamily="18" charset="0"/>
                <a:ea typeface="Constantia" pitchFamily="18" charset="0"/>
                <a:cs typeface="Constantia" pitchFamily="18" charset="0"/>
                <a:sym typeface="Constantia" pitchFamily="18" charset="0"/>
              </a:rPr>
              <a:t>tisagenlecleucel KYMRIAH®</a:t>
            </a:r>
            <a:endParaRPr lang="en-US" sz="2400" dirty="0"/>
          </a:p>
        </p:txBody>
      </p:sp>
      <p:sp>
        <p:nvSpPr>
          <p:cNvPr id="3" name="Content Placeholder 2"/>
          <p:cNvSpPr>
            <a:spLocks noGrp="1"/>
          </p:cNvSpPr>
          <p:nvPr>
            <p:ph idx="1"/>
          </p:nvPr>
        </p:nvSpPr>
        <p:spPr/>
        <p:txBody>
          <a:bodyPr>
            <a:normAutofit fontScale="77500" lnSpcReduction="20000"/>
          </a:bodyPr>
          <a:lstStyle/>
          <a:p>
            <a:pPr marL="457200" lvl="2">
              <a:defRPr/>
            </a:pPr>
            <a:r>
              <a:rPr lang="en-US" altLang="en-US" sz="2000" b="1" dirty="0">
                <a:solidFill>
                  <a:srgbClr val="FF0000"/>
                </a:solidFill>
                <a:latin typeface="Constantia" panose="02030602050306030303" pitchFamily="18" charset="0"/>
                <a:ea typeface="Constantia" pitchFamily="18" charset="0"/>
                <a:cs typeface="Constantia" pitchFamily="18" charset="0"/>
                <a:sym typeface="Constantia" pitchFamily="18" charset="0"/>
              </a:rPr>
              <a:t>tisagenlecleucel (KYMRIAH®) </a:t>
            </a:r>
            <a:r>
              <a:rPr lang="en-US" altLang="en-US" sz="2000" b="1" dirty="0">
                <a:latin typeface="Constantia" panose="02030602050306030303" pitchFamily="18" charset="0"/>
                <a:ea typeface="Constantia" pitchFamily="18" charset="0"/>
                <a:cs typeface="Constantia" pitchFamily="18" charset="0"/>
                <a:sym typeface="Constantia" pitchFamily="18" charset="0"/>
              </a:rPr>
              <a:t>Novartis (treatment of patients up to age 25 years with B-cell precursor acute lymphoblastic leukemia [ALL] that is refractory or in second or later relapse)</a:t>
            </a:r>
          </a:p>
          <a:p>
            <a:pPr marL="457200" lvl="2">
              <a:defRPr/>
            </a:pPr>
            <a:r>
              <a:rPr lang="en-US" altLang="en-US" sz="2000" b="1" dirty="0">
                <a:latin typeface="Constantia" panose="02030602050306030303" pitchFamily="18" charset="0"/>
                <a:ea typeface="Constantia" pitchFamily="18" charset="0"/>
                <a:cs typeface="Constantia" pitchFamily="18" charset="0"/>
                <a:sym typeface="Constantia" pitchFamily="18" charset="0"/>
              </a:rPr>
              <a:t>Also approved for patients with relapsed or refractory large B-cell lymphoma after 2 or more lines of systemic therapy including diffuse large B-cell lymphoma not otherwise specified, high grade B-cell lymphoma and DCBCL arising from follicular lymphoma </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or small molecule  OR WHAT?</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Infusion rxns or drug/drug  drug/food interactions?</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p>
          <a:p>
            <a:pPr marL="971550" lvl="4" indent="-285750">
              <a:spcBef>
                <a:spcPts val="300"/>
              </a:spcBef>
              <a:buClr>
                <a:srgbClr val="0BD0D9"/>
              </a:buClr>
              <a:buFont typeface="Arial" panose="020B0604020202020204" pitchFamily="34" charset="0"/>
              <a:buChar char="•"/>
              <a:defRPr/>
            </a:pPr>
            <a:endPar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r>
              <a:rPr lang="en-US" altLang="en-US"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endParaRPr lang="en-US" altLang="en-US" b="1" i="1" u="sng" dirty="0">
              <a:effectLst>
                <a:outerShdw blurRad="38100" dist="38100" dir="2700000" algn="tl">
                  <a:srgbClr val="C0C0C0"/>
                </a:outerShdw>
              </a:effectLs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971550" lvl="4" indent="-285750">
              <a:spcBef>
                <a:spcPts val="300"/>
              </a:spcBef>
              <a:buClr>
                <a:srgbClr val="0BD0D9"/>
              </a:buClr>
              <a:buFont typeface="Arial" panose="020B0604020202020204" pitchFamily="34" charset="0"/>
              <a:buChar char="•"/>
              <a:defRPr/>
            </a:pPr>
            <a:endParaRPr lang="en-US" altLang="en-US" sz="1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8CD9828-91B8-4F85-BD2B-57B6139F7715}"/>
              </a:ext>
            </a:extLst>
          </p:cNvPr>
          <p:cNvSpPr txBox="1"/>
          <p:nvPr/>
        </p:nvSpPr>
        <p:spPr>
          <a:xfrm>
            <a:off x="232410" y="4799021"/>
            <a:ext cx="6431280" cy="276999"/>
          </a:xfrm>
          <a:prstGeom prst="rect">
            <a:avLst/>
          </a:prstGeom>
          <a:noFill/>
        </p:spPr>
        <p:txBody>
          <a:bodyPr wrap="square" rtlCol="0">
            <a:spAutoFit/>
          </a:bodyPr>
          <a:lstStyle/>
          <a:p>
            <a:r>
              <a:rPr lang="en-US" sz="1200" dirty="0"/>
              <a:t>www.kymriah.com</a:t>
            </a:r>
          </a:p>
        </p:txBody>
      </p:sp>
    </p:spTree>
    <p:extLst>
      <p:ext uri="{BB962C8B-B14F-4D97-AF65-F5344CB8AC3E}">
        <p14:creationId xmlns:p14="http://schemas.microsoft.com/office/powerpoint/2010/main" val="205480154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10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1.xml><?xml version="1.0" encoding="utf-8"?>
<a:theme xmlns:a="http://schemas.openxmlformats.org/drawingml/2006/main" name="10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3.xml><?xml version="1.0" encoding="utf-8"?>
<a:theme xmlns:a="http://schemas.openxmlformats.org/drawingml/2006/main" name="10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4.xml><?xml version="1.0" encoding="utf-8"?>
<a:theme xmlns:a="http://schemas.openxmlformats.org/drawingml/2006/main" name="10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5.xml><?xml version="1.0" encoding="utf-8"?>
<a:theme xmlns:a="http://schemas.openxmlformats.org/drawingml/2006/main" name="10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6.xml><?xml version="1.0" encoding="utf-8"?>
<a:theme xmlns:a="http://schemas.openxmlformats.org/drawingml/2006/main" name="10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7.xml><?xml version="1.0" encoding="utf-8"?>
<a:theme xmlns:a="http://schemas.openxmlformats.org/drawingml/2006/main" name="10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8.xml><?xml version="1.0" encoding="utf-8"?>
<a:theme xmlns:a="http://schemas.openxmlformats.org/drawingml/2006/main" name="10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9.xml><?xml version="1.0" encoding="utf-8"?>
<a:theme xmlns:a="http://schemas.openxmlformats.org/drawingml/2006/main" name="10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1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1.xml><?xml version="1.0" encoding="utf-8"?>
<a:theme xmlns:a="http://schemas.openxmlformats.org/drawingml/2006/main" name="1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2.xml><?xml version="1.0" encoding="utf-8"?>
<a:theme xmlns:a="http://schemas.openxmlformats.org/drawingml/2006/main" name="1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3.xml><?xml version="1.0" encoding="utf-8"?>
<a:theme xmlns:a="http://schemas.openxmlformats.org/drawingml/2006/main" name="1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4.xml><?xml version="1.0" encoding="utf-8"?>
<a:theme xmlns:a="http://schemas.openxmlformats.org/drawingml/2006/main" name="1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4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4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5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5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5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5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5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5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6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6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6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6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6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6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6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6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6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8.xml><?xml version="1.0" encoding="utf-8"?>
<a:theme xmlns:a="http://schemas.openxmlformats.org/drawingml/2006/main" name="6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9.xml><?xml version="1.0" encoding="utf-8"?>
<a:theme xmlns:a="http://schemas.openxmlformats.org/drawingml/2006/main" name="7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7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7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7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7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4.xml><?xml version="1.0" encoding="utf-8"?>
<a:theme xmlns:a="http://schemas.openxmlformats.org/drawingml/2006/main" name="7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5.xml><?xml version="1.0" encoding="utf-8"?>
<a:theme xmlns:a="http://schemas.openxmlformats.org/drawingml/2006/main" name="7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7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7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7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8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8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8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8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3.xml><?xml version="1.0" encoding="utf-8"?>
<a:theme xmlns:a="http://schemas.openxmlformats.org/drawingml/2006/main" name="8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4.xml><?xml version="1.0" encoding="utf-8"?>
<a:theme xmlns:a="http://schemas.openxmlformats.org/drawingml/2006/main" name="8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5.xml><?xml version="1.0" encoding="utf-8"?>
<a:theme xmlns:a="http://schemas.openxmlformats.org/drawingml/2006/main" name="8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6.xml><?xml version="1.0" encoding="utf-8"?>
<a:theme xmlns:a="http://schemas.openxmlformats.org/drawingml/2006/main" name="8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7.xml><?xml version="1.0" encoding="utf-8"?>
<a:theme xmlns:a="http://schemas.openxmlformats.org/drawingml/2006/main" name="8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8.xml><?xml version="1.0" encoding="utf-8"?>
<a:theme xmlns:a="http://schemas.openxmlformats.org/drawingml/2006/main" name="8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9.xml><?xml version="1.0" encoding="utf-8"?>
<a:theme xmlns:a="http://schemas.openxmlformats.org/drawingml/2006/main" name="9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9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1.xml><?xml version="1.0" encoding="utf-8"?>
<a:theme xmlns:a="http://schemas.openxmlformats.org/drawingml/2006/main" name="9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2.xml><?xml version="1.0" encoding="utf-8"?>
<a:theme xmlns:a="http://schemas.openxmlformats.org/drawingml/2006/main" name="9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3.xml><?xml version="1.0" encoding="utf-8"?>
<a:theme xmlns:a="http://schemas.openxmlformats.org/drawingml/2006/main" name="9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4.xml><?xml version="1.0" encoding="utf-8"?>
<a:theme xmlns:a="http://schemas.openxmlformats.org/drawingml/2006/main" name="9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5.xml><?xml version="1.0" encoding="utf-8"?>
<a:theme xmlns:a="http://schemas.openxmlformats.org/drawingml/2006/main" name="9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6.xml><?xml version="1.0" encoding="utf-8"?>
<a:theme xmlns:a="http://schemas.openxmlformats.org/drawingml/2006/main" name="9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7.xml><?xml version="1.0" encoding="utf-8"?>
<a:theme xmlns:a="http://schemas.openxmlformats.org/drawingml/2006/main" name="9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8.xml><?xml version="1.0" encoding="utf-8"?>
<a:theme xmlns:a="http://schemas.openxmlformats.org/drawingml/2006/main" name="9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9.xml><?xml version="1.0" encoding="utf-8"?>
<a:theme xmlns:a="http://schemas.openxmlformats.org/drawingml/2006/main" name="10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1999</TotalTime>
  <Words>9256</Words>
  <Application>Microsoft Office PowerPoint</Application>
  <PresentationFormat>On-screen Show (16:9)</PresentationFormat>
  <Paragraphs>1326</Paragraphs>
  <Slides>116</Slides>
  <Notes>0</Notes>
  <HiddenSlides>0</HiddenSlides>
  <MMClips>0</MMClips>
  <ScaleCrop>false</ScaleCrop>
  <HeadingPairs>
    <vt:vector size="6" baseType="variant">
      <vt:variant>
        <vt:lpstr>Fonts Used</vt:lpstr>
      </vt:variant>
      <vt:variant>
        <vt:i4>5</vt:i4>
      </vt:variant>
      <vt:variant>
        <vt:lpstr>Theme</vt:lpstr>
      </vt:variant>
      <vt:variant>
        <vt:i4>115</vt:i4>
      </vt:variant>
      <vt:variant>
        <vt:lpstr>Slide Titles</vt:lpstr>
      </vt:variant>
      <vt:variant>
        <vt:i4>116</vt:i4>
      </vt:variant>
    </vt:vector>
  </HeadingPairs>
  <TitlesOfParts>
    <vt:vector size="236" baseType="lpstr">
      <vt:lpstr>Arial</vt:lpstr>
      <vt:lpstr>Calibri</vt:lpstr>
      <vt:lpstr>Constantia</vt:lpstr>
      <vt:lpstr>Helvetica</vt:lpstr>
      <vt:lpstr>Helvetica LT Std Cond</vt:lpstr>
      <vt:lpstr>2_Office Theme</vt:lpstr>
      <vt:lpstr>3_Office Theme</vt:lpstr>
      <vt:lpstr>4_Office Theme</vt:lpstr>
      <vt:lpstr>5_Office Theme</vt:lpstr>
      <vt:lpstr>7_Office Theme</vt:lpstr>
      <vt:lpstr>8_Office Theme</vt:lpstr>
      <vt:lpstr>6_Office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43_Office Theme</vt:lpstr>
      <vt:lpstr>44_Office Theme</vt:lpstr>
      <vt:lpstr>45_Office Theme</vt:lpstr>
      <vt:lpstr>46_Office Theme</vt:lpstr>
      <vt:lpstr>47_Office Theme</vt:lpstr>
      <vt:lpstr>48_Office Theme</vt:lpstr>
      <vt:lpstr>49_Office Theme</vt:lpstr>
      <vt:lpstr>50_Office Theme</vt:lpstr>
      <vt:lpstr>51_Office Theme</vt:lpstr>
      <vt:lpstr>52_Office Theme</vt:lpstr>
      <vt:lpstr>53_Office Theme</vt:lpstr>
      <vt:lpstr>54_Office Theme</vt:lpstr>
      <vt:lpstr>55_Office Theme</vt:lpstr>
      <vt:lpstr>56_Office Theme</vt:lpstr>
      <vt:lpstr>57_Office Theme</vt:lpstr>
      <vt:lpstr>58_Office Theme</vt:lpstr>
      <vt:lpstr>59_Office Theme</vt:lpstr>
      <vt:lpstr>60_Office Theme</vt:lpstr>
      <vt:lpstr>61_Office Theme</vt:lpstr>
      <vt:lpstr>62_Office Theme</vt:lpstr>
      <vt:lpstr>63_Office Theme</vt:lpstr>
      <vt:lpstr>64_Office Theme</vt:lpstr>
      <vt:lpstr>65_Office Theme</vt:lpstr>
      <vt:lpstr>66_Office Theme</vt:lpstr>
      <vt:lpstr>67_Office Theme</vt:lpstr>
      <vt:lpstr>68_Office Theme</vt:lpstr>
      <vt:lpstr>69_Office Theme</vt:lpstr>
      <vt:lpstr>70_Office Theme</vt:lpstr>
      <vt:lpstr>71_Office Theme</vt:lpstr>
      <vt:lpstr>72_Office Theme</vt:lpstr>
      <vt:lpstr>73_Office Theme</vt:lpstr>
      <vt:lpstr>74_Office Theme</vt:lpstr>
      <vt:lpstr>75_Office Theme</vt:lpstr>
      <vt:lpstr>76_Office Theme</vt:lpstr>
      <vt:lpstr>77_Office Theme</vt:lpstr>
      <vt:lpstr>78_Office Theme</vt:lpstr>
      <vt:lpstr>79_Office Theme</vt:lpstr>
      <vt:lpstr>80_Office Theme</vt:lpstr>
      <vt:lpstr>81_Office Theme</vt:lpstr>
      <vt:lpstr>82_Office Theme</vt:lpstr>
      <vt:lpstr>83_Office Theme</vt:lpstr>
      <vt:lpstr>84_Office Theme</vt:lpstr>
      <vt:lpstr>85_Office Theme</vt:lpstr>
      <vt:lpstr>86_Office Theme</vt:lpstr>
      <vt:lpstr>87_Office Theme</vt:lpstr>
      <vt:lpstr>88_Office Theme</vt:lpstr>
      <vt:lpstr>89_Office Theme</vt:lpstr>
      <vt:lpstr>90_Office Theme</vt:lpstr>
      <vt:lpstr>91_Office Theme</vt:lpstr>
      <vt:lpstr>92_Office Theme</vt:lpstr>
      <vt:lpstr>93_Office Theme</vt:lpstr>
      <vt:lpstr>94_Office Theme</vt:lpstr>
      <vt:lpstr>95_Office Theme</vt:lpstr>
      <vt:lpstr>96_Office Theme</vt:lpstr>
      <vt:lpstr>97_Office Theme</vt:lpstr>
      <vt:lpstr>98_Office Theme</vt:lpstr>
      <vt:lpstr>99_Office Theme</vt:lpstr>
      <vt:lpstr>100_Office Theme</vt:lpstr>
      <vt:lpstr>101_Office Theme</vt:lpstr>
      <vt:lpstr>102_Office Theme</vt:lpstr>
      <vt:lpstr>1_Office Theme</vt:lpstr>
      <vt:lpstr>103_Office Theme</vt:lpstr>
      <vt:lpstr>104_Office Theme</vt:lpstr>
      <vt:lpstr>105_Office Theme</vt:lpstr>
      <vt:lpstr>106_Office Theme</vt:lpstr>
      <vt:lpstr>107_Office Theme</vt:lpstr>
      <vt:lpstr>108_Office Theme</vt:lpstr>
      <vt:lpstr>109_Office Theme</vt:lpstr>
      <vt:lpstr>110_Office Theme</vt:lpstr>
      <vt:lpstr>111_Office Theme</vt:lpstr>
      <vt:lpstr>112_Office Theme</vt:lpstr>
      <vt:lpstr>113_Office Theme</vt:lpstr>
      <vt:lpstr>114_Office Theme</vt:lpstr>
      <vt:lpstr>Office Theme</vt:lpstr>
      <vt:lpstr>Pharmacology Update  2018</vt:lpstr>
      <vt:lpstr>Disclosures</vt:lpstr>
      <vt:lpstr>Objectives</vt:lpstr>
      <vt:lpstr> Progress in Cancer Therapy 2017/18 </vt:lpstr>
      <vt:lpstr> Progress in Cancer Therapy 2017/18 </vt:lpstr>
      <vt:lpstr>Progress in Cancer Therapy 2017/18</vt:lpstr>
      <vt:lpstr> Progress in Cancer Therapy 2017/18 </vt:lpstr>
      <vt:lpstr>  Progress in Cancer Therapy 2017/18  </vt:lpstr>
      <vt:lpstr>Progress in Cancer Therapy 2017/18</vt:lpstr>
      <vt:lpstr>Progress in Cancer Therapy 2017/18</vt:lpstr>
      <vt:lpstr> Progress in Cancer Therapy 2017/18 </vt:lpstr>
      <vt:lpstr> Progress in Cancer Therapy 2017/18 </vt:lpstr>
      <vt:lpstr> Progress in Cancer Therapy 2017/18 </vt:lpstr>
      <vt:lpstr> Progress in Cancer Therapy 2017/18 </vt:lpstr>
      <vt:lpstr> Progress in Cancer Therapy 2017/18 </vt:lpstr>
      <vt:lpstr> Progress in Cancer Therapy 2017/18 </vt:lpstr>
      <vt:lpstr> Progress in Cancer Therapy 2017/18 </vt:lpstr>
      <vt:lpstr>Progress in Cancer Therapy 2017/18</vt:lpstr>
      <vt:lpstr>Progress in Cancer Therapy 2017/18</vt:lpstr>
      <vt:lpstr>Progress in Cancer Therapy 2017/18</vt:lpstr>
      <vt:lpstr>Progress in Cancer Therapy 2017/18</vt:lpstr>
      <vt:lpstr>Progress in Cancer Therapy 2017/18</vt:lpstr>
      <vt:lpstr>Progress in Cancer Therapy 2017/18</vt:lpstr>
      <vt:lpstr>Progress in Cancer Therapy 2017/18</vt:lpstr>
      <vt:lpstr>Progress in Cancer Therapy 2017/18</vt:lpstr>
      <vt:lpstr>Progress in Cancer Therapy 2017/18</vt:lpstr>
      <vt:lpstr>Progress in Cancer Therapy 2017/18</vt:lpstr>
      <vt:lpstr>Progress in Cancer Therapy 2017/18</vt:lpstr>
      <vt:lpstr>Progress in Cancer Therapy 2017/18</vt:lpstr>
      <vt:lpstr>Progress in Cancer Therapy 2017/18</vt:lpstr>
      <vt:lpstr>Progress in Cancer Therapy 2017/18</vt:lpstr>
      <vt:lpstr>Progress in Cancer Therapy 2017/18</vt:lpstr>
      <vt:lpstr>Progress in Cancer Therapy 2017/18</vt:lpstr>
      <vt:lpstr>Progress in Cancer Therapy 2017/18</vt:lpstr>
      <vt:lpstr>Progress in Cancer Therapy 2017/18</vt:lpstr>
      <vt:lpstr>  Tips for Learning about  New Cancer Therapies  </vt:lpstr>
      <vt:lpstr>I know the generic name; but how do I pronounce it and how do I learn more??</vt:lpstr>
      <vt:lpstr>PowerPoint Presentation</vt:lpstr>
      <vt:lpstr> nibs  (tinibs) </vt:lpstr>
      <vt:lpstr> nibs  (rafenibs, metanib) </vt:lpstr>
      <vt:lpstr> ibs  (paribs) </vt:lpstr>
      <vt:lpstr>ibs  (lisib)</vt:lpstr>
      <vt:lpstr>ibs  (degibs)</vt:lpstr>
      <vt:lpstr>nibs  (denibs)</vt:lpstr>
      <vt:lpstr>ibs  (ciclibs)</vt:lpstr>
      <vt:lpstr>ibs (zomibs)</vt:lpstr>
      <vt:lpstr> inostat </vt:lpstr>
      <vt:lpstr>  toclax  </vt:lpstr>
      <vt:lpstr>PowerPoint Presentation</vt:lpstr>
      <vt:lpstr>PowerPoint Presentation</vt:lpstr>
      <vt:lpstr> What does the name mean? </vt:lpstr>
      <vt:lpstr> What does the name mean? </vt:lpstr>
      <vt:lpstr> What does the name mean? </vt:lpstr>
      <vt:lpstr>PowerPoint Presentation</vt:lpstr>
      <vt:lpstr>  leucel  </vt:lpstr>
      <vt:lpstr>PowerPoint Presentation</vt:lpstr>
      <vt:lpstr>liposome encapsulated combination of daunorubicin and cytarabine VYXEOS™</vt:lpstr>
      <vt:lpstr>liposome encapsulated combination of daunorubicin and cytarabine VYXEOS™</vt:lpstr>
      <vt:lpstr>apalutamide ERLEADA™ </vt:lpstr>
      <vt:lpstr>apalutamide ERLEADA™ </vt:lpstr>
      <vt:lpstr>lutetium Lu 177 dotatate LUTATHERA®</vt:lpstr>
      <vt:lpstr>lutetium Lu 177 dotatate LUTATHERA®</vt:lpstr>
      <vt:lpstr>iobenguane I 131 AZEDRA®</vt:lpstr>
      <vt:lpstr>iobenguane I 131 AZEDRA® </vt:lpstr>
      <vt:lpstr> brigatinib ALUNBRIG™  </vt:lpstr>
      <vt:lpstr> brigatinib ALUNBRIG™  </vt:lpstr>
      <vt:lpstr> neratinib NERLYNX™   </vt:lpstr>
      <vt:lpstr> neratinib NERLYNX™   </vt:lpstr>
      <vt:lpstr> encorafenib BRAFTOVI™and binimetinib MEKTOVI®   </vt:lpstr>
      <vt:lpstr>  encorafenib BRAFTOVI™and binimetinib MEKTOVI®      </vt:lpstr>
      <vt:lpstr> acalabrutinib Calquence ®   </vt:lpstr>
      <vt:lpstr> acalabrutinib Calquence ®   </vt:lpstr>
      <vt:lpstr> niraparib ZEJULA™ </vt:lpstr>
      <vt:lpstr> niraparib ZEJULA™ </vt:lpstr>
      <vt:lpstr> ribociclib KISQALI® </vt:lpstr>
      <vt:lpstr> ribociclib KISQALI® </vt:lpstr>
      <vt:lpstr> abemaciclib VERZENIO™ </vt:lpstr>
      <vt:lpstr> abemaciclib VERZENIO™ </vt:lpstr>
      <vt:lpstr> enasidenib IDHIFA®     </vt:lpstr>
      <vt:lpstr> enasidenib IDHIFA®     </vt:lpstr>
      <vt:lpstr>  ivosidenib  TIBSOVO®   </vt:lpstr>
      <vt:lpstr> ivosidenib  TIBSOVO®     </vt:lpstr>
      <vt:lpstr> copanlisib ALIQOPA™      </vt:lpstr>
      <vt:lpstr> copanlisib ALIQOPA™      </vt:lpstr>
      <vt:lpstr> midostaurin RYDAPT®      </vt:lpstr>
      <vt:lpstr> midostaurin RYDAPT®      </vt:lpstr>
      <vt:lpstr> durvalumab IMFINZI™  </vt:lpstr>
      <vt:lpstr> durvalumab IMFINZI™  </vt:lpstr>
      <vt:lpstr> avelumab BAVENCIO®   </vt:lpstr>
      <vt:lpstr> avelumab BAVENCIO®   </vt:lpstr>
      <vt:lpstr> inotuzumab ozogamicin BESPONSA™ </vt:lpstr>
      <vt:lpstr> inotuzumab ozogamicin BESPONSA™ </vt:lpstr>
      <vt:lpstr> gemtuzumab ozogamicin  Mylotarg™ </vt:lpstr>
      <vt:lpstr> gemtuzumab ozogamicin  Mylotarg™ </vt:lpstr>
      <vt:lpstr> mogamulizumab-kpkc Poteligeo®  </vt:lpstr>
      <vt:lpstr> mogamulizumab-kpkc Poteligeo®    </vt:lpstr>
      <vt:lpstr> rituximab and hyaluronidase human RITUXAN HYCELA™       </vt:lpstr>
      <vt:lpstr>rituximab and hyaluronidase human RITUXAN HYCELA™</vt:lpstr>
      <vt:lpstr>tisagenlecleucel KYMRIAH®</vt:lpstr>
      <vt:lpstr>tisagenlecleucel KYMRIAH®</vt:lpstr>
      <vt:lpstr> axicabtagene ciloleucel YESCARTA™  </vt:lpstr>
      <vt:lpstr> axicabtagene ciloleucel YESCARTA™  </vt:lpstr>
      <vt:lpstr>bevacizumab-awwb  Mvasi™</vt:lpstr>
      <vt:lpstr>bevacizumab-awwb  Mvasi™</vt:lpstr>
      <vt:lpstr>trastuzumab-dskt Ogivri™</vt:lpstr>
      <vt:lpstr>trastuzumab-dskt Ogivri™</vt:lpstr>
      <vt:lpstr>Future Directions</vt:lpstr>
      <vt:lpstr>PowerPoint Presentation</vt:lpstr>
      <vt:lpstr>PowerPoint Presentation</vt:lpstr>
      <vt:lpstr>PowerPoint Presentation</vt:lpstr>
      <vt:lpstr>PowerPoint Presentation</vt:lpstr>
      <vt:lpstr> References </vt:lpstr>
      <vt:lpstr>References</vt:lpstr>
      <vt:lpstr>References</vt:lpstr>
      <vt:lpstr>References</vt:lpstr>
      <vt:lpstr>References</vt:lpstr>
    </vt:vector>
  </TitlesOfParts>
  <Company>Oncology Nursing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Marchetta</dc:creator>
  <cp:lastModifiedBy>Knoop, Teresa</cp:lastModifiedBy>
  <cp:revision>206</cp:revision>
  <dcterms:created xsi:type="dcterms:W3CDTF">2017-08-03T15:10:07Z</dcterms:created>
  <dcterms:modified xsi:type="dcterms:W3CDTF">2018-08-23T22:28:30Z</dcterms:modified>
</cp:coreProperties>
</file>