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7"/>
  </p:notesMasterIdLst>
  <p:handoutMasterIdLst>
    <p:handoutMasterId r:id="rId218"/>
  </p:handoutMasterIdLst>
  <p:sldIdLst>
    <p:sldId id="299" r:id="rId2"/>
    <p:sldId id="337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3370" r:id="rId13"/>
    <p:sldId id="1212" r:id="rId14"/>
    <p:sldId id="283" r:id="rId15"/>
    <p:sldId id="294" r:id="rId16"/>
    <p:sldId id="304" r:id="rId17"/>
    <p:sldId id="669" r:id="rId18"/>
    <p:sldId id="317" r:id="rId19"/>
    <p:sldId id="687" r:id="rId20"/>
    <p:sldId id="1155" r:id="rId21"/>
    <p:sldId id="688" r:id="rId22"/>
    <p:sldId id="607" r:id="rId23"/>
    <p:sldId id="609" r:id="rId24"/>
    <p:sldId id="612" r:id="rId25"/>
    <p:sldId id="615" r:id="rId26"/>
    <p:sldId id="616" r:id="rId27"/>
    <p:sldId id="618" r:id="rId28"/>
    <p:sldId id="619" r:id="rId29"/>
    <p:sldId id="620" r:id="rId30"/>
    <p:sldId id="1213" r:id="rId31"/>
    <p:sldId id="625" r:id="rId32"/>
    <p:sldId id="626" r:id="rId33"/>
    <p:sldId id="627" r:id="rId34"/>
    <p:sldId id="628" r:id="rId35"/>
    <p:sldId id="629" r:id="rId36"/>
    <p:sldId id="630" r:id="rId37"/>
    <p:sldId id="1214" r:id="rId38"/>
    <p:sldId id="632" r:id="rId39"/>
    <p:sldId id="689" r:id="rId40"/>
    <p:sldId id="3397" r:id="rId41"/>
    <p:sldId id="3388" r:id="rId42"/>
    <p:sldId id="3387" r:id="rId43"/>
    <p:sldId id="3448" r:id="rId44"/>
    <p:sldId id="3449" r:id="rId45"/>
    <p:sldId id="3407" r:id="rId46"/>
    <p:sldId id="3406" r:id="rId47"/>
    <p:sldId id="3405" r:id="rId48"/>
    <p:sldId id="3404" r:id="rId49"/>
    <p:sldId id="3450" r:id="rId50"/>
    <p:sldId id="3451" r:id="rId51"/>
    <p:sldId id="3452" r:id="rId52"/>
    <p:sldId id="3453" r:id="rId53"/>
    <p:sldId id="3454" r:id="rId54"/>
    <p:sldId id="3455" r:id="rId55"/>
    <p:sldId id="357" r:id="rId56"/>
    <p:sldId id="393" r:id="rId57"/>
    <p:sldId id="3408" r:id="rId58"/>
    <p:sldId id="3433" r:id="rId59"/>
    <p:sldId id="3420" r:id="rId60"/>
    <p:sldId id="3421" r:id="rId61"/>
    <p:sldId id="3423" r:id="rId62"/>
    <p:sldId id="3424" r:id="rId63"/>
    <p:sldId id="3425" r:id="rId64"/>
    <p:sldId id="3426" r:id="rId65"/>
    <p:sldId id="3427" r:id="rId66"/>
    <p:sldId id="3428" r:id="rId67"/>
    <p:sldId id="3430" r:id="rId68"/>
    <p:sldId id="3431" r:id="rId69"/>
    <p:sldId id="3432" r:id="rId70"/>
    <p:sldId id="3456" r:id="rId71"/>
    <p:sldId id="3457" r:id="rId72"/>
    <p:sldId id="3458" r:id="rId73"/>
    <p:sldId id="3459" r:id="rId74"/>
    <p:sldId id="3461" r:id="rId75"/>
    <p:sldId id="3398" r:id="rId76"/>
    <p:sldId id="3372" r:id="rId77"/>
    <p:sldId id="635" r:id="rId78"/>
    <p:sldId id="636" r:id="rId79"/>
    <p:sldId id="637" r:id="rId80"/>
    <p:sldId id="3402" r:id="rId81"/>
    <p:sldId id="638" r:id="rId82"/>
    <p:sldId id="691" r:id="rId83"/>
    <p:sldId id="1224" r:id="rId84"/>
    <p:sldId id="1226" r:id="rId85"/>
    <p:sldId id="1227" r:id="rId86"/>
    <p:sldId id="1228" r:id="rId87"/>
    <p:sldId id="1240" r:id="rId88"/>
    <p:sldId id="1244" r:id="rId89"/>
    <p:sldId id="3462" r:id="rId90"/>
    <p:sldId id="293" r:id="rId91"/>
    <p:sldId id="262" r:id="rId92"/>
    <p:sldId id="3463" r:id="rId93"/>
    <p:sldId id="3399" r:id="rId94"/>
    <p:sldId id="1254" r:id="rId95"/>
    <p:sldId id="1260" r:id="rId96"/>
    <p:sldId id="1261" r:id="rId97"/>
    <p:sldId id="1263" r:id="rId98"/>
    <p:sldId id="1265" r:id="rId99"/>
    <p:sldId id="1266" r:id="rId100"/>
    <p:sldId id="1267" r:id="rId101"/>
    <p:sldId id="1268" r:id="rId102"/>
    <p:sldId id="1270" r:id="rId103"/>
    <p:sldId id="1271" r:id="rId104"/>
    <p:sldId id="1273" r:id="rId105"/>
    <p:sldId id="1275" r:id="rId106"/>
    <p:sldId id="1277" r:id="rId107"/>
    <p:sldId id="1276" r:id="rId108"/>
    <p:sldId id="1278" r:id="rId109"/>
    <p:sldId id="3468" r:id="rId110"/>
    <p:sldId id="784" r:id="rId111"/>
    <p:sldId id="3465" r:id="rId112"/>
    <p:sldId id="789" r:id="rId113"/>
    <p:sldId id="790" r:id="rId114"/>
    <p:sldId id="791" r:id="rId115"/>
    <p:sldId id="3469" r:id="rId116"/>
    <p:sldId id="793" r:id="rId117"/>
    <p:sldId id="795" r:id="rId118"/>
    <p:sldId id="796" r:id="rId119"/>
    <p:sldId id="1017" r:id="rId120"/>
    <p:sldId id="3466" r:id="rId121"/>
    <p:sldId id="1280" r:id="rId122"/>
    <p:sldId id="1281" r:id="rId123"/>
    <p:sldId id="1283" r:id="rId124"/>
    <p:sldId id="1285" r:id="rId125"/>
    <p:sldId id="1287" r:id="rId126"/>
    <p:sldId id="1288" r:id="rId127"/>
    <p:sldId id="1289" r:id="rId128"/>
    <p:sldId id="3471" r:id="rId129"/>
    <p:sldId id="1291" r:id="rId130"/>
    <p:sldId id="1292" r:id="rId131"/>
    <p:sldId id="1294" r:id="rId132"/>
    <p:sldId id="1296" r:id="rId133"/>
    <p:sldId id="3394" r:id="rId134"/>
    <p:sldId id="1295" r:id="rId135"/>
    <p:sldId id="3473" r:id="rId136"/>
    <p:sldId id="3472" r:id="rId137"/>
    <p:sldId id="1050" r:id="rId138"/>
    <p:sldId id="1051" r:id="rId139"/>
    <p:sldId id="1053" r:id="rId140"/>
    <p:sldId id="3474" r:id="rId141"/>
    <p:sldId id="1057" r:id="rId142"/>
    <p:sldId id="1058" r:id="rId143"/>
    <p:sldId id="1059" r:id="rId144"/>
    <p:sldId id="1060" r:id="rId145"/>
    <p:sldId id="3436" r:id="rId146"/>
    <p:sldId id="655" r:id="rId147"/>
    <p:sldId id="3400" r:id="rId148"/>
    <p:sldId id="436" r:id="rId149"/>
    <p:sldId id="438" r:id="rId150"/>
    <p:sldId id="1174" r:id="rId151"/>
    <p:sldId id="1792" r:id="rId152"/>
    <p:sldId id="867" r:id="rId153"/>
    <p:sldId id="3480" r:id="rId154"/>
    <p:sldId id="530" r:id="rId155"/>
    <p:sldId id="1061" r:id="rId156"/>
    <p:sldId id="851" r:id="rId157"/>
    <p:sldId id="3391" r:id="rId158"/>
    <p:sldId id="448" r:id="rId159"/>
    <p:sldId id="449" r:id="rId160"/>
    <p:sldId id="450" r:id="rId161"/>
    <p:sldId id="660" r:id="rId162"/>
    <p:sldId id="662" r:id="rId163"/>
    <p:sldId id="3392" r:id="rId164"/>
    <p:sldId id="1062" r:id="rId165"/>
    <p:sldId id="453" r:id="rId166"/>
    <p:sldId id="535" r:id="rId167"/>
    <p:sldId id="557" r:id="rId168"/>
    <p:sldId id="536" r:id="rId169"/>
    <p:sldId id="1179" r:id="rId170"/>
    <p:sldId id="890" r:id="rId171"/>
    <p:sldId id="539" r:id="rId172"/>
    <p:sldId id="801" r:id="rId173"/>
    <p:sldId id="540" r:id="rId174"/>
    <p:sldId id="3476" r:id="rId175"/>
    <p:sldId id="896" r:id="rId176"/>
    <p:sldId id="543" r:id="rId177"/>
    <p:sldId id="1185" r:id="rId178"/>
    <p:sldId id="678" r:id="rId179"/>
    <p:sldId id="545" r:id="rId180"/>
    <p:sldId id="3477" r:id="rId181"/>
    <p:sldId id="904" r:id="rId182"/>
    <p:sldId id="3481" r:id="rId183"/>
    <p:sldId id="483" r:id="rId184"/>
    <p:sldId id="1192" r:id="rId185"/>
    <p:sldId id="701" r:id="rId186"/>
    <p:sldId id="707" r:id="rId187"/>
    <p:sldId id="708" r:id="rId188"/>
    <p:sldId id="728" r:id="rId189"/>
    <p:sldId id="1193" r:id="rId190"/>
    <p:sldId id="815" r:id="rId191"/>
    <p:sldId id="1194" r:id="rId192"/>
    <p:sldId id="812" r:id="rId193"/>
    <p:sldId id="947" r:id="rId194"/>
    <p:sldId id="3482" r:id="rId195"/>
    <p:sldId id="772" r:id="rId196"/>
    <p:sldId id="794" r:id="rId197"/>
    <p:sldId id="773" r:id="rId198"/>
    <p:sldId id="3478" r:id="rId199"/>
    <p:sldId id="1196" r:id="rId200"/>
    <p:sldId id="777" r:id="rId201"/>
    <p:sldId id="1198" r:id="rId202"/>
    <p:sldId id="3479" r:id="rId203"/>
    <p:sldId id="957" r:id="rId204"/>
    <p:sldId id="1202" r:id="rId205"/>
    <p:sldId id="1210" r:id="rId206"/>
    <p:sldId id="1204" r:id="rId207"/>
    <p:sldId id="1205" r:id="rId208"/>
    <p:sldId id="704" r:id="rId209"/>
    <p:sldId id="838" r:id="rId210"/>
    <p:sldId id="3393" r:id="rId211"/>
    <p:sldId id="698" r:id="rId212"/>
    <p:sldId id="3401" r:id="rId213"/>
    <p:sldId id="3483" r:id="rId214"/>
    <p:sldId id="3484" r:id="rId215"/>
    <p:sldId id="3386" r:id="rId2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2600"/>
    <a:srgbClr val="76D6FF"/>
    <a:srgbClr val="FF8AD8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3" autoAdjust="0"/>
    <p:restoredTop sz="95597" autoAdjust="0"/>
  </p:normalViewPr>
  <p:slideViewPr>
    <p:cSldViewPr snapToGrid="0">
      <p:cViewPr varScale="1">
        <p:scale>
          <a:sx n="127" d="100"/>
          <a:sy n="127" d="100"/>
        </p:scale>
        <p:origin x="912" y="1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handoutMaster" Target="handoutMasters/handout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19696-914B-0849-98BB-4551FE2771F9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1C0382-3CE1-5546-BF78-316EBEBD8936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Listening</a:t>
          </a:r>
        </a:p>
      </dgm:t>
    </dgm:pt>
    <dgm:pt modelId="{8D91458B-621A-CF4B-851E-D1418650EFF4}" type="parTrans" cxnId="{60098AA0-D323-2548-AA66-7D6C9289B079}">
      <dgm:prSet/>
      <dgm:spPr/>
      <dgm:t>
        <a:bodyPr/>
        <a:lstStyle/>
        <a:p>
          <a:endParaRPr lang="en-US"/>
        </a:p>
      </dgm:t>
    </dgm:pt>
    <dgm:pt modelId="{26B262D9-B62F-1045-89CA-489C5CE4FFBE}" type="sibTrans" cxnId="{60098AA0-D323-2548-AA66-7D6C9289B079}">
      <dgm:prSet/>
      <dgm:spPr/>
      <dgm:t>
        <a:bodyPr/>
        <a:lstStyle/>
        <a:p>
          <a:endParaRPr lang="en-US"/>
        </a:p>
      </dgm:t>
    </dgm:pt>
    <dgm:pt modelId="{C810120D-ADBF-2144-9B5D-3F1DDDD77EA2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Speaking</a:t>
          </a:r>
        </a:p>
      </dgm:t>
    </dgm:pt>
    <dgm:pt modelId="{B3BC3797-1F17-5F49-B3DE-A5F494B12B62}" type="parTrans" cxnId="{AF0D2872-FF97-DC4A-BD3C-B9B734FF2F41}">
      <dgm:prSet/>
      <dgm:spPr/>
      <dgm:t>
        <a:bodyPr/>
        <a:lstStyle/>
        <a:p>
          <a:endParaRPr lang="en-US"/>
        </a:p>
      </dgm:t>
    </dgm:pt>
    <dgm:pt modelId="{AA9A4380-1847-254C-AC37-811807373081}" type="sibTrans" cxnId="{AF0D2872-FF97-DC4A-BD3C-B9B734FF2F41}">
      <dgm:prSet/>
      <dgm:spPr/>
      <dgm:t>
        <a:bodyPr/>
        <a:lstStyle/>
        <a:p>
          <a:endParaRPr lang="en-US"/>
        </a:p>
      </dgm:t>
    </dgm:pt>
    <dgm:pt modelId="{24FE7809-98F9-9049-9D4F-1D6DB0DFF8C4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Reading</a:t>
          </a:r>
        </a:p>
      </dgm:t>
    </dgm:pt>
    <dgm:pt modelId="{B3857768-7670-024E-8ECF-90335AC813A3}" type="parTrans" cxnId="{10067E31-644B-0B45-8FF2-042A4C906782}">
      <dgm:prSet/>
      <dgm:spPr/>
      <dgm:t>
        <a:bodyPr/>
        <a:lstStyle/>
        <a:p>
          <a:endParaRPr lang="en-US"/>
        </a:p>
      </dgm:t>
    </dgm:pt>
    <dgm:pt modelId="{95CDDA64-85E8-2C47-9A5C-F09402BE1B7F}" type="sibTrans" cxnId="{10067E31-644B-0B45-8FF2-042A4C906782}">
      <dgm:prSet/>
      <dgm:spPr/>
      <dgm:t>
        <a:bodyPr/>
        <a:lstStyle/>
        <a:p>
          <a:endParaRPr lang="en-US"/>
        </a:p>
      </dgm:t>
    </dgm:pt>
    <dgm:pt modelId="{08DBCE4F-A18A-F44C-AD8A-B08EE042509E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Writing</a:t>
          </a:r>
        </a:p>
      </dgm:t>
    </dgm:pt>
    <dgm:pt modelId="{6C47FFF9-2C34-3D40-990A-BC66F71E791B}" type="parTrans" cxnId="{95F46DB3-ECAA-EF46-9AAF-37CB5D9CDE82}">
      <dgm:prSet/>
      <dgm:spPr/>
      <dgm:t>
        <a:bodyPr/>
        <a:lstStyle/>
        <a:p>
          <a:endParaRPr lang="en-US"/>
        </a:p>
      </dgm:t>
    </dgm:pt>
    <dgm:pt modelId="{3BD89C4A-C757-604A-B51E-DD7176ADC1F7}" type="sibTrans" cxnId="{95F46DB3-ECAA-EF46-9AAF-37CB5D9CDE82}">
      <dgm:prSet/>
      <dgm:spPr/>
      <dgm:t>
        <a:bodyPr/>
        <a:lstStyle/>
        <a:p>
          <a:endParaRPr lang="en-US"/>
        </a:p>
      </dgm:t>
    </dgm:pt>
    <dgm:pt modelId="{5FC72398-04AF-7149-A3D6-66C24A2E1EC7}" type="pres">
      <dgm:prSet presAssocID="{CDE19696-914B-0849-98BB-4551FE2771F9}" presName="cycle" presStyleCnt="0">
        <dgm:presLayoutVars>
          <dgm:dir/>
          <dgm:resizeHandles val="exact"/>
        </dgm:presLayoutVars>
      </dgm:prSet>
      <dgm:spPr/>
    </dgm:pt>
    <dgm:pt modelId="{2F58F6FB-72A2-9440-87A1-4FEE0EDFE9E9}" type="pres">
      <dgm:prSet presAssocID="{BB1C0382-3CE1-5546-BF78-316EBEBD8936}" presName="node" presStyleLbl="node1" presStyleIdx="0" presStyleCnt="4">
        <dgm:presLayoutVars>
          <dgm:bulletEnabled val="1"/>
        </dgm:presLayoutVars>
      </dgm:prSet>
      <dgm:spPr/>
    </dgm:pt>
    <dgm:pt modelId="{1914E923-56CA-8240-B565-F737F88CABAA}" type="pres">
      <dgm:prSet presAssocID="{BB1C0382-3CE1-5546-BF78-316EBEBD8936}" presName="spNode" presStyleCnt="0"/>
      <dgm:spPr/>
    </dgm:pt>
    <dgm:pt modelId="{9B931B3C-7EED-AA4A-9A87-3CB4B3D07BC6}" type="pres">
      <dgm:prSet presAssocID="{26B262D9-B62F-1045-89CA-489C5CE4FFBE}" presName="sibTrans" presStyleLbl="sibTrans1D1" presStyleIdx="0" presStyleCnt="4"/>
      <dgm:spPr/>
    </dgm:pt>
    <dgm:pt modelId="{B6DCDB8F-D6D8-F94B-970C-9459A3F2EC81}" type="pres">
      <dgm:prSet presAssocID="{C810120D-ADBF-2144-9B5D-3F1DDDD77EA2}" presName="node" presStyleLbl="node1" presStyleIdx="1" presStyleCnt="4" custRadScaleRad="131923" custRadScaleInc="-963">
        <dgm:presLayoutVars>
          <dgm:bulletEnabled val="1"/>
        </dgm:presLayoutVars>
      </dgm:prSet>
      <dgm:spPr/>
    </dgm:pt>
    <dgm:pt modelId="{B68384C6-B829-E144-99B0-8BAB8893A736}" type="pres">
      <dgm:prSet presAssocID="{C810120D-ADBF-2144-9B5D-3F1DDDD77EA2}" presName="spNode" presStyleCnt="0"/>
      <dgm:spPr/>
    </dgm:pt>
    <dgm:pt modelId="{47184358-EFF9-5545-A3AB-C458BA12FE9D}" type="pres">
      <dgm:prSet presAssocID="{AA9A4380-1847-254C-AC37-811807373081}" presName="sibTrans" presStyleLbl="sibTrans1D1" presStyleIdx="1" presStyleCnt="4"/>
      <dgm:spPr/>
    </dgm:pt>
    <dgm:pt modelId="{9E43B656-71F0-8941-82FC-F9C5E723E605}" type="pres">
      <dgm:prSet presAssocID="{24FE7809-98F9-9049-9D4F-1D6DB0DFF8C4}" presName="node" presStyleLbl="node1" presStyleIdx="2" presStyleCnt="4">
        <dgm:presLayoutVars>
          <dgm:bulletEnabled val="1"/>
        </dgm:presLayoutVars>
      </dgm:prSet>
      <dgm:spPr/>
    </dgm:pt>
    <dgm:pt modelId="{E5FDB0F8-7ADE-9E49-BDE8-76BD51564310}" type="pres">
      <dgm:prSet presAssocID="{24FE7809-98F9-9049-9D4F-1D6DB0DFF8C4}" presName="spNode" presStyleCnt="0"/>
      <dgm:spPr/>
    </dgm:pt>
    <dgm:pt modelId="{F231706D-F0A2-0249-AAB9-5AD2B3D3FB17}" type="pres">
      <dgm:prSet presAssocID="{95CDDA64-85E8-2C47-9A5C-F09402BE1B7F}" presName="sibTrans" presStyleLbl="sibTrans1D1" presStyleIdx="2" presStyleCnt="4"/>
      <dgm:spPr/>
    </dgm:pt>
    <dgm:pt modelId="{1D39C7BD-3560-4046-83B0-B276A0BDE029}" type="pres">
      <dgm:prSet presAssocID="{08DBCE4F-A18A-F44C-AD8A-B08EE042509E}" presName="node" presStyleLbl="node1" presStyleIdx="3" presStyleCnt="4" custRadScaleRad="131258" custRadScaleInc="968">
        <dgm:presLayoutVars>
          <dgm:bulletEnabled val="1"/>
        </dgm:presLayoutVars>
      </dgm:prSet>
      <dgm:spPr/>
    </dgm:pt>
    <dgm:pt modelId="{02864819-355C-BB4C-9BD0-AC85BEA2CD7D}" type="pres">
      <dgm:prSet presAssocID="{08DBCE4F-A18A-F44C-AD8A-B08EE042509E}" presName="spNode" presStyleCnt="0"/>
      <dgm:spPr/>
    </dgm:pt>
    <dgm:pt modelId="{2F575F66-D63F-894E-87D3-5FB6B2BE89C2}" type="pres">
      <dgm:prSet presAssocID="{3BD89C4A-C757-604A-B51E-DD7176ADC1F7}" presName="sibTrans" presStyleLbl="sibTrans1D1" presStyleIdx="3" presStyleCnt="4"/>
      <dgm:spPr/>
    </dgm:pt>
  </dgm:ptLst>
  <dgm:cxnLst>
    <dgm:cxn modelId="{84C64A23-0A33-0C41-9BCE-09D956DC790C}" type="presOf" srcId="{95CDDA64-85E8-2C47-9A5C-F09402BE1B7F}" destId="{F231706D-F0A2-0249-AAB9-5AD2B3D3FB17}" srcOrd="0" destOrd="0" presId="urn:microsoft.com/office/officeart/2005/8/layout/cycle6"/>
    <dgm:cxn modelId="{DC106E25-38BE-114E-A168-11647473DFE2}" type="presOf" srcId="{26B262D9-B62F-1045-89CA-489C5CE4FFBE}" destId="{9B931B3C-7EED-AA4A-9A87-3CB4B3D07BC6}" srcOrd="0" destOrd="0" presId="urn:microsoft.com/office/officeart/2005/8/layout/cycle6"/>
    <dgm:cxn modelId="{275A342E-35BA-3741-89D6-5FF9C4CD3348}" type="presOf" srcId="{3BD89C4A-C757-604A-B51E-DD7176ADC1F7}" destId="{2F575F66-D63F-894E-87D3-5FB6B2BE89C2}" srcOrd="0" destOrd="0" presId="urn:microsoft.com/office/officeart/2005/8/layout/cycle6"/>
    <dgm:cxn modelId="{10067E31-644B-0B45-8FF2-042A4C906782}" srcId="{CDE19696-914B-0849-98BB-4551FE2771F9}" destId="{24FE7809-98F9-9049-9D4F-1D6DB0DFF8C4}" srcOrd="2" destOrd="0" parTransId="{B3857768-7670-024E-8ECF-90335AC813A3}" sibTransId="{95CDDA64-85E8-2C47-9A5C-F09402BE1B7F}"/>
    <dgm:cxn modelId="{857D2B46-1342-FD40-A540-95A851F9D830}" type="presOf" srcId="{24FE7809-98F9-9049-9D4F-1D6DB0DFF8C4}" destId="{9E43B656-71F0-8941-82FC-F9C5E723E605}" srcOrd="0" destOrd="0" presId="urn:microsoft.com/office/officeart/2005/8/layout/cycle6"/>
    <dgm:cxn modelId="{91A7355A-16F6-0840-869F-DC592B74BF72}" type="presOf" srcId="{AA9A4380-1847-254C-AC37-811807373081}" destId="{47184358-EFF9-5545-A3AB-C458BA12FE9D}" srcOrd="0" destOrd="0" presId="urn:microsoft.com/office/officeart/2005/8/layout/cycle6"/>
    <dgm:cxn modelId="{A4F84E6B-9298-C540-93E0-B1803788D57B}" type="presOf" srcId="{08DBCE4F-A18A-F44C-AD8A-B08EE042509E}" destId="{1D39C7BD-3560-4046-83B0-B276A0BDE029}" srcOrd="0" destOrd="0" presId="urn:microsoft.com/office/officeart/2005/8/layout/cycle6"/>
    <dgm:cxn modelId="{AF0D2872-FF97-DC4A-BD3C-B9B734FF2F41}" srcId="{CDE19696-914B-0849-98BB-4551FE2771F9}" destId="{C810120D-ADBF-2144-9B5D-3F1DDDD77EA2}" srcOrd="1" destOrd="0" parTransId="{B3BC3797-1F17-5F49-B3DE-A5F494B12B62}" sibTransId="{AA9A4380-1847-254C-AC37-811807373081}"/>
    <dgm:cxn modelId="{60098AA0-D323-2548-AA66-7D6C9289B079}" srcId="{CDE19696-914B-0849-98BB-4551FE2771F9}" destId="{BB1C0382-3CE1-5546-BF78-316EBEBD8936}" srcOrd="0" destOrd="0" parTransId="{8D91458B-621A-CF4B-851E-D1418650EFF4}" sibTransId="{26B262D9-B62F-1045-89CA-489C5CE4FFBE}"/>
    <dgm:cxn modelId="{75380AAC-D24A-F242-AFCF-01972C15D073}" type="presOf" srcId="{BB1C0382-3CE1-5546-BF78-316EBEBD8936}" destId="{2F58F6FB-72A2-9440-87A1-4FEE0EDFE9E9}" srcOrd="0" destOrd="0" presId="urn:microsoft.com/office/officeart/2005/8/layout/cycle6"/>
    <dgm:cxn modelId="{95F46DB3-ECAA-EF46-9AAF-37CB5D9CDE82}" srcId="{CDE19696-914B-0849-98BB-4551FE2771F9}" destId="{08DBCE4F-A18A-F44C-AD8A-B08EE042509E}" srcOrd="3" destOrd="0" parTransId="{6C47FFF9-2C34-3D40-990A-BC66F71E791B}" sibTransId="{3BD89C4A-C757-604A-B51E-DD7176ADC1F7}"/>
    <dgm:cxn modelId="{3B2655B4-B906-CE4B-98D3-424AD8E6497A}" type="presOf" srcId="{CDE19696-914B-0849-98BB-4551FE2771F9}" destId="{5FC72398-04AF-7149-A3D6-66C24A2E1EC7}" srcOrd="0" destOrd="0" presId="urn:microsoft.com/office/officeart/2005/8/layout/cycle6"/>
    <dgm:cxn modelId="{6C5E29CD-A9B4-CB4B-AF79-E398A05B206A}" type="presOf" srcId="{C810120D-ADBF-2144-9B5D-3F1DDDD77EA2}" destId="{B6DCDB8F-D6D8-F94B-970C-9459A3F2EC81}" srcOrd="0" destOrd="0" presId="urn:microsoft.com/office/officeart/2005/8/layout/cycle6"/>
    <dgm:cxn modelId="{79D9C5A8-E523-9143-AA8B-542EDFB45416}" type="presParOf" srcId="{5FC72398-04AF-7149-A3D6-66C24A2E1EC7}" destId="{2F58F6FB-72A2-9440-87A1-4FEE0EDFE9E9}" srcOrd="0" destOrd="0" presId="urn:microsoft.com/office/officeart/2005/8/layout/cycle6"/>
    <dgm:cxn modelId="{39AA4C27-82E0-384F-8AC9-8C6658D005F9}" type="presParOf" srcId="{5FC72398-04AF-7149-A3D6-66C24A2E1EC7}" destId="{1914E923-56CA-8240-B565-F737F88CABAA}" srcOrd="1" destOrd="0" presId="urn:microsoft.com/office/officeart/2005/8/layout/cycle6"/>
    <dgm:cxn modelId="{9440B16B-76F6-2545-9ECA-402A756C04FB}" type="presParOf" srcId="{5FC72398-04AF-7149-A3D6-66C24A2E1EC7}" destId="{9B931B3C-7EED-AA4A-9A87-3CB4B3D07BC6}" srcOrd="2" destOrd="0" presId="urn:microsoft.com/office/officeart/2005/8/layout/cycle6"/>
    <dgm:cxn modelId="{8C742AA8-396C-7B40-B386-D1F6D7F2748F}" type="presParOf" srcId="{5FC72398-04AF-7149-A3D6-66C24A2E1EC7}" destId="{B6DCDB8F-D6D8-F94B-970C-9459A3F2EC81}" srcOrd="3" destOrd="0" presId="urn:microsoft.com/office/officeart/2005/8/layout/cycle6"/>
    <dgm:cxn modelId="{F6FAA3CD-3035-AF43-A399-8B36B6E3A862}" type="presParOf" srcId="{5FC72398-04AF-7149-A3D6-66C24A2E1EC7}" destId="{B68384C6-B829-E144-99B0-8BAB8893A736}" srcOrd="4" destOrd="0" presId="urn:microsoft.com/office/officeart/2005/8/layout/cycle6"/>
    <dgm:cxn modelId="{AD1D49EF-2A8C-7F4E-AC52-D62F3BD3BD1B}" type="presParOf" srcId="{5FC72398-04AF-7149-A3D6-66C24A2E1EC7}" destId="{47184358-EFF9-5545-A3AB-C458BA12FE9D}" srcOrd="5" destOrd="0" presId="urn:microsoft.com/office/officeart/2005/8/layout/cycle6"/>
    <dgm:cxn modelId="{8E325EA2-1144-EC42-969E-24C168B751F3}" type="presParOf" srcId="{5FC72398-04AF-7149-A3D6-66C24A2E1EC7}" destId="{9E43B656-71F0-8941-82FC-F9C5E723E605}" srcOrd="6" destOrd="0" presId="urn:microsoft.com/office/officeart/2005/8/layout/cycle6"/>
    <dgm:cxn modelId="{E8F44DB8-862C-3846-8254-994DCA7B84AF}" type="presParOf" srcId="{5FC72398-04AF-7149-A3D6-66C24A2E1EC7}" destId="{E5FDB0F8-7ADE-9E49-BDE8-76BD51564310}" srcOrd="7" destOrd="0" presId="urn:microsoft.com/office/officeart/2005/8/layout/cycle6"/>
    <dgm:cxn modelId="{000AE3A6-B3D5-0642-BFE0-395CC39E7A41}" type="presParOf" srcId="{5FC72398-04AF-7149-A3D6-66C24A2E1EC7}" destId="{F231706D-F0A2-0249-AAB9-5AD2B3D3FB17}" srcOrd="8" destOrd="0" presId="urn:microsoft.com/office/officeart/2005/8/layout/cycle6"/>
    <dgm:cxn modelId="{0F628A89-FABA-B040-A937-B5E2AAD66759}" type="presParOf" srcId="{5FC72398-04AF-7149-A3D6-66C24A2E1EC7}" destId="{1D39C7BD-3560-4046-83B0-B276A0BDE029}" srcOrd="9" destOrd="0" presId="urn:microsoft.com/office/officeart/2005/8/layout/cycle6"/>
    <dgm:cxn modelId="{F0EFD04C-89FF-1E43-AB2C-F9239FACC292}" type="presParOf" srcId="{5FC72398-04AF-7149-A3D6-66C24A2E1EC7}" destId="{02864819-355C-BB4C-9BD0-AC85BEA2CD7D}" srcOrd="10" destOrd="0" presId="urn:microsoft.com/office/officeart/2005/8/layout/cycle6"/>
    <dgm:cxn modelId="{A5761338-87BF-9C4C-8651-81EB6A753A54}" type="presParOf" srcId="{5FC72398-04AF-7149-A3D6-66C24A2E1EC7}" destId="{2F575F66-D63F-894E-87D3-5FB6B2BE89C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8F6FB-72A2-9440-87A1-4FEE0EDFE9E9}">
      <dsp:nvSpPr>
        <dsp:cNvPr id="0" name=""/>
        <dsp:cNvSpPr/>
      </dsp:nvSpPr>
      <dsp:spPr>
        <a:xfrm>
          <a:off x="3646366" y="954"/>
          <a:ext cx="1298303" cy="8438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Listening</a:t>
          </a:r>
        </a:p>
      </dsp:txBody>
      <dsp:txXfrm>
        <a:off x="3687562" y="42150"/>
        <a:ext cx="1215911" cy="761505"/>
      </dsp:txXfrm>
    </dsp:sp>
    <dsp:sp modelId="{9B931B3C-7EED-AA4A-9A87-3CB4B3D07BC6}">
      <dsp:nvSpPr>
        <dsp:cNvPr id="0" name=""/>
        <dsp:cNvSpPr/>
      </dsp:nvSpPr>
      <dsp:spPr>
        <a:xfrm>
          <a:off x="3424703" y="577588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533823" y="7078"/>
              </a:moveTo>
              <a:arcTo wR="1393539" hR="1393539" stAng="16546656" swAng="352725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CDB8F-D6D8-F94B-970C-9459A3F2EC81}">
      <dsp:nvSpPr>
        <dsp:cNvPr id="0" name=""/>
        <dsp:cNvSpPr/>
      </dsp:nvSpPr>
      <dsp:spPr>
        <a:xfrm>
          <a:off x="5484742" y="1385224"/>
          <a:ext cx="1298303" cy="8438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Speaking</a:t>
          </a:r>
        </a:p>
      </dsp:txBody>
      <dsp:txXfrm>
        <a:off x="5525938" y="1426420"/>
        <a:ext cx="1215911" cy="761505"/>
      </dsp:txXfrm>
    </dsp:sp>
    <dsp:sp modelId="{47184358-EFF9-5545-A3AB-C458BA12FE9D}">
      <dsp:nvSpPr>
        <dsp:cNvPr id="0" name=""/>
        <dsp:cNvSpPr/>
      </dsp:nvSpPr>
      <dsp:spPr>
        <a:xfrm>
          <a:off x="3420473" y="268609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2660739" y="1973330"/>
              </a:moveTo>
              <a:arcTo wR="1393539" hR="1393539" stAng="1475150" swAng="356736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3B656-71F0-8941-82FC-F9C5E723E605}">
      <dsp:nvSpPr>
        <dsp:cNvPr id="0" name=""/>
        <dsp:cNvSpPr/>
      </dsp:nvSpPr>
      <dsp:spPr>
        <a:xfrm>
          <a:off x="3646366" y="2788034"/>
          <a:ext cx="1298303" cy="8438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Reading</a:t>
          </a:r>
        </a:p>
      </dsp:txBody>
      <dsp:txXfrm>
        <a:off x="3687562" y="2829230"/>
        <a:ext cx="1215911" cy="761505"/>
      </dsp:txXfrm>
    </dsp:sp>
    <dsp:sp modelId="{F231706D-F0A2-0249-AAB9-5AD2B3D3FB17}">
      <dsp:nvSpPr>
        <dsp:cNvPr id="0" name=""/>
        <dsp:cNvSpPr/>
      </dsp:nvSpPr>
      <dsp:spPr>
        <a:xfrm>
          <a:off x="2393426" y="269582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239031" y="2778487"/>
              </a:moveTo>
              <a:arcTo wR="1393539" hR="1393539" stAng="5781945" swAng="354572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9C7BD-3560-4046-83B0-B276A0BDE029}">
      <dsp:nvSpPr>
        <dsp:cNvPr id="0" name=""/>
        <dsp:cNvSpPr/>
      </dsp:nvSpPr>
      <dsp:spPr>
        <a:xfrm>
          <a:off x="1817257" y="1385223"/>
          <a:ext cx="1298303" cy="8438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Writing</a:t>
          </a:r>
        </a:p>
      </dsp:txBody>
      <dsp:txXfrm>
        <a:off x="1858453" y="1426419"/>
        <a:ext cx="1215911" cy="761505"/>
      </dsp:txXfrm>
    </dsp:sp>
    <dsp:sp modelId="{2F575F66-D63F-894E-87D3-5FB6B2BE89C2}">
      <dsp:nvSpPr>
        <dsp:cNvPr id="0" name=""/>
        <dsp:cNvSpPr/>
      </dsp:nvSpPr>
      <dsp:spPr>
        <a:xfrm>
          <a:off x="2389224" y="576643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34590" y="796044"/>
              </a:moveTo>
              <a:arcTo wR="1393539" hR="1393539" stAng="12323337" swAng="350549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058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28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967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325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49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851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435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746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111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43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112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48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113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66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114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59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116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4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86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117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54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118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7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119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5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41620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073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319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44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22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85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19288876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22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239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1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80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16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4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07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0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87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3F8D-C5E3-9940-8911-D250427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53D-92E9-C347-B9C8-822C9A67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8E8D-8668-714B-A8A1-8C3CDC8D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0C641-F93E-6F41-964B-B03DE58C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7C10B-D44F-AF41-AC93-C61AD9A045B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C35C6-2414-A746-8F67-6AD000D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1352" y="6520749"/>
            <a:ext cx="1785667" cy="1538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BC3C8-672D-F14B-A492-44744ACE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33B0-2AE4-C447-9FBE-48C239E3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5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  <a:prstGeom prst="rect">
            <a:avLst/>
          </a:prstGeo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039F1-BC0E-8346-9021-3E0041142D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C5A42-2C3E-9343-907E-B1AA5CC2FBDA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2019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2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6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7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tiff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nsiveintervention.org/intensive-intervention-math-course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Teaching-Math-Middle-School-Students/dp/1598572741" TargetMode="External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110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sagepub.com/doi/full/10.1177/004005991665490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2.tif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1.tiff"/><Relationship Id="rId4" Type="http://schemas.openxmlformats.org/officeDocument/2006/relationships/diagramLayout" Target="../diagrams/layout3.xml"/><Relationship Id="rId9" Type="http://schemas.openxmlformats.org/officeDocument/2006/relationships/image" Target="../media/image40.tiff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4.xml"/><Relationship Id="rId3" Type="http://schemas.openxmlformats.org/officeDocument/2006/relationships/image" Target="../media/image43.jpeg"/><Relationship Id="rId7" Type="http://schemas.microsoft.com/office/2007/relationships/hdphoto" Target="../media/hdphoto1.wdp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45.tiff"/><Relationship Id="rId10" Type="http://schemas.openxmlformats.org/officeDocument/2006/relationships/diagramData" Target="../diagrams/data4.xml"/><Relationship Id="rId4" Type="http://schemas.openxmlformats.org/officeDocument/2006/relationships/image" Target="../media/image44.tiff"/><Relationship Id="rId9" Type="http://schemas.microsoft.com/office/2007/relationships/hdphoto" Target="../media/hdphoto3.wdp"/><Relationship Id="rId14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25" y="1218986"/>
            <a:ext cx="80575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Components of Effective Mathematics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95955"/>
            <a:ext cx="4238977" cy="593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15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Pam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Pam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Amanda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Amanda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Cathy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Scott have? (How many fewer does Cathy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11ED1-7EA1-8949-9F92-18DC7AA44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5" y="0"/>
            <a:ext cx="522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138802"/>
            <a:ext cx="4238978" cy="58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27080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2188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Autumn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67000"/>
            <a:ext cx="6985000" cy="24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48055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Lydia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38400"/>
            <a:ext cx="6724535" cy="30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Victoria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Carol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895600"/>
            <a:ext cx="67056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11ED1-7EA1-8949-9F92-18DC7AA44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5" y="0"/>
            <a:ext cx="522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53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Julie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6448106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Janie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90800"/>
            <a:ext cx="663199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Eric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" y="3048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Beth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07896"/>
            <a:ext cx="8542409" cy="24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Descriptors of mathematics difficulty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Mathematics difficulty/disability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8437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Mathematics learning difficulty/disability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BFFDCC-2E28-0142-BD71-1B8C41AF7A00}"/>
              </a:ext>
            </a:extLst>
          </p:cNvPr>
          <p:cNvSpPr txBox="1">
            <a:spLocks/>
          </p:cNvSpPr>
          <p:nvPr/>
        </p:nvSpPr>
        <p:spPr>
          <a:xfrm>
            <a:off x="228600" y="2554971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learning disability with IEP goals in mathematics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06E4AD-787D-404C-8B2B-950CA4515AED}"/>
              </a:ext>
            </a:extLst>
          </p:cNvPr>
          <p:cNvSpPr txBox="1">
            <a:spLocks/>
          </p:cNvSpPr>
          <p:nvPr/>
        </p:nvSpPr>
        <p:spPr>
          <a:xfrm>
            <a:off x="228600" y="3247327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FF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Dyscalculia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684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2838A-575C-AF46-89FD-2A1FCFA74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62" y="0"/>
            <a:ext cx="5191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136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bags of apples. There are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in each bag. How many apples does Carlos have altogether?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 </a:t>
            </a:r>
            <a:r>
              <a:rPr lang="en-US" sz="5100" b="1" dirty="0">
                <a:solidFill>
                  <a:srgbClr val="0070C0"/>
                </a:solidFill>
              </a:rPr>
              <a:t>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800" dirty="0"/>
          </a:p>
          <a:p>
            <a:pPr lvl="1" eaLnBrk="1" hangingPunct="1"/>
            <a:r>
              <a:rPr lang="en-US" sz="2800" dirty="0"/>
              <a:t>Beth picked </a:t>
            </a:r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apples. Amy picked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times as many apples as Beth. How many apples did Amy pick? 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	</a:t>
            </a:r>
            <a:r>
              <a:rPr lang="en-US" sz="2400" b="1" dirty="0">
                <a:solidFill>
                  <a:srgbClr val="0070C0"/>
                </a:solidFill>
              </a:rPr>
              <a:t>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Equal Groups versus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060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CD4D4-C53C-D941-A23F-C86B13761C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424" y="0"/>
            <a:ext cx="5243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b="1" dirty="0">
              <a:solidFill>
                <a:srgbClr val="0070C0"/>
              </a:solidFill>
            </a:endParaRP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wants to share them equally among his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friends. How many apples will each friend receive?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 </a:t>
            </a:r>
            <a:r>
              <a:rPr lang="en-US" sz="2800" dirty="0"/>
              <a:t>× </a:t>
            </a:r>
            <a:r>
              <a:rPr lang="en-US" sz="2800" b="1" dirty="0">
                <a:solidFill>
                  <a:srgbClr val="EB641B"/>
                </a:solidFill>
              </a:rPr>
              <a:t>?</a:t>
            </a:r>
            <a:r>
              <a:rPr lang="en-US" sz="2800" dirty="0">
                <a:solidFill>
                  <a:srgbClr val="EB641B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put them into bags containing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each. How many bags did Carlos use?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endParaRPr lang="en-US" sz="2800" dirty="0"/>
          </a:p>
          <a:p>
            <a:pPr marL="228600" lvl="2" indent="0">
              <a:buNone/>
            </a:pPr>
            <a:r>
              <a:rPr lang="en-US" sz="5100" b="1" dirty="0">
                <a:solidFill>
                  <a:srgbClr val="0070C0"/>
                </a:solidFill>
              </a:rPr>
              <a:t>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8322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Partitive versus Measurement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2838A-575C-AF46-89FD-2A1FCFA74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62" y="0"/>
            <a:ext cx="5191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2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Angie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6654800" cy="3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Carlos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0"/>
            <a:ext cx="6515100" cy="33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Cathy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Scott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>
            <a:spLocks noGrp="1"/>
          </p:cNvSpPr>
          <p:nvPr>
            <p:ph type="body" idx="1"/>
          </p:nvPr>
        </p:nvSpPr>
        <p:spPr>
          <a:xfrm>
            <a:off x="628649" y="2197509"/>
            <a:ext cx="8338369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Core instruction utilizes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 practices</a:t>
            </a:r>
            <a:endParaRPr b="1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All students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screened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(universal screener)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scoring below a cut-score are suspected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at risk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for math difficulties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Suspected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at-risk students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monitored for 6 to 10 weeks during primary prevention using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progress monitoring</a:t>
            </a:r>
            <a:endParaRPr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0187A-5D86-B14B-A3FA-43C177A44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50" y="131506"/>
            <a:ext cx="4686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71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2838A-575C-AF46-89FD-2A1FCFA74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62" y="0"/>
            <a:ext cx="5191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132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Pam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1" eaLnBrk="1" hangingPunct="1"/>
            <a:r>
              <a:rPr lang="en-US" dirty="0"/>
              <a:t>Work Left to Right</a:t>
            </a:r>
          </a:p>
          <a:p>
            <a:pPr lvl="2" eaLnBrk="1" hangingPunct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46" y="2512406"/>
            <a:ext cx="6536267" cy="23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Amanda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3267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Julie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589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4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Janie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6313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902663" y="414302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9" name="Oval 8"/>
          <p:cNvSpPr/>
          <p:nvPr/>
        </p:nvSpPr>
        <p:spPr>
          <a:xfrm>
            <a:off x="4350771" y="414302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7" name="Oval 6"/>
          <p:cNvSpPr/>
          <p:nvPr/>
        </p:nvSpPr>
        <p:spPr>
          <a:xfrm>
            <a:off x="1902663" y="1466310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8" name="Oval 7"/>
          <p:cNvSpPr/>
          <p:nvPr/>
        </p:nvSpPr>
        <p:spPr>
          <a:xfrm>
            <a:off x="4350771" y="1466310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302D43-3A74-2449-89A6-E4309B2EF744}"/>
              </a:ext>
            </a:extLst>
          </p:cNvPr>
          <p:cNvSpPr/>
          <p:nvPr/>
        </p:nvSpPr>
        <p:spPr>
          <a:xfrm>
            <a:off x="14748" y="3423349"/>
            <a:ext cx="4494629" cy="258301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C5C0B-058A-1143-99FD-DAD004F99822}"/>
              </a:ext>
            </a:extLst>
          </p:cNvPr>
          <p:cNvSpPr/>
          <p:nvPr/>
        </p:nvSpPr>
        <p:spPr>
          <a:xfrm>
            <a:off x="4586748" y="3423349"/>
            <a:ext cx="4494629" cy="25830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28842523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build fluency?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5128"/>
            <a:ext cx="4127269" cy="4839538"/>
          </a:xfrm>
        </p:spPr>
        <p:txBody>
          <a:bodyPr/>
          <a:lstStyle/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the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concepts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the operations 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understand how facts fit together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Practice building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fluency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a variety of activities and games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Also focus on computational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652A1-D522-3348-B8C1-AF0B6C471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491" y="960120"/>
            <a:ext cx="3879259" cy="51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010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>
            <a:spLocks noGrp="1"/>
          </p:cNvSpPr>
          <p:nvPr>
            <p:ph type="body" idx="1"/>
          </p:nvPr>
        </p:nvSpPr>
        <p:spPr>
          <a:xfrm>
            <a:off x="628650" y="2580967"/>
            <a:ext cx="7886700" cy="359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are tutored in small groups using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 practices </a:t>
            </a:r>
            <a:endParaRPr b="1"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Tutoring takes place three or four times a week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Each tutoring session lasts 30 to 60 minutes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Tutoring lasts 10 to 20 weeks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Progress monitoring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continues weekly</a:t>
            </a:r>
            <a:endParaRPr dirty="0"/>
          </a:p>
          <a:p>
            <a:pPr marL="228600" marR="0" lvl="0" indent="-38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None/>
            </a:pPr>
            <a:endParaRPr sz="3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00339-2589-1B4C-9FE1-F7B2592694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0" y="196440"/>
            <a:ext cx="4762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2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48963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3170085"/>
            <a:ext cx="3663073" cy="285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158" y="294870"/>
            <a:ext cx="3721964" cy="272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4B23F-9759-3C46-9F5D-145B15A2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479" y="140835"/>
            <a:ext cx="3599945" cy="4666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13246-E87C-D64D-BFA3-BAB19E6CA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81" y="2474133"/>
            <a:ext cx="3305272" cy="39955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C91677-36AC-EB42-8CAD-610EFE5B056D}"/>
              </a:ext>
            </a:extLst>
          </p:cNvPr>
          <p:cNvCxnSpPr>
            <a:cxnSpLocks/>
          </p:cNvCxnSpPr>
          <p:nvPr/>
        </p:nvCxnSpPr>
        <p:spPr>
          <a:xfrm flipV="1">
            <a:off x="79513" y="152401"/>
            <a:ext cx="8986940" cy="65647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D20AAE-03A3-D943-9E38-0C438229E75E}"/>
              </a:ext>
            </a:extLst>
          </p:cNvPr>
          <p:cNvCxnSpPr/>
          <p:nvPr/>
        </p:nvCxnSpPr>
        <p:spPr>
          <a:xfrm>
            <a:off x="152400" y="152400"/>
            <a:ext cx="8984974" cy="6698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70684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91890B-B736-7244-9042-D84390523D03}"/>
              </a:ext>
            </a:extLst>
          </p:cNvPr>
          <p:cNvSpPr/>
          <p:nvPr/>
        </p:nvSpPr>
        <p:spPr>
          <a:xfrm>
            <a:off x="1678075" y="2622620"/>
            <a:ext cx="572756" cy="2813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82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C8D9A-432E-B442-9FF1-D90FCFEF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55" y="0"/>
            <a:ext cx="5254835" cy="6786244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2DCD04C-0F4A-554B-A006-BC868B83160A}"/>
              </a:ext>
            </a:extLst>
          </p:cNvPr>
          <p:cNvSpPr/>
          <p:nvPr/>
        </p:nvSpPr>
        <p:spPr>
          <a:xfrm rot="813530" flipH="1">
            <a:off x="6206394" y="458443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09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88054999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9C1CA4-9274-D540-9D52-BE22CFE32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851" y="167064"/>
            <a:ext cx="2765649" cy="36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2"/>
          <p:cNvSpPr txBox="1">
            <a:spLocks noGrp="1"/>
          </p:cNvSpPr>
          <p:nvPr>
            <p:ph type="body" idx="1"/>
          </p:nvPr>
        </p:nvSpPr>
        <p:spPr>
          <a:xfrm>
            <a:off x="628650" y="3333135"/>
            <a:ext cx="7886700" cy="284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Diagnostics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are conducted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Adaptations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are made to the student’s intervention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 progress is monitored weekly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With adequate slopes or end levels, students return to Tier 1 or 2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94D52-8CAF-6F48-9B65-6279006A0B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50" y="166689"/>
            <a:ext cx="47371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95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950" y="912169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A4A02-09CB-B34F-9ACD-70C4A37D0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825" y="349134"/>
            <a:ext cx="4188477" cy="54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65" y="748411"/>
            <a:ext cx="5757270" cy="43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30564608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D883FF"/>
                </a:solidFill>
              </a:rPr>
              <a:t>total</a:t>
            </a:r>
            <a:endParaRPr lang="en-US" sz="2800" dirty="0">
              <a:solidFill>
                <a:srgbClr val="D883FF"/>
              </a:solidFill>
            </a:endParaRPr>
          </a:p>
          <a:p>
            <a:pPr lvl="1"/>
            <a:r>
              <a:rPr lang="en-US" sz="2800" dirty="0"/>
              <a:t>Autumn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Autumn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?</a:t>
            </a:r>
          </a:p>
          <a:p>
            <a:pPr lvl="1"/>
            <a:r>
              <a:rPr lang="en-US" sz="2800" dirty="0"/>
              <a:t>Autumn saw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</a:p>
          <a:p>
            <a:pPr lvl="1"/>
            <a:r>
              <a:rPr lang="en-US" sz="2800" dirty="0"/>
              <a:t>Autumn r saw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D883FF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EE051-A191-5543-A964-1E4E82A7E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97" y="0"/>
            <a:ext cx="513844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111C42D-50AE-5340-A984-02305237BA46}"/>
              </a:ext>
            </a:extLst>
          </p:cNvPr>
          <p:cNvSpPr/>
          <p:nvPr/>
        </p:nvSpPr>
        <p:spPr>
          <a:xfrm>
            <a:off x="79513" y="0"/>
            <a:ext cx="2974593" cy="13815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 + 24 = 52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52 cookies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073574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80340" y="25691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469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1889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Lydia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Carol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Lydia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Lydia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Carol. If Carol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Lydia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Carol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Lydia. Lydia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Carol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EE051-A191-5543-A964-1E4E82A7E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97" y="0"/>
            <a:ext cx="513844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E664AB-BC36-9845-AF1C-5FB43C4540D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56A311BF-6E85-9A47-8292-CBA04BEAE75A}"/>
              </a:ext>
            </a:extLst>
          </p:cNvPr>
          <p:cNvSpPr/>
          <p:nvPr/>
        </p:nvSpPr>
        <p:spPr>
          <a:xfrm>
            <a:off x="5826035" y="1413162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163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chemeClr val="accent2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087862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78428" y="354260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40121" y="406755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9524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Victoria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Victoria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Victoria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Victoria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Victoria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Victoria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Julie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Julie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Julie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Julie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Julie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Julie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3776660" y="3552575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8035" y="967511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6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EE051-A191-5543-A964-1E4E82A7E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97" y="0"/>
            <a:ext cx="513844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FE9E40-F2AF-A44C-9F47-810E740E71E6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39027333-AAC3-6145-9B59-F053E1C77BA7}"/>
              </a:ext>
            </a:extLst>
          </p:cNvPr>
          <p:cNvSpPr/>
          <p:nvPr/>
        </p:nvSpPr>
        <p:spPr>
          <a:xfrm>
            <a:off x="3230089" y="4239491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90DA30A-EA0D-3C4E-A248-608BB32E84F0}"/>
              </a:ext>
            </a:extLst>
          </p:cNvPr>
          <p:cNvSpPr/>
          <p:nvPr/>
        </p:nvSpPr>
        <p:spPr>
          <a:xfrm>
            <a:off x="5710052" y="4239490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6749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4288" y="148425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5601" y="4494508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730" y="5507310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57545"/>
            <a:ext cx="1390985" cy="1303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30593" y="403266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1421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0C7BA-4D3A-7249-A5F3-16F3CEF1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02" y="1507252"/>
            <a:ext cx="6570021" cy="1259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B93B32-C487-C548-B3EA-E7579DDD75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3127545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Scott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wants to share them equally among his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Scott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3665A-A897-0D4D-B75C-C9A187C47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67" y="0"/>
            <a:ext cx="5189018" cy="6858000"/>
          </a:xfrm>
          <a:prstGeom prst="rect">
            <a:avLst/>
          </a:prstGeom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4277435" y="1308288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71299-27B5-6D41-A4E7-A7915BAEA203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78B62266-6BE2-A748-A687-580B021FA368}"/>
              </a:ext>
            </a:extLst>
          </p:cNvPr>
          <p:cNvSpPr/>
          <p:nvPr/>
        </p:nvSpPr>
        <p:spPr>
          <a:xfrm>
            <a:off x="6823900" y="1308288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657807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6816" y="3682226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99527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8142" y="151200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1023" y="368222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936" y="373399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991" y="447991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9356" y="5658093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43357" y="2383510"/>
            <a:ext cx="1390985" cy="130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9959" y="3129266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170" y="30956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7272" y="3020723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82597" y="364436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248" y="3639473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170" y="355817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8511" y="400777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92" y="449085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2B4DD-B874-FE49-B752-6961BAB8C129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4721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70BB6-A245-AE40-A026-F6293280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40" y="1359433"/>
            <a:ext cx="6957119" cy="1286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88FDAA-B29F-5945-9149-EC72893B1950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5248081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Julie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Amy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Julie. </a:t>
            </a:r>
            <a:r>
              <a:rPr lang="en-US" sz="2400" dirty="0"/>
              <a:t>How many apples did </a:t>
            </a:r>
            <a:r>
              <a:rPr lang="en-US" dirty="0"/>
              <a:t>Julie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Julie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/>
              <a:t>Amy </a:t>
            </a:r>
            <a:r>
              <a:rPr lang="en-US" sz="2400"/>
              <a:t>pick?  </a:t>
            </a:r>
            <a:endParaRPr lang="en-US" sz="2400" dirty="0"/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3665A-A897-0D4D-B75C-C9A187C47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67" y="0"/>
            <a:ext cx="518901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BC262-6C38-5A48-9344-D6882FAC2A3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2706514D-2BB4-CE49-A210-E9132FE6A9CB}"/>
              </a:ext>
            </a:extLst>
          </p:cNvPr>
          <p:cNvSpPr/>
          <p:nvPr/>
        </p:nvSpPr>
        <p:spPr>
          <a:xfrm>
            <a:off x="4412196" y="4057412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4892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B1DAA-A432-1748-B541-EDE43E6B7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8" y="1133246"/>
            <a:ext cx="8919743" cy="14962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3" y="5138056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54 books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180934" y="2562961"/>
            <a:ext cx="95074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BBC2BC-4825-BA47-BEEC-856D85895CD0}"/>
              </a:ext>
            </a:extLst>
          </p:cNvPr>
          <p:cNvSpPr txBox="1"/>
          <p:nvPr/>
        </p:nvSpPr>
        <p:spPr>
          <a:xfrm>
            <a:off x="283013" y="372186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11023-601F-ED47-BAE8-48981E978B83}"/>
              </a:ext>
            </a:extLst>
          </p:cNvPr>
          <p:cNvSpPr txBox="1"/>
          <p:nvPr/>
        </p:nvSpPr>
        <p:spPr>
          <a:xfrm>
            <a:off x="29752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66F5E7-F646-8147-907F-61439A347B1A}"/>
              </a:ext>
            </a:extLst>
          </p:cNvPr>
          <p:cNvSpPr txBox="1"/>
          <p:nvPr/>
        </p:nvSpPr>
        <p:spPr>
          <a:xfrm>
            <a:off x="251422" y="463159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7D9EBC-A0DA-4E46-8024-CA0BCEE7161F}"/>
              </a:ext>
            </a:extLst>
          </p:cNvPr>
          <p:cNvSpPr txBox="1"/>
          <p:nvPr/>
        </p:nvSpPr>
        <p:spPr>
          <a:xfrm>
            <a:off x="205321" y="5113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3" grpId="0"/>
      <p:bldP spid="19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24ACE-479C-3945-A7EC-A6E149B81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093" y="0"/>
            <a:ext cx="521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3665A-A897-0D4D-B75C-C9A187C47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67" y="0"/>
            <a:ext cx="518901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1BE9E0-5142-5D42-8A58-1A6D31A4FCC0}"/>
              </a:ext>
            </a:extLst>
          </p:cNvPr>
          <p:cNvSpPr/>
          <p:nvPr/>
        </p:nvSpPr>
        <p:spPr>
          <a:xfrm>
            <a:off x="142874" y="154044"/>
            <a:ext cx="362773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D9E2B960-5587-E141-BA87-503A03AAD91A}"/>
              </a:ext>
            </a:extLst>
          </p:cNvPr>
          <p:cNvSpPr/>
          <p:nvPr/>
        </p:nvSpPr>
        <p:spPr>
          <a:xfrm>
            <a:off x="6852242" y="409193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5346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62773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41642" y="42381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16013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02462678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teach problem solving?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130"/>
            <a:ext cx="4736939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712F8-00FE-0940-97F4-1FB3B55F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172" y="1099595"/>
            <a:ext cx="3752733" cy="49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9F272-E6D3-844E-B9DF-75CDB6CD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27" y="423081"/>
            <a:ext cx="6658006" cy="56297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AB7305-A440-8F4A-A1F9-D30559FB3CF9}"/>
              </a:ext>
            </a:extLst>
          </p:cNvPr>
          <p:cNvSpPr/>
          <p:nvPr/>
        </p:nvSpPr>
        <p:spPr>
          <a:xfrm>
            <a:off x="1341527" y="53749"/>
            <a:ext cx="8072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https://intensiveintervention.org/intensive-intervention-math-course</a:t>
            </a: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7007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BBBA9-E8B6-694B-8D08-BC46937C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7937">
            <a:off x="2510231" y="733097"/>
            <a:ext cx="3919980" cy="5615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47C28D-B627-6247-9C73-C39E6424596A}"/>
              </a:ext>
            </a:extLst>
          </p:cNvPr>
          <p:cNvSpPr/>
          <p:nvPr/>
        </p:nvSpPr>
        <p:spPr>
          <a:xfrm>
            <a:off x="548640" y="46852"/>
            <a:ext cx="820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https://www.amazon.com/Teaching-Math-Middle-School-Students/dp/1598572741</a:t>
            </a: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5317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0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15.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is 105.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8409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use explicit instruction?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4814111" cy="4632325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1952A-578B-C94C-8E58-63880074CC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711" y="833717"/>
            <a:ext cx="3950682" cy="51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69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2192856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5180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of Mathematics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5F07F4-6346-AB48-90E8-565B8D80A2E9}"/>
              </a:ext>
            </a:extLst>
          </p:cNvPr>
          <p:cNvGraphicFramePr/>
          <p:nvPr/>
        </p:nvGraphicFramePr>
        <p:xfrm>
          <a:off x="259492" y="1839614"/>
          <a:ext cx="8591036" cy="3632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BA8E5FB3-F2E1-A54C-A6D5-31685A88AAB3}"/>
              </a:ext>
            </a:extLst>
          </p:cNvPr>
          <p:cNvSpPr/>
          <p:nvPr/>
        </p:nvSpPr>
        <p:spPr>
          <a:xfrm>
            <a:off x="3215847" y="2525412"/>
            <a:ext cx="2613453" cy="227982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dirty="0">
                <a:latin typeface="Yuanti TC" panose="02010600040101010101" pitchFamily="2" charset="-120"/>
                <a:ea typeface="Yuanti TC" panose="02010600040101010101" pitchFamily="2" charset="-12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644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13B7B3-5127-334D-AFAB-1AFDAF867A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850" y="0"/>
            <a:ext cx="516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21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2467D-C158-064A-9F73-6959D97D6CBD}"/>
              </a:ext>
            </a:extLst>
          </p:cNvPr>
          <p:cNvSpPr/>
          <p:nvPr/>
        </p:nvSpPr>
        <p:spPr>
          <a:xfrm>
            <a:off x="1236181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31562-2A5B-0B49-A2ED-9B2EEDE23313}"/>
              </a:ext>
            </a:extLst>
          </p:cNvPr>
          <p:cNvSpPr/>
          <p:nvPr/>
        </p:nvSpPr>
        <p:spPr>
          <a:xfrm>
            <a:off x="3420197" y="39433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728E9-4A15-4E41-9003-FB2E19B5A327}"/>
              </a:ext>
            </a:extLst>
          </p:cNvPr>
          <p:cNvSpPr/>
          <p:nvPr/>
        </p:nvSpPr>
        <p:spPr>
          <a:xfrm>
            <a:off x="5604213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degree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7B438-4468-6F4C-A74B-0186CE81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53480" y="2509323"/>
            <a:ext cx="4438481" cy="731520"/>
          </a:xfrm>
        </p:spPr>
        <p:txBody>
          <a:bodyPr/>
          <a:lstStyle/>
          <a:p>
            <a:r>
              <a:rPr lang="en-US" dirty="0"/>
              <a:t>Categories of Difficulty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C96D0-4878-834E-B531-3DA995AC00F0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782629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68563-0C22-084C-A0EB-7952BCC7EFAC}"/>
              </a:ext>
            </a:extLst>
          </p:cNvPr>
          <p:cNvSpPr/>
          <p:nvPr/>
        </p:nvSpPr>
        <p:spPr>
          <a:xfrm>
            <a:off x="1265166" y="1159772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CD3ABB-1910-1243-832E-73446789F08D}"/>
              </a:ext>
            </a:extLst>
          </p:cNvPr>
          <p:cNvSpPr/>
          <p:nvPr/>
        </p:nvSpPr>
        <p:spPr>
          <a:xfrm>
            <a:off x="3197876" y="1409153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even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F34884-400C-1B46-8F10-7EFBD4FF1221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259386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019E7D-1B36-CE40-BCB0-9B3CFE71C82D}"/>
              </a:ext>
            </a:extLst>
          </p:cNvPr>
          <p:cNvSpPr/>
          <p:nvPr/>
        </p:nvSpPr>
        <p:spPr>
          <a:xfrm>
            <a:off x="1444854" y="2034531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A7935-D173-C940-87A1-2104940CC0FE}"/>
              </a:ext>
            </a:extLst>
          </p:cNvPr>
          <p:cNvSpPr/>
          <p:nvPr/>
        </p:nvSpPr>
        <p:spPr>
          <a:xfrm>
            <a:off x="3356781" y="1826460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3F731-51C3-FD40-B276-B3CC44CDD48A}"/>
              </a:ext>
            </a:extLst>
          </p:cNvPr>
          <p:cNvSpPr/>
          <p:nvPr/>
        </p:nvSpPr>
        <p:spPr>
          <a:xfrm>
            <a:off x="5268709" y="217594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parallelogram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A0D3B-7CD0-944A-B537-D18EF24BB919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495444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E9C942-27D1-304E-A462-7C647761273B}"/>
              </a:ext>
            </a:extLst>
          </p:cNvPr>
          <p:cNvSpPr/>
          <p:nvPr/>
        </p:nvSpPr>
        <p:spPr>
          <a:xfrm>
            <a:off x="1019562" y="2775998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B8943-D50D-9F45-BC54-CC2D002372F0}"/>
              </a:ext>
            </a:extLst>
          </p:cNvPr>
          <p:cNvSpPr/>
          <p:nvPr/>
        </p:nvSpPr>
        <p:spPr>
          <a:xfrm>
            <a:off x="3066570" y="25490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square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B5BF59-BB97-C249-947C-4AF94601CD95}"/>
              </a:ext>
            </a:extLst>
          </p:cNvPr>
          <p:cNvSpPr/>
          <p:nvPr/>
        </p:nvSpPr>
        <p:spPr>
          <a:xfrm>
            <a:off x="5113579" y="296928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second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040FB-78A2-BC42-A99A-4983227F1288}"/>
              </a:ext>
            </a:extLst>
          </p:cNvPr>
          <p:cNvSpPr/>
          <p:nvPr/>
        </p:nvSpPr>
        <p:spPr>
          <a:xfrm>
            <a:off x="7142646" y="27382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FB1DAC-2F5C-9C4B-8275-145C93D06122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901775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25E4A-527B-D341-A1A5-87A3E6C95CB4}"/>
              </a:ext>
            </a:extLst>
          </p:cNvPr>
          <p:cNvSpPr/>
          <p:nvPr/>
        </p:nvSpPr>
        <p:spPr>
          <a:xfrm>
            <a:off x="1156047" y="2977509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divide vs. Continental Divide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8B6D2-4A13-EF4C-8041-8044C1E61B83}"/>
              </a:ext>
            </a:extLst>
          </p:cNvPr>
          <p:cNvSpPr/>
          <p:nvPr/>
        </p:nvSpPr>
        <p:spPr>
          <a:xfrm>
            <a:off x="3509376" y="3201507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variable vs. variably cloudy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28674B-FD99-1C4D-965E-09F337CE1E8E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94611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338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5950E-E573-CF4A-884F-EFC08E7A12F3}"/>
              </a:ext>
            </a:extLst>
          </p:cNvPr>
          <p:cNvSpPr/>
          <p:nvPr/>
        </p:nvSpPr>
        <p:spPr>
          <a:xfrm>
            <a:off x="1019727" y="3760080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eight vs. 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9D6D25-31AB-AD4C-9753-419E9434B106}"/>
              </a:ext>
            </a:extLst>
          </p:cNvPr>
          <p:cNvSpPr/>
          <p:nvPr/>
        </p:nvSpPr>
        <p:spPr>
          <a:xfrm>
            <a:off x="2983609" y="350580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sum vs. some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71310A-3891-2841-9633-304939055C52}"/>
              </a:ext>
            </a:extLst>
          </p:cNvPr>
          <p:cNvSpPr/>
          <p:nvPr/>
        </p:nvSpPr>
        <p:spPr>
          <a:xfrm>
            <a:off x="4947491" y="3994666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rows vs. rose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3013ED-FEE3-3B43-8B8B-265D31362D53}"/>
              </a:ext>
            </a:extLst>
          </p:cNvPr>
          <p:cNvSpPr/>
          <p:nvPr/>
        </p:nvSpPr>
        <p:spPr>
          <a:xfrm>
            <a:off x="6911372" y="3658083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 vs. bass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0A820D-255B-AF4F-9B17-CDA5EFDD4ACD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693730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6E9F8-527F-2B45-924B-091145F0ACCB}"/>
              </a:ext>
            </a:extLst>
          </p:cNvPr>
          <p:cNvSpPr/>
          <p:nvPr/>
        </p:nvSpPr>
        <p:spPr>
          <a:xfrm>
            <a:off x="1512992" y="4365831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factor vs. multiple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1F8AC-8ABD-B042-9810-F449928107D7}"/>
              </a:ext>
            </a:extLst>
          </p:cNvPr>
          <p:cNvSpPr/>
          <p:nvPr/>
        </p:nvSpPr>
        <p:spPr>
          <a:xfrm>
            <a:off x="3811978" y="4206687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hundreds vs. hundredths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6E11A-711B-BE42-8D0C-6A9E6D7BA9E3}"/>
              </a:ext>
            </a:extLst>
          </p:cNvPr>
          <p:cNvSpPr/>
          <p:nvPr/>
        </p:nvSpPr>
        <p:spPr>
          <a:xfrm>
            <a:off x="5973287" y="4570973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numerators vs. denominator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C4EAA-DBC2-A24B-9898-0BC6760B3689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923366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4269B5-4DBB-0A4D-A792-146D2AD46021}"/>
              </a:ext>
            </a:extLst>
          </p:cNvPr>
          <p:cNvSpPr/>
          <p:nvPr/>
        </p:nvSpPr>
        <p:spPr>
          <a:xfrm>
            <a:off x="1531679" y="4611242"/>
            <a:ext cx="1734028" cy="992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mesa vs.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tabla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Yuanti TC" panose="02010600040101010101" pitchFamily="2" charset="-12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52375-E888-3B4D-ABF3-09416CDE82EF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650609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F516C-3DDA-A544-85BD-7E11F85F09AF}"/>
              </a:ext>
            </a:extLst>
          </p:cNvPr>
          <p:cNvSpPr/>
          <p:nvPr/>
        </p:nvSpPr>
        <p:spPr>
          <a:xfrm>
            <a:off x="5199466" y="4641206"/>
            <a:ext cx="1734028" cy="698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four vs. forty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4DCF-83EA-E646-956D-09CD0F9EA65B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552359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80BAC-C916-114C-9CF6-D050E62E1E21}"/>
              </a:ext>
            </a:extLst>
          </p:cNvPr>
          <p:cNvSpPr/>
          <p:nvPr/>
        </p:nvSpPr>
        <p:spPr>
          <a:xfrm>
            <a:off x="7199578" y="4654986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skip count vs. multiples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6C2CFF-9AAF-EA40-84DB-6D937599357C}"/>
              </a:ext>
            </a:extLst>
          </p:cNvPr>
          <p:cNvSpPr/>
          <p:nvPr/>
        </p:nvSpPr>
        <p:spPr>
          <a:xfrm>
            <a:off x="6477179" y="542042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one-fourth vs. one quarter</a:t>
            </a:r>
          </a:p>
        </p:txBody>
      </p:sp>
    </p:spTree>
    <p:extLst>
      <p:ext uri="{BB962C8B-B14F-4D97-AF65-F5344CB8AC3E}">
        <p14:creationId xmlns:p14="http://schemas.microsoft.com/office/powerpoint/2010/main" val="1618961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370E7-7180-9C47-AE1F-1633FADC6E45}"/>
              </a:ext>
            </a:extLst>
          </p:cNvPr>
          <p:cNvSpPr/>
          <p:nvPr/>
        </p:nvSpPr>
        <p:spPr>
          <a:xfrm>
            <a:off x="713458" y="5815127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Informal terms may be used for formal math terms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E0009-68FC-2D48-91CE-F60585A1404A}"/>
              </a:ext>
            </a:extLst>
          </p:cNvPr>
          <p:cNvSpPr/>
          <p:nvPr/>
        </p:nvSpPr>
        <p:spPr>
          <a:xfrm>
            <a:off x="5471437" y="5663560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rhombus vs. diamond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1BBF9-1C73-E144-A450-EBC653C6E643}"/>
              </a:ext>
            </a:extLst>
          </p:cNvPr>
          <p:cNvSpPr/>
          <p:nvPr/>
        </p:nvSpPr>
        <p:spPr>
          <a:xfrm>
            <a:off x="7288238" y="535677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vertex vs. corner</a:t>
            </a:r>
          </a:p>
        </p:txBody>
      </p:sp>
    </p:spTree>
    <p:extLst>
      <p:ext uri="{BB962C8B-B14F-4D97-AF65-F5344CB8AC3E}">
        <p14:creationId xmlns:p14="http://schemas.microsoft.com/office/powerpoint/2010/main" val="482677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489268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45CEB-C7DD-3448-9F7B-3E8DBAB76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2448">
            <a:off x="5030414" y="1061251"/>
            <a:ext cx="3214874" cy="4079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0997D5-412C-314E-8D2E-D7A578A49449}"/>
              </a:ext>
            </a:extLst>
          </p:cNvPr>
          <p:cNvSpPr/>
          <p:nvPr/>
        </p:nvSpPr>
        <p:spPr>
          <a:xfrm>
            <a:off x="125513" y="1157505"/>
            <a:ext cx="55559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3"/>
              </a:rPr>
              <a:t>http://journals.sagepub.com/doi/full/10.1177/0040059916654901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63423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CBEC6-FDE6-8C43-93FD-7838ED323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5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0B2C3-54BE-C047-B821-07C319FEA3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509"/>
            <a:ext cx="9144000" cy="513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34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C2B34-A02A-4B4C-8240-7B71CB8C9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404"/>
            <a:ext cx="9144000" cy="51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9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34A2D-F147-934E-8760-D08FE12E9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003"/>
            <a:ext cx="9144000" cy="51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66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0AA92-E019-DD47-9CC7-7A32A0C05F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111"/>
            <a:ext cx="9144000" cy="51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8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FF71B-F216-FD4B-979A-9F15E580AD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92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C6718-D992-0A47-994E-91E021A3C7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7557"/>
            <a:ext cx="9144000" cy="512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A0BBA-D6AF-A941-81C2-ADC284330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3077"/>
            <a:ext cx="9144000" cy="51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77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568B13-3590-A842-859C-0189D0A02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015"/>
            <a:ext cx="9144000" cy="51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1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8534C-F807-7748-8A76-5A758E351C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544"/>
            <a:ext cx="9144000" cy="5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43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C4FCF-46FB-AA4D-9240-98785C101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562"/>
            <a:ext cx="9144000" cy="5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658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823BB-9A9D-C344-9DBD-6B34B13113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29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284C4-DC6D-9D4E-B616-9BF60E548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937"/>
            <a:ext cx="9144000" cy="5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124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10CEA-E915-9B42-A83B-D273332F3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6591"/>
            <a:ext cx="9144000" cy="51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824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D821C-E62E-C049-941A-6A936219E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544"/>
            <a:ext cx="9144000" cy="5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371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D781E-40E8-4F4C-8A8B-AC42B0BE3B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055"/>
            <a:ext cx="9144000" cy="51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08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CBEC6-FDE6-8C43-93FD-7838ED323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66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rmAutofit/>
          </a:bodyPr>
          <a:lstStyle/>
          <a:p>
            <a:r>
              <a:rPr lang="en-US" dirty="0"/>
              <a:t>How do you use mathematical language?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4210396" cy="463232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formal mathematical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Define terms precisely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Engage students in explicit opportunities to learn mathematics 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74982-9684-D24B-8C8F-D4672A3E05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996" y="960120"/>
            <a:ext cx="3791404" cy="50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267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031F1-6BAE-F242-8C8B-BEC92B29C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851" y="0"/>
            <a:ext cx="5146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5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729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graphicFrame>
        <p:nvGraphicFramePr>
          <p:cNvPr id="24" name="Diagram 23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6FBE7-F5CE-A442-BA4C-BD2B68620F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318" y="133150"/>
            <a:ext cx="4070526" cy="3072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C6D59-9D64-A34B-8CAB-87A87FD963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" y="2840375"/>
            <a:ext cx="4059744" cy="2613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9F2CC-C1A6-8945-B332-01561E4BC0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725" y="3507305"/>
            <a:ext cx="4788851" cy="25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9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rmAutofit/>
          </a:bodyPr>
          <a:lstStyle/>
          <a:p>
            <a:r>
              <a:rPr lang="en-US" dirty="0"/>
              <a:t>How do you use multiple representations?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4210396" cy="463232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pictorial </a:t>
            </a:r>
            <a:r>
              <a:rPr lang="en-US" sz="2400" dirty="0"/>
              <a:t>representations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and words (i.e., the abstract)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96BF2-1B21-1F45-88FE-0552927884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304" y="1070640"/>
            <a:ext cx="3699096" cy="49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2376998" y="2679788"/>
            <a:ext cx="499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9FBAB-66EF-EC49-B1EE-AE477C72D7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310" y="0"/>
            <a:ext cx="521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F97F3-24B9-6944-9F92-B5AF6BE211E2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FDC28E-5990-B44A-8FD2-FA9A82D09A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949" y="4243871"/>
            <a:ext cx="1793451" cy="13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160957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5ABFD-AE8D-F24F-95D5-29DBA1E41A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05" y="0"/>
            <a:ext cx="516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78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Triangles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954491"/>
            <a:ext cx="8686800" cy="4839538"/>
          </a:xfrm>
        </p:spPr>
        <p:txBody>
          <a:bodyPr/>
          <a:lstStyle/>
          <a:p>
            <a:r>
              <a:rPr lang="en-US" dirty="0"/>
              <a:t>Property of a triangle</a:t>
            </a:r>
          </a:p>
          <a:p>
            <a:pPr lvl="1"/>
            <a:r>
              <a:rPr lang="en-US" dirty="0"/>
              <a:t>A closed figure with 3 line segments and 3 angles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6" name="Picture 5" descr="https://encrypted-tbn3.google.com/images?q=tbn:ANd9GcRIjVCtxYOaxBliwY9qCgWup210XqgWC8NMp5u87ERdKFc6AGd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755" y="1795790"/>
            <a:ext cx="1928410" cy="192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99755" y="2025365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Anglegs</a:t>
            </a: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106" y="3889393"/>
            <a:ext cx="2536040" cy="20880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92331" y="5609363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920E5-8D4C-324C-AE5F-BD1C1920A1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62821"/>
            <a:ext cx="5504764" cy="359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892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Quadrilaterals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1009231"/>
            <a:ext cx="8686800" cy="4839538"/>
          </a:xfrm>
        </p:spPr>
        <p:txBody>
          <a:bodyPr/>
          <a:lstStyle/>
          <a:p>
            <a:r>
              <a:rPr lang="en-US" dirty="0"/>
              <a:t>Property of a quadrilateral</a:t>
            </a:r>
          </a:p>
          <a:p>
            <a:pPr lvl="1"/>
            <a:r>
              <a:rPr lang="en-US" dirty="0"/>
              <a:t>A closed figure with 4 line segments</a:t>
            </a:r>
          </a:p>
          <a:p>
            <a:pPr marL="457200" lvl="1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5" descr="https://encrypted-tbn3.google.com/images?q=tbn:ANd9GcRIjVCtxYOaxBliwY9qCgWup210XqgWC8NMp5u87ERdKFc6AGd9">
            <a:extLst>
              <a:ext uri="{FF2B5EF4-FFF2-40B4-BE49-F238E27FC236}">
                <a16:creationId xmlns:a16="http://schemas.microsoft.com/office/drawing/2014/main" id="{26462774-A18A-7849-9B83-FB9BD5F24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755" y="1795790"/>
            <a:ext cx="1928410" cy="192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6782C-688E-E54B-BCBA-927A24F07154}"/>
              </a:ext>
            </a:extLst>
          </p:cNvPr>
          <p:cNvSpPr txBox="1"/>
          <p:nvPr/>
        </p:nvSpPr>
        <p:spPr>
          <a:xfrm>
            <a:off x="6899755" y="2025365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Anglegs</a:t>
            </a: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3B9E13-C55B-454B-9C2B-00275272B5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106" y="3889393"/>
            <a:ext cx="2536040" cy="2088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CDDA64-B884-7B44-A1C5-38B827F9BADF}"/>
              </a:ext>
            </a:extLst>
          </p:cNvPr>
          <p:cNvSpPr txBox="1"/>
          <p:nvPr/>
        </p:nvSpPr>
        <p:spPr>
          <a:xfrm>
            <a:off x="7792331" y="5609363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D716A-0D6E-DB46-94A9-EC0EE2BEB3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8" y="2649999"/>
            <a:ext cx="60579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235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9FBAB-66EF-EC49-B1EE-AE477C72D7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6" y="103909"/>
            <a:ext cx="4208686" cy="5532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17CE96-756F-7A41-97D7-1D21736FC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098" y="532014"/>
            <a:ext cx="4165457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011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11ED1-7EA1-8949-9F92-18DC7AA44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5" y="0"/>
            <a:ext cx="522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D883FF"/>
                </a:solidFill>
              </a:rPr>
              <a:t>total</a:t>
            </a:r>
            <a:endParaRPr lang="en-US" sz="2800" dirty="0">
              <a:solidFill>
                <a:srgbClr val="D883FF"/>
              </a:solidFill>
            </a:endParaRPr>
          </a:p>
          <a:p>
            <a:pPr lvl="1"/>
            <a:r>
              <a:rPr lang="en-US" sz="2800" dirty="0"/>
              <a:t>Angie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Angie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4609</TotalTime>
  <Words>5314</Words>
  <Application>Microsoft Macintosh PowerPoint</Application>
  <PresentationFormat>On-screen Show (4:3)</PresentationFormat>
  <Paragraphs>1189</Paragraphs>
  <Slides>215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215</vt:i4>
      </vt:variant>
    </vt:vector>
  </HeadingPairs>
  <TitlesOfParts>
    <vt:vector size="228" baseType="lpstr">
      <vt:lpstr>American Typewriter</vt:lpstr>
      <vt:lpstr>Arial</vt:lpstr>
      <vt:lpstr>Calibri</vt:lpstr>
      <vt:lpstr>Cambria Math</vt:lpstr>
      <vt:lpstr>Chalkduster</vt:lpstr>
      <vt:lpstr>Marker Felt Thin</vt:lpstr>
      <vt:lpstr>Palatino</vt:lpstr>
      <vt:lpstr>Segoe UI Symbol</vt:lpstr>
      <vt:lpstr>Times New Roman</vt:lpstr>
      <vt:lpstr>Wingdings</vt:lpstr>
      <vt:lpstr>Wingdings 2</vt:lpstr>
      <vt:lpstr>Yuanti TC</vt:lpstr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Descriptors of mathematics difficulty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instruction?</vt:lpstr>
      <vt:lpstr>PowerPoint Presentation</vt:lpstr>
      <vt:lpstr>PowerPoint Presentation</vt:lpstr>
      <vt:lpstr>Vocabulary Across Grades</vt:lpstr>
      <vt:lpstr>The Language of Mathematics</vt:lpstr>
      <vt:lpstr>PowerPoint Presentation</vt:lpstr>
      <vt:lpstr>Categories of Difficulty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mathematical language?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How do you use multiple representations?</vt:lpstr>
      <vt:lpstr>PowerPoint Presentation</vt:lpstr>
      <vt:lpstr>PowerPoint Presentation</vt:lpstr>
      <vt:lpstr>Fraction Models</vt:lpstr>
      <vt:lpstr>Length/Measurement</vt:lpstr>
      <vt:lpstr>Area/Region</vt:lpstr>
      <vt:lpstr>Set/Discrete</vt:lpstr>
      <vt:lpstr>PowerPoint Presentation</vt:lpstr>
      <vt:lpstr>Triangles</vt:lpstr>
      <vt:lpstr>Quadrilaterals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Subtraction Facts</vt:lpstr>
      <vt:lpstr>Subtraction: Separate (Change Decrease)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PowerPoint Presentation</vt:lpstr>
      <vt:lpstr>Addition and Subtraction</vt:lpstr>
      <vt:lpstr>Autumn</vt:lpstr>
      <vt:lpstr>Lydia</vt:lpstr>
      <vt:lpstr>Victoria</vt:lpstr>
      <vt:lpstr>Carol</vt:lpstr>
      <vt:lpstr>PowerPoint Presentation</vt:lpstr>
      <vt:lpstr>Julie</vt:lpstr>
      <vt:lpstr>Janie</vt:lpstr>
      <vt:lpstr>Eric</vt:lpstr>
      <vt:lpstr>Beth</vt:lpstr>
      <vt:lpstr>PowerPoint Presentation</vt:lpstr>
      <vt:lpstr>Multiplication Facts</vt:lpstr>
      <vt:lpstr>Multiplication: Equal Groups</vt:lpstr>
      <vt:lpstr>Multiplication: Array/Area</vt:lpstr>
      <vt:lpstr>Multiplication: Comparison</vt:lpstr>
      <vt:lpstr>PowerPoint Presentation</vt:lpstr>
      <vt:lpstr>PowerPoint Presentation</vt:lpstr>
      <vt:lpstr>PowerPoint Presentation</vt:lpstr>
      <vt:lpstr>Equal Groups versus Comparison</vt:lpstr>
      <vt:lpstr>Division Facts</vt:lpstr>
      <vt:lpstr>Division: Equal Groups (Partitive Division)</vt:lpstr>
      <vt:lpstr>Division: Equal Groups (Measurement Division)</vt:lpstr>
      <vt:lpstr>PowerPoint Presentation</vt:lpstr>
      <vt:lpstr>PowerPoint Presentation</vt:lpstr>
      <vt:lpstr>Partitive versus Measurement</vt:lpstr>
      <vt:lpstr>PowerPoint Presentation</vt:lpstr>
      <vt:lpstr>Angie</vt:lpstr>
      <vt:lpstr>Carlos</vt:lpstr>
      <vt:lpstr>Cathy</vt:lpstr>
      <vt:lpstr>Scott</vt:lpstr>
      <vt:lpstr>PowerPoint Presentation</vt:lpstr>
      <vt:lpstr>Pam</vt:lpstr>
      <vt:lpstr>Amanda</vt:lpstr>
      <vt:lpstr>Julie</vt:lpstr>
      <vt:lpstr>Janie</vt:lpstr>
      <vt:lpstr>PowerPoint Presentation</vt:lpstr>
      <vt:lpstr>How to build fluency?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teach problem solving?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581</cp:revision>
  <dcterms:created xsi:type="dcterms:W3CDTF">2016-08-16T05:11:43Z</dcterms:created>
  <dcterms:modified xsi:type="dcterms:W3CDTF">2019-10-04T13:38:39Z</dcterms:modified>
</cp:coreProperties>
</file>