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0" r:id="rId1"/>
  </p:sldMasterIdLst>
  <p:sldIdLst>
    <p:sldId id="256" r:id="rId2"/>
    <p:sldId id="257" r:id="rId3"/>
    <p:sldId id="286" r:id="rId4"/>
    <p:sldId id="292" r:id="rId5"/>
    <p:sldId id="272" r:id="rId6"/>
    <p:sldId id="258" r:id="rId7"/>
    <p:sldId id="260" r:id="rId8"/>
    <p:sldId id="262" r:id="rId9"/>
    <p:sldId id="291" r:id="rId10"/>
    <p:sldId id="273" r:id="rId11"/>
    <p:sldId id="264" r:id="rId12"/>
    <p:sldId id="266" r:id="rId13"/>
    <p:sldId id="265" r:id="rId14"/>
    <p:sldId id="268" r:id="rId15"/>
    <p:sldId id="271" r:id="rId16"/>
    <p:sldId id="259" r:id="rId17"/>
    <p:sldId id="277" r:id="rId18"/>
    <p:sldId id="274" r:id="rId19"/>
    <p:sldId id="269" r:id="rId20"/>
    <p:sldId id="275" r:id="rId21"/>
    <p:sldId id="293" r:id="rId22"/>
    <p:sldId id="290" r:id="rId23"/>
    <p:sldId id="267" r:id="rId24"/>
    <p:sldId id="276" r:id="rId25"/>
    <p:sldId id="287" r:id="rId26"/>
    <p:sldId id="28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1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4758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682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2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898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047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2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35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933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6333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66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9262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68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41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22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942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25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9/25/2019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8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C633830-2244-49AE-BC4A-47F415C177C6}" type="datetimeFigureOut">
              <a:rPr lang="en-US" smtClean="0"/>
              <a:pPr/>
              <a:t>9/25/2019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3201" y="528637"/>
            <a:ext cx="7755050" cy="4268965"/>
          </a:xfrm>
        </p:spPr>
        <p:txBody>
          <a:bodyPr/>
          <a:lstStyle/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Alternative</a:t>
            </a:r>
            <a:b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Attendance</a:t>
            </a:r>
            <a:b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Options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3201" y="4797602"/>
            <a:ext cx="8172450" cy="116021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Presented by: </a:t>
            </a: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</a:rPr>
              <a:t>dahnte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 smith, student support specialist</a:t>
            </a:r>
          </a:p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Clarksville-Montgomery County School System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363" y="2943985"/>
            <a:ext cx="4011176" cy="12557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014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Tolerance Online Program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924134" y="2331804"/>
            <a:ext cx="4334416" cy="297550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Overview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Continuous enrollment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Enrollment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4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9098" y="587905"/>
            <a:ext cx="8761413" cy="706964"/>
          </a:xfrm>
        </p:spPr>
        <p:txBody>
          <a:bodyPr/>
          <a:lstStyle/>
          <a:p>
            <a:r>
              <a:rPr lang="en-US" dirty="0" smtClean="0"/>
              <a:t>Zero Tolerance Online Program (ZTOP)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59098" y="1723502"/>
            <a:ext cx="10213739" cy="4677297"/>
          </a:xfrm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</a:rPr>
              <a:t>Purpose: Provide affordable education opportunity for students who have received a Zero Tolerance </a:t>
            </a:r>
            <a:r>
              <a:rPr lang="en-US" sz="2400" dirty="0" smtClean="0">
                <a:solidFill>
                  <a:schemeClr val="bg1"/>
                </a:solidFill>
              </a:rPr>
              <a:t>offense or 2</a:t>
            </a:r>
            <a:r>
              <a:rPr lang="en-US" sz="2400" baseline="30000" dirty="0" smtClean="0">
                <a:solidFill>
                  <a:schemeClr val="bg1"/>
                </a:solidFill>
              </a:rPr>
              <a:t>nd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remandment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resulting in an expulsion from </a:t>
            </a:r>
            <a:r>
              <a:rPr lang="en-US" sz="2400" dirty="0" smtClean="0">
                <a:solidFill>
                  <a:schemeClr val="bg1"/>
                </a:solidFill>
              </a:rPr>
              <a:t>a CMCSS school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Students and families are notified of their choice of ZTOP at a school level first. Information is also provided to families from </a:t>
            </a:r>
            <a:r>
              <a:rPr lang="en-US" sz="2400" dirty="0" smtClean="0">
                <a:solidFill>
                  <a:schemeClr val="bg1"/>
                </a:solidFill>
              </a:rPr>
              <a:t>CMCSS Student </a:t>
            </a:r>
            <a:r>
              <a:rPr lang="en-US" sz="2400" dirty="0" smtClean="0">
                <a:solidFill>
                  <a:schemeClr val="bg1"/>
                </a:solidFill>
              </a:rPr>
              <a:t>Services.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ZTOP is an application based program but there is </a:t>
            </a:r>
            <a:r>
              <a:rPr lang="en-US" sz="2400" dirty="0" smtClean="0">
                <a:solidFill>
                  <a:schemeClr val="bg1"/>
                </a:solidFill>
              </a:rPr>
              <a:t>no limit on enrollment.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Student’s family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must </a:t>
            </a:r>
            <a:r>
              <a:rPr lang="en-US" sz="2400" dirty="0" smtClean="0">
                <a:solidFill>
                  <a:schemeClr val="bg1"/>
                </a:solidFill>
              </a:rPr>
              <a:t>provide their own </a:t>
            </a:r>
            <a:r>
              <a:rPr lang="en-US" sz="2400" dirty="0">
                <a:solidFill>
                  <a:schemeClr val="bg1"/>
                </a:solidFill>
              </a:rPr>
              <a:t>access to a computer and internet </a:t>
            </a:r>
            <a:r>
              <a:rPr lang="en-US" sz="2400" dirty="0" smtClean="0">
                <a:solidFill>
                  <a:schemeClr val="bg1"/>
                </a:solidFill>
              </a:rPr>
              <a:t>connection.</a:t>
            </a:r>
            <a:endParaRPr lang="en-US" sz="2400" dirty="0">
              <a:solidFill>
                <a:schemeClr val="bg1"/>
              </a:solidFill>
            </a:endParaRP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9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1886" y="616481"/>
            <a:ext cx="8761413" cy="706964"/>
          </a:xfrm>
        </p:spPr>
        <p:txBody>
          <a:bodyPr/>
          <a:lstStyle/>
          <a:p>
            <a:r>
              <a:rPr lang="en-US" dirty="0" smtClean="0"/>
              <a:t>Program Costs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1886" y="1852090"/>
            <a:ext cx="10942402" cy="4691586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Full Year Expulsion- $600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Semester Expulsion- $300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Partial Expulsion- $60 per month</a:t>
            </a:r>
          </a:p>
          <a:p>
            <a:r>
              <a:rPr lang="en-US" sz="2400" dirty="0">
                <a:solidFill>
                  <a:schemeClr val="bg1"/>
                </a:solidFill>
              </a:rPr>
              <a:t>P</a:t>
            </a:r>
            <a:r>
              <a:rPr lang="en-US" sz="2400" dirty="0" smtClean="0">
                <a:solidFill>
                  <a:schemeClr val="bg1"/>
                </a:solidFill>
              </a:rPr>
              <a:t>ayment is due prior to the start of the program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Payment plans are available if approved by Student Support Specialist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All payments are paid to the CMCSS accounting department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9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9154" y="630768"/>
            <a:ext cx="8761413" cy="706964"/>
          </a:xfrm>
        </p:spPr>
        <p:txBody>
          <a:bodyPr/>
          <a:lstStyle/>
          <a:p>
            <a:r>
              <a:rPr lang="en-US" dirty="0" smtClean="0"/>
              <a:t>Continuous Enrollment Procedure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2900" y="1723503"/>
            <a:ext cx="11415713" cy="3077098"/>
          </a:xfrm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</a:rPr>
              <a:t>ZTOP is a year round program- to include summer </a:t>
            </a:r>
            <a:r>
              <a:rPr lang="en-US" sz="2400" dirty="0" smtClean="0">
                <a:solidFill>
                  <a:schemeClr val="bg1"/>
                </a:solidFill>
              </a:rPr>
              <a:t>school options.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S</a:t>
            </a:r>
            <a:r>
              <a:rPr lang="en-US" sz="2400" dirty="0" smtClean="0">
                <a:solidFill>
                  <a:schemeClr val="bg1"/>
                </a:solidFill>
              </a:rPr>
              <a:t>tudents can enroll at any point in the school </a:t>
            </a:r>
            <a:r>
              <a:rPr lang="en-US" sz="2400" dirty="0" smtClean="0">
                <a:solidFill>
                  <a:schemeClr val="bg1"/>
                </a:solidFill>
              </a:rPr>
              <a:t>year.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Transfer grades are accepted for all courses </a:t>
            </a:r>
            <a:r>
              <a:rPr lang="en-US" sz="2400" dirty="0" smtClean="0">
                <a:solidFill>
                  <a:schemeClr val="bg1"/>
                </a:solidFill>
              </a:rPr>
              <a:t>the student is currently </a:t>
            </a:r>
            <a:r>
              <a:rPr lang="en-US" sz="2400" dirty="0" smtClean="0">
                <a:solidFill>
                  <a:schemeClr val="bg1"/>
                </a:solidFill>
              </a:rPr>
              <a:t>enrolled </a:t>
            </a:r>
            <a:r>
              <a:rPr lang="en-US" sz="2400" dirty="0" smtClean="0">
                <a:solidFill>
                  <a:schemeClr val="bg1"/>
                </a:solidFill>
              </a:rPr>
              <a:t>in.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Assignments/Lessons can be exempted if the student passed the </a:t>
            </a:r>
            <a:r>
              <a:rPr lang="en-US" sz="2400" dirty="0" smtClean="0">
                <a:solidFill>
                  <a:schemeClr val="bg1"/>
                </a:solidFill>
              </a:rPr>
              <a:t>lesson while in school.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48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9098" y="516468"/>
            <a:ext cx="8761413" cy="706964"/>
          </a:xfrm>
        </p:spPr>
        <p:txBody>
          <a:bodyPr/>
          <a:lstStyle/>
          <a:p>
            <a:r>
              <a:rPr lang="en-US" dirty="0" smtClean="0"/>
              <a:t>Steps to Enroll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59098" y="1723502"/>
            <a:ext cx="10213739" cy="4677297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Family completes the ZTOP application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Enrollment meeting is scheduled with </a:t>
            </a:r>
            <a:r>
              <a:rPr lang="en-US" sz="2800" dirty="0" smtClean="0">
                <a:solidFill>
                  <a:schemeClr val="bg1"/>
                </a:solidFill>
              </a:rPr>
              <a:t>family	</a:t>
            </a:r>
            <a:endParaRPr lang="en-US" sz="26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Family makes payment with CMCSS accounting department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Courses are activated for student to begin working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9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Learning Guidelines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curriculum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Testing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attendance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support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Meetings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17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Level Curriculum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198" y="2409302"/>
            <a:ext cx="10270889" cy="4634435"/>
          </a:xfrm>
        </p:spPr>
        <p:txBody>
          <a:bodyPr/>
          <a:lstStyle/>
          <a:p>
            <a:r>
              <a:rPr lang="en-US" dirty="0" smtClean="0"/>
              <a:t>All curriculum is offered in accordance with TN </a:t>
            </a:r>
            <a:r>
              <a:rPr lang="en-US" dirty="0" smtClean="0"/>
              <a:t>standards.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students take classes in their 4 core </a:t>
            </a:r>
            <a:r>
              <a:rPr lang="en-US" dirty="0" smtClean="0"/>
              <a:t>areas plus Physical Education</a:t>
            </a:r>
            <a:endParaRPr lang="en-US" dirty="0" smtClean="0"/>
          </a:p>
          <a:p>
            <a:pPr lvl="1"/>
            <a:r>
              <a:rPr lang="en-US" dirty="0" smtClean="0"/>
              <a:t>Program Policy: Students 3</a:t>
            </a:r>
            <a:r>
              <a:rPr lang="en-US" baseline="30000" dirty="0" smtClean="0"/>
              <a:t>rd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must have an adult at </a:t>
            </a:r>
            <a:r>
              <a:rPr lang="en-US" dirty="0" smtClean="0"/>
              <a:t>home.</a:t>
            </a:r>
            <a:endParaRPr lang="en-US" dirty="0" smtClean="0"/>
          </a:p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– 8</a:t>
            </a:r>
            <a:r>
              <a:rPr lang="en-US" baseline="30000" dirty="0" smtClean="0"/>
              <a:t>th</a:t>
            </a:r>
            <a:r>
              <a:rPr lang="en-US" dirty="0" smtClean="0"/>
              <a:t> grade students take classes in their 4 core areas plus Middle School Health and </a:t>
            </a:r>
            <a:r>
              <a:rPr lang="en-US" dirty="0" smtClean="0"/>
              <a:t>Physical Education and 1 additional related art. </a:t>
            </a:r>
            <a:endParaRPr lang="en-US" dirty="0" smtClean="0"/>
          </a:p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– 12</a:t>
            </a:r>
            <a:r>
              <a:rPr lang="en-US" baseline="30000" dirty="0" smtClean="0"/>
              <a:t>th</a:t>
            </a:r>
            <a:r>
              <a:rPr lang="en-US" dirty="0" smtClean="0"/>
              <a:t> grade take up to 7 classes aligned with TN graduation requirements and Focus Elective </a:t>
            </a:r>
            <a:r>
              <a:rPr lang="en-US" dirty="0" smtClean="0"/>
              <a:t>Groups.</a:t>
            </a:r>
            <a:endParaRPr lang="en-US" dirty="0" smtClean="0"/>
          </a:p>
          <a:p>
            <a:r>
              <a:rPr lang="en-US" dirty="0" smtClean="0"/>
              <a:t>Honors and AP courses are available at all </a:t>
            </a:r>
            <a:r>
              <a:rPr lang="en-US" dirty="0" smtClean="0"/>
              <a:t>levels.</a:t>
            </a:r>
          </a:p>
          <a:p>
            <a:r>
              <a:rPr lang="en-US" dirty="0" smtClean="0"/>
              <a:t>Credit recovery courses are added as an addition to the 7 classes already added.</a:t>
            </a:r>
            <a:endParaRPr lang="en-US" dirty="0" smtClean="0"/>
          </a:p>
          <a:p>
            <a:r>
              <a:rPr lang="en-US" dirty="0"/>
              <a:t>H</a:t>
            </a:r>
            <a:r>
              <a:rPr lang="en-US" dirty="0" smtClean="0"/>
              <a:t>igh </a:t>
            </a:r>
            <a:r>
              <a:rPr lang="en-US" dirty="0" smtClean="0"/>
              <a:t>school </a:t>
            </a:r>
            <a:r>
              <a:rPr lang="en-US" dirty="0" smtClean="0"/>
              <a:t>students </a:t>
            </a:r>
            <a:r>
              <a:rPr lang="en-US" dirty="0" smtClean="0"/>
              <a:t>cannot earn CTE industry certifications </a:t>
            </a:r>
            <a:r>
              <a:rPr lang="en-US" dirty="0" smtClean="0"/>
              <a:t>through an online class.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643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Testing with Virtual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603500"/>
            <a:ext cx="11272837" cy="3054350"/>
          </a:xfrm>
        </p:spPr>
        <p:txBody>
          <a:bodyPr>
            <a:noAutofit/>
          </a:bodyPr>
          <a:lstStyle/>
          <a:p>
            <a:r>
              <a:rPr lang="en-US" sz="2400" dirty="0" smtClean="0"/>
              <a:t>State testing is taken at the student’s zoned school or designated testing </a:t>
            </a:r>
            <a:r>
              <a:rPr lang="en-US" sz="2400" dirty="0" smtClean="0"/>
              <a:t>location if they are expelled.</a:t>
            </a:r>
            <a:endParaRPr lang="en-US" sz="2400" dirty="0" smtClean="0"/>
          </a:p>
          <a:p>
            <a:r>
              <a:rPr lang="en-US" sz="2400" dirty="0" smtClean="0"/>
              <a:t>Students must provide transportation to </a:t>
            </a:r>
            <a:r>
              <a:rPr lang="en-US" sz="2400" dirty="0" smtClean="0"/>
              <a:t>their location </a:t>
            </a:r>
            <a:r>
              <a:rPr lang="en-US" sz="2400" dirty="0" smtClean="0"/>
              <a:t>on testing </a:t>
            </a:r>
            <a:r>
              <a:rPr lang="en-US" sz="2400" dirty="0" smtClean="0"/>
              <a:t>days.</a:t>
            </a:r>
            <a:endParaRPr lang="en-US" sz="2400" dirty="0" smtClean="0"/>
          </a:p>
          <a:p>
            <a:r>
              <a:rPr lang="en-US" sz="2400" dirty="0" smtClean="0"/>
              <a:t>Students do not have to report all day, only during testing </a:t>
            </a:r>
            <a:r>
              <a:rPr lang="en-US" sz="2400" dirty="0" smtClean="0"/>
              <a:t>times.</a:t>
            </a:r>
            <a:endParaRPr lang="en-US" sz="2400" dirty="0" smtClean="0"/>
          </a:p>
          <a:p>
            <a:r>
              <a:rPr lang="en-US" sz="2400" dirty="0" smtClean="0"/>
              <a:t>Students in ZTOP test at a </a:t>
            </a:r>
            <a:r>
              <a:rPr lang="en-US" sz="2400" dirty="0" smtClean="0"/>
              <a:t>different CMCSS </a:t>
            </a:r>
            <a:r>
              <a:rPr lang="en-US" sz="2400" dirty="0" smtClean="0"/>
              <a:t>building </a:t>
            </a:r>
            <a:r>
              <a:rPr lang="en-US" sz="2400" dirty="0" smtClean="0"/>
              <a:t>that is approved </a:t>
            </a:r>
            <a:r>
              <a:rPr lang="en-US" sz="2400" dirty="0" smtClean="0"/>
              <a:t>by the </a:t>
            </a:r>
            <a:r>
              <a:rPr lang="en-US" sz="2400" dirty="0"/>
              <a:t>a</a:t>
            </a:r>
            <a:r>
              <a:rPr lang="en-US" sz="2400" dirty="0" smtClean="0"/>
              <a:t>ccountability and assessment department.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034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Attendance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5739" y="2589211"/>
            <a:ext cx="11472862" cy="36115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Students are required to work a minimum of 4 hours a day, 5 days a week</a:t>
            </a:r>
          </a:p>
          <a:p>
            <a:pPr lvl="1"/>
            <a:r>
              <a:rPr lang="en-US" sz="2000" dirty="0" smtClean="0"/>
              <a:t>Combination of online and offline work</a:t>
            </a:r>
          </a:p>
          <a:p>
            <a:r>
              <a:rPr lang="en-US" sz="2400" dirty="0" smtClean="0"/>
              <a:t>Virtual Learning calendar coincides with the CMCSS </a:t>
            </a:r>
            <a:r>
              <a:rPr lang="en-US" sz="2400" dirty="0" smtClean="0"/>
              <a:t>calendar.</a:t>
            </a:r>
            <a:endParaRPr lang="en-US" sz="2400" dirty="0" smtClean="0"/>
          </a:p>
          <a:p>
            <a:pPr lvl="1"/>
            <a:r>
              <a:rPr lang="en-US" sz="2200" dirty="0" smtClean="0"/>
              <a:t>No work required on weekends</a:t>
            </a:r>
          </a:p>
          <a:p>
            <a:pPr lvl="1"/>
            <a:r>
              <a:rPr lang="en-US" sz="2200" dirty="0" smtClean="0"/>
              <a:t>Program is not allowed to assign new assignments to students during breaks</a:t>
            </a:r>
          </a:p>
          <a:p>
            <a:r>
              <a:rPr lang="en-US" sz="2400" dirty="0" smtClean="0"/>
              <a:t>Attendance reports available by request</a:t>
            </a:r>
          </a:p>
          <a:p>
            <a:r>
              <a:rPr lang="en-US" sz="2400" dirty="0" smtClean="0"/>
              <a:t>Parents are required to submit notes for days student does not work</a:t>
            </a:r>
          </a:p>
          <a:p>
            <a:r>
              <a:rPr lang="en-US" sz="2400" dirty="0" smtClean="0"/>
              <a:t>CMCSS </a:t>
            </a:r>
            <a:r>
              <a:rPr lang="en-US" sz="2400" dirty="0" smtClean="0"/>
              <a:t>and state of TN truancy </a:t>
            </a:r>
            <a:r>
              <a:rPr lang="en-US" sz="2400" dirty="0" smtClean="0"/>
              <a:t>protocols still apply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206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Support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CMCSS Extension Campus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Student Support Specialist acts as the student’s advisor</a:t>
            </a:r>
          </a:p>
          <a:p>
            <a:r>
              <a:rPr lang="en-US" dirty="0">
                <a:solidFill>
                  <a:schemeClr val="tx1"/>
                </a:solidFill>
              </a:rPr>
              <a:t>Certified teachers provided by online learning </a:t>
            </a:r>
            <a:r>
              <a:rPr lang="en-US" dirty="0" smtClean="0">
                <a:solidFill>
                  <a:schemeClr val="tx1"/>
                </a:solidFill>
              </a:rPr>
              <a:t>platform</a:t>
            </a:r>
          </a:p>
          <a:p>
            <a:r>
              <a:rPr lang="en-US" dirty="0">
                <a:solidFill>
                  <a:schemeClr val="tx1"/>
                </a:solidFill>
              </a:rPr>
              <a:t>Tutoring options available by </a:t>
            </a:r>
            <a:r>
              <a:rPr lang="en-US" dirty="0" smtClean="0">
                <a:solidFill>
                  <a:schemeClr val="tx1"/>
                </a:solidFill>
              </a:rPr>
              <a:t>request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School counselors are still assigned to their students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School based services are available as needed.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Zero Tolerance Online Program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992438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tx1"/>
                </a:solidFill>
              </a:rPr>
              <a:t>Student Support Specialist acts as the student’s advisor</a:t>
            </a:r>
          </a:p>
          <a:p>
            <a:r>
              <a:rPr lang="en-US" dirty="0">
                <a:solidFill>
                  <a:schemeClr val="tx1"/>
                </a:solidFill>
              </a:rPr>
              <a:t>Certified teachers provided by online learning </a:t>
            </a:r>
            <a:r>
              <a:rPr lang="en-US" dirty="0" smtClean="0">
                <a:solidFill>
                  <a:schemeClr val="tx1"/>
                </a:solidFill>
              </a:rPr>
              <a:t>platform</a:t>
            </a:r>
          </a:p>
          <a:p>
            <a:r>
              <a:rPr lang="en-US" dirty="0">
                <a:solidFill>
                  <a:schemeClr val="tx1"/>
                </a:solidFill>
              </a:rPr>
              <a:t>Tutoring options available by </a:t>
            </a:r>
            <a:r>
              <a:rPr lang="en-US" dirty="0" smtClean="0">
                <a:solidFill>
                  <a:schemeClr val="tx1"/>
                </a:solidFill>
              </a:rPr>
              <a:t>request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Individualized student plans with intervention and resources provided.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Transition </a:t>
            </a:r>
            <a:r>
              <a:rPr lang="en-US" dirty="0">
                <a:solidFill>
                  <a:schemeClr val="tx1"/>
                </a:solidFill>
              </a:rPr>
              <a:t>assistance with Mental Health Co-Op for ZTOP students (Coming Soon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Points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Two different programs</a:t>
            </a:r>
          </a:p>
          <a:p>
            <a:pPr lvl="1"/>
            <a:r>
              <a:rPr lang="en-US" sz="2400" dirty="0"/>
              <a:t>CMCSS Extension Campus (CEC)</a:t>
            </a:r>
          </a:p>
          <a:p>
            <a:pPr lvl="1"/>
            <a:r>
              <a:rPr lang="en-US" sz="2400" dirty="0"/>
              <a:t>Zero Tolerance Online Program (ZTOP</a:t>
            </a:r>
            <a:r>
              <a:rPr lang="en-US" sz="2400" dirty="0" smtClean="0"/>
              <a:t>)</a:t>
            </a:r>
          </a:p>
          <a:p>
            <a:r>
              <a:rPr lang="en-US" sz="2800" dirty="0" smtClean="0"/>
              <a:t>Virtual Learning Guidelines</a:t>
            </a:r>
          </a:p>
          <a:p>
            <a:r>
              <a:rPr lang="en-US" sz="2800" dirty="0" smtClean="0"/>
              <a:t>Interventions and Support</a:t>
            </a:r>
          </a:p>
        </p:txBody>
      </p:sp>
    </p:spTree>
    <p:extLst>
      <p:ext uri="{BB962C8B-B14F-4D97-AF65-F5344CB8AC3E}">
        <p14:creationId xmlns:p14="http://schemas.microsoft.com/office/powerpoint/2010/main" val="78117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Tiered Support Plan (Overview)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2603499"/>
            <a:ext cx="11058525" cy="3540125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3 areas of concern for virtual learning programs</a:t>
            </a:r>
          </a:p>
          <a:p>
            <a:pPr lvl="1"/>
            <a:r>
              <a:rPr lang="en-US" sz="2000" dirty="0" smtClean="0"/>
              <a:t>Academic Performance- student’s overall grades and academic standing</a:t>
            </a:r>
          </a:p>
          <a:p>
            <a:pPr lvl="1"/>
            <a:r>
              <a:rPr lang="en-US" sz="2000" dirty="0" smtClean="0"/>
              <a:t>Course Progress- how much work the student is completing/meeting deadlines</a:t>
            </a:r>
          </a:p>
          <a:p>
            <a:pPr lvl="1"/>
            <a:r>
              <a:rPr lang="en-US" sz="2000" dirty="0" smtClean="0"/>
              <a:t>Login Activity- Is the student meeting attendance </a:t>
            </a:r>
            <a:r>
              <a:rPr lang="en-US" sz="2000" dirty="0" smtClean="0"/>
              <a:t>requirements</a:t>
            </a:r>
            <a:endParaRPr lang="en-US" sz="2000" dirty="0" smtClean="0"/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Tiered intervention plans are put in place as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needed</a:t>
            </a:r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Intervention meetings focus on a student led approach.</a:t>
            </a:r>
            <a:endParaRPr lang="en-US" sz="24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Tiers are not sequential- tier matches the need of the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student</a:t>
            </a:r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Parent and student contact is not considered as tiered intervention.</a:t>
            </a: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Tiered Support Plan (Layout)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>
          <a:xfrm>
            <a:off x="1154954" y="2603500"/>
            <a:ext cx="1688259" cy="496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Tier 1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1154954" y="3727187"/>
            <a:ext cx="3146425" cy="5762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Tier 2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1154954" y="5146943"/>
            <a:ext cx="3144838" cy="57626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Tier 3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3676650" y="2603500"/>
            <a:ext cx="7402513" cy="727075"/>
          </a:xfrm>
        </p:spPr>
        <p:txBody>
          <a:bodyPr>
            <a:normAutofit fontScale="92500" lnSpcReduction="20000"/>
          </a:bodyPr>
          <a:lstStyle/>
          <a:p>
            <a:pPr marL="800100" lvl="1" indent="-342900">
              <a:buClr>
                <a:srgbClr val="B31166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Conference call with student, parent, and </a:t>
            </a:r>
            <a:r>
              <a:rPr lang="en-US" sz="2000" dirty="0" smtClean="0">
                <a:solidFill>
                  <a:prstClr val="black"/>
                </a:solidFill>
              </a:rPr>
              <a:t>advisor</a:t>
            </a:r>
          </a:p>
          <a:p>
            <a:pPr marL="800100" lvl="1" indent="-342900">
              <a:buClr>
                <a:srgbClr val="B31166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</a:rPr>
              <a:t>Verbal </a:t>
            </a:r>
            <a:r>
              <a:rPr lang="en-US" sz="2000" dirty="0">
                <a:solidFill>
                  <a:prstClr val="black"/>
                </a:solidFill>
              </a:rPr>
              <a:t>agreement on steps for improvement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4294967295"/>
          </p:nvPr>
        </p:nvSpPr>
        <p:spPr>
          <a:xfrm>
            <a:off x="3676650" y="3557588"/>
            <a:ext cx="8515350" cy="1146175"/>
          </a:xfrm>
        </p:spPr>
        <p:txBody>
          <a:bodyPr>
            <a:normAutofit fontScale="77500" lnSpcReduction="20000"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In person meeting with student, parent, and advisor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Written support plan and contract signed by all parties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Second meeting schedule to follow up on plan and re-evaluate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4294967295"/>
          </p:nvPr>
        </p:nvSpPr>
        <p:spPr>
          <a:xfrm>
            <a:off x="3676650" y="4930776"/>
            <a:ext cx="8345487" cy="1482725"/>
          </a:xfrm>
        </p:spPr>
        <p:txBody>
          <a:bodyPr>
            <a:normAutofit fontScale="70000" lnSpcReduction="20000"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In person meeting with student, parent, and advisor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Written support plan and contract signed by all parties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Weekly check ins with student on progress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Second meeting scheduled to follow up on plan and re-evaluate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585787" y="3344995"/>
            <a:ext cx="11172825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85786" y="4757607"/>
            <a:ext cx="11172825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0906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</a:t>
            </a:r>
            <a:r>
              <a:rPr lang="en-US" dirty="0" smtClean="0"/>
              <a:t>Plans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Academic Plan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15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Students have been identified for issues regarding assignments and scores</a:t>
            </a:r>
          </a:p>
          <a:p>
            <a:r>
              <a:rPr lang="en-US" sz="2800" dirty="0">
                <a:solidFill>
                  <a:schemeClr val="tx1"/>
                </a:solidFill>
              </a:rPr>
              <a:t>Ask questions geared to learn more about the students study habits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Study environment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Struggles for the student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Identify ways to </a:t>
            </a:r>
            <a:r>
              <a:rPr lang="en-US" sz="2600" dirty="0" smtClean="0">
                <a:solidFill>
                  <a:schemeClr val="tx1"/>
                </a:solidFill>
              </a:rPr>
              <a:t>improve</a:t>
            </a:r>
            <a:endParaRPr lang="en-US" sz="26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000" dirty="0" smtClean="0"/>
              <a:t>Course Progress Plan</a:t>
            </a:r>
            <a:endParaRPr lang="en-US" sz="20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6"/>
          </p:nvPr>
        </p:nvSpPr>
        <p:spPr>
          <a:xfrm>
            <a:off x="4512720" y="3036888"/>
            <a:ext cx="3147009" cy="2847293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Students have been identified as struggling to meet deadlines and make appropriate progress in their course</a:t>
            </a:r>
          </a:p>
          <a:p>
            <a:r>
              <a:rPr lang="en-US" dirty="0">
                <a:solidFill>
                  <a:schemeClr val="tx1"/>
                </a:solidFill>
              </a:rPr>
              <a:t>Map out all missing assignments and design new deadlines for missing work and new assignments to be turned in</a:t>
            </a:r>
          </a:p>
          <a:p>
            <a:r>
              <a:rPr lang="en-US" dirty="0">
                <a:solidFill>
                  <a:schemeClr val="tx1"/>
                </a:solidFill>
              </a:rPr>
              <a:t>May require student to work longer than minimum hours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Login Activity Plan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17"/>
          </p:nvPr>
        </p:nvSpPr>
        <p:spPr>
          <a:xfrm>
            <a:off x="7888329" y="3036887"/>
            <a:ext cx="3145536" cy="2847293"/>
          </a:xfrm>
        </p:spPr>
        <p:txBody>
          <a:bodyPr>
            <a:normAutofit fontScale="55000" lnSpcReduction="20000"/>
          </a:bodyPr>
          <a:lstStyle/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Students have been identified for not adhering to attendance expectations</a:t>
            </a:r>
          </a:p>
          <a:p>
            <a:r>
              <a:rPr lang="en-US" sz="2800" dirty="0">
                <a:solidFill>
                  <a:schemeClr val="tx1"/>
                </a:solidFill>
              </a:rPr>
              <a:t>2 step intervention plan</a:t>
            </a:r>
          </a:p>
          <a:p>
            <a:pPr lvl="1"/>
            <a:r>
              <a:rPr lang="en-US" sz="2600" dirty="0">
                <a:solidFill>
                  <a:schemeClr val="tx1"/>
                </a:solidFill>
              </a:rPr>
              <a:t>Step 1- student signs attendance contract and sets a set schedule for each day (during school hours)</a:t>
            </a:r>
          </a:p>
          <a:p>
            <a:pPr lvl="1"/>
            <a:r>
              <a:rPr lang="en-US" sz="2600" dirty="0">
                <a:solidFill>
                  <a:schemeClr val="tx1"/>
                </a:solidFill>
              </a:rPr>
              <a:t>Step 2- student will be required to work 1-2 days a week with supervision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0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ZTOP Individualized Student Plan (ZISP)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16223" y="2161122"/>
            <a:ext cx="10213739" cy="4677297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Unique plan that establishes a timeline for transitioning from expulsion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30 day performance meeting for all students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Happens at the </a:t>
            </a:r>
            <a:r>
              <a:rPr lang="en-US" sz="2000" dirty="0" smtClean="0">
                <a:solidFill>
                  <a:schemeClr val="tx1"/>
                </a:solidFill>
              </a:rPr>
              <a:t>start </a:t>
            </a:r>
            <a:r>
              <a:rPr lang="en-US" sz="2000" dirty="0" smtClean="0">
                <a:solidFill>
                  <a:schemeClr val="tx1"/>
                </a:solidFill>
              </a:rPr>
              <a:t>of </a:t>
            </a:r>
            <a:r>
              <a:rPr lang="en-US" sz="2000" dirty="0" smtClean="0">
                <a:solidFill>
                  <a:schemeClr val="tx1"/>
                </a:solidFill>
              </a:rPr>
              <a:t>enrollment and each semester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Discuss current academic standing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Check in on court status and assist as needed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Find appropriate resources for student as needed (based on expulsion reason)</a:t>
            </a:r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Transition meetings with Mental Health Co-Op care manager (Coming Soon)</a:t>
            </a:r>
            <a:endParaRPr lang="en-US" sz="2400" dirty="0">
              <a:solidFill>
                <a:schemeClr val="tx1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304" y="2560637"/>
            <a:ext cx="10332196" cy="315436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As a program, we have meetings with students on an individual, small group, or as a whole throughout the school year</a:t>
            </a:r>
          </a:p>
          <a:p>
            <a:r>
              <a:rPr lang="en-US" sz="2400" dirty="0" smtClean="0"/>
              <a:t>Parent-Teacher conferences- invitation only</a:t>
            </a:r>
          </a:p>
          <a:p>
            <a:r>
              <a:rPr lang="en-US" sz="2400" dirty="0" smtClean="0"/>
              <a:t>Senior Check- In Meeting</a:t>
            </a:r>
          </a:p>
          <a:p>
            <a:r>
              <a:rPr lang="en-US" sz="2400" dirty="0" smtClean="0"/>
              <a:t>High School 101- Rising 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graders</a:t>
            </a:r>
          </a:p>
          <a:p>
            <a:r>
              <a:rPr lang="en-US" sz="2400" dirty="0" smtClean="0"/>
              <a:t>Senior Meeting- Rising 12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 smtClean="0"/>
              <a:t>graders</a:t>
            </a:r>
          </a:p>
          <a:p>
            <a:r>
              <a:rPr lang="en-US" sz="2400" dirty="0" smtClean="0"/>
              <a:t>Small groups and transition meetings for ZTOP students (Coming Soon)</a:t>
            </a:r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55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does it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441" y="2432050"/>
            <a:ext cx="8825659" cy="34163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Both </a:t>
            </a:r>
            <a:r>
              <a:rPr lang="en-US" dirty="0" smtClean="0"/>
              <a:t>programs are the least expensive options for home school in Clarksville-Montgomery </a:t>
            </a:r>
            <a:r>
              <a:rPr lang="en-US" dirty="0" smtClean="0"/>
              <a:t>County.</a:t>
            </a:r>
            <a:endParaRPr lang="en-US" dirty="0" smtClean="0"/>
          </a:p>
          <a:p>
            <a:r>
              <a:rPr lang="en-US" dirty="0" smtClean="0"/>
              <a:t>Average class size is 1: 20, which increases 1 on 1 learning </a:t>
            </a:r>
            <a:r>
              <a:rPr lang="en-US" dirty="0" smtClean="0"/>
              <a:t>opportunities.</a:t>
            </a:r>
            <a:endParaRPr lang="en-US" dirty="0" smtClean="0"/>
          </a:p>
          <a:p>
            <a:r>
              <a:rPr lang="en-US" dirty="0" smtClean="0"/>
              <a:t>Student </a:t>
            </a:r>
            <a:r>
              <a:rPr lang="en-US" dirty="0" smtClean="0"/>
              <a:t>focus improves due to lack of distractions.</a:t>
            </a:r>
            <a:endParaRPr lang="en-US" dirty="0" smtClean="0"/>
          </a:p>
          <a:p>
            <a:r>
              <a:rPr lang="en-US" dirty="0" smtClean="0"/>
              <a:t>Self-pace learning style increases early graduation rates. </a:t>
            </a:r>
          </a:p>
          <a:p>
            <a:r>
              <a:rPr lang="en-US" dirty="0" smtClean="0"/>
              <a:t>Student led performance meetings creates a sense of ownership for their education.</a:t>
            </a:r>
          </a:p>
          <a:p>
            <a:r>
              <a:rPr lang="en-US" dirty="0" smtClean="0"/>
              <a:t>Levels of support provided helps keep students accountable and increase their overall success. </a:t>
            </a:r>
            <a:endParaRPr lang="en-US" dirty="0" smtClean="0"/>
          </a:p>
          <a:p>
            <a:r>
              <a:rPr lang="en-US" dirty="0"/>
              <a:t>New </a:t>
            </a:r>
            <a:r>
              <a:rPr lang="en-US" dirty="0" smtClean="0"/>
              <a:t>program designs</a:t>
            </a:r>
            <a:r>
              <a:rPr lang="en-US" dirty="0" smtClean="0"/>
              <a:t> </a:t>
            </a:r>
            <a:r>
              <a:rPr lang="en-US" dirty="0"/>
              <a:t>are constantly </a:t>
            </a:r>
            <a:r>
              <a:rPr lang="en-US" dirty="0" smtClean="0"/>
              <a:t>explored to ensure students stay connected to their school.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33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 you so much for your time and attention.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39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3580736"/>
            <a:ext cx="4824413" cy="1461827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65913" y="3127403"/>
            <a:ext cx="4824412" cy="23684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6292" y="2471737"/>
            <a:ext cx="472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Google Classroom Code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250951" y="2604183"/>
            <a:ext cx="472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Online Learning System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480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54955" y="3586163"/>
            <a:ext cx="8825658" cy="1191217"/>
          </a:xfrm>
        </p:spPr>
        <p:txBody>
          <a:bodyPr/>
          <a:lstStyle/>
          <a:p>
            <a:pPr algn="ctr"/>
            <a:r>
              <a:rPr lang="en-US" dirty="0" smtClean="0"/>
              <a:t>Virtual Learning Programs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CMCSS Extension campus</a:t>
            </a:r>
          </a:p>
          <a:p>
            <a:pPr marL="457200" indent="-457200">
              <a:buAutoNum type="arabicPeriod"/>
            </a:pPr>
            <a:r>
              <a:rPr lang="en-US" dirty="0" smtClean="0"/>
              <a:t>Zero tolerance online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83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CMCSS Extension Campus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Overview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Benefits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enrollment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16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CMCSS Extension Campus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4463" y="2380729"/>
            <a:ext cx="9141389" cy="3997828"/>
          </a:xfrm>
        </p:spPr>
        <p:txBody>
          <a:bodyPr>
            <a:noAutofit/>
          </a:bodyPr>
          <a:lstStyle/>
          <a:p>
            <a:r>
              <a:rPr lang="en-US" sz="2800" dirty="0" smtClean="0"/>
              <a:t>Extension program for students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– 12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</a:t>
            </a:r>
          </a:p>
          <a:p>
            <a:r>
              <a:rPr lang="en-US" sz="2800" dirty="0" smtClean="0"/>
              <a:t>Students have the opportunity to be in a full time home </a:t>
            </a:r>
            <a:r>
              <a:rPr lang="en-US" sz="2800" dirty="0" smtClean="0"/>
              <a:t>or </a:t>
            </a:r>
            <a:r>
              <a:rPr lang="en-US" sz="2800" dirty="0" smtClean="0"/>
              <a:t>part time </a:t>
            </a:r>
            <a:r>
              <a:rPr lang="en-US" sz="2800" dirty="0" smtClean="0"/>
              <a:t>home school </a:t>
            </a:r>
            <a:r>
              <a:rPr lang="en-US" sz="2800" dirty="0" smtClean="0"/>
              <a:t>setting (if approved)</a:t>
            </a:r>
            <a:endParaRPr lang="en-US" sz="2800" dirty="0" smtClean="0"/>
          </a:p>
          <a:p>
            <a:r>
              <a:rPr lang="en-US" sz="2800" dirty="0" smtClean="0"/>
              <a:t>Students must be enrolled at a CMCSS school</a:t>
            </a:r>
          </a:p>
          <a:p>
            <a:r>
              <a:rPr lang="en-US" sz="2800" dirty="0" smtClean="0"/>
              <a:t>No cost for the program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6578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for CEC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861" y="2471072"/>
            <a:ext cx="9713676" cy="4544090"/>
          </a:xfrm>
        </p:spPr>
        <p:txBody>
          <a:bodyPr>
            <a:normAutofit/>
          </a:bodyPr>
          <a:lstStyle/>
          <a:p>
            <a:r>
              <a:rPr lang="en-US" dirty="0" smtClean="0"/>
              <a:t>Students remain enrolled with their zoned CMCSS school</a:t>
            </a:r>
          </a:p>
          <a:p>
            <a:r>
              <a:rPr lang="en-US" dirty="0" smtClean="0"/>
              <a:t>Students 6</a:t>
            </a:r>
            <a:r>
              <a:rPr lang="en-US" baseline="30000" dirty="0" smtClean="0"/>
              <a:t>th</a:t>
            </a:r>
            <a:r>
              <a:rPr lang="en-US" dirty="0" smtClean="0"/>
              <a:t> – 12</a:t>
            </a:r>
            <a:r>
              <a:rPr lang="en-US" baseline="30000" dirty="0" smtClean="0"/>
              <a:t>th</a:t>
            </a:r>
            <a:r>
              <a:rPr lang="en-US" dirty="0" smtClean="0"/>
              <a:t> grade are able to receive their 1 to 1 laptop (Optional)</a:t>
            </a:r>
          </a:p>
          <a:p>
            <a:r>
              <a:rPr lang="en-US" dirty="0" smtClean="0"/>
              <a:t>Eligible for extra curricular activities and clubs</a:t>
            </a:r>
          </a:p>
          <a:p>
            <a:r>
              <a:rPr lang="en-US" dirty="0" smtClean="0"/>
              <a:t>Students are eligible to tryout and compete on sport teams</a:t>
            </a:r>
          </a:p>
          <a:p>
            <a:r>
              <a:rPr lang="en-US" dirty="0" smtClean="0"/>
              <a:t>Part time school settings available</a:t>
            </a:r>
          </a:p>
          <a:p>
            <a:pPr lvl="1"/>
            <a:r>
              <a:rPr lang="en-US" dirty="0" smtClean="0"/>
              <a:t>Students can take certain classes in the building as needed</a:t>
            </a:r>
          </a:p>
          <a:p>
            <a:pPr lvl="1"/>
            <a:r>
              <a:rPr lang="en-US" dirty="0" smtClean="0"/>
              <a:t>Typically for classes that are not offered online or CTE classes</a:t>
            </a:r>
          </a:p>
          <a:p>
            <a:pPr lvl="1"/>
            <a:r>
              <a:rPr lang="en-US" dirty="0" smtClean="0"/>
              <a:t>School must have availability in the desired class</a:t>
            </a:r>
          </a:p>
          <a:p>
            <a:pPr lvl="1"/>
            <a:r>
              <a:rPr lang="en-US" dirty="0" smtClean="0"/>
              <a:t>Student must find transportation to and from school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5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Enrollment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4849" y="2423590"/>
            <a:ext cx="8870714" cy="3205685"/>
          </a:xfrm>
        </p:spPr>
        <p:txBody>
          <a:bodyPr>
            <a:noAutofit/>
          </a:bodyPr>
          <a:lstStyle/>
          <a:p>
            <a:r>
              <a:rPr lang="en-US" sz="2400" dirty="0" smtClean="0"/>
              <a:t>Application based program- Max Enrollment is 90</a:t>
            </a:r>
          </a:p>
          <a:p>
            <a:r>
              <a:rPr lang="en-US" sz="2400" dirty="0" smtClean="0"/>
              <a:t>Enrollment decisions are based on:</a:t>
            </a:r>
          </a:p>
          <a:p>
            <a:pPr lvl="1"/>
            <a:r>
              <a:rPr lang="en-US" sz="2000" dirty="0" smtClean="0"/>
              <a:t>CMCSS enrollment status</a:t>
            </a:r>
          </a:p>
          <a:p>
            <a:pPr lvl="1"/>
            <a:r>
              <a:rPr lang="en-US" sz="2000" dirty="0" smtClean="0"/>
              <a:t>Current academic performance/historical grades</a:t>
            </a:r>
          </a:p>
          <a:p>
            <a:pPr lvl="1"/>
            <a:r>
              <a:rPr lang="en-US" sz="2000" dirty="0" smtClean="0"/>
              <a:t>Attendance/Truancies</a:t>
            </a:r>
          </a:p>
          <a:p>
            <a:pPr lvl="1"/>
            <a:r>
              <a:rPr lang="en-US" sz="2000" dirty="0" smtClean="0"/>
              <a:t>Discipline referrals/Log entries</a:t>
            </a:r>
          </a:p>
          <a:p>
            <a:pPr lvl="1"/>
            <a:r>
              <a:rPr lang="en-US" sz="2000" dirty="0" smtClean="0"/>
              <a:t>Personal reason</a:t>
            </a:r>
          </a:p>
          <a:p>
            <a:pPr lvl="0">
              <a:buClr>
                <a:srgbClr val="B31166"/>
              </a:buClr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All students must attend new student orientation</a:t>
            </a: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1"/>
            <a:endParaRPr lang="en-US" sz="2000" dirty="0" smtClean="0"/>
          </a:p>
          <a:p>
            <a:pPr marL="0" lvl="0" indent="0">
              <a:buClr>
                <a:srgbClr val="8EC0C1"/>
              </a:buClr>
              <a:buNone/>
            </a:pPr>
            <a:r>
              <a:rPr lang="en-US" sz="2400" dirty="0" smtClean="0">
                <a:solidFill>
                  <a:prstClr val="white"/>
                </a:solidFill>
              </a:rPr>
              <a:t> </a:t>
            </a:r>
            <a:r>
              <a:rPr lang="en-US" sz="2400" dirty="0">
                <a:solidFill>
                  <a:prstClr val="white"/>
                </a:solidFill>
              </a:rPr>
              <a:t>students begin at the start of each </a:t>
            </a:r>
            <a:r>
              <a:rPr lang="en-US" sz="2400" dirty="0" err="1" smtClean="0">
                <a:solidFill>
                  <a:prstClr val="white"/>
                </a:solidFill>
              </a:rPr>
              <a:t>semester</a:t>
            </a:r>
            <a:r>
              <a:rPr lang="en-US" sz="2000" dirty="0" err="1" smtClean="0">
                <a:solidFill>
                  <a:prstClr val="white"/>
                </a:solidFill>
              </a:rPr>
              <a:t>mester</a:t>
            </a:r>
            <a:r>
              <a:rPr lang="en-US" sz="2000" dirty="0" smtClean="0">
                <a:solidFill>
                  <a:prstClr val="white"/>
                </a:solidFill>
              </a:rPr>
              <a:t> transfers are available with approva</a:t>
            </a:r>
            <a:r>
              <a:rPr lang="en-US" sz="2000" dirty="0">
                <a:solidFill>
                  <a:prstClr val="white"/>
                </a:solidFill>
              </a:rPr>
              <a:t>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723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 enroll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and/or guardian completes the application.</a:t>
            </a:r>
          </a:p>
          <a:p>
            <a:r>
              <a:rPr lang="en-US" dirty="0" smtClean="0"/>
              <a:t>Application is reviewed by Student Support Specialist</a:t>
            </a:r>
          </a:p>
          <a:p>
            <a:r>
              <a:rPr lang="en-US" dirty="0" smtClean="0"/>
              <a:t>Decision is communicated to student and guardian.</a:t>
            </a:r>
          </a:p>
          <a:p>
            <a:r>
              <a:rPr lang="en-US" dirty="0" smtClean="0"/>
              <a:t>Approved applications schedule new student orientation.</a:t>
            </a:r>
          </a:p>
          <a:p>
            <a:r>
              <a:rPr lang="en-US" dirty="0" smtClean="0"/>
              <a:t>Student Support Specialist communicates approval to school once orientation is complete.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48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1065</TotalTime>
  <Words>1400</Words>
  <Application>Microsoft Office PowerPoint</Application>
  <PresentationFormat>Widescreen</PresentationFormat>
  <Paragraphs>185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Century Gothic</vt:lpstr>
      <vt:lpstr>Verdana</vt:lpstr>
      <vt:lpstr>Wingdings 3</vt:lpstr>
      <vt:lpstr>Ion Boardroom</vt:lpstr>
      <vt:lpstr>Alternative Attendance Options</vt:lpstr>
      <vt:lpstr>Focus Points</vt:lpstr>
      <vt:lpstr>Resources</vt:lpstr>
      <vt:lpstr>Virtual Learning Programs</vt:lpstr>
      <vt:lpstr>CMCSS Extension Campus</vt:lpstr>
      <vt:lpstr>CMCSS Extension Campus</vt:lpstr>
      <vt:lpstr>Benefits for CEC Students</vt:lpstr>
      <vt:lpstr>Program Enrollment</vt:lpstr>
      <vt:lpstr>Steps to enroll</vt:lpstr>
      <vt:lpstr>Zero Tolerance Online Program</vt:lpstr>
      <vt:lpstr>Zero Tolerance Online Program (ZTOP)</vt:lpstr>
      <vt:lpstr>Program Costs</vt:lpstr>
      <vt:lpstr>Continuous Enrollment Procedure</vt:lpstr>
      <vt:lpstr>Steps to Enroll</vt:lpstr>
      <vt:lpstr>Virtual Learning Guidelines</vt:lpstr>
      <vt:lpstr>Grade Level Curriculum</vt:lpstr>
      <vt:lpstr>State Testing with Virtual Students</vt:lpstr>
      <vt:lpstr>Attendance</vt:lpstr>
      <vt:lpstr>Student Support</vt:lpstr>
      <vt:lpstr>Tiered Support Plan (Overview)</vt:lpstr>
      <vt:lpstr>Tiered Support Plan (Layout)</vt:lpstr>
      <vt:lpstr>Support Plans</vt:lpstr>
      <vt:lpstr>ZTOP Individualized Student Plan (ZISP)</vt:lpstr>
      <vt:lpstr>Program Meetings</vt:lpstr>
      <vt:lpstr>Why does it work?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Education options</dc:title>
  <dc:creator>Dahnte Smith</dc:creator>
  <cp:lastModifiedBy>Dahnte Smith</cp:lastModifiedBy>
  <cp:revision>66</cp:revision>
  <dcterms:created xsi:type="dcterms:W3CDTF">2019-09-20T12:45:54Z</dcterms:created>
  <dcterms:modified xsi:type="dcterms:W3CDTF">2019-09-26T04:36:45Z</dcterms:modified>
</cp:coreProperties>
</file>