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324" r:id="rId2"/>
    <p:sldId id="326" r:id="rId3"/>
    <p:sldId id="277" r:id="rId4"/>
    <p:sldId id="290" r:id="rId5"/>
    <p:sldId id="325" r:id="rId6"/>
    <p:sldId id="314" r:id="rId7"/>
    <p:sldId id="328" r:id="rId8"/>
    <p:sldId id="329" r:id="rId9"/>
    <p:sldId id="327" r:id="rId10"/>
    <p:sldId id="312" r:id="rId11"/>
    <p:sldId id="311" r:id="rId12"/>
    <p:sldId id="315" r:id="rId13"/>
    <p:sldId id="316" r:id="rId14"/>
    <p:sldId id="317" r:id="rId15"/>
    <p:sldId id="318" r:id="rId16"/>
    <p:sldId id="335" r:id="rId17"/>
    <p:sldId id="333" r:id="rId18"/>
    <p:sldId id="334" r:id="rId19"/>
    <p:sldId id="301" r:id="rId20"/>
    <p:sldId id="302" r:id="rId21"/>
    <p:sldId id="310" r:id="rId2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32" autoAdjust="0"/>
    <p:restoredTop sz="84465" autoAdjust="0"/>
  </p:normalViewPr>
  <p:slideViewPr>
    <p:cSldViewPr>
      <p:cViewPr varScale="1">
        <p:scale>
          <a:sx n="98" d="100"/>
          <a:sy n="98" d="100"/>
        </p:scale>
        <p:origin x="15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5138"/>
          </a:xfrm>
          <a:prstGeom prst="rect">
            <a:avLst/>
          </a:prstGeom>
        </p:spPr>
        <p:txBody>
          <a:bodyPr vert="horz" lIns="92292" tIns="46146" rIns="92292" bIns="46146"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970939" y="1"/>
            <a:ext cx="3037840" cy="465138"/>
          </a:xfrm>
          <a:prstGeom prst="rect">
            <a:avLst/>
          </a:prstGeom>
        </p:spPr>
        <p:txBody>
          <a:bodyPr vert="horz" lIns="92292" tIns="46146" rIns="92292" bIns="46146" rtlCol="0"/>
          <a:lstStyle>
            <a:lvl1pPr algn="r" fontAlgn="auto">
              <a:spcBef>
                <a:spcPts val="0"/>
              </a:spcBef>
              <a:spcAft>
                <a:spcPts val="0"/>
              </a:spcAft>
              <a:defRPr sz="1200">
                <a:latin typeface="+mn-lt"/>
              </a:defRPr>
            </a:lvl1pPr>
          </a:lstStyle>
          <a:p>
            <a:pPr>
              <a:defRPr/>
            </a:pPr>
            <a:fld id="{D4C16163-47C0-47FE-B685-070EEC07D558}" type="datetimeFigureOut">
              <a:rPr lang="en-US"/>
              <a:pPr>
                <a:defRPr/>
              </a:pPr>
              <a:t>9/25/2019</a:t>
            </a:fld>
            <a:endParaRPr lang="en-US" dirty="0"/>
          </a:p>
        </p:txBody>
      </p:sp>
      <p:sp>
        <p:nvSpPr>
          <p:cNvPr id="4" name="Footer Placeholder 3"/>
          <p:cNvSpPr>
            <a:spLocks noGrp="1"/>
          </p:cNvSpPr>
          <p:nvPr>
            <p:ph type="ftr" sz="quarter" idx="2"/>
          </p:nvPr>
        </p:nvSpPr>
        <p:spPr>
          <a:xfrm>
            <a:off x="1" y="8829675"/>
            <a:ext cx="3037840" cy="465138"/>
          </a:xfrm>
          <a:prstGeom prst="rect">
            <a:avLst/>
          </a:prstGeom>
        </p:spPr>
        <p:txBody>
          <a:bodyPr vert="horz" lIns="92292" tIns="46146" rIns="92292" bIns="46146"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970939" y="8829675"/>
            <a:ext cx="3037840" cy="465138"/>
          </a:xfrm>
          <a:prstGeom prst="rect">
            <a:avLst/>
          </a:prstGeom>
        </p:spPr>
        <p:txBody>
          <a:bodyPr vert="horz" lIns="92292" tIns="46146" rIns="92292" bIns="46146" rtlCol="0" anchor="b"/>
          <a:lstStyle>
            <a:lvl1pPr algn="r" fontAlgn="auto">
              <a:spcBef>
                <a:spcPts val="0"/>
              </a:spcBef>
              <a:spcAft>
                <a:spcPts val="0"/>
              </a:spcAft>
              <a:defRPr sz="1200">
                <a:latin typeface="+mn-lt"/>
              </a:defRPr>
            </a:lvl1pPr>
          </a:lstStyle>
          <a:p>
            <a:pPr>
              <a:defRPr/>
            </a:pPr>
            <a:fld id="{6B47B68E-4E72-4D78-875F-7601A3DD43F5}" type="slidenum">
              <a:rPr lang="en-US"/>
              <a:pPr>
                <a:defRPr/>
              </a:pPr>
              <a:t>‹#›</a:t>
            </a:fld>
            <a:endParaRPr lang="en-US" dirty="0"/>
          </a:p>
        </p:txBody>
      </p:sp>
    </p:spTree>
    <p:extLst>
      <p:ext uri="{BB962C8B-B14F-4D97-AF65-F5344CB8AC3E}">
        <p14:creationId xmlns:p14="http://schemas.microsoft.com/office/powerpoint/2010/main" val="825772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5138"/>
          </a:xfrm>
          <a:prstGeom prst="rect">
            <a:avLst/>
          </a:prstGeom>
        </p:spPr>
        <p:txBody>
          <a:bodyPr vert="horz" lIns="92292" tIns="46146" rIns="92292" bIns="46146" rtlCol="0"/>
          <a:lstStyle>
            <a:lvl1pPr algn="l">
              <a:defRPr sz="1200"/>
            </a:lvl1pPr>
          </a:lstStyle>
          <a:p>
            <a:endParaRPr lang="en-US" dirty="0"/>
          </a:p>
        </p:txBody>
      </p:sp>
      <p:sp>
        <p:nvSpPr>
          <p:cNvPr id="3" name="Date Placeholder 2"/>
          <p:cNvSpPr>
            <a:spLocks noGrp="1"/>
          </p:cNvSpPr>
          <p:nvPr>
            <p:ph type="dt" idx="1"/>
          </p:nvPr>
        </p:nvSpPr>
        <p:spPr>
          <a:xfrm>
            <a:off x="3970939" y="1"/>
            <a:ext cx="3037840" cy="465138"/>
          </a:xfrm>
          <a:prstGeom prst="rect">
            <a:avLst/>
          </a:prstGeom>
        </p:spPr>
        <p:txBody>
          <a:bodyPr vert="horz" lIns="92292" tIns="46146" rIns="92292" bIns="46146" rtlCol="0"/>
          <a:lstStyle>
            <a:lvl1pPr algn="r">
              <a:defRPr sz="1200"/>
            </a:lvl1pPr>
          </a:lstStyle>
          <a:p>
            <a:fld id="{DE57DB40-328D-4AEF-8D7B-14F2759BBE3F}" type="datetimeFigureOut">
              <a:rPr lang="en-US" smtClean="0"/>
              <a:pPr/>
              <a:t>9/25/2019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2292" tIns="46146" rIns="92292" bIns="46146" rtlCol="0" anchor="ctr"/>
          <a:lstStyle/>
          <a:p>
            <a:endParaRPr lang="en-US" dirty="0"/>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2292" tIns="46146" rIns="92292" bIns="4614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675"/>
            <a:ext cx="3037840" cy="465138"/>
          </a:xfrm>
          <a:prstGeom prst="rect">
            <a:avLst/>
          </a:prstGeom>
        </p:spPr>
        <p:txBody>
          <a:bodyPr vert="horz" lIns="92292" tIns="46146" rIns="92292" bIns="461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675"/>
            <a:ext cx="3037840" cy="465138"/>
          </a:xfrm>
          <a:prstGeom prst="rect">
            <a:avLst/>
          </a:prstGeom>
        </p:spPr>
        <p:txBody>
          <a:bodyPr vert="horz" lIns="92292" tIns="46146" rIns="92292" bIns="46146" rtlCol="0" anchor="b"/>
          <a:lstStyle>
            <a:lvl1pPr algn="r">
              <a:defRPr sz="1200"/>
            </a:lvl1pPr>
          </a:lstStyle>
          <a:p>
            <a:fld id="{45996BA2-04D2-4B4B-A9E7-6555B9074A60}" type="slidenum">
              <a:rPr lang="en-US" smtClean="0"/>
              <a:pPr/>
              <a:t>‹#›</a:t>
            </a:fld>
            <a:endParaRPr lang="en-US" dirty="0"/>
          </a:p>
        </p:txBody>
      </p:sp>
    </p:spTree>
    <p:extLst>
      <p:ext uri="{BB962C8B-B14F-4D97-AF65-F5344CB8AC3E}">
        <p14:creationId xmlns:p14="http://schemas.microsoft.com/office/powerpoint/2010/main" val="3212237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96BA2-04D2-4B4B-A9E7-6555B9074A60}" type="slidenum">
              <a:rPr lang="en-US" smtClean="0"/>
              <a:pPr/>
              <a:t>1</a:t>
            </a:fld>
            <a:endParaRPr lang="en-US" dirty="0"/>
          </a:p>
        </p:txBody>
      </p:sp>
    </p:spTree>
    <p:extLst>
      <p:ext uri="{BB962C8B-B14F-4D97-AF65-F5344CB8AC3E}">
        <p14:creationId xmlns:p14="http://schemas.microsoft.com/office/powerpoint/2010/main" val="466387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96BA2-04D2-4B4B-A9E7-6555B9074A60}" type="slidenum">
              <a:rPr lang="en-US" smtClean="0"/>
              <a:pPr/>
              <a:t>4</a:t>
            </a:fld>
            <a:endParaRPr lang="en-US" dirty="0"/>
          </a:p>
        </p:txBody>
      </p:sp>
    </p:spTree>
    <p:extLst>
      <p:ext uri="{BB962C8B-B14F-4D97-AF65-F5344CB8AC3E}">
        <p14:creationId xmlns:p14="http://schemas.microsoft.com/office/powerpoint/2010/main" val="2187395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96BA2-04D2-4B4B-A9E7-6555B9074A60}" type="slidenum">
              <a:rPr lang="en-US" smtClean="0"/>
              <a:pPr/>
              <a:t>21</a:t>
            </a:fld>
            <a:endParaRPr lang="en-US" dirty="0"/>
          </a:p>
        </p:txBody>
      </p:sp>
    </p:spTree>
    <p:extLst>
      <p:ext uri="{BB962C8B-B14F-4D97-AF65-F5344CB8AC3E}">
        <p14:creationId xmlns:p14="http://schemas.microsoft.com/office/powerpoint/2010/main" val="3496942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10AA48AE-3AE3-4135-A690-10667F9860EC}" type="datetimeFigureOut">
              <a:rPr lang="en-US"/>
              <a:pPr>
                <a:defRPr/>
              </a:pPr>
              <a:t>9/25/2019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29AD878-8631-494B-BC94-1404201C261A}"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A44B671-8C7A-412E-A0EB-E14AEE46DB84}" type="datetimeFigureOut">
              <a:rPr lang="en-US"/>
              <a:pPr>
                <a:defRPr/>
              </a:pPr>
              <a:t>9/25/2019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7D55ADB-5FFB-4617-8D36-AE7A9C46340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F89834-4A09-4DC1-9C00-551B81B6CFF9}" type="datetimeFigureOut">
              <a:rPr lang="en-US"/>
              <a:pPr>
                <a:defRPr/>
              </a:pPr>
              <a:t>9/25/2019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C33CCF6-4276-4481-9089-999CA5EC2890}"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1831689" y="1021276"/>
            <a:ext cx="2306638" cy="2306638"/>
          </a:xfrm>
          <a:prstGeom prst="rect">
            <a:avLst/>
          </a:prstGeom>
        </p:spPr>
        <p:txBody>
          <a:bodyPr vert="horz"/>
          <a:lstStyle/>
          <a:p>
            <a:pPr lvl="0"/>
            <a:endParaRPr lang="en-US" noProof="0" dirty="0"/>
          </a:p>
        </p:txBody>
      </p:sp>
      <p:sp>
        <p:nvSpPr>
          <p:cNvPr id="9" name="Picture Placeholder 7"/>
          <p:cNvSpPr>
            <a:spLocks noGrp="1"/>
          </p:cNvSpPr>
          <p:nvPr>
            <p:ph type="pic" sz="quarter" idx="14"/>
          </p:nvPr>
        </p:nvSpPr>
        <p:spPr>
          <a:xfrm>
            <a:off x="4648079" y="1021276"/>
            <a:ext cx="2306638" cy="2306638"/>
          </a:xfrm>
          <a:prstGeom prst="rect">
            <a:avLst/>
          </a:prstGeom>
        </p:spPr>
        <p:txBody>
          <a:bodyPr vert="horz"/>
          <a:lstStyle/>
          <a:p>
            <a:pPr lvl="0"/>
            <a:endParaRPr lang="en-US" noProof="0" dirty="0"/>
          </a:p>
        </p:txBody>
      </p:sp>
      <p:sp>
        <p:nvSpPr>
          <p:cNvPr id="10" name="Picture Placeholder 7"/>
          <p:cNvSpPr>
            <a:spLocks noGrp="1"/>
          </p:cNvSpPr>
          <p:nvPr>
            <p:ph type="pic" sz="quarter" idx="15"/>
          </p:nvPr>
        </p:nvSpPr>
        <p:spPr>
          <a:xfrm>
            <a:off x="1831689" y="3713256"/>
            <a:ext cx="2306638" cy="2306638"/>
          </a:xfrm>
          <a:prstGeom prst="rect">
            <a:avLst/>
          </a:prstGeom>
        </p:spPr>
        <p:txBody>
          <a:bodyPr vert="horz"/>
          <a:lstStyle/>
          <a:p>
            <a:pPr lvl="0"/>
            <a:endParaRPr lang="en-US" noProof="0" dirty="0"/>
          </a:p>
        </p:txBody>
      </p:sp>
      <p:sp>
        <p:nvSpPr>
          <p:cNvPr id="11" name="Picture Placeholder 7"/>
          <p:cNvSpPr>
            <a:spLocks noGrp="1"/>
          </p:cNvSpPr>
          <p:nvPr>
            <p:ph type="pic" sz="quarter" idx="16"/>
          </p:nvPr>
        </p:nvSpPr>
        <p:spPr>
          <a:xfrm>
            <a:off x="4648079" y="3713256"/>
            <a:ext cx="2306638" cy="2306638"/>
          </a:xfrm>
          <a:prstGeom prst="rect">
            <a:avLst/>
          </a:prstGeom>
        </p:spPr>
        <p:txBody>
          <a:bodyPr vert="horz"/>
          <a:lstStyle/>
          <a:p>
            <a:pPr lvl="0"/>
            <a:endParaRPr lang="en-US" noProof="0" dirty="0"/>
          </a:p>
        </p:txBody>
      </p:sp>
      <p:sp>
        <p:nvSpPr>
          <p:cNvPr id="6" name="Date Placeholder 3"/>
          <p:cNvSpPr>
            <a:spLocks noGrp="1"/>
          </p:cNvSpPr>
          <p:nvPr>
            <p:ph type="dt" sz="half" idx="17"/>
          </p:nvPr>
        </p:nvSpPr>
        <p:spPr/>
        <p:txBody>
          <a:bodyPr/>
          <a:lstStyle>
            <a:lvl1pPr>
              <a:defRPr/>
            </a:lvl1pPr>
          </a:lstStyle>
          <a:p>
            <a:pPr>
              <a:defRPr/>
            </a:pPr>
            <a:fld id="{00B89534-BA70-481F-9104-2099DA19D01D}" type="datetime1">
              <a:rPr lang="en-US" altLang="en-US"/>
              <a:pPr>
                <a:defRPr/>
              </a:pPr>
              <a:t>9/25/2019</a:t>
            </a:fld>
            <a:endParaRPr lang="en-US" altLang="en-US" dirty="0"/>
          </a:p>
        </p:txBody>
      </p:sp>
      <p:sp>
        <p:nvSpPr>
          <p:cNvPr id="7" name="Footer Placeholder 4"/>
          <p:cNvSpPr>
            <a:spLocks noGrp="1"/>
          </p:cNvSpPr>
          <p:nvPr>
            <p:ph type="ftr" sz="quarter" idx="18"/>
          </p:nvPr>
        </p:nvSpPr>
        <p:spPr/>
        <p:txBody>
          <a:bodyPr/>
          <a:lstStyle>
            <a:lvl1pPr>
              <a:defRPr/>
            </a:lvl1pPr>
          </a:lstStyle>
          <a:p>
            <a:pPr>
              <a:defRPr/>
            </a:pPr>
            <a:endParaRPr lang="en-US" dirty="0"/>
          </a:p>
        </p:txBody>
      </p:sp>
      <p:sp>
        <p:nvSpPr>
          <p:cNvPr id="12" name="Slide Number Placeholder 5"/>
          <p:cNvSpPr>
            <a:spLocks noGrp="1"/>
          </p:cNvSpPr>
          <p:nvPr>
            <p:ph type="sldNum" sz="quarter" idx="19"/>
          </p:nvPr>
        </p:nvSpPr>
        <p:spPr/>
        <p:txBody>
          <a:bodyPr/>
          <a:lstStyle>
            <a:lvl1pPr>
              <a:defRPr/>
            </a:lvl1pPr>
          </a:lstStyle>
          <a:p>
            <a:pPr>
              <a:defRPr/>
            </a:pPr>
            <a:fld id="{E67CC122-18E8-4C02-BB1C-00E3DCC1EDF6}" type="slidenum">
              <a:rPr lang="en-US" altLang="en-US"/>
              <a:pPr>
                <a:defRPr/>
              </a:pPr>
              <a:t>‹#›</a:t>
            </a:fld>
            <a:endParaRPr lang="en-US" altLang="en-US" dirty="0"/>
          </a:p>
        </p:txBody>
      </p:sp>
    </p:spTree>
    <p:extLst>
      <p:ext uri="{BB962C8B-B14F-4D97-AF65-F5344CB8AC3E}">
        <p14:creationId xmlns:p14="http://schemas.microsoft.com/office/powerpoint/2010/main" val="1645501824"/>
      </p:ext>
    </p:extLst>
  </p:cSld>
  <p:clrMapOvr>
    <a:masterClrMapping/>
  </p:clrMapOvr>
  <p:transition spd="slow"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871CA34-D902-4982-9F33-69C7C6D89C0A}" type="datetimeFigureOut">
              <a:rPr lang="en-US"/>
              <a:pPr>
                <a:defRPr/>
              </a:pPr>
              <a:t>9/25/2019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1910A2D-5CCB-4AAB-B53E-CF883297CD5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42254657-6BA8-44D6-AD31-388F4FC66B53}" type="datetimeFigureOut">
              <a:rPr lang="en-US"/>
              <a:pPr>
                <a:defRPr/>
              </a:pPr>
              <a:t>9/25/2019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9A97449-B178-4B36-AA1D-E5A372098553}"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2DA28482-9B37-4FF2-B910-D51BE2B951B7}" type="datetimeFigureOut">
              <a:rPr lang="en-US"/>
              <a:pPr>
                <a:defRPr/>
              </a:pPr>
              <a:t>9/25/2019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8117E163-8819-4556-900B-FFACBE2CC83F}"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F3275E09-5870-40FF-9F02-81E44059311D}" type="datetimeFigureOut">
              <a:rPr lang="en-US"/>
              <a:pPr>
                <a:defRPr/>
              </a:pPr>
              <a:t>9/25/2019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5EB85FEE-439C-4C54-BE1C-BE57F5E3697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D306C559-18C1-4D2D-AF6B-5C5EC63EB834}" type="datetimeFigureOut">
              <a:rPr lang="en-US"/>
              <a:pPr>
                <a:defRPr/>
              </a:pPr>
              <a:t>9/25/2019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F4DE11E-95F2-4916-BE36-BEAD9D1BE4F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6D8FED2-B614-4B04-9925-31FF264E46E8}" type="datetimeFigureOut">
              <a:rPr lang="en-US"/>
              <a:pPr>
                <a:defRPr/>
              </a:pPr>
              <a:t>9/25/2019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E0AC8289-7578-40CB-B97C-351BC1C46FB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37B8C91-B0D5-4628-83B8-D3E508B6C430}" type="datetimeFigureOut">
              <a:rPr lang="en-US"/>
              <a:pPr>
                <a:defRPr/>
              </a:pPr>
              <a:t>9/25/2019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541C2DB-B54F-43DD-A980-32423AB02B7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730361E-6207-4EE9-9A04-0B01BA0CBCC7}" type="datetimeFigureOut">
              <a:rPr lang="en-US"/>
              <a:pPr>
                <a:defRPr/>
              </a:pPr>
              <a:t>9/25/2019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0EE6EBA-46EA-4C27-9AF0-0F61DFEBB6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225DB1B-3514-4C78-863B-43FD4EB59752}" type="datetimeFigureOut">
              <a:rPr lang="en-US"/>
              <a:pPr>
                <a:defRPr/>
              </a:pPr>
              <a:t>9/25/2019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BDB663E-9459-4C26-86E9-F76F9788B31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www.scsk12.net/shap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www.wecanco.org/"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truthinsideofyou.org/science-study-confirms-friends-share-dna/" TargetMode="Externa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icture Placeholder 31"/>
          <p:cNvSpPr>
            <a:spLocks noGrp="1"/>
          </p:cNvSpPr>
          <p:nvPr>
            <p:ph type="pic" sz="quarter" idx="13"/>
          </p:nvPr>
        </p:nvSpPr>
        <p:spPr/>
      </p:sp>
      <p:sp>
        <p:nvSpPr>
          <p:cNvPr id="33" name="Picture Placeholder 32"/>
          <p:cNvSpPr>
            <a:spLocks noGrp="1"/>
          </p:cNvSpPr>
          <p:nvPr>
            <p:ph type="pic" sz="quarter" idx="14"/>
          </p:nvPr>
        </p:nvSpPr>
        <p:spPr/>
      </p:sp>
      <p:sp>
        <p:nvSpPr>
          <p:cNvPr id="34" name="Picture Placeholder 33"/>
          <p:cNvSpPr>
            <a:spLocks noGrp="1"/>
          </p:cNvSpPr>
          <p:nvPr>
            <p:ph type="pic" sz="quarter" idx="15"/>
          </p:nvPr>
        </p:nvSpPr>
        <p:spPr/>
      </p:sp>
      <p:sp>
        <p:nvSpPr>
          <p:cNvPr id="35" name="Picture Placeholder 34"/>
          <p:cNvSpPr>
            <a:spLocks noGrp="1"/>
          </p:cNvSpPr>
          <p:nvPr>
            <p:ph type="pic" sz="quarter" idx="16"/>
          </p:nvPr>
        </p:nvSpPr>
        <p:spPr/>
      </p:sp>
      <p:sp>
        <p:nvSpPr>
          <p:cNvPr id="6" name="Slide Number Placeholder 5"/>
          <p:cNvSpPr>
            <a:spLocks noGrp="1"/>
          </p:cNvSpPr>
          <p:nvPr>
            <p:ph type="sldNum" sz="quarter" idx="19"/>
          </p:nvPr>
        </p:nvSpPr>
        <p:spPr/>
        <p:txBody>
          <a:bodyPr/>
          <a:lstStyle/>
          <a:p>
            <a:fld id="{E67CC122-18E8-4C02-BB1C-00E3DCC1EDF6}" type="slidenum">
              <a:rPr lang="en-US" altLang="en-US" smtClean="0"/>
              <a:pPr/>
              <a:t>1</a:t>
            </a:fld>
            <a:endParaRPr lang="en-US" alt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
            <a:ext cx="9372600" cy="7151781"/>
          </a:xfrm>
          <a:prstGeom prst="rect">
            <a:avLst/>
          </a:prstGeom>
        </p:spPr>
      </p:pic>
      <p:sp>
        <p:nvSpPr>
          <p:cNvPr id="10" name="TextBox 9"/>
          <p:cNvSpPr txBox="1"/>
          <p:nvPr/>
        </p:nvSpPr>
        <p:spPr>
          <a:xfrm>
            <a:off x="304800" y="3352800"/>
            <a:ext cx="8458200" cy="4739759"/>
          </a:xfrm>
          <a:prstGeom prst="rect">
            <a:avLst/>
          </a:prstGeom>
          <a:noFill/>
        </p:spPr>
        <p:txBody>
          <a:bodyPr wrap="square" rtlCol="0">
            <a:spAutoFit/>
          </a:bodyPr>
          <a:lstStyle/>
          <a:p>
            <a:pPr algn="ctr"/>
            <a:r>
              <a:rPr lang="en-US" sz="3200" b="1" dirty="0">
                <a:solidFill>
                  <a:prstClr val="white"/>
                </a:solidFill>
              </a:rPr>
              <a:t>School House Adjustment </a:t>
            </a:r>
          </a:p>
          <a:p>
            <a:pPr algn="ctr"/>
            <a:r>
              <a:rPr lang="en-US" sz="3200" b="1" dirty="0">
                <a:solidFill>
                  <a:prstClr val="white"/>
                </a:solidFill>
              </a:rPr>
              <a:t>Program  Enterprise</a:t>
            </a:r>
          </a:p>
          <a:p>
            <a:pPr algn="ctr"/>
            <a:r>
              <a:rPr lang="en-US" sz="3200" b="1" dirty="0">
                <a:solidFill>
                  <a:prstClr val="white"/>
                </a:solidFill>
              </a:rPr>
              <a:t>John Hall - Advisor</a:t>
            </a:r>
          </a:p>
          <a:p>
            <a:pPr algn="ctr"/>
            <a:endParaRPr lang="en-US" sz="1600" b="1" dirty="0">
              <a:solidFill>
                <a:prstClr val="white"/>
              </a:solidFill>
            </a:endParaRPr>
          </a:p>
          <a:p>
            <a:pPr algn="ctr"/>
            <a:endParaRPr lang="en-US" b="1" dirty="0">
              <a:solidFill>
                <a:prstClr val="white"/>
              </a:solidFill>
            </a:endParaRPr>
          </a:p>
          <a:p>
            <a:pPr algn="ctr"/>
            <a:r>
              <a:rPr lang="en-US" sz="2000" b="1" dirty="0">
                <a:ln w="50800"/>
                <a:solidFill>
                  <a:srgbClr val="4D4D4D"/>
                </a:solidFill>
                <a:latin typeface="Arial Black" panose="020B0A04020102020204" pitchFamily="34" charset="0"/>
                <a:cs typeface="Arial" pitchFamily="34" charset="0"/>
              </a:rPr>
              <a:t>September 26, 2019</a:t>
            </a:r>
          </a:p>
          <a:p>
            <a:pPr algn="ctr"/>
            <a:r>
              <a:rPr lang="en-US" sz="2000" b="1" dirty="0">
                <a:ln w="50800"/>
                <a:solidFill>
                  <a:srgbClr val="4D4D4D"/>
                </a:solidFill>
                <a:latin typeface="Arial Black" panose="020B0A04020102020204" pitchFamily="34" charset="0"/>
                <a:cs typeface="Arial" pitchFamily="34" charset="0"/>
              </a:rPr>
              <a:t>1:00 p.m.- 2:30 p.m.</a:t>
            </a:r>
          </a:p>
          <a:p>
            <a:pPr algn="ctr"/>
            <a:r>
              <a:rPr lang="en-US" sz="2000" b="1" dirty="0">
                <a:ln w="50800"/>
                <a:solidFill>
                  <a:srgbClr val="4D4D4D"/>
                </a:solidFill>
                <a:latin typeface="Arial Black" panose="020B0A04020102020204" pitchFamily="34" charset="0"/>
                <a:cs typeface="Arial" pitchFamily="34" charset="0"/>
              </a:rPr>
              <a:t>Tennessee Data and Attendance Supervisors Conference</a:t>
            </a:r>
          </a:p>
          <a:p>
            <a:pPr algn="ctr"/>
            <a:r>
              <a:rPr lang="en-US" sz="2000" b="1" dirty="0">
                <a:ln w="50800"/>
                <a:solidFill>
                  <a:srgbClr val="4D4D4D"/>
                </a:solidFill>
                <a:latin typeface="Arial Black" panose="020B0A04020102020204" pitchFamily="34" charset="0"/>
                <a:cs typeface="Arial" pitchFamily="34" charset="0"/>
              </a:rPr>
              <a:t>Innovative Options for Student Attendance</a:t>
            </a:r>
          </a:p>
          <a:p>
            <a:pPr algn="ctr"/>
            <a:r>
              <a:rPr lang="en-US" sz="2000" b="1" dirty="0">
                <a:ln w="50800"/>
                <a:solidFill>
                  <a:srgbClr val="4D4D4D"/>
                </a:solidFill>
                <a:latin typeface="Arial Black" panose="020B0A04020102020204" pitchFamily="34" charset="0"/>
                <a:cs typeface="Arial" pitchFamily="34" charset="0"/>
              </a:rPr>
              <a:t> Franklin Marriot Cool Springs</a:t>
            </a:r>
          </a:p>
          <a:p>
            <a:pPr algn="ctr"/>
            <a:r>
              <a:rPr lang="en-US" sz="2000" b="1" dirty="0">
                <a:ln w="50800"/>
                <a:solidFill>
                  <a:srgbClr val="4D4D4D"/>
                </a:solidFill>
                <a:latin typeface="Arial Black" panose="020B0A04020102020204" pitchFamily="34" charset="0"/>
                <a:cs typeface="Arial" pitchFamily="34" charset="0"/>
              </a:rPr>
              <a:t>Franklin, Tennessee 37067</a:t>
            </a:r>
          </a:p>
          <a:p>
            <a:pPr algn="ctr"/>
            <a:endParaRPr lang="en-US" sz="2000" b="1" i="1" dirty="0">
              <a:ln w="50800"/>
              <a:solidFill>
                <a:srgbClr val="4D4D4D"/>
              </a:solidFill>
              <a:latin typeface="Arial Black" panose="020B0A04020102020204" pitchFamily="34" charset="0"/>
              <a:cs typeface="Arial" pitchFamily="34" charset="0"/>
            </a:endParaRPr>
          </a:p>
          <a:p>
            <a:pPr algn="ctr"/>
            <a:endParaRPr lang="en-US" sz="3200" b="1" dirty="0">
              <a:ln w="50800"/>
              <a:solidFill>
                <a:srgbClr val="4D4D4D"/>
              </a:solidFill>
              <a:cs typeface="Arial" pitchFamily="34" charset="0"/>
            </a:endParaRPr>
          </a:p>
        </p:txBody>
      </p:sp>
      <p:sp>
        <p:nvSpPr>
          <p:cNvPr id="4" name="Rectangle 3"/>
          <p:cNvSpPr/>
          <p:nvPr/>
        </p:nvSpPr>
        <p:spPr>
          <a:xfrm>
            <a:off x="609600" y="76200"/>
            <a:ext cx="8153400" cy="584775"/>
          </a:xfrm>
          <a:prstGeom prst="rect">
            <a:avLst/>
          </a:prstGeom>
          <a:noFill/>
        </p:spPr>
        <p:txBody>
          <a:bodyPr wrap="square">
            <a:spAutoFit/>
          </a:bodyPr>
          <a:lstStyle/>
          <a:p>
            <a:pPr algn="ctr">
              <a:defRPr/>
            </a:pPr>
            <a:r>
              <a:rPr lang="en-US" sz="3200" b="1" dirty="0">
                <a:ln w="50800"/>
                <a:solidFill>
                  <a:srgbClr val="4D4D4D"/>
                </a:solidFill>
                <a:cs typeface="Arial" pitchFamily="34" charset="0"/>
              </a:rPr>
              <a:t> </a:t>
            </a:r>
          </a:p>
        </p:txBody>
      </p:sp>
    </p:spTree>
    <p:extLst>
      <p:ext uri="{BB962C8B-B14F-4D97-AF65-F5344CB8AC3E}">
        <p14:creationId xmlns:p14="http://schemas.microsoft.com/office/powerpoint/2010/main" val="1058590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099" name="TextBox 5"/>
          <p:cNvSpPr txBox="1">
            <a:spLocks noChangeArrowheads="1"/>
          </p:cNvSpPr>
          <p:nvPr/>
        </p:nvSpPr>
        <p:spPr bwMode="auto">
          <a:xfrm>
            <a:off x="1905000" y="0"/>
            <a:ext cx="6858000" cy="584775"/>
          </a:xfrm>
          <a:prstGeom prst="rect">
            <a:avLst/>
          </a:prstGeom>
          <a:noFill/>
          <a:ln w="9525">
            <a:noFill/>
            <a:miter lim="800000"/>
            <a:headEnd/>
            <a:tailEnd/>
          </a:ln>
        </p:spPr>
        <p:txBody>
          <a:bodyPr wrap="square">
            <a:spAutoFit/>
          </a:bodyPr>
          <a:lstStyle/>
          <a:p>
            <a:r>
              <a:rPr lang="en-US" sz="3200" b="1" dirty="0">
                <a:solidFill>
                  <a:schemeClr val="bg1"/>
                </a:solidFill>
                <a:latin typeface="Calibri" pitchFamily="34" charset="0"/>
              </a:rPr>
              <a:t>PEACE –ART Curriculum</a:t>
            </a:r>
          </a:p>
        </p:txBody>
      </p:sp>
      <p:sp>
        <p:nvSpPr>
          <p:cNvPr id="6" name="Down Arrow 5"/>
          <p:cNvSpPr/>
          <p:nvPr/>
        </p:nvSpPr>
        <p:spPr>
          <a:xfrm rot="19821465">
            <a:off x="5268774" y="1845317"/>
            <a:ext cx="652938" cy="29903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Left Arrow 6"/>
          <p:cNvSpPr/>
          <p:nvPr/>
        </p:nvSpPr>
        <p:spPr>
          <a:xfrm>
            <a:off x="2895600" y="4775127"/>
            <a:ext cx="34290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Down Arrow 7"/>
          <p:cNvSpPr/>
          <p:nvPr/>
        </p:nvSpPr>
        <p:spPr>
          <a:xfrm rot="12791786">
            <a:off x="2872776" y="1721270"/>
            <a:ext cx="645422" cy="31708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rot="10800000" flipV="1">
            <a:off x="3505200" y="1219200"/>
            <a:ext cx="2514600" cy="584775"/>
          </a:xfrm>
          <a:prstGeom prst="rect">
            <a:avLst/>
          </a:prstGeom>
          <a:noFill/>
        </p:spPr>
        <p:txBody>
          <a:bodyPr wrap="square" rtlCol="0">
            <a:spAutoFit/>
          </a:bodyPr>
          <a:lstStyle/>
          <a:p>
            <a:r>
              <a:rPr lang="en-US" sz="3200" b="1" dirty="0"/>
              <a:t>Thoughts</a:t>
            </a:r>
          </a:p>
        </p:txBody>
      </p:sp>
      <p:sp>
        <p:nvSpPr>
          <p:cNvPr id="11" name="TextBox 10"/>
          <p:cNvSpPr txBox="1"/>
          <p:nvPr/>
        </p:nvSpPr>
        <p:spPr>
          <a:xfrm>
            <a:off x="6553200" y="4775128"/>
            <a:ext cx="1981200" cy="584775"/>
          </a:xfrm>
          <a:prstGeom prst="rect">
            <a:avLst/>
          </a:prstGeom>
          <a:noFill/>
        </p:spPr>
        <p:txBody>
          <a:bodyPr wrap="square" rtlCol="0">
            <a:spAutoFit/>
          </a:bodyPr>
          <a:lstStyle/>
          <a:p>
            <a:r>
              <a:rPr lang="en-US" sz="3200" b="1" dirty="0"/>
              <a:t>Feelings</a:t>
            </a:r>
          </a:p>
        </p:txBody>
      </p:sp>
      <p:sp>
        <p:nvSpPr>
          <p:cNvPr id="12" name="TextBox 11"/>
          <p:cNvSpPr txBox="1"/>
          <p:nvPr/>
        </p:nvSpPr>
        <p:spPr>
          <a:xfrm rot="10800000" flipV="1">
            <a:off x="467023" y="4768921"/>
            <a:ext cx="2276175" cy="584775"/>
          </a:xfrm>
          <a:prstGeom prst="rect">
            <a:avLst/>
          </a:prstGeom>
          <a:noFill/>
        </p:spPr>
        <p:txBody>
          <a:bodyPr wrap="square" rtlCol="0">
            <a:spAutoFit/>
          </a:bodyPr>
          <a:lstStyle/>
          <a:p>
            <a:r>
              <a:rPr lang="en-US" sz="3200" b="1" dirty="0"/>
              <a:t>Behaviors</a:t>
            </a:r>
          </a:p>
        </p:txBody>
      </p:sp>
    </p:spTree>
    <p:extLst>
      <p:ext uri="{BB962C8B-B14F-4D97-AF65-F5344CB8AC3E}">
        <p14:creationId xmlns:p14="http://schemas.microsoft.com/office/powerpoint/2010/main" val="340789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099" name="TextBox 5"/>
          <p:cNvSpPr txBox="1">
            <a:spLocks noChangeArrowheads="1"/>
          </p:cNvSpPr>
          <p:nvPr/>
        </p:nvSpPr>
        <p:spPr bwMode="auto">
          <a:xfrm>
            <a:off x="1813092" y="0"/>
            <a:ext cx="6858000" cy="584775"/>
          </a:xfrm>
          <a:prstGeom prst="rect">
            <a:avLst/>
          </a:prstGeom>
          <a:noFill/>
          <a:ln w="9525">
            <a:noFill/>
            <a:miter lim="800000"/>
            <a:headEnd/>
            <a:tailEnd/>
          </a:ln>
        </p:spPr>
        <p:txBody>
          <a:bodyPr wrap="square">
            <a:spAutoFit/>
          </a:bodyPr>
          <a:lstStyle/>
          <a:p>
            <a:r>
              <a:rPr lang="en-US" sz="3200" b="1" dirty="0">
                <a:solidFill>
                  <a:schemeClr val="bg1"/>
                </a:solidFill>
                <a:latin typeface="Calibri" pitchFamily="34" charset="0"/>
              </a:rPr>
              <a:t>PEACE-ART Expanded Version</a:t>
            </a:r>
          </a:p>
        </p:txBody>
      </p:sp>
      <p:sp>
        <p:nvSpPr>
          <p:cNvPr id="7" name="TextBox 3"/>
          <p:cNvSpPr txBox="1"/>
          <p:nvPr/>
        </p:nvSpPr>
        <p:spPr>
          <a:xfrm>
            <a:off x="4876582" y="3352800"/>
            <a:ext cx="2438400" cy="1815882"/>
          </a:xfrm>
          <a:prstGeom prst="rect">
            <a:avLst/>
          </a:prstGeom>
          <a:solidFill>
            <a:schemeClr val="accent4">
              <a:lumMod val="60000"/>
              <a:lumOff val="40000"/>
            </a:schemeClr>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a:latin typeface="Arial Black" panose="020B0A04020102020204" pitchFamily="34" charset="0"/>
              </a:rPr>
              <a:t>Empathy</a:t>
            </a:r>
          </a:p>
          <a:p>
            <a:pPr algn="ctr"/>
            <a:r>
              <a:rPr lang="en-US" sz="1400" b="1" dirty="0">
                <a:latin typeface="Arial Black" panose="020B0A04020102020204" pitchFamily="34" charset="0"/>
              </a:rPr>
              <a:t> Goal: To teach youth the understand of feeling of others</a:t>
            </a:r>
          </a:p>
          <a:p>
            <a:pPr algn="ctr"/>
            <a:endParaRPr lang="en-US" sz="1400" b="1" dirty="0"/>
          </a:p>
          <a:p>
            <a:pPr algn="ctr"/>
            <a:endParaRPr lang="en-US" sz="1400" b="1" dirty="0"/>
          </a:p>
          <a:p>
            <a:pPr algn="ctr"/>
            <a:endParaRPr lang="en-US" sz="1400" b="1" dirty="0"/>
          </a:p>
          <a:p>
            <a:pPr algn="ctr"/>
            <a:endParaRPr lang="en-US" sz="1400" dirty="0"/>
          </a:p>
        </p:txBody>
      </p:sp>
      <p:sp>
        <p:nvSpPr>
          <p:cNvPr id="8" name="TextBox 4"/>
          <p:cNvSpPr txBox="1"/>
          <p:nvPr/>
        </p:nvSpPr>
        <p:spPr>
          <a:xfrm>
            <a:off x="3643922" y="1155918"/>
            <a:ext cx="2452078" cy="2031325"/>
          </a:xfrm>
          <a:prstGeom prst="rect">
            <a:avLst/>
          </a:prstGeom>
          <a:solidFill>
            <a:schemeClr val="accent2">
              <a:lumMod val="40000"/>
              <a:lumOff val="60000"/>
            </a:schemeClr>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a:latin typeface="Arial Black" panose="020B0A04020102020204" pitchFamily="34" charset="0"/>
              </a:rPr>
              <a:t>Essential Skillstreaming</a:t>
            </a:r>
          </a:p>
          <a:p>
            <a:pPr algn="ctr"/>
            <a:r>
              <a:rPr lang="en-US" sz="1400" dirty="0">
                <a:latin typeface="Arial Black" panose="020B0A04020102020204" pitchFamily="34" charset="0"/>
              </a:rPr>
              <a:t>(Behavior)</a:t>
            </a:r>
          </a:p>
          <a:p>
            <a:pPr algn="ctr"/>
            <a:r>
              <a:rPr lang="en-US" sz="1400" b="1" dirty="0">
                <a:latin typeface="Arial Black" panose="020B0A04020102020204" pitchFamily="34" charset="0"/>
              </a:rPr>
              <a:t>Goal:  To teach youth a broad curriculum of prosocial behavior</a:t>
            </a:r>
          </a:p>
          <a:p>
            <a:pPr algn="ctr"/>
            <a:endParaRPr lang="en-US" sz="1400" b="1" dirty="0">
              <a:latin typeface="Arial Black" panose="020B0A04020102020204" pitchFamily="34" charset="0"/>
            </a:endParaRPr>
          </a:p>
          <a:p>
            <a:pPr algn="ctr"/>
            <a:endParaRPr lang="en-US" sz="1400" b="1" dirty="0"/>
          </a:p>
          <a:p>
            <a:pPr algn="ctr"/>
            <a:endParaRPr lang="en-US" sz="1400" dirty="0"/>
          </a:p>
        </p:txBody>
      </p:sp>
      <p:sp>
        <p:nvSpPr>
          <p:cNvPr id="10" name="TextBox 7"/>
          <p:cNvSpPr txBox="1"/>
          <p:nvPr/>
        </p:nvSpPr>
        <p:spPr>
          <a:xfrm>
            <a:off x="2133600" y="3362325"/>
            <a:ext cx="2466870" cy="2246769"/>
          </a:xfrm>
          <a:prstGeom prst="rect">
            <a:avLst/>
          </a:prstGeom>
          <a:solidFill>
            <a:schemeClr val="bg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a:latin typeface="Arial Black" panose="020B0A04020102020204" pitchFamily="34" charset="0"/>
              </a:rPr>
              <a:t>Traps or Traits</a:t>
            </a:r>
          </a:p>
          <a:p>
            <a:pPr algn="ctr"/>
            <a:r>
              <a:rPr lang="en-US" sz="1400" dirty="0">
                <a:latin typeface="Arial Black" panose="020B0A04020102020204" pitchFamily="34" charset="0"/>
              </a:rPr>
              <a:t>(Thoughts)</a:t>
            </a:r>
          </a:p>
          <a:p>
            <a:pPr algn="ctr"/>
            <a:r>
              <a:rPr lang="en-US" sz="1400" b="1" dirty="0">
                <a:latin typeface="Arial Black" panose="020B0A04020102020204" pitchFamily="34" charset="0"/>
              </a:rPr>
              <a:t>Goal: To raise youth’s level of awareness when they are using a cognitive distortions and how to counter traps with a positive Character Trait</a:t>
            </a:r>
          </a:p>
          <a:p>
            <a:pPr algn="ctr"/>
            <a:endParaRPr lang="en-US" sz="1400" dirty="0"/>
          </a:p>
        </p:txBody>
      </p:sp>
      <p:sp>
        <p:nvSpPr>
          <p:cNvPr id="11" name="TextBox 8"/>
          <p:cNvSpPr txBox="1"/>
          <p:nvPr/>
        </p:nvSpPr>
        <p:spPr>
          <a:xfrm>
            <a:off x="6286642" y="1155918"/>
            <a:ext cx="2400158" cy="1815882"/>
          </a:xfrm>
          <a:prstGeom prst="rect">
            <a:avLst/>
          </a:prstGeom>
          <a:solidFill>
            <a:schemeClr val="accent1">
              <a:lumMod val="60000"/>
              <a:lumOff val="40000"/>
            </a:schemeClr>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a:latin typeface="Arial Black" panose="020B0A04020102020204" pitchFamily="34" charset="0"/>
              </a:rPr>
              <a:t>Anger Control Training</a:t>
            </a:r>
          </a:p>
          <a:p>
            <a:pPr algn="ctr"/>
            <a:r>
              <a:rPr lang="en-US" sz="1400" dirty="0">
                <a:latin typeface="Arial Black" panose="020B0A04020102020204" pitchFamily="34" charset="0"/>
              </a:rPr>
              <a:t>(Feelings)</a:t>
            </a:r>
          </a:p>
          <a:p>
            <a:pPr algn="ctr"/>
            <a:r>
              <a:rPr lang="en-US" sz="1400" b="1" dirty="0">
                <a:latin typeface="Arial Black" panose="020B0A04020102020204" pitchFamily="34" charset="0"/>
              </a:rPr>
              <a:t>Goal:  To teach youth</a:t>
            </a:r>
            <a:br>
              <a:rPr lang="en-US" sz="1400" b="1" dirty="0">
                <a:latin typeface="Arial Black" panose="020B0A04020102020204" pitchFamily="34" charset="0"/>
              </a:rPr>
            </a:br>
            <a:r>
              <a:rPr lang="en-US" sz="1400" b="1" dirty="0">
                <a:latin typeface="Arial Black" panose="020B0A04020102020204" pitchFamily="34" charset="0"/>
              </a:rPr>
              <a:t>self-control </a:t>
            </a:r>
            <a:r>
              <a:rPr lang="en-US" sz="1400" b="1" dirty="0"/>
              <a:t>of anger</a:t>
            </a:r>
          </a:p>
          <a:p>
            <a:pPr algn="ctr"/>
            <a:endParaRPr lang="en-US" sz="1400" b="1" dirty="0"/>
          </a:p>
          <a:p>
            <a:pPr algn="ctr"/>
            <a:endParaRPr lang="en-US" sz="1400" b="1" dirty="0"/>
          </a:p>
          <a:p>
            <a:pPr algn="ctr"/>
            <a:endParaRPr lang="en-US" sz="1400" dirty="0"/>
          </a:p>
          <a:p>
            <a:pPr algn="ctr"/>
            <a:endParaRPr lang="en-US" sz="1400" dirty="0"/>
          </a:p>
        </p:txBody>
      </p:sp>
      <p:sp>
        <p:nvSpPr>
          <p:cNvPr id="12" name="TextBox 9"/>
          <p:cNvSpPr txBox="1"/>
          <p:nvPr/>
        </p:nvSpPr>
        <p:spPr>
          <a:xfrm>
            <a:off x="986410" y="1155918"/>
            <a:ext cx="2466870" cy="2031325"/>
          </a:xfrm>
          <a:prstGeom prst="rect">
            <a:avLst/>
          </a:prstGeom>
          <a:solidFill>
            <a:schemeClr val="accent1"/>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a:latin typeface="Arial Black" panose="020B0A04020102020204" pitchFamily="34" charset="0"/>
              </a:rPr>
              <a:t>Parent Empowerment</a:t>
            </a:r>
          </a:p>
          <a:p>
            <a:pPr algn="ctr"/>
            <a:endParaRPr lang="en-US" sz="1400" b="1" dirty="0">
              <a:latin typeface="Arial Black" panose="020B0A04020102020204" pitchFamily="34" charset="0"/>
            </a:endParaRPr>
          </a:p>
          <a:p>
            <a:pPr algn="ctr"/>
            <a:r>
              <a:rPr lang="en-US" sz="1400" b="1" dirty="0">
                <a:latin typeface="Arial Black" panose="020B0A04020102020204" pitchFamily="34" charset="0"/>
              </a:rPr>
              <a:t>Goal: Empower parents to support youth in their growth</a:t>
            </a:r>
          </a:p>
          <a:p>
            <a:pPr algn="ctr"/>
            <a:endParaRPr lang="en-US" sz="1400" b="1" dirty="0">
              <a:latin typeface="Arial Black" panose="020B0A04020102020204" pitchFamily="34" charset="0"/>
            </a:endParaRPr>
          </a:p>
          <a:p>
            <a:pPr algn="ctr"/>
            <a:endParaRPr lang="en-US" sz="1400" b="1" dirty="0"/>
          </a:p>
          <a:p>
            <a:pPr algn="ctr"/>
            <a:endParaRPr lang="en-US" sz="1400" b="1" dirty="0"/>
          </a:p>
          <a:p>
            <a:pPr algn="ctr"/>
            <a:endParaRPr lang="en-US" sz="1400" b="1" dirty="0"/>
          </a:p>
        </p:txBody>
      </p:sp>
      <p:sp>
        <p:nvSpPr>
          <p:cNvPr id="14" name="TextBox 12"/>
          <p:cNvSpPr txBox="1"/>
          <p:nvPr/>
        </p:nvSpPr>
        <p:spPr>
          <a:xfrm>
            <a:off x="152400" y="5654930"/>
            <a:ext cx="8762999"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en-US" sz="2000" b="1" dirty="0">
                <a:latin typeface="Arial Black" panose="020B0A04020102020204" pitchFamily="34" charset="0"/>
                <a:ea typeface="ＭＳ Ｐゴシック" pitchFamily="34" charset="-128"/>
              </a:rPr>
              <a:t>Evidence-Based Curriculum</a:t>
            </a:r>
          </a:p>
          <a:p>
            <a:pPr algn="ctr"/>
            <a:r>
              <a:rPr lang="en-US" altLang="en-US" sz="2000" b="1" dirty="0">
                <a:latin typeface="Arial Black" panose="020B0A04020102020204" pitchFamily="34" charset="0"/>
                <a:ea typeface="ＭＳ Ｐゴシック" pitchFamily="34" charset="-128"/>
              </a:rPr>
              <a:t> Dr. Sara Salmon &amp; A. Goldstein</a:t>
            </a:r>
          </a:p>
        </p:txBody>
      </p:sp>
    </p:spTree>
    <p:extLst>
      <p:ext uri="{BB962C8B-B14F-4D97-AF65-F5344CB8AC3E}">
        <p14:creationId xmlns:p14="http://schemas.microsoft.com/office/powerpoint/2010/main" val="2857271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 name="TextBox 4"/>
          <p:cNvSpPr txBox="1">
            <a:spLocks noChangeArrowheads="1"/>
          </p:cNvSpPr>
          <p:nvPr/>
        </p:nvSpPr>
        <p:spPr bwMode="auto">
          <a:xfrm>
            <a:off x="1905000" y="0"/>
            <a:ext cx="54864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SHAPE Statistics</a:t>
            </a:r>
          </a:p>
        </p:txBody>
      </p:sp>
      <p:pic>
        <p:nvPicPr>
          <p:cNvPr id="2" name="Picture 1"/>
          <p:cNvPicPr>
            <a:picLocks noChangeAspect="1"/>
          </p:cNvPicPr>
          <p:nvPr/>
        </p:nvPicPr>
        <p:blipFill>
          <a:blip r:embed="rId3"/>
          <a:stretch>
            <a:fillRect/>
          </a:stretch>
        </p:blipFill>
        <p:spPr>
          <a:xfrm>
            <a:off x="1061085" y="891381"/>
            <a:ext cx="7174230" cy="5659437"/>
          </a:xfrm>
          <a:prstGeom prst="rect">
            <a:avLst/>
          </a:prstGeom>
        </p:spPr>
      </p:pic>
    </p:spTree>
    <p:extLst>
      <p:ext uri="{BB962C8B-B14F-4D97-AF65-F5344CB8AC3E}">
        <p14:creationId xmlns:p14="http://schemas.microsoft.com/office/powerpoint/2010/main" val="4077257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 name="TextBox 4"/>
          <p:cNvSpPr txBox="1">
            <a:spLocks noChangeArrowheads="1"/>
          </p:cNvSpPr>
          <p:nvPr/>
        </p:nvSpPr>
        <p:spPr bwMode="auto">
          <a:xfrm>
            <a:off x="1905000" y="0"/>
            <a:ext cx="54864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SHAPE Statistics</a:t>
            </a:r>
          </a:p>
        </p:txBody>
      </p:sp>
      <p:pic>
        <p:nvPicPr>
          <p:cNvPr id="2" name="Picture 1"/>
          <p:cNvPicPr>
            <a:picLocks noChangeAspect="1"/>
          </p:cNvPicPr>
          <p:nvPr/>
        </p:nvPicPr>
        <p:blipFill>
          <a:blip r:embed="rId3"/>
          <a:stretch>
            <a:fillRect/>
          </a:stretch>
        </p:blipFill>
        <p:spPr>
          <a:xfrm>
            <a:off x="1371600" y="840162"/>
            <a:ext cx="7048500" cy="5701608"/>
          </a:xfrm>
          <a:prstGeom prst="rect">
            <a:avLst/>
          </a:prstGeom>
        </p:spPr>
      </p:pic>
    </p:spTree>
    <p:extLst>
      <p:ext uri="{BB962C8B-B14F-4D97-AF65-F5344CB8AC3E}">
        <p14:creationId xmlns:p14="http://schemas.microsoft.com/office/powerpoint/2010/main" val="3370289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 name="TextBox 4"/>
          <p:cNvSpPr txBox="1">
            <a:spLocks noChangeArrowheads="1"/>
          </p:cNvSpPr>
          <p:nvPr/>
        </p:nvSpPr>
        <p:spPr bwMode="auto">
          <a:xfrm>
            <a:off x="1905000" y="0"/>
            <a:ext cx="54864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SHAPE Statistics</a:t>
            </a:r>
          </a:p>
        </p:txBody>
      </p:sp>
      <p:pic>
        <p:nvPicPr>
          <p:cNvPr id="2" name="Picture 1"/>
          <p:cNvPicPr>
            <a:picLocks noChangeAspect="1"/>
          </p:cNvPicPr>
          <p:nvPr/>
        </p:nvPicPr>
        <p:blipFill>
          <a:blip r:embed="rId3"/>
          <a:stretch>
            <a:fillRect/>
          </a:stretch>
        </p:blipFill>
        <p:spPr>
          <a:xfrm>
            <a:off x="1295400" y="785528"/>
            <a:ext cx="7101840" cy="5729572"/>
          </a:xfrm>
          <a:prstGeom prst="rect">
            <a:avLst/>
          </a:prstGeom>
        </p:spPr>
      </p:pic>
    </p:spTree>
    <p:extLst>
      <p:ext uri="{BB962C8B-B14F-4D97-AF65-F5344CB8AC3E}">
        <p14:creationId xmlns:p14="http://schemas.microsoft.com/office/powerpoint/2010/main" val="1098065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 name="TextBox 4"/>
          <p:cNvSpPr txBox="1">
            <a:spLocks noChangeArrowheads="1"/>
          </p:cNvSpPr>
          <p:nvPr/>
        </p:nvSpPr>
        <p:spPr bwMode="auto">
          <a:xfrm>
            <a:off x="1905000" y="0"/>
            <a:ext cx="54864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SHAPE Statistics</a:t>
            </a:r>
          </a:p>
        </p:txBody>
      </p:sp>
      <p:pic>
        <p:nvPicPr>
          <p:cNvPr id="2" name="Picture 1"/>
          <p:cNvPicPr>
            <a:picLocks noChangeAspect="1"/>
          </p:cNvPicPr>
          <p:nvPr/>
        </p:nvPicPr>
        <p:blipFill>
          <a:blip r:embed="rId3"/>
          <a:stretch>
            <a:fillRect/>
          </a:stretch>
        </p:blipFill>
        <p:spPr>
          <a:xfrm>
            <a:off x="1371600" y="833476"/>
            <a:ext cx="7010400" cy="5685434"/>
          </a:xfrm>
          <a:prstGeom prst="rect">
            <a:avLst/>
          </a:prstGeom>
        </p:spPr>
      </p:pic>
    </p:spTree>
    <p:extLst>
      <p:ext uri="{BB962C8B-B14F-4D97-AF65-F5344CB8AC3E}">
        <p14:creationId xmlns:p14="http://schemas.microsoft.com/office/powerpoint/2010/main" val="1268505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PowerpointBackground3.jpg"/>
          <p:cNvPicPr>
            <a:picLocks noChangeAspect="1"/>
          </p:cNvPicPr>
          <p:nvPr/>
        </p:nvPicPr>
        <p:blipFill>
          <a:blip r:embed="rId2" cstate="print"/>
          <a:stretch>
            <a:fillRect/>
          </a:stretch>
        </p:blipFill>
        <p:spPr>
          <a:xfrm>
            <a:off x="-15949" y="0"/>
            <a:ext cx="9143999" cy="6858000"/>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427126976"/>
              </p:ext>
            </p:extLst>
          </p:nvPr>
        </p:nvGraphicFramePr>
        <p:xfrm>
          <a:off x="1905000" y="1695519"/>
          <a:ext cx="5715001" cy="4616449"/>
        </p:xfrm>
        <a:graphic>
          <a:graphicData uri="http://schemas.openxmlformats.org/drawingml/2006/table">
            <a:tbl>
              <a:tblPr firstRow="1" bandRow="1">
                <a:tableStyleId>{BC89EF96-8CEA-46FF-86C4-4CE0E7609802}</a:tableStyleId>
              </a:tblPr>
              <a:tblGrid>
                <a:gridCol w="1349375">
                  <a:extLst>
                    <a:ext uri="{9D8B030D-6E8A-4147-A177-3AD203B41FA5}">
                      <a16:colId xmlns:a16="http://schemas.microsoft.com/office/drawing/2014/main" xmlns="" val="4269566813"/>
                    </a:ext>
                  </a:extLst>
                </a:gridCol>
                <a:gridCol w="2460625">
                  <a:extLst>
                    <a:ext uri="{9D8B030D-6E8A-4147-A177-3AD203B41FA5}">
                      <a16:colId xmlns:a16="http://schemas.microsoft.com/office/drawing/2014/main" xmlns="" val="51755621"/>
                    </a:ext>
                  </a:extLst>
                </a:gridCol>
                <a:gridCol w="1905001">
                  <a:extLst>
                    <a:ext uri="{9D8B030D-6E8A-4147-A177-3AD203B41FA5}">
                      <a16:colId xmlns:a16="http://schemas.microsoft.com/office/drawing/2014/main" xmlns="" val="3021829924"/>
                    </a:ext>
                  </a:extLst>
                </a:gridCol>
              </a:tblGrid>
              <a:tr h="1192608">
                <a:tc>
                  <a:txBody>
                    <a:bodyPr/>
                    <a:lstStyle/>
                    <a:p>
                      <a:pPr marL="0" indent="0" algn="ctr">
                        <a:buFont typeface="Arial" panose="020B0604020202020204" pitchFamily="34" charset="0"/>
                        <a:buNone/>
                      </a:pPr>
                      <a:endParaRPr lang="en-US" sz="2000" dirty="0" smtClean="0"/>
                    </a:p>
                    <a:p>
                      <a:pPr marL="0" indent="0" algn="ctr">
                        <a:buFont typeface="Arial" panose="020B0604020202020204" pitchFamily="34" charset="0"/>
                        <a:buNone/>
                      </a:pPr>
                      <a:r>
                        <a:rPr lang="en-US" sz="2000" dirty="0" smtClean="0"/>
                        <a:t>Year</a:t>
                      </a:r>
                      <a:endParaRPr lang="en-US" sz="2000" dirty="0"/>
                    </a:p>
                  </a:txBody>
                  <a:tcPr/>
                </a:tc>
                <a:tc>
                  <a:txBody>
                    <a:bodyPr/>
                    <a:lstStyle/>
                    <a:p>
                      <a:pPr algn="ctr"/>
                      <a:r>
                        <a:rPr lang="en-US" sz="2000" dirty="0" smtClean="0"/>
                        <a:t>Student</a:t>
                      </a:r>
                      <a:r>
                        <a:rPr lang="en-US" sz="2000" baseline="0" dirty="0" smtClean="0"/>
                        <a:t> </a:t>
                      </a:r>
                      <a:r>
                        <a:rPr lang="en-US" sz="2000" dirty="0"/>
                        <a:t>Baseline Data/Suspension Days</a:t>
                      </a:r>
                    </a:p>
                  </a:txBody>
                  <a:tcPr anchor="ctr"/>
                </a:tc>
                <a:tc>
                  <a:txBody>
                    <a:bodyPr/>
                    <a:lstStyle/>
                    <a:p>
                      <a:pPr algn="ctr"/>
                      <a:r>
                        <a:rPr lang="en-US" sz="2000" dirty="0" smtClean="0"/>
                        <a:t>Reduction </a:t>
                      </a:r>
                      <a:r>
                        <a:rPr lang="en-US" sz="2000" dirty="0"/>
                        <a:t>in suspension </a:t>
                      </a:r>
                      <a:r>
                        <a:rPr lang="en-US" sz="2000" baseline="0" dirty="0"/>
                        <a:t>days</a:t>
                      </a:r>
                      <a:endParaRPr lang="en-US" sz="2000" dirty="0"/>
                    </a:p>
                  </a:txBody>
                  <a:tcPr anchor="ctr"/>
                </a:tc>
                <a:extLst>
                  <a:ext uri="{0D108BD9-81ED-4DB2-BD59-A6C34878D82A}">
                    <a16:rowId xmlns:a16="http://schemas.microsoft.com/office/drawing/2014/main" xmlns="" val="88522572"/>
                  </a:ext>
                </a:extLst>
              </a:tr>
              <a:tr h="1134578">
                <a:tc>
                  <a:txBody>
                    <a:bodyPr/>
                    <a:lstStyle/>
                    <a:p>
                      <a:pPr algn="ctr"/>
                      <a:r>
                        <a:rPr lang="en-US" sz="2800" dirty="0"/>
                        <a:t>2018</a:t>
                      </a:r>
                    </a:p>
                  </a:txBody>
                  <a:tcPr anchor="ctr"/>
                </a:tc>
                <a:tc>
                  <a:txBody>
                    <a:bodyPr/>
                    <a:lstStyle/>
                    <a:p>
                      <a:pPr algn="ctr"/>
                      <a:r>
                        <a:rPr lang="en-US" sz="2800" dirty="0"/>
                        <a:t>1800</a:t>
                      </a:r>
                    </a:p>
                  </a:txBody>
                  <a:tcPr anchor="ctr"/>
                </a:tc>
                <a:tc>
                  <a:txBody>
                    <a:bodyPr/>
                    <a:lstStyle/>
                    <a:p>
                      <a:pPr algn="ctr"/>
                      <a:r>
                        <a:rPr lang="en-US" sz="2800" dirty="0"/>
                        <a:t>200</a:t>
                      </a:r>
                    </a:p>
                  </a:txBody>
                  <a:tcPr anchor="ctr"/>
                </a:tc>
                <a:extLst>
                  <a:ext uri="{0D108BD9-81ED-4DB2-BD59-A6C34878D82A}">
                    <a16:rowId xmlns:a16="http://schemas.microsoft.com/office/drawing/2014/main" xmlns="" val="486285129"/>
                  </a:ext>
                </a:extLst>
              </a:tr>
              <a:tr h="1200791">
                <a:tc>
                  <a:txBody>
                    <a:bodyPr/>
                    <a:lstStyle/>
                    <a:p>
                      <a:pPr algn="ctr"/>
                      <a:r>
                        <a:rPr lang="en-US" sz="2800" dirty="0"/>
                        <a:t>2017</a:t>
                      </a:r>
                    </a:p>
                  </a:txBody>
                  <a:tcPr anchor="ctr"/>
                </a:tc>
                <a:tc>
                  <a:txBody>
                    <a:bodyPr/>
                    <a:lstStyle/>
                    <a:p>
                      <a:pPr algn="ctr"/>
                      <a:r>
                        <a:rPr lang="en-US" sz="2800" dirty="0"/>
                        <a:t>1700</a:t>
                      </a:r>
                    </a:p>
                  </a:txBody>
                  <a:tcPr anchor="ctr"/>
                </a:tc>
                <a:tc>
                  <a:txBody>
                    <a:bodyPr/>
                    <a:lstStyle/>
                    <a:p>
                      <a:pPr algn="ctr"/>
                      <a:r>
                        <a:rPr lang="en-US" sz="2800" dirty="0"/>
                        <a:t>300</a:t>
                      </a:r>
                    </a:p>
                  </a:txBody>
                  <a:tcPr anchor="ctr"/>
                </a:tc>
                <a:extLst>
                  <a:ext uri="{0D108BD9-81ED-4DB2-BD59-A6C34878D82A}">
                    <a16:rowId xmlns:a16="http://schemas.microsoft.com/office/drawing/2014/main" xmlns="" val="3091351006"/>
                  </a:ext>
                </a:extLst>
              </a:tr>
              <a:tr h="1088472">
                <a:tc>
                  <a:txBody>
                    <a:bodyPr/>
                    <a:lstStyle/>
                    <a:p>
                      <a:pPr algn="ctr"/>
                      <a:r>
                        <a:rPr lang="en-US" sz="2800" dirty="0"/>
                        <a:t>2016</a:t>
                      </a:r>
                    </a:p>
                  </a:txBody>
                  <a:tcPr anchor="ctr"/>
                </a:tc>
                <a:tc>
                  <a:txBody>
                    <a:bodyPr/>
                    <a:lstStyle/>
                    <a:p>
                      <a:pPr algn="ctr"/>
                      <a:r>
                        <a:rPr lang="en-US" sz="2800" dirty="0"/>
                        <a:t>1600</a:t>
                      </a:r>
                    </a:p>
                  </a:txBody>
                  <a:tcPr anchor="ctr"/>
                </a:tc>
                <a:tc>
                  <a:txBody>
                    <a:bodyPr/>
                    <a:lstStyle/>
                    <a:p>
                      <a:pPr algn="ctr"/>
                      <a:r>
                        <a:rPr lang="en-US" sz="2800" dirty="0"/>
                        <a:t>250</a:t>
                      </a:r>
                    </a:p>
                  </a:txBody>
                  <a:tcPr anchor="ctr"/>
                </a:tc>
                <a:extLst>
                  <a:ext uri="{0D108BD9-81ED-4DB2-BD59-A6C34878D82A}">
                    <a16:rowId xmlns:a16="http://schemas.microsoft.com/office/drawing/2014/main" xmlns="" val="266522037"/>
                  </a:ext>
                </a:extLst>
              </a:tr>
            </a:tbl>
          </a:graphicData>
        </a:graphic>
      </p:graphicFrame>
      <p:sp>
        <p:nvSpPr>
          <p:cNvPr id="5" name="TextBox 4"/>
          <p:cNvSpPr txBox="1"/>
          <p:nvPr/>
        </p:nvSpPr>
        <p:spPr>
          <a:xfrm>
            <a:off x="990600" y="892314"/>
            <a:ext cx="7010400" cy="707886"/>
          </a:xfrm>
          <a:prstGeom prst="rect">
            <a:avLst/>
          </a:prstGeom>
          <a:noFill/>
        </p:spPr>
        <p:txBody>
          <a:bodyPr wrap="square" rtlCol="0">
            <a:spAutoFit/>
          </a:bodyPr>
          <a:lstStyle/>
          <a:p>
            <a:pPr algn="ctr"/>
            <a:r>
              <a:rPr lang="en-US" sz="3600" dirty="0"/>
              <a:t> </a:t>
            </a:r>
            <a:r>
              <a:rPr lang="en-US" sz="4000" dirty="0"/>
              <a:t>Attendance Statistics</a:t>
            </a:r>
          </a:p>
        </p:txBody>
      </p:sp>
    </p:spTree>
    <p:extLst>
      <p:ext uri="{BB962C8B-B14F-4D97-AF65-F5344CB8AC3E}">
        <p14:creationId xmlns:p14="http://schemas.microsoft.com/office/powerpoint/2010/main" val="332930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PowerpointBackground3.jpg"/>
          <p:cNvPicPr>
            <a:picLocks noChangeAspect="1"/>
          </p:cNvPicPr>
          <p:nvPr/>
        </p:nvPicPr>
        <p:blipFill>
          <a:blip r:embed="rId2" cstate="print"/>
          <a:stretch>
            <a:fillRect/>
          </a:stretch>
        </p:blipFill>
        <p:spPr>
          <a:xfrm>
            <a:off x="-30933" y="0"/>
            <a:ext cx="9143999" cy="6858000"/>
          </a:xfrm>
          <a:prstGeom prst="rect">
            <a:avLst/>
          </a:prstGeom>
        </p:spPr>
      </p:pic>
      <p:sp>
        <p:nvSpPr>
          <p:cNvPr id="5" name="Rectangle 4"/>
          <p:cNvSpPr/>
          <p:nvPr/>
        </p:nvSpPr>
        <p:spPr>
          <a:xfrm>
            <a:off x="1257300" y="1917819"/>
            <a:ext cx="6629400" cy="2677656"/>
          </a:xfrm>
          <a:prstGeom prst="rect">
            <a:avLst/>
          </a:prstGeom>
        </p:spPr>
        <p:txBody>
          <a:bodyPr wrap="square">
            <a:spAutoFit/>
          </a:bodyPr>
          <a:lstStyle/>
          <a:p>
            <a:pPr marL="285750" indent="-285750">
              <a:buFont typeface="Arial" panose="020B0604020202020204" pitchFamily="34" charset="0"/>
              <a:buChar char="•"/>
            </a:pPr>
            <a:r>
              <a:rPr lang="en-US" sz="2800" dirty="0"/>
              <a:t>Reduction in suspension </a:t>
            </a:r>
            <a:r>
              <a:rPr lang="en-US" sz="2800" dirty="0" smtClean="0"/>
              <a:t>days</a:t>
            </a:r>
          </a:p>
          <a:p>
            <a:endParaRPr lang="en-US" sz="2800" dirty="0"/>
          </a:p>
          <a:p>
            <a:pPr marL="285750" indent="-285750">
              <a:buFont typeface="Arial" panose="020B0604020202020204" pitchFamily="34" charset="0"/>
              <a:buChar char="•"/>
            </a:pPr>
            <a:r>
              <a:rPr lang="en-US" sz="2800" dirty="0"/>
              <a:t>Decreased referrals </a:t>
            </a:r>
            <a:r>
              <a:rPr lang="en-US" sz="2800" dirty="0" smtClean="0"/>
              <a:t>for </a:t>
            </a:r>
            <a:r>
              <a:rPr lang="en-US" sz="2800" dirty="0"/>
              <a:t>disciplinary </a:t>
            </a:r>
            <a:r>
              <a:rPr lang="en-US" sz="2800" dirty="0" smtClean="0"/>
              <a:t>issues</a:t>
            </a:r>
          </a:p>
          <a:p>
            <a:endParaRPr lang="en-US" sz="2800" dirty="0"/>
          </a:p>
          <a:p>
            <a:pPr marL="285750" indent="-285750">
              <a:buFont typeface="Arial" panose="020B0604020202020204" pitchFamily="34" charset="0"/>
              <a:buChar char="•"/>
            </a:pPr>
            <a:r>
              <a:rPr lang="en-US" sz="2800" dirty="0"/>
              <a:t>Increased </a:t>
            </a:r>
            <a:r>
              <a:rPr lang="en-US" sz="2800" dirty="0" smtClean="0"/>
              <a:t>attendance</a:t>
            </a:r>
            <a:endParaRPr lang="en-US" sz="2800" dirty="0"/>
          </a:p>
        </p:txBody>
      </p:sp>
      <p:sp>
        <p:nvSpPr>
          <p:cNvPr id="6" name="TextBox 5"/>
          <p:cNvSpPr txBox="1"/>
          <p:nvPr/>
        </p:nvSpPr>
        <p:spPr>
          <a:xfrm>
            <a:off x="1066800" y="868363"/>
            <a:ext cx="6324600" cy="707886"/>
          </a:xfrm>
          <a:prstGeom prst="rect">
            <a:avLst/>
          </a:prstGeom>
          <a:noFill/>
        </p:spPr>
        <p:txBody>
          <a:bodyPr wrap="square" rtlCol="0">
            <a:spAutoFit/>
          </a:bodyPr>
          <a:lstStyle/>
          <a:p>
            <a:pPr algn="ctr"/>
            <a:r>
              <a:rPr lang="en-US" sz="4000" dirty="0"/>
              <a:t>Expected Outcomes</a:t>
            </a:r>
          </a:p>
        </p:txBody>
      </p:sp>
    </p:spTree>
    <p:extLst>
      <p:ext uri="{BB962C8B-B14F-4D97-AF65-F5344CB8AC3E}">
        <p14:creationId xmlns:p14="http://schemas.microsoft.com/office/powerpoint/2010/main" val="3746895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PowerpointBackground3.jpg"/>
          <p:cNvPicPr>
            <a:picLocks noChangeAspect="1"/>
          </p:cNvPicPr>
          <p:nvPr/>
        </p:nvPicPr>
        <p:blipFill>
          <a:blip r:embed="rId2" cstate="print"/>
          <a:stretch>
            <a:fillRect/>
          </a:stretch>
        </p:blipFill>
        <p:spPr>
          <a:xfrm>
            <a:off x="-34065" y="0"/>
            <a:ext cx="9143999" cy="6858000"/>
          </a:xfrm>
          <a:prstGeom prst="rect">
            <a:avLst/>
          </a:prstGeom>
        </p:spPr>
      </p:pic>
      <p:sp>
        <p:nvSpPr>
          <p:cNvPr id="7" name="TextBox 6"/>
          <p:cNvSpPr txBox="1"/>
          <p:nvPr/>
        </p:nvSpPr>
        <p:spPr>
          <a:xfrm>
            <a:off x="1257300" y="916994"/>
            <a:ext cx="6743700" cy="707886"/>
          </a:xfrm>
          <a:prstGeom prst="rect">
            <a:avLst/>
          </a:prstGeom>
          <a:noFill/>
        </p:spPr>
        <p:txBody>
          <a:bodyPr wrap="square" rtlCol="0">
            <a:spAutoFit/>
          </a:bodyPr>
          <a:lstStyle/>
          <a:p>
            <a:pPr algn="ctr"/>
            <a:r>
              <a:rPr lang="en-US" sz="4000" dirty="0"/>
              <a:t>Role of Site Coordinators</a:t>
            </a:r>
          </a:p>
        </p:txBody>
      </p:sp>
      <p:sp>
        <p:nvSpPr>
          <p:cNvPr id="8" name="Rectangle 7"/>
          <p:cNvSpPr/>
          <p:nvPr/>
        </p:nvSpPr>
        <p:spPr>
          <a:xfrm>
            <a:off x="918434" y="1807442"/>
            <a:ext cx="7239000" cy="4401205"/>
          </a:xfrm>
          <a:prstGeom prst="rect">
            <a:avLst/>
          </a:prstGeom>
        </p:spPr>
        <p:txBody>
          <a:bodyPr wrap="square">
            <a:spAutoFit/>
          </a:bodyPr>
          <a:lstStyle/>
          <a:p>
            <a:pPr marL="285750" indent="-285750">
              <a:buFont typeface="Arial" panose="020B0604020202020204" pitchFamily="34" charset="0"/>
              <a:buChar char="•"/>
            </a:pPr>
            <a:r>
              <a:rPr lang="en-US" sz="2800" dirty="0"/>
              <a:t>Support students attendance on a regular </a:t>
            </a:r>
            <a:r>
              <a:rPr lang="en-US" sz="2800" dirty="0" smtClean="0"/>
              <a:t>basis</a:t>
            </a:r>
          </a:p>
          <a:p>
            <a:endParaRPr lang="en-US" sz="2800" dirty="0"/>
          </a:p>
          <a:p>
            <a:pPr marL="285750" indent="-285750">
              <a:buFont typeface="Arial" panose="020B0604020202020204" pitchFamily="34" charset="0"/>
              <a:buChar char="•"/>
            </a:pPr>
            <a:r>
              <a:rPr lang="en-US" sz="2800" dirty="0"/>
              <a:t>Provide one on one support, if </a:t>
            </a:r>
            <a:r>
              <a:rPr lang="en-US" sz="2800" dirty="0" smtClean="0"/>
              <a:t>needed</a:t>
            </a:r>
          </a:p>
          <a:p>
            <a:endParaRPr lang="en-US" sz="2800" dirty="0"/>
          </a:p>
          <a:p>
            <a:pPr marL="285750" indent="-285750">
              <a:buFont typeface="Arial" panose="020B0604020202020204" pitchFamily="34" charset="0"/>
              <a:buChar char="•"/>
            </a:pPr>
            <a:r>
              <a:rPr lang="en-US" sz="2800" dirty="0"/>
              <a:t>Contact and monitor parents about </a:t>
            </a:r>
            <a:r>
              <a:rPr lang="en-US" sz="2800" dirty="0" smtClean="0"/>
              <a:t>students attendance</a:t>
            </a:r>
          </a:p>
          <a:p>
            <a:endParaRPr lang="en-US" sz="2800" dirty="0"/>
          </a:p>
          <a:p>
            <a:pPr marL="285750" indent="-285750">
              <a:buFont typeface="Arial" panose="020B0604020202020204" pitchFamily="34" charset="0"/>
              <a:buChar char="•"/>
            </a:pPr>
            <a:r>
              <a:rPr lang="en-US" sz="2800" dirty="0"/>
              <a:t>Assist with finding support within the district if needed.</a:t>
            </a:r>
          </a:p>
        </p:txBody>
      </p:sp>
    </p:spTree>
    <p:extLst>
      <p:ext uri="{BB962C8B-B14F-4D97-AF65-F5344CB8AC3E}">
        <p14:creationId xmlns:p14="http://schemas.microsoft.com/office/powerpoint/2010/main" val="1443801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14339" name="TextBox 4"/>
          <p:cNvSpPr txBox="1">
            <a:spLocks noChangeArrowheads="1"/>
          </p:cNvSpPr>
          <p:nvPr/>
        </p:nvSpPr>
        <p:spPr bwMode="auto">
          <a:xfrm>
            <a:off x="1905000" y="0"/>
            <a:ext cx="54864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SHAPE Impacts</a:t>
            </a:r>
          </a:p>
        </p:txBody>
      </p:sp>
      <p:sp>
        <p:nvSpPr>
          <p:cNvPr id="6" name="TextBox 1"/>
          <p:cNvSpPr txBox="1">
            <a:spLocks noChangeArrowheads="1"/>
          </p:cNvSpPr>
          <p:nvPr/>
        </p:nvSpPr>
        <p:spPr bwMode="auto">
          <a:xfrm>
            <a:off x="304800" y="620059"/>
            <a:ext cx="8305800" cy="5324535"/>
          </a:xfrm>
          <a:prstGeom prst="rect">
            <a:avLst/>
          </a:prstGeom>
          <a:noFill/>
          <a:ln w="9525">
            <a:noFill/>
            <a:miter lim="800000"/>
            <a:headEnd/>
            <a:tailEnd/>
          </a:ln>
        </p:spPr>
        <p:txBody>
          <a:bodyPr>
            <a:spAutoFit/>
          </a:bodyPr>
          <a:lstStyle/>
          <a:p>
            <a:pPr marL="742950" lvl="1" indent="-285750" eaLnBrk="0" fontAlgn="auto" hangingPunct="0">
              <a:spcBef>
                <a:spcPts val="0"/>
              </a:spcBef>
              <a:spcAft>
                <a:spcPts val="0"/>
              </a:spcAft>
              <a:buFont typeface="Arial" pitchFamily="34" charset="0"/>
              <a:buChar char="•"/>
              <a:defRPr/>
            </a:pPr>
            <a:endParaRPr lang="en-US" dirty="0">
              <a:latin typeface="+mj-lt"/>
            </a:endParaRPr>
          </a:p>
          <a:p>
            <a:pPr marL="742950" lvl="1" indent="-285750"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Fewer minority students from the schools have made contact with the Juvenile Justice System in Shelby County.</a:t>
            </a:r>
          </a:p>
          <a:p>
            <a:pPr marL="742950" lvl="1" indent="-285750"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A drop in transports/juvenile summons to Juvenile Court from the schools.</a:t>
            </a:r>
          </a:p>
          <a:p>
            <a:pPr marL="742950" lvl="1" indent="-285750"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Community safety has not been compromised - low recidivism rate</a:t>
            </a:r>
          </a:p>
          <a:p>
            <a:pPr lvl="1"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System changes are becoming institutionalized:</a:t>
            </a:r>
          </a:p>
          <a:p>
            <a:pPr lvl="2"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Improved cooperation/communication between the major participating agencies.</a:t>
            </a:r>
          </a:p>
          <a:p>
            <a:pPr lvl="2"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MPD &amp; SCSO has allowed participation in in-service training.</a:t>
            </a:r>
          </a:p>
          <a:p>
            <a:pPr lvl="2"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SCS Administration is using continuum of sanctions more often.</a:t>
            </a:r>
          </a:p>
          <a:p>
            <a:pPr lvl="1"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Sustainability of the program is assured due to low costs and successful results</a:t>
            </a:r>
          </a:p>
          <a:p>
            <a:pPr lvl="1"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An on-going commitment to evaluation that promotes self-correction.</a:t>
            </a:r>
          </a:p>
          <a:p>
            <a:pPr lvl="1"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Recognized as DMC Best Practices Program by OJJDP.</a:t>
            </a:r>
          </a:p>
          <a:p>
            <a:pPr lvl="1"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“Disproportionate Minority Contact” Current Issues and Policies</a:t>
            </a:r>
          </a:p>
          <a:p>
            <a:pPr lvl="1" eaLnBrk="0" fontAlgn="auto" hangingPunct="0">
              <a:spcBef>
                <a:spcPts val="0"/>
              </a:spcBef>
              <a:spcAft>
                <a:spcPts val="0"/>
              </a:spcAft>
              <a:buFont typeface="Arial" pitchFamily="34" charset="0"/>
              <a:buChar char="•"/>
              <a:defRPr/>
            </a:pPr>
            <a:r>
              <a:rPr lang="en-US" sz="1600" dirty="0">
                <a:latin typeface="Arial Black" panose="020B0A04020102020204" pitchFamily="34" charset="0"/>
              </a:rPr>
              <a:t>   Communication with other cities/counties to replicate</a:t>
            </a:r>
          </a:p>
          <a:p>
            <a:pPr eaLnBrk="0" fontAlgn="auto" hangingPunct="0">
              <a:spcBef>
                <a:spcPts val="0"/>
              </a:spcBef>
              <a:spcAft>
                <a:spcPts val="0"/>
              </a:spcAft>
              <a:defRPr/>
            </a:pPr>
            <a:endParaRPr lang="en-US" dirty="0">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Background3.jpg"/>
          <p:cNvPicPr>
            <a:picLocks noChangeAspect="1"/>
          </p:cNvPicPr>
          <p:nvPr/>
        </p:nvPicPr>
        <p:blipFill>
          <a:blip r:embed="rId2" cstate="print"/>
          <a:stretch>
            <a:fillRect/>
          </a:stretch>
        </p:blipFill>
        <p:spPr>
          <a:xfrm>
            <a:off x="1" y="-9525"/>
            <a:ext cx="9143999" cy="6858000"/>
          </a:xfrm>
          <a:prstGeom prst="rect">
            <a:avLst/>
          </a:prstGeom>
        </p:spPr>
      </p:pic>
      <p:sp>
        <p:nvSpPr>
          <p:cNvPr id="6" name="Title 1"/>
          <p:cNvSpPr txBox="1">
            <a:spLocks/>
          </p:cNvSpPr>
          <p:nvPr/>
        </p:nvSpPr>
        <p:spPr>
          <a:xfrm>
            <a:off x="463899" y="152400"/>
            <a:ext cx="8229600" cy="16764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000" dirty="0">
                <a:solidFill>
                  <a:schemeClr val="bg1"/>
                </a:solidFill>
                <a:latin typeface="Arial Black" panose="020B0A04020102020204" pitchFamily="34" charset="0"/>
              </a:rPr>
              <a:t>SCS DEMOGRAPHIC INFORMATION</a:t>
            </a:r>
            <a:r>
              <a:rPr lang="en-US" sz="1200" dirty="0">
                <a:solidFill>
                  <a:schemeClr val="bg1"/>
                </a:solidFill>
                <a:latin typeface="Arial Black" panose="020B0A04020102020204" pitchFamily="34" charset="0"/>
              </a:rPr>
              <a:t> (2018/2019)</a:t>
            </a:r>
          </a:p>
        </p:txBody>
      </p:sp>
      <p:pic>
        <p:nvPicPr>
          <p:cNvPr id="5" name="Picture 4"/>
          <p:cNvPicPr>
            <a:picLocks noChangeAspect="1"/>
          </p:cNvPicPr>
          <p:nvPr/>
        </p:nvPicPr>
        <p:blipFill>
          <a:blip r:embed="rId3"/>
          <a:stretch>
            <a:fillRect/>
          </a:stretch>
        </p:blipFill>
        <p:spPr>
          <a:xfrm>
            <a:off x="1133475" y="574799"/>
            <a:ext cx="7019925" cy="6511801"/>
          </a:xfrm>
          <a:prstGeom prst="rect">
            <a:avLst/>
          </a:prstGeom>
        </p:spPr>
      </p:pic>
    </p:spTree>
    <p:extLst>
      <p:ext uri="{BB962C8B-B14F-4D97-AF65-F5344CB8AC3E}">
        <p14:creationId xmlns:p14="http://schemas.microsoft.com/office/powerpoint/2010/main" val="3315204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6" name="Content Placeholder 2"/>
          <p:cNvSpPr txBox="1">
            <a:spLocks/>
          </p:cNvSpPr>
          <p:nvPr/>
        </p:nvSpPr>
        <p:spPr>
          <a:xfrm>
            <a:off x="533400" y="2209800"/>
            <a:ext cx="8229600" cy="2057400"/>
          </a:xfrm>
          <a:prstGeom prst="rect">
            <a:avLst/>
          </a:prstGeom>
        </p:spPr>
        <p:txBody>
          <a:bodyPr>
            <a:noAutofit/>
          </a:bodyPr>
          <a:lstStyle/>
          <a:p>
            <a:pPr algn="ctr" fontAlgn="auto">
              <a:spcBef>
                <a:spcPct val="20000"/>
              </a:spcBef>
              <a:spcAft>
                <a:spcPts val="0"/>
              </a:spcAft>
              <a:buFont typeface="Wingdings 2" pitchFamily="18" charset="2"/>
              <a:buNone/>
              <a:defRPr/>
            </a:pPr>
            <a:r>
              <a:rPr lang="en-US" sz="4000" b="1" dirty="0">
                <a:latin typeface="+mn-lt"/>
              </a:rPr>
              <a:t>Questions and Answer Session</a:t>
            </a:r>
          </a:p>
        </p:txBody>
      </p:sp>
      <p:sp>
        <p:nvSpPr>
          <p:cNvPr id="2" name="Title 1"/>
          <p:cNvSpPr>
            <a:spLocks noGrp="1"/>
          </p:cNvSpPr>
          <p:nvPr>
            <p:ph type="title"/>
          </p:nvPr>
        </p:nvSpPr>
        <p:spPr>
          <a:xfrm>
            <a:off x="228600" y="-228600"/>
            <a:ext cx="8229600" cy="1143000"/>
          </a:xfrm>
        </p:spPr>
        <p:txBody>
          <a:bodyPr/>
          <a:lstStyle/>
          <a:p>
            <a:r>
              <a:rPr lang="en-US" dirty="0">
                <a:solidFill>
                  <a:schemeClr val="bg1"/>
                </a:solidFill>
              </a:rPr>
              <a:t>SHAPE Conclusion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werpointBackground3.jpg"/>
          <p:cNvPicPr>
            <a:picLocks noChangeAspect="1"/>
          </p:cNvPicPr>
          <p:nvPr/>
        </p:nvPicPr>
        <p:blipFill>
          <a:blip r:embed="rId3" cstate="print"/>
          <a:stretch>
            <a:fillRect/>
          </a:stretch>
        </p:blipFill>
        <p:spPr>
          <a:xfrm>
            <a:off x="-34065" y="0"/>
            <a:ext cx="9143999" cy="6858000"/>
          </a:xfrm>
          <a:prstGeom prst="rect">
            <a:avLst/>
          </a:prstGeom>
        </p:spPr>
      </p:pic>
      <p:sp>
        <p:nvSpPr>
          <p:cNvPr id="15363" name="TextBox 4"/>
          <p:cNvSpPr txBox="1">
            <a:spLocks noChangeArrowheads="1"/>
          </p:cNvSpPr>
          <p:nvPr/>
        </p:nvSpPr>
        <p:spPr bwMode="auto">
          <a:xfrm>
            <a:off x="2362200" y="76200"/>
            <a:ext cx="54864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Contact Information</a:t>
            </a:r>
          </a:p>
        </p:txBody>
      </p:sp>
      <p:sp>
        <p:nvSpPr>
          <p:cNvPr id="6" name="Content Placeholder 2"/>
          <p:cNvSpPr txBox="1">
            <a:spLocks/>
          </p:cNvSpPr>
          <p:nvPr/>
        </p:nvSpPr>
        <p:spPr>
          <a:xfrm>
            <a:off x="533400" y="1676400"/>
            <a:ext cx="8229600" cy="4389438"/>
          </a:xfrm>
          <a:prstGeom prst="rect">
            <a:avLst/>
          </a:prstGeom>
        </p:spPr>
        <p:txBody>
          <a:bodyPr>
            <a:normAutofit fontScale="92500" lnSpcReduction="20000"/>
          </a:bodyPr>
          <a:lstStyle/>
          <a:p>
            <a:pPr algn="r" fontAlgn="auto">
              <a:spcBef>
                <a:spcPct val="20000"/>
              </a:spcBef>
              <a:spcAft>
                <a:spcPts val="0"/>
              </a:spcAft>
              <a:buFont typeface="Wingdings 2" pitchFamily="18" charset="2"/>
              <a:buNone/>
              <a:defRPr/>
            </a:pPr>
            <a:endParaRPr lang="en-US" sz="3200" dirty="0">
              <a:latin typeface="+mn-lt"/>
            </a:endParaRPr>
          </a:p>
          <a:p>
            <a:pPr algn="ctr" fontAlgn="auto">
              <a:spcBef>
                <a:spcPct val="20000"/>
              </a:spcBef>
              <a:spcAft>
                <a:spcPts val="0"/>
              </a:spcAft>
              <a:buFont typeface="Wingdings 2" pitchFamily="18" charset="2"/>
              <a:buNone/>
              <a:defRPr/>
            </a:pPr>
            <a:r>
              <a:rPr lang="en-US" sz="3200" b="1" dirty="0">
                <a:latin typeface="Arial Black" panose="020B0A04020102020204" pitchFamily="34" charset="0"/>
              </a:rPr>
              <a:t>For Additional Information about the </a:t>
            </a:r>
          </a:p>
          <a:p>
            <a:pPr algn="ctr" fontAlgn="auto">
              <a:spcBef>
                <a:spcPct val="20000"/>
              </a:spcBef>
              <a:spcAft>
                <a:spcPts val="0"/>
              </a:spcAft>
              <a:buFont typeface="Wingdings 2" pitchFamily="18" charset="2"/>
              <a:buNone/>
              <a:defRPr/>
            </a:pPr>
            <a:r>
              <a:rPr lang="en-US" sz="3200" b="1" dirty="0">
                <a:latin typeface="Arial Black" panose="020B0A04020102020204" pitchFamily="34" charset="0"/>
              </a:rPr>
              <a:t>SHAPE Program</a:t>
            </a:r>
          </a:p>
          <a:p>
            <a:pPr algn="ctr" fontAlgn="auto">
              <a:spcBef>
                <a:spcPct val="20000"/>
              </a:spcBef>
              <a:spcAft>
                <a:spcPts val="0"/>
              </a:spcAft>
              <a:buFont typeface="Wingdings 2" pitchFamily="18" charset="2"/>
              <a:buNone/>
              <a:defRPr/>
            </a:pPr>
            <a:endParaRPr lang="en-US" sz="3200" b="1" dirty="0">
              <a:latin typeface="+mn-lt"/>
            </a:endParaRPr>
          </a:p>
          <a:p>
            <a:pPr algn="ctr" fontAlgn="auto">
              <a:spcBef>
                <a:spcPct val="20000"/>
              </a:spcBef>
              <a:spcAft>
                <a:spcPts val="0"/>
              </a:spcAft>
              <a:buFont typeface="Wingdings 2" pitchFamily="18" charset="2"/>
              <a:buNone/>
              <a:defRPr/>
            </a:pPr>
            <a:r>
              <a:rPr lang="en-US" sz="3200" dirty="0">
                <a:latin typeface="+mn-lt"/>
                <a:hlinkClick r:id="rId4"/>
              </a:rPr>
              <a:t>www.scsk12.org/shape</a:t>
            </a:r>
            <a:endParaRPr lang="en-US" sz="3200" dirty="0">
              <a:latin typeface="+mn-lt"/>
            </a:endParaRPr>
          </a:p>
          <a:p>
            <a:pPr algn="ctr" fontAlgn="auto">
              <a:spcBef>
                <a:spcPct val="20000"/>
              </a:spcBef>
              <a:spcAft>
                <a:spcPts val="0"/>
              </a:spcAft>
              <a:buFont typeface="Wingdings 2" pitchFamily="18" charset="2"/>
              <a:buNone/>
              <a:defRPr/>
            </a:pPr>
            <a:endParaRPr lang="en-US" sz="3200" dirty="0">
              <a:latin typeface="+mn-lt"/>
            </a:endParaRPr>
          </a:p>
          <a:p>
            <a:pPr algn="ctr" fontAlgn="auto">
              <a:spcBef>
                <a:spcPct val="20000"/>
              </a:spcBef>
              <a:spcAft>
                <a:spcPts val="0"/>
              </a:spcAft>
              <a:buFont typeface="Wingdings 2" pitchFamily="18" charset="2"/>
              <a:buNone/>
              <a:defRPr/>
            </a:pPr>
            <a:r>
              <a:rPr lang="en-US" sz="3200" dirty="0">
                <a:latin typeface="Arial Black" panose="020B0A04020102020204" pitchFamily="34" charset="0"/>
              </a:rPr>
              <a:t>John Hall</a:t>
            </a:r>
          </a:p>
          <a:p>
            <a:pPr algn="ctr" fontAlgn="auto">
              <a:spcBef>
                <a:spcPct val="20000"/>
              </a:spcBef>
              <a:spcAft>
                <a:spcPts val="0"/>
              </a:spcAft>
              <a:buFont typeface="Wingdings 2" pitchFamily="18" charset="2"/>
              <a:buNone/>
              <a:defRPr/>
            </a:pPr>
            <a:r>
              <a:rPr lang="en-US" sz="3200" dirty="0">
                <a:latin typeface="Arial Black" panose="020B0A04020102020204" pitchFamily="34" charset="0"/>
              </a:rPr>
              <a:t>901-416-6259</a:t>
            </a:r>
          </a:p>
          <a:p>
            <a:pPr algn="ctr" fontAlgn="auto">
              <a:spcBef>
                <a:spcPct val="20000"/>
              </a:spcBef>
              <a:spcAft>
                <a:spcPts val="0"/>
              </a:spcAft>
              <a:buFont typeface="Wingdings 2" pitchFamily="18" charset="2"/>
              <a:buNone/>
              <a:defRPr/>
            </a:pPr>
            <a:r>
              <a:rPr lang="en-US" sz="3200" dirty="0">
                <a:latin typeface="Arial Black" panose="020B0A04020102020204" pitchFamily="34" charset="0"/>
              </a:rPr>
              <a:t>halljt@scsk12.org</a:t>
            </a:r>
          </a:p>
          <a:p>
            <a:pPr algn="ctr" fontAlgn="auto">
              <a:spcBef>
                <a:spcPct val="20000"/>
              </a:spcBef>
              <a:spcAft>
                <a:spcPts val="0"/>
              </a:spcAft>
              <a:buFont typeface="Wingdings 2" pitchFamily="18" charset="2"/>
              <a:buNone/>
              <a:defRPr/>
            </a:pPr>
            <a:endParaRPr lang="en-US" sz="3200" b="1" dirty="0">
              <a:latin typeface="+mn-lt"/>
            </a:endParaRPr>
          </a:p>
        </p:txBody>
      </p:sp>
    </p:spTree>
    <p:extLst>
      <p:ext uri="{BB962C8B-B14F-4D97-AF65-F5344CB8AC3E}">
        <p14:creationId xmlns:p14="http://schemas.microsoft.com/office/powerpoint/2010/main" val="3601338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3075" name="TextBox 5"/>
          <p:cNvSpPr txBox="1">
            <a:spLocks noChangeArrowheads="1"/>
          </p:cNvSpPr>
          <p:nvPr/>
        </p:nvSpPr>
        <p:spPr bwMode="auto">
          <a:xfrm>
            <a:off x="3352800" y="63500"/>
            <a:ext cx="33528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Overview</a:t>
            </a:r>
          </a:p>
        </p:txBody>
      </p:sp>
      <p:sp>
        <p:nvSpPr>
          <p:cNvPr id="3076" name="TextBox 6"/>
          <p:cNvSpPr txBox="1">
            <a:spLocks noChangeArrowheads="1"/>
          </p:cNvSpPr>
          <p:nvPr/>
        </p:nvSpPr>
        <p:spPr bwMode="auto">
          <a:xfrm>
            <a:off x="27792" y="838200"/>
            <a:ext cx="8763000" cy="5632311"/>
          </a:xfrm>
          <a:prstGeom prst="rect">
            <a:avLst/>
          </a:prstGeom>
          <a:noFill/>
          <a:ln w="9525">
            <a:noFill/>
            <a:miter lim="800000"/>
            <a:headEnd/>
            <a:tailEnd/>
          </a:ln>
        </p:spPr>
        <p:txBody>
          <a:bodyPr wrap="square">
            <a:spAutoFit/>
          </a:bodyPr>
          <a:lstStyle/>
          <a:p>
            <a:pPr algn="just" eaLnBrk="0" hangingPunct="0"/>
            <a:r>
              <a:rPr lang="en-US" dirty="0">
                <a:latin typeface="Calibri" pitchFamily="34" charset="0"/>
                <a:ea typeface="ＭＳ Ｐゴシック"/>
                <a:cs typeface="Arial" pitchFamily="34" charset="0"/>
              </a:rPr>
              <a:t> </a:t>
            </a:r>
          </a:p>
          <a:p>
            <a:pPr algn="just" eaLnBrk="0" hangingPunct="0">
              <a:buFont typeface="Arial" pitchFamily="34" charset="0"/>
              <a:buChar char="•"/>
            </a:pPr>
            <a:r>
              <a:rPr lang="en-US" dirty="0">
                <a:latin typeface="Arial Black" panose="020B0A04020102020204" pitchFamily="34" charset="0"/>
                <a:ea typeface="ＭＳ Ｐゴシック"/>
                <a:cs typeface="Arial" pitchFamily="34" charset="0"/>
              </a:rPr>
              <a:t>The Shelby County School House Adjustment Program Enterprise (SHAPE) is an alternative to detention that aims to reduce the number of students transported to Juvenile Court for minor infractions of the law, juvenile summons and disciplinary issues.</a:t>
            </a:r>
          </a:p>
          <a:p>
            <a:pPr algn="just" eaLnBrk="0" hangingPunct="0"/>
            <a:endParaRPr lang="en-US" dirty="0">
              <a:latin typeface="Arial Black" panose="020B0A04020102020204" pitchFamily="34" charset="0"/>
              <a:ea typeface="ＭＳ Ｐゴシック"/>
              <a:cs typeface="Arial" pitchFamily="34" charset="0"/>
            </a:endParaRPr>
          </a:p>
          <a:p>
            <a:pPr algn="just" eaLnBrk="0" hangingPunct="0">
              <a:buFont typeface="Arial" pitchFamily="34" charset="0"/>
              <a:buChar char="•"/>
            </a:pPr>
            <a:r>
              <a:rPr lang="en-US" dirty="0">
                <a:latin typeface="Arial Black" panose="020B0A04020102020204" pitchFamily="34" charset="0"/>
                <a:ea typeface="ＭＳ Ｐゴシック"/>
                <a:cs typeface="Arial" pitchFamily="34" charset="0"/>
              </a:rPr>
              <a:t>  Funding from 2007-2011 for the SHAPE program was provided by the Tennessee Commission on Children and Youth (State Advisory Group) through federal funding from the Office of Juvenile Justice and Delinquency Prevention and is now funded solely by Shelby County Schools. </a:t>
            </a:r>
          </a:p>
          <a:p>
            <a:pPr algn="just" eaLnBrk="0" hangingPunct="0"/>
            <a:endParaRPr lang="en-US" dirty="0">
              <a:latin typeface="Arial Black" panose="020B0A04020102020204" pitchFamily="34" charset="0"/>
              <a:ea typeface="ＭＳ Ｐゴシック"/>
              <a:cs typeface="Arial" pitchFamily="34" charset="0"/>
            </a:endParaRPr>
          </a:p>
          <a:p>
            <a:pPr algn="just" eaLnBrk="0" hangingPunct="0">
              <a:buFont typeface="Arial" pitchFamily="34" charset="0"/>
              <a:buChar char="•"/>
            </a:pPr>
            <a:r>
              <a:rPr lang="en-US" dirty="0">
                <a:latin typeface="Arial Black" panose="020B0A04020102020204" pitchFamily="34" charset="0"/>
                <a:ea typeface="ＭＳ Ｐゴシック"/>
                <a:cs typeface="Arial" pitchFamily="34" charset="0"/>
              </a:rPr>
              <a:t>  SHAPE is a collaborative effort involving various agencies, such as local Law Enforcement, the District Attorney, the Public Defender and Juvenile Court.</a:t>
            </a:r>
          </a:p>
          <a:p>
            <a:pPr algn="just" eaLnBrk="0" hangingPunct="0">
              <a:buFont typeface="Arial" pitchFamily="34" charset="0"/>
              <a:buChar char="•"/>
            </a:pPr>
            <a:endParaRPr lang="en-US" dirty="0">
              <a:latin typeface="Arial Black" panose="020B0A04020102020204" pitchFamily="34" charset="0"/>
              <a:ea typeface="ＭＳ Ｐゴシック"/>
              <a:cs typeface="Arial" pitchFamily="34" charset="0"/>
            </a:endParaRPr>
          </a:p>
          <a:p>
            <a:pPr algn="just" eaLnBrk="0" hangingPunct="0">
              <a:buFont typeface="Arial" pitchFamily="34" charset="0"/>
              <a:buChar char="•"/>
            </a:pPr>
            <a:r>
              <a:rPr lang="en-US" dirty="0">
                <a:latin typeface="Arial Black" panose="020B0A04020102020204" pitchFamily="34" charset="0"/>
                <a:ea typeface="ＭＳ Ｐゴシック"/>
                <a:cs typeface="Arial" pitchFamily="34" charset="0"/>
              </a:rPr>
              <a:t>  Forty one schools comprised of (24) middle and (17) high schools make up the School House Adjustment Program Enterprise for 2018-2019 school year.</a:t>
            </a:r>
          </a:p>
          <a:p>
            <a:pPr algn="just" eaLnBrk="0" hangingPunct="0"/>
            <a:endParaRPr lang="en-US" dirty="0">
              <a:latin typeface="Calibri" pitchFamily="34" charset="0"/>
              <a:ea typeface="ＭＳ Ｐゴシック"/>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werpointBackground3.jpg"/>
          <p:cNvPicPr>
            <a:picLocks noChangeAspect="1"/>
          </p:cNvPicPr>
          <p:nvPr/>
        </p:nvPicPr>
        <p:blipFill>
          <a:blip r:embed="rId3" cstate="print"/>
          <a:stretch>
            <a:fillRect/>
          </a:stretch>
        </p:blipFill>
        <p:spPr>
          <a:xfrm>
            <a:off x="1" y="0"/>
            <a:ext cx="9143999" cy="6858000"/>
          </a:xfrm>
          <a:prstGeom prst="rect">
            <a:avLst/>
          </a:prstGeom>
        </p:spPr>
      </p:pic>
      <p:sp>
        <p:nvSpPr>
          <p:cNvPr id="5123" name="TextBox 5"/>
          <p:cNvSpPr txBox="1">
            <a:spLocks noChangeArrowheads="1"/>
          </p:cNvSpPr>
          <p:nvPr/>
        </p:nvSpPr>
        <p:spPr bwMode="auto">
          <a:xfrm>
            <a:off x="2286000" y="76200"/>
            <a:ext cx="55626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Purpose of the SHAPE Program</a:t>
            </a:r>
          </a:p>
        </p:txBody>
      </p:sp>
      <p:sp>
        <p:nvSpPr>
          <p:cNvPr id="5124" name="TextBox 6"/>
          <p:cNvSpPr txBox="1">
            <a:spLocks noChangeArrowheads="1"/>
          </p:cNvSpPr>
          <p:nvPr/>
        </p:nvSpPr>
        <p:spPr bwMode="auto">
          <a:xfrm>
            <a:off x="381001" y="1143000"/>
            <a:ext cx="8153400" cy="5355312"/>
          </a:xfrm>
          <a:prstGeom prst="rect">
            <a:avLst/>
          </a:prstGeom>
          <a:noFill/>
          <a:ln w="9525">
            <a:noFill/>
            <a:miter lim="800000"/>
            <a:headEnd/>
            <a:tailEnd/>
          </a:ln>
        </p:spPr>
        <p:txBody>
          <a:bodyPr wrap="square">
            <a:spAutoFit/>
          </a:bodyPr>
          <a:lstStyle/>
          <a:p>
            <a:pPr eaLnBrk="0" hangingPunct="0"/>
            <a:endParaRPr lang="en-US" sz="2000" dirty="0">
              <a:latin typeface="Arial Black" panose="020B0A04020102020204" pitchFamily="34" charset="0"/>
              <a:ea typeface="ＭＳ Ｐゴシック"/>
              <a:cs typeface="Arial" pitchFamily="34" charset="0"/>
            </a:endParaRP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Increase the continuum of sanctions available to      SCS.</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Reduce the number of transports to Juvenile Court.</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Conserve limited law enforcement resources.</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Provide immediate outcomes to the students,                                           victims and schools.</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Connect students to supports within the district.</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Hold students accountable for their actions and how they affect the victim.</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Alleviate the cost to parents of unnecessary conferences at Juvenile Court.</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Ensure students will not have a formal record  at Juvenile Court. </a:t>
            </a:r>
          </a:p>
          <a:p>
            <a:pPr lvl="1" eaLnBrk="0" hangingPunct="0">
              <a:buFont typeface="Arial" pitchFamily="34" charset="0"/>
              <a:buChar char="•"/>
            </a:pPr>
            <a:r>
              <a:rPr lang="en-US" sz="2000" dirty="0">
                <a:latin typeface="Arial Black" panose="020B0A04020102020204" pitchFamily="34" charset="0"/>
                <a:ea typeface="ＭＳ Ｐゴシック"/>
                <a:cs typeface="Arial" pitchFamily="34" charset="0"/>
              </a:rPr>
              <a:t>    Reduce disproportionate minority contact for Juvenile Court</a:t>
            </a:r>
          </a:p>
          <a:p>
            <a:pPr lvl="1" eaLnBrk="0" hangingPunct="0"/>
            <a:endParaRPr lang="en-US" sz="2200" dirty="0">
              <a:latin typeface="Calibri" pitchFamily="34" charset="0"/>
              <a:ea typeface="ＭＳ Ｐゴシック"/>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werpointBackground3.jpg"/>
          <p:cNvPicPr>
            <a:picLocks noChangeAspect="1"/>
          </p:cNvPicPr>
          <p:nvPr/>
        </p:nvPicPr>
        <p:blipFill>
          <a:blip r:embed="rId2" cstate="print"/>
          <a:stretch>
            <a:fillRect/>
          </a:stretch>
        </p:blipFill>
        <p:spPr>
          <a:xfrm>
            <a:off x="-5862" y="-76200"/>
            <a:ext cx="9143999" cy="6858000"/>
          </a:xfrm>
          <a:prstGeom prst="rect">
            <a:avLst/>
          </a:prstGeom>
        </p:spPr>
      </p:pic>
      <p:sp>
        <p:nvSpPr>
          <p:cNvPr id="2" name="Rectangle 1"/>
          <p:cNvSpPr/>
          <p:nvPr/>
        </p:nvSpPr>
        <p:spPr>
          <a:xfrm>
            <a:off x="1143000" y="76200"/>
            <a:ext cx="7543800" cy="523220"/>
          </a:xfrm>
          <a:prstGeom prst="rect">
            <a:avLst/>
          </a:prstGeom>
        </p:spPr>
        <p:txBody>
          <a:bodyPr wrap="square">
            <a:spAutoFit/>
          </a:bodyPr>
          <a:lstStyle/>
          <a:p>
            <a:pPr algn="ctr"/>
            <a:r>
              <a:rPr lang="en-US" sz="2800" b="1" dirty="0">
                <a:solidFill>
                  <a:prstClr val="white"/>
                </a:solidFill>
              </a:rPr>
              <a:t>SHAPE Eligible Charges</a:t>
            </a:r>
          </a:p>
        </p:txBody>
      </p:sp>
      <p:sp>
        <p:nvSpPr>
          <p:cNvPr id="4" name="Rectangle 3"/>
          <p:cNvSpPr/>
          <p:nvPr/>
        </p:nvSpPr>
        <p:spPr>
          <a:xfrm>
            <a:off x="609600" y="844421"/>
            <a:ext cx="8382000" cy="5324535"/>
          </a:xfrm>
          <a:prstGeom prst="rect">
            <a:avLst/>
          </a:prstGeom>
        </p:spPr>
        <p:txBody>
          <a:bodyPr wrap="square">
            <a:spAutoFit/>
          </a:bodyPr>
          <a:lstStyle/>
          <a:p>
            <a:pPr algn="just" eaLnBrk="0" fontAlgn="auto" hangingPunct="0">
              <a:spcBef>
                <a:spcPts val="0"/>
              </a:spcBef>
              <a:spcAft>
                <a:spcPts val="0"/>
              </a:spcAft>
              <a:defRPr/>
            </a:pPr>
            <a:r>
              <a:rPr lang="en-US" sz="2000" dirty="0">
                <a:latin typeface="Arial Black" panose="020B0A04020102020204" pitchFamily="34" charset="0"/>
                <a:ea typeface="ＭＳ Ｐゴシック" pitchFamily="1" charset="-128"/>
                <a:cs typeface="Arial" pitchFamily="34" charset="0"/>
              </a:rPr>
              <a:t>                   Eligible charges include:</a:t>
            </a:r>
          </a:p>
          <a:p>
            <a:pPr algn="just" eaLnBrk="0" fontAlgn="auto" hangingPunct="0">
              <a:spcBef>
                <a:spcPts val="0"/>
              </a:spcBef>
              <a:spcAft>
                <a:spcPts val="0"/>
              </a:spcAft>
              <a:defRPr/>
            </a:pPr>
            <a:endParaRPr lang="en-US" sz="2000" dirty="0">
              <a:latin typeface="Arial Black" panose="020B0A04020102020204" pitchFamily="34" charset="0"/>
              <a:ea typeface="ＭＳ Ｐゴシック" pitchFamily="1" charset="-128"/>
              <a:cs typeface="Arial" pitchFamily="34" charset="0"/>
            </a:endParaRP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Simple Assault (no serious injuries)</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Disorderly Conduct</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Criminal Trespassing</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Gambling</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Simple possession of marijuana: </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Theft of property under $1,000.00</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Vandalism of property under $1,000.00</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Possession of Alcohol</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Under the Influence (School-Related offense)</a:t>
            </a:r>
          </a:p>
          <a:p>
            <a:pPr marL="914400" lvl="1" indent="-457200" algn="just" eaLnBrk="0" fontAlgn="auto" hangingPunct="0">
              <a:spcBef>
                <a:spcPts val="0"/>
              </a:spcBef>
              <a:spcAft>
                <a:spcPts val="0"/>
              </a:spcAft>
              <a:buFont typeface="+mj-lt"/>
              <a:buAutoNum type="arabicPeriod"/>
              <a:defRPr/>
            </a:pPr>
            <a:r>
              <a:rPr lang="en-US" sz="2000" dirty="0">
                <a:latin typeface="Arial Black" panose="020B0A04020102020204" pitchFamily="34" charset="0"/>
                <a:ea typeface="ＭＳ Ｐゴシック" pitchFamily="1" charset="-128"/>
                <a:cs typeface="Arial" pitchFamily="34" charset="0"/>
              </a:rPr>
              <a:t>  Administrative (School- Related offense)</a:t>
            </a:r>
          </a:p>
          <a:p>
            <a:pPr marL="914400" lvl="1" indent="-457200" algn="just" eaLnBrk="0" fontAlgn="auto" hangingPunct="0">
              <a:spcBef>
                <a:spcPts val="0"/>
              </a:spcBef>
              <a:spcAft>
                <a:spcPts val="0"/>
              </a:spcAft>
              <a:buFont typeface="+mj-lt"/>
              <a:buAutoNum type="arabicPeriod"/>
              <a:defRPr/>
            </a:pPr>
            <a:endParaRPr lang="en-US" sz="2000" dirty="0">
              <a:latin typeface="Arial Black" panose="020B0A04020102020204" pitchFamily="34" charset="0"/>
              <a:ea typeface="ＭＳ Ｐゴシック" pitchFamily="1" charset="-128"/>
              <a:cs typeface="Arial" pitchFamily="34" charset="0"/>
            </a:endParaRPr>
          </a:p>
          <a:p>
            <a:pPr lvl="1" algn="just" eaLnBrk="0" fontAlgn="auto" hangingPunct="0">
              <a:spcBef>
                <a:spcPts val="0"/>
              </a:spcBef>
              <a:spcAft>
                <a:spcPts val="0"/>
              </a:spcAft>
              <a:defRPr/>
            </a:pPr>
            <a:r>
              <a:rPr lang="en-US" sz="2000" u="sng" dirty="0">
                <a:latin typeface="Arial Black" panose="020B0A04020102020204" pitchFamily="34" charset="0"/>
                <a:ea typeface="ＭＳ Ｐゴシック" pitchFamily="1" charset="-128"/>
                <a:cs typeface="Arial" pitchFamily="34" charset="0"/>
              </a:rPr>
              <a:t>Juvenile Summons shall be issued on the charge of simple possession of marijuana only and the student can still qualify for Shape program per approval from Juvenile Court.</a:t>
            </a:r>
          </a:p>
        </p:txBody>
      </p:sp>
    </p:spTree>
    <p:extLst>
      <p:ext uri="{BB962C8B-B14F-4D97-AF65-F5344CB8AC3E}">
        <p14:creationId xmlns:p14="http://schemas.microsoft.com/office/powerpoint/2010/main" val="1747337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4099" name="TextBox 5"/>
          <p:cNvSpPr txBox="1">
            <a:spLocks noChangeArrowheads="1"/>
          </p:cNvSpPr>
          <p:nvPr/>
        </p:nvSpPr>
        <p:spPr bwMode="auto">
          <a:xfrm>
            <a:off x="1905000" y="0"/>
            <a:ext cx="5715000" cy="584200"/>
          </a:xfrm>
          <a:prstGeom prst="rect">
            <a:avLst/>
          </a:prstGeom>
          <a:noFill/>
          <a:ln w="9525">
            <a:noFill/>
            <a:miter lim="800000"/>
            <a:headEnd/>
            <a:tailEnd/>
          </a:ln>
        </p:spPr>
        <p:txBody>
          <a:bodyPr>
            <a:spAutoFit/>
          </a:bodyPr>
          <a:lstStyle/>
          <a:p>
            <a:r>
              <a:rPr lang="en-US" sz="3200" b="1" dirty="0">
                <a:solidFill>
                  <a:schemeClr val="bg1"/>
                </a:solidFill>
                <a:latin typeface="Calibri" pitchFamily="34" charset="0"/>
              </a:rPr>
              <a:t>SHAPE Eligibility Determination</a:t>
            </a:r>
          </a:p>
        </p:txBody>
      </p:sp>
      <p:sp>
        <p:nvSpPr>
          <p:cNvPr id="5" name="TextBox 4"/>
          <p:cNvSpPr txBox="1"/>
          <p:nvPr/>
        </p:nvSpPr>
        <p:spPr>
          <a:xfrm>
            <a:off x="762000" y="1066800"/>
            <a:ext cx="7772400" cy="5324535"/>
          </a:xfrm>
          <a:prstGeom prst="rect">
            <a:avLst/>
          </a:prstGeom>
          <a:noFill/>
        </p:spPr>
        <p:txBody>
          <a:bodyPr>
            <a:spAutoFit/>
          </a:bodyPr>
          <a:lstStyle/>
          <a:p>
            <a:pPr marL="342900" indent="-342900"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In order to be eligible for Shape, students must:</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Have no previous contact with Juvenile Court within the past 12 months</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Have no felonies</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Have no open/pending warrants</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Have no charges that include serious bodily harm.</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Be under the age of 18 and enrolled in Shelby County Schools</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The offense must be committed at one of the participating schools</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Cannot be a gang incident.</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Referral must come from Administrator/Law Enforcement.</a:t>
            </a:r>
          </a:p>
          <a:p>
            <a:pPr lvl="1" algn="just" eaLnBrk="0" fontAlgn="auto" hangingPunct="0">
              <a:spcBef>
                <a:spcPts val="0"/>
              </a:spcBef>
              <a:spcAft>
                <a:spcPts val="0"/>
              </a:spcAft>
              <a:buFont typeface="Arial" pitchFamily="34" charset="0"/>
              <a:buChar char="•"/>
              <a:defRPr/>
            </a:pPr>
            <a:r>
              <a:rPr lang="en-US" sz="2000" dirty="0">
                <a:latin typeface="Arial Black" panose="020B0A04020102020204" pitchFamily="34" charset="0"/>
                <a:ea typeface="ＭＳ Ｐゴシック" pitchFamily="1" charset="-128"/>
                <a:cs typeface="Arial" pitchFamily="34" charset="0"/>
              </a:rPr>
              <a:t>  Referrals must be approved by Juvenile Court except administrative referrals.</a:t>
            </a:r>
          </a:p>
          <a:p>
            <a:pPr eaLnBrk="0" fontAlgn="auto" hangingPunct="0">
              <a:spcBef>
                <a:spcPts val="0"/>
              </a:spcBef>
              <a:spcAft>
                <a:spcPts val="0"/>
              </a:spcAft>
              <a:defRPr/>
            </a:pPr>
            <a:endParaRPr lang="en-US" sz="2000" dirty="0">
              <a:latin typeface="+mn-lt"/>
              <a:ea typeface="ＭＳ Ｐゴシック" pitchFamily="1" charset="-128"/>
              <a:cs typeface="Arial" pitchFamily="34" charset="0"/>
            </a:endParaRPr>
          </a:p>
        </p:txBody>
      </p:sp>
    </p:spTree>
    <p:extLst>
      <p:ext uri="{BB962C8B-B14F-4D97-AF65-F5344CB8AC3E}">
        <p14:creationId xmlns:p14="http://schemas.microsoft.com/office/powerpoint/2010/main" val="4031868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6" name="TextBox 5"/>
          <p:cNvSpPr txBox="1"/>
          <p:nvPr/>
        </p:nvSpPr>
        <p:spPr>
          <a:xfrm>
            <a:off x="2590800" y="38948"/>
            <a:ext cx="5638800" cy="584775"/>
          </a:xfrm>
          <a:prstGeom prst="rect">
            <a:avLst/>
          </a:prstGeom>
          <a:noFill/>
        </p:spPr>
        <p:txBody>
          <a:bodyPr wrap="square" rtlCol="0">
            <a:spAutoFit/>
          </a:bodyPr>
          <a:lstStyle/>
          <a:p>
            <a:r>
              <a:rPr lang="en-US" sz="3200" b="1" dirty="0">
                <a:solidFill>
                  <a:schemeClr val="bg1"/>
                </a:solidFill>
                <a:latin typeface="Calibri" pitchFamily="34" charset="0"/>
              </a:rPr>
              <a:t>Guiding Principles</a:t>
            </a:r>
            <a:endParaRPr lang="en-US" sz="3200" b="1" dirty="0">
              <a:solidFill>
                <a:schemeClr val="bg1"/>
              </a:solidFill>
            </a:endParaRPr>
          </a:p>
        </p:txBody>
      </p:sp>
      <p:pic>
        <p:nvPicPr>
          <p:cNvPr id="3" name="Picture 2"/>
          <p:cNvPicPr>
            <a:picLocks noChangeAspect="1"/>
          </p:cNvPicPr>
          <p:nvPr/>
        </p:nvPicPr>
        <p:blipFill>
          <a:blip r:embed="rId3"/>
          <a:stretch>
            <a:fillRect/>
          </a:stretch>
        </p:blipFill>
        <p:spPr>
          <a:xfrm>
            <a:off x="1778000" y="1904999"/>
            <a:ext cx="5537200" cy="3020291"/>
          </a:xfrm>
          <a:prstGeom prst="rect">
            <a:avLst/>
          </a:prstGeom>
        </p:spPr>
      </p:pic>
    </p:spTree>
    <p:extLst>
      <p:ext uri="{BB962C8B-B14F-4D97-AF65-F5344CB8AC3E}">
        <p14:creationId xmlns:p14="http://schemas.microsoft.com/office/powerpoint/2010/main" val="1664616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6" name="TextBox 5"/>
          <p:cNvSpPr txBox="1"/>
          <p:nvPr/>
        </p:nvSpPr>
        <p:spPr>
          <a:xfrm>
            <a:off x="2590800" y="38948"/>
            <a:ext cx="5638800" cy="584775"/>
          </a:xfrm>
          <a:prstGeom prst="rect">
            <a:avLst/>
          </a:prstGeom>
          <a:noFill/>
        </p:spPr>
        <p:txBody>
          <a:bodyPr wrap="square" rtlCol="0">
            <a:spAutoFit/>
          </a:bodyPr>
          <a:lstStyle/>
          <a:p>
            <a:r>
              <a:rPr lang="en-US" sz="3200" b="1" dirty="0">
                <a:solidFill>
                  <a:schemeClr val="bg1"/>
                </a:solidFill>
                <a:latin typeface="Calibri" pitchFamily="34" charset="0"/>
              </a:rPr>
              <a:t>Reference Guide</a:t>
            </a:r>
            <a:endParaRPr lang="en-US" sz="3200" b="1" dirty="0">
              <a:solidFill>
                <a:schemeClr val="bg1"/>
              </a:solidFill>
            </a:endParaRPr>
          </a:p>
        </p:txBody>
      </p:sp>
      <p:pic>
        <p:nvPicPr>
          <p:cNvPr id="2" name="Picture 1"/>
          <p:cNvPicPr>
            <a:picLocks noChangeAspect="1"/>
          </p:cNvPicPr>
          <p:nvPr/>
        </p:nvPicPr>
        <p:blipFill>
          <a:blip r:embed="rId3"/>
          <a:stretch>
            <a:fillRect/>
          </a:stretch>
        </p:blipFill>
        <p:spPr>
          <a:xfrm rot="16200000">
            <a:off x="4270285" y="1756885"/>
            <a:ext cx="4934127" cy="3898902"/>
          </a:xfrm>
          <a:prstGeom prst="rect">
            <a:avLst/>
          </a:prstGeom>
        </p:spPr>
      </p:pic>
      <p:pic>
        <p:nvPicPr>
          <p:cNvPr id="4" name="Picture 3"/>
          <p:cNvPicPr>
            <a:picLocks noChangeAspect="1"/>
          </p:cNvPicPr>
          <p:nvPr/>
        </p:nvPicPr>
        <p:blipFill>
          <a:blip r:embed="rId4"/>
          <a:stretch>
            <a:fillRect/>
          </a:stretch>
        </p:blipFill>
        <p:spPr>
          <a:xfrm rot="16200000">
            <a:off x="-253920" y="1874194"/>
            <a:ext cx="5003174" cy="3733333"/>
          </a:xfrm>
          <a:prstGeom prst="rect">
            <a:avLst/>
          </a:prstGeom>
        </p:spPr>
      </p:pic>
    </p:spTree>
    <p:extLst>
      <p:ext uri="{BB962C8B-B14F-4D97-AF65-F5344CB8AC3E}">
        <p14:creationId xmlns:p14="http://schemas.microsoft.com/office/powerpoint/2010/main" val="2727410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werpointBackground3.jpg"/>
          <p:cNvPicPr>
            <a:picLocks noChangeAspect="1"/>
          </p:cNvPicPr>
          <p:nvPr/>
        </p:nvPicPr>
        <p:blipFill>
          <a:blip r:embed="rId2" cstate="print"/>
          <a:stretch>
            <a:fillRect/>
          </a:stretch>
        </p:blipFill>
        <p:spPr>
          <a:xfrm>
            <a:off x="1" y="0"/>
            <a:ext cx="9143999" cy="6858000"/>
          </a:xfrm>
          <a:prstGeom prst="rect">
            <a:avLst/>
          </a:prstGeom>
        </p:spPr>
      </p:pic>
      <p:sp>
        <p:nvSpPr>
          <p:cNvPr id="6" name="TextBox 5"/>
          <p:cNvSpPr txBox="1"/>
          <p:nvPr/>
        </p:nvSpPr>
        <p:spPr>
          <a:xfrm>
            <a:off x="2590800" y="38948"/>
            <a:ext cx="5638800" cy="584775"/>
          </a:xfrm>
          <a:prstGeom prst="rect">
            <a:avLst/>
          </a:prstGeom>
          <a:noFill/>
        </p:spPr>
        <p:txBody>
          <a:bodyPr wrap="square" rtlCol="0">
            <a:spAutoFit/>
          </a:bodyPr>
          <a:lstStyle/>
          <a:p>
            <a:r>
              <a:rPr lang="en-US" sz="3200" b="1" dirty="0">
                <a:solidFill>
                  <a:schemeClr val="bg1"/>
                </a:solidFill>
                <a:latin typeface="Calibri" pitchFamily="34" charset="0"/>
              </a:rPr>
              <a:t>PEACE-ART </a:t>
            </a:r>
            <a:r>
              <a:rPr lang="en-US" sz="3200" b="1" dirty="0">
                <a:solidFill>
                  <a:schemeClr val="bg1"/>
                </a:solidFill>
              </a:rPr>
              <a:t>Curriculum</a:t>
            </a:r>
          </a:p>
        </p:txBody>
      </p:sp>
      <p:sp>
        <p:nvSpPr>
          <p:cNvPr id="8" name="TextBox 7"/>
          <p:cNvSpPr txBox="1"/>
          <p:nvPr/>
        </p:nvSpPr>
        <p:spPr>
          <a:xfrm>
            <a:off x="1066800" y="1001226"/>
            <a:ext cx="6858000" cy="5909310"/>
          </a:xfrm>
          <a:prstGeom prst="rect">
            <a:avLst/>
          </a:prstGeom>
          <a:noFill/>
        </p:spPr>
        <p:txBody>
          <a:bodyPr wrap="square" rtlCol="0">
            <a:spAutoFit/>
          </a:bodyPr>
          <a:lstStyle/>
          <a:p>
            <a:pPr algn="ctr"/>
            <a:r>
              <a:rPr lang="en-US" b="1" dirty="0"/>
              <a:t>CENTER FOR ANTI-BULLYING—NON-VIOLENCE</a:t>
            </a:r>
          </a:p>
          <a:p>
            <a:pPr algn="ctr"/>
            <a:r>
              <a:rPr lang="en-US" dirty="0"/>
              <a:t>Dr. Sara Salmon (founder)</a:t>
            </a: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r>
              <a:rPr lang="en-US" dirty="0"/>
              <a:t>Kelli Dillingham Parcher  &amp; Shannon Burns</a:t>
            </a:r>
          </a:p>
          <a:p>
            <a:pPr algn="ctr"/>
            <a:r>
              <a:rPr lang="en-US" dirty="0"/>
              <a:t>Master Trainers and Consultants </a:t>
            </a:r>
          </a:p>
          <a:p>
            <a:pPr algn="ctr"/>
            <a:r>
              <a:rPr lang="en-US" dirty="0"/>
              <a:t>Paz_consultz@yahoo.com</a:t>
            </a:r>
          </a:p>
          <a:p>
            <a:pPr algn="ctr"/>
            <a:r>
              <a:rPr lang="en-US" dirty="0">
                <a:hlinkClick r:id="rId3"/>
              </a:rPr>
              <a:t>www.wecanco.org</a:t>
            </a:r>
            <a:endParaRPr lang="en-US" dirty="0"/>
          </a:p>
          <a:p>
            <a:pPr algn="ctr"/>
            <a:r>
              <a:rPr lang="en-US" dirty="0"/>
              <a:t>Aurora, Co</a:t>
            </a:r>
          </a:p>
          <a:p>
            <a:pPr algn="ctr"/>
            <a:r>
              <a:rPr lang="en-US" dirty="0"/>
              <a:t>360-301-3551</a:t>
            </a:r>
          </a:p>
          <a:p>
            <a:pPr algn="ctr"/>
            <a:endParaRPr lang="en-US" dirty="0"/>
          </a:p>
        </p:txBody>
      </p:sp>
      <p:pic>
        <p:nvPicPr>
          <p:cNvPr id="9" name="Picture 8">
            <a:extLst>
              <a:ext uri="{FF2B5EF4-FFF2-40B4-BE49-F238E27FC236}">
                <a16:creationId xmlns:a16="http://schemas.microsoft.com/office/drawing/2014/main" xmlns="" id="{C68AF743-0EB5-491F-98FF-DE3EB6067CA9}"/>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1396443" y="1828800"/>
            <a:ext cx="6198713" cy="2748742"/>
          </a:xfrm>
          <a:prstGeom prst="rect">
            <a:avLst/>
          </a:prstGeom>
        </p:spPr>
      </p:pic>
    </p:spTree>
    <p:extLst>
      <p:ext uri="{BB962C8B-B14F-4D97-AF65-F5344CB8AC3E}">
        <p14:creationId xmlns:p14="http://schemas.microsoft.com/office/powerpoint/2010/main" val="1088249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2860</TotalTime>
  <Words>850</Words>
  <Application>Microsoft Office PowerPoint</Application>
  <PresentationFormat>On-screen Show (4:3)</PresentationFormat>
  <Paragraphs>172</Paragraphs>
  <Slides>21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ＭＳ Ｐゴシック</vt:lpstr>
      <vt:lpstr>Arial</vt:lpstr>
      <vt:lpstr>Arial Black</vt:lpstr>
      <vt:lpstr>Calibri</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SHAPE Conclusion</vt:lpstr>
      <vt:lpstr>PowerPoint Presentation</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JOHN T HALL</dc:creator>
  <cp:lastModifiedBy>Administrator</cp:lastModifiedBy>
  <cp:revision>495</cp:revision>
  <cp:lastPrinted>2019-09-25T18:13:00Z</cp:lastPrinted>
  <dcterms:created xsi:type="dcterms:W3CDTF">2009-06-02T22:06:32Z</dcterms:created>
  <dcterms:modified xsi:type="dcterms:W3CDTF">2019-09-26T01:06:28Z</dcterms:modified>
</cp:coreProperties>
</file>