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7" r:id="rId3"/>
    <p:sldId id="276" r:id="rId4"/>
    <p:sldId id="261" r:id="rId5"/>
    <p:sldId id="273" r:id="rId6"/>
    <p:sldId id="270" r:id="rId7"/>
    <p:sldId id="258" r:id="rId8"/>
    <p:sldId id="266" r:id="rId9"/>
    <p:sldId id="259" r:id="rId10"/>
    <p:sldId id="275" r:id="rId11"/>
    <p:sldId id="263" r:id="rId12"/>
    <p:sldId id="278" r:id="rId13"/>
    <p:sldId id="264" r:id="rId14"/>
    <p:sldId id="260"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73" autoAdjust="0"/>
  </p:normalViewPr>
  <p:slideViewPr>
    <p:cSldViewPr>
      <p:cViewPr>
        <p:scale>
          <a:sx n="100" d="100"/>
          <a:sy n="100" d="100"/>
        </p:scale>
        <p:origin x="-1908"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7412172-5472-4D39-87C0-A5FA84DD1269}" type="datetimeFigureOut">
              <a:rPr lang="en-CA" smtClean="0"/>
              <a:t>2018-01-16</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E29D6F3-35ED-4855-871D-2B549DE478DC}" type="slidenum">
              <a:rPr lang="en-CA" smtClean="0"/>
              <a:t>‹#›</a:t>
            </a:fld>
            <a:endParaRPr lang="en-CA"/>
          </a:p>
        </p:txBody>
      </p:sp>
    </p:spTree>
    <p:extLst>
      <p:ext uri="{BB962C8B-B14F-4D97-AF65-F5344CB8AC3E}">
        <p14:creationId xmlns:p14="http://schemas.microsoft.com/office/powerpoint/2010/main" val="399221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29D6F3-35ED-4855-871D-2B549DE478DC}" type="slidenum">
              <a:rPr lang="en-CA" smtClean="0"/>
              <a:t>1</a:t>
            </a:fld>
            <a:endParaRPr lang="en-CA"/>
          </a:p>
        </p:txBody>
      </p:sp>
    </p:spTree>
    <p:extLst>
      <p:ext uri="{BB962C8B-B14F-4D97-AF65-F5344CB8AC3E}">
        <p14:creationId xmlns:p14="http://schemas.microsoft.com/office/powerpoint/2010/main" val="139704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it is not</a:t>
            </a:r>
            <a:r>
              <a:rPr lang="en-CA" baseline="0" dirty="0" smtClean="0"/>
              <a:t> so simple just to simply change one’s thinking on the spot, because there are in fact so many influences that obstruct the way to changing the way of thinking. The thinking is constantly influenced and shaped by many factors as shown here.</a:t>
            </a:r>
          </a:p>
          <a:p>
            <a:endParaRPr lang="en-CA" baseline="0" dirty="0" smtClean="0"/>
          </a:p>
          <a:p>
            <a:r>
              <a:rPr lang="en-CA" baseline="0" dirty="0" smtClean="0"/>
              <a:t>The idea is if one identifies and recognises the sources of what is influencing their thinking in a bad way, then it is much easier for them to change their thinking for the better. &lt;give examples of each category&gt;</a:t>
            </a:r>
          </a:p>
          <a:p>
            <a:endParaRPr lang="en-CA" baseline="0" dirty="0" smtClean="0"/>
          </a:p>
          <a:p>
            <a:r>
              <a:rPr lang="en-CA" baseline="0" dirty="0" smtClean="0"/>
              <a:t>One of the methods is to be consciously aware of factors that could influence one’s mood and thinking, so that it is possible to systematically find a preferable way of thinking. The examples shown here are only a few of the factors which influences one’s thinking, there are many more.</a:t>
            </a:r>
          </a:p>
          <a:p>
            <a:endParaRPr lang="en-CA" baseline="0" dirty="0" smtClean="0"/>
          </a:p>
          <a:p>
            <a:r>
              <a:rPr lang="en-CA" baseline="0" dirty="0" smtClean="0"/>
              <a:t>For example, if I thought back and recognised certain events in my childhood that really affected me while I was growing up, then I could refer to those events which lead to my current way of thinking and adjust it accordingly. The best way to change one’s thinking is to simply register or become aware of the factors that affect one’s thinking, having this first step done, the rest becomes easy to change.</a:t>
            </a:r>
          </a:p>
          <a:p>
            <a:endParaRPr lang="en-CA" baseline="0" dirty="0" smtClean="0"/>
          </a:p>
          <a:p>
            <a:r>
              <a:rPr lang="en-CA" baseline="0" dirty="0" smtClean="0"/>
              <a:t>Or for example, if I know that every time I am steered towards a certain negative way of thinking because I am around someplace or someone, it is then much easier to then dig down deeper and find a resolution for the issue. Otherwise, one could be attributing the causes for one’s thinking to the wrong things. E.g. If someone just had a glass of alcohol and then got into a fight with someone they usually wouldn’t have, they would more likely resolve their issue if they had attributed the cause to the alcohol they drank. The same logic applies to all these possible influences on our self-control and thinking.</a:t>
            </a:r>
            <a:endParaRPr lang="en-CA" dirty="0" smtClean="0"/>
          </a:p>
        </p:txBody>
      </p:sp>
      <p:sp>
        <p:nvSpPr>
          <p:cNvPr id="4" name="Slide Number Placeholder 3"/>
          <p:cNvSpPr>
            <a:spLocks noGrp="1"/>
          </p:cNvSpPr>
          <p:nvPr>
            <p:ph type="sldNum" sz="quarter" idx="10"/>
          </p:nvPr>
        </p:nvSpPr>
        <p:spPr/>
        <p:txBody>
          <a:bodyPr/>
          <a:lstStyle/>
          <a:p>
            <a:fld id="{EE29D6F3-35ED-4855-871D-2B549DE478DC}" type="slidenum">
              <a:rPr lang="en-CA" smtClean="0"/>
              <a:t>10</a:t>
            </a:fld>
            <a:endParaRPr lang="en-CA"/>
          </a:p>
        </p:txBody>
      </p:sp>
    </p:spTree>
    <p:extLst>
      <p:ext uri="{BB962C8B-B14F-4D97-AF65-F5344CB8AC3E}">
        <p14:creationId xmlns:p14="http://schemas.microsoft.com/office/powerpoint/2010/main" val="284765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Creational laws are what makes reality, reality, it governs all areas of the human existence, e.g. human consciousness processes, human spirit processes, physical processes (physics), etc.</a:t>
            </a:r>
          </a:p>
          <a:p>
            <a:endParaRPr lang="en-CA" dirty="0" smtClean="0"/>
          </a:p>
          <a:p>
            <a:r>
              <a:rPr lang="en-CA" dirty="0" smtClean="0"/>
              <a:t>Example: process of living, dying, other-side, rebirth of the Spirit form and new consciousness-block with new personality, etc.</a:t>
            </a:r>
          </a:p>
          <a:p>
            <a:endParaRPr lang="en-CA" dirty="0" smtClean="0"/>
          </a:p>
          <a:p>
            <a:r>
              <a:rPr lang="en-CA" dirty="0" smtClean="0"/>
              <a:t>Gravity, thought-boomerang effect, one reaps what one sows, oneness principle, universal love, etc.</a:t>
            </a:r>
          </a:p>
          <a:p>
            <a:endParaRPr lang="en-CA" dirty="0"/>
          </a:p>
        </p:txBody>
      </p:sp>
      <p:sp>
        <p:nvSpPr>
          <p:cNvPr id="4" name="Slide Number Placeholder 3"/>
          <p:cNvSpPr>
            <a:spLocks noGrp="1"/>
          </p:cNvSpPr>
          <p:nvPr>
            <p:ph type="sldNum" sz="quarter" idx="10"/>
          </p:nvPr>
        </p:nvSpPr>
        <p:spPr/>
        <p:txBody>
          <a:bodyPr/>
          <a:lstStyle/>
          <a:p>
            <a:fld id="{EE29D6F3-35ED-4855-871D-2B549DE478DC}" type="slidenum">
              <a:rPr lang="en-CA" smtClean="0"/>
              <a:t>11</a:t>
            </a:fld>
            <a:endParaRPr lang="en-CA"/>
          </a:p>
        </p:txBody>
      </p:sp>
    </p:spTree>
    <p:extLst>
      <p:ext uri="{BB962C8B-B14F-4D97-AF65-F5344CB8AC3E}">
        <p14:creationId xmlns:p14="http://schemas.microsoft.com/office/powerpoint/2010/main" val="348402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(above depictions are just for illustration purposes, the psyche</a:t>
            </a:r>
            <a:r>
              <a:rPr lang="en-CA" baseline="0" dirty="0" smtClean="0"/>
              <a:t> and spirit form are invisible to the human eye but emanate different types of energies in the fine-fluidal and finest-fluidal/spirit frequency/realms)</a:t>
            </a:r>
            <a:endParaRPr lang="en-CA" dirty="0" smtClean="0"/>
          </a:p>
          <a:p>
            <a:endParaRPr lang="en-CA" dirty="0" smtClean="0"/>
          </a:p>
          <a:p>
            <a:r>
              <a:rPr lang="en-CA" dirty="0" smtClean="0"/>
              <a:t>Material Body</a:t>
            </a:r>
            <a:r>
              <a:rPr lang="en-CA" baseline="0" dirty="0" smtClean="0"/>
              <a:t> – susceptible to bodily harm such as physical damage, heat or cold damage, etc.</a:t>
            </a:r>
          </a:p>
          <a:p>
            <a:endParaRPr lang="en-CA" baseline="0" dirty="0" smtClean="0"/>
          </a:p>
          <a:p>
            <a:r>
              <a:rPr lang="en-CA" baseline="0" dirty="0" smtClean="0"/>
              <a:t>Psyche – susceptible to fluidal harm from fine material influences such as electromagnetic waves to finer fluidal influences such as thoughts, etc.</a:t>
            </a:r>
          </a:p>
          <a:p>
            <a:r>
              <a:rPr lang="en-CA" baseline="0" dirty="0" smtClean="0"/>
              <a:t> - runs along the nervous system of the human body</a:t>
            </a:r>
          </a:p>
          <a:p>
            <a:r>
              <a:rPr lang="en-CA" baseline="0" dirty="0" smtClean="0"/>
              <a:t> - all psyche ‘feelers’ concentrate at the solar plexus of the human body, also called “Feeling Center” in the Spiritual Teaching</a:t>
            </a:r>
          </a:p>
          <a:p>
            <a:r>
              <a:rPr lang="en-CA" baseline="0" dirty="0" smtClean="0"/>
              <a:t> - regulates the human’s mood with regards to the thoughts and feelings, e.g. a unbalanced mood produced by a negative or positive wise of thinking or balanced mood produced by a equally negative and positive wise of thinking</a:t>
            </a:r>
          </a:p>
          <a:p>
            <a:endParaRPr lang="en-CA" baseline="0" dirty="0" smtClean="0"/>
          </a:p>
          <a:p>
            <a:r>
              <a:rPr lang="en-CA" baseline="0" dirty="0" smtClean="0"/>
              <a:t>Spirit – not susceptible to any harm</a:t>
            </a:r>
          </a:p>
          <a:p>
            <a:r>
              <a:rPr lang="en-CA" baseline="0" dirty="0" smtClean="0"/>
              <a:t> - human spirit form spreads itself throughout the whole human body like a </a:t>
            </a:r>
            <a:r>
              <a:rPr lang="en-CA" sz="1300" dirty="0"/>
              <a:t>‘filigree web’</a:t>
            </a:r>
            <a:r>
              <a:rPr lang="en-CA" baseline="0" dirty="0" smtClean="0"/>
              <a:t>, throughout all nerves and all cells, etc.</a:t>
            </a:r>
          </a:p>
          <a:p>
            <a:r>
              <a:rPr lang="en-CA" baseline="0" dirty="0" smtClean="0"/>
              <a:t> - spirit form resides in the </a:t>
            </a:r>
            <a:r>
              <a:rPr lang="en-CA" sz="1300" dirty="0"/>
              <a:t>human brain, exactly in the 'Superior Colliculus' of the big brain or Cerebrum</a:t>
            </a:r>
          </a:p>
          <a:p>
            <a:endParaRPr lang="en-CA" sz="1300" dirty="0"/>
          </a:p>
          <a:p>
            <a:r>
              <a:rPr lang="en-CA" sz="1300" dirty="0"/>
              <a:t>In our current times, our sciences have not yet discovered the Psyche and the Human Spirit Form, and as a result these two essential components that make up a human being are ignored and neglected. In addition, many people who have been indoctrinated by religions or materialism have largely also either misunderstood or ignored these components subconsciously as a result. But the consequences are very severe since just as the human body needs to be taken care of in order to survive and not be in anguish or pain, the psyche also needs to be taken care of so that one is not psychically disturbed or psychically damaged and in anguish as a result. Without a healthy psyche, the communication or functions between the human body and the human spirit form are impaired and as a result, many of the functions with regards to spiritual evolution are hampered.</a:t>
            </a:r>
          </a:p>
          <a:p>
            <a:endParaRPr lang="en-CA" sz="1300" dirty="0"/>
          </a:p>
          <a:p>
            <a:r>
              <a:rPr lang="en-CA" sz="1300" dirty="0"/>
              <a:t>So this leads to another topic which is the Hygiene of the Psyche which is actually very extensive as well. The Hygiene of the Psyche is maintained by several factors such as taking care of the material body, and in addition, nurturing a inner thought-world that is balanced and in accordance with the creational laws and recommendations.</a:t>
            </a:r>
            <a:endParaRPr lang="en-CA" dirty="0"/>
          </a:p>
        </p:txBody>
      </p:sp>
      <p:sp>
        <p:nvSpPr>
          <p:cNvPr id="4" name="Slide Number Placeholder 3"/>
          <p:cNvSpPr>
            <a:spLocks noGrp="1"/>
          </p:cNvSpPr>
          <p:nvPr>
            <p:ph type="sldNum" sz="quarter" idx="10"/>
          </p:nvPr>
        </p:nvSpPr>
        <p:spPr/>
        <p:txBody>
          <a:bodyPr/>
          <a:lstStyle/>
          <a:p>
            <a:fld id="{EE29D6F3-35ED-4855-871D-2B549DE478DC}" type="slidenum">
              <a:rPr lang="en-CA" smtClean="0"/>
              <a:t>12</a:t>
            </a:fld>
            <a:endParaRPr lang="en-CA"/>
          </a:p>
        </p:txBody>
      </p:sp>
    </p:spTree>
    <p:extLst>
      <p:ext uri="{BB962C8B-B14F-4D97-AF65-F5344CB8AC3E}">
        <p14:creationId xmlns:p14="http://schemas.microsoft.com/office/powerpoint/2010/main" val="399818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a:t>
            </a:r>
            <a:r>
              <a:rPr lang="en-CA" baseline="0" dirty="0" smtClean="0"/>
              <a:t> note about materialism: Material values are actually necessary for the human being and its evolution, so it is actually correct to have a healthy amount of ‘material’ values in our daily life so that our body can be maintained properly. Whether that be through a daily job to procure the necessities of life or contributing to society in some fashion. However, it is contrary to natural laws and destructive if material values are given too much weight and spiritual values are ignored. That is the ‘Materialism’ which is destructive and currently a very large problem for humanity’s continued survival.</a:t>
            </a:r>
            <a:endParaRPr lang="en-CA" dirty="0"/>
          </a:p>
        </p:txBody>
      </p:sp>
      <p:sp>
        <p:nvSpPr>
          <p:cNvPr id="4" name="Slide Number Placeholder 3"/>
          <p:cNvSpPr>
            <a:spLocks noGrp="1"/>
          </p:cNvSpPr>
          <p:nvPr>
            <p:ph type="sldNum" sz="quarter" idx="10"/>
          </p:nvPr>
        </p:nvSpPr>
        <p:spPr/>
        <p:txBody>
          <a:bodyPr/>
          <a:lstStyle/>
          <a:p>
            <a:fld id="{EE29D6F3-35ED-4855-871D-2B549DE478DC}" type="slidenum">
              <a:rPr lang="en-CA" smtClean="0"/>
              <a:t>13</a:t>
            </a:fld>
            <a:endParaRPr lang="en-CA"/>
          </a:p>
        </p:txBody>
      </p:sp>
    </p:spTree>
    <p:extLst>
      <p:ext uri="{BB962C8B-B14F-4D97-AF65-F5344CB8AC3E}">
        <p14:creationId xmlns:p14="http://schemas.microsoft.com/office/powerpoint/2010/main" val="147752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of the</a:t>
            </a:r>
            <a:r>
              <a:rPr lang="en-CA" baseline="0" dirty="0" smtClean="0"/>
              <a:t> most valueful values to cultivate is the feeling for others and true universal love.</a:t>
            </a:r>
          </a:p>
          <a:p>
            <a:endParaRPr lang="en-CA" baseline="0" dirty="0" smtClean="0"/>
          </a:p>
          <a:p>
            <a:r>
              <a:rPr lang="en-CA" baseline="0" dirty="0" smtClean="0"/>
              <a:t>Feelings for others is an ability in which a person is able to perceive, interpret and understand the feelings of others so that a helpfulness for their fellow human being arises. For this an unselfishness is required so that not only one’s well being is taken in consideration, but the well being of others is also put into the foreground. With self-less thinking and a self-less wise of acting, automatically a feeling for others arise.</a:t>
            </a:r>
          </a:p>
          <a:p>
            <a:endParaRPr lang="en-CA" baseline="0" dirty="0" smtClean="0"/>
          </a:p>
          <a:p>
            <a:r>
              <a:rPr lang="en-CA" baseline="0" dirty="0" smtClean="0"/>
              <a:t>Egoism and selfishness, where things are only done for one’s own benefit are the factors which works against the development of a feeling for others.</a:t>
            </a:r>
          </a:p>
          <a:p>
            <a:endParaRPr lang="en-CA" baseline="0" dirty="0" smtClean="0"/>
          </a:p>
          <a:p>
            <a:r>
              <a:rPr lang="en-CA" baseline="0" dirty="0" smtClean="0"/>
              <a:t>A prerequisite for developing feeling for others is a healthy psyche and balanced thinking so that the feelings of others can be interpreted correctly.</a:t>
            </a:r>
          </a:p>
          <a:p>
            <a:endParaRPr lang="en-CA" baseline="0" dirty="0" smtClean="0"/>
          </a:p>
          <a:p>
            <a:r>
              <a:rPr lang="en-CA" baseline="0" dirty="0" smtClean="0"/>
              <a:t>Feeling for others is a value that needs to be developed from a young age, especially from the parents who motivates their child to develop this ability by the parent’s themselves showing this feeling for others with their child. Through this, the child is motivated from a young age.</a:t>
            </a:r>
          </a:p>
          <a:p>
            <a:endParaRPr lang="en-CA" baseline="0" dirty="0" smtClean="0"/>
          </a:p>
          <a:p>
            <a:r>
              <a:rPr lang="en-CA" baseline="0" dirty="0" smtClean="0"/>
              <a:t>Feeling for others is based upon the reality that all fellow human being’s existence are inseparably connected and are co-lived with each other, and thus it is based upon love. The knowledge that everything is actually a oneness as we are all living in this universal consciousness together. Depending on the level of love developed and understanding of oneness within a person, the feeling for others is accordingly developed in them. So the higher the level of love, the higher level of unselfishness and feeling for others is present.</a:t>
            </a:r>
          </a:p>
          <a:p>
            <a:endParaRPr lang="en-CA" baseline="0" dirty="0" smtClean="0"/>
          </a:p>
          <a:p>
            <a:r>
              <a:rPr lang="en-CA" baseline="0" dirty="0" smtClean="0"/>
              <a:t>One could ask, why would I do such a thing which has no benefit for me, e.g. to co-live the feelings of others and to also love others and view their existence as my own? However, only a egotistical wise of thinking can lead to such a question since this question could only arise if one only thought of oneself. In truth, with the development of love and feeling for others, things are set in motion in which the bearer of these qualities will profit from according to the laws and recommendations of the Creation, i.e. “what you sent out is what you will get back in return” or “what you sow is what you will reap”. Thus, by recognising that the existence of others is just as much included in the existence of oneself and by acting accordingly, one will equally be appreciated by the fellow human beings. As quoted from the Spiritual Teaching: “The most urgent demand of the hour is to express universal love and use it as the motivation for every word, deed, action, </a:t>
            </a:r>
            <a:r>
              <a:rPr lang="en-CA" baseline="0" dirty="0" err="1" smtClean="0"/>
              <a:t>etc</a:t>
            </a:r>
            <a:r>
              <a:rPr lang="en-CA" baseline="0" dirty="0" smtClean="0"/>
              <a:t>”</a:t>
            </a:r>
          </a:p>
          <a:p>
            <a:endParaRPr lang="en-CA" baseline="0" dirty="0" smtClean="0"/>
          </a:p>
          <a:p>
            <a:r>
              <a:rPr lang="en-CA" baseline="0" dirty="0" smtClean="0"/>
              <a:t>Of course, one cannot neglect oneself altogether since one actually must love oneself equally as one loves the fellow human beings. Since one’s own existence is just as much as the existence of all fellow human beings, according to the principle oneness. Thus is actually wrong to neglect the feeling for oneself and only express feeling for others, since one will be put into an unfavourable position.</a:t>
            </a:r>
          </a:p>
          <a:p>
            <a:endParaRPr lang="en-CA" baseline="0" dirty="0" smtClean="0"/>
          </a:p>
          <a:p>
            <a:r>
              <a:rPr lang="en-CA" baseline="0" dirty="0" smtClean="0"/>
              <a:t>Feeling for others is a very important value in the continued existence of a society, since without this value only egoism and selfishness would be present and thus lead to unpeace, </a:t>
            </a:r>
            <a:r>
              <a:rPr lang="en-CA" baseline="0" dirty="0" err="1" smtClean="0"/>
              <a:t>unlove</a:t>
            </a:r>
            <a:r>
              <a:rPr lang="en-CA" baseline="0" dirty="0" smtClean="0"/>
              <a:t>, unfreedom and disharmony, wars, materialism, etc.</a:t>
            </a:r>
          </a:p>
        </p:txBody>
      </p:sp>
      <p:sp>
        <p:nvSpPr>
          <p:cNvPr id="4" name="Slide Number Placeholder 3"/>
          <p:cNvSpPr>
            <a:spLocks noGrp="1"/>
          </p:cNvSpPr>
          <p:nvPr>
            <p:ph type="sldNum" sz="quarter" idx="10"/>
          </p:nvPr>
        </p:nvSpPr>
        <p:spPr/>
        <p:txBody>
          <a:bodyPr/>
          <a:lstStyle/>
          <a:p>
            <a:fld id="{EE29D6F3-35ED-4855-871D-2B549DE478DC}" type="slidenum">
              <a:rPr lang="en-CA" smtClean="0"/>
              <a:t>14</a:t>
            </a:fld>
            <a:endParaRPr lang="en-CA"/>
          </a:p>
        </p:txBody>
      </p:sp>
    </p:spTree>
    <p:extLst>
      <p:ext uri="{BB962C8B-B14F-4D97-AF65-F5344CB8AC3E}">
        <p14:creationId xmlns:p14="http://schemas.microsoft.com/office/powerpoint/2010/main" val="33127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Before the</a:t>
            </a:r>
            <a:r>
              <a:rPr lang="en-CA" baseline="0" dirty="0" smtClean="0"/>
              <a:t> actual presentation, for those who may not be familiar with the Billy Meier case, h</a:t>
            </a:r>
            <a:r>
              <a:rPr lang="en-CA" dirty="0" smtClean="0"/>
              <a:t>ere</a:t>
            </a:r>
            <a:r>
              <a:rPr lang="en-CA" baseline="0" dirty="0" smtClean="0"/>
              <a:t> is</a:t>
            </a:r>
            <a:r>
              <a:rPr lang="en-CA" dirty="0" smtClean="0"/>
              <a:t> an overview of</a:t>
            </a:r>
            <a:r>
              <a:rPr lang="en-CA" baseline="0" dirty="0" smtClean="0"/>
              <a:t> some of the highlights in the Billy Meier case, from 1937 to the present time.</a:t>
            </a:r>
          </a:p>
          <a:p>
            <a:endParaRPr lang="en-CA" baseline="0" dirty="0" smtClean="0"/>
          </a:p>
          <a:p>
            <a:r>
              <a:rPr lang="en-CA" baseline="0" dirty="0" smtClean="0"/>
              <a:t>When there is talk of extraterrestrials visiting the Earth:</a:t>
            </a:r>
          </a:p>
          <a:p>
            <a:endParaRPr lang="en-CA" baseline="0" dirty="0" smtClean="0"/>
          </a:p>
          <a:p>
            <a:pPr marL="241653" indent="-241653">
              <a:buAutoNum type="arabicParenR"/>
            </a:pPr>
            <a:r>
              <a:rPr lang="en-CA" baseline="0" dirty="0" smtClean="0"/>
              <a:t>One wouldn’t expect them to look like the way we do, but in fact in this case, the alleged extraterrestrials are humanoids like us</a:t>
            </a:r>
          </a:p>
          <a:p>
            <a:pPr marL="241653" indent="-241653">
              <a:buAutoNum type="arabicParenR"/>
            </a:pPr>
            <a:r>
              <a:rPr lang="en-CA" baseline="0" dirty="0" smtClean="0"/>
              <a:t>One would expect them to either be hostile or coming to show off their technology as is often the case portrayed in movies, but instead these alleged extraterrestrials are here to warn us about of current situation in which the continued survival of the planet is at stake</a:t>
            </a:r>
          </a:p>
          <a:p>
            <a:pPr marL="241653" indent="-241653">
              <a:buAutoNum type="arabicParenR"/>
            </a:pPr>
            <a:r>
              <a:rPr lang="en-CA" baseline="0" dirty="0" smtClean="0"/>
              <a:t>One would want or expect direct help or intervention if they really had vastly superior technology, however the main source of help is through information and a teaching called the ‘Spiritual Teaching’ so that we can help ourselves</a:t>
            </a:r>
          </a:p>
          <a:p>
            <a:pPr marL="241653" indent="-241653">
              <a:buAutoNum type="arabicParenR"/>
            </a:pPr>
            <a:endParaRPr lang="en-CA" baseline="0" dirty="0" smtClean="0"/>
          </a:p>
          <a:p>
            <a:r>
              <a:rPr lang="en-CA" baseline="0" dirty="0" smtClean="0"/>
              <a:t>This makes this case a very unique one and different from all the other contact cases. And so here we are today, trying to provide information with regards to the ‘Spiritual Teaching’ so that the impending catastrophes such as Overpopulation, World wars, Climate Change, Nuclear disasters can be avoided.</a:t>
            </a:r>
            <a:endParaRPr lang="en-CA" dirty="0"/>
          </a:p>
        </p:txBody>
      </p:sp>
      <p:sp>
        <p:nvSpPr>
          <p:cNvPr id="4" name="Slide Number Placeholder 3"/>
          <p:cNvSpPr>
            <a:spLocks noGrp="1"/>
          </p:cNvSpPr>
          <p:nvPr>
            <p:ph type="sldNum" sz="quarter" idx="10"/>
          </p:nvPr>
        </p:nvSpPr>
        <p:spPr/>
        <p:txBody>
          <a:bodyPr/>
          <a:lstStyle/>
          <a:p>
            <a:fld id="{EE29D6F3-35ED-4855-871D-2B549DE478DC}" type="slidenum">
              <a:rPr lang="en-CA" smtClean="0"/>
              <a:t>2</a:t>
            </a:fld>
            <a:endParaRPr lang="en-CA"/>
          </a:p>
        </p:txBody>
      </p:sp>
    </p:spTree>
    <p:extLst>
      <p:ext uri="{BB962C8B-B14F-4D97-AF65-F5344CB8AC3E}">
        <p14:creationId xmlns:p14="http://schemas.microsoft.com/office/powerpoint/2010/main" val="252124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Today, I will be introducing some of the main concepts in the Spiritual Teaching. The intention is to give an introduction into each of these topics so that you can get an idea of what each topic is about because each of these topics is actually very extensive and cannot be explained fully just by a small presentation like this. To fully understand each of these topics, it would actually require a lot of reading and studying of the material available.</a:t>
            </a:r>
          </a:p>
          <a:p>
            <a:endParaRPr lang="en-CA" baseline="0" dirty="0" smtClean="0"/>
          </a:p>
          <a:p>
            <a:r>
              <a:rPr lang="en-CA" baseline="0" dirty="0" smtClean="0"/>
              <a:t>So I can really only give a overview of each topic. Of course as a person who has encountered this type of information for the first time, it may be hard to grasp at first. For myself, it took at least 6-7 years until I really got a good handle of these topics, which of course is always still in need of improvement and further understanding.</a:t>
            </a:r>
          </a:p>
          <a:p>
            <a:endParaRPr lang="en-CA" baseline="0" dirty="0" smtClean="0"/>
          </a:p>
          <a:p>
            <a:pPr defTabSz="966612">
              <a:defRPr/>
            </a:pPr>
            <a:r>
              <a:rPr lang="en-CA" baseline="0" dirty="0" smtClean="0"/>
              <a:t>The benefits which one can obtain from applying and integrating these values into their daily lives are very great, but hard work, practise and perseverance are needed in order to fully learn and apply these values. The benefits include self-control, might over oneself, confidence, self-assertion, joy, happiness, freedom, harmony, ability to see things through, increase in energy, ability to achieve any goal, and so on and so forth.</a:t>
            </a:r>
          </a:p>
        </p:txBody>
      </p:sp>
      <p:sp>
        <p:nvSpPr>
          <p:cNvPr id="4" name="Slide Number Placeholder 3"/>
          <p:cNvSpPr>
            <a:spLocks noGrp="1"/>
          </p:cNvSpPr>
          <p:nvPr>
            <p:ph type="sldNum" sz="quarter" idx="10"/>
          </p:nvPr>
        </p:nvSpPr>
        <p:spPr/>
        <p:txBody>
          <a:bodyPr/>
          <a:lstStyle/>
          <a:p>
            <a:fld id="{EE29D6F3-35ED-4855-871D-2B549DE478DC}" type="slidenum">
              <a:rPr lang="en-CA" smtClean="0"/>
              <a:t>3</a:t>
            </a:fld>
            <a:endParaRPr lang="en-CA"/>
          </a:p>
        </p:txBody>
      </p:sp>
    </p:spTree>
    <p:extLst>
      <p:ext uri="{BB962C8B-B14F-4D97-AF65-F5344CB8AC3E}">
        <p14:creationId xmlns:p14="http://schemas.microsoft.com/office/powerpoint/2010/main" val="377022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So the first concept is very simple, it is about equality. Although it is well-known, it is actually very hard in practise. There will always be situations where equality is challenged and hard to obtain, e.g. in work conditions, group work, living together, etc.</a:t>
            </a:r>
          </a:p>
          <a:p>
            <a:endParaRPr lang="en-CA" baseline="0" dirty="0" smtClean="0"/>
          </a:p>
          <a:p>
            <a:r>
              <a:rPr lang="en-CA" baseline="0" dirty="0" smtClean="0"/>
              <a:t>All human beings are equal in value. They may have different levels of knowledge, wisdom, love, harmony and freedom but they all have the same potential to one day reach their fulfilment. Although all people are equal in value, each one has unique abilities and different talents, so one may be more suited for a certain role in society while the other may be suited for another. Contrary to the type of leadership of today where it is largely based on deceit, exploitation, might for greed, profit, etc., the true leadership as explained in the Spiritual Teaching is for the strong to protect the weak and for leaders to look after the people for their well-being in a self-less manner.</a:t>
            </a:r>
          </a:p>
          <a:p>
            <a:endParaRPr lang="en-CA" baseline="0" dirty="0" smtClean="0"/>
          </a:p>
          <a:p>
            <a:r>
              <a:rPr lang="en-CA" baseline="0" dirty="0" smtClean="0"/>
              <a:t>To recognise oneself as being equal in value to the fellow human beings is the only right view to ensure cooperation, peace, harmony, etc.</a:t>
            </a:r>
          </a:p>
          <a:p>
            <a:endParaRPr lang="en-CA" baseline="0" dirty="0" smtClean="0"/>
          </a:p>
        </p:txBody>
      </p:sp>
      <p:sp>
        <p:nvSpPr>
          <p:cNvPr id="4" name="Slide Number Placeholder 3"/>
          <p:cNvSpPr>
            <a:spLocks noGrp="1"/>
          </p:cNvSpPr>
          <p:nvPr>
            <p:ph type="sldNum" sz="quarter" idx="10"/>
          </p:nvPr>
        </p:nvSpPr>
        <p:spPr/>
        <p:txBody>
          <a:bodyPr/>
          <a:lstStyle/>
          <a:p>
            <a:fld id="{EE29D6F3-35ED-4855-871D-2B549DE478DC}" type="slidenum">
              <a:rPr lang="en-CA" smtClean="0"/>
              <a:t>4</a:t>
            </a:fld>
            <a:endParaRPr lang="en-CA"/>
          </a:p>
        </p:txBody>
      </p:sp>
    </p:spTree>
    <p:extLst>
      <p:ext uri="{BB962C8B-B14F-4D97-AF65-F5344CB8AC3E}">
        <p14:creationId xmlns:p14="http://schemas.microsoft.com/office/powerpoint/2010/main" val="36865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It is not right to set oneself above the other, it leads to haughtiness, imperiousness, lust for might, etc.</a:t>
            </a:r>
          </a:p>
          <a:p>
            <a:endParaRPr lang="en-CA" baseline="0" dirty="0" smtClean="0"/>
          </a:p>
          <a:p>
            <a:r>
              <a:rPr lang="en-CA" baseline="0" dirty="0" smtClean="0"/>
              <a:t>It is also not right to set oneself below the other, it leads to submissiveness, exploitation, servitude, lack of independence, etc.</a:t>
            </a:r>
          </a:p>
          <a:p>
            <a:endParaRPr lang="en-CA" baseline="0" dirty="0" smtClean="0"/>
          </a:p>
          <a:p>
            <a:r>
              <a:rPr lang="en-CA" baseline="0" dirty="0" smtClean="0"/>
              <a:t>Equality applies to all people, regardless of race, level of development, FIGU member, non-FIGU member, religion, etc.</a:t>
            </a:r>
          </a:p>
          <a:p>
            <a:endParaRPr lang="en-CA" dirty="0"/>
          </a:p>
        </p:txBody>
      </p:sp>
      <p:sp>
        <p:nvSpPr>
          <p:cNvPr id="4" name="Slide Number Placeholder 3"/>
          <p:cNvSpPr>
            <a:spLocks noGrp="1"/>
          </p:cNvSpPr>
          <p:nvPr>
            <p:ph type="sldNum" sz="quarter" idx="10"/>
          </p:nvPr>
        </p:nvSpPr>
        <p:spPr/>
        <p:txBody>
          <a:bodyPr/>
          <a:lstStyle/>
          <a:p>
            <a:fld id="{EE29D6F3-35ED-4855-871D-2B549DE478DC}" type="slidenum">
              <a:rPr lang="en-CA" smtClean="0"/>
              <a:t>5</a:t>
            </a:fld>
            <a:endParaRPr lang="en-CA"/>
          </a:p>
        </p:txBody>
      </p:sp>
    </p:spTree>
    <p:extLst>
      <p:ext uri="{BB962C8B-B14F-4D97-AF65-F5344CB8AC3E}">
        <p14:creationId xmlns:p14="http://schemas.microsoft.com/office/powerpoint/2010/main" val="118962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Without equality, it leads to hierarchy and servitude which is against the main principles of life, which eventually leads to destruction and unpeace.</a:t>
            </a:r>
          </a:p>
          <a:p>
            <a:endParaRPr lang="en-CA" baseline="0" dirty="0" smtClean="0"/>
          </a:p>
          <a:p>
            <a:r>
              <a:rPr lang="en-CA" baseline="0" dirty="0" smtClean="0"/>
              <a:t>There is indeed a need for a leading role, however, the leading role should only be advice giving and the one accepting the advice is free to accept the advice or reject it. Leading is generally done by example so that the ones following may learn from examples rather than a hierarchy resulting.</a:t>
            </a:r>
          </a:p>
        </p:txBody>
      </p:sp>
      <p:sp>
        <p:nvSpPr>
          <p:cNvPr id="4" name="Slide Number Placeholder 3"/>
          <p:cNvSpPr>
            <a:spLocks noGrp="1"/>
          </p:cNvSpPr>
          <p:nvPr>
            <p:ph type="sldNum" sz="quarter" idx="10"/>
          </p:nvPr>
        </p:nvSpPr>
        <p:spPr/>
        <p:txBody>
          <a:bodyPr/>
          <a:lstStyle/>
          <a:p>
            <a:fld id="{EE29D6F3-35ED-4855-871D-2B549DE478DC}" type="slidenum">
              <a:rPr lang="en-CA" smtClean="0"/>
              <a:t>6</a:t>
            </a:fld>
            <a:endParaRPr lang="en-CA"/>
          </a:p>
        </p:txBody>
      </p:sp>
    </p:spTree>
    <p:extLst>
      <p:ext uri="{BB962C8B-B14F-4D97-AF65-F5344CB8AC3E}">
        <p14:creationId xmlns:p14="http://schemas.microsoft.com/office/powerpoint/2010/main" val="411972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t>
            </a:r>
            <a:r>
              <a:rPr lang="en-CA" baseline="0" dirty="0" smtClean="0"/>
              <a:t>e next topic is about self-responsibility</a:t>
            </a:r>
            <a:r>
              <a:rPr lang="en-CA" dirty="0" smtClean="0"/>
              <a:t>, which says that through the thinking, </a:t>
            </a:r>
            <a:r>
              <a:rPr lang="en-CA" baseline="0" dirty="0" smtClean="0"/>
              <a:t>the feelings result which lead to actions and deeds that then forms one’s destiny. </a:t>
            </a:r>
          </a:p>
          <a:p>
            <a:endParaRPr lang="en-CA" baseline="0" dirty="0" smtClean="0"/>
          </a:p>
          <a:p>
            <a:r>
              <a:rPr lang="en-CA" baseline="0" dirty="0" smtClean="0"/>
              <a:t>Through one’s thinking, the feeling is automatically created, and which then also automatically create the actions and deeds, which lead to outcomes and destinies.</a:t>
            </a:r>
          </a:p>
          <a:p>
            <a:endParaRPr lang="en-CA" dirty="0" smtClean="0"/>
          </a:p>
          <a:p>
            <a:r>
              <a:rPr lang="en-CA" dirty="0" smtClean="0"/>
              <a:t>This is interesting because if you think about</a:t>
            </a:r>
            <a:r>
              <a:rPr lang="en-CA" baseline="0" dirty="0" smtClean="0"/>
              <a:t> it, one never actually learns this type of stuff in schools, but it is actually so important since our destines is shaped by the way we think. By habit, thinking is taken for granted and almost happens automatically, without even considering the consequences. Thus, if one was able to fully control the way of thinking for oneself, then one would have full control over their destinies.</a:t>
            </a:r>
          </a:p>
          <a:p>
            <a:endParaRPr lang="en-CA" baseline="0" dirty="0" smtClean="0"/>
          </a:p>
          <a:p>
            <a:pPr defTabSz="966612">
              <a:defRPr/>
            </a:pPr>
            <a:r>
              <a:rPr lang="en-CA" baseline="0" dirty="0" smtClean="0"/>
              <a:t>In this sense, one is completely responsible for the outcome and the destiny which result from the thinking. This may sound harsh, for example, if one had a bad childhood and was maltreated and as a result, adopted a bad way of thinking which haunted them for the rest of their lives. But actually, the good thing about taking self-responsibility is that one automatically realises that one has the power to change their destinies. For example, if one always attributed their bad fate to be caused by a god, external power, other fellow human beings, then they are actually never in a position to be able to change their destiny. But if one realised that their way of thinking really caused the fate they have experienced, then they automatically have control of themselves and their destiny.</a:t>
            </a:r>
            <a:endParaRPr lang="en-CA" dirty="0"/>
          </a:p>
        </p:txBody>
      </p:sp>
      <p:sp>
        <p:nvSpPr>
          <p:cNvPr id="4" name="Slide Number Placeholder 3"/>
          <p:cNvSpPr>
            <a:spLocks noGrp="1"/>
          </p:cNvSpPr>
          <p:nvPr>
            <p:ph type="sldNum" sz="quarter" idx="10"/>
          </p:nvPr>
        </p:nvSpPr>
        <p:spPr/>
        <p:txBody>
          <a:bodyPr/>
          <a:lstStyle/>
          <a:p>
            <a:fld id="{EE29D6F3-35ED-4855-871D-2B549DE478DC}" type="slidenum">
              <a:rPr lang="en-CA" smtClean="0"/>
              <a:t>7</a:t>
            </a:fld>
            <a:endParaRPr lang="en-CA"/>
          </a:p>
        </p:txBody>
      </p:sp>
    </p:spTree>
    <p:extLst>
      <p:ext uri="{BB962C8B-B14F-4D97-AF65-F5344CB8AC3E}">
        <p14:creationId xmlns:p14="http://schemas.microsoft.com/office/powerpoint/2010/main" val="153700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So what are the results of our thinking and what is good and what is bad?</a:t>
            </a:r>
          </a:p>
          <a:p>
            <a:endParaRPr lang="en-CA" baseline="0" dirty="0" smtClean="0"/>
          </a:p>
          <a:p>
            <a:r>
              <a:rPr lang="en-CA" baseline="0" dirty="0" smtClean="0"/>
              <a:t>This slide shows the good (blue) and the bad (red) and the in-between (green), which is neither good or bad.</a:t>
            </a:r>
          </a:p>
          <a:p>
            <a:endParaRPr lang="en-CA" baseline="0" dirty="0" smtClean="0"/>
          </a:p>
          <a:p>
            <a:r>
              <a:rPr lang="en-CA" baseline="0" dirty="0" smtClean="0"/>
              <a:t>Essentially, as shown from the previous slide, the result of our thinking and feelings create these different conditions shown here. The blue part signifies the result of good and neutral-positive thinking and the red shows the result of bad and non-neutral thinking. The ideal values such as Happiness, Peace, Love, Freedom and Harmony are actually unique to each individual, and each individual can have a different kind of happiness or peace, etc.</a:t>
            </a:r>
          </a:p>
          <a:p>
            <a:endParaRPr lang="en-CA" baseline="0" dirty="0" smtClean="0"/>
          </a:p>
          <a:p>
            <a:r>
              <a:rPr lang="en-CA" baseline="0" dirty="0" smtClean="0"/>
              <a:t>The result of bad thinking usually leads to these negative values which lead to inner distress or psychic illness.</a:t>
            </a:r>
          </a:p>
          <a:p>
            <a:endParaRPr lang="en-CA" baseline="0" dirty="0" smtClean="0"/>
          </a:p>
          <a:p>
            <a:r>
              <a:rPr lang="en-CA" baseline="0" dirty="0" smtClean="0"/>
              <a:t>The middle part is neither good or bad, which means these are indeed created by the thoughts and feelings of the individual, but in-terms of the correct sense of life according to truth and reality, these values are seen as neither good nor bad; contrary to what mainstream promotes these days or what the majority of people think in our times. So essentially, one can be rich and have inner affliction or psychic illness, or one can be poor and have happiness, peace, love and freedom.</a:t>
            </a:r>
          </a:p>
          <a:p>
            <a:endParaRPr lang="en-CA" baseline="0" dirty="0" smtClean="0"/>
          </a:p>
          <a:p>
            <a:r>
              <a:rPr lang="en-CA" baseline="0" dirty="0" smtClean="0"/>
              <a:t>A person can actually have values from all of these categories since no one is actually perfect and are all in need of evolution by making mistakes. So a typical person can experience happiness over the duration of his or her life, but at the same time suffer from inner misery or psychic illness at other times. But the overall goal, is to keep one’s life within the good values as much as possible, and whether one is rich or poor, famous or unknown, these values do not play a role in the overall sense of life according to the truth and reality.</a:t>
            </a:r>
          </a:p>
          <a:p>
            <a:endParaRPr lang="en-CA" baseline="0" dirty="0" smtClean="0"/>
          </a:p>
          <a:p>
            <a:r>
              <a:rPr lang="en-CA" baseline="0" dirty="0" smtClean="0"/>
              <a:t>If a person finds themselves mostly in the bottom category, and experiences inner misery, inner pain, unfairness, etc. then the worst thing this person can do is actually ignore the causes or even attribute the responsibility or blame somewhere else or to someone else. And the best thing a person like this can do is to recognise, analyse and accept the responsibility for the causes which lead to the effects at the bottom category so that the negative thoughts and feelings can be changed to neutral-positive and good modes of thinking.</a:t>
            </a:r>
          </a:p>
          <a:p>
            <a:endParaRPr lang="en-CA" dirty="0"/>
          </a:p>
        </p:txBody>
      </p:sp>
      <p:sp>
        <p:nvSpPr>
          <p:cNvPr id="4" name="Slide Number Placeholder 3"/>
          <p:cNvSpPr>
            <a:spLocks noGrp="1"/>
          </p:cNvSpPr>
          <p:nvPr>
            <p:ph type="sldNum" sz="quarter" idx="10"/>
          </p:nvPr>
        </p:nvSpPr>
        <p:spPr/>
        <p:txBody>
          <a:bodyPr/>
          <a:lstStyle/>
          <a:p>
            <a:fld id="{EE29D6F3-35ED-4855-871D-2B549DE478DC}" type="slidenum">
              <a:rPr lang="en-CA" smtClean="0"/>
              <a:t>8</a:t>
            </a:fld>
            <a:endParaRPr lang="en-CA"/>
          </a:p>
        </p:txBody>
      </p:sp>
    </p:spTree>
    <p:extLst>
      <p:ext uri="{BB962C8B-B14F-4D97-AF65-F5344CB8AC3E}">
        <p14:creationId xmlns:p14="http://schemas.microsoft.com/office/powerpoint/2010/main" val="130218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next concept</a:t>
            </a:r>
            <a:r>
              <a:rPr lang="en-CA" baseline="0" dirty="0" smtClean="0"/>
              <a:t> is about self-control. </a:t>
            </a:r>
          </a:p>
          <a:p>
            <a:endParaRPr lang="en-CA" baseline="0" dirty="0" smtClean="0"/>
          </a:p>
          <a:p>
            <a:r>
              <a:rPr lang="en-CA" baseline="0" dirty="0" smtClean="0"/>
              <a:t>Now that had been explained that the thinking is the most important factor which determines the destiny of our lives, one would surely strive to control their thinking so that it leads to the most favourable outcome.</a:t>
            </a:r>
          </a:p>
        </p:txBody>
      </p:sp>
      <p:sp>
        <p:nvSpPr>
          <p:cNvPr id="4" name="Slide Number Placeholder 3"/>
          <p:cNvSpPr>
            <a:spLocks noGrp="1"/>
          </p:cNvSpPr>
          <p:nvPr>
            <p:ph type="sldNum" sz="quarter" idx="10"/>
          </p:nvPr>
        </p:nvSpPr>
        <p:spPr/>
        <p:txBody>
          <a:bodyPr/>
          <a:lstStyle/>
          <a:p>
            <a:fld id="{EE29D6F3-35ED-4855-871D-2B549DE478DC}" type="slidenum">
              <a:rPr lang="en-CA" smtClean="0"/>
              <a:t>9</a:t>
            </a:fld>
            <a:endParaRPr lang="en-CA"/>
          </a:p>
        </p:txBody>
      </p:sp>
    </p:spTree>
    <p:extLst>
      <p:ext uri="{BB962C8B-B14F-4D97-AF65-F5344CB8AC3E}">
        <p14:creationId xmlns:p14="http://schemas.microsoft.com/office/powerpoint/2010/main" val="284765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DF13B63-A7BE-4D00-9558-F7D7FF7DE627}" type="datetimeFigureOut">
              <a:rPr lang="en-CA" smtClean="0"/>
              <a:t>2018-01-16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276727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DF13B63-A7BE-4D00-9558-F7D7FF7DE627}" type="datetimeFigureOut">
              <a:rPr lang="en-CA" smtClean="0"/>
              <a:t>2018-01-16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374710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DF13B63-A7BE-4D00-9558-F7D7FF7DE627}" type="datetimeFigureOut">
              <a:rPr lang="en-CA" smtClean="0"/>
              <a:t>2018-01-16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72116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DF13B63-A7BE-4D00-9558-F7D7FF7DE627}" type="datetimeFigureOut">
              <a:rPr lang="en-CA" smtClean="0"/>
              <a:t>2018-01-16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6549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13B63-A7BE-4D00-9558-F7D7FF7DE627}" type="datetimeFigureOut">
              <a:rPr lang="en-CA" smtClean="0"/>
              <a:t>2018-01-16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114203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DF13B63-A7BE-4D00-9558-F7D7FF7DE627}" type="datetimeFigureOut">
              <a:rPr lang="en-CA" smtClean="0"/>
              <a:t>2018-01-16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227033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DF13B63-A7BE-4D00-9558-F7D7FF7DE627}" type="datetimeFigureOut">
              <a:rPr lang="en-CA" smtClean="0"/>
              <a:t>2018-01-16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33726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DF13B63-A7BE-4D00-9558-F7D7FF7DE627}" type="datetimeFigureOut">
              <a:rPr lang="en-CA" smtClean="0"/>
              <a:t>2018-01-16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305391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13B63-A7BE-4D00-9558-F7D7FF7DE627}" type="datetimeFigureOut">
              <a:rPr lang="en-CA" smtClean="0"/>
              <a:t>2018-01-16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110326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13B63-A7BE-4D00-9558-F7D7FF7DE627}" type="datetimeFigureOut">
              <a:rPr lang="en-CA" smtClean="0"/>
              <a:t>2018-01-16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269639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13B63-A7BE-4D00-9558-F7D7FF7DE627}" type="datetimeFigureOut">
              <a:rPr lang="en-CA" smtClean="0"/>
              <a:t>2018-01-16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3F8F3E-01C5-4C93-8A84-13BBD57DEE06}" type="slidenum">
              <a:rPr lang="en-CA" smtClean="0"/>
              <a:t>‹#›</a:t>
            </a:fld>
            <a:endParaRPr lang="en-CA"/>
          </a:p>
        </p:txBody>
      </p:sp>
    </p:spTree>
    <p:extLst>
      <p:ext uri="{BB962C8B-B14F-4D97-AF65-F5344CB8AC3E}">
        <p14:creationId xmlns:p14="http://schemas.microsoft.com/office/powerpoint/2010/main" val="159173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13B63-A7BE-4D00-9558-F7D7FF7DE627}" type="datetimeFigureOut">
              <a:rPr lang="en-CA" smtClean="0"/>
              <a:t>2018-01-16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F8F3E-01C5-4C93-8A84-13BBD57DEE06}" type="slidenum">
              <a:rPr lang="en-CA" smtClean="0"/>
              <a:t>‹#›</a:t>
            </a:fld>
            <a:endParaRPr lang="en-CA"/>
          </a:p>
        </p:txBody>
      </p:sp>
    </p:spTree>
    <p:extLst>
      <p:ext uri="{BB962C8B-B14F-4D97-AF65-F5344CB8AC3E}">
        <p14:creationId xmlns:p14="http://schemas.microsoft.com/office/powerpoint/2010/main" val="111978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3.jpeg"/><Relationship Id="rId3" Type="http://schemas.openxmlformats.org/officeDocument/2006/relationships/image" Target="../media/image44.jpeg"/><Relationship Id="rId7" Type="http://schemas.microsoft.com/office/2007/relationships/hdphoto" Target="../media/hdphoto4.wdp"/><Relationship Id="rId12"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7.jpeg"/><Relationship Id="rId5" Type="http://schemas.openxmlformats.org/officeDocument/2006/relationships/image" Target="../media/image29.png"/><Relationship Id="rId10" Type="http://schemas.openxmlformats.org/officeDocument/2006/relationships/image" Target="../media/image46.jpeg"/><Relationship Id="rId4" Type="http://schemas.openxmlformats.org/officeDocument/2006/relationships/image" Target="../media/image25.jpe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25.jpe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59.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6.png"/><Relationship Id="rId7" Type="http://schemas.openxmlformats.org/officeDocument/2006/relationships/image" Target="../media/image34.png"/><Relationship Id="rId12"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67.png"/><Relationship Id="rId5" Type="http://schemas.openxmlformats.org/officeDocument/2006/relationships/image" Target="../media/image25.jpeg"/><Relationship Id="rId10" Type="http://schemas.openxmlformats.org/officeDocument/2006/relationships/image" Target="../media/image66.png"/><Relationship Id="rId4" Type="http://schemas.openxmlformats.org/officeDocument/2006/relationships/image" Target="../media/image31.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5.jpeg"/><Relationship Id="rId7" Type="http://schemas.openxmlformats.org/officeDocument/2006/relationships/image" Target="../media/image21.png"/><Relationship Id="rId12" Type="http://schemas.openxmlformats.org/officeDocument/2006/relationships/image" Target="../media/image32.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image" Target="../media/image35.jpeg"/><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jpeg"/><Relationship Id="rId7" Type="http://schemas.openxmlformats.org/officeDocument/2006/relationships/image" Target="../media/image38.png"/><Relationship Id="rId12"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2.png"/><Relationship Id="rId5" Type="http://schemas.openxmlformats.org/officeDocument/2006/relationships/image" Target="../media/image37.jpe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29.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2400" dirty="0" smtClean="0"/>
              <a:t>An Introduction to the</a:t>
            </a:r>
            <a:r>
              <a:rPr lang="en-CA" dirty="0" smtClean="0"/>
              <a:t/>
            </a:r>
            <a:br>
              <a:rPr lang="en-CA" dirty="0" smtClean="0"/>
            </a:br>
            <a:r>
              <a:rPr lang="en-CA" sz="3200" dirty="0" smtClean="0"/>
              <a:t>Core Topics in the Spiritual Teaching</a:t>
            </a:r>
            <a:endParaRPr lang="en-CA" sz="2400" dirty="0"/>
          </a:p>
        </p:txBody>
      </p:sp>
    </p:spTree>
    <p:extLst>
      <p:ext uri="{BB962C8B-B14F-4D97-AF65-F5344CB8AC3E}">
        <p14:creationId xmlns:p14="http://schemas.microsoft.com/office/powerpoint/2010/main" val="63735976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cell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223" y="2555526"/>
            <a:ext cx="505495" cy="4212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images.clipartpanda.com/stick-man-thinking-thinking-stick-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932" y="2996635"/>
            <a:ext cx="1440834" cy="1440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dirty="0" smtClean="0"/>
              <a:t>Self-control</a:t>
            </a:r>
            <a:endParaRPr lang="en-CA" dirty="0"/>
          </a:p>
        </p:txBody>
      </p:sp>
      <p:sp>
        <p:nvSpPr>
          <p:cNvPr id="21" name="TextBox 20"/>
          <p:cNvSpPr txBox="1"/>
          <p:nvPr/>
        </p:nvSpPr>
        <p:spPr>
          <a:xfrm>
            <a:off x="2259947" y="1268760"/>
            <a:ext cx="4606133" cy="646331"/>
          </a:xfrm>
          <a:prstGeom prst="rect">
            <a:avLst/>
          </a:prstGeom>
          <a:noFill/>
        </p:spPr>
        <p:txBody>
          <a:bodyPr wrap="none" rtlCol="0">
            <a:spAutoFit/>
          </a:bodyPr>
          <a:lstStyle/>
          <a:p>
            <a:r>
              <a:rPr lang="en-CA" dirty="0" smtClean="0"/>
              <a:t>Factors that influence self-control and thinking </a:t>
            </a:r>
          </a:p>
          <a:p>
            <a:pPr algn="ctr"/>
            <a:r>
              <a:rPr lang="en-CA" i="1" dirty="0" smtClean="0">
                <a:solidFill>
                  <a:schemeClr val="bg1">
                    <a:lumMod val="50000"/>
                  </a:schemeClr>
                </a:solidFill>
              </a:rPr>
              <a:t>for the good or for the bad</a:t>
            </a:r>
            <a:endParaRPr lang="en-CA" i="1" dirty="0">
              <a:solidFill>
                <a:schemeClr val="bg1">
                  <a:lumMod val="50000"/>
                </a:schemeClr>
              </a:solidFill>
            </a:endParaRPr>
          </a:p>
        </p:txBody>
      </p:sp>
      <p:pic>
        <p:nvPicPr>
          <p:cNvPr id="27" name="Picture 12"/>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623" y="3656322"/>
            <a:ext cx="607670" cy="92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p:nvPr/>
        </p:nvCxnSpPr>
        <p:spPr>
          <a:xfrm flipV="1">
            <a:off x="1703189" y="3789040"/>
            <a:ext cx="1941091" cy="479556"/>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4391" y="4617424"/>
            <a:ext cx="2319857" cy="307777"/>
          </a:xfrm>
          <a:prstGeom prst="rect">
            <a:avLst/>
          </a:prstGeom>
          <a:noFill/>
        </p:spPr>
        <p:txBody>
          <a:bodyPr wrap="square" rtlCol="0">
            <a:spAutoFit/>
          </a:bodyPr>
          <a:lstStyle/>
          <a:p>
            <a:r>
              <a:rPr lang="en-CA" sz="1400" dirty="0" smtClean="0"/>
              <a:t>Past self &amp; unresolved issues</a:t>
            </a:r>
            <a:endParaRPr lang="en-CA" sz="1400" dirty="0"/>
          </a:p>
        </p:txBody>
      </p:sp>
      <p:pic>
        <p:nvPicPr>
          <p:cNvPr id="26" name="Picture 6" descr="Related image"/>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978894" y="3476508"/>
            <a:ext cx="560798" cy="7920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mages.clipartpanda.com/stick-man-thinking-thinking-stick-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40898" y="5128592"/>
            <a:ext cx="1031671" cy="9427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7765" y="5154852"/>
            <a:ext cx="432115" cy="864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4043" y="5180882"/>
            <a:ext cx="571500" cy="8382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V="1">
            <a:off x="2555776" y="4346039"/>
            <a:ext cx="1088504" cy="811153"/>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02556" y="6169116"/>
            <a:ext cx="1838324" cy="523220"/>
          </a:xfrm>
          <a:prstGeom prst="rect">
            <a:avLst/>
          </a:prstGeom>
          <a:noFill/>
        </p:spPr>
        <p:txBody>
          <a:bodyPr wrap="none" rtlCol="0">
            <a:spAutoFit/>
          </a:bodyPr>
          <a:lstStyle/>
          <a:p>
            <a:r>
              <a:rPr lang="en-CA" sz="1400" dirty="0" smtClean="0"/>
              <a:t>Family, Acquaintances,</a:t>
            </a:r>
          </a:p>
          <a:p>
            <a:r>
              <a:rPr lang="en-CA" sz="1400" dirty="0" smtClean="0"/>
              <a:t>Friends, Co-workers</a:t>
            </a:r>
            <a:endParaRPr lang="en-CA" sz="1400" dirty="0"/>
          </a:p>
        </p:txBody>
      </p:sp>
      <p:pic>
        <p:nvPicPr>
          <p:cNvPr id="2052" name="Picture 4" descr="Image result for bicyc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6733" y="2163131"/>
            <a:ext cx="904526" cy="603018"/>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p:nvPr/>
        </p:nvCxnSpPr>
        <p:spPr>
          <a:xfrm>
            <a:off x="2207765" y="2976772"/>
            <a:ext cx="1436515" cy="350698"/>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5575" y="2148476"/>
            <a:ext cx="1866144" cy="523220"/>
          </a:xfrm>
          <a:prstGeom prst="rect">
            <a:avLst/>
          </a:prstGeom>
          <a:noFill/>
        </p:spPr>
        <p:txBody>
          <a:bodyPr wrap="square" rtlCol="0">
            <a:spAutoFit/>
          </a:bodyPr>
          <a:lstStyle/>
          <a:p>
            <a:r>
              <a:rPr lang="en-CA" sz="1400" dirty="0" smtClean="0"/>
              <a:t>Fluidal influences from </a:t>
            </a:r>
            <a:br>
              <a:rPr lang="en-CA" sz="1400" dirty="0" smtClean="0"/>
            </a:br>
            <a:r>
              <a:rPr lang="en-CA" sz="1400" dirty="0" smtClean="0"/>
              <a:t>personal objects</a:t>
            </a:r>
            <a:endParaRPr lang="en-CA" sz="1400" dirty="0"/>
          </a:p>
        </p:txBody>
      </p:sp>
      <p:sp>
        <p:nvSpPr>
          <p:cNvPr id="38" name="AutoShape 6" descr="Image result for cellph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60" name="Picture 12" descr="Image result for clothing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5657" y="2685946"/>
            <a:ext cx="518662" cy="41493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727636" y="4499429"/>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Thinking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6" name="TextBox 35"/>
          <p:cNvSpPr txBox="1"/>
          <p:nvPr/>
        </p:nvSpPr>
        <p:spPr>
          <a:xfrm>
            <a:off x="5546656" y="4084339"/>
            <a:ext cx="894247"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Effect</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9" name="TextBox 38"/>
          <p:cNvSpPr txBox="1"/>
          <p:nvPr/>
        </p:nvSpPr>
        <p:spPr>
          <a:xfrm>
            <a:off x="7225669" y="4084339"/>
            <a:ext cx="1056927"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Destiny</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cxnSp>
        <p:nvCxnSpPr>
          <p:cNvPr id="41" name="Straight Arrow Connector 40"/>
          <p:cNvCxnSpPr/>
          <p:nvPr/>
        </p:nvCxnSpPr>
        <p:spPr>
          <a:xfrm flipV="1">
            <a:off x="4796470" y="3641587"/>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65163" y="3657787"/>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8" descr="C:\Users\muram\Downloads\sun (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9452" y="3327470"/>
            <a:ext cx="656326" cy="65632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s://s-media-cache-ak0.pinimg.com/236x/ff/48/b6/ff48b6c02779ec9b0f93f630710325b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0715" y="3307494"/>
            <a:ext cx="586131" cy="6681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98917" y="6261449"/>
            <a:ext cx="1728192" cy="338554"/>
          </a:xfrm>
          <a:prstGeom prst="rect">
            <a:avLst/>
          </a:prstGeom>
          <a:noFill/>
        </p:spPr>
        <p:txBody>
          <a:bodyPr wrap="square" rtlCol="0">
            <a:spAutoFit/>
          </a:bodyPr>
          <a:lstStyle/>
          <a:p>
            <a:r>
              <a:rPr lang="en-CA" sz="1600" dirty="0" smtClean="0"/>
              <a:t>And more…</a:t>
            </a:r>
            <a:endParaRPr lang="en-CA" sz="1600" dirty="0"/>
          </a:p>
        </p:txBody>
      </p:sp>
    </p:spTree>
    <p:extLst>
      <p:ext uri="{BB962C8B-B14F-4D97-AF65-F5344CB8AC3E}">
        <p14:creationId xmlns:p14="http://schemas.microsoft.com/office/powerpoint/2010/main" val="281157042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Understanding the Creational Laws and Recommendations</a:t>
            </a:r>
            <a:endParaRPr lang="en-CA" sz="3200" dirty="0"/>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864" y="2498675"/>
            <a:ext cx="95304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by stroller line draw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047" y="2898121"/>
            <a:ext cx="488041" cy="4880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old stick 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2522067"/>
            <a:ext cx="67984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coffin draw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6997" y="2624610"/>
            <a:ext cx="864096" cy="87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ttp://www.clipartbest.com/cliparts/aiq/oEr/aiqoErk5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7396" y="2703490"/>
            <a:ext cx="322229" cy="7595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baby stroller line draw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7816" y="2980019"/>
            <a:ext cx="514697" cy="5146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73874" y="3578795"/>
            <a:ext cx="1702582" cy="369332"/>
          </a:xfrm>
          <a:prstGeom prst="rect">
            <a:avLst/>
          </a:prstGeom>
          <a:noFill/>
        </p:spPr>
        <p:txBody>
          <a:bodyPr wrap="none" rtlCol="0">
            <a:spAutoFit/>
          </a:bodyPr>
          <a:lstStyle/>
          <a:p>
            <a:r>
              <a:rPr lang="en-CA" dirty="0" smtClean="0"/>
              <a:t>New Personality</a:t>
            </a:r>
            <a:endParaRPr lang="en-CA" dirty="0"/>
          </a:p>
        </p:txBody>
      </p:sp>
      <p:sp>
        <p:nvSpPr>
          <p:cNvPr id="15" name="TextBox 14"/>
          <p:cNvSpPr txBox="1"/>
          <p:nvPr/>
        </p:nvSpPr>
        <p:spPr>
          <a:xfrm>
            <a:off x="5624486" y="3634258"/>
            <a:ext cx="750014" cy="369332"/>
          </a:xfrm>
          <a:prstGeom prst="rect">
            <a:avLst/>
          </a:prstGeom>
          <a:noFill/>
        </p:spPr>
        <p:txBody>
          <a:bodyPr wrap="none" rtlCol="0">
            <a:spAutoFit/>
          </a:bodyPr>
          <a:lstStyle/>
          <a:p>
            <a:r>
              <a:rPr lang="en-CA" dirty="0" smtClean="0"/>
              <a:t>Death</a:t>
            </a:r>
            <a:endParaRPr lang="en-CA" dirty="0"/>
          </a:p>
        </p:txBody>
      </p:sp>
      <p:sp>
        <p:nvSpPr>
          <p:cNvPr id="16" name="TextBox 15"/>
          <p:cNvSpPr txBox="1"/>
          <p:nvPr/>
        </p:nvSpPr>
        <p:spPr>
          <a:xfrm>
            <a:off x="3256881" y="3634258"/>
            <a:ext cx="515526" cy="369332"/>
          </a:xfrm>
          <a:prstGeom prst="rect">
            <a:avLst/>
          </a:prstGeom>
          <a:noFill/>
        </p:spPr>
        <p:txBody>
          <a:bodyPr wrap="none" rtlCol="0">
            <a:spAutoFit/>
          </a:bodyPr>
          <a:lstStyle/>
          <a:p>
            <a:r>
              <a:rPr lang="en-CA" dirty="0" smtClean="0"/>
              <a:t>Life</a:t>
            </a:r>
            <a:endParaRPr lang="en-CA" dirty="0"/>
          </a:p>
        </p:txBody>
      </p:sp>
      <p:sp>
        <p:nvSpPr>
          <p:cNvPr id="17" name="TextBox 16"/>
          <p:cNvSpPr txBox="1"/>
          <p:nvPr/>
        </p:nvSpPr>
        <p:spPr>
          <a:xfrm>
            <a:off x="989307" y="3578795"/>
            <a:ext cx="641522" cy="369332"/>
          </a:xfrm>
          <a:prstGeom prst="rect">
            <a:avLst/>
          </a:prstGeom>
          <a:noFill/>
        </p:spPr>
        <p:txBody>
          <a:bodyPr wrap="none" rtlCol="0">
            <a:spAutoFit/>
          </a:bodyPr>
          <a:lstStyle/>
          <a:p>
            <a:r>
              <a:rPr lang="en-CA" dirty="0" smtClean="0"/>
              <a:t>Birth</a:t>
            </a:r>
            <a:endParaRPr lang="en-CA" dirty="0"/>
          </a:p>
        </p:txBody>
      </p:sp>
      <p:cxnSp>
        <p:nvCxnSpPr>
          <p:cNvPr id="18" name="Straight Arrow Connector 17"/>
          <p:cNvCxnSpPr/>
          <p:nvPr/>
        </p:nvCxnSpPr>
        <p:spPr>
          <a:xfrm flipV="1">
            <a:off x="1691680" y="3105762"/>
            <a:ext cx="475384"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04048" y="3105762"/>
            <a:ext cx="504056" cy="2"/>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6443870" y="1597532"/>
            <a:ext cx="1588513" cy="1417402"/>
          </a:xfrm>
          <a:prstGeom prst="arc">
            <a:avLst>
              <a:gd name="adj1" fmla="val 10716033"/>
              <a:gd name="adj2" fmla="val 1665267"/>
            </a:avLst>
          </a:prstGeom>
          <a:ln w="381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Arc 21"/>
          <p:cNvSpPr/>
          <p:nvPr/>
        </p:nvSpPr>
        <p:spPr>
          <a:xfrm>
            <a:off x="-193821" y="2126840"/>
            <a:ext cx="1518556" cy="1409935"/>
          </a:xfrm>
          <a:prstGeom prst="arc">
            <a:avLst>
              <a:gd name="adj1" fmla="val 18204083"/>
              <a:gd name="adj2" fmla="val 0"/>
            </a:avLst>
          </a:prstGeom>
          <a:ln w="381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0" name="Group 29"/>
          <p:cNvGrpSpPr/>
          <p:nvPr/>
        </p:nvGrpSpPr>
        <p:grpSpPr>
          <a:xfrm>
            <a:off x="374386" y="1501548"/>
            <a:ext cx="522701" cy="521275"/>
            <a:chOff x="1310068" y="4941168"/>
            <a:chExt cx="1089185" cy="1025331"/>
          </a:xfrm>
        </p:grpSpPr>
        <p:cxnSp>
          <p:nvCxnSpPr>
            <p:cNvPr id="26" name="Straight Connector 25"/>
            <p:cNvCxnSpPr/>
            <p:nvPr/>
          </p:nvCxnSpPr>
          <p:spPr>
            <a:xfrm flipV="1">
              <a:off x="1845072" y="5750475"/>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rot="5400000" flipV="1">
              <a:off x="2291241" y="5337212"/>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flipV="1">
              <a:off x="1418080" y="5337212"/>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1832769" y="4941168"/>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2700000" flipV="1">
              <a:off x="1554453" y="5639288"/>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8100000" flipV="1">
              <a:off x="1532732" y="5039401"/>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13500000" flipV="1">
              <a:off x="2167065" y="5049180"/>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18900000" flipV="1">
              <a:off x="2166711" y="5637896"/>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42" name="TextBox 41"/>
          <p:cNvSpPr txBox="1"/>
          <p:nvPr/>
        </p:nvSpPr>
        <p:spPr>
          <a:xfrm>
            <a:off x="897086" y="1621090"/>
            <a:ext cx="1070037" cy="338554"/>
          </a:xfrm>
          <a:prstGeom prst="rect">
            <a:avLst/>
          </a:prstGeom>
          <a:noFill/>
        </p:spPr>
        <p:txBody>
          <a:bodyPr wrap="none" rtlCol="0">
            <a:spAutoFit/>
          </a:bodyPr>
          <a:lstStyle/>
          <a:p>
            <a:r>
              <a:rPr lang="en-CA" sz="1600" dirty="0" smtClean="0"/>
              <a:t>Spirit form</a:t>
            </a:r>
            <a:endParaRPr lang="en-CA" sz="1600" dirty="0"/>
          </a:p>
        </p:txBody>
      </p:sp>
      <p:grpSp>
        <p:nvGrpSpPr>
          <p:cNvPr id="54" name="Group 53"/>
          <p:cNvGrpSpPr/>
          <p:nvPr/>
        </p:nvGrpSpPr>
        <p:grpSpPr>
          <a:xfrm>
            <a:off x="6184304" y="2389806"/>
            <a:ext cx="365798" cy="379282"/>
            <a:chOff x="1310068" y="4941168"/>
            <a:chExt cx="1089185" cy="1025331"/>
          </a:xfrm>
        </p:grpSpPr>
        <p:cxnSp>
          <p:nvCxnSpPr>
            <p:cNvPr id="55" name="Straight Connector 54"/>
            <p:cNvCxnSpPr/>
            <p:nvPr/>
          </p:nvCxnSpPr>
          <p:spPr>
            <a:xfrm flipV="1">
              <a:off x="1845072" y="5750475"/>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rot="5400000" flipV="1">
              <a:off x="2291241" y="5337212"/>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rot="5400000" flipV="1">
              <a:off x="1418080" y="5337212"/>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V="1">
              <a:off x="1832769" y="4941168"/>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rot="2700000" flipV="1">
              <a:off x="1554453" y="5639288"/>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rot="8100000" flipV="1">
              <a:off x="1532732" y="5039401"/>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rot="13500000" flipV="1">
              <a:off x="2167065" y="5049180"/>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8900000" flipV="1">
              <a:off x="2166711" y="5637896"/>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cxnSp>
        <p:nvCxnSpPr>
          <p:cNvPr id="33" name="Straight Connector 32"/>
          <p:cNvCxnSpPr/>
          <p:nvPr/>
        </p:nvCxnSpPr>
        <p:spPr>
          <a:xfrm>
            <a:off x="5724128" y="2022823"/>
            <a:ext cx="29523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091964" y="1358004"/>
            <a:ext cx="432363" cy="4323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Oval 75"/>
          <p:cNvSpPr/>
          <p:nvPr/>
        </p:nvSpPr>
        <p:spPr>
          <a:xfrm>
            <a:off x="7794004" y="2683769"/>
            <a:ext cx="238379" cy="2383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TextBox 76"/>
          <p:cNvSpPr txBox="1"/>
          <p:nvPr/>
        </p:nvSpPr>
        <p:spPr>
          <a:xfrm>
            <a:off x="6828579" y="1081005"/>
            <a:ext cx="1930850" cy="276999"/>
          </a:xfrm>
          <a:prstGeom prst="rect">
            <a:avLst/>
          </a:prstGeom>
          <a:noFill/>
        </p:spPr>
        <p:txBody>
          <a:bodyPr wrap="none" rtlCol="0">
            <a:spAutoFit/>
          </a:bodyPr>
          <a:lstStyle/>
          <a:p>
            <a:r>
              <a:rPr lang="en-CA" sz="1200" dirty="0" smtClean="0"/>
              <a:t>Overall consciousness-block</a:t>
            </a:r>
            <a:endParaRPr lang="en-CA" sz="1200" dirty="0"/>
          </a:p>
        </p:txBody>
      </p:sp>
      <p:pic>
        <p:nvPicPr>
          <p:cNvPr id="3090" name="Picture 18" descr="Image result for ball bouncing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86995" y="4689166"/>
            <a:ext cx="1029934" cy="100526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559669" y="6011331"/>
            <a:ext cx="1256049" cy="338554"/>
          </a:xfrm>
          <a:prstGeom prst="rect">
            <a:avLst/>
          </a:prstGeom>
          <a:noFill/>
        </p:spPr>
        <p:txBody>
          <a:bodyPr wrap="none" rtlCol="0">
            <a:spAutoFit/>
          </a:bodyPr>
          <a:lstStyle/>
          <a:p>
            <a:r>
              <a:rPr lang="en-CA" sz="1600" dirty="0" smtClean="0"/>
              <a:t>Physical laws</a:t>
            </a:r>
            <a:endParaRPr lang="en-CA" sz="1600" dirty="0"/>
          </a:p>
        </p:txBody>
      </p:sp>
      <p:pic>
        <p:nvPicPr>
          <p:cNvPr id="3092" name="Picture 20" descr="Image result for planet revolving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0203" y="5430696"/>
            <a:ext cx="1539596" cy="55722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images.clipartpanda.com/stick-man-thinking-thinking-stick-ma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4987" y="5098111"/>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82" name="Arc 81"/>
          <p:cNvSpPr/>
          <p:nvPr/>
        </p:nvSpPr>
        <p:spPr>
          <a:xfrm>
            <a:off x="7703678" y="4437112"/>
            <a:ext cx="906104" cy="895113"/>
          </a:xfrm>
          <a:prstGeom prst="arc">
            <a:avLst>
              <a:gd name="adj1" fmla="val 8060125"/>
              <a:gd name="adj2" fmla="val 3288463"/>
            </a:avLst>
          </a:prstGeom>
          <a:ln w="381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3" name="TextBox 82"/>
          <p:cNvSpPr txBox="1"/>
          <p:nvPr/>
        </p:nvSpPr>
        <p:spPr>
          <a:xfrm>
            <a:off x="6551767" y="5169086"/>
            <a:ext cx="1482842" cy="523220"/>
          </a:xfrm>
          <a:prstGeom prst="rect">
            <a:avLst/>
          </a:prstGeom>
          <a:noFill/>
        </p:spPr>
        <p:txBody>
          <a:bodyPr wrap="none" rtlCol="0">
            <a:spAutoFit/>
          </a:bodyPr>
          <a:lstStyle/>
          <a:p>
            <a:r>
              <a:rPr lang="en-CA" sz="1400" dirty="0" smtClean="0"/>
              <a:t>Thought</a:t>
            </a:r>
          </a:p>
          <a:p>
            <a:r>
              <a:rPr lang="en-CA" sz="1400" dirty="0" smtClean="0"/>
              <a:t>boomerang effect</a:t>
            </a:r>
            <a:endParaRPr lang="en-CA" sz="1400" dirty="0"/>
          </a:p>
        </p:txBody>
      </p:sp>
      <p:cxnSp>
        <p:nvCxnSpPr>
          <p:cNvPr id="46" name="Straight Connector 45"/>
          <p:cNvCxnSpPr/>
          <p:nvPr/>
        </p:nvCxnSpPr>
        <p:spPr>
          <a:xfrm>
            <a:off x="251520" y="4149080"/>
            <a:ext cx="8640960"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59832" y="4354742"/>
            <a:ext cx="0" cy="2257643"/>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59851" y="4354742"/>
            <a:ext cx="0" cy="2257643"/>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8048174" y="2624610"/>
            <a:ext cx="365798" cy="379282"/>
            <a:chOff x="1310068" y="4941168"/>
            <a:chExt cx="1089185" cy="1025331"/>
          </a:xfrm>
        </p:grpSpPr>
        <p:cxnSp>
          <p:nvCxnSpPr>
            <p:cNvPr id="65" name="Straight Connector 64"/>
            <p:cNvCxnSpPr/>
            <p:nvPr/>
          </p:nvCxnSpPr>
          <p:spPr>
            <a:xfrm flipV="1">
              <a:off x="1845072" y="5750475"/>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5400000" flipV="1">
              <a:off x="2291241" y="5337212"/>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rot="5400000" flipV="1">
              <a:off x="1418080" y="5337212"/>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V="1">
              <a:off x="1832769" y="4941168"/>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rot="2700000" flipV="1">
              <a:off x="1554453" y="5639288"/>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rot="8100000" flipV="1">
              <a:off x="1532732" y="5039401"/>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13500000" flipV="1">
              <a:off x="2167065" y="5049180"/>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8900000" flipV="1">
              <a:off x="2166711" y="5637896"/>
              <a:ext cx="0" cy="21602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74" name="Picture 2" descr="Related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886425" y="4566172"/>
            <a:ext cx="611385" cy="1393915"/>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3560545" y="5998998"/>
            <a:ext cx="2373214" cy="584775"/>
          </a:xfrm>
          <a:prstGeom prst="rect">
            <a:avLst/>
          </a:prstGeom>
          <a:noFill/>
        </p:spPr>
        <p:txBody>
          <a:bodyPr wrap="none" rtlCol="0">
            <a:spAutoFit/>
          </a:bodyPr>
          <a:lstStyle/>
          <a:p>
            <a:r>
              <a:rPr lang="en-CA" sz="1600" dirty="0" smtClean="0"/>
              <a:t>Respect, Equality, Love, </a:t>
            </a:r>
          </a:p>
          <a:p>
            <a:r>
              <a:rPr lang="en-CA" sz="1600" dirty="0" smtClean="0"/>
              <a:t>Peace, Harmony, Freedom</a:t>
            </a:r>
            <a:endParaRPr lang="en-CA" sz="1600" dirty="0"/>
          </a:p>
        </p:txBody>
      </p:sp>
      <p:pic>
        <p:nvPicPr>
          <p:cNvPr id="78" name="Picture 4" descr="Related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27806" y="4617416"/>
            <a:ext cx="645715" cy="129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6204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Related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94683" y="1507093"/>
            <a:ext cx="1910004" cy="18495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Human body – psyche - spirit</a:t>
            </a:r>
            <a:endParaRPr lang="en-CA" dirty="0"/>
          </a:p>
        </p:txBody>
      </p:sp>
      <p:pic>
        <p:nvPicPr>
          <p:cNvPr id="5" name="Picture 2" descr="Clipart"/>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575321" y="2291938"/>
            <a:ext cx="1491469" cy="3173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uman body clip art"/>
          <p:cNvPicPr>
            <a:picLocks noChangeAspect="1" noChangeArrowheads="1"/>
          </p:cNvPicPr>
          <p:nvPr/>
        </p:nvPicPr>
        <p:blipFill rotWithShape="1">
          <a:blip r:embed="rId7">
            <a:extLst>
              <a:ext uri="{28A0092B-C50C-407E-A947-70E740481C1C}">
                <a14:useLocalDpi xmlns:a14="http://schemas.microsoft.com/office/drawing/2010/main" val="0"/>
              </a:ext>
            </a:extLst>
          </a:blip>
          <a:srcRect r="66833"/>
          <a:stretch/>
        </p:blipFill>
        <p:spPr bwMode="auto">
          <a:xfrm>
            <a:off x="957149" y="2261453"/>
            <a:ext cx="1235594" cy="315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lipart"/>
          <p:cNvPicPr>
            <a:picLocks noChangeAspect="1" noChangeArrowheads="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98500" l="7447" r="94149"/>
                    </a14:imgEffect>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425370" y="2235160"/>
            <a:ext cx="1491469" cy="3173338"/>
          </a:xfrm>
          <a:prstGeom prst="rect">
            <a:avLst/>
          </a:prstGeom>
          <a:noFill/>
          <a:effectLst>
            <a:glow rad="406400">
              <a:srgbClr val="FFC000">
                <a:alpha val="12000"/>
              </a:srgbClr>
            </a:glo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16848" y="5475553"/>
            <a:ext cx="1502527" cy="369332"/>
          </a:xfrm>
          <a:prstGeom prst="rect">
            <a:avLst/>
          </a:prstGeom>
          <a:noFill/>
        </p:spPr>
        <p:txBody>
          <a:bodyPr wrap="none" rtlCol="0">
            <a:spAutoFit/>
          </a:bodyPr>
          <a:lstStyle/>
          <a:p>
            <a:r>
              <a:rPr lang="en-CA" dirty="0" smtClean="0"/>
              <a:t>Material Body</a:t>
            </a:r>
            <a:endParaRPr lang="en-CA" dirty="0"/>
          </a:p>
        </p:txBody>
      </p:sp>
      <p:sp>
        <p:nvSpPr>
          <p:cNvPr id="17" name="TextBox 16"/>
          <p:cNvSpPr txBox="1"/>
          <p:nvPr/>
        </p:nvSpPr>
        <p:spPr>
          <a:xfrm>
            <a:off x="2728984" y="5465276"/>
            <a:ext cx="3184141" cy="584775"/>
          </a:xfrm>
          <a:prstGeom prst="rect">
            <a:avLst/>
          </a:prstGeom>
          <a:noFill/>
        </p:spPr>
        <p:txBody>
          <a:bodyPr wrap="none" rtlCol="0">
            <a:spAutoFit/>
          </a:bodyPr>
          <a:lstStyle/>
          <a:p>
            <a:pPr algn="ctr"/>
            <a:r>
              <a:rPr lang="en-CA" dirty="0" smtClean="0"/>
              <a:t>Psyche</a:t>
            </a:r>
          </a:p>
          <a:p>
            <a:r>
              <a:rPr lang="en-CA" sz="1400" dirty="0" smtClean="0">
                <a:solidFill>
                  <a:schemeClr val="bg1">
                    <a:lumMod val="50000"/>
                  </a:schemeClr>
                </a:solidFill>
              </a:rPr>
              <a:t>(medium between material and spiritual)</a:t>
            </a:r>
            <a:endParaRPr lang="en-CA" sz="1400" dirty="0">
              <a:solidFill>
                <a:schemeClr val="bg1">
                  <a:lumMod val="50000"/>
                </a:schemeClr>
              </a:solidFill>
            </a:endParaRPr>
          </a:p>
        </p:txBody>
      </p:sp>
      <p:sp>
        <p:nvSpPr>
          <p:cNvPr id="18" name="TextBox 17"/>
          <p:cNvSpPr txBox="1"/>
          <p:nvPr/>
        </p:nvSpPr>
        <p:spPr>
          <a:xfrm>
            <a:off x="6194683" y="5465276"/>
            <a:ext cx="1952842" cy="369332"/>
          </a:xfrm>
          <a:prstGeom prst="rect">
            <a:avLst/>
          </a:prstGeom>
          <a:noFill/>
        </p:spPr>
        <p:txBody>
          <a:bodyPr wrap="none" rtlCol="0">
            <a:spAutoFit/>
          </a:bodyPr>
          <a:lstStyle/>
          <a:p>
            <a:r>
              <a:rPr lang="en-CA" dirty="0" smtClean="0"/>
              <a:t>Human Spirit Form</a:t>
            </a:r>
            <a:endParaRPr lang="en-CA" dirty="0"/>
          </a:p>
        </p:txBody>
      </p:sp>
      <p:cxnSp>
        <p:nvCxnSpPr>
          <p:cNvPr id="7" name="Straight Connector 6"/>
          <p:cNvCxnSpPr/>
          <p:nvPr/>
        </p:nvCxnSpPr>
        <p:spPr>
          <a:xfrm>
            <a:off x="2555774" y="3821829"/>
            <a:ext cx="64807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62294" y="3842206"/>
            <a:ext cx="648072" cy="0"/>
          </a:xfrm>
          <a:prstGeom prst="line">
            <a:avLst/>
          </a:prstGeom>
          <a:ln w="5715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159037" y="2947253"/>
            <a:ext cx="324036" cy="296019"/>
          </a:xfrm>
          <a:prstGeom prst="ellipse">
            <a:avLst/>
          </a:prstGeom>
          <a:solidFill>
            <a:srgbClr val="C6D9F1">
              <a:alpha val="50196"/>
            </a:srgbClr>
          </a:solidFill>
          <a:ln>
            <a:noFill/>
          </a:ln>
          <a:effectLst>
            <a:glow rad="838200">
              <a:schemeClr val="accent1">
                <a:satMod val="175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165966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Understanding the biggest problems facing humanity</a:t>
            </a:r>
            <a:endParaRPr lang="en-CA" dirty="0"/>
          </a:p>
        </p:txBody>
      </p:sp>
      <p:pic>
        <p:nvPicPr>
          <p:cNvPr id="2052"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36" t="9723" r="18466"/>
          <a:stretch/>
        </p:blipFill>
        <p:spPr bwMode="auto">
          <a:xfrm>
            <a:off x="568406" y="2637818"/>
            <a:ext cx="2162175" cy="19279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oin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2994" y="2718210"/>
            <a:ext cx="1934661" cy="19296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4430" y="4620377"/>
            <a:ext cx="1656672" cy="369332"/>
          </a:xfrm>
          <a:prstGeom prst="rect">
            <a:avLst/>
          </a:prstGeom>
          <a:noFill/>
        </p:spPr>
        <p:txBody>
          <a:bodyPr wrap="none" rtlCol="0">
            <a:spAutoFit/>
          </a:bodyPr>
          <a:lstStyle/>
          <a:p>
            <a:r>
              <a:rPr lang="en-CA" dirty="0" smtClean="0"/>
              <a:t>Overpopulation</a:t>
            </a:r>
            <a:endParaRPr lang="en-CA" dirty="0"/>
          </a:p>
        </p:txBody>
      </p:sp>
      <p:sp>
        <p:nvSpPr>
          <p:cNvPr id="11" name="TextBox 10"/>
          <p:cNvSpPr txBox="1"/>
          <p:nvPr/>
        </p:nvSpPr>
        <p:spPr>
          <a:xfrm>
            <a:off x="3345329" y="4620377"/>
            <a:ext cx="2420983" cy="615553"/>
          </a:xfrm>
          <a:prstGeom prst="rect">
            <a:avLst/>
          </a:prstGeom>
          <a:noFill/>
        </p:spPr>
        <p:txBody>
          <a:bodyPr wrap="none" rtlCol="0">
            <a:spAutoFit/>
          </a:bodyPr>
          <a:lstStyle/>
          <a:p>
            <a:pPr algn="ctr"/>
            <a:r>
              <a:rPr lang="en-CA" dirty="0" smtClean="0"/>
              <a:t>Irrational Teachings</a:t>
            </a:r>
          </a:p>
          <a:p>
            <a:pPr algn="ctr"/>
            <a:r>
              <a:rPr lang="en-CA" sz="1600" dirty="0" smtClean="0">
                <a:solidFill>
                  <a:schemeClr val="bg1">
                    <a:lumMod val="50000"/>
                  </a:schemeClr>
                </a:solidFill>
              </a:rPr>
              <a:t>(religions, cults, sects, etc.)</a:t>
            </a:r>
            <a:endParaRPr lang="en-CA" sz="1600" dirty="0">
              <a:solidFill>
                <a:schemeClr val="bg1">
                  <a:lumMod val="50000"/>
                </a:schemeClr>
              </a:solidFill>
            </a:endParaRPr>
          </a:p>
        </p:txBody>
      </p:sp>
      <p:sp>
        <p:nvSpPr>
          <p:cNvPr id="12" name="TextBox 11"/>
          <p:cNvSpPr txBox="1"/>
          <p:nvPr/>
        </p:nvSpPr>
        <p:spPr>
          <a:xfrm>
            <a:off x="6708446" y="4649255"/>
            <a:ext cx="1303755" cy="369332"/>
          </a:xfrm>
          <a:prstGeom prst="rect">
            <a:avLst/>
          </a:prstGeom>
          <a:noFill/>
        </p:spPr>
        <p:txBody>
          <a:bodyPr wrap="none" rtlCol="0">
            <a:spAutoFit/>
          </a:bodyPr>
          <a:lstStyle/>
          <a:p>
            <a:r>
              <a:rPr lang="en-CA" dirty="0" smtClean="0"/>
              <a:t>Materialism</a:t>
            </a:r>
            <a:endParaRPr lang="en-CA" dirty="0"/>
          </a:p>
        </p:txBody>
      </p:sp>
      <p:pic>
        <p:nvPicPr>
          <p:cNvPr id="1030" name="Picture 6" descr="Image result for religion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811" y="2637818"/>
            <a:ext cx="1856018" cy="185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173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2332" y="1657868"/>
            <a:ext cx="4320480" cy="42484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4918" y="116632"/>
            <a:ext cx="8229600" cy="1143000"/>
          </a:xfrm>
        </p:spPr>
        <p:txBody>
          <a:bodyPr/>
          <a:lstStyle/>
          <a:p>
            <a:r>
              <a:rPr lang="en-CA" dirty="0" smtClean="0"/>
              <a:t>Feeling for/with Others and Love</a:t>
            </a:r>
            <a:endParaRPr lang="en-CA" dirty="0"/>
          </a:p>
        </p:txBody>
      </p:sp>
      <p:pic>
        <p:nvPicPr>
          <p:cNvPr id="3" name="Picture 16" descr="http://www.clipartbest.com/cliparts/aiq/oEr/aiqoErk5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561" y="2309672"/>
            <a:ext cx="369518" cy="871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0028" y="1847435"/>
            <a:ext cx="432115" cy="864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clipartpanda.com/stick-man-thinking-thinking-stick-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795469" y="2060848"/>
            <a:ext cx="945568"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9711" y="2818793"/>
            <a:ext cx="432115" cy="8642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clipartpanda.com/stick-man-thinking-thinking-stick-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839" y="4706644"/>
            <a:ext cx="846878" cy="9427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clipartbest.com/cliparts/aiq/oEr/aiqoErk5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519994" y="4290622"/>
            <a:ext cx="501725" cy="8710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91181" y="6093296"/>
            <a:ext cx="1260281" cy="461665"/>
          </a:xfrm>
          <a:prstGeom prst="rect">
            <a:avLst/>
          </a:prstGeom>
          <a:noFill/>
        </p:spPr>
        <p:txBody>
          <a:bodyPr wrap="none" rtlCol="0">
            <a:spAutoFit/>
          </a:bodyPr>
          <a:lstStyle/>
          <a:p>
            <a:r>
              <a:rPr lang="en-CA" sz="2400" dirty="0" smtClean="0"/>
              <a:t>Oneness</a:t>
            </a:r>
            <a:endParaRPr lang="en-CA" sz="2400" dirty="0"/>
          </a:p>
        </p:txBody>
      </p:sp>
      <p:pic>
        <p:nvPicPr>
          <p:cNvPr id="2050"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5469" y="4742530"/>
            <a:ext cx="5715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8449" y="3166963"/>
            <a:ext cx="625501" cy="83920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idx="1"/>
          </p:nvPr>
        </p:nvSpPr>
        <p:spPr>
          <a:xfrm>
            <a:off x="4788024" y="1657868"/>
            <a:ext cx="4032448" cy="4363420"/>
          </a:xfrm>
        </p:spPr>
        <p:txBody>
          <a:bodyPr>
            <a:normAutofit/>
          </a:bodyPr>
          <a:lstStyle/>
          <a:p>
            <a:pPr algn="ctr"/>
            <a:endParaRPr lang="en-CA" sz="1800" dirty="0"/>
          </a:p>
          <a:p>
            <a:pPr marL="0" indent="0" algn="ctr">
              <a:buNone/>
            </a:pPr>
            <a:r>
              <a:rPr lang="en-CA" sz="1800" i="1" dirty="0"/>
              <a:t>“Love is absolute certainty of oneself living together and breathing together (coexisting) with everything in everything, thus, in all reality (all that exists): in the world of the animals and other creatures (fauna) and in the world of plants (flora), in people of your kind (fellow human beings), in every solid (material) and all-eternal (spiritual) kind of life (life form) irrespective of its kind, and in the existence of the entire firmament (universe) and much more (laws and recommendations).” </a:t>
            </a:r>
            <a:endParaRPr lang="en-CA" sz="1800" dirty="0"/>
          </a:p>
        </p:txBody>
      </p:sp>
      <p:pic>
        <p:nvPicPr>
          <p:cNvPr id="1026" name="Picture 2" descr="Image result for planets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7866" y="3601267"/>
            <a:ext cx="1026213" cy="612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nets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3714" y="4345429"/>
            <a:ext cx="387142" cy="388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4155" y="3084086"/>
            <a:ext cx="1001741" cy="1088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og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3429" y="3938134"/>
            <a:ext cx="807892" cy="6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7004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futureofmankind.co.uk/w/images/thumb/4/42/Sfath-medium.jpg/400px-Sfath-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516" y="2267719"/>
            <a:ext cx="768032" cy="875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Overview</a:t>
            </a:r>
            <a:endParaRPr lang="en-CA" dirty="0"/>
          </a:p>
        </p:txBody>
      </p:sp>
      <p:cxnSp>
        <p:nvCxnSpPr>
          <p:cNvPr id="5" name="Straight Connector 4"/>
          <p:cNvCxnSpPr/>
          <p:nvPr/>
        </p:nvCxnSpPr>
        <p:spPr>
          <a:xfrm flipV="1">
            <a:off x="395536" y="3284984"/>
            <a:ext cx="8208912" cy="19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1560" y="3356992"/>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39552" y="321297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206996" y="3901405"/>
            <a:ext cx="1584176" cy="707886"/>
          </a:xfrm>
          <a:prstGeom prst="rect">
            <a:avLst/>
          </a:prstGeom>
          <a:noFill/>
        </p:spPr>
        <p:txBody>
          <a:bodyPr wrap="square" rtlCol="0">
            <a:spAutoFit/>
          </a:bodyPr>
          <a:lstStyle/>
          <a:p>
            <a:r>
              <a:rPr lang="en-CA" sz="1600" b="1" dirty="0" smtClean="0"/>
              <a:t>1937</a:t>
            </a:r>
          </a:p>
          <a:p>
            <a:r>
              <a:rPr lang="en-CA" sz="1200" dirty="0" smtClean="0"/>
              <a:t>“Billy” Eduard Albert Meier was born</a:t>
            </a:r>
            <a:endParaRPr lang="en-CA" sz="1200" dirty="0"/>
          </a:p>
        </p:txBody>
      </p:sp>
      <p:pic>
        <p:nvPicPr>
          <p:cNvPr id="1026" name="Picture 2" descr="File:Billy19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838" y="4609638"/>
            <a:ext cx="766412" cy="109196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115616" y="31916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p:cNvCxnSpPr/>
          <p:nvPr/>
        </p:nvCxnSpPr>
        <p:spPr>
          <a:xfrm>
            <a:off x="1187624" y="2492896"/>
            <a:ext cx="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1484784"/>
            <a:ext cx="1850850" cy="892552"/>
          </a:xfrm>
          <a:prstGeom prst="rect">
            <a:avLst/>
          </a:prstGeom>
          <a:noFill/>
        </p:spPr>
        <p:txBody>
          <a:bodyPr wrap="square" rtlCol="0">
            <a:spAutoFit/>
          </a:bodyPr>
          <a:lstStyle/>
          <a:p>
            <a:r>
              <a:rPr lang="en-CA" sz="1600" b="1" dirty="0" smtClean="0"/>
              <a:t>1942</a:t>
            </a:r>
          </a:p>
          <a:p>
            <a:r>
              <a:rPr lang="en-CA" sz="1200" dirty="0" smtClean="0"/>
              <a:t>Billy has first contact with </a:t>
            </a:r>
            <a:r>
              <a:rPr lang="en-CA" sz="1200" dirty="0" smtClean="0"/>
              <a:t>extraterrestrial </a:t>
            </a:r>
            <a:r>
              <a:rPr lang="en-CA" sz="1200" dirty="0" smtClean="0"/>
              <a:t>who called himself ‘</a:t>
            </a:r>
            <a:r>
              <a:rPr lang="en-CA" sz="1200" dirty="0" err="1" smtClean="0"/>
              <a:t>Sfath</a:t>
            </a:r>
            <a:r>
              <a:rPr lang="en-CA" sz="1200" dirty="0" smtClean="0"/>
              <a:t>’</a:t>
            </a:r>
            <a:endParaRPr lang="en-CA" sz="1200" dirty="0"/>
          </a:p>
        </p:txBody>
      </p:sp>
      <p:sp>
        <p:nvSpPr>
          <p:cNvPr id="16" name="Oval 15"/>
          <p:cNvSpPr/>
          <p:nvPr/>
        </p:nvSpPr>
        <p:spPr>
          <a:xfrm>
            <a:off x="2627784" y="320727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p:nvCxnSpPr>
        <p:spPr>
          <a:xfrm>
            <a:off x="2703240" y="3342903"/>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85438" y="3886497"/>
            <a:ext cx="1850850" cy="892552"/>
          </a:xfrm>
          <a:prstGeom prst="rect">
            <a:avLst/>
          </a:prstGeom>
          <a:noFill/>
        </p:spPr>
        <p:txBody>
          <a:bodyPr wrap="square" rtlCol="0">
            <a:spAutoFit/>
          </a:bodyPr>
          <a:lstStyle/>
          <a:p>
            <a:r>
              <a:rPr lang="en-CA" sz="1600" b="1" dirty="0" smtClean="0"/>
              <a:t>1953</a:t>
            </a:r>
          </a:p>
          <a:p>
            <a:r>
              <a:rPr lang="en-CA" sz="1200" dirty="0" smtClean="0"/>
              <a:t>Billy has contact with second extraterrestrial </a:t>
            </a:r>
            <a:r>
              <a:rPr lang="en-CA" sz="1200" dirty="0" smtClean="0"/>
              <a:t>who </a:t>
            </a:r>
            <a:r>
              <a:rPr lang="en-CA" sz="1200" dirty="0" smtClean="0"/>
              <a:t>called herself ‘Asket’</a:t>
            </a:r>
            <a:endParaRPr lang="en-CA" sz="1200" dirty="0"/>
          </a:p>
        </p:txBody>
      </p:sp>
      <p:pic>
        <p:nvPicPr>
          <p:cNvPr id="1030" name="Picture 6" descr="http://www.futureofmankind.co.uk/w/images/thumb/1/19/Asket.jpg/400px-Ask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716" y="4922366"/>
            <a:ext cx="792088" cy="1075259"/>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3964280" y="321451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3058687" y="1471151"/>
            <a:ext cx="1850850" cy="892552"/>
          </a:xfrm>
          <a:prstGeom prst="rect">
            <a:avLst/>
          </a:prstGeom>
          <a:noFill/>
        </p:spPr>
        <p:txBody>
          <a:bodyPr wrap="square" rtlCol="0">
            <a:spAutoFit/>
          </a:bodyPr>
          <a:lstStyle/>
          <a:p>
            <a:r>
              <a:rPr lang="en-CA" sz="1600" b="1" dirty="0" smtClean="0"/>
              <a:t>1975</a:t>
            </a:r>
          </a:p>
          <a:p>
            <a:r>
              <a:rPr lang="en-CA" sz="1200" dirty="0" smtClean="0"/>
              <a:t>Billy has contact with third extraterrestrial </a:t>
            </a:r>
            <a:r>
              <a:rPr lang="en-CA" sz="1200" dirty="0" smtClean="0"/>
              <a:t>who </a:t>
            </a:r>
            <a:r>
              <a:rPr lang="en-CA" sz="1200" dirty="0" smtClean="0"/>
              <a:t>calls herself ‘Semjase’</a:t>
            </a:r>
            <a:endParaRPr lang="en-CA" sz="1200" dirty="0"/>
          </a:p>
        </p:txBody>
      </p:sp>
      <p:cxnSp>
        <p:nvCxnSpPr>
          <p:cNvPr id="22" name="Straight Connector 21"/>
          <p:cNvCxnSpPr/>
          <p:nvPr/>
        </p:nvCxnSpPr>
        <p:spPr>
          <a:xfrm>
            <a:off x="4036288" y="2377336"/>
            <a:ext cx="0" cy="904225"/>
          </a:xfrm>
          <a:prstGeom prst="line">
            <a:avLst/>
          </a:prstGeom>
        </p:spPr>
        <p:style>
          <a:lnRef idx="1">
            <a:schemeClr val="accent1"/>
          </a:lnRef>
          <a:fillRef idx="0">
            <a:schemeClr val="accent1"/>
          </a:fillRef>
          <a:effectRef idx="0">
            <a:schemeClr val="accent1"/>
          </a:effectRef>
          <a:fontRef idx="minor">
            <a:schemeClr val="tx1"/>
          </a:fontRef>
        </p:style>
      </p:cxnSp>
      <p:pic>
        <p:nvPicPr>
          <p:cNvPr id="1032" name="Picture 8" descr="http://www.futureofmankind.co.uk/w/images/thumb/4/4b/Semjase2.jpg/180px-Semjas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3632" y="2345769"/>
            <a:ext cx="710648" cy="79750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4520986" y="3312696"/>
            <a:ext cx="0" cy="573801"/>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448978" y="321451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p:cNvSpPr txBox="1"/>
          <p:nvPr/>
        </p:nvSpPr>
        <p:spPr>
          <a:xfrm>
            <a:off x="4108296" y="3881586"/>
            <a:ext cx="1850850" cy="1077218"/>
          </a:xfrm>
          <a:prstGeom prst="rect">
            <a:avLst/>
          </a:prstGeom>
          <a:noFill/>
        </p:spPr>
        <p:txBody>
          <a:bodyPr wrap="square" rtlCol="0">
            <a:spAutoFit/>
          </a:bodyPr>
          <a:lstStyle/>
          <a:p>
            <a:r>
              <a:rPr lang="en-CA" sz="1600" b="1" dirty="0" smtClean="0"/>
              <a:t>1975 – 1978 </a:t>
            </a:r>
          </a:p>
          <a:p>
            <a:r>
              <a:rPr lang="en-CA" sz="1200" dirty="0" smtClean="0"/>
              <a:t>Billy starts publishing photographs and providing evidence of his contact with Extraterrestrials</a:t>
            </a:r>
            <a:endParaRPr lang="en-CA" sz="1200" dirty="0"/>
          </a:p>
        </p:txBody>
      </p:sp>
      <p:pic>
        <p:nvPicPr>
          <p:cNvPr id="1034" name="Picture 10" descr="http://www.futureofmankind.co.uk/w/images/thumb/4/42/Meier-10.jpg/100px-Meier-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4736" y="4967610"/>
            <a:ext cx="952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futureofmankind.co.uk/w/images/thumb/9/92/F0066.jpg/100px-F006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3721" y="4967610"/>
            <a:ext cx="952500" cy="657226"/>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5509946" y="32149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Connector 33"/>
          <p:cNvCxnSpPr/>
          <p:nvPr/>
        </p:nvCxnSpPr>
        <p:spPr>
          <a:xfrm>
            <a:off x="5581954" y="2641813"/>
            <a:ext cx="0" cy="606224"/>
          </a:xfrm>
          <a:prstGeom prst="line">
            <a:avLst/>
          </a:prstGeom>
        </p:spPr>
        <p:style>
          <a:lnRef idx="1">
            <a:schemeClr val="accent1"/>
          </a:lnRef>
          <a:fillRef idx="0">
            <a:schemeClr val="accent1"/>
          </a:fillRef>
          <a:effectRef idx="0">
            <a:schemeClr val="accent1"/>
          </a:effectRef>
          <a:fontRef idx="minor">
            <a:schemeClr val="tx1"/>
          </a:fontRef>
        </p:style>
      </p:cxnSp>
      <p:pic>
        <p:nvPicPr>
          <p:cNvPr id="1038" name="Picture 14" descr="Image result for fig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0153" y="2366033"/>
            <a:ext cx="777242" cy="77724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010928" y="1496179"/>
            <a:ext cx="2383076" cy="1077218"/>
          </a:xfrm>
          <a:prstGeom prst="rect">
            <a:avLst/>
          </a:prstGeom>
          <a:noFill/>
        </p:spPr>
        <p:txBody>
          <a:bodyPr wrap="square" rtlCol="0">
            <a:spAutoFit/>
          </a:bodyPr>
          <a:lstStyle/>
          <a:p>
            <a:r>
              <a:rPr lang="en-CA" sz="1600" b="1" dirty="0" smtClean="0"/>
              <a:t>1975 - 1978</a:t>
            </a:r>
          </a:p>
          <a:p>
            <a:r>
              <a:rPr lang="en-CA" sz="1200" dirty="0" smtClean="0"/>
              <a:t>Billy establishes the FIGU organisation for the preservation and dissemination of the Spiritual Teaching</a:t>
            </a:r>
            <a:endParaRPr lang="en-CA" sz="1200" dirty="0"/>
          </a:p>
        </p:txBody>
      </p:sp>
      <p:cxnSp>
        <p:nvCxnSpPr>
          <p:cNvPr id="46" name="Straight Connector 45"/>
          <p:cNvCxnSpPr/>
          <p:nvPr/>
        </p:nvCxnSpPr>
        <p:spPr>
          <a:xfrm>
            <a:off x="7761590" y="3335660"/>
            <a:ext cx="0" cy="573801"/>
          </a:xfrm>
          <a:prstGeom prst="line">
            <a:avLst/>
          </a:prstGeom>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7667802" y="320413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TextBox 47"/>
          <p:cNvSpPr txBox="1"/>
          <p:nvPr/>
        </p:nvSpPr>
        <p:spPr>
          <a:xfrm>
            <a:off x="6731158" y="3871207"/>
            <a:ext cx="2161321" cy="1446550"/>
          </a:xfrm>
          <a:prstGeom prst="rect">
            <a:avLst/>
          </a:prstGeom>
          <a:noFill/>
        </p:spPr>
        <p:txBody>
          <a:bodyPr wrap="square" rtlCol="0">
            <a:spAutoFit/>
          </a:bodyPr>
          <a:lstStyle/>
          <a:p>
            <a:r>
              <a:rPr lang="en-CA" sz="1600" b="1" dirty="0" smtClean="0"/>
              <a:t>1978 – 2018 (present)</a:t>
            </a:r>
          </a:p>
          <a:p>
            <a:r>
              <a:rPr lang="en-CA" sz="1200" dirty="0" smtClean="0"/>
              <a:t>Continued preservation and dissemination of the Spiritual Teaching, which has resulted in many opponents, critics, etc. Including 23 assassination attempts</a:t>
            </a:r>
            <a:endParaRPr lang="en-CA" sz="1200" dirty="0"/>
          </a:p>
        </p:txBody>
      </p:sp>
      <p:pic>
        <p:nvPicPr>
          <p:cNvPr id="1044" name="Picture 20" descr="Image result for weap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7385" y="5500328"/>
            <a:ext cx="658543" cy="46196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throwing knif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9105" y="5927961"/>
            <a:ext cx="925425" cy="49275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cas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1818" y="6021398"/>
            <a:ext cx="1109227" cy="79864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shop.figu.org/sites/default/files/styles/scale_140x140/public/buch/dekalog_de_en_usvs.jpg?itok=l4LQWSN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7061" y="5459996"/>
            <a:ext cx="490537" cy="7000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shop.figu.org/sites/default/files/styles/scale_140x140/public/buch/talmud_immanuel_en_usvs.jpg?itok=mc3qzgtj"/>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8668" y="5731310"/>
            <a:ext cx="520570"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482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Topics covered today</a:t>
            </a:r>
            <a:endParaRPr lang="en-CA" dirty="0"/>
          </a:p>
        </p:txBody>
      </p:sp>
      <p:sp>
        <p:nvSpPr>
          <p:cNvPr id="4" name="TextBox 3"/>
          <p:cNvSpPr txBox="1"/>
          <p:nvPr/>
        </p:nvSpPr>
        <p:spPr>
          <a:xfrm>
            <a:off x="899592" y="1905964"/>
            <a:ext cx="1830474" cy="584775"/>
          </a:xfrm>
          <a:prstGeom prst="rect">
            <a:avLst/>
          </a:prstGeom>
          <a:noFill/>
        </p:spPr>
        <p:txBody>
          <a:bodyPr wrap="square" rtlCol="0">
            <a:spAutoFit/>
          </a:bodyPr>
          <a:lstStyle/>
          <a:p>
            <a:r>
              <a:rPr lang="en-CA" sz="3200" b="1" dirty="0" smtClean="0">
                <a:solidFill>
                  <a:schemeClr val="bg2">
                    <a:lumMod val="50000"/>
                  </a:schemeClr>
                </a:solidFill>
              </a:rPr>
              <a:t>Equality</a:t>
            </a:r>
            <a:endParaRPr lang="en-CA" b="1" dirty="0">
              <a:solidFill>
                <a:schemeClr val="bg2">
                  <a:lumMod val="50000"/>
                </a:schemeClr>
              </a:solidFill>
            </a:endParaRPr>
          </a:p>
        </p:txBody>
      </p:sp>
      <p:sp>
        <p:nvSpPr>
          <p:cNvPr id="5" name="TextBox 4"/>
          <p:cNvSpPr txBox="1"/>
          <p:nvPr/>
        </p:nvSpPr>
        <p:spPr>
          <a:xfrm>
            <a:off x="4597710" y="2198351"/>
            <a:ext cx="3528392" cy="584775"/>
          </a:xfrm>
          <a:prstGeom prst="rect">
            <a:avLst/>
          </a:prstGeom>
          <a:noFill/>
        </p:spPr>
        <p:txBody>
          <a:bodyPr wrap="square" rtlCol="0">
            <a:spAutoFit/>
          </a:bodyPr>
          <a:lstStyle/>
          <a:p>
            <a:r>
              <a:rPr lang="en-CA" sz="3200" b="1" dirty="0" smtClean="0">
                <a:solidFill>
                  <a:srgbClr val="00B050"/>
                </a:solidFill>
              </a:rPr>
              <a:t>Self-Responsibility</a:t>
            </a:r>
            <a:endParaRPr lang="en-CA" b="1" dirty="0">
              <a:solidFill>
                <a:srgbClr val="00B050"/>
              </a:solidFill>
            </a:endParaRPr>
          </a:p>
        </p:txBody>
      </p:sp>
      <p:sp>
        <p:nvSpPr>
          <p:cNvPr id="6" name="TextBox 5"/>
          <p:cNvSpPr txBox="1"/>
          <p:nvPr/>
        </p:nvSpPr>
        <p:spPr>
          <a:xfrm>
            <a:off x="662701" y="4581128"/>
            <a:ext cx="2304256" cy="584775"/>
          </a:xfrm>
          <a:prstGeom prst="rect">
            <a:avLst/>
          </a:prstGeom>
          <a:noFill/>
        </p:spPr>
        <p:txBody>
          <a:bodyPr wrap="square" rtlCol="0">
            <a:spAutoFit/>
          </a:bodyPr>
          <a:lstStyle/>
          <a:p>
            <a:r>
              <a:rPr lang="en-CA" sz="3200" b="1" dirty="0" smtClean="0">
                <a:solidFill>
                  <a:schemeClr val="accent5">
                    <a:lumMod val="75000"/>
                  </a:schemeClr>
                </a:solidFill>
              </a:rPr>
              <a:t>Self-Control</a:t>
            </a:r>
            <a:endParaRPr lang="en-CA" sz="2000" b="1" dirty="0">
              <a:solidFill>
                <a:schemeClr val="accent5">
                  <a:lumMod val="75000"/>
                </a:schemeClr>
              </a:solidFill>
            </a:endParaRPr>
          </a:p>
        </p:txBody>
      </p:sp>
      <p:sp>
        <p:nvSpPr>
          <p:cNvPr id="7" name="TextBox 6"/>
          <p:cNvSpPr txBox="1"/>
          <p:nvPr/>
        </p:nvSpPr>
        <p:spPr>
          <a:xfrm>
            <a:off x="1331640" y="3201103"/>
            <a:ext cx="5621238" cy="954107"/>
          </a:xfrm>
          <a:prstGeom prst="rect">
            <a:avLst/>
          </a:prstGeom>
          <a:noFill/>
        </p:spPr>
        <p:txBody>
          <a:bodyPr wrap="square" rtlCol="0">
            <a:spAutoFit/>
          </a:bodyPr>
          <a:lstStyle/>
          <a:p>
            <a:r>
              <a:rPr lang="en-CA" sz="2800" b="1" dirty="0" smtClean="0">
                <a:solidFill>
                  <a:srgbClr val="FFC000"/>
                </a:solidFill>
              </a:rPr>
              <a:t>Creational Laws and Recommendations</a:t>
            </a:r>
            <a:endParaRPr lang="en-CA" b="1" dirty="0">
              <a:solidFill>
                <a:srgbClr val="FFC000"/>
              </a:solidFill>
            </a:endParaRPr>
          </a:p>
        </p:txBody>
      </p:sp>
      <p:sp>
        <p:nvSpPr>
          <p:cNvPr id="8" name="TextBox 7"/>
          <p:cNvSpPr txBox="1"/>
          <p:nvPr/>
        </p:nvSpPr>
        <p:spPr>
          <a:xfrm>
            <a:off x="4788024" y="3750131"/>
            <a:ext cx="3905361" cy="830997"/>
          </a:xfrm>
          <a:prstGeom prst="rect">
            <a:avLst/>
          </a:prstGeom>
          <a:noFill/>
        </p:spPr>
        <p:txBody>
          <a:bodyPr wrap="square" rtlCol="0">
            <a:spAutoFit/>
          </a:bodyPr>
          <a:lstStyle/>
          <a:p>
            <a:pPr algn="ctr"/>
            <a:r>
              <a:rPr lang="en-CA" sz="2400" b="1" dirty="0" smtClean="0">
                <a:solidFill>
                  <a:schemeClr val="tx2"/>
                </a:solidFill>
              </a:rPr>
              <a:t>Human Body, Psyche and Spirit Form</a:t>
            </a:r>
            <a:endParaRPr lang="en-CA" sz="1600" b="1" dirty="0">
              <a:solidFill>
                <a:schemeClr val="tx2"/>
              </a:solidFill>
            </a:endParaRPr>
          </a:p>
        </p:txBody>
      </p:sp>
      <p:sp>
        <p:nvSpPr>
          <p:cNvPr id="10" name="TextBox 9"/>
          <p:cNvSpPr txBox="1"/>
          <p:nvPr/>
        </p:nvSpPr>
        <p:spPr>
          <a:xfrm>
            <a:off x="2843808" y="5543654"/>
            <a:ext cx="5199484" cy="523220"/>
          </a:xfrm>
          <a:prstGeom prst="rect">
            <a:avLst/>
          </a:prstGeom>
          <a:noFill/>
        </p:spPr>
        <p:txBody>
          <a:bodyPr wrap="square" rtlCol="0">
            <a:spAutoFit/>
          </a:bodyPr>
          <a:lstStyle/>
          <a:p>
            <a:pPr algn="ctr"/>
            <a:r>
              <a:rPr lang="en-CA" sz="2400" b="1" dirty="0" smtClean="0">
                <a:solidFill>
                  <a:srgbClr val="FF0000"/>
                </a:solidFill>
              </a:rPr>
              <a:t>Greatest </a:t>
            </a:r>
            <a:r>
              <a:rPr lang="en-CA" sz="2800" b="1" dirty="0" smtClean="0">
                <a:solidFill>
                  <a:srgbClr val="FF0000"/>
                </a:solidFill>
              </a:rPr>
              <a:t>Problems</a:t>
            </a:r>
            <a:r>
              <a:rPr lang="en-CA" sz="2400" b="1" dirty="0" smtClean="0">
                <a:solidFill>
                  <a:srgbClr val="FF0000"/>
                </a:solidFill>
              </a:rPr>
              <a:t> prevailing on Earth</a:t>
            </a:r>
            <a:endParaRPr lang="en-CA" sz="1600" b="1" dirty="0">
              <a:solidFill>
                <a:srgbClr val="FF0000"/>
              </a:solidFill>
            </a:endParaRPr>
          </a:p>
        </p:txBody>
      </p:sp>
    </p:spTree>
    <p:extLst>
      <p:ext uri="{BB962C8B-B14F-4D97-AF65-F5344CB8AC3E}">
        <p14:creationId xmlns:p14="http://schemas.microsoft.com/office/powerpoint/2010/main" val="10979854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ale 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28" y="2843212"/>
            <a:ext cx="5829300" cy="3019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7654" y="116632"/>
            <a:ext cx="8229600" cy="1143000"/>
          </a:xfrm>
        </p:spPr>
        <p:txBody>
          <a:bodyPr/>
          <a:lstStyle/>
          <a:p>
            <a:r>
              <a:rPr lang="en-CA" dirty="0" smtClean="0"/>
              <a:t>Equality</a:t>
            </a:r>
            <a:endParaRPr lang="en-CA" dirty="0"/>
          </a:p>
        </p:txBody>
      </p:sp>
      <p:pic>
        <p:nvPicPr>
          <p:cNvPr id="4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257503" y="2443103"/>
            <a:ext cx="720080" cy="164173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809600" y="5570249"/>
            <a:ext cx="1521955" cy="584775"/>
          </a:xfrm>
          <a:prstGeom prst="rect">
            <a:avLst/>
          </a:prstGeom>
          <a:noFill/>
        </p:spPr>
        <p:txBody>
          <a:bodyPr wrap="none" rtlCol="0">
            <a:spAutoFit/>
          </a:bodyPr>
          <a:lstStyle/>
          <a:p>
            <a:r>
              <a:rPr lang="en-CA" sz="3200" dirty="0" smtClean="0"/>
              <a:t>Equality</a:t>
            </a:r>
            <a:endParaRPr lang="en-CA" sz="3200" dirty="0"/>
          </a:p>
        </p:txBody>
      </p:sp>
      <p:pic>
        <p:nvPicPr>
          <p:cNvPr id="51"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2370787"/>
            <a:ext cx="893183" cy="178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349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1" descr="Image result for red cross"/>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51093" y="4678396"/>
            <a:ext cx="1427774" cy="142777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Image result for red cross"/>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414536" y="1370833"/>
            <a:ext cx="2031492" cy="20314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Image result for red cross"/>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450004" y="1336418"/>
            <a:ext cx="2031492" cy="2031492"/>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a:spLocks noGrp="1"/>
          </p:cNvSpPr>
          <p:nvPr>
            <p:ph type="title"/>
          </p:nvPr>
        </p:nvSpPr>
        <p:spPr>
          <a:xfrm>
            <a:off x="427654" y="116632"/>
            <a:ext cx="8229600" cy="1143000"/>
          </a:xfrm>
        </p:spPr>
        <p:txBody>
          <a:bodyPr/>
          <a:lstStyle/>
          <a:p>
            <a:r>
              <a:rPr lang="en-CA" dirty="0" smtClean="0"/>
              <a:t>Equality</a:t>
            </a:r>
            <a:endParaRPr lang="en-CA" dirty="0"/>
          </a:p>
        </p:txBody>
      </p:sp>
      <p:pic>
        <p:nvPicPr>
          <p:cNvPr id="48"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614031" y="2119755"/>
            <a:ext cx="505862" cy="11533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32352" y="1369166"/>
            <a:ext cx="764943" cy="190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796" y="4614688"/>
            <a:ext cx="554967" cy="138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418678" y="5114443"/>
            <a:ext cx="374558" cy="85396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17103" y="1447374"/>
            <a:ext cx="781981" cy="195495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994992" y="3402325"/>
            <a:ext cx="3004605" cy="369332"/>
          </a:xfrm>
          <a:prstGeom prst="rect">
            <a:avLst/>
          </a:prstGeom>
          <a:noFill/>
        </p:spPr>
        <p:txBody>
          <a:bodyPr wrap="none" rtlCol="0">
            <a:spAutoFit/>
          </a:bodyPr>
          <a:lstStyle/>
          <a:p>
            <a:r>
              <a:rPr lang="en-CA" dirty="0" smtClean="0"/>
              <a:t>Setting oneself above another</a:t>
            </a:r>
            <a:endParaRPr lang="en-CA" dirty="0"/>
          </a:p>
        </p:txBody>
      </p:sp>
      <p:sp>
        <p:nvSpPr>
          <p:cNvPr id="54" name="TextBox 53"/>
          <p:cNvSpPr txBox="1"/>
          <p:nvPr/>
        </p:nvSpPr>
        <p:spPr>
          <a:xfrm>
            <a:off x="4925191" y="3408901"/>
            <a:ext cx="3010183" cy="369332"/>
          </a:xfrm>
          <a:prstGeom prst="rect">
            <a:avLst/>
          </a:prstGeom>
          <a:noFill/>
        </p:spPr>
        <p:txBody>
          <a:bodyPr wrap="none" rtlCol="0">
            <a:spAutoFit/>
          </a:bodyPr>
          <a:lstStyle/>
          <a:p>
            <a:r>
              <a:rPr lang="en-CA" dirty="0" smtClean="0"/>
              <a:t>Setting oneself below another</a:t>
            </a:r>
            <a:endParaRPr lang="en-CA" dirty="0"/>
          </a:p>
        </p:txBody>
      </p:sp>
      <p:sp>
        <p:nvSpPr>
          <p:cNvPr id="55" name="TextBox 54"/>
          <p:cNvSpPr txBox="1"/>
          <p:nvPr/>
        </p:nvSpPr>
        <p:spPr>
          <a:xfrm>
            <a:off x="403517" y="6064623"/>
            <a:ext cx="591829" cy="338554"/>
          </a:xfrm>
          <a:prstGeom prst="rect">
            <a:avLst/>
          </a:prstGeom>
          <a:noFill/>
        </p:spPr>
        <p:txBody>
          <a:bodyPr wrap="none" rtlCol="0">
            <a:spAutoFit/>
          </a:bodyPr>
          <a:lstStyle/>
          <a:p>
            <a:r>
              <a:rPr lang="en-CA" sz="1600" dirty="0" smtClean="0"/>
              <a:t>FIGU</a:t>
            </a:r>
            <a:endParaRPr lang="en-CA" sz="1600" dirty="0"/>
          </a:p>
        </p:txBody>
      </p:sp>
      <p:sp>
        <p:nvSpPr>
          <p:cNvPr id="56" name="TextBox 55"/>
          <p:cNvSpPr txBox="1"/>
          <p:nvPr/>
        </p:nvSpPr>
        <p:spPr>
          <a:xfrm>
            <a:off x="1166763" y="6064623"/>
            <a:ext cx="1003801" cy="338554"/>
          </a:xfrm>
          <a:prstGeom prst="rect">
            <a:avLst/>
          </a:prstGeom>
          <a:noFill/>
        </p:spPr>
        <p:txBody>
          <a:bodyPr wrap="none" rtlCol="0">
            <a:spAutoFit/>
          </a:bodyPr>
          <a:lstStyle/>
          <a:p>
            <a:r>
              <a:rPr lang="en-CA" sz="1600" dirty="0" smtClean="0"/>
              <a:t>Non-FIGU</a:t>
            </a:r>
            <a:endParaRPr lang="en-CA" sz="1600" dirty="0"/>
          </a:p>
        </p:txBody>
      </p:sp>
      <p:sp>
        <p:nvSpPr>
          <p:cNvPr id="57" name="TextBox 56"/>
          <p:cNvSpPr txBox="1"/>
          <p:nvPr/>
        </p:nvSpPr>
        <p:spPr>
          <a:xfrm>
            <a:off x="2392507" y="6072061"/>
            <a:ext cx="1382301" cy="338554"/>
          </a:xfrm>
          <a:prstGeom prst="rect">
            <a:avLst/>
          </a:prstGeom>
          <a:noFill/>
        </p:spPr>
        <p:txBody>
          <a:bodyPr wrap="none" rtlCol="0">
            <a:spAutoFit/>
          </a:bodyPr>
          <a:lstStyle/>
          <a:p>
            <a:r>
              <a:rPr lang="en-CA" sz="1600" dirty="0" smtClean="0"/>
              <a:t>Male / Female</a:t>
            </a:r>
            <a:endParaRPr lang="en-CA" sz="1600" dirty="0"/>
          </a:p>
        </p:txBody>
      </p:sp>
      <p:sp>
        <p:nvSpPr>
          <p:cNvPr id="58" name="TextBox 57"/>
          <p:cNvSpPr txBox="1"/>
          <p:nvPr/>
        </p:nvSpPr>
        <p:spPr>
          <a:xfrm>
            <a:off x="3980237" y="6067964"/>
            <a:ext cx="1912190" cy="338554"/>
          </a:xfrm>
          <a:prstGeom prst="rect">
            <a:avLst/>
          </a:prstGeom>
          <a:noFill/>
        </p:spPr>
        <p:txBody>
          <a:bodyPr wrap="none" rtlCol="0">
            <a:spAutoFit/>
          </a:bodyPr>
          <a:lstStyle/>
          <a:p>
            <a:r>
              <a:rPr lang="en-CA" sz="1600" dirty="0" smtClean="0"/>
              <a:t>Different Skin Colour</a:t>
            </a:r>
            <a:endParaRPr lang="en-CA" sz="1600" dirty="0"/>
          </a:p>
        </p:txBody>
      </p:sp>
      <p:sp>
        <p:nvSpPr>
          <p:cNvPr id="59" name="TextBox 58"/>
          <p:cNvSpPr txBox="1"/>
          <p:nvPr/>
        </p:nvSpPr>
        <p:spPr>
          <a:xfrm>
            <a:off x="6071154" y="6070522"/>
            <a:ext cx="1094210" cy="584775"/>
          </a:xfrm>
          <a:prstGeom prst="rect">
            <a:avLst/>
          </a:prstGeom>
          <a:noFill/>
        </p:spPr>
        <p:txBody>
          <a:bodyPr wrap="none" rtlCol="0">
            <a:spAutoFit/>
          </a:bodyPr>
          <a:lstStyle/>
          <a:p>
            <a:pPr algn="ctr"/>
            <a:r>
              <a:rPr lang="en-CA" sz="1600" dirty="0" smtClean="0"/>
              <a:t>Level of </a:t>
            </a:r>
            <a:br>
              <a:rPr lang="en-CA" sz="1600" dirty="0" smtClean="0"/>
            </a:br>
            <a:r>
              <a:rPr lang="en-CA" sz="1600" dirty="0" smtClean="0"/>
              <a:t>knowledge</a:t>
            </a:r>
            <a:endParaRPr lang="en-CA" sz="1600" dirty="0"/>
          </a:p>
        </p:txBody>
      </p:sp>
      <p:sp>
        <p:nvSpPr>
          <p:cNvPr id="60" name="TextBox 59"/>
          <p:cNvSpPr txBox="1"/>
          <p:nvPr/>
        </p:nvSpPr>
        <p:spPr>
          <a:xfrm>
            <a:off x="7342346" y="6102829"/>
            <a:ext cx="1634485" cy="338554"/>
          </a:xfrm>
          <a:prstGeom prst="rect">
            <a:avLst/>
          </a:prstGeom>
          <a:noFill/>
        </p:spPr>
        <p:txBody>
          <a:bodyPr wrap="none" rtlCol="0">
            <a:spAutoFit/>
          </a:bodyPr>
          <a:lstStyle/>
          <a:p>
            <a:pPr algn="ctr"/>
            <a:r>
              <a:rPr lang="en-CA" sz="1600" dirty="0" smtClean="0"/>
              <a:t>Different Religion</a:t>
            </a:r>
            <a:endParaRPr lang="en-CA" sz="1600" dirty="0"/>
          </a:p>
        </p:txBody>
      </p:sp>
      <p:pic>
        <p:nvPicPr>
          <p:cNvPr id="61" name="Picture 11" descr="Image result for red cross"/>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447324" y="4741799"/>
            <a:ext cx="1427774" cy="142777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8027" y="4678091"/>
            <a:ext cx="554967" cy="138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414909" y="5177846"/>
            <a:ext cx="374558" cy="85396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 descr="Image result for red cross"/>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145718" y="4678396"/>
            <a:ext cx="1427774" cy="142777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6421" y="4614688"/>
            <a:ext cx="554967" cy="138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113303" y="5114443"/>
            <a:ext cx="374558" cy="85396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1" descr="Image result for red cross"/>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823221" y="4737772"/>
            <a:ext cx="1427774" cy="142777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83924" y="4674064"/>
            <a:ext cx="554967" cy="138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790806" y="5173819"/>
            <a:ext cx="374558" cy="8539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1" descr="Image result for red cross"/>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443915" y="4765344"/>
            <a:ext cx="1427774" cy="142777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4618" y="4701636"/>
            <a:ext cx="554967" cy="138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411500" y="5201391"/>
            <a:ext cx="374558" cy="85396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crown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101714">
            <a:off x="2178049" y="1061490"/>
            <a:ext cx="472468" cy="33392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muram\Desktop\bendi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08098" y="2155779"/>
            <a:ext cx="1065835" cy="138480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crown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519219">
            <a:off x="981658" y="4392312"/>
            <a:ext cx="348863" cy="24656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crown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519219">
            <a:off x="2941203" y="4456020"/>
            <a:ext cx="348863" cy="2465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crown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519219">
            <a:off x="4637831" y="4371132"/>
            <a:ext cx="348863" cy="24656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crown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519219">
            <a:off x="6297376" y="4451082"/>
            <a:ext cx="348863" cy="24656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crown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519219">
            <a:off x="7967688" y="4491405"/>
            <a:ext cx="348863" cy="246567"/>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p:cNvCxnSpPr/>
          <p:nvPr/>
        </p:nvCxnSpPr>
        <p:spPr>
          <a:xfrm>
            <a:off x="4355976" y="1235687"/>
            <a:ext cx="0" cy="2841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51093" y="4077072"/>
            <a:ext cx="81476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0519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104" y="3125390"/>
            <a:ext cx="942780" cy="9427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ttp://www.clipartbest.com/cliparts/aiq/oEr/aiqoErk5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5246" y="2372938"/>
            <a:ext cx="369518" cy="871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600338" y="1582331"/>
            <a:ext cx="800006" cy="14819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670" y="4382715"/>
            <a:ext cx="640868" cy="9051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461796" y="3174503"/>
            <a:ext cx="373014" cy="8504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1850" y="4254386"/>
            <a:ext cx="607670" cy="92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3942" y="4281700"/>
            <a:ext cx="640868" cy="9051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533001" y="5444398"/>
            <a:ext cx="1291892" cy="369332"/>
          </a:xfrm>
          <a:prstGeom prst="rect">
            <a:avLst/>
          </a:prstGeom>
          <a:noFill/>
        </p:spPr>
        <p:txBody>
          <a:bodyPr wrap="none" rtlCol="0">
            <a:spAutoFit/>
          </a:bodyPr>
          <a:lstStyle/>
          <a:p>
            <a:r>
              <a:rPr lang="en-CA" dirty="0" smtClean="0"/>
              <a:t>Hierarchical</a:t>
            </a:r>
            <a:endParaRPr lang="en-CA" dirty="0"/>
          </a:p>
        </p:txBody>
      </p:sp>
      <p:pic>
        <p:nvPicPr>
          <p:cNvPr id="27" name="Picture 11" descr="Image result for red cross"/>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22615" y="2642162"/>
            <a:ext cx="1909235" cy="19092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11793" y="1915105"/>
            <a:ext cx="432115" cy="864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3049" y="2115245"/>
            <a:ext cx="1031671" cy="9427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35796" y="3369940"/>
            <a:ext cx="432115" cy="864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911" y="4026935"/>
            <a:ext cx="846878" cy="9427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http://www.clipartbest.com/cliparts/aiq/oEr/aiqoErk5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7528119" y="4085094"/>
            <a:ext cx="501725" cy="8710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check mar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91350" y="2694567"/>
            <a:ext cx="1599901" cy="155981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966328" y="5316592"/>
            <a:ext cx="1755160" cy="369332"/>
          </a:xfrm>
          <a:prstGeom prst="rect">
            <a:avLst/>
          </a:prstGeom>
          <a:noFill/>
        </p:spPr>
        <p:txBody>
          <a:bodyPr wrap="none" rtlCol="0">
            <a:spAutoFit/>
          </a:bodyPr>
          <a:lstStyle/>
          <a:p>
            <a:r>
              <a:rPr lang="en-CA" dirty="0" smtClean="0"/>
              <a:t>Non-Hierarchical</a:t>
            </a:r>
            <a:endParaRPr lang="en-CA" dirty="0"/>
          </a:p>
        </p:txBody>
      </p:sp>
      <p:pic>
        <p:nvPicPr>
          <p:cNvPr id="25" name="Picture 2" descr="Related im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8035" y="4371764"/>
            <a:ext cx="5715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elated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78981" y="3058025"/>
            <a:ext cx="625501" cy="83920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rown clip ar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101714">
            <a:off x="2001339" y="1262669"/>
            <a:ext cx="472468" cy="33392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499992" y="1196750"/>
            <a:ext cx="0" cy="4968553"/>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a:xfrm>
            <a:off x="427654" y="116632"/>
            <a:ext cx="8229600" cy="1143000"/>
          </a:xfrm>
        </p:spPr>
        <p:txBody>
          <a:bodyPr>
            <a:normAutofit/>
          </a:bodyPr>
          <a:lstStyle/>
          <a:p>
            <a:r>
              <a:rPr lang="en-CA" sz="4000" dirty="0" smtClean="0"/>
              <a:t>Inequality and Equality</a:t>
            </a:r>
            <a:endParaRPr lang="en-CA" sz="4000" dirty="0"/>
          </a:p>
        </p:txBody>
      </p:sp>
      <p:pic>
        <p:nvPicPr>
          <p:cNvPr id="40" name="Picture 4" descr="C:\Users\muram\Desktop\bending.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9864" y="4498325"/>
            <a:ext cx="573374" cy="74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711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Self-Responsibility</a:t>
            </a:r>
            <a:endParaRPr lang="en-CA" dirty="0"/>
          </a:p>
        </p:txBody>
      </p:sp>
      <p:pic>
        <p:nvPicPr>
          <p:cNvPr id="27"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187" y="3082051"/>
            <a:ext cx="1084311" cy="10843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063" y="1992986"/>
            <a:ext cx="758420" cy="75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1" descr="https://c1.staticflickr.com/7/6042/6271561389_e58c3a6d39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33254" y="4742060"/>
            <a:ext cx="1124038" cy="63132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2474759" y="4029422"/>
            <a:ext cx="441548" cy="22308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5317" y="4166362"/>
            <a:ext cx="716980" cy="83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179" y="4775961"/>
            <a:ext cx="854610" cy="4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p:nvPr/>
        </p:nvCxnSpPr>
        <p:spPr>
          <a:xfrm>
            <a:off x="4002963" y="4775961"/>
            <a:ext cx="504056" cy="9532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01947" y="5005554"/>
            <a:ext cx="64807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7427" y="4742060"/>
            <a:ext cx="712072" cy="59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a:xfrm>
            <a:off x="7260290" y="5005554"/>
            <a:ext cx="64807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32850" y="4137390"/>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Thinking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cxnSp>
        <p:nvCxnSpPr>
          <p:cNvPr id="38" name="Straight Connector 37"/>
          <p:cNvCxnSpPr>
            <a:endCxn id="42" idx="3"/>
          </p:cNvCxnSpPr>
          <p:nvPr/>
        </p:nvCxnSpPr>
        <p:spPr>
          <a:xfrm flipV="1">
            <a:off x="2499822" y="3593346"/>
            <a:ext cx="6417721" cy="11108"/>
          </a:xfrm>
          <a:prstGeom prst="line">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856684" y="3435176"/>
            <a:ext cx="935613"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Feeling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40" name="TextBox 39"/>
          <p:cNvSpPr txBox="1"/>
          <p:nvPr/>
        </p:nvSpPr>
        <p:spPr>
          <a:xfrm>
            <a:off x="4506463" y="3435176"/>
            <a:ext cx="895854"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Acting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41" name="TextBox 40"/>
          <p:cNvSpPr txBox="1"/>
          <p:nvPr/>
        </p:nvSpPr>
        <p:spPr>
          <a:xfrm>
            <a:off x="6176763" y="3443822"/>
            <a:ext cx="894247"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Effect</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42" name="TextBox 41"/>
          <p:cNvSpPr txBox="1"/>
          <p:nvPr/>
        </p:nvSpPr>
        <p:spPr>
          <a:xfrm>
            <a:off x="7860616" y="3424069"/>
            <a:ext cx="1056927"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Destiny</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pic>
        <p:nvPicPr>
          <p:cNvPr id="43" name="Picture 16" descr="http://www.clipartbest.com/cliparts/aiq/oEr/aiqoErk5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6837" y="2237525"/>
            <a:ext cx="366970" cy="86500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flipV="1">
            <a:off x="2363746" y="2937128"/>
            <a:ext cx="463760" cy="289845"/>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718147" y="2372196"/>
            <a:ext cx="536844" cy="107163"/>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402317" y="2372195"/>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044266" y="2372196"/>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59" y="1940654"/>
            <a:ext cx="649786" cy="81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339" y="5337875"/>
            <a:ext cx="481827" cy="8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Arc 49"/>
          <p:cNvSpPr/>
          <p:nvPr/>
        </p:nvSpPr>
        <p:spPr>
          <a:xfrm rot="10114698">
            <a:off x="676433" y="1783777"/>
            <a:ext cx="1510653" cy="1935258"/>
          </a:xfrm>
          <a:prstGeom prst="arc">
            <a:avLst>
              <a:gd name="adj1" fmla="val 16200000"/>
              <a:gd name="adj2" fmla="val 632529"/>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 name="Arc 50"/>
          <p:cNvSpPr/>
          <p:nvPr/>
        </p:nvSpPr>
        <p:spPr>
          <a:xfrm rot="21177090">
            <a:off x="390187" y="2164704"/>
            <a:ext cx="1550305" cy="1908346"/>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Arc 51"/>
          <p:cNvSpPr/>
          <p:nvPr/>
        </p:nvSpPr>
        <p:spPr>
          <a:xfrm rot="15898402">
            <a:off x="810212" y="4274484"/>
            <a:ext cx="1510653" cy="1935258"/>
          </a:xfrm>
          <a:prstGeom prst="arc">
            <a:avLst>
              <a:gd name="adj1" fmla="val 16200000"/>
              <a:gd name="adj2" fmla="val 632529"/>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Arc 52"/>
          <p:cNvSpPr/>
          <p:nvPr/>
        </p:nvSpPr>
        <p:spPr>
          <a:xfrm rot="4385176">
            <a:off x="253699" y="4206011"/>
            <a:ext cx="1550305" cy="1908346"/>
          </a:xfrm>
          <a:prstGeom prst="arc">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54" name="Picture 8" descr="C:\Users\muram\Downloads\sun (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5299" y="2076796"/>
            <a:ext cx="656326" cy="65632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s://s-media-cache-ak0.pinimg.com/236x/ff/48/b6/ff48b6c02779ec9b0f93f630710325b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6563" y="2017278"/>
            <a:ext cx="586131" cy="66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853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478"/>
            <a:ext cx="8229600" cy="951249"/>
          </a:xfrm>
        </p:spPr>
        <p:txBody>
          <a:bodyPr/>
          <a:lstStyle/>
          <a:p>
            <a:r>
              <a:rPr lang="en-CA" dirty="0" smtClean="0"/>
              <a:t>Self-Responsibility</a:t>
            </a:r>
            <a:endParaRPr lang="en-CA" dirty="0"/>
          </a:p>
        </p:txBody>
      </p:sp>
      <p:sp>
        <p:nvSpPr>
          <p:cNvPr id="27" name="Rectangle 26"/>
          <p:cNvSpPr/>
          <p:nvPr/>
        </p:nvSpPr>
        <p:spPr>
          <a:xfrm>
            <a:off x="2267744" y="980727"/>
            <a:ext cx="5688632" cy="223224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Happiness, Peace, Love, Freedom, </a:t>
            </a:r>
          </a:p>
          <a:p>
            <a:pPr algn="ctr"/>
            <a:r>
              <a:rPr lang="en-CA" dirty="0" smtClean="0">
                <a:solidFill>
                  <a:schemeClr val="tx1"/>
                </a:solidFill>
              </a:rPr>
              <a:t>Harmony, Feeling for Others, Fairness, </a:t>
            </a:r>
          </a:p>
          <a:p>
            <a:pPr algn="ctr"/>
            <a:r>
              <a:rPr lang="en-CA" dirty="0" smtClean="0">
                <a:solidFill>
                  <a:schemeClr val="tx1"/>
                </a:solidFill>
              </a:rPr>
              <a:t>Prosperousness, etc.</a:t>
            </a:r>
            <a:endParaRPr lang="en-CA" dirty="0">
              <a:solidFill>
                <a:schemeClr val="tx1"/>
              </a:solidFill>
            </a:endParaRPr>
          </a:p>
        </p:txBody>
      </p:sp>
      <p:pic>
        <p:nvPicPr>
          <p:cNvPr id="28"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54" y="2860923"/>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26617" y="4272110"/>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Thinking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pic>
        <p:nvPicPr>
          <p:cNvPr id="30" name="Picture 16" descr="http://www.clipartbest.com/cliparts/aiq/oEr/aiqoErk5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004" y="1708795"/>
            <a:ext cx="488781"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a:xfrm flipV="1">
            <a:off x="1146314" y="2614079"/>
            <a:ext cx="463760" cy="289845"/>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67744" y="4005064"/>
            <a:ext cx="5688632" cy="22441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Inner misery, Inner pain, Inner affliction, </a:t>
            </a:r>
          </a:p>
          <a:p>
            <a:pPr algn="ctr"/>
            <a:r>
              <a:rPr lang="en-CA" dirty="0" smtClean="0">
                <a:solidFill>
                  <a:schemeClr val="tx1"/>
                </a:solidFill>
              </a:rPr>
              <a:t>Suffering, Psychic illness, Unfairness, etc.</a:t>
            </a:r>
            <a:endParaRPr lang="en-CA" dirty="0">
              <a:solidFill>
                <a:schemeClr val="tx1"/>
              </a:solidFill>
            </a:endParaRPr>
          </a:p>
        </p:txBody>
      </p:sp>
      <p:pic>
        <p:nvPicPr>
          <p:cNvPr id="3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192269"/>
            <a:ext cx="792088" cy="121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p:nvPr/>
        </p:nvCxnSpPr>
        <p:spPr>
          <a:xfrm>
            <a:off x="1168526" y="4164142"/>
            <a:ext cx="441548" cy="22308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67744" y="3284984"/>
            <a:ext cx="5688632" cy="64807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Rich, poor, famous, unknown, capabilities, career, job, house, family, external living conditions, etc.</a:t>
            </a:r>
            <a:endParaRPr lang="en-CA" dirty="0">
              <a:solidFill>
                <a:schemeClr val="tx1"/>
              </a:solidFill>
            </a:endParaRPr>
          </a:p>
        </p:txBody>
      </p:sp>
      <p:pic>
        <p:nvPicPr>
          <p:cNvPr id="36" name="Picture 2" descr="https://s-media-cache-ak0.pinimg.com/236x/ff/48/b6/ff48b6c02779ec9b0f93f630710325b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5940" y="692696"/>
            <a:ext cx="721253" cy="8222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5464" y="5517232"/>
            <a:ext cx="1063723" cy="89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2397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Self-control</a:t>
            </a:r>
            <a:endParaRPr lang="en-CA" dirty="0"/>
          </a:p>
        </p:txBody>
      </p:sp>
      <p:sp>
        <p:nvSpPr>
          <p:cNvPr id="38" name="AutoShape 6" descr="Image result for cellph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9"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2" y="2657196"/>
            <a:ext cx="1084311" cy="108431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351" y="2782479"/>
            <a:ext cx="758420" cy="9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Straight Connector 61"/>
          <p:cNvCxnSpPr>
            <a:endCxn id="66" idx="3"/>
          </p:cNvCxnSpPr>
          <p:nvPr/>
        </p:nvCxnSpPr>
        <p:spPr>
          <a:xfrm flipV="1">
            <a:off x="1936979" y="4138301"/>
            <a:ext cx="6417721" cy="11108"/>
          </a:xfrm>
          <a:prstGeom prst="line">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293841" y="3980131"/>
            <a:ext cx="935613"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Feeling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64" name="TextBox 63"/>
          <p:cNvSpPr txBox="1"/>
          <p:nvPr/>
        </p:nvSpPr>
        <p:spPr>
          <a:xfrm>
            <a:off x="3943620" y="3980131"/>
            <a:ext cx="895854"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Acting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65" name="TextBox 64"/>
          <p:cNvSpPr txBox="1"/>
          <p:nvPr/>
        </p:nvSpPr>
        <p:spPr>
          <a:xfrm>
            <a:off x="5613920" y="3988777"/>
            <a:ext cx="894247"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Effect</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66" name="TextBox 65"/>
          <p:cNvSpPr txBox="1"/>
          <p:nvPr/>
        </p:nvSpPr>
        <p:spPr>
          <a:xfrm>
            <a:off x="7297773" y="3969024"/>
            <a:ext cx="1056927"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Destiny</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pic>
        <p:nvPicPr>
          <p:cNvPr id="67" name="Picture 16" descr="http://www.clipartbest.com/cliparts/aiq/oEr/aiqoErk5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3994" y="2782480"/>
            <a:ext cx="366970" cy="865001"/>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p:cNvCxnSpPr/>
          <p:nvPr/>
        </p:nvCxnSpPr>
        <p:spPr>
          <a:xfrm flipV="1">
            <a:off x="4839474" y="3185305"/>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6508167" y="3201505"/>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2" name="Picture 8" descr="C:\Users\muram\Downloads\sun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2456" y="2871188"/>
            <a:ext cx="656326" cy="65632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s-media-cache-ak0.pinimg.com/236x/ff/48/b6/ff48b6c02779ec9b0f93f630710325b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3719" y="2851212"/>
            <a:ext cx="586131" cy="668189"/>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796197" y="3907463"/>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Thinking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cxnSp>
        <p:nvCxnSpPr>
          <p:cNvPr id="75" name="Straight Arrow Connector 74"/>
          <p:cNvCxnSpPr/>
          <p:nvPr/>
        </p:nvCxnSpPr>
        <p:spPr>
          <a:xfrm flipV="1">
            <a:off x="3229454" y="3201506"/>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717724" y="3199350"/>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33163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3690</Words>
  <Application>Microsoft Office PowerPoint</Application>
  <PresentationFormat>On-screen Show (4:3)</PresentationFormat>
  <Paragraphs>210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An Introduction to the Core Topics in the Spiritual Teaching</vt:lpstr>
      <vt:lpstr>Overview</vt:lpstr>
      <vt:lpstr>Topics covered today</vt:lpstr>
      <vt:lpstr>Equality</vt:lpstr>
      <vt:lpstr>Equality</vt:lpstr>
      <vt:lpstr>Inequality and Equality</vt:lpstr>
      <vt:lpstr>Self-Responsibility</vt:lpstr>
      <vt:lpstr>Self-Responsibility</vt:lpstr>
      <vt:lpstr>Self-control</vt:lpstr>
      <vt:lpstr>Self-control</vt:lpstr>
      <vt:lpstr>Understanding the Creational Laws and Recommendations</vt:lpstr>
      <vt:lpstr>Human body – psyche - spirit</vt:lpstr>
      <vt:lpstr>Understanding the biggest problems facing humanity</vt:lpstr>
      <vt:lpstr>Feeling for/with Others and Love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Human in the True Sense</dc:title>
  <dc:creator>Jimmy Chen</dc:creator>
  <cp:lastModifiedBy>Jimmy Chen</cp:lastModifiedBy>
  <cp:revision>264</cp:revision>
  <dcterms:created xsi:type="dcterms:W3CDTF">2017-06-29T02:31:57Z</dcterms:created>
  <dcterms:modified xsi:type="dcterms:W3CDTF">2018-01-16T20:21:04Z</dcterms:modified>
</cp:coreProperties>
</file>