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4" r:id="rId2"/>
  </p:sldMasterIdLst>
  <p:notesMasterIdLst>
    <p:notesMasterId r:id="rId63"/>
  </p:notesMasterIdLst>
  <p:sldIdLst>
    <p:sldId id="256" r:id="rId3"/>
    <p:sldId id="303" r:id="rId4"/>
    <p:sldId id="391" r:id="rId5"/>
    <p:sldId id="363" r:id="rId6"/>
    <p:sldId id="351" r:id="rId7"/>
    <p:sldId id="362" r:id="rId8"/>
    <p:sldId id="364" r:id="rId9"/>
    <p:sldId id="330" r:id="rId10"/>
    <p:sldId id="337" r:id="rId11"/>
    <p:sldId id="354" r:id="rId12"/>
    <p:sldId id="331" r:id="rId13"/>
    <p:sldId id="365" r:id="rId14"/>
    <p:sldId id="296" r:id="rId15"/>
    <p:sldId id="258" r:id="rId16"/>
    <p:sldId id="266" r:id="rId17"/>
    <p:sldId id="339" r:id="rId18"/>
    <p:sldId id="319" r:id="rId19"/>
    <p:sldId id="321" r:id="rId20"/>
    <p:sldId id="322" r:id="rId21"/>
    <p:sldId id="323" r:id="rId22"/>
    <p:sldId id="324" r:id="rId23"/>
    <p:sldId id="326" r:id="rId24"/>
    <p:sldId id="348" r:id="rId25"/>
    <p:sldId id="382" r:id="rId26"/>
    <p:sldId id="383" r:id="rId27"/>
    <p:sldId id="386" r:id="rId28"/>
    <p:sldId id="388" r:id="rId29"/>
    <p:sldId id="385" r:id="rId30"/>
    <p:sldId id="387" r:id="rId31"/>
    <p:sldId id="372" r:id="rId32"/>
    <p:sldId id="349" r:id="rId33"/>
    <p:sldId id="295" r:id="rId34"/>
    <p:sldId id="261" r:id="rId35"/>
    <p:sldId id="257" r:id="rId36"/>
    <p:sldId id="293" r:id="rId37"/>
    <p:sldId id="390" r:id="rId38"/>
    <p:sldId id="291" r:id="rId39"/>
    <p:sldId id="373" r:id="rId40"/>
    <p:sldId id="374" r:id="rId41"/>
    <p:sldId id="375" r:id="rId42"/>
    <p:sldId id="376" r:id="rId43"/>
    <p:sldId id="377" r:id="rId44"/>
    <p:sldId id="378" r:id="rId45"/>
    <p:sldId id="379" r:id="rId46"/>
    <p:sldId id="381" r:id="rId47"/>
    <p:sldId id="304" r:id="rId48"/>
    <p:sldId id="305" r:id="rId49"/>
    <p:sldId id="306" r:id="rId50"/>
    <p:sldId id="307" r:id="rId51"/>
    <p:sldId id="308" r:id="rId52"/>
    <p:sldId id="369" r:id="rId53"/>
    <p:sldId id="370" r:id="rId54"/>
    <p:sldId id="309" r:id="rId55"/>
    <p:sldId id="310" r:id="rId56"/>
    <p:sldId id="389" r:id="rId57"/>
    <p:sldId id="311" r:id="rId58"/>
    <p:sldId id="371" r:id="rId59"/>
    <p:sldId id="368" r:id="rId60"/>
    <p:sldId id="367" r:id="rId61"/>
    <p:sldId id="34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Jackson" initials="MJ" lastIdx="26" clrIdx="0">
    <p:extLst>
      <p:ext uri="{19B8F6BF-5375-455C-9EA6-DF929625EA0E}">
        <p15:presenceInfo xmlns:p15="http://schemas.microsoft.com/office/powerpoint/2012/main" userId="S-1-5-21-2149558826-3324038498-27948981-265601" providerId="AD"/>
      </p:ext>
    </p:extLst>
  </p:cmAuthor>
  <p:cmAuthor id="2" name="Anna Dufur" initials="AD" lastIdx="7" clrIdx="1">
    <p:extLst>
      <p:ext uri="{19B8F6BF-5375-455C-9EA6-DF929625EA0E}">
        <p15:presenceInfo xmlns:p15="http://schemas.microsoft.com/office/powerpoint/2012/main" userId="S-1-5-21-2149558826-3324038498-27948981-381523" providerId="AD"/>
      </p:ext>
    </p:extLst>
  </p:cmAuthor>
  <p:cmAuthor id="3" name="Nakia Towns" initials="NT" lastIdx="5" clrIdx="2">
    <p:extLst>
      <p:ext uri="{19B8F6BF-5375-455C-9EA6-DF929625EA0E}">
        <p15:presenceInfo xmlns:p15="http://schemas.microsoft.com/office/powerpoint/2012/main" userId="S-1-5-21-2149558826-3324038498-27948981-292758" providerId="AD"/>
      </p:ext>
    </p:extLst>
  </p:cmAuthor>
  <p:cmAuthor id="4" name="Heather Peltier" initials="HP" lastIdx="3" clrIdx="3">
    <p:extLst>
      <p:ext uri="{19B8F6BF-5375-455C-9EA6-DF929625EA0E}">
        <p15:presenceInfo xmlns:p15="http://schemas.microsoft.com/office/powerpoint/2012/main" userId="S-1-5-21-2149558826-3324038498-27948981-3775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1B365D"/>
    <a:srgbClr val="174A7C"/>
    <a:srgbClr val="000000"/>
    <a:srgbClr val="002D72"/>
    <a:srgbClr val="6E7073"/>
    <a:srgbClr val="CDCDCD"/>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663" autoAdjust="0"/>
  </p:normalViewPr>
  <p:slideViewPr>
    <p:cSldViewPr>
      <p:cViewPr varScale="1">
        <p:scale>
          <a:sx n="106" d="100"/>
          <a:sy n="106" d="100"/>
        </p:scale>
        <p:origin x="1746" y="96"/>
      </p:cViewPr>
      <p:guideLst>
        <p:guide orient="horz" pos="2160"/>
        <p:guide pos="2880"/>
      </p:guideLst>
    </p:cSldViewPr>
  </p:slideViewPr>
  <p:notesTextViewPr>
    <p:cViewPr>
      <p:scale>
        <a:sx n="3" d="2"/>
        <a:sy n="3" d="2"/>
      </p:scale>
      <p:origin x="0" y="0"/>
    </p:cViewPr>
  </p:notesTextViewPr>
  <p:sorterViewPr>
    <p:cViewPr>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9CFD1F-30A2-4001-B806-C12CDDE450D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A04BF15C-84F3-42D4-A887-05A635A0DB0E}">
      <dgm:prSet phldrT="[Text]"/>
      <dgm:spPr>
        <a:solidFill>
          <a:schemeClr val="tx1">
            <a:lumMod val="40000"/>
            <a:lumOff val="60000"/>
          </a:schemeClr>
        </a:solidFill>
      </dgm:spPr>
      <dgm:t>
        <a:bodyPr/>
        <a:lstStyle/>
        <a:p>
          <a:r>
            <a:rPr lang="en-US" dirty="0" smtClean="0"/>
            <a:t>Visibility Tool</a:t>
          </a:r>
          <a:endParaRPr lang="en-US" dirty="0"/>
        </a:p>
      </dgm:t>
    </dgm:pt>
    <dgm:pt modelId="{25C6628E-060C-407A-A417-7D08FF195331}" type="parTrans" cxnId="{128E088F-2F67-4530-B41A-DBAB3A50067F}">
      <dgm:prSet/>
      <dgm:spPr/>
      <dgm:t>
        <a:bodyPr/>
        <a:lstStyle/>
        <a:p>
          <a:endParaRPr lang="en-US"/>
        </a:p>
      </dgm:t>
    </dgm:pt>
    <dgm:pt modelId="{1CCE471B-543F-4AF3-B68F-91E43FD2C849}" type="sibTrans" cxnId="{128E088F-2F67-4530-B41A-DBAB3A50067F}">
      <dgm:prSet/>
      <dgm:spPr/>
      <dgm:t>
        <a:bodyPr/>
        <a:lstStyle/>
        <a:p>
          <a:endParaRPr lang="en-US"/>
        </a:p>
      </dgm:t>
    </dgm:pt>
    <dgm:pt modelId="{A41B6561-93F6-4B69-BF3C-5C17E4FE2A3F}">
      <dgm:prSet phldrT="[Text]"/>
      <dgm:spPr/>
      <dgm:t>
        <a:bodyPr/>
        <a:lstStyle/>
        <a:p>
          <a:r>
            <a:rPr lang="en-US" dirty="0" smtClean="0"/>
            <a:t>Data Review</a:t>
          </a:r>
          <a:endParaRPr lang="en-US" dirty="0"/>
        </a:p>
      </dgm:t>
    </dgm:pt>
    <dgm:pt modelId="{AA446558-E98F-4065-A6B5-07D3DE782A6C}" type="parTrans" cxnId="{0A250120-6B17-4CAD-A7E7-3E9B96AB0EC7}">
      <dgm:prSet/>
      <dgm:spPr/>
      <dgm:t>
        <a:bodyPr/>
        <a:lstStyle/>
        <a:p>
          <a:endParaRPr lang="en-US"/>
        </a:p>
      </dgm:t>
    </dgm:pt>
    <dgm:pt modelId="{4AE6B7AD-7BDF-44D3-9CE1-23A85A323270}" type="sibTrans" cxnId="{0A250120-6B17-4CAD-A7E7-3E9B96AB0EC7}">
      <dgm:prSet/>
      <dgm:spPr/>
      <dgm:t>
        <a:bodyPr/>
        <a:lstStyle/>
        <a:p>
          <a:endParaRPr lang="en-US"/>
        </a:p>
      </dgm:t>
    </dgm:pt>
    <dgm:pt modelId="{63000E99-9D19-4F13-AE2B-A800230AA026}">
      <dgm:prSet phldrT="[Text]"/>
      <dgm:spPr>
        <a:solidFill>
          <a:schemeClr val="tx1">
            <a:lumMod val="60000"/>
            <a:lumOff val="40000"/>
          </a:schemeClr>
        </a:solidFill>
      </dgm:spPr>
      <dgm:t>
        <a:bodyPr/>
        <a:lstStyle/>
        <a:p>
          <a:r>
            <a:rPr lang="en-US" dirty="0" err="1" smtClean="0"/>
            <a:t>Nextera</a:t>
          </a:r>
          <a:endParaRPr lang="en-US" dirty="0"/>
        </a:p>
      </dgm:t>
    </dgm:pt>
    <dgm:pt modelId="{2B100572-E44B-4538-93FA-8545401B0E7E}" type="parTrans" cxnId="{ABBE339A-6879-4D8D-8779-E23EE90A4DCA}">
      <dgm:prSet/>
      <dgm:spPr/>
      <dgm:t>
        <a:bodyPr/>
        <a:lstStyle/>
        <a:p>
          <a:endParaRPr lang="en-US"/>
        </a:p>
      </dgm:t>
    </dgm:pt>
    <dgm:pt modelId="{00F20E24-3D7C-46FA-816A-9C1D38A0A149}" type="sibTrans" cxnId="{ABBE339A-6879-4D8D-8779-E23EE90A4DCA}">
      <dgm:prSet/>
      <dgm:spPr/>
      <dgm:t>
        <a:bodyPr/>
        <a:lstStyle/>
        <a:p>
          <a:endParaRPr lang="en-US"/>
        </a:p>
      </dgm:t>
    </dgm:pt>
    <dgm:pt modelId="{4D549F6A-7A90-428A-93D8-54D16A9A4F7A}">
      <dgm:prSet phldrT="[Text]"/>
      <dgm:spPr/>
      <dgm:t>
        <a:bodyPr/>
        <a:lstStyle/>
        <a:p>
          <a:r>
            <a:rPr lang="en-US" dirty="0" smtClean="0"/>
            <a:t>Test Provisioning</a:t>
          </a:r>
          <a:endParaRPr lang="en-US" dirty="0"/>
        </a:p>
      </dgm:t>
    </dgm:pt>
    <dgm:pt modelId="{062A7C80-1951-4D88-ACB9-CB1D6F022DAE}" type="parTrans" cxnId="{5DEFB59E-16D1-4804-BA72-2240E18141F3}">
      <dgm:prSet/>
      <dgm:spPr/>
      <dgm:t>
        <a:bodyPr/>
        <a:lstStyle/>
        <a:p>
          <a:endParaRPr lang="en-US"/>
        </a:p>
      </dgm:t>
    </dgm:pt>
    <dgm:pt modelId="{0435A66E-B811-458E-8AC4-B8767D2A295E}" type="sibTrans" cxnId="{5DEFB59E-16D1-4804-BA72-2240E18141F3}">
      <dgm:prSet/>
      <dgm:spPr/>
      <dgm:t>
        <a:bodyPr/>
        <a:lstStyle/>
        <a:p>
          <a:endParaRPr lang="en-US"/>
        </a:p>
      </dgm:t>
    </dgm:pt>
    <dgm:pt modelId="{6566E167-D18A-4D98-A6E4-53566FF61CCA}">
      <dgm:prSet phldrT="[Text]"/>
      <dgm:spPr>
        <a:solidFill>
          <a:schemeClr val="tx1">
            <a:lumMod val="40000"/>
            <a:lumOff val="60000"/>
          </a:schemeClr>
        </a:solidFill>
      </dgm:spPr>
      <dgm:t>
        <a:bodyPr/>
        <a:lstStyle/>
        <a:p>
          <a:r>
            <a:rPr lang="en-US" dirty="0" err="1" smtClean="0"/>
            <a:t>EdTools</a:t>
          </a:r>
          <a:endParaRPr lang="en-US" dirty="0"/>
        </a:p>
      </dgm:t>
    </dgm:pt>
    <dgm:pt modelId="{0786DF36-4D71-4B98-8D2A-06D3B3F9B206}" type="parTrans" cxnId="{3F50FC9B-2E40-4016-BAC4-6AA8E69C0D01}">
      <dgm:prSet/>
      <dgm:spPr/>
      <dgm:t>
        <a:bodyPr/>
        <a:lstStyle/>
        <a:p>
          <a:endParaRPr lang="en-US"/>
        </a:p>
      </dgm:t>
    </dgm:pt>
    <dgm:pt modelId="{DE8EF32A-BFFF-4F18-89D6-6052E2FD97FE}" type="sibTrans" cxnId="{3F50FC9B-2E40-4016-BAC4-6AA8E69C0D01}">
      <dgm:prSet/>
      <dgm:spPr/>
      <dgm:t>
        <a:bodyPr/>
        <a:lstStyle/>
        <a:p>
          <a:endParaRPr lang="en-US"/>
        </a:p>
      </dgm:t>
    </dgm:pt>
    <dgm:pt modelId="{13BCD63D-E437-4AD1-A050-87FE7DD32DC3}">
      <dgm:prSet phldrT="[Text]"/>
      <dgm:spPr/>
      <dgm:t>
        <a:bodyPr/>
        <a:lstStyle/>
        <a:p>
          <a:r>
            <a:rPr lang="en-US" dirty="0" smtClean="0"/>
            <a:t>Teacher Student Connection (TSC)</a:t>
          </a:r>
          <a:endParaRPr lang="en-US" dirty="0"/>
        </a:p>
      </dgm:t>
    </dgm:pt>
    <dgm:pt modelId="{C268CB2A-5DB7-46E5-9E50-CC6DE8EF5BE6}" type="parTrans" cxnId="{492CB508-4206-49A2-B2B9-5180D0AA27EE}">
      <dgm:prSet/>
      <dgm:spPr/>
      <dgm:t>
        <a:bodyPr/>
        <a:lstStyle/>
        <a:p>
          <a:endParaRPr lang="en-US"/>
        </a:p>
      </dgm:t>
    </dgm:pt>
    <dgm:pt modelId="{37B9B21B-31EE-4BF6-9875-460802C6D5CC}" type="sibTrans" cxnId="{492CB508-4206-49A2-B2B9-5180D0AA27EE}">
      <dgm:prSet/>
      <dgm:spPr/>
      <dgm:t>
        <a:bodyPr/>
        <a:lstStyle/>
        <a:p>
          <a:endParaRPr lang="en-US"/>
        </a:p>
      </dgm:t>
    </dgm:pt>
    <dgm:pt modelId="{5634F4A7-2100-4E9A-A6E5-33EE855869FE}">
      <dgm:prSet/>
      <dgm:spPr/>
      <dgm:t>
        <a:bodyPr/>
        <a:lstStyle/>
        <a:p>
          <a:r>
            <a:rPr lang="en-US" dirty="0" smtClean="0"/>
            <a:t>Test Administration</a:t>
          </a:r>
          <a:endParaRPr lang="en-US" dirty="0"/>
        </a:p>
      </dgm:t>
    </dgm:pt>
    <dgm:pt modelId="{1F660B90-44EF-448E-9E9B-ADA19325BC76}" type="parTrans" cxnId="{F72C1EB6-BB5B-41F9-88F1-E453E9537B4F}">
      <dgm:prSet/>
      <dgm:spPr/>
      <dgm:t>
        <a:bodyPr/>
        <a:lstStyle/>
        <a:p>
          <a:endParaRPr lang="en-US"/>
        </a:p>
      </dgm:t>
    </dgm:pt>
    <dgm:pt modelId="{FC5287AB-909D-46DF-B184-880AF2EFBA8A}" type="sibTrans" cxnId="{F72C1EB6-BB5B-41F9-88F1-E453E9537B4F}">
      <dgm:prSet/>
      <dgm:spPr/>
      <dgm:t>
        <a:bodyPr/>
        <a:lstStyle/>
        <a:p>
          <a:endParaRPr lang="en-US"/>
        </a:p>
      </dgm:t>
    </dgm:pt>
    <dgm:pt modelId="{BD05BFC5-2408-4A27-91CC-99AD5AD5C750}">
      <dgm:prSet/>
      <dgm:spPr/>
      <dgm:t>
        <a:bodyPr/>
        <a:lstStyle/>
        <a:p>
          <a:r>
            <a:rPr lang="en-US" dirty="0" smtClean="0"/>
            <a:t>Reports of Irregularity (RIs)</a:t>
          </a:r>
          <a:endParaRPr lang="en-US" dirty="0"/>
        </a:p>
      </dgm:t>
    </dgm:pt>
    <dgm:pt modelId="{76BEFC35-BDCE-4123-91A4-E53FF0271339}" type="parTrans" cxnId="{BF64CE6E-CD8A-416E-8E17-D799750C279F}">
      <dgm:prSet/>
      <dgm:spPr/>
      <dgm:t>
        <a:bodyPr/>
        <a:lstStyle/>
        <a:p>
          <a:endParaRPr lang="en-US"/>
        </a:p>
      </dgm:t>
    </dgm:pt>
    <dgm:pt modelId="{E05A4A95-9748-4BCF-8572-9FD08A79B325}" type="sibTrans" cxnId="{BF64CE6E-CD8A-416E-8E17-D799750C279F}">
      <dgm:prSet/>
      <dgm:spPr/>
      <dgm:t>
        <a:bodyPr/>
        <a:lstStyle/>
        <a:p>
          <a:endParaRPr lang="en-US"/>
        </a:p>
      </dgm:t>
    </dgm:pt>
    <dgm:pt modelId="{43D4AA34-6A10-486B-BC64-5D9D8101DB8F}">
      <dgm:prSet phldrT="[Text]"/>
      <dgm:spPr/>
      <dgm:t>
        <a:bodyPr/>
        <a:lstStyle/>
        <a:p>
          <a:r>
            <a:rPr lang="en-US" dirty="0" smtClean="0"/>
            <a:t>Demographic Statistics</a:t>
          </a:r>
          <a:endParaRPr lang="en-US" dirty="0"/>
        </a:p>
      </dgm:t>
    </dgm:pt>
    <dgm:pt modelId="{A27641BF-9280-4A90-872E-F961D99904A0}" type="parTrans" cxnId="{9E838882-DBDE-421E-BAC4-4E7BE22391A8}">
      <dgm:prSet/>
      <dgm:spPr/>
      <dgm:t>
        <a:bodyPr/>
        <a:lstStyle/>
        <a:p>
          <a:endParaRPr lang="en-US"/>
        </a:p>
      </dgm:t>
    </dgm:pt>
    <dgm:pt modelId="{6B1066FC-8B12-4108-A41B-D1CE1C5214F4}" type="sibTrans" cxnId="{9E838882-DBDE-421E-BAC4-4E7BE22391A8}">
      <dgm:prSet/>
      <dgm:spPr/>
      <dgm:t>
        <a:bodyPr/>
        <a:lstStyle/>
        <a:p>
          <a:endParaRPr lang="en-US"/>
        </a:p>
      </dgm:t>
    </dgm:pt>
    <dgm:pt modelId="{EF0803B0-38D0-4ADD-981D-8FAF89BEE386}" type="pres">
      <dgm:prSet presAssocID="{A39CFD1F-30A2-4001-B806-C12CDDE450DE}" presName="composite" presStyleCnt="0">
        <dgm:presLayoutVars>
          <dgm:chMax val="5"/>
          <dgm:dir/>
          <dgm:animLvl val="ctr"/>
          <dgm:resizeHandles val="exact"/>
        </dgm:presLayoutVars>
      </dgm:prSet>
      <dgm:spPr/>
      <dgm:t>
        <a:bodyPr/>
        <a:lstStyle/>
        <a:p>
          <a:endParaRPr lang="en-US"/>
        </a:p>
      </dgm:t>
    </dgm:pt>
    <dgm:pt modelId="{DD8B662C-8BA8-4B38-9BBC-C2A09F3E61BE}" type="pres">
      <dgm:prSet presAssocID="{A39CFD1F-30A2-4001-B806-C12CDDE450DE}" presName="cycle" presStyleCnt="0"/>
      <dgm:spPr/>
    </dgm:pt>
    <dgm:pt modelId="{AD6E518E-D4A9-4AA8-AF5F-C31896D5E4D0}" type="pres">
      <dgm:prSet presAssocID="{A39CFD1F-30A2-4001-B806-C12CDDE450DE}" presName="centerShape" presStyleCnt="0"/>
      <dgm:spPr/>
    </dgm:pt>
    <dgm:pt modelId="{2240638A-EE8B-45C2-B271-911891588E2A}" type="pres">
      <dgm:prSet presAssocID="{A39CFD1F-30A2-4001-B806-C12CDDE450DE}" presName="connSite" presStyleLbl="node1" presStyleIdx="0" presStyleCnt="4"/>
      <dgm:spPr/>
    </dgm:pt>
    <dgm:pt modelId="{561251F7-1A68-4DFD-8F4F-FC93E680C536}" type="pres">
      <dgm:prSet presAssocID="{A39CFD1F-30A2-4001-B806-C12CDDE450DE}"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30BD024B-A741-4D29-B0B3-0EBC035576F2}" type="pres">
      <dgm:prSet presAssocID="{25C6628E-060C-407A-A417-7D08FF195331}" presName="Name25" presStyleLbl="parChTrans1D1" presStyleIdx="0" presStyleCnt="3"/>
      <dgm:spPr/>
      <dgm:t>
        <a:bodyPr/>
        <a:lstStyle/>
        <a:p>
          <a:endParaRPr lang="en-US"/>
        </a:p>
      </dgm:t>
    </dgm:pt>
    <dgm:pt modelId="{7920BED9-4B3C-4921-ACC7-4AFBDBBFE38A}" type="pres">
      <dgm:prSet presAssocID="{A04BF15C-84F3-42D4-A887-05A635A0DB0E}" presName="node" presStyleCnt="0"/>
      <dgm:spPr/>
    </dgm:pt>
    <dgm:pt modelId="{037C501E-D458-4381-8F01-9F270529400C}" type="pres">
      <dgm:prSet presAssocID="{A04BF15C-84F3-42D4-A887-05A635A0DB0E}" presName="parentNode" presStyleLbl="node1" presStyleIdx="1" presStyleCnt="4">
        <dgm:presLayoutVars>
          <dgm:chMax val="1"/>
          <dgm:bulletEnabled val="1"/>
        </dgm:presLayoutVars>
      </dgm:prSet>
      <dgm:spPr/>
      <dgm:t>
        <a:bodyPr/>
        <a:lstStyle/>
        <a:p>
          <a:endParaRPr lang="en-US"/>
        </a:p>
      </dgm:t>
    </dgm:pt>
    <dgm:pt modelId="{1060F3D5-ED2F-4182-B480-9046421759A5}" type="pres">
      <dgm:prSet presAssocID="{A04BF15C-84F3-42D4-A887-05A635A0DB0E}" presName="childNode" presStyleLbl="revTx" presStyleIdx="0" presStyleCnt="3">
        <dgm:presLayoutVars>
          <dgm:bulletEnabled val="1"/>
        </dgm:presLayoutVars>
      </dgm:prSet>
      <dgm:spPr/>
      <dgm:t>
        <a:bodyPr/>
        <a:lstStyle/>
        <a:p>
          <a:endParaRPr lang="en-US"/>
        </a:p>
      </dgm:t>
    </dgm:pt>
    <dgm:pt modelId="{996DA590-D00B-433D-B790-93501B35A85A}" type="pres">
      <dgm:prSet presAssocID="{2B100572-E44B-4538-93FA-8545401B0E7E}" presName="Name25" presStyleLbl="parChTrans1D1" presStyleIdx="1" presStyleCnt="3"/>
      <dgm:spPr/>
      <dgm:t>
        <a:bodyPr/>
        <a:lstStyle/>
        <a:p>
          <a:endParaRPr lang="en-US"/>
        </a:p>
      </dgm:t>
    </dgm:pt>
    <dgm:pt modelId="{4034CCA3-A13C-48E5-8E71-157E21791CDB}" type="pres">
      <dgm:prSet presAssocID="{63000E99-9D19-4F13-AE2B-A800230AA026}" presName="node" presStyleCnt="0"/>
      <dgm:spPr/>
    </dgm:pt>
    <dgm:pt modelId="{92206285-9FD2-4ED5-A5EB-E567E4F7E280}" type="pres">
      <dgm:prSet presAssocID="{63000E99-9D19-4F13-AE2B-A800230AA026}" presName="parentNode" presStyleLbl="node1" presStyleIdx="2" presStyleCnt="4">
        <dgm:presLayoutVars>
          <dgm:chMax val="1"/>
          <dgm:bulletEnabled val="1"/>
        </dgm:presLayoutVars>
      </dgm:prSet>
      <dgm:spPr/>
      <dgm:t>
        <a:bodyPr/>
        <a:lstStyle/>
        <a:p>
          <a:endParaRPr lang="en-US"/>
        </a:p>
      </dgm:t>
    </dgm:pt>
    <dgm:pt modelId="{4A833A38-4D30-4922-808F-B01E495FD585}" type="pres">
      <dgm:prSet presAssocID="{63000E99-9D19-4F13-AE2B-A800230AA026}" presName="childNode" presStyleLbl="revTx" presStyleIdx="1" presStyleCnt="3">
        <dgm:presLayoutVars>
          <dgm:bulletEnabled val="1"/>
        </dgm:presLayoutVars>
      </dgm:prSet>
      <dgm:spPr/>
      <dgm:t>
        <a:bodyPr/>
        <a:lstStyle/>
        <a:p>
          <a:endParaRPr lang="en-US"/>
        </a:p>
      </dgm:t>
    </dgm:pt>
    <dgm:pt modelId="{F40F946A-D574-49FB-8907-5EA5715FDCC9}" type="pres">
      <dgm:prSet presAssocID="{0786DF36-4D71-4B98-8D2A-06D3B3F9B206}" presName="Name25" presStyleLbl="parChTrans1D1" presStyleIdx="2" presStyleCnt="3"/>
      <dgm:spPr/>
      <dgm:t>
        <a:bodyPr/>
        <a:lstStyle/>
        <a:p>
          <a:endParaRPr lang="en-US"/>
        </a:p>
      </dgm:t>
    </dgm:pt>
    <dgm:pt modelId="{CEA6F998-DFBB-4618-B37A-4C8B7A57B2F1}" type="pres">
      <dgm:prSet presAssocID="{6566E167-D18A-4D98-A6E4-53566FF61CCA}" presName="node" presStyleCnt="0"/>
      <dgm:spPr/>
    </dgm:pt>
    <dgm:pt modelId="{9F016E52-4995-4BDA-B387-74D1C41B2B86}" type="pres">
      <dgm:prSet presAssocID="{6566E167-D18A-4D98-A6E4-53566FF61CCA}" presName="parentNode" presStyleLbl="node1" presStyleIdx="3" presStyleCnt="4">
        <dgm:presLayoutVars>
          <dgm:chMax val="1"/>
          <dgm:bulletEnabled val="1"/>
        </dgm:presLayoutVars>
      </dgm:prSet>
      <dgm:spPr/>
      <dgm:t>
        <a:bodyPr/>
        <a:lstStyle/>
        <a:p>
          <a:endParaRPr lang="en-US"/>
        </a:p>
      </dgm:t>
    </dgm:pt>
    <dgm:pt modelId="{D95B9869-8E65-4DB2-BA49-E016EA1F02C3}" type="pres">
      <dgm:prSet presAssocID="{6566E167-D18A-4D98-A6E4-53566FF61CCA}" presName="childNode" presStyleLbl="revTx" presStyleIdx="2" presStyleCnt="3">
        <dgm:presLayoutVars>
          <dgm:bulletEnabled val="1"/>
        </dgm:presLayoutVars>
      </dgm:prSet>
      <dgm:spPr/>
      <dgm:t>
        <a:bodyPr/>
        <a:lstStyle/>
        <a:p>
          <a:endParaRPr lang="en-US"/>
        </a:p>
      </dgm:t>
    </dgm:pt>
  </dgm:ptLst>
  <dgm:cxnLst>
    <dgm:cxn modelId="{ABBE339A-6879-4D8D-8779-E23EE90A4DCA}" srcId="{A39CFD1F-30A2-4001-B806-C12CDDE450DE}" destId="{63000E99-9D19-4F13-AE2B-A800230AA026}" srcOrd="1" destOrd="0" parTransId="{2B100572-E44B-4538-93FA-8545401B0E7E}" sibTransId="{00F20E24-3D7C-46FA-816A-9C1D38A0A149}"/>
    <dgm:cxn modelId="{AEBB3E83-7D5D-4BD9-B246-966076C3028B}" type="presOf" srcId="{A04BF15C-84F3-42D4-A887-05A635A0DB0E}" destId="{037C501E-D458-4381-8F01-9F270529400C}" srcOrd="0" destOrd="0" presId="urn:microsoft.com/office/officeart/2005/8/layout/radial2"/>
    <dgm:cxn modelId="{0A2EAB4A-A2A0-4027-82CA-866FA9AE8BA8}" type="presOf" srcId="{2B100572-E44B-4538-93FA-8545401B0E7E}" destId="{996DA590-D00B-433D-B790-93501B35A85A}" srcOrd="0" destOrd="0" presId="urn:microsoft.com/office/officeart/2005/8/layout/radial2"/>
    <dgm:cxn modelId="{5DEFB59E-16D1-4804-BA72-2240E18141F3}" srcId="{63000E99-9D19-4F13-AE2B-A800230AA026}" destId="{4D549F6A-7A90-428A-93D8-54D16A9A4F7A}" srcOrd="0" destOrd="0" parTransId="{062A7C80-1951-4D88-ACB9-CB1D6F022DAE}" sibTransId="{0435A66E-B811-458E-8AC4-B8767D2A295E}"/>
    <dgm:cxn modelId="{686042CC-FE30-48E3-A652-6EBECD00913B}" type="presOf" srcId="{0786DF36-4D71-4B98-8D2A-06D3B3F9B206}" destId="{F40F946A-D574-49FB-8907-5EA5715FDCC9}" srcOrd="0" destOrd="0" presId="urn:microsoft.com/office/officeart/2005/8/layout/radial2"/>
    <dgm:cxn modelId="{492CB508-4206-49A2-B2B9-5180D0AA27EE}" srcId="{6566E167-D18A-4D98-A6E4-53566FF61CCA}" destId="{13BCD63D-E437-4AD1-A050-87FE7DD32DC3}" srcOrd="0" destOrd="0" parTransId="{C268CB2A-5DB7-46E5-9E50-CC6DE8EF5BE6}" sibTransId="{37B9B21B-31EE-4BF6-9875-460802C6D5CC}"/>
    <dgm:cxn modelId="{0A250120-6B17-4CAD-A7E7-3E9B96AB0EC7}" srcId="{A04BF15C-84F3-42D4-A887-05A635A0DB0E}" destId="{A41B6561-93F6-4B69-BF3C-5C17E4FE2A3F}" srcOrd="0" destOrd="0" parTransId="{AA446558-E98F-4065-A6B5-07D3DE782A6C}" sibTransId="{4AE6B7AD-7BDF-44D3-9CE1-23A85A323270}"/>
    <dgm:cxn modelId="{1E70B629-61AD-46EE-A9B7-A799077BD7F8}" type="presOf" srcId="{6566E167-D18A-4D98-A6E4-53566FF61CCA}" destId="{9F016E52-4995-4BDA-B387-74D1C41B2B86}" srcOrd="0" destOrd="0" presId="urn:microsoft.com/office/officeart/2005/8/layout/radial2"/>
    <dgm:cxn modelId="{BF19DEFC-835A-4A3B-B83E-6A83D5CFBB35}" type="presOf" srcId="{13BCD63D-E437-4AD1-A050-87FE7DD32DC3}" destId="{D95B9869-8E65-4DB2-BA49-E016EA1F02C3}" srcOrd="0" destOrd="0" presId="urn:microsoft.com/office/officeart/2005/8/layout/radial2"/>
    <dgm:cxn modelId="{49C12D03-2672-41EF-A00A-DF64C1880FFA}" type="presOf" srcId="{25C6628E-060C-407A-A417-7D08FF195331}" destId="{30BD024B-A741-4D29-B0B3-0EBC035576F2}" srcOrd="0" destOrd="0" presId="urn:microsoft.com/office/officeart/2005/8/layout/radial2"/>
    <dgm:cxn modelId="{9E838882-DBDE-421E-BAC4-4E7BE22391A8}" srcId="{A04BF15C-84F3-42D4-A887-05A635A0DB0E}" destId="{43D4AA34-6A10-486B-BC64-5D9D8101DB8F}" srcOrd="1" destOrd="0" parTransId="{A27641BF-9280-4A90-872E-F961D99904A0}" sibTransId="{6B1066FC-8B12-4108-A41B-D1CE1C5214F4}"/>
    <dgm:cxn modelId="{06C99B33-8C31-47D4-9144-B4CBE7CDAF51}" type="presOf" srcId="{5634F4A7-2100-4E9A-A6E5-33EE855869FE}" destId="{4A833A38-4D30-4922-808F-B01E495FD585}" srcOrd="0" destOrd="1" presId="urn:microsoft.com/office/officeart/2005/8/layout/radial2"/>
    <dgm:cxn modelId="{0143668C-FC98-47C2-9954-05B55B90DD52}" type="presOf" srcId="{A39CFD1F-30A2-4001-B806-C12CDDE450DE}" destId="{EF0803B0-38D0-4ADD-981D-8FAF89BEE386}" srcOrd="0" destOrd="0" presId="urn:microsoft.com/office/officeart/2005/8/layout/radial2"/>
    <dgm:cxn modelId="{3F50FC9B-2E40-4016-BAC4-6AA8E69C0D01}" srcId="{A39CFD1F-30A2-4001-B806-C12CDDE450DE}" destId="{6566E167-D18A-4D98-A6E4-53566FF61CCA}" srcOrd="2" destOrd="0" parTransId="{0786DF36-4D71-4B98-8D2A-06D3B3F9B206}" sibTransId="{DE8EF32A-BFFF-4F18-89D6-6052E2FD97FE}"/>
    <dgm:cxn modelId="{959B2C02-10FB-40E6-BFB1-D380F8D9F214}" type="presOf" srcId="{4D549F6A-7A90-428A-93D8-54D16A9A4F7A}" destId="{4A833A38-4D30-4922-808F-B01E495FD585}" srcOrd="0" destOrd="0" presId="urn:microsoft.com/office/officeart/2005/8/layout/radial2"/>
    <dgm:cxn modelId="{BF64CE6E-CD8A-416E-8E17-D799750C279F}" srcId="{63000E99-9D19-4F13-AE2B-A800230AA026}" destId="{BD05BFC5-2408-4A27-91CC-99AD5AD5C750}" srcOrd="2" destOrd="0" parTransId="{76BEFC35-BDCE-4123-91A4-E53FF0271339}" sibTransId="{E05A4A95-9748-4BCF-8572-9FD08A79B325}"/>
    <dgm:cxn modelId="{ECCD7786-D992-4587-9663-AF6E89F499B3}" type="presOf" srcId="{63000E99-9D19-4F13-AE2B-A800230AA026}" destId="{92206285-9FD2-4ED5-A5EB-E567E4F7E280}" srcOrd="0" destOrd="0" presId="urn:microsoft.com/office/officeart/2005/8/layout/radial2"/>
    <dgm:cxn modelId="{128E088F-2F67-4530-B41A-DBAB3A50067F}" srcId="{A39CFD1F-30A2-4001-B806-C12CDDE450DE}" destId="{A04BF15C-84F3-42D4-A887-05A635A0DB0E}" srcOrd="0" destOrd="0" parTransId="{25C6628E-060C-407A-A417-7D08FF195331}" sibTransId="{1CCE471B-543F-4AF3-B68F-91E43FD2C849}"/>
    <dgm:cxn modelId="{E94E7D4B-7B69-4FD0-9C41-07AF23439778}" type="presOf" srcId="{A41B6561-93F6-4B69-BF3C-5C17E4FE2A3F}" destId="{1060F3D5-ED2F-4182-B480-9046421759A5}" srcOrd="0" destOrd="0" presId="urn:microsoft.com/office/officeart/2005/8/layout/radial2"/>
    <dgm:cxn modelId="{31974358-D37D-496E-A4B0-BA785D6E0100}" type="presOf" srcId="{BD05BFC5-2408-4A27-91CC-99AD5AD5C750}" destId="{4A833A38-4D30-4922-808F-B01E495FD585}" srcOrd="0" destOrd="2" presId="urn:microsoft.com/office/officeart/2005/8/layout/radial2"/>
    <dgm:cxn modelId="{7D3389A5-D08C-4CC5-A99C-130F75B33BBA}" type="presOf" srcId="{43D4AA34-6A10-486B-BC64-5D9D8101DB8F}" destId="{1060F3D5-ED2F-4182-B480-9046421759A5}" srcOrd="0" destOrd="1" presId="urn:microsoft.com/office/officeart/2005/8/layout/radial2"/>
    <dgm:cxn modelId="{F72C1EB6-BB5B-41F9-88F1-E453E9537B4F}" srcId="{63000E99-9D19-4F13-AE2B-A800230AA026}" destId="{5634F4A7-2100-4E9A-A6E5-33EE855869FE}" srcOrd="1" destOrd="0" parTransId="{1F660B90-44EF-448E-9E9B-ADA19325BC76}" sibTransId="{FC5287AB-909D-46DF-B184-880AF2EFBA8A}"/>
    <dgm:cxn modelId="{951B7FE4-4A3C-4AB0-BD4B-49B32FD820BC}" type="presParOf" srcId="{EF0803B0-38D0-4ADD-981D-8FAF89BEE386}" destId="{DD8B662C-8BA8-4B38-9BBC-C2A09F3E61BE}" srcOrd="0" destOrd="0" presId="urn:microsoft.com/office/officeart/2005/8/layout/radial2"/>
    <dgm:cxn modelId="{7C56729D-E5A7-4115-BB63-A87147C7F738}" type="presParOf" srcId="{DD8B662C-8BA8-4B38-9BBC-C2A09F3E61BE}" destId="{AD6E518E-D4A9-4AA8-AF5F-C31896D5E4D0}" srcOrd="0" destOrd="0" presId="urn:microsoft.com/office/officeart/2005/8/layout/radial2"/>
    <dgm:cxn modelId="{903FB9FB-2F9D-4E18-9A23-353CC887EA7D}" type="presParOf" srcId="{AD6E518E-D4A9-4AA8-AF5F-C31896D5E4D0}" destId="{2240638A-EE8B-45C2-B271-911891588E2A}" srcOrd="0" destOrd="0" presId="urn:microsoft.com/office/officeart/2005/8/layout/radial2"/>
    <dgm:cxn modelId="{018B561F-C560-4C5E-94E9-547979B8FE0E}" type="presParOf" srcId="{AD6E518E-D4A9-4AA8-AF5F-C31896D5E4D0}" destId="{561251F7-1A68-4DFD-8F4F-FC93E680C536}" srcOrd="1" destOrd="0" presId="urn:microsoft.com/office/officeart/2005/8/layout/radial2"/>
    <dgm:cxn modelId="{0166EEA8-000C-4127-9B10-983261531EAB}" type="presParOf" srcId="{DD8B662C-8BA8-4B38-9BBC-C2A09F3E61BE}" destId="{30BD024B-A741-4D29-B0B3-0EBC035576F2}" srcOrd="1" destOrd="0" presId="urn:microsoft.com/office/officeart/2005/8/layout/radial2"/>
    <dgm:cxn modelId="{F9418A51-3CAD-4F77-804B-4F4E2272293D}" type="presParOf" srcId="{DD8B662C-8BA8-4B38-9BBC-C2A09F3E61BE}" destId="{7920BED9-4B3C-4921-ACC7-4AFBDBBFE38A}" srcOrd="2" destOrd="0" presId="urn:microsoft.com/office/officeart/2005/8/layout/radial2"/>
    <dgm:cxn modelId="{CCD002A7-7FC8-4603-BB2D-43CE516B0C77}" type="presParOf" srcId="{7920BED9-4B3C-4921-ACC7-4AFBDBBFE38A}" destId="{037C501E-D458-4381-8F01-9F270529400C}" srcOrd="0" destOrd="0" presId="urn:microsoft.com/office/officeart/2005/8/layout/radial2"/>
    <dgm:cxn modelId="{4D573DAE-82D3-4E3B-9192-ABF046D27089}" type="presParOf" srcId="{7920BED9-4B3C-4921-ACC7-4AFBDBBFE38A}" destId="{1060F3D5-ED2F-4182-B480-9046421759A5}" srcOrd="1" destOrd="0" presId="urn:microsoft.com/office/officeart/2005/8/layout/radial2"/>
    <dgm:cxn modelId="{0BB6F447-8F13-4649-96B7-0E20765E95F6}" type="presParOf" srcId="{DD8B662C-8BA8-4B38-9BBC-C2A09F3E61BE}" destId="{996DA590-D00B-433D-B790-93501B35A85A}" srcOrd="3" destOrd="0" presId="urn:microsoft.com/office/officeart/2005/8/layout/radial2"/>
    <dgm:cxn modelId="{CF136132-0B18-4731-BBE8-7BF4157FFCC4}" type="presParOf" srcId="{DD8B662C-8BA8-4B38-9BBC-C2A09F3E61BE}" destId="{4034CCA3-A13C-48E5-8E71-157E21791CDB}" srcOrd="4" destOrd="0" presId="urn:microsoft.com/office/officeart/2005/8/layout/radial2"/>
    <dgm:cxn modelId="{5B10A77D-D37A-4BFB-90B7-04E42B330C26}" type="presParOf" srcId="{4034CCA3-A13C-48E5-8E71-157E21791CDB}" destId="{92206285-9FD2-4ED5-A5EB-E567E4F7E280}" srcOrd="0" destOrd="0" presId="urn:microsoft.com/office/officeart/2005/8/layout/radial2"/>
    <dgm:cxn modelId="{F9CB7C3E-5F6E-4E5B-8584-CC8D2C2FF6C1}" type="presParOf" srcId="{4034CCA3-A13C-48E5-8E71-157E21791CDB}" destId="{4A833A38-4D30-4922-808F-B01E495FD585}" srcOrd="1" destOrd="0" presId="urn:microsoft.com/office/officeart/2005/8/layout/radial2"/>
    <dgm:cxn modelId="{5AAECA43-C1BF-4EF1-A75E-5B47BB0F7740}" type="presParOf" srcId="{DD8B662C-8BA8-4B38-9BBC-C2A09F3E61BE}" destId="{F40F946A-D574-49FB-8907-5EA5715FDCC9}" srcOrd="5" destOrd="0" presId="urn:microsoft.com/office/officeart/2005/8/layout/radial2"/>
    <dgm:cxn modelId="{E7BE1A07-87DA-4C77-B814-5E0AAC7DDAE0}" type="presParOf" srcId="{DD8B662C-8BA8-4B38-9BBC-C2A09F3E61BE}" destId="{CEA6F998-DFBB-4618-B37A-4C8B7A57B2F1}" srcOrd="6" destOrd="0" presId="urn:microsoft.com/office/officeart/2005/8/layout/radial2"/>
    <dgm:cxn modelId="{B21981D5-8D55-4525-993D-64358C3E80AB}" type="presParOf" srcId="{CEA6F998-DFBB-4618-B37A-4C8B7A57B2F1}" destId="{9F016E52-4995-4BDA-B387-74D1C41B2B86}" srcOrd="0" destOrd="0" presId="urn:microsoft.com/office/officeart/2005/8/layout/radial2"/>
    <dgm:cxn modelId="{C166D6DB-9EDC-4557-A83F-AD18D949748B}" type="presParOf" srcId="{CEA6F998-DFBB-4618-B37A-4C8B7A57B2F1}" destId="{D95B9869-8E65-4DB2-BA49-E016EA1F02C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FB497A-EFAA-444F-934D-4D916CC663C5}"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436D722C-A12F-4442-BEF8-C16A44073CC8}">
      <dgm:prSet phldrT="[Text]"/>
      <dgm:spPr/>
      <dgm:t>
        <a:bodyPr/>
        <a:lstStyle/>
        <a:p>
          <a:r>
            <a:rPr lang="en-US" b="1" dirty="0" smtClean="0"/>
            <a:t>SIS</a:t>
          </a:r>
          <a:endParaRPr lang="en-US" b="1" dirty="0"/>
        </a:p>
      </dgm:t>
    </dgm:pt>
    <dgm:pt modelId="{2348B7FA-6C27-4490-AEDE-6F56F0026349}" type="parTrans" cxnId="{601A92F8-3A48-4C2B-A7D1-B7294C4CE505}">
      <dgm:prSet/>
      <dgm:spPr/>
      <dgm:t>
        <a:bodyPr/>
        <a:lstStyle/>
        <a:p>
          <a:endParaRPr lang="en-US" b="1"/>
        </a:p>
      </dgm:t>
    </dgm:pt>
    <dgm:pt modelId="{794B9F3A-4F41-45F3-A96E-79A3F34532F6}" type="sibTrans" cxnId="{601A92F8-3A48-4C2B-A7D1-B7294C4CE505}">
      <dgm:prSet/>
      <dgm:spPr/>
      <dgm:t>
        <a:bodyPr/>
        <a:lstStyle/>
        <a:p>
          <a:endParaRPr lang="en-US" b="1"/>
        </a:p>
      </dgm:t>
    </dgm:pt>
    <dgm:pt modelId="{19AB5E89-940F-40D1-A574-86566ED7DDE6}">
      <dgm:prSet phldrT="[Text]"/>
      <dgm:spPr/>
      <dgm:t>
        <a:bodyPr/>
        <a:lstStyle/>
        <a:p>
          <a:r>
            <a:rPr lang="en-US" b="1" dirty="0" smtClean="0"/>
            <a:t>EIS</a:t>
          </a:r>
          <a:endParaRPr lang="en-US" b="1" dirty="0"/>
        </a:p>
      </dgm:t>
    </dgm:pt>
    <dgm:pt modelId="{DEE6B910-8D4B-411A-BD73-3FF912631EB4}" type="parTrans" cxnId="{584C37BA-382F-4932-9348-4BBBCE74CA28}">
      <dgm:prSet/>
      <dgm:spPr/>
      <dgm:t>
        <a:bodyPr/>
        <a:lstStyle/>
        <a:p>
          <a:endParaRPr lang="en-US" b="1"/>
        </a:p>
      </dgm:t>
    </dgm:pt>
    <dgm:pt modelId="{17C683EE-FE07-4769-BCC9-3CE1B81C0B57}" type="sibTrans" cxnId="{584C37BA-382F-4932-9348-4BBBCE74CA28}">
      <dgm:prSet/>
      <dgm:spPr/>
      <dgm:t>
        <a:bodyPr/>
        <a:lstStyle/>
        <a:p>
          <a:endParaRPr lang="en-US" b="1"/>
        </a:p>
      </dgm:t>
    </dgm:pt>
    <dgm:pt modelId="{A11CCE39-BEE5-4237-A3B8-FEEA5F2ED80C}">
      <dgm:prSet phldrT="[Text]"/>
      <dgm:spPr>
        <a:solidFill>
          <a:srgbClr val="C00000"/>
        </a:solidFill>
      </dgm:spPr>
      <dgm:t>
        <a:bodyPr/>
        <a:lstStyle/>
        <a:p>
          <a:r>
            <a:rPr lang="en-US" b="1" i="1" dirty="0" smtClean="0"/>
            <a:t>Visibility Tool</a:t>
          </a:r>
          <a:endParaRPr lang="en-US" b="1" i="1" dirty="0"/>
        </a:p>
      </dgm:t>
    </dgm:pt>
    <dgm:pt modelId="{74635104-BBDD-4AFD-8CA3-BC568C21A094}" type="parTrans" cxnId="{34851A68-7E2E-4E32-BD82-DB20ABF1A996}">
      <dgm:prSet/>
      <dgm:spPr/>
      <dgm:t>
        <a:bodyPr/>
        <a:lstStyle/>
        <a:p>
          <a:endParaRPr lang="en-US" b="1"/>
        </a:p>
      </dgm:t>
    </dgm:pt>
    <dgm:pt modelId="{67FDC6C9-9532-4916-9A90-561B2CD2EF42}" type="sibTrans" cxnId="{34851A68-7E2E-4E32-BD82-DB20ABF1A996}">
      <dgm:prSet/>
      <dgm:spPr/>
      <dgm:t>
        <a:bodyPr/>
        <a:lstStyle/>
        <a:p>
          <a:endParaRPr lang="en-US" b="1"/>
        </a:p>
      </dgm:t>
    </dgm:pt>
    <dgm:pt modelId="{E022F7D5-E9B9-4898-9C5C-C41BA0B40FB5}">
      <dgm:prSet phldrT="[Text]"/>
      <dgm:spPr/>
      <dgm:t>
        <a:bodyPr/>
        <a:lstStyle/>
        <a:p>
          <a:r>
            <a:rPr lang="en-US" b="1" dirty="0" smtClean="0"/>
            <a:t>District Review</a:t>
          </a:r>
          <a:endParaRPr lang="en-US" b="1" dirty="0"/>
        </a:p>
      </dgm:t>
    </dgm:pt>
    <dgm:pt modelId="{D754F4C9-A5CB-492A-920E-9AB6BD1BBC2E}" type="parTrans" cxnId="{65CE2C7B-C157-4BF2-AA3A-059D2862D387}">
      <dgm:prSet/>
      <dgm:spPr/>
      <dgm:t>
        <a:bodyPr/>
        <a:lstStyle/>
        <a:p>
          <a:endParaRPr lang="en-US" b="1"/>
        </a:p>
      </dgm:t>
    </dgm:pt>
    <dgm:pt modelId="{E122C886-C83B-44BB-9D93-6A571813B949}" type="sibTrans" cxnId="{65CE2C7B-C157-4BF2-AA3A-059D2862D387}">
      <dgm:prSet/>
      <dgm:spPr/>
      <dgm:t>
        <a:bodyPr/>
        <a:lstStyle/>
        <a:p>
          <a:endParaRPr lang="en-US" b="1"/>
        </a:p>
      </dgm:t>
    </dgm:pt>
    <dgm:pt modelId="{2484D45B-C44E-4B5B-B6D5-1BED9F9C9554}" type="pres">
      <dgm:prSet presAssocID="{4BFB497A-EFAA-444F-934D-4D916CC663C5}" presName="cycle" presStyleCnt="0">
        <dgm:presLayoutVars>
          <dgm:dir/>
          <dgm:resizeHandles val="exact"/>
        </dgm:presLayoutVars>
      </dgm:prSet>
      <dgm:spPr/>
      <dgm:t>
        <a:bodyPr/>
        <a:lstStyle/>
        <a:p>
          <a:endParaRPr lang="en-US"/>
        </a:p>
      </dgm:t>
    </dgm:pt>
    <dgm:pt modelId="{E5F2765D-FFED-4090-B9BC-10B52921879B}" type="pres">
      <dgm:prSet presAssocID="{436D722C-A12F-4442-BEF8-C16A44073CC8}" presName="node" presStyleLbl="node1" presStyleIdx="0" presStyleCnt="4">
        <dgm:presLayoutVars>
          <dgm:bulletEnabled val="1"/>
        </dgm:presLayoutVars>
      </dgm:prSet>
      <dgm:spPr/>
      <dgm:t>
        <a:bodyPr/>
        <a:lstStyle/>
        <a:p>
          <a:endParaRPr lang="en-US"/>
        </a:p>
      </dgm:t>
    </dgm:pt>
    <dgm:pt modelId="{BD0A2B24-CAE8-468F-9B71-8AB20B8E7A65}" type="pres">
      <dgm:prSet presAssocID="{794B9F3A-4F41-45F3-A96E-79A3F34532F6}" presName="sibTrans" presStyleLbl="sibTrans2D1" presStyleIdx="0" presStyleCnt="4"/>
      <dgm:spPr/>
      <dgm:t>
        <a:bodyPr/>
        <a:lstStyle/>
        <a:p>
          <a:endParaRPr lang="en-US"/>
        </a:p>
      </dgm:t>
    </dgm:pt>
    <dgm:pt modelId="{3E7129FE-18DB-4A99-B66C-E3E91C011EAE}" type="pres">
      <dgm:prSet presAssocID="{794B9F3A-4F41-45F3-A96E-79A3F34532F6}" presName="connectorText" presStyleLbl="sibTrans2D1" presStyleIdx="0" presStyleCnt="4"/>
      <dgm:spPr/>
      <dgm:t>
        <a:bodyPr/>
        <a:lstStyle/>
        <a:p>
          <a:endParaRPr lang="en-US"/>
        </a:p>
      </dgm:t>
    </dgm:pt>
    <dgm:pt modelId="{F1C93854-7907-4B66-9F30-436211112CD4}" type="pres">
      <dgm:prSet presAssocID="{19AB5E89-940F-40D1-A574-86566ED7DDE6}" presName="node" presStyleLbl="node1" presStyleIdx="1" presStyleCnt="4">
        <dgm:presLayoutVars>
          <dgm:bulletEnabled val="1"/>
        </dgm:presLayoutVars>
      </dgm:prSet>
      <dgm:spPr/>
      <dgm:t>
        <a:bodyPr/>
        <a:lstStyle/>
        <a:p>
          <a:endParaRPr lang="en-US"/>
        </a:p>
      </dgm:t>
    </dgm:pt>
    <dgm:pt modelId="{D869D7E8-719F-4831-ABD7-87875AB20956}" type="pres">
      <dgm:prSet presAssocID="{17C683EE-FE07-4769-BCC9-3CE1B81C0B57}" presName="sibTrans" presStyleLbl="sibTrans2D1" presStyleIdx="1" presStyleCnt="4"/>
      <dgm:spPr/>
      <dgm:t>
        <a:bodyPr/>
        <a:lstStyle/>
        <a:p>
          <a:endParaRPr lang="en-US"/>
        </a:p>
      </dgm:t>
    </dgm:pt>
    <dgm:pt modelId="{3298829C-8AE8-4C7F-9588-F923B9CFBD0B}" type="pres">
      <dgm:prSet presAssocID="{17C683EE-FE07-4769-BCC9-3CE1B81C0B57}" presName="connectorText" presStyleLbl="sibTrans2D1" presStyleIdx="1" presStyleCnt="4"/>
      <dgm:spPr/>
      <dgm:t>
        <a:bodyPr/>
        <a:lstStyle/>
        <a:p>
          <a:endParaRPr lang="en-US"/>
        </a:p>
      </dgm:t>
    </dgm:pt>
    <dgm:pt modelId="{F276299D-E300-47E1-B866-84DB3C9B9C60}" type="pres">
      <dgm:prSet presAssocID="{A11CCE39-BEE5-4237-A3B8-FEEA5F2ED80C}" presName="node" presStyleLbl="node1" presStyleIdx="2" presStyleCnt="4">
        <dgm:presLayoutVars>
          <dgm:bulletEnabled val="1"/>
        </dgm:presLayoutVars>
      </dgm:prSet>
      <dgm:spPr/>
      <dgm:t>
        <a:bodyPr/>
        <a:lstStyle/>
        <a:p>
          <a:endParaRPr lang="en-US"/>
        </a:p>
      </dgm:t>
    </dgm:pt>
    <dgm:pt modelId="{3023BC97-1F89-4189-92DA-98F3CFCA165E}" type="pres">
      <dgm:prSet presAssocID="{67FDC6C9-9532-4916-9A90-561B2CD2EF42}" presName="sibTrans" presStyleLbl="sibTrans2D1" presStyleIdx="2" presStyleCnt="4"/>
      <dgm:spPr/>
      <dgm:t>
        <a:bodyPr/>
        <a:lstStyle/>
        <a:p>
          <a:endParaRPr lang="en-US"/>
        </a:p>
      </dgm:t>
    </dgm:pt>
    <dgm:pt modelId="{EB6034B4-591D-47C7-9475-463AB2CE196B}" type="pres">
      <dgm:prSet presAssocID="{67FDC6C9-9532-4916-9A90-561B2CD2EF42}" presName="connectorText" presStyleLbl="sibTrans2D1" presStyleIdx="2" presStyleCnt="4"/>
      <dgm:spPr/>
      <dgm:t>
        <a:bodyPr/>
        <a:lstStyle/>
        <a:p>
          <a:endParaRPr lang="en-US"/>
        </a:p>
      </dgm:t>
    </dgm:pt>
    <dgm:pt modelId="{4D2D6D1D-2F01-4088-B206-ADC96D8B6E80}" type="pres">
      <dgm:prSet presAssocID="{E022F7D5-E9B9-4898-9C5C-C41BA0B40FB5}" presName="node" presStyleLbl="node1" presStyleIdx="3" presStyleCnt="4">
        <dgm:presLayoutVars>
          <dgm:bulletEnabled val="1"/>
        </dgm:presLayoutVars>
      </dgm:prSet>
      <dgm:spPr/>
      <dgm:t>
        <a:bodyPr/>
        <a:lstStyle/>
        <a:p>
          <a:endParaRPr lang="en-US"/>
        </a:p>
      </dgm:t>
    </dgm:pt>
    <dgm:pt modelId="{3B12B120-0F94-4167-8CDA-FB13F3CD9303}" type="pres">
      <dgm:prSet presAssocID="{E122C886-C83B-44BB-9D93-6A571813B949}" presName="sibTrans" presStyleLbl="sibTrans2D1" presStyleIdx="3" presStyleCnt="4"/>
      <dgm:spPr/>
      <dgm:t>
        <a:bodyPr/>
        <a:lstStyle/>
        <a:p>
          <a:endParaRPr lang="en-US"/>
        </a:p>
      </dgm:t>
    </dgm:pt>
    <dgm:pt modelId="{65B81D2E-E932-45A0-BD35-94DBE30ADB6B}" type="pres">
      <dgm:prSet presAssocID="{E122C886-C83B-44BB-9D93-6A571813B949}" presName="connectorText" presStyleLbl="sibTrans2D1" presStyleIdx="3" presStyleCnt="4"/>
      <dgm:spPr/>
      <dgm:t>
        <a:bodyPr/>
        <a:lstStyle/>
        <a:p>
          <a:endParaRPr lang="en-US"/>
        </a:p>
      </dgm:t>
    </dgm:pt>
  </dgm:ptLst>
  <dgm:cxnLst>
    <dgm:cxn modelId="{52F373D9-6D32-49EC-B52A-7EDC7C1B6E34}" type="presOf" srcId="{67FDC6C9-9532-4916-9A90-561B2CD2EF42}" destId="{EB6034B4-591D-47C7-9475-463AB2CE196B}" srcOrd="1" destOrd="0" presId="urn:microsoft.com/office/officeart/2005/8/layout/cycle2"/>
    <dgm:cxn modelId="{D2CD682A-3E02-4633-AB7F-57CEABEFA024}" type="presOf" srcId="{67FDC6C9-9532-4916-9A90-561B2CD2EF42}" destId="{3023BC97-1F89-4189-92DA-98F3CFCA165E}" srcOrd="0" destOrd="0" presId="urn:microsoft.com/office/officeart/2005/8/layout/cycle2"/>
    <dgm:cxn modelId="{65CE2C7B-C157-4BF2-AA3A-059D2862D387}" srcId="{4BFB497A-EFAA-444F-934D-4D916CC663C5}" destId="{E022F7D5-E9B9-4898-9C5C-C41BA0B40FB5}" srcOrd="3" destOrd="0" parTransId="{D754F4C9-A5CB-492A-920E-9AB6BD1BBC2E}" sibTransId="{E122C886-C83B-44BB-9D93-6A571813B949}"/>
    <dgm:cxn modelId="{04EF15A0-CB0C-49A7-B762-726C92735695}" type="presOf" srcId="{436D722C-A12F-4442-BEF8-C16A44073CC8}" destId="{E5F2765D-FFED-4090-B9BC-10B52921879B}" srcOrd="0" destOrd="0" presId="urn:microsoft.com/office/officeart/2005/8/layout/cycle2"/>
    <dgm:cxn modelId="{FB3A5874-CEE4-4227-BC64-ED2275E6B888}" type="presOf" srcId="{794B9F3A-4F41-45F3-A96E-79A3F34532F6}" destId="{BD0A2B24-CAE8-468F-9B71-8AB20B8E7A65}" srcOrd="0" destOrd="0" presId="urn:microsoft.com/office/officeart/2005/8/layout/cycle2"/>
    <dgm:cxn modelId="{4100D087-410D-42ED-8C7F-E8FC0E7EF257}" type="presOf" srcId="{A11CCE39-BEE5-4237-A3B8-FEEA5F2ED80C}" destId="{F276299D-E300-47E1-B866-84DB3C9B9C60}" srcOrd="0" destOrd="0" presId="urn:microsoft.com/office/officeart/2005/8/layout/cycle2"/>
    <dgm:cxn modelId="{68059CEE-20DB-47D7-A790-4C4D40F903C1}" type="presOf" srcId="{17C683EE-FE07-4769-BCC9-3CE1B81C0B57}" destId="{3298829C-8AE8-4C7F-9588-F923B9CFBD0B}" srcOrd="1" destOrd="0" presId="urn:microsoft.com/office/officeart/2005/8/layout/cycle2"/>
    <dgm:cxn modelId="{9A0EA3BC-93F0-4F04-831B-3FA9493D50AE}" type="presOf" srcId="{794B9F3A-4F41-45F3-A96E-79A3F34532F6}" destId="{3E7129FE-18DB-4A99-B66C-E3E91C011EAE}" srcOrd="1" destOrd="0" presId="urn:microsoft.com/office/officeart/2005/8/layout/cycle2"/>
    <dgm:cxn modelId="{E5490745-DDCE-4124-BAE8-F8F3191CD3E8}" type="presOf" srcId="{E122C886-C83B-44BB-9D93-6A571813B949}" destId="{3B12B120-0F94-4167-8CDA-FB13F3CD9303}" srcOrd="0" destOrd="0" presId="urn:microsoft.com/office/officeart/2005/8/layout/cycle2"/>
    <dgm:cxn modelId="{584C37BA-382F-4932-9348-4BBBCE74CA28}" srcId="{4BFB497A-EFAA-444F-934D-4D916CC663C5}" destId="{19AB5E89-940F-40D1-A574-86566ED7DDE6}" srcOrd="1" destOrd="0" parTransId="{DEE6B910-8D4B-411A-BD73-3FF912631EB4}" sibTransId="{17C683EE-FE07-4769-BCC9-3CE1B81C0B57}"/>
    <dgm:cxn modelId="{FDE8AD83-8183-4C96-9E4D-397431E603A0}" type="presOf" srcId="{17C683EE-FE07-4769-BCC9-3CE1B81C0B57}" destId="{D869D7E8-719F-4831-ABD7-87875AB20956}" srcOrd="0" destOrd="0" presId="urn:microsoft.com/office/officeart/2005/8/layout/cycle2"/>
    <dgm:cxn modelId="{601A92F8-3A48-4C2B-A7D1-B7294C4CE505}" srcId="{4BFB497A-EFAA-444F-934D-4D916CC663C5}" destId="{436D722C-A12F-4442-BEF8-C16A44073CC8}" srcOrd="0" destOrd="0" parTransId="{2348B7FA-6C27-4490-AEDE-6F56F0026349}" sibTransId="{794B9F3A-4F41-45F3-A96E-79A3F34532F6}"/>
    <dgm:cxn modelId="{0576C1C1-598C-4879-96CF-80D0AABBB4BA}" type="presOf" srcId="{E022F7D5-E9B9-4898-9C5C-C41BA0B40FB5}" destId="{4D2D6D1D-2F01-4088-B206-ADC96D8B6E80}" srcOrd="0" destOrd="0" presId="urn:microsoft.com/office/officeart/2005/8/layout/cycle2"/>
    <dgm:cxn modelId="{A3E3BC44-C578-4BF8-A169-03401CC0B152}" type="presOf" srcId="{E122C886-C83B-44BB-9D93-6A571813B949}" destId="{65B81D2E-E932-45A0-BD35-94DBE30ADB6B}" srcOrd="1" destOrd="0" presId="urn:microsoft.com/office/officeart/2005/8/layout/cycle2"/>
    <dgm:cxn modelId="{92A9DB3B-2EF1-4C51-9EF5-B22C7208FF6E}" type="presOf" srcId="{4BFB497A-EFAA-444F-934D-4D916CC663C5}" destId="{2484D45B-C44E-4B5B-B6D5-1BED9F9C9554}" srcOrd="0" destOrd="0" presId="urn:microsoft.com/office/officeart/2005/8/layout/cycle2"/>
    <dgm:cxn modelId="{122FB93D-B936-465B-9CB8-EF766FA959A1}" type="presOf" srcId="{19AB5E89-940F-40D1-A574-86566ED7DDE6}" destId="{F1C93854-7907-4B66-9F30-436211112CD4}" srcOrd="0" destOrd="0" presId="urn:microsoft.com/office/officeart/2005/8/layout/cycle2"/>
    <dgm:cxn modelId="{34851A68-7E2E-4E32-BD82-DB20ABF1A996}" srcId="{4BFB497A-EFAA-444F-934D-4D916CC663C5}" destId="{A11CCE39-BEE5-4237-A3B8-FEEA5F2ED80C}" srcOrd="2" destOrd="0" parTransId="{74635104-BBDD-4AFD-8CA3-BC568C21A094}" sibTransId="{67FDC6C9-9532-4916-9A90-561B2CD2EF42}"/>
    <dgm:cxn modelId="{385D5272-5181-447F-8774-72ACDCFABE37}" type="presParOf" srcId="{2484D45B-C44E-4B5B-B6D5-1BED9F9C9554}" destId="{E5F2765D-FFED-4090-B9BC-10B52921879B}" srcOrd="0" destOrd="0" presId="urn:microsoft.com/office/officeart/2005/8/layout/cycle2"/>
    <dgm:cxn modelId="{A0D23DC9-9276-4F7A-8461-DE3D3545D660}" type="presParOf" srcId="{2484D45B-C44E-4B5B-B6D5-1BED9F9C9554}" destId="{BD0A2B24-CAE8-468F-9B71-8AB20B8E7A65}" srcOrd="1" destOrd="0" presId="urn:microsoft.com/office/officeart/2005/8/layout/cycle2"/>
    <dgm:cxn modelId="{A7DC880C-6BF9-4844-9E94-09F27F577C58}" type="presParOf" srcId="{BD0A2B24-CAE8-468F-9B71-8AB20B8E7A65}" destId="{3E7129FE-18DB-4A99-B66C-E3E91C011EAE}" srcOrd="0" destOrd="0" presId="urn:microsoft.com/office/officeart/2005/8/layout/cycle2"/>
    <dgm:cxn modelId="{C143EBE9-7F6E-4024-873E-51832787D5FE}" type="presParOf" srcId="{2484D45B-C44E-4B5B-B6D5-1BED9F9C9554}" destId="{F1C93854-7907-4B66-9F30-436211112CD4}" srcOrd="2" destOrd="0" presId="urn:microsoft.com/office/officeart/2005/8/layout/cycle2"/>
    <dgm:cxn modelId="{57FECA33-2F2D-456C-AD92-CE86B1C12DB1}" type="presParOf" srcId="{2484D45B-C44E-4B5B-B6D5-1BED9F9C9554}" destId="{D869D7E8-719F-4831-ABD7-87875AB20956}" srcOrd="3" destOrd="0" presId="urn:microsoft.com/office/officeart/2005/8/layout/cycle2"/>
    <dgm:cxn modelId="{83D5E347-9DB8-42C8-A7AF-310EC0458BA9}" type="presParOf" srcId="{D869D7E8-719F-4831-ABD7-87875AB20956}" destId="{3298829C-8AE8-4C7F-9588-F923B9CFBD0B}" srcOrd="0" destOrd="0" presId="urn:microsoft.com/office/officeart/2005/8/layout/cycle2"/>
    <dgm:cxn modelId="{F3DD462B-E140-424D-8BCF-739299BF6088}" type="presParOf" srcId="{2484D45B-C44E-4B5B-B6D5-1BED9F9C9554}" destId="{F276299D-E300-47E1-B866-84DB3C9B9C60}" srcOrd="4" destOrd="0" presId="urn:microsoft.com/office/officeart/2005/8/layout/cycle2"/>
    <dgm:cxn modelId="{5E619D98-502E-44DE-8522-0DF9C1F99566}" type="presParOf" srcId="{2484D45B-C44E-4B5B-B6D5-1BED9F9C9554}" destId="{3023BC97-1F89-4189-92DA-98F3CFCA165E}" srcOrd="5" destOrd="0" presId="urn:microsoft.com/office/officeart/2005/8/layout/cycle2"/>
    <dgm:cxn modelId="{A4A616EC-BE67-4D24-9C40-2B58513BE4DA}" type="presParOf" srcId="{3023BC97-1F89-4189-92DA-98F3CFCA165E}" destId="{EB6034B4-591D-47C7-9475-463AB2CE196B}" srcOrd="0" destOrd="0" presId="urn:microsoft.com/office/officeart/2005/8/layout/cycle2"/>
    <dgm:cxn modelId="{C1065B34-42BB-4C86-97FE-F59E0DF297BE}" type="presParOf" srcId="{2484D45B-C44E-4B5B-B6D5-1BED9F9C9554}" destId="{4D2D6D1D-2F01-4088-B206-ADC96D8B6E80}" srcOrd="6" destOrd="0" presId="urn:microsoft.com/office/officeart/2005/8/layout/cycle2"/>
    <dgm:cxn modelId="{87BA8F2F-E315-46EA-BE37-2BF622135B4E}" type="presParOf" srcId="{2484D45B-C44E-4B5B-B6D5-1BED9F9C9554}" destId="{3B12B120-0F94-4167-8CDA-FB13F3CD9303}" srcOrd="7" destOrd="0" presId="urn:microsoft.com/office/officeart/2005/8/layout/cycle2"/>
    <dgm:cxn modelId="{6FEED25C-BAA4-4B70-A922-9351671C700E}" type="presParOf" srcId="{3B12B120-0F94-4167-8CDA-FB13F3CD9303}" destId="{65B81D2E-E932-45A0-BD35-94DBE30ADB6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0764A-B111-44B3-AE37-A9C6790043FE}" type="datetimeFigureOut">
              <a:rPr lang="en-US" smtClean="0"/>
              <a:t>9/13/2018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C1CD0-D833-4B0D-BF33-74A8E63C0BDA}" type="slidenum">
              <a:rPr lang="en-US" smtClean="0"/>
              <a:t>‹#›</a:t>
            </a:fld>
            <a:endParaRPr lang="en-US"/>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Cliff</a:t>
            </a:r>
            <a:endParaRPr lang="en-US" dirty="0" smtClean="0"/>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28082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89431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60</a:t>
            </a:fld>
            <a:endParaRPr lang="en-US"/>
          </a:p>
        </p:txBody>
      </p:sp>
    </p:spTree>
    <p:extLst>
      <p:ext uri="{BB962C8B-B14F-4D97-AF65-F5344CB8AC3E}">
        <p14:creationId xmlns:p14="http://schemas.microsoft.com/office/powerpoint/2010/main" val="339730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smtClean="0"/>
              <a:t>Cliff</a:t>
            </a:r>
            <a:endParaRPr lang="en-US" dirty="0" smtClean="0"/>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070860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Cliff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6498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Cliff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1324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976792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72774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63804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48380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Mark</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14665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4522787"/>
            <a:ext cx="7772400" cy="708025"/>
          </a:xfrm>
        </p:spPr>
        <p:txBody>
          <a:bodyPr>
            <a:noAutofit/>
          </a:bodyPr>
          <a:lstStyle>
            <a:lvl1pPr algn="ctr">
              <a:defRPr sz="4200" b="1" baseline="0">
                <a:latin typeface="Georgia" panose="02040502050405020303" pitchFamily="18" charset="0"/>
              </a:defRPr>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685801" y="6390274"/>
            <a:ext cx="7772399" cy="325851"/>
          </a:xfrm>
        </p:spPr>
        <p:txBody>
          <a:bodyPr>
            <a:noAutofit/>
          </a:bodyPr>
          <a:lstStyle>
            <a:lvl1pPr marL="0" indent="0" algn="ctr">
              <a:buNone/>
              <a:defRPr sz="16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 Job Title | Team/Office/Division Name | Date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130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Standard">
    <p:spTree>
      <p:nvGrpSpPr>
        <p:cNvPr id="1" name=""/>
        <p:cNvGrpSpPr/>
        <p:nvPr/>
      </p:nvGrpSpPr>
      <p:grpSpPr>
        <a:xfrm>
          <a:off x="0" y="0"/>
          <a:ext cx="0" cy="0"/>
          <a:chOff x="0" y="0"/>
          <a:chExt cx="0" cy="0"/>
        </a:xfrm>
      </p:grpSpPr>
      <p:sp>
        <p:nvSpPr>
          <p:cNvPr id="3" name="Rectangle 2"/>
          <p:cNvSpPr/>
          <p:nvPr/>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133475"/>
            <a:ext cx="5029200" cy="2743200"/>
          </a:xfrm>
          <a:prstGeom prst="rect">
            <a:avLst/>
          </a:prstGeom>
        </p:spPr>
      </p:pic>
      <p:sp>
        <p:nvSpPr>
          <p:cNvPr id="9" name="Rectangle 8"/>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33475"/>
            <a:ext cx="5029200" cy="2743200"/>
          </a:xfrm>
          <a:prstGeom prst="rect">
            <a:avLst/>
          </a:prstGeom>
        </p:spPr>
      </p:pic>
    </p:spTree>
    <p:extLst>
      <p:ext uri="{BB962C8B-B14F-4D97-AF65-F5344CB8AC3E}">
        <p14:creationId xmlns:p14="http://schemas.microsoft.com/office/powerpoint/2010/main" val="2238261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1000"/>
            <a:ext cx="2346960" cy="1280160"/>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81000"/>
            <a:ext cx="2346960" cy="1280160"/>
          </a:xfrm>
          <a:prstGeom prst="rect">
            <a:avLst/>
          </a:prstGeom>
        </p:spPr>
      </p:pic>
    </p:spTree>
    <p:extLst>
      <p:ext uri="{BB962C8B-B14F-4D97-AF65-F5344CB8AC3E}">
        <p14:creationId xmlns:p14="http://schemas.microsoft.com/office/powerpoint/2010/main" val="12453253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4" name="Rectangle 3"/>
          <p:cNvSpPr/>
          <p:nvPr/>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
        <p:nvSpPr>
          <p:cNvPr id="5" name="Rectangle 4"/>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18836544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Arial" panose="020B0604020202020204" pitchFamily="34" charset="0"/>
                <a:ea typeface="Open Sans" panose="020B0606030504020204" pitchFamily="34" charset="0"/>
                <a:cs typeface="Arial" panose="020B0604020202020204" pitchFamily="34" charset="0"/>
              </a:defRPr>
            </a:lvl1pPr>
            <a:lvl2pPr>
              <a:buClr>
                <a:schemeClr val="bg2"/>
              </a:buClr>
              <a:defRPr sz="2000">
                <a:latin typeface="Arial" panose="020B0604020202020204" pitchFamily="34" charset="0"/>
                <a:ea typeface="Open Sans" panose="020B0606030504020204" pitchFamily="34" charset="0"/>
                <a:cs typeface="Arial" panose="020B0604020202020204" pitchFamily="34" charset="0"/>
              </a:defRPr>
            </a:lvl2pPr>
            <a:lvl3pPr>
              <a:buClr>
                <a:schemeClr val="bg2"/>
              </a:buClr>
              <a:defRPr sz="1800">
                <a:latin typeface="Arial" panose="020B0604020202020204" pitchFamily="34" charset="0"/>
                <a:ea typeface="Open Sans" panose="020B0606030504020204" pitchFamily="34" charset="0"/>
                <a:cs typeface="Arial" panose="020B0604020202020204" pitchFamily="34" charset="0"/>
              </a:defRPr>
            </a:lvl3pPr>
            <a:lvl4pPr>
              <a:buClr>
                <a:schemeClr val="bg2"/>
              </a:buClr>
              <a:defRPr sz="1600">
                <a:latin typeface="Arial" panose="020B0604020202020204" pitchFamily="34" charset="0"/>
                <a:ea typeface="Open Sans" panose="020B0606030504020204" pitchFamily="34" charset="0"/>
                <a:cs typeface="Arial" panose="020B0604020202020204" pitchFamily="34" charset="0"/>
              </a:defRPr>
            </a:lvl4pPr>
            <a:lvl5pPr>
              <a:buClr>
                <a:schemeClr val="bg2"/>
              </a:buClr>
              <a:defRPr sz="1600">
                <a:latin typeface="Arial" panose="020B0604020202020204" pitchFamily="34" charset="0"/>
                <a:ea typeface="Open Sans" panose="020B0606030504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
        <p:nvSpPr>
          <p:cNvPr id="6" name="Rectangle 5"/>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
        <p:nvSpPr>
          <p:cNvPr id="10" name="Slide Number Placeholder 5"/>
          <p:cNvSpPr>
            <a:spLocks noGrp="1"/>
          </p:cNvSpPr>
          <p:nvPr>
            <p:ph type="sldNum" sz="quarter" idx="12"/>
          </p:nvPr>
        </p:nvSpPr>
        <p:spPr>
          <a:xfrm>
            <a:off x="3848100" y="6308725"/>
            <a:ext cx="1447800" cy="396875"/>
          </a:xfrm>
          <a:prstGeom prst="rect">
            <a:avLst/>
          </a:prstGeom>
        </p:spPr>
        <p:txBody>
          <a:bodyPr/>
          <a:lstStyle>
            <a:lvl1pPr algn="ct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4627510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375400"/>
            <a:ext cx="2895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1" name="Rectangle 10"/>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6" name="Slide Number Placeholder 5"/>
          <p:cNvSpPr txBox="1">
            <a:spLocks/>
          </p:cNvSpPr>
          <p:nvPr userDrawn="1"/>
        </p:nvSpPr>
        <p:spPr>
          <a:xfrm>
            <a:off x="7239000" y="6356350"/>
            <a:ext cx="1447800" cy="365125"/>
          </a:xfrm>
          <a:prstGeom prst="rect">
            <a:avLst/>
          </a:prstGeom>
        </p:spPr>
        <p:txBody>
          <a:bodyPr/>
          <a:lstStyle>
            <a:defPPr>
              <a:defRPr lang="en-US"/>
            </a:defPPr>
            <a:lvl1pPr marL="0" algn="r" defTabSz="914400" rtl="0" eaLnBrk="1" latinLnBrk="0" hangingPunct="1">
              <a:defRPr sz="1050" kern="1200">
                <a:solidFill>
                  <a:srgbClr val="315A7E"/>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D2451E-3285-438B-B188-C22B2A012BF6}" type="slidenum">
              <a:rPr lang="en-US" sz="1400" smtClean="0">
                <a:solidFill>
                  <a:srgbClr val="002060"/>
                </a:solidFill>
                <a:latin typeface="Arial" panose="020B0604020202020204" pitchFamily="34" charset="0"/>
                <a:cs typeface="Arial" panose="020B0604020202020204" pitchFamily="34" charset="0"/>
              </a:rPr>
              <a:pPr/>
              <a:t>‹#›</a:t>
            </a:fld>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09623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7" name="Slide Number Placeholder 5"/>
          <p:cNvSpPr txBox="1">
            <a:spLocks/>
          </p:cNvSpPr>
          <p:nvPr userDrawn="1"/>
        </p:nvSpPr>
        <p:spPr>
          <a:xfrm>
            <a:off x="7239000" y="6356350"/>
            <a:ext cx="1447800" cy="365125"/>
          </a:xfrm>
          <a:prstGeom prst="rect">
            <a:avLst/>
          </a:prstGeom>
        </p:spPr>
        <p:txBody>
          <a:bodyPr/>
          <a:lstStyle>
            <a:defPPr>
              <a:defRPr lang="en-US"/>
            </a:defPPr>
            <a:lvl1pPr marL="0" algn="r" defTabSz="914400" rtl="0" eaLnBrk="1" latinLnBrk="0" hangingPunct="1">
              <a:defRPr sz="1050" kern="1200">
                <a:solidFill>
                  <a:srgbClr val="315A7E"/>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D2451E-3285-438B-B188-C22B2A012BF6}" type="slidenum">
              <a:rPr lang="en-US" sz="1400" smtClean="0">
                <a:solidFill>
                  <a:srgbClr val="002060"/>
                </a:solidFill>
                <a:latin typeface="Arial" panose="020B0604020202020204" pitchFamily="34" charset="0"/>
                <a:cs typeface="Arial" panose="020B0604020202020204" pitchFamily="34" charset="0"/>
              </a:rPr>
              <a:pPr/>
              <a:t>‹#›</a:t>
            </a:fld>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6212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dy - Orange">
    <p:spTree>
      <p:nvGrpSpPr>
        <p:cNvPr id="1" name=""/>
        <p:cNvGrpSpPr/>
        <p:nvPr/>
      </p:nvGrpSpPr>
      <p:grpSpPr>
        <a:xfrm>
          <a:off x="0" y="0"/>
          <a:ext cx="0" cy="0"/>
          <a:chOff x="0" y="0"/>
          <a:chExt cx="0" cy="0"/>
        </a:xfrm>
      </p:grpSpPr>
      <p:sp>
        <p:nvSpPr>
          <p:cNvPr id="12" name="Rectangle 11"/>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21" name="Slide Number Placeholder 5"/>
          <p:cNvSpPr txBox="1">
            <a:spLocks/>
          </p:cNvSpPr>
          <p:nvPr userDrawn="1"/>
        </p:nvSpPr>
        <p:spPr>
          <a:xfrm>
            <a:off x="7239000" y="6356350"/>
            <a:ext cx="1447800" cy="365125"/>
          </a:xfrm>
          <a:prstGeom prst="rect">
            <a:avLst/>
          </a:prstGeom>
        </p:spPr>
        <p:txBody>
          <a:bodyPr/>
          <a:lstStyle>
            <a:defPPr>
              <a:defRPr lang="en-US"/>
            </a:defPPr>
            <a:lvl1pPr marL="0" algn="r" defTabSz="914400" rtl="0" eaLnBrk="1" latinLnBrk="0" hangingPunct="1">
              <a:defRPr sz="1050" kern="1200">
                <a:solidFill>
                  <a:srgbClr val="315A7E"/>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D2451E-3285-438B-B188-C22B2A012BF6}" type="slidenum">
              <a:rPr lang="en-US" sz="1400" smtClean="0">
                <a:solidFill>
                  <a:srgbClr val="002060"/>
                </a:solidFill>
                <a:latin typeface="Arial" panose="020B0604020202020204" pitchFamily="34" charset="0"/>
                <a:cs typeface="Arial" panose="020B0604020202020204" pitchFamily="34" charset="0"/>
              </a:rPr>
              <a:pPr/>
              <a:t>‹#›</a:t>
            </a:fld>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7518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7" name="Slide Number Placeholder 5"/>
          <p:cNvSpPr txBox="1">
            <a:spLocks/>
          </p:cNvSpPr>
          <p:nvPr userDrawn="1"/>
        </p:nvSpPr>
        <p:spPr>
          <a:xfrm>
            <a:off x="7239000" y="6356350"/>
            <a:ext cx="1447800" cy="365125"/>
          </a:xfrm>
          <a:prstGeom prst="rect">
            <a:avLst/>
          </a:prstGeom>
        </p:spPr>
        <p:txBody>
          <a:bodyPr/>
          <a:lstStyle>
            <a:defPPr>
              <a:defRPr lang="en-US"/>
            </a:defPPr>
            <a:lvl1pPr marL="0" algn="r" defTabSz="914400" rtl="0" eaLnBrk="1" latinLnBrk="0" hangingPunct="1">
              <a:defRPr sz="1050" kern="1200">
                <a:solidFill>
                  <a:srgbClr val="315A7E"/>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D2451E-3285-438B-B188-C22B2A012BF6}" type="slidenum">
              <a:rPr lang="en-US" sz="1400" smtClean="0">
                <a:solidFill>
                  <a:srgbClr val="002060"/>
                </a:solidFill>
                <a:latin typeface="Arial" panose="020B0604020202020204" pitchFamily="34" charset="0"/>
                <a:cs typeface="Arial" panose="020B0604020202020204" pitchFamily="34" charset="0"/>
              </a:rPr>
              <a:pPr/>
              <a:t>‹#›</a:t>
            </a:fld>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6610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7" name="Slide Number Placeholder 5"/>
          <p:cNvSpPr txBox="1">
            <a:spLocks/>
          </p:cNvSpPr>
          <p:nvPr userDrawn="1"/>
        </p:nvSpPr>
        <p:spPr>
          <a:xfrm>
            <a:off x="7239000" y="6356350"/>
            <a:ext cx="1447800" cy="365125"/>
          </a:xfrm>
          <a:prstGeom prst="rect">
            <a:avLst/>
          </a:prstGeom>
        </p:spPr>
        <p:txBody>
          <a:bodyPr/>
          <a:lstStyle>
            <a:defPPr>
              <a:defRPr lang="en-US"/>
            </a:defPPr>
            <a:lvl1pPr marL="0" algn="r" defTabSz="914400" rtl="0" eaLnBrk="1" latinLnBrk="0" hangingPunct="1">
              <a:defRPr sz="1050" kern="1200">
                <a:solidFill>
                  <a:srgbClr val="315A7E"/>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D2451E-3285-438B-B188-C22B2A012BF6}" type="slidenum">
              <a:rPr lang="en-US" sz="1400" smtClean="0">
                <a:solidFill>
                  <a:srgbClr val="002060"/>
                </a:solidFill>
                <a:latin typeface="Arial" panose="020B0604020202020204" pitchFamily="34" charset="0"/>
                <a:cs typeface="Arial" panose="020B0604020202020204" pitchFamily="34" charset="0"/>
              </a:rPr>
              <a:pPr/>
              <a:t>‹#›</a:t>
            </a:fld>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314003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Footer Placeholder 4"/>
          <p:cNvSpPr>
            <a:spLocks noGrp="1"/>
          </p:cNvSpPr>
          <p:nvPr>
            <p:ph type="ftr" sz="quarter" idx="11"/>
          </p:nvPr>
        </p:nvSpPr>
        <p:spPr>
          <a:xfrm>
            <a:off x="3124200" y="6375400"/>
            <a:ext cx="2895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1" name="Rectangle 10"/>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7" name="Slide Number Placeholder 5"/>
          <p:cNvSpPr txBox="1">
            <a:spLocks/>
          </p:cNvSpPr>
          <p:nvPr userDrawn="1"/>
        </p:nvSpPr>
        <p:spPr>
          <a:xfrm>
            <a:off x="7239000" y="6356350"/>
            <a:ext cx="1447800" cy="365125"/>
          </a:xfrm>
          <a:prstGeom prst="rect">
            <a:avLst/>
          </a:prstGeom>
        </p:spPr>
        <p:txBody>
          <a:bodyPr/>
          <a:lstStyle>
            <a:defPPr>
              <a:defRPr lang="en-US"/>
            </a:defPPr>
            <a:lvl1pPr marL="0" algn="r" defTabSz="914400" rtl="0" eaLnBrk="1" latinLnBrk="0" hangingPunct="1">
              <a:defRPr sz="1050" kern="1200">
                <a:solidFill>
                  <a:srgbClr val="315A7E"/>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D2451E-3285-438B-B188-C22B2A012BF6}" type="slidenum">
              <a:rPr lang="en-US" sz="1400" smtClean="0">
                <a:solidFill>
                  <a:srgbClr val="002060"/>
                </a:solidFill>
                <a:latin typeface="Arial" panose="020B0604020202020204" pitchFamily="34" charset="0"/>
                <a:cs typeface="Arial" panose="020B0604020202020204" pitchFamily="34" charset="0"/>
              </a:rPr>
              <a:pPr/>
              <a:t>‹#›</a:t>
            </a:fld>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242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baseline="0">
                <a:latin typeface="Georgia" panose="02040502050405020303" pitchFamily="18" charset="0"/>
              </a:defRPr>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2027024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Footer Placeholder 4"/>
          <p:cNvSpPr>
            <a:spLocks noGrp="1"/>
          </p:cNvSpPr>
          <p:nvPr>
            <p:ph type="ftr" sz="quarter" idx="11"/>
          </p:nvPr>
        </p:nvSpPr>
        <p:spPr>
          <a:xfrm>
            <a:off x="3124200" y="6375400"/>
            <a:ext cx="2895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Rectangle 9"/>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7" name="Slide Number Placeholder 5"/>
          <p:cNvSpPr txBox="1">
            <a:spLocks/>
          </p:cNvSpPr>
          <p:nvPr userDrawn="1"/>
        </p:nvSpPr>
        <p:spPr>
          <a:xfrm>
            <a:off x="7239000" y="6356350"/>
            <a:ext cx="1447800" cy="365125"/>
          </a:xfrm>
          <a:prstGeom prst="rect">
            <a:avLst/>
          </a:prstGeom>
        </p:spPr>
        <p:txBody>
          <a:bodyPr/>
          <a:lstStyle>
            <a:defPPr>
              <a:defRPr lang="en-US"/>
            </a:defPPr>
            <a:lvl1pPr marL="0" algn="r" defTabSz="914400" rtl="0" eaLnBrk="1" latinLnBrk="0" hangingPunct="1">
              <a:defRPr sz="1050" kern="1200">
                <a:solidFill>
                  <a:srgbClr val="315A7E"/>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D2451E-3285-438B-B188-C22B2A012BF6}" type="slidenum">
              <a:rPr lang="en-US" sz="1400" smtClean="0">
                <a:solidFill>
                  <a:srgbClr val="002060"/>
                </a:solidFill>
                <a:latin typeface="Arial" panose="020B0604020202020204" pitchFamily="34" charset="0"/>
                <a:cs typeface="Arial" panose="020B0604020202020204" pitchFamily="34" charset="0"/>
              </a:rPr>
              <a:pPr/>
              <a:t>‹#›</a:t>
            </a:fld>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0432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ouble-Column Bod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Footer Placeholder 4"/>
          <p:cNvSpPr>
            <a:spLocks noGrp="1"/>
          </p:cNvSpPr>
          <p:nvPr>
            <p:ph type="ftr" sz="quarter" idx="11"/>
          </p:nvPr>
        </p:nvSpPr>
        <p:spPr>
          <a:xfrm>
            <a:off x="3124200" y="6375400"/>
            <a:ext cx="2895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srgbClr val="1B365D"/>
              </a:solidFill>
            </a:endParaRPr>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srgbClr val="1B365D"/>
                </a:solidFill>
              </a:rPr>
              <a:pPr/>
              <a:t>‹#›</a:t>
            </a:fld>
            <a:endParaRPr lang="en-US" dirty="0">
              <a:solidFill>
                <a:srgbClr val="1B365D"/>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7" name="Slide Number Placeholder 5"/>
          <p:cNvSpPr txBox="1">
            <a:spLocks/>
          </p:cNvSpPr>
          <p:nvPr userDrawn="1"/>
        </p:nvSpPr>
        <p:spPr>
          <a:xfrm>
            <a:off x="7239000" y="6356350"/>
            <a:ext cx="1447800" cy="365125"/>
          </a:xfrm>
          <a:prstGeom prst="rect">
            <a:avLst/>
          </a:prstGeom>
        </p:spPr>
        <p:txBody>
          <a:bodyPr/>
          <a:lstStyle>
            <a:defPPr>
              <a:defRPr lang="en-US"/>
            </a:defPPr>
            <a:lvl1pPr marL="0" algn="r" defTabSz="914400" rtl="0" eaLnBrk="1" latinLnBrk="0" hangingPunct="1">
              <a:defRPr sz="1050" kern="1200">
                <a:solidFill>
                  <a:srgbClr val="315A7E"/>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D2451E-3285-438B-B188-C22B2A012BF6}" type="slidenum">
              <a:rPr lang="en-US" sz="1400" smtClean="0">
                <a:solidFill>
                  <a:srgbClr val="002060"/>
                </a:solidFill>
                <a:latin typeface="Arial" panose="020B0604020202020204" pitchFamily="34" charset="0"/>
                <a:cs typeface="Arial" panose="020B0604020202020204" pitchFamily="34" charset="0"/>
              </a:rPr>
              <a:pPr/>
              <a:t>‹#›</a:t>
            </a:fld>
            <a:endParaRPr lang="en-US"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54779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39000" y="6356350"/>
            <a:ext cx="1447800" cy="365125"/>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75300376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 Blue">
    <p:bg>
      <p:bgPr>
        <a:solidFill>
          <a:schemeClr val="accent1"/>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39000" y="6356350"/>
            <a:ext cx="1447800" cy="365125"/>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8231777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 Orange">
    <p:bg>
      <p:bgPr>
        <a:solidFill>
          <a:schemeClr val="accent3"/>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39000" y="6356350"/>
            <a:ext cx="1447800" cy="365125"/>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662794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 YellowGreen">
    <p:bg>
      <p:bgPr>
        <a:solidFill>
          <a:schemeClr val="accent2"/>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39000" y="6356350"/>
            <a:ext cx="1447800" cy="365125"/>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2413726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39000" y="6356350"/>
            <a:ext cx="1447800" cy="365125"/>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8402430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en-US" dirty="0"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Georgia" panose="02040502050405020303" pitchFamily="18"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33475"/>
            <a:ext cx="5029200" cy="2743200"/>
          </a:xfrm>
          <a:prstGeom prst="rect">
            <a:avLst/>
          </a:prstGeom>
        </p:spPr>
      </p:pic>
    </p:spTree>
    <p:extLst>
      <p:ext uri="{BB962C8B-B14F-4D97-AF65-F5344CB8AC3E}">
        <p14:creationId xmlns:p14="http://schemas.microsoft.com/office/powerpoint/2010/main" val="29443137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Georgia" panose="02040502050405020303" pitchFamily="18" charset="0"/>
              </a:defRPr>
            </a:lvl1pPr>
          </a:lstStyle>
          <a:p>
            <a:r>
              <a:rPr lang="en-US" dirty="0"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Georgia" panose="02040502050405020303" pitchFamily="18"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381000"/>
            <a:ext cx="2346960" cy="1280160"/>
          </a:xfrm>
          <a:prstGeom prst="rect">
            <a:avLst/>
          </a:prstGeom>
        </p:spPr>
      </p:pic>
    </p:spTree>
    <p:extLst>
      <p:ext uri="{BB962C8B-B14F-4D97-AF65-F5344CB8AC3E}">
        <p14:creationId xmlns:p14="http://schemas.microsoft.com/office/powerpoint/2010/main" val="17752040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en-US" dirty="0"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772802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295400"/>
            <a:ext cx="4114800" cy="4525963"/>
          </a:xfrm>
        </p:spPr>
        <p:txBody>
          <a:bodyPr/>
          <a:lstStyle>
            <a:lvl1pPr>
              <a:defRPr sz="2200" baseline="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a:latin typeface="Georgia" panose="02040502050405020303" pitchFamily="18" charset="0"/>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495800" y="1295400"/>
            <a:ext cx="4114800" cy="4525963"/>
          </a:xfrm>
        </p:spPr>
        <p:txBody>
          <a:bodyPr/>
          <a:lstStyle>
            <a:lvl1pPr>
              <a:defRPr sz="220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92959276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en-US" dirty="0"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Arial" panose="020B0604020202020204" pitchFamily="34" charset="0"/>
                <a:ea typeface="Open Sans" panose="020B0606030504020204" pitchFamily="34" charset="0"/>
                <a:cs typeface="Arial" panose="020B0604020202020204" pitchFamily="34" charset="0"/>
              </a:defRPr>
            </a:lvl1pPr>
            <a:lvl2pPr>
              <a:buClr>
                <a:schemeClr val="accent3"/>
              </a:buClr>
              <a:defRPr sz="2000">
                <a:latin typeface="Arial" panose="020B0604020202020204" pitchFamily="34" charset="0"/>
                <a:ea typeface="Open Sans" panose="020B0606030504020204" pitchFamily="34" charset="0"/>
                <a:cs typeface="Arial" panose="020B0604020202020204" pitchFamily="34" charset="0"/>
              </a:defRPr>
            </a:lvl2pPr>
            <a:lvl3pPr>
              <a:buClr>
                <a:schemeClr val="accent3"/>
              </a:buClr>
              <a:defRPr sz="1800">
                <a:latin typeface="Arial" panose="020B0604020202020204" pitchFamily="34" charset="0"/>
                <a:ea typeface="Open Sans" panose="020B0606030504020204" pitchFamily="34" charset="0"/>
                <a:cs typeface="Arial" panose="020B0604020202020204" pitchFamily="34" charset="0"/>
              </a:defRPr>
            </a:lvl3pPr>
            <a:lvl4pPr>
              <a:buClr>
                <a:schemeClr val="accent3"/>
              </a:buClr>
              <a:defRPr sz="1600">
                <a:latin typeface="Arial" panose="020B0604020202020204" pitchFamily="34" charset="0"/>
                <a:ea typeface="Open Sans" panose="020B0606030504020204" pitchFamily="34" charset="0"/>
                <a:cs typeface="Arial" panose="020B0604020202020204" pitchFamily="34" charset="0"/>
              </a:defRPr>
            </a:lvl4pPr>
            <a:lvl5pPr>
              <a:buClr>
                <a:schemeClr val="accent3"/>
              </a:buClr>
              <a:defRPr sz="1600">
                <a:latin typeface="Arial" panose="020B0604020202020204" pitchFamily="34" charset="0"/>
                <a:ea typeface="Open Sans" panose="020B0606030504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0" name="Slide Number Placeholder 5"/>
          <p:cNvSpPr>
            <a:spLocks noGrp="1"/>
          </p:cNvSpPr>
          <p:nvPr>
            <p:ph type="sldNum" sz="quarter" idx="12"/>
          </p:nvPr>
        </p:nvSpPr>
        <p:spPr>
          <a:xfrm>
            <a:off x="7239000" y="6356350"/>
            <a:ext cx="1447800" cy="365125"/>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9881343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Georgia" panose="02040502050405020303"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Arial" panose="020B0604020202020204" pitchFamily="34" charset="0"/>
                <a:ea typeface="Open Sans" panose="020B0606030504020204" pitchFamily="34" charset="0"/>
                <a:cs typeface="Arial" panose="020B0604020202020204" pitchFamily="34" charset="0"/>
              </a:defRPr>
            </a:lvl1pPr>
            <a:lvl2pPr>
              <a:buClr>
                <a:srgbClr val="FF0F00"/>
              </a:buClr>
              <a:defRPr sz="2000">
                <a:latin typeface="Arial" panose="020B0604020202020204" pitchFamily="34" charset="0"/>
                <a:ea typeface="Open Sans" panose="020B0606030504020204" pitchFamily="34" charset="0"/>
                <a:cs typeface="Arial" panose="020B0604020202020204" pitchFamily="34" charset="0"/>
              </a:defRPr>
            </a:lvl2pPr>
            <a:lvl3pPr>
              <a:buClr>
                <a:srgbClr val="FF0F00"/>
              </a:buClr>
              <a:defRPr sz="1800">
                <a:latin typeface="Arial" panose="020B0604020202020204" pitchFamily="34" charset="0"/>
                <a:ea typeface="Open Sans" panose="020B0606030504020204" pitchFamily="34" charset="0"/>
                <a:cs typeface="Arial" panose="020B0604020202020204" pitchFamily="34" charset="0"/>
              </a:defRPr>
            </a:lvl3pPr>
            <a:lvl4pPr>
              <a:buClr>
                <a:srgbClr val="FF0F00"/>
              </a:buClr>
              <a:defRPr sz="1600">
                <a:latin typeface="Arial" panose="020B0604020202020204" pitchFamily="34" charset="0"/>
                <a:ea typeface="Open Sans" panose="020B0606030504020204" pitchFamily="34" charset="0"/>
                <a:cs typeface="Arial" panose="020B0604020202020204" pitchFamily="34" charset="0"/>
              </a:defRPr>
            </a:lvl4pPr>
            <a:lvl5pPr>
              <a:buClr>
                <a:srgbClr val="FF0F00"/>
              </a:buClr>
              <a:defRPr sz="1600">
                <a:latin typeface="Arial" panose="020B0604020202020204" pitchFamily="34" charset="0"/>
                <a:ea typeface="Open Sans" panose="020B0606030504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Arial" panose="020B0604020202020204" pitchFamily="34" charset="0"/>
                <a:ea typeface="Open Sans" panose="020B0606030504020204" pitchFamily="34" charset="0"/>
                <a:cs typeface="Arial" panose="020B0604020202020204" pitchFamily="34" charset="0"/>
              </a:defRPr>
            </a:lvl1pPr>
            <a:lvl2pPr>
              <a:buClr>
                <a:srgbClr val="FF0000"/>
              </a:buClr>
              <a:defRPr sz="2000">
                <a:latin typeface="Arial" panose="020B0604020202020204" pitchFamily="34" charset="0"/>
                <a:ea typeface="Open Sans" panose="020B0606030504020204" pitchFamily="34" charset="0"/>
                <a:cs typeface="Arial" panose="020B0604020202020204" pitchFamily="34" charset="0"/>
              </a:defRPr>
            </a:lvl2pPr>
            <a:lvl3pPr>
              <a:buClr>
                <a:srgbClr val="FF0000"/>
              </a:buClr>
              <a:defRPr sz="1800">
                <a:latin typeface="Arial" panose="020B0604020202020204" pitchFamily="34" charset="0"/>
                <a:ea typeface="Open Sans" panose="020B0606030504020204" pitchFamily="34" charset="0"/>
                <a:cs typeface="Arial" panose="020B0604020202020204" pitchFamily="34" charset="0"/>
              </a:defRPr>
            </a:lvl3pPr>
            <a:lvl4pPr>
              <a:buClr>
                <a:srgbClr val="FF0000"/>
              </a:buClr>
              <a:defRPr sz="1600">
                <a:latin typeface="Arial" panose="020B0604020202020204" pitchFamily="34" charset="0"/>
                <a:ea typeface="Open Sans" panose="020B0606030504020204" pitchFamily="34" charset="0"/>
                <a:cs typeface="Arial" panose="020B0604020202020204" pitchFamily="34" charset="0"/>
              </a:defRPr>
            </a:lvl4pPr>
            <a:lvl5pPr>
              <a:buClr>
                <a:srgbClr val="FF0000"/>
              </a:buClr>
              <a:defRPr sz="1600">
                <a:latin typeface="Arial" panose="020B0604020202020204" pitchFamily="34" charset="0"/>
                <a:ea typeface="Open Sans" panose="020B0606030504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 y="6139372"/>
            <a:ext cx="1341120" cy="731520"/>
          </a:xfrm>
          <a:prstGeom prst="rect">
            <a:avLst/>
          </a:prstGeom>
        </p:spPr>
      </p:pic>
      <p:sp>
        <p:nvSpPr>
          <p:cNvPr id="12" name="Slide Number Placeholder 5"/>
          <p:cNvSpPr>
            <a:spLocks noGrp="1"/>
          </p:cNvSpPr>
          <p:nvPr>
            <p:ph type="sldNum" sz="quarter" idx="12"/>
          </p:nvPr>
        </p:nvSpPr>
        <p:spPr>
          <a:xfrm>
            <a:off x="7239000" y="6356350"/>
            <a:ext cx="1447800" cy="365125"/>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7123625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39000" y="6356350"/>
            <a:ext cx="1447800" cy="365125"/>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292458299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 Blue">
    <p:bg>
      <p:bgPr>
        <a:solidFill>
          <a:schemeClr val="accent1"/>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39000" y="6356350"/>
            <a:ext cx="1447800" cy="365125"/>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90940016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 Orange">
    <p:bg>
      <p:bgPr>
        <a:solidFill>
          <a:schemeClr val="accent3"/>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39000" y="6356350"/>
            <a:ext cx="1447800" cy="365125"/>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386967696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 YellowGreen">
    <p:bg>
      <p:bgPr>
        <a:solidFill>
          <a:schemeClr val="accent2"/>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39000" y="6356350"/>
            <a:ext cx="1447800" cy="365125"/>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447177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7239000" y="6356350"/>
            <a:ext cx="1447800" cy="365125"/>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2121682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Divider_Blank">
    <p:spTree>
      <p:nvGrpSpPr>
        <p:cNvPr id="1" name=""/>
        <p:cNvGrpSpPr/>
        <p:nvPr/>
      </p:nvGrpSpPr>
      <p:grpSpPr>
        <a:xfrm>
          <a:off x="0" y="0"/>
          <a:ext cx="0" cy="0"/>
          <a:chOff x="0" y="0"/>
          <a:chExt cx="0" cy="0"/>
        </a:xfrm>
      </p:grpSpPr>
      <p:pic>
        <p:nvPicPr>
          <p:cNvPr id="2" name="Picture 7" descr="BackgroundBlueFullPag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2"/>
          </p:nvPr>
        </p:nvSpPr>
        <p:spPr>
          <a:xfrm>
            <a:off x="7239000" y="6356350"/>
            <a:ext cx="1447800" cy="365125"/>
          </a:xfrm>
          <a:prstGeom prst="rect">
            <a:avLst/>
          </a:prstGeom>
        </p:spPr>
        <p:txBody>
          <a:bodyPr/>
          <a:lstStyle>
            <a:lvl1pPr algn="r">
              <a:defRPr sz="1050">
                <a:solidFill>
                  <a:srgbClr val="315A7E"/>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72959008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hasCustomPrompt="1"/>
          </p:nvPr>
        </p:nvSpPr>
        <p:spPr>
          <a:xfrm>
            <a:off x="304800" y="228600"/>
            <a:ext cx="8305800" cy="914400"/>
          </a:xfrm>
        </p:spPr>
        <p:txBody>
          <a:bodyPr/>
          <a:lstStyle>
            <a:lvl1pPr>
              <a:defRPr baseline="0">
                <a:latin typeface="Georgia" panose="02040502050405020303" pitchFamily="18" charset="0"/>
              </a:defRPr>
            </a:lvl1pPr>
          </a:lstStyle>
          <a:p>
            <a:r>
              <a:rPr lang="en-US" dirty="0" smtClean="0"/>
              <a:t>Insert Slide Heading </a:t>
            </a:r>
            <a:endParaRPr lang="en-US" dirty="0"/>
          </a:p>
        </p:txBody>
      </p:sp>
      <p:sp>
        <p:nvSpPr>
          <p:cNvPr id="8" name="Rectangle 7"/>
          <p:cNvSpPr/>
          <p:nvPr/>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7086600" y="6356350"/>
            <a:ext cx="1600200" cy="392117"/>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5C76A076-0EB6-4ACF-BC93-AE169B35ECF5}" type="slidenum">
              <a:rPr lang="en-US" smtClean="0"/>
              <a:pPr/>
              <a:t>‹#›</a:t>
            </a:fld>
            <a:endParaRPr lang="en-US" dirty="0"/>
          </a:p>
        </p:txBody>
      </p:sp>
      <p:sp>
        <p:nvSpPr>
          <p:cNvPr id="4" name="Rectangle 3"/>
          <p:cNvSpPr/>
          <p:nvPr/>
        </p:nvSpPr>
        <p:spPr>
          <a:xfrm>
            <a:off x="0" y="1143000"/>
            <a:ext cx="9144000" cy="76200"/>
          </a:xfrm>
          <a:prstGeom prst="rect">
            <a:avLst/>
          </a:prstGeom>
          <a:solidFill>
            <a:srgbClr val="EE3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02329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800" baseline="0">
                <a:latin typeface="Georgia" panose="02040502050405020303" pitchFamily="18" charset="0"/>
              </a:defRPr>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770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4326681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20097640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759899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smtClean="0"/>
              <a:t>Presenter Name, Job Title, Team/Office/Division Name</a:t>
            </a:r>
          </a:p>
          <a:p>
            <a:pPr lvl="1"/>
            <a:r>
              <a:rPr lang="en-US" dirty="0" smtClean="0"/>
              <a:t>Email Address</a:t>
            </a:r>
          </a:p>
          <a:p>
            <a:pPr lvl="1"/>
            <a:r>
              <a:rPr lang="en-US" dirty="0" smtClean="0"/>
              <a:t>Phone Number</a:t>
            </a:r>
          </a:p>
          <a:p>
            <a:pPr lvl="0"/>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304800" y="405825"/>
            <a:ext cx="8382000" cy="584775"/>
          </a:xfrm>
          <a:prstGeom prst="rect">
            <a:avLst/>
          </a:prstGeom>
          <a:noFill/>
        </p:spPr>
        <p:txBody>
          <a:bodyPr wrap="square" rtlCol="0">
            <a:spAutoFit/>
          </a:bodyPr>
          <a:lstStyle/>
          <a:p>
            <a:r>
              <a:rPr lang="en-US" sz="3200" b="1" dirty="0" smtClean="0">
                <a:solidFill>
                  <a:schemeClr val="bg1"/>
                </a:solidFill>
                <a:latin typeface="+mj-lt"/>
              </a:rPr>
              <a:t>Contact Information</a:t>
            </a:r>
            <a:endParaRPr lang="en-US" sz="3200" b="1" dirty="0">
              <a:solidFill>
                <a:schemeClr val="bg1"/>
              </a:solidFill>
              <a:latin typeface="+mj-lt"/>
            </a:endParaRPr>
          </a:p>
        </p:txBody>
      </p:sp>
    </p:spTree>
    <p:extLst>
      <p:ext uri="{BB962C8B-B14F-4D97-AF65-F5344CB8AC3E}">
        <p14:creationId xmlns:p14="http://schemas.microsoft.com/office/powerpoint/2010/main" val="24557532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Arial" panose="020B0604020202020204" pitchFamily="34" charset="0"/>
                <a:cs typeface="Arial" panose="020B0604020202020204" pitchFamily="34" charset="0"/>
              </a:rPr>
              <a:t>Excellence | Optimism | Judgment | Courage | Teamwork</a:t>
            </a:r>
            <a:endParaRPr lang="en-US" sz="2400" b="1" dirty="0">
              <a:solidFill>
                <a:srgbClr val="1B365D"/>
              </a:solidFill>
              <a:latin typeface="Arial" panose="020B0604020202020204" pitchFamily="34" charset="0"/>
              <a:cs typeface="Arial" panose="020B0604020202020204" pitchFamily="34" charset="0"/>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895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054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5" r:id="rId5"/>
    <p:sldLayoutId id="2147483658" r:id="rId6"/>
    <p:sldLayoutId id="2147483662" r:id="rId7"/>
    <p:sldLayoutId id="2147483663" r:id="rId8"/>
    <p:sldLayoutId id="2147483660" r:id="rId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239000" y="6356350"/>
            <a:ext cx="1447800" cy="365125"/>
          </a:xfrm>
          <a:prstGeom prst="rect">
            <a:avLst/>
          </a:prstGeom>
        </p:spPr>
        <p:txBody>
          <a:bodyPr/>
          <a:lstStyle>
            <a:lvl1pPr algn="r">
              <a:defRPr sz="14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423945597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livebinders.com/play/play/2244559?tabid=41bc4bda-30a1-5a6d-bb81-9f314efa696c"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us8.list-manage1.com/track/click?u=b28b453ee164f9a2e2b5057e1&amp;id=3c56b86e8d&amp;e=e2636c61d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district.technology@tn.gov"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Testing: Data Requirements and Other Information</a:t>
            </a:r>
            <a:endParaRPr lang="en-US" dirty="0"/>
          </a:p>
        </p:txBody>
      </p:sp>
      <p:sp>
        <p:nvSpPr>
          <p:cNvPr id="3" name="Subtitle 2"/>
          <p:cNvSpPr>
            <a:spLocks noGrp="1"/>
          </p:cNvSpPr>
          <p:nvPr>
            <p:ph type="subTitle" idx="1"/>
          </p:nvPr>
        </p:nvSpPr>
        <p:spPr/>
        <p:txBody>
          <a:bodyPr/>
          <a:lstStyle/>
          <a:p>
            <a:r>
              <a:rPr lang="en-US" dirty="0" smtClean="0"/>
              <a:t>TN Data &amp; Attendance Supervisors Conference – September 2018</a:t>
            </a:r>
            <a:endParaRPr lang="en-US" dirty="0"/>
          </a:p>
        </p:txBody>
      </p:sp>
    </p:spTree>
    <p:extLst>
      <p:ext uri="{BB962C8B-B14F-4D97-AF65-F5344CB8AC3E}">
        <p14:creationId xmlns:p14="http://schemas.microsoft.com/office/powerpoint/2010/main" val="3534085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295400"/>
            <a:ext cx="8001000" cy="4500563"/>
          </a:xfrm>
        </p:spPr>
      </p:pic>
      <p:sp>
        <p:nvSpPr>
          <p:cNvPr id="3" name="Title 2"/>
          <p:cNvSpPr>
            <a:spLocks noGrp="1"/>
          </p:cNvSpPr>
          <p:nvPr>
            <p:ph type="title"/>
          </p:nvPr>
        </p:nvSpPr>
        <p:spPr/>
        <p:txBody>
          <a:bodyPr/>
          <a:lstStyle/>
          <a:p>
            <a:r>
              <a:rPr lang="en-US" dirty="0" smtClean="0"/>
              <a:t>Last Fall (September 2017)</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10</a:t>
            </a:fld>
            <a:endParaRPr lang="en-US" dirty="0"/>
          </a:p>
        </p:txBody>
      </p:sp>
    </p:spTree>
    <p:extLst>
      <p:ext uri="{BB962C8B-B14F-4D97-AF65-F5344CB8AC3E}">
        <p14:creationId xmlns:p14="http://schemas.microsoft.com/office/powerpoint/2010/main" val="3997699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322161"/>
            <a:ext cx="8001000" cy="4876800"/>
          </a:xfrm>
        </p:spPr>
        <p:txBody>
          <a:bodyPr>
            <a:normAutofit/>
          </a:bodyPr>
          <a:lstStyle/>
          <a:p>
            <a:r>
              <a:rPr lang="en-US" b="1" dirty="0" smtClean="0"/>
              <a:t>Assessment is now driven </a:t>
            </a:r>
            <a:r>
              <a:rPr lang="en-US" b="1" dirty="0"/>
              <a:t>by data in </a:t>
            </a:r>
            <a:r>
              <a:rPr lang="en-US" b="1" u="sng" dirty="0"/>
              <a:t>EIS.</a:t>
            </a:r>
          </a:p>
          <a:p>
            <a:pPr lvl="1"/>
            <a:r>
              <a:rPr lang="en-US" dirty="0"/>
              <a:t>Enrollment, scheduling, demographic, and class roster must  entered in district SIS and transferred to EIS. </a:t>
            </a:r>
            <a:endParaRPr lang="en-US" dirty="0" smtClean="0"/>
          </a:p>
          <a:p>
            <a:pPr lvl="1"/>
            <a:r>
              <a:rPr lang="en-US" dirty="0" smtClean="0"/>
              <a:t>Pre-ID labels and rostering in Nextera come from EIS.</a:t>
            </a:r>
            <a:endParaRPr lang="en-US" dirty="0"/>
          </a:p>
          <a:p>
            <a:r>
              <a:rPr lang="en-US" b="1" dirty="0"/>
              <a:t>EdTools </a:t>
            </a:r>
            <a:r>
              <a:rPr lang="en-US" b="1" dirty="0" smtClean="0"/>
              <a:t>is </a:t>
            </a:r>
            <a:r>
              <a:rPr lang="en-US" b="1" dirty="0" smtClean="0">
                <a:solidFill>
                  <a:srgbClr val="FF0000"/>
                </a:solidFill>
              </a:rPr>
              <a:t>no longer </a:t>
            </a:r>
            <a:r>
              <a:rPr lang="en-US" b="1" dirty="0"/>
              <a:t>used to clean-up demographic information or complete assessment ordering. </a:t>
            </a:r>
            <a:endParaRPr lang="en-US" b="1" dirty="0" smtClean="0"/>
          </a:p>
          <a:p>
            <a:pPr lvl="1"/>
            <a:r>
              <a:rPr lang="en-US" dirty="0" smtClean="0"/>
              <a:t>The only key function in EdTools for assessment for 2018-19 is Teacher Student Connection (TSC).</a:t>
            </a:r>
          </a:p>
          <a:p>
            <a:pPr lvl="2"/>
            <a:r>
              <a:rPr lang="en-US" dirty="0" smtClean="0"/>
              <a:t>Teachers &amp; Leaders is taking point on TSC.</a:t>
            </a:r>
          </a:p>
          <a:p>
            <a:pPr lvl="1"/>
            <a:r>
              <a:rPr lang="en-US" dirty="0" smtClean="0"/>
              <a:t>SDDV (the post-testing data clean-up) has been replaced by work in the data prior to testing.</a:t>
            </a:r>
          </a:p>
          <a:p>
            <a:pPr marL="57150" indent="0">
              <a:buNone/>
            </a:pPr>
            <a:endParaRPr lang="en-US" dirty="0"/>
          </a:p>
          <a:p>
            <a:endParaRPr lang="en-US" dirty="0"/>
          </a:p>
        </p:txBody>
      </p:sp>
      <p:sp>
        <p:nvSpPr>
          <p:cNvPr id="3" name="Title 2"/>
          <p:cNvSpPr>
            <a:spLocks noGrp="1"/>
          </p:cNvSpPr>
          <p:nvPr>
            <p:ph type="title"/>
          </p:nvPr>
        </p:nvSpPr>
        <p:spPr/>
        <p:txBody>
          <a:bodyPr>
            <a:normAutofit/>
          </a:bodyPr>
          <a:lstStyle/>
          <a:p>
            <a:r>
              <a:rPr lang="en-US" dirty="0"/>
              <a:t>Changes to Pre-ID and SDDV Process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11</a:t>
            </a:fld>
            <a:endParaRPr lang="en-US" dirty="0"/>
          </a:p>
        </p:txBody>
      </p:sp>
      <p:pic>
        <p:nvPicPr>
          <p:cNvPr id="1026" name="Picture 2" descr="Image result for reminder"/>
          <p:cNvPicPr>
            <a:picLocks noChangeAspect="1" noChangeArrowheads="1"/>
          </p:cNvPicPr>
          <p:nvPr/>
        </p:nvPicPr>
        <p:blipFill rotWithShape="1">
          <a:blip r:embed="rId3">
            <a:extLst>
              <a:ext uri="{28A0092B-C50C-407E-A947-70E740481C1C}">
                <a14:useLocalDpi xmlns:a14="http://schemas.microsoft.com/office/drawing/2010/main" val="0"/>
              </a:ext>
            </a:extLst>
          </a:blip>
          <a:srcRect l="8139" t="24471" r="8139" b="24706"/>
          <a:stretch/>
        </p:blipFill>
        <p:spPr bwMode="auto">
          <a:xfrm rot="5878694">
            <a:off x="6781800" y="2952955"/>
            <a:ext cx="3352800" cy="143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319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382000" cy="4876800"/>
          </a:xfrm>
        </p:spPr>
        <p:txBody>
          <a:bodyPr>
            <a:normAutofit/>
          </a:bodyPr>
          <a:lstStyle/>
          <a:p>
            <a:r>
              <a:rPr lang="en-US" b="1" dirty="0" smtClean="0"/>
              <a:t>District Technology team created the Visibility Tool to give a clearer picture of which students were being pulled for assessments.</a:t>
            </a:r>
            <a:endParaRPr lang="en-US" b="1" u="sng" dirty="0"/>
          </a:p>
          <a:p>
            <a:pPr lvl="1"/>
            <a:r>
              <a:rPr lang="en-US" dirty="0" smtClean="0"/>
              <a:t>We’ll talk about the improvements to the tool in a few minutes!</a:t>
            </a:r>
          </a:p>
          <a:p>
            <a:pPr lvl="1"/>
            <a:endParaRPr lang="en-US" dirty="0"/>
          </a:p>
          <a:p>
            <a:r>
              <a:rPr lang="en-US" b="1" dirty="0" smtClean="0"/>
              <a:t>The quality of the data we have from districts was markedly improved - </a:t>
            </a:r>
            <a:r>
              <a:rPr lang="en-US" b="1" dirty="0" smtClean="0">
                <a:solidFill>
                  <a:srgbClr val="FF0000"/>
                </a:solidFill>
              </a:rPr>
              <a:t>thanks to your hard work </a:t>
            </a:r>
            <a:r>
              <a:rPr lang="en-US" b="1" dirty="0" smtClean="0"/>
              <a:t>during this transition in 2017-18.</a:t>
            </a:r>
          </a:p>
          <a:p>
            <a:pPr lvl="1"/>
            <a:r>
              <a:rPr lang="en-US" dirty="0" smtClean="0"/>
              <a:t>We appreciate all of the work you did in cooperation with the EIS Help Desk team to clean up student, teacher &amp; class data.</a:t>
            </a:r>
          </a:p>
          <a:p>
            <a:pPr marL="57150" indent="0">
              <a:buNone/>
            </a:pPr>
            <a:endParaRPr lang="en-US" dirty="0"/>
          </a:p>
          <a:p>
            <a:endParaRPr lang="en-US" dirty="0"/>
          </a:p>
        </p:txBody>
      </p:sp>
      <p:sp>
        <p:nvSpPr>
          <p:cNvPr id="3" name="Title 2"/>
          <p:cNvSpPr>
            <a:spLocks noGrp="1"/>
          </p:cNvSpPr>
          <p:nvPr>
            <p:ph type="title"/>
          </p:nvPr>
        </p:nvSpPr>
        <p:spPr/>
        <p:txBody>
          <a:bodyPr>
            <a:normAutofit/>
          </a:bodyPr>
          <a:lstStyle/>
          <a:p>
            <a:r>
              <a:rPr lang="en-US" dirty="0"/>
              <a:t>Changes to Pre-ID and SDDV Process</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12</a:t>
            </a:fld>
            <a:endParaRPr lang="en-US" dirty="0"/>
          </a:p>
        </p:txBody>
      </p:sp>
    </p:spTree>
    <p:extLst>
      <p:ext uri="{BB962C8B-B14F-4D97-AF65-F5344CB8AC3E}">
        <p14:creationId xmlns:p14="http://schemas.microsoft.com/office/powerpoint/2010/main" val="2117002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First things first: SIS Enrollment </a:t>
            </a:r>
            <a:endParaRPr lang="en-US" sz="4200" dirty="0"/>
          </a:p>
        </p:txBody>
      </p:sp>
    </p:spTree>
    <p:extLst>
      <p:ext uri="{BB962C8B-B14F-4D97-AF65-F5344CB8AC3E}">
        <p14:creationId xmlns:p14="http://schemas.microsoft.com/office/powerpoint/2010/main" val="2075772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77083582"/>
              </p:ext>
            </p:extLst>
          </p:nvPr>
        </p:nvGraphicFramePr>
        <p:xfrm>
          <a:off x="2362200" y="1272380"/>
          <a:ext cx="6934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It All Goes Back to the SIS…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14</a:t>
            </a:fld>
            <a:endParaRPr lang="en-US" dirty="0"/>
          </a:p>
        </p:txBody>
      </p:sp>
      <p:sp>
        <p:nvSpPr>
          <p:cNvPr id="8" name="TextBox 7"/>
          <p:cNvSpPr txBox="1"/>
          <p:nvPr/>
        </p:nvSpPr>
        <p:spPr>
          <a:xfrm>
            <a:off x="3048000" y="3050548"/>
            <a:ext cx="1722119" cy="923330"/>
          </a:xfrm>
          <a:prstGeom prst="rect">
            <a:avLst/>
          </a:prstGeom>
          <a:noFill/>
        </p:spPr>
        <p:txBody>
          <a:bodyPr wrap="square" rtlCol="0">
            <a:spAutoFit/>
          </a:bodyPr>
          <a:lstStyle/>
          <a:p>
            <a:pPr algn="ctr"/>
            <a:r>
              <a:rPr lang="en-US" sz="5400" b="1" dirty="0" smtClean="0">
                <a:solidFill>
                  <a:schemeClr val="bg1">
                    <a:lumMod val="95000"/>
                  </a:schemeClr>
                </a:solidFill>
                <a:effectLst>
                  <a:outerShdw blurRad="38100" dist="38100" dir="2700000" algn="tl">
                    <a:srgbClr val="000000">
                      <a:alpha val="43137"/>
                    </a:srgbClr>
                  </a:outerShdw>
                </a:effectLst>
              </a:rPr>
              <a:t>EIS</a:t>
            </a:r>
            <a:endParaRPr lang="en-US" sz="5400" b="1" dirty="0">
              <a:solidFill>
                <a:schemeClr val="bg1">
                  <a:lumMod val="95000"/>
                </a:schemeClr>
              </a:solidFill>
              <a:effectLst>
                <a:outerShdw blurRad="38100" dist="38100" dir="2700000" algn="tl">
                  <a:srgbClr val="000000">
                    <a:alpha val="43137"/>
                  </a:srgbClr>
                </a:outerShdw>
              </a:effectLst>
            </a:endParaRPr>
          </a:p>
        </p:txBody>
      </p:sp>
      <p:sp>
        <p:nvSpPr>
          <p:cNvPr id="9" name="Right Arrow Callout 8"/>
          <p:cNvSpPr/>
          <p:nvPr/>
        </p:nvSpPr>
        <p:spPr>
          <a:xfrm>
            <a:off x="294503" y="2461018"/>
            <a:ext cx="2362200" cy="2194721"/>
          </a:xfrm>
          <a:prstGeom prst="rightArrowCallout">
            <a:avLst/>
          </a:prstGeom>
          <a:blipFill>
            <a:blip r:embed="rId7"/>
            <a:stretch>
              <a:fillRect l="-42000" r="-4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2400" y="3115270"/>
            <a:ext cx="1905000" cy="923330"/>
          </a:xfrm>
          <a:prstGeom prst="rect">
            <a:avLst/>
          </a:prstGeom>
          <a:noFill/>
        </p:spPr>
        <p:txBody>
          <a:bodyPr wrap="square" rtlCol="0">
            <a:spAutoFit/>
          </a:bodyPr>
          <a:lstStyle/>
          <a:p>
            <a:pPr algn="ctr"/>
            <a:r>
              <a:rPr lang="en-US" sz="5400" dirty="0" smtClean="0">
                <a:solidFill>
                  <a:schemeClr val="bg1">
                    <a:lumMod val="95000"/>
                  </a:schemeClr>
                </a:solidFill>
                <a:effectLst>
                  <a:outerShdw blurRad="38100" dist="38100" dir="2700000" algn="tl">
                    <a:srgbClr val="000000">
                      <a:alpha val="43137"/>
                    </a:srgbClr>
                  </a:outerShdw>
                </a:effectLst>
                <a:latin typeface="Arial Black" panose="020B0A04020102020204" pitchFamily="34" charset="0"/>
              </a:rPr>
              <a:t>SIS</a:t>
            </a:r>
            <a:endParaRPr lang="en-US" sz="5400" dirty="0">
              <a:solidFill>
                <a:schemeClr val="bg1">
                  <a:lumMod val="95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874085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3962399"/>
          </a:xfrm>
        </p:spPr>
        <p:txBody>
          <a:bodyPr>
            <a:normAutofit/>
          </a:bodyPr>
          <a:lstStyle/>
          <a:p>
            <a:r>
              <a:rPr lang="en-US" dirty="0" smtClean="0"/>
              <a:t>Districts must ensure </a:t>
            </a:r>
            <a:r>
              <a:rPr lang="en-US" dirty="0"/>
              <a:t>that </a:t>
            </a:r>
            <a:r>
              <a:rPr lang="en-US" b="1" dirty="0">
                <a:solidFill>
                  <a:srgbClr val="174A7C"/>
                </a:solidFill>
              </a:rPr>
              <a:t>complete</a:t>
            </a:r>
            <a:r>
              <a:rPr lang="en-US" dirty="0"/>
              <a:t> and </a:t>
            </a:r>
            <a:r>
              <a:rPr lang="en-US" b="1" dirty="0">
                <a:solidFill>
                  <a:srgbClr val="174A7C"/>
                </a:solidFill>
              </a:rPr>
              <a:t>accurate</a:t>
            </a:r>
            <a:r>
              <a:rPr lang="en-US" dirty="0">
                <a:solidFill>
                  <a:srgbClr val="174A7C"/>
                </a:solidFill>
              </a:rPr>
              <a:t> </a:t>
            </a:r>
            <a:r>
              <a:rPr lang="en-US" dirty="0"/>
              <a:t>student enrollment data is entered into their district SIS in a </a:t>
            </a:r>
            <a:r>
              <a:rPr lang="en-US" b="1" dirty="0">
                <a:solidFill>
                  <a:srgbClr val="174A7C"/>
                </a:solidFill>
              </a:rPr>
              <a:t>timely</a:t>
            </a:r>
            <a:r>
              <a:rPr lang="en-US" dirty="0"/>
              <a:t> </a:t>
            </a:r>
            <a:r>
              <a:rPr lang="en-US" dirty="0" smtClean="0"/>
              <a:t>manner.</a:t>
            </a:r>
          </a:p>
          <a:p>
            <a:r>
              <a:rPr lang="en-US" dirty="0"/>
              <a:t>Doing this will make assessment administration </a:t>
            </a:r>
            <a:r>
              <a:rPr lang="en-US" b="1" dirty="0">
                <a:solidFill>
                  <a:srgbClr val="174A7C"/>
                </a:solidFill>
              </a:rPr>
              <a:t>easier</a:t>
            </a:r>
            <a:r>
              <a:rPr lang="en-US" dirty="0"/>
              <a:t> both for the district and for the schools</a:t>
            </a:r>
            <a:r>
              <a:rPr lang="en-US" dirty="0" smtClean="0"/>
              <a:t>.</a:t>
            </a:r>
          </a:p>
          <a:p>
            <a:endParaRPr lang="en-US" dirty="0"/>
          </a:p>
          <a:p>
            <a:endParaRPr lang="en-US" dirty="0"/>
          </a:p>
        </p:txBody>
      </p:sp>
      <p:sp>
        <p:nvSpPr>
          <p:cNvPr id="3" name="Title 2"/>
          <p:cNvSpPr>
            <a:spLocks noGrp="1"/>
          </p:cNvSpPr>
          <p:nvPr>
            <p:ph type="title"/>
          </p:nvPr>
        </p:nvSpPr>
        <p:spPr/>
        <p:txBody>
          <a:bodyPr/>
          <a:lstStyle/>
          <a:p>
            <a:r>
              <a:rPr lang="en-US" dirty="0" smtClean="0"/>
              <a:t>Key to Success – SIS Vigilance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15</a:t>
            </a:fld>
            <a:endParaRPr lang="en-US" dirty="0"/>
          </a:p>
        </p:txBody>
      </p:sp>
      <p:pic>
        <p:nvPicPr>
          <p:cNvPr id="2050" name="Picture 2" descr="Image result for pay att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276600"/>
            <a:ext cx="3657600" cy="237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344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16302137"/>
              </p:ext>
            </p:extLst>
          </p:nvPr>
        </p:nvGraphicFramePr>
        <p:xfrm>
          <a:off x="228600" y="1752600"/>
          <a:ext cx="8763000" cy="3606800"/>
        </p:xfrm>
        <a:graphic>
          <a:graphicData uri="http://schemas.openxmlformats.org/drawingml/2006/table">
            <a:tbl>
              <a:tblPr firstRow="1" bandRow="1">
                <a:tableStyleId>{9D7B26C5-4107-4FEC-AEDC-1716B250A1EF}</a:tableStyleId>
              </a:tblPr>
              <a:tblGrid>
                <a:gridCol w="4161425"/>
                <a:gridCol w="1160397"/>
                <a:gridCol w="1160397"/>
                <a:gridCol w="1160397"/>
                <a:gridCol w="1120384"/>
              </a:tblGrid>
              <a:tr h="370840">
                <a:tc>
                  <a:txBody>
                    <a:bodyPr/>
                    <a:lstStyle/>
                    <a:p>
                      <a:r>
                        <a:rPr lang="en-US" dirty="0" smtClean="0"/>
                        <a:t>Function</a:t>
                      </a:r>
                      <a:endParaRPr lang="en-US" dirty="0"/>
                    </a:p>
                  </a:txBody>
                  <a:tcPr/>
                </a:tc>
                <a:tc>
                  <a:txBody>
                    <a:bodyPr/>
                    <a:lstStyle/>
                    <a:p>
                      <a:pPr algn="ctr"/>
                      <a:r>
                        <a:rPr lang="en-US" dirty="0" smtClean="0"/>
                        <a:t>SIS</a:t>
                      </a:r>
                      <a:r>
                        <a:rPr lang="en-US" baseline="0" dirty="0" smtClean="0"/>
                        <a:t> </a:t>
                      </a:r>
                      <a:endParaRPr lang="en-US" dirty="0"/>
                    </a:p>
                  </a:txBody>
                  <a:tcPr/>
                </a:tc>
                <a:tc>
                  <a:txBody>
                    <a:bodyPr/>
                    <a:lstStyle/>
                    <a:p>
                      <a:pPr algn="ctr"/>
                      <a:r>
                        <a:rPr lang="en-US" dirty="0" smtClean="0"/>
                        <a:t>Visibility Tool</a:t>
                      </a:r>
                      <a:endParaRPr lang="en-US" dirty="0"/>
                    </a:p>
                  </a:txBody>
                  <a:tcPr/>
                </a:tc>
                <a:tc>
                  <a:txBody>
                    <a:bodyPr/>
                    <a:lstStyle/>
                    <a:p>
                      <a:pPr algn="ctr"/>
                      <a:r>
                        <a:rPr lang="en-US" dirty="0" smtClean="0"/>
                        <a:t>Nextera</a:t>
                      </a:r>
                      <a:endParaRPr lang="en-US" dirty="0"/>
                    </a:p>
                  </a:txBody>
                  <a:tcPr/>
                </a:tc>
                <a:tc>
                  <a:txBody>
                    <a:bodyPr/>
                    <a:lstStyle/>
                    <a:p>
                      <a:pPr algn="ctr"/>
                      <a:r>
                        <a:rPr lang="en-US" dirty="0" err="1" smtClean="0"/>
                        <a:t>EdTools</a:t>
                      </a:r>
                      <a:endParaRPr lang="en-US" dirty="0"/>
                    </a:p>
                  </a:txBody>
                  <a:tcPr/>
                </a:tc>
              </a:tr>
              <a:tr h="370840">
                <a:tc>
                  <a:txBody>
                    <a:bodyPr/>
                    <a:lstStyle/>
                    <a:p>
                      <a:r>
                        <a:rPr lang="en-US" sz="1800" dirty="0" smtClean="0"/>
                        <a:t>Enrolling and</a:t>
                      </a:r>
                      <a:r>
                        <a:rPr lang="en-US" sz="1800" baseline="0" dirty="0" smtClean="0"/>
                        <a:t> Scheduling Students</a:t>
                      </a:r>
                      <a:endParaRPr lang="en-US" sz="1800" dirty="0"/>
                    </a:p>
                  </a:txBody>
                  <a:tcPr/>
                </a:tc>
                <a:tc>
                  <a:txBody>
                    <a:bodyPr/>
                    <a:lstStyle/>
                    <a:p>
                      <a:pPr algn="ctr"/>
                      <a:r>
                        <a:rPr lang="en-US" sz="1800" b="1" dirty="0" smtClean="0">
                          <a:latin typeface="+mn-lt"/>
                        </a:rPr>
                        <a:t>X</a:t>
                      </a:r>
                      <a:endParaRPr lang="en-US" sz="1800" b="1" dirty="0">
                        <a:latin typeface="+mn-lt"/>
                      </a:endParaRPr>
                    </a:p>
                  </a:txBody>
                  <a:tcPr/>
                </a:tc>
                <a:tc>
                  <a:txBody>
                    <a:bodyPr/>
                    <a:lstStyle/>
                    <a:p>
                      <a:pPr algn="ctr"/>
                      <a:endParaRPr lang="en-US" sz="1800" b="1" dirty="0">
                        <a:latin typeface="+mn-lt"/>
                      </a:endParaRPr>
                    </a:p>
                  </a:txBody>
                  <a:tcPr/>
                </a:tc>
                <a:tc>
                  <a:txBody>
                    <a:bodyPr/>
                    <a:lstStyle/>
                    <a:p>
                      <a:pPr algn="ctr"/>
                      <a:endParaRPr lang="en-US" sz="1800" b="1" baseline="0" dirty="0">
                        <a:latin typeface="+mn-lt"/>
                      </a:endParaRPr>
                    </a:p>
                  </a:txBody>
                  <a:tcPr/>
                </a:tc>
                <a:tc>
                  <a:txBody>
                    <a:bodyPr/>
                    <a:lstStyle/>
                    <a:p>
                      <a:pPr algn="ctr"/>
                      <a:endParaRPr lang="en-US" sz="1800" b="1" dirty="0">
                        <a:latin typeface="+mn-lt"/>
                      </a:endParaRPr>
                    </a:p>
                  </a:txBody>
                  <a:tcPr/>
                </a:tc>
              </a:tr>
              <a:tr h="370840">
                <a:tc>
                  <a:txBody>
                    <a:bodyPr/>
                    <a:lstStyle/>
                    <a:p>
                      <a:r>
                        <a:rPr lang="en-US" sz="1800" dirty="0" smtClean="0"/>
                        <a:t>Updating</a:t>
                      </a:r>
                      <a:r>
                        <a:rPr lang="en-US" sz="1800" baseline="0" dirty="0" smtClean="0"/>
                        <a:t> Student Demographics</a:t>
                      </a:r>
                      <a:endParaRPr lang="en-US" sz="1800" dirty="0"/>
                    </a:p>
                  </a:txBody>
                  <a:tcPr/>
                </a:tc>
                <a:tc>
                  <a:txBody>
                    <a:bodyPr/>
                    <a:lstStyle/>
                    <a:p>
                      <a:pPr algn="ctr"/>
                      <a:r>
                        <a:rPr lang="en-US" sz="1800" b="1" dirty="0" smtClean="0">
                          <a:latin typeface="+mn-lt"/>
                        </a:rPr>
                        <a:t>X</a:t>
                      </a:r>
                      <a:endParaRPr lang="en-US" sz="1800" b="1" dirty="0">
                        <a:latin typeface="+mn-lt"/>
                      </a:endParaRPr>
                    </a:p>
                  </a:txBody>
                  <a:tcPr/>
                </a:tc>
                <a:tc>
                  <a:txBody>
                    <a:bodyPr/>
                    <a:lstStyle/>
                    <a:p>
                      <a:pPr algn="ctr"/>
                      <a:endParaRPr lang="en-US" sz="1800" b="1" dirty="0">
                        <a:latin typeface="+mn-lt"/>
                      </a:endParaRPr>
                    </a:p>
                  </a:txBody>
                  <a:tcPr/>
                </a:tc>
                <a:tc>
                  <a:txBody>
                    <a:bodyPr/>
                    <a:lstStyle/>
                    <a:p>
                      <a:pPr algn="ctr"/>
                      <a:endParaRPr lang="en-US" sz="1800" b="1" baseline="0" dirty="0">
                        <a:latin typeface="+mn-lt"/>
                      </a:endParaRPr>
                    </a:p>
                  </a:txBody>
                  <a:tcPr/>
                </a:tc>
                <a:tc>
                  <a:txBody>
                    <a:bodyPr/>
                    <a:lstStyle/>
                    <a:p>
                      <a:pPr algn="ctr"/>
                      <a:endParaRPr lang="en-US" sz="1800" b="1" dirty="0">
                        <a:latin typeface="+mn-lt"/>
                      </a:endParaRPr>
                    </a:p>
                  </a:txBody>
                  <a:tcPr/>
                </a:tc>
              </a:tr>
              <a:tr h="370840">
                <a:tc>
                  <a:txBody>
                    <a:bodyPr/>
                    <a:lstStyle/>
                    <a:p>
                      <a:r>
                        <a:rPr lang="en-US" sz="1800" dirty="0" smtClean="0"/>
                        <a:t>Updating</a:t>
                      </a:r>
                      <a:r>
                        <a:rPr lang="en-US" sz="1800" baseline="0" dirty="0" smtClean="0"/>
                        <a:t> Schedules/Class Rosters</a:t>
                      </a:r>
                      <a:endParaRPr lang="en-US" sz="1800" dirty="0"/>
                    </a:p>
                  </a:txBody>
                  <a:tcPr/>
                </a:tc>
                <a:tc>
                  <a:txBody>
                    <a:bodyPr/>
                    <a:lstStyle/>
                    <a:p>
                      <a:pPr algn="ctr"/>
                      <a:r>
                        <a:rPr lang="en-US" sz="1800" b="1" dirty="0" smtClean="0">
                          <a:latin typeface="+mn-lt"/>
                        </a:rPr>
                        <a:t>X</a:t>
                      </a:r>
                      <a:endParaRPr lang="en-US" sz="1800" b="1" dirty="0">
                        <a:latin typeface="+mn-lt"/>
                      </a:endParaRPr>
                    </a:p>
                  </a:txBody>
                  <a:tcPr/>
                </a:tc>
                <a:tc>
                  <a:txBody>
                    <a:bodyPr/>
                    <a:lstStyle/>
                    <a:p>
                      <a:pPr algn="ctr"/>
                      <a:endParaRPr lang="en-US" sz="1800" b="1" dirty="0">
                        <a:latin typeface="+mn-lt"/>
                      </a:endParaRPr>
                    </a:p>
                  </a:txBody>
                  <a:tcPr/>
                </a:tc>
                <a:tc>
                  <a:txBody>
                    <a:bodyPr/>
                    <a:lstStyle/>
                    <a:p>
                      <a:pPr algn="ctr"/>
                      <a:endParaRPr lang="en-US" sz="1800" b="1" dirty="0">
                        <a:latin typeface="+mn-lt"/>
                      </a:endParaRPr>
                    </a:p>
                  </a:txBody>
                  <a:tcPr/>
                </a:tc>
                <a:tc>
                  <a:txBody>
                    <a:bodyPr/>
                    <a:lstStyle/>
                    <a:p>
                      <a:pPr algn="ctr"/>
                      <a:endParaRPr lang="en-US" sz="1800" b="1" dirty="0">
                        <a:latin typeface="+mn-lt"/>
                      </a:endParaRPr>
                    </a:p>
                  </a:txBody>
                  <a:tcPr/>
                </a:tc>
              </a:tr>
              <a:tr h="370840">
                <a:tc>
                  <a:txBody>
                    <a:bodyPr/>
                    <a:lstStyle/>
                    <a:p>
                      <a:r>
                        <a:rPr lang="en-US" sz="1800" dirty="0" smtClean="0"/>
                        <a:t>Reviewing</a:t>
                      </a:r>
                      <a:r>
                        <a:rPr lang="en-US" sz="1800" baseline="0" dirty="0" smtClean="0"/>
                        <a:t> Demographic Information</a:t>
                      </a:r>
                      <a:endParaRPr lang="en-US" sz="1800" dirty="0"/>
                    </a:p>
                  </a:txBody>
                  <a:tcPr/>
                </a:tc>
                <a:tc>
                  <a:txBody>
                    <a:bodyPr/>
                    <a:lstStyle/>
                    <a:p>
                      <a:pPr algn="ctr"/>
                      <a:endParaRPr lang="en-US" sz="1800" b="1" dirty="0">
                        <a:latin typeface="+mn-lt"/>
                      </a:endParaRPr>
                    </a:p>
                  </a:txBody>
                  <a:tcPr/>
                </a:tc>
                <a:tc>
                  <a:txBody>
                    <a:bodyPr/>
                    <a:lstStyle/>
                    <a:p>
                      <a:pPr algn="ctr"/>
                      <a:r>
                        <a:rPr lang="en-US" sz="1800" b="1" dirty="0" smtClean="0">
                          <a:latin typeface="+mn-lt"/>
                        </a:rPr>
                        <a:t>X</a:t>
                      </a:r>
                      <a:endParaRPr lang="en-US" sz="1800" b="1" dirty="0">
                        <a:latin typeface="+mn-lt"/>
                      </a:endParaRPr>
                    </a:p>
                  </a:txBody>
                  <a:tcPr/>
                </a:tc>
                <a:tc>
                  <a:txBody>
                    <a:bodyPr/>
                    <a:lstStyle/>
                    <a:p>
                      <a:pPr algn="ctr"/>
                      <a:endParaRPr lang="en-US" sz="1800" b="1" dirty="0">
                        <a:latin typeface="+mn-lt"/>
                      </a:endParaRPr>
                    </a:p>
                  </a:txBody>
                  <a:tcPr/>
                </a:tc>
                <a:tc>
                  <a:txBody>
                    <a:bodyPr/>
                    <a:lstStyle/>
                    <a:p>
                      <a:pPr algn="ctr"/>
                      <a:endParaRPr lang="en-US" sz="1800" b="1" dirty="0">
                        <a:latin typeface="+mn-lt"/>
                      </a:endParaRPr>
                    </a:p>
                  </a:txBody>
                  <a:tcPr/>
                </a:tc>
              </a:tr>
              <a:tr h="370840">
                <a:tc>
                  <a:txBody>
                    <a:bodyPr/>
                    <a:lstStyle/>
                    <a:p>
                      <a:r>
                        <a:rPr lang="en-US" sz="1800" dirty="0" smtClean="0"/>
                        <a:t>Reports of Irregularity (RIs)</a:t>
                      </a:r>
                      <a:endParaRPr lang="en-US" sz="1800" dirty="0"/>
                    </a:p>
                  </a:txBody>
                  <a:tcPr/>
                </a:tc>
                <a:tc>
                  <a:txBody>
                    <a:bodyPr/>
                    <a:lstStyle/>
                    <a:p>
                      <a:pPr algn="ctr"/>
                      <a:endParaRPr lang="en-US" sz="1800" b="1" dirty="0">
                        <a:latin typeface="+mn-lt"/>
                      </a:endParaRPr>
                    </a:p>
                  </a:txBody>
                  <a:tcPr/>
                </a:tc>
                <a:tc>
                  <a:txBody>
                    <a:bodyPr/>
                    <a:lstStyle/>
                    <a:p>
                      <a:pPr algn="ctr"/>
                      <a:endParaRPr lang="en-US" sz="1800" b="1" dirty="0">
                        <a:latin typeface="+mn-lt"/>
                      </a:endParaRPr>
                    </a:p>
                  </a:txBody>
                  <a:tcPr/>
                </a:tc>
                <a:tc>
                  <a:txBody>
                    <a:bodyPr/>
                    <a:lstStyle/>
                    <a:p>
                      <a:pPr algn="ctr"/>
                      <a:r>
                        <a:rPr lang="en-US" sz="1800" b="1" dirty="0" smtClean="0">
                          <a:latin typeface="+mn-lt"/>
                        </a:rPr>
                        <a:t>X</a:t>
                      </a:r>
                      <a:endParaRPr lang="en-US" sz="1800" b="0" dirty="0">
                        <a:latin typeface="+mn-lt"/>
                      </a:endParaRPr>
                    </a:p>
                  </a:txBody>
                  <a:tcPr/>
                </a:tc>
                <a:tc>
                  <a:txBody>
                    <a:bodyPr/>
                    <a:lstStyle/>
                    <a:p>
                      <a:pPr algn="ctr"/>
                      <a:endParaRPr lang="en-US" sz="1800" b="1" dirty="0">
                        <a:latin typeface="+mn-lt"/>
                      </a:endParaRPr>
                    </a:p>
                  </a:txBody>
                  <a:tcPr/>
                </a:tc>
              </a:tr>
              <a:tr h="370840">
                <a:tc>
                  <a:txBody>
                    <a:bodyPr/>
                    <a:lstStyle/>
                    <a:p>
                      <a:r>
                        <a:rPr lang="en-US" sz="1800" dirty="0" smtClean="0"/>
                        <a:t>Recording Accommodations </a:t>
                      </a:r>
                      <a:endParaRPr lang="en-US" sz="1800" dirty="0"/>
                    </a:p>
                  </a:txBody>
                  <a:tcPr/>
                </a:tc>
                <a:tc>
                  <a:txBody>
                    <a:bodyPr/>
                    <a:lstStyle/>
                    <a:p>
                      <a:pPr algn="ctr"/>
                      <a:endParaRPr lang="en-US" sz="1800" b="1" dirty="0">
                        <a:latin typeface="+mn-lt"/>
                      </a:endParaRPr>
                    </a:p>
                  </a:txBody>
                  <a:tcPr/>
                </a:tc>
                <a:tc>
                  <a:txBody>
                    <a:bodyPr/>
                    <a:lstStyle/>
                    <a:p>
                      <a:pPr algn="ctr"/>
                      <a:endParaRPr lang="en-US" sz="1800" b="1" dirty="0">
                        <a:latin typeface="+mn-lt"/>
                      </a:endParaRPr>
                    </a:p>
                  </a:txBody>
                  <a:tcPr/>
                </a:tc>
                <a:tc>
                  <a:txBody>
                    <a:bodyPr/>
                    <a:lstStyle/>
                    <a:p>
                      <a:pPr algn="ctr"/>
                      <a:r>
                        <a:rPr lang="en-US" sz="1800" b="1" dirty="0" smtClean="0">
                          <a:latin typeface="+mn-lt"/>
                        </a:rPr>
                        <a:t>X</a:t>
                      </a:r>
                      <a:endParaRPr lang="en-US" sz="1800" b="1" dirty="0">
                        <a:latin typeface="+mn-lt"/>
                      </a:endParaRPr>
                    </a:p>
                  </a:txBody>
                  <a:tcPr/>
                </a:tc>
                <a:tc>
                  <a:txBody>
                    <a:bodyPr/>
                    <a:lstStyle/>
                    <a:p>
                      <a:pPr algn="ctr"/>
                      <a:endParaRPr lang="en-US" sz="1800" b="1" dirty="0">
                        <a:latin typeface="+mn-lt"/>
                      </a:endParaRPr>
                    </a:p>
                  </a:txBody>
                  <a:tcPr/>
                </a:tc>
              </a:tr>
              <a:tr h="370840">
                <a:tc>
                  <a:txBody>
                    <a:bodyPr/>
                    <a:lstStyle/>
                    <a:p>
                      <a:r>
                        <a:rPr lang="en-US" sz="1800" dirty="0" smtClean="0"/>
                        <a:t>Administering TCAP Assessments</a:t>
                      </a:r>
                      <a:endParaRPr lang="en-US" sz="1800" dirty="0"/>
                    </a:p>
                  </a:txBody>
                  <a:tcPr/>
                </a:tc>
                <a:tc>
                  <a:txBody>
                    <a:bodyPr/>
                    <a:lstStyle/>
                    <a:p>
                      <a:pPr algn="ctr"/>
                      <a:endParaRPr lang="en-US" sz="1800" b="1" dirty="0">
                        <a:latin typeface="+mn-lt"/>
                      </a:endParaRPr>
                    </a:p>
                  </a:txBody>
                  <a:tcPr/>
                </a:tc>
                <a:tc>
                  <a:txBody>
                    <a:bodyPr/>
                    <a:lstStyle/>
                    <a:p>
                      <a:pPr algn="ctr"/>
                      <a:endParaRPr lang="en-US" sz="1800" b="1" dirty="0">
                        <a:latin typeface="+mn-lt"/>
                      </a:endParaRPr>
                    </a:p>
                  </a:txBody>
                  <a:tcPr/>
                </a:tc>
                <a:tc>
                  <a:txBody>
                    <a:bodyPr/>
                    <a:lstStyle/>
                    <a:p>
                      <a:pPr algn="ctr"/>
                      <a:r>
                        <a:rPr lang="en-US" sz="1800" b="1" dirty="0" smtClean="0">
                          <a:latin typeface="+mn-lt"/>
                        </a:rPr>
                        <a:t>X</a:t>
                      </a:r>
                      <a:endParaRPr lang="en-US" sz="1800" b="1" dirty="0">
                        <a:latin typeface="+mn-lt"/>
                      </a:endParaRPr>
                    </a:p>
                  </a:txBody>
                  <a:tcPr/>
                </a:tc>
                <a:tc>
                  <a:txBody>
                    <a:bodyPr/>
                    <a:lstStyle/>
                    <a:p>
                      <a:pPr algn="ctr"/>
                      <a:endParaRPr lang="en-US" sz="1800" b="1" dirty="0">
                        <a:latin typeface="+mn-lt"/>
                      </a:endParaRPr>
                    </a:p>
                  </a:txBody>
                  <a:tcPr/>
                </a:tc>
              </a:tr>
              <a:tr h="370840">
                <a:tc>
                  <a:txBody>
                    <a:bodyPr/>
                    <a:lstStyle/>
                    <a:p>
                      <a:r>
                        <a:rPr lang="en-US" sz="1800" dirty="0" smtClean="0"/>
                        <a:t>Teacher Student Connection (TSC)</a:t>
                      </a:r>
                      <a:endParaRPr lang="en-US" sz="1800" dirty="0"/>
                    </a:p>
                  </a:txBody>
                  <a:tcPr/>
                </a:tc>
                <a:tc>
                  <a:txBody>
                    <a:bodyPr/>
                    <a:lstStyle/>
                    <a:p>
                      <a:pPr algn="ctr"/>
                      <a:endParaRPr lang="en-US" sz="1800" b="1" dirty="0">
                        <a:latin typeface="+mn-lt"/>
                      </a:endParaRPr>
                    </a:p>
                  </a:txBody>
                  <a:tcPr/>
                </a:tc>
                <a:tc>
                  <a:txBody>
                    <a:bodyPr/>
                    <a:lstStyle/>
                    <a:p>
                      <a:pPr algn="ctr"/>
                      <a:endParaRPr lang="en-US" sz="1800" b="1" dirty="0">
                        <a:latin typeface="+mn-lt"/>
                      </a:endParaRPr>
                    </a:p>
                  </a:txBody>
                  <a:tcPr/>
                </a:tc>
                <a:tc>
                  <a:txBody>
                    <a:bodyPr/>
                    <a:lstStyle/>
                    <a:p>
                      <a:pPr algn="ctr"/>
                      <a:endParaRPr lang="en-US" sz="1800" b="1" dirty="0">
                        <a:latin typeface="+mn-lt"/>
                      </a:endParaRPr>
                    </a:p>
                  </a:txBody>
                  <a:tcPr/>
                </a:tc>
                <a:tc>
                  <a:txBody>
                    <a:bodyPr/>
                    <a:lstStyle/>
                    <a:p>
                      <a:pPr algn="ctr"/>
                      <a:r>
                        <a:rPr lang="en-US" sz="1800" b="1" dirty="0" smtClean="0">
                          <a:latin typeface="+mn-lt"/>
                        </a:rPr>
                        <a:t>X</a:t>
                      </a:r>
                      <a:endParaRPr lang="en-US" sz="1800" b="1" dirty="0">
                        <a:latin typeface="+mn-lt"/>
                      </a:endParaRPr>
                    </a:p>
                  </a:txBody>
                  <a:tcPr/>
                </a:tc>
              </a:tr>
            </a:tbl>
          </a:graphicData>
        </a:graphic>
      </p:graphicFrame>
      <p:sp>
        <p:nvSpPr>
          <p:cNvPr id="3" name="Title 2"/>
          <p:cNvSpPr>
            <a:spLocks noGrp="1"/>
          </p:cNvSpPr>
          <p:nvPr>
            <p:ph type="title"/>
          </p:nvPr>
        </p:nvSpPr>
        <p:spPr/>
        <p:txBody>
          <a:bodyPr/>
          <a:lstStyle/>
          <a:p>
            <a:r>
              <a:rPr lang="en-US" dirty="0" smtClean="0"/>
              <a:t>Platform Functions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16</a:t>
            </a:fld>
            <a:endParaRPr lang="en-US" dirty="0"/>
          </a:p>
        </p:txBody>
      </p:sp>
    </p:spTree>
    <p:extLst>
      <p:ext uri="{BB962C8B-B14F-4D97-AF65-F5344CB8AC3E}">
        <p14:creationId xmlns:p14="http://schemas.microsoft.com/office/powerpoint/2010/main" val="2298115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562600" cy="4525963"/>
          </a:xfrm>
        </p:spPr>
        <p:txBody>
          <a:bodyPr>
            <a:normAutofit lnSpcReduction="10000"/>
          </a:bodyPr>
          <a:lstStyle/>
          <a:p>
            <a:r>
              <a:rPr lang="en-US" dirty="0" smtClean="0"/>
              <a:t>Assessment data transfers from SIS to EIS occur </a:t>
            </a:r>
            <a:r>
              <a:rPr lang="en-US" b="1" dirty="0" smtClean="0">
                <a:solidFill>
                  <a:srgbClr val="002060"/>
                </a:solidFill>
              </a:rPr>
              <a:t>every</a:t>
            </a:r>
            <a:r>
              <a:rPr lang="en-US" dirty="0" smtClean="0">
                <a:solidFill>
                  <a:srgbClr val="002060"/>
                </a:solidFill>
              </a:rPr>
              <a:t> </a:t>
            </a:r>
            <a:r>
              <a:rPr lang="en-US" dirty="0" smtClean="0"/>
              <a:t>day.</a:t>
            </a:r>
          </a:p>
          <a:p>
            <a:r>
              <a:rPr lang="en-US" dirty="0" smtClean="0"/>
              <a:t>Assessment data transfers from EIS to Questar (Nextera) occur </a:t>
            </a:r>
            <a:r>
              <a:rPr lang="en-US" b="1" dirty="0" smtClean="0">
                <a:solidFill>
                  <a:srgbClr val="002060"/>
                </a:solidFill>
              </a:rPr>
              <a:t>each Monday </a:t>
            </a:r>
            <a:r>
              <a:rPr lang="en-US" dirty="0" smtClean="0"/>
              <a:t>evening.</a:t>
            </a:r>
          </a:p>
          <a:p>
            <a:pPr lvl="1"/>
            <a:r>
              <a:rPr lang="en-US" dirty="0" smtClean="0"/>
              <a:t>Beginning </a:t>
            </a:r>
            <a:r>
              <a:rPr lang="en-US" dirty="0" smtClean="0">
                <a:solidFill>
                  <a:srgbClr val="FF0000"/>
                </a:solidFill>
              </a:rPr>
              <a:t>September 24</a:t>
            </a:r>
            <a:r>
              <a:rPr lang="en-US" baseline="30000" dirty="0" smtClean="0">
                <a:solidFill>
                  <a:srgbClr val="FF0000"/>
                </a:solidFill>
              </a:rPr>
              <a:t>th</a:t>
            </a:r>
            <a:r>
              <a:rPr lang="en-US" dirty="0" smtClean="0">
                <a:solidFill>
                  <a:srgbClr val="FF0000"/>
                </a:solidFill>
              </a:rPr>
              <a:t> </a:t>
            </a:r>
          </a:p>
          <a:p>
            <a:r>
              <a:rPr lang="en-US" dirty="0" smtClean="0"/>
              <a:t>Information updated in a district SIS by 4 pm CST each Monday will show up in the Visibility Tool </a:t>
            </a:r>
            <a:r>
              <a:rPr lang="en-US" b="1" dirty="0" smtClean="0">
                <a:solidFill>
                  <a:srgbClr val="002060"/>
                </a:solidFill>
              </a:rPr>
              <a:t>the next day</a:t>
            </a:r>
            <a:r>
              <a:rPr lang="en-US" dirty="0" smtClean="0">
                <a:solidFill>
                  <a:srgbClr val="002060"/>
                </a:solidFill>
              </a:rPr>
              <a:t>.</a:t>
            </a:r>
          </a:p>
          <a:p>
            <a:r>
              <a:rPr lang="en-US" dirty="0" smtClean="0"/>
              <a:t>Information updated in a district SIS by 4 pm CST will show up in Nextera Admin by </a:t>
            </a:r>
            <a:r>
              <a:rPr lang="en-US" b="1" dirty="0" smtClean="0">
                <a:solidFill>
                  <a:srgbClr val="002060"/>
                </a:solidFill>
              </a:rPr>
              <a:t>6 am EST Wednesday.</a:t>
            </a:r>
            <a:endParaRPr lang="en-US" dirty="0">
              <a:solidFill>
                <a:srgbClr val="002060"/>
              </a:solidFill>
            </a:endParaRPr>
          </a:p>
        </p:txBody>
      </p:sp>
      <p:sp>
        <p:nvSpPr>
          <p:cNvPr id="3" name="Title 2"/>
          <p:cNvSpPr>
            <a:spLocks noGrp="1"/>
          </p:cNvSpPr>
          <p:nvPr>
            <p:ph type="title"/>
          </p:nvPr>
        </p:nvSpPr>
        <p:spPr/>
        <p:txBody>
          <a:bodyPr/>
          <a:lstStyle/>
          <a:p>
            <a:r>
              <a:rPr lang="en-US" dirty="0" smtClean="0"/>
              <a:t>EIS Transfers to </a:t>
            </a:r>
            <a:r>
              <a:rPr lang="en-US" dirty="0" err="1" smtClean="0"/>
              <a:t>Nextera</a:t>
            </a:r>
            <a:r>
              <a:rPr lang="en-US" dirty="0" smtClean="0"/>
              <a:t>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sp>
        <p:nvSpPr>
          <p:cNvPr id="6" name="Content Placeholder 1"/>
          <p:cNvSpPr txBox="1">
            <a:spLocks/>
          </p:cNvSpPr>
          <p:nvPr/>
        </p:nvSpPr>
        <p:spPr>
          <a:xfrm>
            <a:off x="6248400" y="1676400"/>
            <a:ext cx="2590800" cy="3657600"/>
          </a:xfrm>
          <a:prstGeom prst="rect">
            <a:avLst/>
          </a:prstGeom>
          <a:solidFill>
            <a:schemeClr val="tx1"/>
          </a:solidFill>
          <a:ln w="38100">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Clr>
                <a:srgbClr val="EE3524"/>
              </a:buClr>
              <a:buFont typeface="Wingdings" panose="05000000000000000000" pitchFamily="2" charset="2"/>
              <a:buChar char="§"/>
              <a:defRPr sz="24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smtClean="0">
                <a:solidFill>
                  <a:schemeClr val="bg1"/>
                </a:solidFill>
              </a:rPr>
              <a:t>All assessment data transfers occur when the district produces an extract and submits it to EIS.</a:t>
            </a:r>
          </a:p>
        </p:txBody>
      </p:sp>
    </p:spTree>
    <p:extLst>
      <p:ext uri="{BB962C8B-B14F-4D97-AF65-F5344CB8AC3E}">
        <p14:creationId xmlns:p14="http://schemas.microsoft.com/office/powerpoint/2010/main" val="3238246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82000" cy="4525963"/>
          </a:xfrm>
        </p:spPr>
        <p:txBody>
          <a:bodyPr>
            <a:normAutofit/>
          </a:bodyPr>
          <a:lstStyle/>
          <a:p>
            <a:r>
              <a:rPr lang="en-US" dirty="0" smtClean="0"/>
              <a:t>The final EIS assessment transfer to generate </a:t>
            </a:r>
            <a:r>
              <a:rPr lang="en-US" b="1" dirty="0" smtClean="0"/>
              <a:t>demographic data </a:t>
            </a:r>
            <a:r>
              <a:rPr lang="en-US" dirty="0" smtClean="0"/>
              <a:t>for the Comprehensive Data File (CDF) and assessment reporting will be </a:t>
            </a:r>
            <a:r>
              <a:rPr lang="en-US" b="1" dirty="0" smtClean="0"/>
              <a:t>the last day of the testing window.</a:t>
            </a:r>
          </a:p>
          <a:p>
            <a:pPr lvl="1"/>
            <a:r>
              <a:rPr lang="en-US" dirty="0" smtClean="0"/>
              <a:t>For Fall 2018 end of course testing: </a:t>
            </a:r>
            <a:r>
              <a:rPr lang="en-US" b="1" dirty="0" smtClean="0">
                <a:solidFill>
                  <a:srgbClr val="FF0000"/>
                </a:solidFill>
              </a:rPr>
              <a:t>Friday, December 18, 2018.</a:t>
            </a:r>
          </a:p>
          <a:p>
            <a:pPr lvl="1"/>
            <a:endParaRPr lang="en-US" b="1" dirty="0" smtClean="0">
              <a:solidFill>
                <a:srgbClr val="FF0000"/>
              </a:solidFill>
            </a:endParaRPr>
          </a:p>
          <a:p>
            <a:r>
              <a:rPr lang="en-US" dirty="0" smtClean="0"/>
              <a:t>Districts </a:t>
            </a:r>
            <a:r>
              <a:rPr lang="en-US" b="1" dirty="0" smtClean="0"/>
              <a:t>must be sure all demographic changes are corrected by the last day of the testing window</a:t>
            </a:r>
            <a:r>
              <a:rPr lang="en-US" dirty="0" smtClean="0"/>
              <a:t>. </a:t>
            </a:r>
            <a:r>
              <a:rPr lang="en-US" dirty="0"/>
              <a:t>N</a:t>
            </a:r>
            <a:r>
              <a:rPr lang="en-US" dirty="0" smtClean="0"/>
              <a:t>o changes will be accepted after the window closes. </a:t>
            </a:r>
          </a:p>
          <a:p>
            <a:pPr lvl="1"/>
            <a:endParaRPr lang="en-US" dirty="0"/>
          </a:p>
        </p:txBody>
      </p:sp>
      <p:sp>
        <p:nvSpPr>
          <p:cNvPr id="3" name="Title 2"/>
          <p:cNvSpPr>
            <a:spLocks noGrp="1"/>
          </p:cNvSpPr>
          <p:nvPr>
            <p:ph type="title"/>
          </p:nvPr>
        </p:nvSpPr>
        <p:spPr/>
        <p:txBody>
          <a:bodyPr>
            <a:normAutofit fontScale="90000"/>
          </a:bodyPr>
          <a:lstStyle/>
          <a:p>
            <a:r>
              <a:rPr lang="en-US" dirty="0" smtClean="0"/>
              <a:t>Final EIS Transfer for Demographic Data</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18</a:t>
            </a:fld>
            <a:endParaRPr lang="en-US" dirty="0"/>
          </a:p>
        </p:txBody>
      </p:sp>
    </p:spTree>
    <p:extLst>
      <p:ext uri="{BB962C8B-B14F-4D97-AF65-F5344CB8AC3E}">
        <p14:creationId xmlns:p14="http://schemas.microsoft.com/office/powerpoint/2010/main" val="2517443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3500" y="2368704"/>
            <a:ext cx="6705600" cy="853819"/>
          </a:xfrm>
        </p:spPr>
        <p:txBody>
          <a:bodyPr>
            <a:normAutofit/>
          </a:bodyPr>
          <a:lstStyle/>
          <a:p>
            <a:pPr algn="ctr"/>
            <a:r>
              <a:rPr lang="en-US" dirty="0" smtClean="0"/>
              <a:t>The 2018-19 assessment course codes document is posted on </a:t>
            </a:r>
            <a:r>
              <a:rPr lang="en-US" dirty="0" err="1" smtClean="0"/>
              <a:t>LiveBinders</a:t>
            </a:r>
            <a:r>
              <a:rPr lang="en-US" dirty="0" smtClean="0"/>
              <a:t>.</a:t>
            </a:r>
          </a:p>
          <a:p>
            <a:pPr algn="ctr"/>
            <a:endParaRPr lang="en-US" dirty="0"/>
          </a:p>
        </p:txBody>
      </p:sp>
      <p:sp>
        <p:nvSpPr>
          <p:cNvPr id="3" name="Title 2"/>
          <p:cNvSpPr>
            <a:spLocks noGrp="1"/>
          </p:cNvSpPr>
          <p:nvPr>
            <p:ph type="title"/>
          </p:nvPr>
        </p:nvSpPr>
        <p:spPr/>
        <p:txBody>
          <a:bodyPr/>
          <a:lstStyle/>
          <a:p>
            <a:r>
              <a:rPr lang="en-US" dirty="0" smtClean="0"/>
              <a:t>Assessment Course Codes Document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19</a:t>
            </a:fld>
            <a:endParaRPr lang="en-US" dirty="0"/>
          </a:p>
        </p:txBody>
      </p:sp>
      <p:sp>
        <p:nvSpPr>
          <p:cNvPr id="5" name="Content Placeholder 1"/>
          <p:cNvSpPr txBox="1">
            <a:spLocks/>
          </p:cNvSpPr>
          <p:nvPr/>
        </p:nvSpPr>
        <p:spPr>
          <a:xfrm>
            <a:off x="4516925" y="3962400"/>
            <a:ext cx="4114800" cy="1524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E3524"/>
              </a:buClr>
              <a:buFont typeface="Wingdings" panose="05000000000000000000" pitchFamily="2" charset="2"/>
              <a:buChar char="§"/>
              <a:defRPr sz="24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smtClean="0">
                <a:solidFill>
                  <a:srgbClr val="000000"/>
                </a:solidFill>
              </a:rPr>
              <a:t>It is also posted under the Help tab on the Nextera Admin portal.</a:t>
            </a:r>
          </a:p>
        </p:txBody>
      </p:sp>
      <p:pic>
        <p:nvPicPr>
          <p:cNvPr id="7" name="Picture 6"/>
          <p:cNvPicPr>
            <a:picLocks noChangeAspect="1"/>
          </p:cNvPicPr>
          <p:nvPr/>
        </p:nvPicPr>
        <p:blipFill>
          <a:blip r:embed="rId2"/>
          <a:stretch>
            <a:fillRect/>
          </a:stretch>
        </p:blipFill>
        <p:spPr>
          <a:xfrm>
            <a:off x="1143000" y="3581400"/>
            <a:ext cx="2600325" cy="20097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914400" y="1193242"/>
            <a:ext cx="7543800" cy="967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3489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Assessment Overview </a:t>
            </a:r>
          </a:p>
          <a:p>
            <a:r>
              <a:rPr lang="en-US" dirty="0" smtClean="0"/>
              <a:t>Processing Changes</a:t>
            </a:r>
          </a:p>
          <a:p>
            <a:r>
              <a:rPr lang="en-US" dirty="0" smtClean="0"/>
              <a:t>Assessment Process Details </a:t>
            </a:r>
          </a:p>
          <a:p>
            <a:pPr lvl="1"/>
            <a:r>
              <a:rPr lang="en-US" dirty="0" smtClean="0"/>
              <a:t>SIS</a:t>
            </a:r>
          </a:p>
          <a:p>
            <a:pPr lvl="1"/>
            <a:r>
              <a:rPr lang="en-US" dirty="0" smtClean="0"/>
              <a:t>Data Review</a:t>
            </a:r>
          </a:p>
          <a:p>
            <a:pPr lvl="1"/>
            <a:r>
              <a:rPr lang="en-US" dirty="0" smtClean="0"/>
              <a:t>Test Provisioning</a:t>
            </a:r>
          </a:p>
          <a:p>
            <a:pPr lvl="1"/>
            <a:r>
              <a:rPr lang="en-US" dirty="0" smtClean="0"/>
              <a:t>Troubleshooting Data</a:t>
            </a:r>
          </a:p>
          <a:p>
            <a:pPr lvl="1"/>
            <a:r>
              <a:rPr lang="en-US" dirty="0" smtClean="0"/>
              <a:t>Course Codes </a:t>
            </a:r>
          </a:p>
          <a:p>
            <a:r>
              <a:rPr lang="en-US" dirty="0" smtClean="0"/>
              <a:t>Closing </a:t>
            </a:r>
            <a:endParaRPr lang="en-US" dirty="0"/>
          </a:p>
        </p:txBody>
      </p:sp>
      <p:sp>
        <p:nvSpPr>
          <p:cNvPr id="3" name="Title 2"/>
          <p:cNvSpPr>
            <a:spLocks noGrp="1"/>
          </p:cNvSpPr>
          <p:nvPr>
            <p:ph type="title"/>
          </p:nvPr>
        </p:nvSpPr>
        <p:spPr/>
        <p:txBody>
          <a:bodyPr/>
          <a:lstStyle/>
          <a:p>
            <a:r>
              <a:rPr lang="en-US" dirty="0" smtClean="0"/>
              <a:t>Agenda</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a:t>
            </a:fld>
            <a:endParaRPr lang="en-US" dirty="0"/>
          </a:p>
        </p:txBody>
      </p:sp>
    </p:spTree>
    <p:extLst>
      <p:ext uri="{BB962C8B-B14F-4D97-AF65-F5344CB8AC3E}">
        <p14:creationId xmlns:p14="http://schemas.microsoft.com/office/powerpoint/2010/main" val="3934537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Demographic Data Review</a:t>
            </a:r>
            <a:endParaRPr lang="en-US" sz="4200" dirty="0"/>
          </a:p>
        </p:txBody>
      </p:sp>
    </p:spTree>
    <p:extLst>
      <p:ext uri="{BB962C8B-B14F-4D97-AF65-F5344CB8AC3E}">
        <p14:creationId xmlns:p14="http://schemas.microsoft.com/office/powerpoint/2010/main" val="868258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83574270"/>
              </p:ext>
            </p:extLst>
          </p:nvPr>
        </p:nvGraphicFramePr>
        <p:xfrm>
          <a:off x="76200" y="1219200"/>
          <a:ext cx="8991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dirty="0" smtClean="0"/>
              <a:t>Data Review</a:t>
            </a:r>
            <a:endParaRPr lang="en-US" i="1"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21</a:t>
            </a:fld>
            <a:endParaRPr lang="en-US" dirty="0"/>
          </a:p>
        </p:txBody>
      </p:sp>
    </p:spTree>
    <p:extLst>
      <p:ext uri="{BB962C8B-B14F-4D97-AF65-F5344CB8AC3E}">
        <p14:creationId xmlns:p14="http://schemas.microsoft.com/office/powerpoint/2010/main" val="265705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graphicEl>
                                              <a:dgm id="{E5F2765D-FFED-4090-B9BC-10B52921879B}"/>
                                            </p:graphicEl>
                                          </p:spTgt>
                                        </p:tgtEl>
                                      </p:cBhvr>
                                    </p:animEffect>
                                    <p:animScale>
                                      <p:cBhvr>
                                        <p:cTn id="7" dur="250" autoRev="1" fill="hold"/>
                                        <p:tgtEl>
                                          <p:spTgt spid="6">
                                            <p:graphicEl>
                                              <a:dgm id="{E5F2765D-FFED-4090-B9BC-10B52921879B}"/>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6">
                                            <p:graphicEl>
                                              <a:dgm id="{BD0A2B24-CAE8-468F-9B71-8AB20B8E7A65}"/>
                                            </p:graphicEl>
                                          </p:spTgt>
                                        </p:tgtEl>
                                      </p:cBhvr>
                                    </p:animEffect>
                                    <p:animScale>
                                      <p:cBhvr>
                                        <p:cTn id="12" dur="250" autoRev="1" fill="hold"/>
                                        <p:tgtEl>
                                          <p:spTgt spid="6">
                                            <p:graphicEl>
                                              <a:dgm id="{BD0A2B24-CAE8-468F-9B71-8AB20B8E7A65}"/>
                                            </p:graphicEl>
                                          </p:spTgt>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6">
                                            <p:graphicEl>
                                              <a:dgm id="{F1C93854-7907-4B66-9F30-436211112CD4}"/>
                                            </p:graphicEl>
                                          </p:spTgt>
                                        </p:tgtEl>
                                      </p:cBhvr>
                                    </p:animEffect>
                                    <p:animScale>
                                      <p:cBhvr>
                                        <p:cTn id="15" dur="250" autoRev="1" fill="hold"/>
                                        <p:tgtEl>
                                          <p:spTgt spid="6">
                                            <p:graphicEl>
                                              <a:dgm id="{F1C93854-7907-4B66-9F30-436211112CD4}"/>
                                            </p:graphicEl>
                                          </p:spTgt>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6">
                                            <p:graphicEl>
                                              <a:dgm id="{D869D7E8-719F-4831-ABD7-87875AB20956}"/>
                                            </p:graphicEl>
                                          </p:spTgt>
                                        </p:tgtEl>
                                      </p:cBhvr>
                                    </p:animEffect>
                                    <p:animScale>
                                      <p:cBhvr>
                                        <p:cTn id="20" dur="250" autoRev="1" fill="hold"/>
                                        <p:tgtEl>
                                          <p:spTgt spid="6">
                                            <p:graphicEl>
                                              <a:dgm id="{D869D7E8-719F-4831-ABD7-87875AB20956}"/>
                                            </p:graphicEl>
                                          </p:spTgt>
                                        </p:tgtEl>
                                      </p:cBhvr>
                                      <p:by x="105000" y="105000"/>
                                    </p:animScale>
                                  </p:childTnLst>
                                </p:cTn>
                              </p:par>
                              <p:par>
                                <p:cTn id="21" presetID="26" presetClass="emph" presetSubtype="0" fill="hold" grpId="0" nodeType="withEffect">
                                  <p:stCondLst>
                                    <p:cond delay="0"/>
                                  </p:stCondLst>
                                  <p:childTnLst>
                                    <p:animEffect transition="out" filter="fade">
                                      <p:cBhvr>
                                        <p:cTn id="22" dur="500" tmFilter="0, 0; .2, .5; .8, .5; 1, 0"/>
                                        <p:tgtEl>
                                          <p:spTgt spid="6">
                                            <p:graphicEl>
                                              <a:dgm id="{F276299D-E300-47E1-B866-84DB3C9B9C60}"/>
                                            </p:graphicEl>
                                          </p:spTgt>
                                        </p:tgtEl>
                                      </p:cBhvr>
                                    </p:animEffect>
                                    <p:animScale>
                                      <p:cBhvr>
                                        <p:cTn id="23" dur="250" autoRev="1" fill="hold"/>
                                        <p:tgtEl>
                                          <p:spTgt spid="6">
                                            <p:graphicEl>
                                              <a:dgm id="{F276299D-E300-47E1-B866-84DB3C9B9C60}"/>
                                            </p:graphic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6">
                                            <p:graphicEl>
                                              <a:dgm id="{3023BC97-1F89-4189-92DA-98F3CFCA165E}"/>
                                            </p:graphicEl>
                                          </p:spTgt>
                                        </p:tgtEl>
                                      </p:cBhvr>
                                    </p:animEffect>
                                    <p:animScale>
                                      <p:cBhvr>
                                        <p:cTn id="28" dur="250" autoRev="1" fill="hold"/>
                                        <p:tgtEl>
                                          <p:spTgt spid="6">
                                            <p:graphicEl>
                                              <a:dgm id="{3023BC97-1F89-4189-92DA-98F3CFCA165E}"/>
                                            </p:graphicEl>
                                          </p:spTgt>
                                        </p:tgtEl>
                                      </p:cBhvr>
                                      <p:by x="105000" y="105000"/>
                                    </p:animScale>
                                  </p:childTnLst>
                                </p:cTn>
                              </p:par>
                              <p:par>
                                <p:cTn id="29" presetID="26" presetClass="emph" presetSubtype="0" fill="hold" grpId="0" nodeType="withEffect">
                                  <p:stCondLst>
                                    <p:cond delay="0"/>
                                  </p:stCondLst>
                                  <p:childTnLst>
                                    <p:animEffect transition="out" filter="fade">
                                      <p:cBhvr>
                                        <p:cTn id="30" dur="500" tmFilter="0, 0; .2, .5; .8, .5; 1, 0"/>
                                        <p:tgtEl>
                                          <p:spTgt spid="6">
                                            <p:graphicEl>
                                              <a:dgm id="{4D2D6D1D-2F01-4088-B206-ADC96D8B6E80}"/>
                                            </p:graphicEl>
                                          </p:spTgt>
                                        </p:tgtEl>
                                      </p:cBhvr>
                                    </p:animEffect>
                                    <p:animScale>
                                      <p:cBhvr>
                                        <p:cTn id="31" dur="250" autoRev="1" fill="hold"/>
                                        <p:tgtEl>
                                          <p:spTgt spid="6">
                                            <p:graphicEl>
                                              <a:dgm id="{4D2D6D1D-2F01-4088-B206-ADC96D8B6E80}"/>
                                            </p:graphicEl>
                                          </p:spTgt>
                                        </p:tgtEl>
                                      </p:cBhvr>
                                      <p:by x="105000" y="105000"/>
                                    </p:animScale>
                                  </p:childTnLst>
                                </p:cTn>
                              </p:par>
                              <p:par>
                                <p:cTn id="32" presetID="26" presetClass="emph" presetSubtype="0" fill="hold" grpId="0" nodeType="withEffect">
                                  <p:stCondLst>
                                    <p:cond delay="0"/>
                                  </p:stCondLst>
                                  <p:childTnLst>
                                    <p:animEffect transition="out" filter="fade">
                                      <p:cBhvr>
                                        <p:cTn id="33" dur="500" tmFilter="0, 0; .2, .5; .8, .5; 1, 0"/>
                                        <p:tgtEl>
                                          <p:spTgt spid="6">
                                            <p:graphicEl>
                                              <a:dgm id="{3B12B120-0F94-4167-8CDA-FB13F3CD9303}"/>
                                            </p:graphicEl>
                                          </p:spTgt>
                                        </p:tgtEl>
                                      </p:cBhvr>
                                    </p:animEffect>
                                    <p:animScale>
                                      <p:cBhvr>
                                        <p:cTn id="34" dur="250" autoRev="1" fill="hold"/>
                                        <p:tgtEl>
                                          <p:spTgt spid="6">
                                            <p:graphicEl>
                                              <a:dgm id="{3B12B120-0F94-4167-8CDA-FB13F3CD9303}"/>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632" y="1447800"/>
            <a:ext cx="3962400" cy="4419600"/>
          </a:xfrm>
        </p:spPr>
        <p:txBody>
          <a:bodyPr>
            <a:normAutofit/>
          </a:bodyPr>
          <a:lstStyle/>
          <a:p>
            <a:r>
              <a:rPr lang="en-US" dirty="0" smtClean="0"/>
              <a:t>Districts are able to view student </a:t>
            </a:r>
            <a:r>
              <a:rPr lang="en-US" dirty="0"/>
              <a:t>demographic data </a:t>
            </a:r>
            <a:r>
              <a:rPr lang="en-US" dirty="0" smtClean="0"/>
              <a:t>in the Visibility Tool which is </a:t>
            </a:r>
            <a:r>
              <a:rPr lang="en-US" b="1" dirty="0" smtClean="0">
                <a:solidFill>
                  <a:srgbClr val="FF0000"/>
                </a:solidFill>
              </a:rPr>
              <a:t>read only</a:t>
            </a:r>
            <a:r>
              <a:rPr lang="en-US" dirty="0" smtClean="0"/>
              <a:t>.</a:t>
            </a:r>
            <a:endParaRPr lang="en-US" i="1" dirty="0" smtClean="0"/>
          </a:p>
          <a:p>
            <a:pPr marL="457200" lvl="1" indent="0">
              <a:buNone/>
            </a:pPr>
            <a:endParaRPr lang="en-US" i="1" dirty="0" smtClean="0"/>
          </a:p>
          <a:p>
            <a:r>
              <a:rPr lang="en-US" b="1" dirty="0" smtClean="0"/>
              <a:t>Any and all </a:t>
            </a:r>
            <a:r>
              <a:rPr lang="en-US" dirty="0" smtClean="0"/>
              <a:t>changes </a:t>
            </a:r>
            <a:r>
              <a:rPr lang="en-US" dirty="0"/>
              <a:t>to demographic data</a:t>
            </a:r>
            <a:r>
              <a:rPr lang="en-US" dirty="0">
                <a:solidFill>
                  <a:srgbClr val="000000"/>
                </a:solidFill>
              </a:rPr>
              <a:t> </a:t>
            </a:r>
            <a:r>
              <a:rPr lang="en-US" b="1" dirty="0" smtClean="0">
                <a:solidFill>
                  <a:srgbClr val="000000"/>
                </a:solidFill>
              </a:rPr>
              <a:t>must</a:t>
            </a:r>
            <a:r>
              <a:rPr lang="en-US" dirty="0" smtClean="0">
                <a:solidFill>
                  <a:srgbClr val="000000"/>
                </a:solidFill>
              </a:rPr>
              <a:t> </a:t>
            </a:r>
            <a:r>
              <a:rPr lang="en-US" dirty="0" smtClean="0"/>
              <a:t>be </a:t>
            </a:r>
            <a:r>
              <a:rPr lang="en-US" dirty="0"/>
              <a:t>made through the </a:t>
            </a:r>
            <a:r>
              <a:rPr lang="en-US" b="1" dirty="0"/>
              <a:t>district SIS</a:t>
            </a:r>
            <a:r>
              <a:rPr lang="en-US" dirty="0" smtClean="0"/>
              <a:t>.</a:t>
            </a:r>
            <a:endParaRPr lang="en-US" dirty="0"/>
          </a:p>
        </p:txBody>
      </p:sp>
      <p:sp>
        <p:nvSpPr>
          <p:cNvPr id="3" name="Title 2"/>
          <p:cNvSpPr>
            <a:spLocks noGrp="1"/>
          </p:cNvSpPr>
          <p:nvPr>
            <p:ph type="title"/>
          </p:nvPr>
        </p:nvSpPr>
        <p:spPr/>
        <p:txBody>
          <a:bodyPr/>
          <a:lstStyle/>
          <a:p>
            <a:r>
              <a:rPr lang="en-US" dirty="0" smtClean="0"/>
              <a:t>Demographic Data</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863" y="2057400"/>
            <a:ext cx="4071937" cy="2832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0333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4419600" cy="4525963"/>
          </a:xfrm>
        </p:spPr>
        <p:txBody>
          <a:bodyPr>
            <a:normAutofit/>
          </a:bodyPr>
          <a:lstStyle/>
          <a:p>
            <a:r>
              <a:rPr lang="en-US" dirty="0" smtClean="0"/>
              <a:t>The Visibility </a:t>
            </a:r>
            <a:r>
              <a:rPr lang="en-US" dirty="0"/>
              <a:t>T</a:t>
            </a:r>
            <a:r>
              <a:rPr lang="en-US" dirty="0" smtClean="0"/>
              <a:t>ool developed by the TDOE technology team gives districts a clear and timely picture of information uploaded from their SIS to EIS.</a:t>
            </a:r>
          </a:p>
          <a:p>
            <a:pPr marL="0" indent="0">
              <a:buNone/>
            </a:pPr>
            <a:r>
              <a:rPr lang="en-US" dirty="0"/>
              <a:t/>
            </a:r>
            <a:br>
              <a:rPr lang="en-US" dirty="0"/>
            </a:br>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smtClean="0"/>
              <a:t>Visibility Tool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985" y="1693826"/>
            <a:ext cx="3729110" cy="372911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733800"/>
            <a:ext cx="1828800" cy="19399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25507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Users can now download </a:t>
            </a:r>
            <a:r>
              <a:rPr lang="en-US" b="1" dirty="0" smtClean="0"/>
              <a:t>student-level data </a:t>
            </a:r>
            <a:r>
              <a:rPr lang="en-US" dirty="0" smtClean="0"/>
              <a:t>in a .CSV file for saving or printing</a:t>
            </a:r>
            <a:endParaRPr lang="en-US" dirty="0"/>
          </a:p>
        </p:txBody>
      </p:sp>
      <p:sp>
        <p:nvSpPr>
          <p:cNvPr id="3" name="Title 2"/>
          <p:cNvSpPr>
            <a:spLocks noGrp="1"/>
          </p:cNvSpPr>
          <p:nvPr>
            <p:ph type="title"/>
          </p:nvPr>
        </p:nvSpPr>
        <p:spPr/>
        <p:txBody>
          <a:bodyPr/>
          <a:lstStyle/>
          <a:p>
            <a:r>
              <a:rPr lang="en-US" dirty="0" smtClean="0"/>
              <a:t>Downloading Data to a .CSV file</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163" y="2228299"/>
            <a:ext cx="8095582" cy="251711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934" y="4909430"/>
            <a:ext cx="7819048" cy="514286"/>
          </a:xfrm>
          <a:prstGeom prst="rect">
            <a:avLst/>
          </a:prstGeom>
          <a:ln>
            <a:noFill/>
          </a:ln>
          <a:effectLst>
            <a:outerShdw blurRad="292100" dist="139700" dir="2700000" algn="tl" rotWithShape="0">
              <a:srgbClr val="333333">
                <a:alpha val="65000"/>
              </a:srgbClr>
            </a:outerShdw>
          </a:effectLst>
        </p:spPr>
      </p:pic>
      <p:cxnSp>
        <p:nvCxnSpPr>
          <p:cNvPr id="9" name="Curved Connector 8"/>
          <p:cNvCxnSpPr/>
          <p:nvPr/>
        </p:nvCxnSpPr>
        <p:spPr>
          <a:xfrm rot="10800000" flipV="1">
            <a:off x="3342410" y="3201738"/>
            <a:ext cx="4572000" cy="1737360"/>
          </a:xfrm>
          <a:prstGeom prst="curvedConnector3">
            <a:avLst>
              <a:gd name="adj1" fmla="val 50000"/>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264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70560" y="1414219"/>
            <a:ext cx="4343400" cy="1828800"/>
          </a:xfrm>
        </p:spPr>
        <p:txBody>
          <a:bodyPr/>
          <a:lstStyle/>
          <a:p>
            <a:r>
              <a:rPr lang="en-US" dirty="0" smtClean="0"/>
              <a:t>When clicking the question mark next to an error, users can see the list of accounts applicable to the error.</a:t>
            </a:r>
            <a:endParaRPr lang="en-US" dirty="0"/>
          </a:p>
        </p:txBody>
      </p:sp>
      <p:sp>
        <p:nvSpPr>
          <p:cNvPr id="3" name="Title 2"/>
          <p:cNvSpPr>
            <a:spLocks noGrp="1"/>
          </p:cNvSpPr>
          <p:nvPr>
            <p:ph type="title"/>
          </p:nvPr>
        </p:nvSpPr>
        <p:spPr/>
        <p:txBody>
          <a:bodyPr/>
          <a:lstStyle/>
          <a:p>
            <a:r>
              <a:rPr lang="en-US" dirty="0" smtClean="0"/>
              <a:t>User-Friendly Error Messages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558381"/>
            <a:ext cx="6248400" cy="2173144"/>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05962"/>
            <a:ext cx="3181927"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2399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drilled down by grade and content area, users can download a .CSV of the student data</a:t>
            </a:r>
            <a:endParaRPr lang="en-US" dirty="0"/>
          </a:p>
        </p:txBody>
      </p:sp>
      <p:sp>
        <p:nvSpPr>
          <p:cNvPr id="3" name="Title 2"/>
          <p:cNvSpPr>
            <a:spLocks noGrp="1"/>
          </p:cNvSpPr>
          <p:nvPr>
            <p:ph type="title"/>
          </p:nvPr>
        </p:nvSpPr>
        <p:spPr/>
        <p:txBody>
          <a:bodyPr>
            <a:normAutofit fontScale="90000"/>
          </a:bodyPr>
          <a:lstStyle/>
          <a:p>
            <a:r>
              <a:rPr lang="en-US" dirty="0" smtClean="0"/>
              <a:t>Downloading Data from Drilled Down Search</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44" y="2249444"/>
            <a:ext cx="8425070" cy="35719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0864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Users can now search by content area without pulling by grade level first</a:t>
            </a:r>
            <a:endParaRPr lang="en-US" dirty="0"/>
          </a:p>
        </p:txBody>
      </p:sp>
      <p:sp>
        <p:nvSpPr>
          <p:cNvPr id="3" name="Title 2"/>
          <p:cNvSpPr>
            <a:spLocks noGrp="1"/>
          </p:cNvSpPr>
          <p:nvPr>
            <p:ph type="title"/>
          </p:nvPr>
        </p:nvSpPr>
        <p:spPr/>
        <p:txBody>
          <a:bodyPr/>
          <a:lstStyle/>
          <a:p>
            <a:r>
              <a:rPr lang="en-US" dirty="0" smtClean="0"/>
              <a:t>Bypassing Grade Level Selection</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286000"/>
            <a:ext cx="2361145" cy="3388837"/>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646" y="1987074"/>
            <a:ext cx="2157128" cy="3687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0538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solidFill>
                  <a:srgbClr val="002060"/>
                </a:solidFill>
              </a:rPr>
              <a:t>Race/Ethnicity Hierarchy</a:t>
            </a:r>
          </a:p>
          <a:p>
            <a:pPr lvl="1"/>
            <a:r>
              <a:rPr lang="en-US" dirty="0" smtClean="0"/>
              <a:t>The metrics by how race and ethnicity are calculated have been updated. </a:t>
            </a:r>
          </a:p>
          <a:p>
            <a:pPr lvl="1"/>
            <a:r>
              <a:rPr lang="en-US" dirty="0" smtClean="0"/>
              <a:t>Will reflect </a:t>
            </a:r>
            <a:r>
              <a:rPr lang="en-US" b="1" dirty="0" smtClean="0">
                <a:solidFill>
                  <a:srgbClr val="FF0000"/>
                </a:solidFill>
              </a:rPr>
              <a:t>what is in EIS</a:t>
            </a:r>
          </a:p>
          <a:p>
            <a:r>
              <a:rPr lang="en-US" b="1" dirty="0" smtClean="0">
                <a:solidFill>
                  <a:srgbClr val="002060"/>
                </a:solidFill>
              </a:rPr>
              <a:t>Weekly Error Reports</a:t>
            </a:r>
          </a:p>
          <a:p>
            <a:pPr lvl="1"/>
            <a:r>
              <a:rPr lang="en-US" dirty="0" smtClean="0"/>
              <a:t>Emailed to </a:t>
            </a:r>
            <a:r>
              <a:rPr lang="en-US" b="1" dirty="0" smtClean="0">
                <a:solidFill>
                  <a:srgbClr val="FF0000"/>
                </a:solidFill>
              </a:rPr>
              <a:t>DTC’s and EIS Supervisors</a:t>
            </a:r>
          </a:p>
          <a:p>
            <a:r>
              <a:rPr lang="en-US" b="1" dirty="0" smtClean="0">
                <a:solidFill>
                  <a:srgbClr val="002060"/>
                </a:solidFill>
              </a:rPr>
              <a:t>Default Date</a:t>
            </a:r>
          </a:p>
          <a:p>
            <a:pPr lvl="1"/>
            <a:r>
              <a:rPr lang="en-US" dirty="0" smtClean="0"/>
              <a:t>The default date to select will be based on the </a:t>
            </a:r>
            <a:r>
              <a:rPr lang="en-US" b="1" dirty="0" smtClean="0">
                <a:solidFill>
                  <a:srgbClr val="FF0000"/>
                </a:solidFill>
              </a:rPr>
              <a:t>date with the most updated information</a:t>
            </a:r>
            <a:r>
              <a:rPr lang="en-US" dirty="0" smtClean="0"/>
              <a:t>, not necessarily the previous day.</a:t>
            </a:r>
          </a:p>
          <a:p>
            <a:pPr lvl="2"/>
            <a:r>
              <a:rPr lang="en-US" dirty="0" smtClean="0"/>
              <a:t>In the event that EIS is running longer than expected, users will, by default, see the most current date</a:t>
            </a:r>
          </a:p>
          <a:p>
            <a:r>
              <a:rPr lang="en-US" b="1" dirty="0" smtClean="0">
                <a:solidFill>
                  <a:srgbClr val="002060"/>
                </a:solidFill>
              </a:rPr>
              <a:t>50% Enrollment</a:t>
            </a:r>
          </a:p>
          <a:p>
            <a:pPr lvl="1"/>
            <a:r>
              <a:rPr lang="en-US" dirty="0" smtClean="0"/>
              <a:t>A new metric is displayed on the dashboard showing the number of students who have been </a:t>
            </a:r>
            <a:r>
              <a:rPr lang="en-US" b="1" dirty="0" smtClean="0">
                <a:solidFill>
                  <a:srgbClr val="FF0000"/>
                </a:solidFill>
              </a:rPr>
              <a:t>enrolled in the school/district at least 50% of the school year</a:t>
            </a:r>
            <a:endParaRPr lang="en-US" b="1" dirty="0">
              <a:solidFill>
                <a:srgbClr val="FF0000"/>
              </a:solidFill>
            </a:endParaRPr>
          </a:p>
        </p:txBody>
      </p:sp>
      <p:sp>
        <p:nvSpPr>
          <p:cNvPr id="3" name="Title 2"/>
          <p:cNvSpPr>
            <a:spLocks noGrp="1"/>
          </p:cNvSpPr>
          <p:nvPr>
            <p:ph type="title"/>
          </p:nvPr>
        </p:nvSpPr>
        <p:spPr/>
        <p:txBody>
          <a:bodyPr/>
          <a:lstStyle/>
          <a:p>
            <a:r>
              <a:rPr lang="en-US" dirty="0" smtClean="0"/>
              <a:t>Additional Enhancements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28</a:t>
            </a:fld>
            <a:endParaRPr lang="en-US" dirty="0"/>
          </a:p>
        </p:txBody>
      </p:sp>
    </p:spTree>
    <p:extLst>
      <p:ext uri="{BB962C8B-B14F-4D97-AF65-F5344CB8AC3E}">
        <p14:creationId xmlns:p14="http://schemas.microsoft.com/office/powerpoint/2010/main" val="71962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Feedback mechanism in the EIS Performance Tool</a:t>
            </a:r>
          </a:p>
          <a:p>
            <a:pPr lvl="1"/>
            <a:r>
              <a:rPr lang="en-US" dirty="0" smtClean="0"/>
              <a:t>This will give districts the ability to see how the upload to EIS is progressing so user know if data is not showing up due to an error or because it’s still processing into EIS</a:t>
            </a:r>
            <a:endParaRPr lang="en-US" dirty="0"/>
          </a:p>
        </p:txBody>
      </p:sp>
      <p:sp>
        <p:nvSpPr>
          <p:cNvPr id="3" name="Title 2"/>
          <p:cNvSpPr>
            <a:spLocks noGrp="1"/>
          </p:cNvSpPr>
          <p:nvPr>
            <p:ph type="title"/>
          </p:nvPr>
        </p:nvSpPr>
        <p:spPr/>
        <p:txBody>
          <a:bodyPr/>
          <a:lstStyle/>
          <a:p>
            <a:r>
              <a:rPr lang="en-US" dirty="0" smtClean="0"/>
              <a:t>Visibility Tool – Related Updates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29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0845" y="3048000"/>
            <a:ext cx="2389909" cy="2593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5650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Denette Kolbe</a:t>
            </a:r>
          </a:p>
          <a:p>
            <a:pPr lvl="1"/>
            <a:r>
              <a:rPr lang="en-US" dirty="0" smtClean="0"/>
              <a:t>Executive Director </a:t>
            </a:r>
            <a:r>
              <a:rPr lang="en-US" dirty="0" smtClean="0"/>
              <a:t>- Assessment </a:t>
            </a:r>
            <a:r>
              <a:rPr lang="en-US" dirty="0" smtClean="0"/>
              <a:t>Logistics</a:t>
            </a:r>
          </a:p>
          <a:p>
            <a:r>
              <a:rPr lang="en-US" dirty="0" smtClean="0"/>
              <a:t>Amanda </a:t>
            </a:r>
            <a:r>
              <a:rPr lang="en-US" dirty="0" err="1" smtClean="0"/>
              <a:t>Hassman</a:t>
            </a:r>
            <a:endParaRPr lang="en-US" dirty="0" smtClean="0"/>
          </a:p>
          <a:p>
            <a:pPr lvl="1"/>
            <a:r>
              <a:rPr lang="en-US" dirty="0" smtClean="0"/>
              <a:t>Business </a:t>
            </a:r>
            <a:r>
              <a:rPr lang="en-US" dirty="0"/>
              <a:t>Analyst - Assessment </a:t>
            </a:r>
            <a:r>
              <a:rPr lang="en-US" dirty="0" smtClean="0"/>
              <a:t>Logistics</a:t>
            </a:r>
            <a:endParaRPr lang="en-US" dirty="0" smtClean="0"/>
          </a:p>
          <a:p>
            <a:r>
              <a:rPr lang="en-US" dirty="0" smtClean="0"/>
              <a:t>Mark Jackson</a:t>
            </a:r>
          </a:p>
          <a:p>
            <a:pPr lvl="1"/>
            <a:r>
              <a:rPr lang="en-US" dirty="0" smtClean="0"/>
              <a:t>Assistant Director </a:t>
            </a:r>
            <a:r>
              <a:rPr lang="en-US" dirty="0" smtClean="0"/>
              <a:t>- Assessment </a:t>
            </a:r>
            <a:r>
              <a:rPr lang="en-US" dirty="0" smtClean="0"/>
              <a:t>Logistics</a:t>
            </a:r>
            <a:endParaRPr lang="en-US" dirty="0"/>
          </a:p>
        </p:txBody>
      </p:sp>
      <p:sp>
        <p:nvSpPr>
          <p:cNvPr id="3" name="Title 2"/>
          <p:cNvSpPr>
            <a:spLocks noGrp="1"/>
          </p:cNvSpPr>
          <p:nvPr>
            <p:ph type="title"/>
          </p:nvPr>
        </p:nvSpPr>
        <p:spPr/>
        <p:txBody>
          <a:bodyPr/>
          <a:lstStyle/>
          <a:p>
            <a:r>
              <a:rPr lang="en-US" dirty="0" smtClean="0"/>
              <a:t>Introductions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a:t>
            </a:fld>
            <a:endParaRPr lang="en-US" dirty="0"/>
          </a:p>
        </p:txBody>
      </p:sp>
    </p:spTree>
    <p:extLst>
      <p:ext uri="{BB962C8B-B14F-4D97-AF65-F5344CB8AC3E}">
        <p14:creationId xmlns:p14="http://schemas.microsoft.com/office/powerpoint/2010/main" val="938833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55600">
              <a:buFont typeface="Wingdings"/>
              <a:buChar char=""/>
              <a:tabLst>
                <a:tab pos="354965" algn="l"/>
                <a:tab pos="355600" algn="l"/>
              </a:tabLst>
            </a:pPr>
            <a:r>
              <a:rPr lang="en-US" sz="2800" spc="-5" dirty="0" err="1">
                <a:solidFill>
                  <a:prstClr val="black"/>
                </a:solidFill>
                <a:latin typeface="Arial"/>
                <a:cs typeface="Arial"/>
              </a:rPr>
              <a:t>LiveBinders</a:t>
            </a:r>
            <a:r>
              <a:rPr lang="en-US" sz="2800" spc="-35" dirty="0">
                <a:solidFill>
                  <a:prstClr val="black"/>
                </a:solidFill>
                <a:latin typeface="Arial"/>
                <a:cs typeface="Arial"/>
              </a:rPr>
              <a:t> </a:t>
            </a:r>
            <a:r>
              <a:rPr lang="en-US" sz="2800" spc="-5" dirty="0" smtClean="0">
                <a:solidFill>
                  <a:prstClr val="black"/>
                </a:solidFill>
                <a:latin typeface="Arial"/>
                <a:cs typeface="Arial"/>
              </a:rPr>
              <a:t>site (</a:t>
            </a:r>
            <a:r>
              <a:rPr lang="en-US" sz="2800" spc="-5" dirty="0" smtClean="0">
                <a:solidFill>
                  <a:prstClr val="black"/>
                </a:solidFill>
                <a:latin typeface="Arial"/>
                <a:cs typeface="Arial"/>
                <a:hlinkClick r:id="rId2"/>
              </a:rPr>
              <a:t>Here</a:t>
            </a:r>
            <a:r>
              <a:rPr lang="en-US" sz="2800" spc="-5" dirty="0" smtClean="0">
                <a:solidFill>
                  <a:prstClr val="black"/>
                </a:solidFill>
                <a:latin typeface="Arial"/>
                <a:cs typeface="Arial"/>
              </a:rPr>
              <a:t>)</a:t>
            </a:r>
          </a:p>
          <a:p>
            <a:pPr marL="355600">
              <a:buFont typeface="Wingdings"/>
              <a:buChar char=""/>
              <a:tabLst>
                <a:tab pos="354965" algn="l"/>
                <a:tab pos="355600" algn="l"/>
              </a:tabLst>
            </a:pPr>
            <a:endParaRPr lang="en-US" sz="2800" spc="-5" dirty="0">
              <a:solidFill>
                <a:prstClr val="black"/>
              </a:solidFill>
              <a:latin typeface="Arial"/>
              <a:cs typeface="Arial"/>
            </a:endParaRPr>
          </a:p>
          <a:p>
            <a:pPr marL="355600">
              <a:buFont typeface="Wingdings"/>
              <a:buChar char=""/>
              <a:tabLst>
                <a:tab pos="354965" algn="l"/>
                <a:tab pos="355600" algn="l"/>
              </a:tabLst>
            </a:pPr>
            <a:endParaRPr lang="en-US" sz="2800" spc="-5" dirty="0" smtClean="0">
              <a:solidFill>
                <a:prstClr val="black"/>
              </a:solidFill>
              <a:latin typeface="Arial"/>
              <a:cs typeface="Arial"/>
            </a:endParaRPr>
          </a:p>
          <a:p>
            <a:pPr marL="355600">
              <a:buFont typeface="Wingdings"/>
              <a:buChar char=""/>
              <a:tabLst>
                <a:tab pos="354965" algn="l"/>
                <a:tab pos="355600" algn="l"/>
              </a:tabLst>
            </a:pPr>
            <a:r>
              <a:rPr lang="en-US" sz="2800" spc="-5" dirty="0" smtClean="0">
                <a:solidFill>
                  <a:prstClr val="black"/>
                </a:solidFill>
                <a:latin typeface="Arial"/>
                <a:cs typeface="Arial"/>
              </a:rPr>
              <a:t>Email</a:t>
            </a:r>
          </a:p>
          <a:p>
            <a:pPr marL="755650" lvl="1">
              <a:buFont typeface="Wingdings"/>
              <a:buChar char=""/>
              <a:tabLst>
                <a:tab pos="354965" algn="l"/>
                <a:tab pos="355600" algn="l"/>
              </a:tabLst>
            </a:pPr>
            <a:r>
              <a:rPr lang="en-US" sz="2600" spc="-5" dirty="0" smtClean="0">
                <a:solidFill>
                  <a:prstClr val="black"/>
                </a:solidFill>
                <a:latin typeface="Arial"/>
                <a:cs typeface="Arial"/>
              </a:rPr>
              <a:t>TNED.Assessment@tn.gov</a:t>
            </a:r>
            <a:endParaRPr lang="en-US" sz="2600" dirty="0" smtClean="0">
              <a:solidFill>
                <a:prstClr val="black"/>
              </a:solidFill>
              <a:latin typeface="Arial"/>
              <a:cs typeface="Arial"/>
            </a:endParaRPr>
          </a:p>
        </p:txBody>
      </p:sp>
      <p:sp>
        <p:nvSpPr>
          <p:cNvPr id="3" name="Title 2"/>
          <p:cNvSpPr>
            <a:spLocks noGrp="1"/>
          </p:cNvSpPr>
          <p:nvPr>
            <p:ph type="title"/>
          </p:nvPr>
        </p:nvSpPr>
        <p:spPr/>
        <p:txBody>
          <a:bodyPr/>
          <a:lstStyle/>
          <a:p>
            <a:r>
              <a:rPr lang="en-US" dirty="0" smtClean="0"/>
              <a:t>Visibility Tool Help</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981200"/>
            <a:ext cx="8001000" cy="7439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8643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technology team is here at the conference to answer questions about EIS and the Visibility </a:t>
            </a:r>
            <a:r>
              <a:rPr lang="en-US" dirty="0"/>
              <a:t>T</a:t>
            </a:r>
            <a:r>
              <a:rPr lang="en-US" dirty="0" smtClean="0"/>
              <a:t>ool.</a:t>
            </a:r>
            <a:r>
              <a:rPr lang="en-US" dirty="0"/>
              <a:t/>
            </a:r>
            <a:br>
              <a:rPr lang="en-US" dirty="0"/>
            </a:br>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smtClean="0"/>
              <a:t>Visibility Tool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600" y="2438400"/>
            <a:ext cx="5486400" cy="3086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12470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Test Provisioning</a:t>
            </a:r>
            <a:endParaRPr lang="en-US" sz="4200" dirty="0"/>
          </a:p>
        </p:txBody>
      </p:sp>
    </p:spTree>
    <p:extLst>
      <p:ext uri="{BB962C8B-B14F-4D97-AF65-F5344CB8AC3E}">
        <p14:creationId xmlns:p14="http://schemas.microsoft.com/office/powerpoint/2010/main" val="23773477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Districts </a:t>
            </a:r>
            <a:r>
              <a:rPr lang="en-US" dirty="0" smtClean="0"/>
              <a:t>must formally enroll students in order to generate a test registration.</a:t>
            </a:r>
            <a:r>
              <a:rPr lang="en-US" dirty="0"/>
              <a:t>  </a:t>
            </a:r>
            <a:endParaRPr lang="en-US" dirty="0" smtClean="0"/>
          </a:p>
          <a:p>
            <a:pPr lvl="1"/>
            <a:r>
              <a:rPr lang="en-US" b="1" dirty="0">
                <a:solidFill>
                  <a:srgbClr val="174A7C"/>
                </a:solidFill>
              </a:rPr>
              <a:t>Formal enrollment </a:t>
            </a:r>
            <a:r>
              <a:rPr lang="en-US" sz="1200" dirty="0"/>
              <a:t> </a:t>
            </a:r>
            <a:r>
              <a:rPr lang="en-US" dirty="0"/>
              <a:t>is defined as; “A state Student ID has been issued to the district SIS by the EIS data </a:t>
            </a:r>
            <a:r>
              <a:rPr lang="en-US" dirty="0" smtClean="0"/>
              <a:t>system,” and, therefore, </a:t>
            </a:r>
            <a:r>
              <a:rPr lang="en-US" dirty="0"/>
              <a:t>a record of that student exists in both the district SIS and in </a:t>
            </a:r>
            <a:r>
              <a:rPr lang="en-US" dirty="0" smtClean="0"/>
              <a:t>EIS.</a:t>
            </a:r>
          </a:p>
          <a:p>
            <a:pPr lvl="1"/>
            <a:r>
              <a:rPr lang="en-US" dirty="0" smtClean="0"/>
              <a:t>Students must meet the </a:t>
            </a:r>
            <a:r>
              <a:rPr lang="en-US" b="1" dirty="0" smtClean="0">
                <a:solidFill>
                  <a:srgbClr val="174A7C"/>
                </a:solidFill>
              </a:rPr>
              <a:t>business rules </a:t>
            </a:r>
            <a:r>
              <a:rPr lang="en-US" dirty="0" smtClean="0"/>
              <a:t>for the assessment pull in order to appear in Nextera and EdTools.</a:t>
            </a:r>
            <a:r>
              <a:rPr lang="en-US" dirty="0"/>
              <a:t/>
            </a:r>
            <a:br>
              <a:rPr lang="en-US" dirty="0"/>
            </a:br>
            <a:endParaRPr lang="en-US" dirty="0"/>
          </a:p>
          <a:p>
            <a:pPr lvl="1"/>
            <a:endParaRPr lang="en-US" dirty="0"/>
          </a:p>
        </p:txBody>
      </p:sp>
      <p:sp>
        <p:nvSpPr>
          <p:cNvPr id="3" name="Title 2"/>
          <p:cNvSpPr>
            <a:spLocks noGrp="1"/>
          </p:cNvSpPr>
          <p:nvPr>
            <p:ph type="title"/>
          </p:nvPr>
        </p:nvSpPr>
        <p:spPr/>
        <p:txBody>
          <a:bodyPr/>
          <a:lstStyle/>
          <a:p>
            <a:r>
              <a:rPr lang="en-US" dirty="0" smtClean="0"/>
              <a:t>Test Provisioning</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33</a:t>
            </a:fld>
            <a:endParaRPr lang="en-US" dirty="0"/>
          </a:p>
        </p:txBody>
      </p:sp>
    </p:spTree>
    <p:extLst>
      <p:ext uri="{BB962C8B-B14F-4D97-AF65-F5344CB8AC3E}">
        <p14:creationId xmlns:p14="http://schemas.microsoft.com/office/powerpoint/2010/main" val="1017230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For a student record to result in </a:t>
            </a:r>
            <a:r>
              <a:rPr lang="en-US" b="1" dirty="0" smtClean="0"/>
              <a:t>a test registration</a:t>
            </a:r>
            <a:r>
              <a:rPr lang="en-US" dirty="0" smtClean="0"/>
              <a:t>, the student must have:</a:t>
            </a:r>
          </a:p>
          <a:p>
            <a:pPr marL="0" indent="0">
              <a:buNone/>
            </a:pPr>
            <a:endParaRPr lang="en-US" dirty="0" smtClean="0"/>
          </a:p>
          <a:p>
            <a:pPr marL="914400" lvl="1" indent="-457200">
              <a:buFont typeface="+mj-lt"/>
              <a:buAutoNum type="arabicPeriod"/>
            </a:pPr>
            <a:r>
              <a:rPr lang="en-US" b="1" dirty="0">
                <a:solidFill>
                  <a:srgbClr val="174A7C"/>
                </a:solidFill>
              </a:rPr>
              <a:t>E</a:t>
            </a:r>
            <a:r>
              <a:rPr lang="en-US" b="1" dirty="0" smtClean="0">
                <a:solidFill>
                  <a:srgbClr val="174A7C"/>
                </a:solidFill>
              </a:rPr>
              <a:t>nrollment</a:t>
            </a:r>
            <a:r>
              <a:rPr lang="en-US" dirty="0" smtClean="0"/>
              <a:t> in a school</a:t>
            </a:r>
          </a:p>
          <a:p>
            <a:pPr marL="914400" lvl="1" indent="-457200">
              <a:buFont typeface="+mj-lt"/>
              <a:buAutoNum type="arabicPeriod"/>
            </a:pPr>
            <a:r>
              <a:rPr lang="en-US" b="1" dirty="0" smtClean="0">
                <a:solidFill>
                  <a:srgbClr val="174A7C"/>
                </a:solidFill>
              </a:rPr>
              <a:t>Instructional </a:t>
            </a:r>
            <a:r>
              <a:rPr lang="en-US" b="1" dirty="0">
                <a:solidFill>
                  <a:srgbClr val="174A7C"/>
                </a:solidFill>
              </a:rPr>
              <a:t>G</a:t>
            </a:r>
            <a:r>
              <a:rPr lang="en-US" b="1" dirty="0" smtClean="0">
                <a:solidFill>
                  <a:srgbClr val="174A7C"/>
                </a:solidFill>
              </a:rPr>
              <a:t>rade </a:t>
            </a:r>
            <a:r>
              <a:rPr lang="en-US" dirty="0" smtClean="0"/>
              <a:t>record for that enrollment</a:t>
            </a:r>
          </a:p>
          <a:p>
            <a:pPr marL="914400" lvl="1" indent="-457200">
              <a:buFont typeface="+mj-lt"/>
              <a:buAutoNum type="arabicPeriod"/>
            </a:pPr>
            <a:r>
              <a:rPr lang="en-US" b="1" dirty="0" smtClean="0">
                <a:solidFill>
                  <a:srgbClr val="174A7C"/>
                </a:solidFill>
              </a:rPr>
              <a:t>Student Class Assignment</a:t>
            </a:r>
            <a:r>
              <a:rPr lang="en-US" b="1" dirty="0" smtClean="0"/>
              <a:t> </a:t>
            </a:r>
            <a:r>
              <a:rPr lang="en-US" dirty="0" smtClean="0"/>
              <a:t>(course code) for that enrollment</a:t>
            </a:r>
          </a:p>
          <a:p>
            <a:pPr marL="914400" lvl="1" indent="-457200">
              <a:buFont typeface="+mj-lt"/>
              <a:buAutoNum type="arabicPeriod"/>
            </a:pPr>
            <a:r>
              <a:rPr lang="en-US" b="1" dirty="0" smtClean="0">
                <a:solidFill>
                  <a:srgbClr val="174A7C"/>
                </a:solidFill>
              </a:rPr>
              <a:t>Class Section </a:t>
            </a:r>
            <a:r>
              <a:rPr lang="en-US" dirty="0" smtClean="0"/>
              <a:t>(local class number) for the Student Class Assignment</a:t>
            </a:r>
          </a:p>
          <a:p>
            <a:pPr marL="914400" lvl="1" indent="-457200">
              <a:buFont typeface="+mj-lt"/>
              <a:buAutoNum type="arabicPeriod"/>
            </a:pPr>
            <a:r>
              <a:rPr lang="en-US" b="1" dirty="0" smtClean="0">
                <a:solidFill>
                  <a:srgbClr val="174A7C"/>
                </a:solidFill>
              </a:rPr>
              <a:t>Teacher</a:t>
            </a:r>
            <a:r>
              <a:rPr lang="en-US" dirty="0" smtClean="0"/>
              <a:t> identified as the teacher of record for the class section (Master Teacher record)</a:t>
            </a:r>
          </a:p>
          <a:p>
            <a:pPr marL="914400" lvl="1" indent="-457200">
              <a:buFont typeface="+mj-lt"/>
              <a:buAutoNum type="arabicPeriod"/>
            </a:pPr>
            <a:r>
              <a:rPr lang="en-US" b="1" dirty="0" smtClean="0">
                <a:solidFill>
                  <a:srgbClr val="174A7C"/>
                </a:solidFill>
              </a:rPr>
              <a:t>Valid Teacher License </a:t>
            </a:r>
            <a:r>
              <a:rPr lang="en-US" dirty="0" smtClean="0"/>
              <a:t>number for the teacher of record</a:t>
            </a:r>
            <a:endParaRPr lang="en-US" dirty="0"/>
          </a:p>
        </p:txBody>
      </p:sp>
      <p:sp>
        <p:nvSpPr>
          <p:cNvPr id="3" name="Title 2"/>
          <p:cNvSpPr>
            <a:spLocks noGrp="1"/>
          </p:cNvSpPr>
          <p:nvPr>
            <p:ph type="title"/>
          </p:nvPr>
        </p:nvSpPr>
        <p:spPr/>
        <p:txBody>
          <a:bodyPr/>
          <a:lstStyle/>
          <a:p>
            <a:r>
              <a:rPr lang="en-US" dirty="0" smtClean="0"/>
              <a:t>Business Rules for the EIS Enrollment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34</a:t>
            </a:fld>
            <a:endParaRPr lang="en-US" dirty="0"/>
          </a:p>
        </p:txBody>
      </p:sp>
    </p:spTree>
    <p:extLst>
      <p:ext uri="{BB962C8B-B14F-4D97-AF65-F5344CB8AC3E}">
        <p14:creationId xmlns:p14="http://schemas.microsoft.com/office/powerpoint/2010/main" val="34885712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0" y="1600200"/>
            <a:ext cx="4114800" cy="3962400"/>
          </a:xfrm>
        </p:spPr>
        <p:txBody>
          <a:bodyPr>
            <a:normAutofit/>
          </a:bodyPr>
          <a:lstStyle/>
          <a:p>
            <a:r>
              <a:rPr lang="en-US" dirty="0" smtClean="0"/>
              <a:t>New students enrolling in the district from out of state (home school, private school, another state) </a:t>
            </a:r>
            <a:r>
              <a:rPr lang="en-US" b="1" dirty="0" smtClean="0">
                <a:solidFill>
                  <a:srgbClr val="174A7C"/>
                </a:solidFill>
              </a:rPr>
              <a:t>must</a:t>
            </a:r>
            <a:r>
              <a:rPr lang="en-US" dirty="0" smtClean="0"/>
              <a:t> be entered into the SIS </a:t>
            </a:r>
            <a:r>
              <a:rPr lang="en-US" b="1" dirty="0" smtClean="0">
                <a:solidFill>
                  <a:srgbClr val="174A7C"/>
                </a:solidFill>
              </a:rPr>
              <a:t>as soon as possible </a:t>
            </a:r>
            <a:r>
              <a:rPr lang="en-US" dirty="0" smtClean="0"/>
              <a:t>in order to properly register them for the appropriate assessments.</a:t>
            </a:r>
          </a:p>
        </p:txBody>
      </p:sp>
      <p:sp>
        <p:nvSpPr>
          <p:cNvPr id="3" name="Title 2"/>
          <p:cNvSpPr>
            <a:spLocks noGrp="1"/>
          </p:cNvSpPr>
          <p:nvPr>
            <p:ph type="title"/>
          </p:nvPr>
        </p:nvSpPr>
        <p:spPr/>
        <p:txBody>
          <a:bodyPr/>
          <a:lstStyle/>
          <a:p>
            <a:r>
              <a:rPr lang="en-US" dirty="0" smtClean="0"/>
              <a:t>New Students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590800"/>
            <a:ext cx="2771775" cy="1562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7016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13426" y="1295400"/>
            <a:ext cx="3568574" cy="4525963"/>
          </a:xfrm>
        </p:spPr>
        <p:txBody>
          <a:bodyPr>
            <a:normAutofit/>
          </a:bodyPr>
          <a:lstStyle/>
          <a:p>
            <a:r>
              <a:rPr lang="en-US" dirty="0"/>
              <a:t>The last EIS assessment pull to provision Nextera with currently enrolled students and </a:t>
            </a:r>
            <a:r>
              <a:rPr lang="en-US" dirty="0" smtClean="0"/>
              <a:t>class rosters </a:t>
            </a:r>
            <a:r>
              <a:rPr lang="en-US" dirty="0"/>
              <a:t>will be </a:t>
            </a:r>
            <a:r>
              <a:rPr lang="en-US" b="1" dirty="0">
                <a:solidFill>
                  <a:srgbClr val="002060"/>
                </a:solidFill>
              </a:rPr>
              <a:t>two weeks </a:t>
            </a:r>
            <a:r>
              <a:rPr lang="en-US" dirty="0"/>
              <a:t>before the testing window opens.</a:t>
            </a:r>
          </a:p>
          <a:p>
            <a:r>
              <a:rPr lang="en-US" dirty="0"/>
              <a:t>For Fall EOC, this will be </a:t>
            </a:r>
            <a:r>
              <a:rPr lang="en-US" b="1" dirty="0">
                <a:solidFill>
                  <a:srgbClr val="FF0000"/>
                </a:solidFill>
              </a:rPr>
              <a:t>Monday, November 12, 2018</a:t>
            </a:r>
            <a:r>
              <a:rPr lang="en-US" dirty="0">
                <a:solidFill>
                  <a:srgbClr val="FF0000"/>
                </a:solidFill>
              </a:rPr>
              <a:t>.</a:t>
            </a:r>
          </a:p>
        </p:txBody>
      </p:sp>
      <p:sp>
        <p:nvSpPr>
          <p:cNvPr id="3" name="Title 2"/>
          <p:cNvSpPr>
            <a:spLocks noGrp="1"/>
          </p:cNvSpPr>
          <p:nvPr>
            <p:ph type="title"/>
          </p:nvPr>
        </p:nvSpPr>
        <p:spPr/>
        <p:txBody>
          <a:bodyPr/>
          <a:lstStyle/>
          <a:p>
            <a:r>
              <a:rPr lang="en-US" dirty="0" smtClean="0"/>
              <a:t>Last Pull for Fall 2018</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36</a:t>
            </a:fld>
            <a:endParaRPr lang="en-US" dirty="0"/>
          </a:p>
        </p:txBody>
      </p:sp>
      <p:pic>
        <p:nvPicPr>
          <p:cNvPr id="3074" name="Picture 2" descr="Image result for finish 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57400"/>
            <a:ext cx="3975148" cy="28111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3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3186"/>
            <a:ext cx="4114800" cy="4525963"/>
          </a:xfrm>
        </p:spPr>
        <p:txBody>
          <a:bodyPr>
            <a:normAutofit/>
          </a:bodyPr>
          <a:lstStyle/>
          <a:p>
            <a:r>
              <a:rPr lang="en-US" dirty="0" smtClean="0"/>
              <a:t>Student scheduling data </a:t>
            </a:r>
            <a:r>
              <a:rPr lang="en-US" b="1" dirty="0" smtClean="0">
                <a:solidFill>
                  <a:srgbClr val="002D72"/>
                </a:solidFill>
              </a:rPr>
              <a:t>must</a:t>
            </a:r>
            <a:r>
              <a:rPr lang="en-US" dirty="0" smtClean="0">
                <a:solidFill>
                  <a:srgbClr val="002D72"/>
                </a:solidFill>
              </a:rPr>
              <a:t> </a:t>
            </a:r>
            <a:r>
              <a:rPr lang="en-US" b="1" dirty="0" smtClean="0">
                <a:solidFill>
                  <a:srgbClr val="002D72"/>
                </a:solidFill>
              </a:rPr>
              <a:t>be correct </a:t>
            </a:r>
            <a:r>
              <a:rPr lang="en-US" dirty="0" smtClean="0"/>
              <a:t>in the SIS in order to generate orders and test registration for assessments.</a:t>
            </a:r>
          </a:p>
          <a:p>
            <a:r>
              <a:rPr lang="en-US" dirty="0" smtClean="0"/>
              <a:t>Correct </a:t>
            </a:r>
            <a:r>
              <a:rPr lang="en-US" b="1" dirty="0" smtClean="0">
                <a:solidFill>
                  <a:srgbClr val="002060"/>
                </a:solidFill>
              </a:rPr>
              <a:t>scheduling must reflect the correct course code</a:t>
            </a:r>
            <a:r>
              <a:rPr lang="en-US" dirty="0" smtClean="0">
                <a:solidFill>
                  <a:srgbClr val="002060"/>
                </a:solidFill>
              </a:rPr>
              <a:t> </a:t>
            </a:r>
            <a:r>
              <a:rPr lang="en-US" dirty="0" smtClean="0"/>
              <a:t>to trigger the assessment process. </a:t>
            </a:r>
          </a:p>
          <a:p>
            <a:endParaRPr lang="en-US" dirty="0"/>
          </a:p>
        </p:txBody>
      </p:sp>
      <p:sp>
        <p:nvSpPr>
          <p:cNvPr id="3" name="Title 2"/>
          <p:cNvSpPr>
            <a:spLocks noGrp="1"/>
          </p:cNvSpPr>
          <p:nvPr>
            <p:ph type="title"/>
          </p:nvPr>
        </p:nvSpPr>
        <p:spPr/>
        <p:txBody>
          <a:bodyPr/>
          <a:lstStyle/>
          <a:p>
            <a:r>
              <a:rPr lang="en-US" dirty="0" smtClean="0"/>
              <a:t>In a Nutshell…</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37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057400"/>
            <a:ext cx="3962400" cy="2493981"/>
          </a:xfrm>
          <a:prstGeom prst="rect">
            <a:avLst/>
          </a:prstGeom>
        </p:spPr>
      </p:pic>
    </p:spTree>
    <p:extLst>
      <p:ext uri="{BB962C8B-B14F-4D97-AF65-F5344CB8AC3E}">
        <p14:creationId xmlns:p14="http://schemas.microsoft.com/office/powerpoint/2010/main" val="3835393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Troubleshooting Data</a:t>
            </a:r>
            <a:endParaRPr lang="en-US" sz="4200" dirty="0"/>
          </a:p>
        </p:txBody>
      </p:sp>
    </p:spTree>
    <p:extLst>
      <p:ext uri="{BB962C8B-B14F-4D97-AF65-F5344CB8AC3E}">
        <p14:creationId xmlns:p14="http://schemas.microsoft.com/office/powerpoint/2010/main" val="406867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540" y="1295400"/>
            <a:ext cx="5026660" cy="4739759"/>
          </a:xfrm>
          <a:prstGeom prst="rect">
            <a:avLst/>
          </a:prstGeom>
        </p:spPr>
        <p:txBody>
          <a:bodyPr vert="horz" wrap="square" lIns="0" tIns="0" rIns="0" bIns="0" rtlCol="0">
            <a:spAutoFit/>
          </a:bodyPr>
          <a:lstStyle/>
          <a:p>
            <a:pPr marL="355600" indent="-342900">
              <a:buClr>
                <a:srgbClr val="EE3524"/>
              </a:buClr>
              <a:buFont typeface="Wingdings"/>
              <a:buChar char=""/>
              <a:tabLst>
                <a:tab pos="354965" algn="l"/>
                <a:tab pos="355600" algn="l"/>
              </a:tabLst>
            </a:pPr>
            <a:r>
              <a:rPr lang="en-US" sz="2800" spc="-5" dirty="0" smtClean="0">
                <a:solidFill>
                  <a:prstClr val="black"/>
                </a:solidFill>
                <a:latin typeface="Arial"/>
                <a:cs typeface="Arial"/>
              </a:rPr>
              <a:t>The teacher needs</a:t>
            </a:r>
          </a:p>
          <a:p>
            <a:pPr marL="355600" indent="-342900">
              <a:buClr>
                <a:srgbClr val="EE3524"/>
              </a:buClr>
              <a:buFont typeface="Wingdings"/>
              <a:buChar char=""/>
              <a:tabLst>
                <a:tab pos="354965" algn="l"/>
                <a:tab pos="355600" algn="l"/>
              </a:tabLst>
            </a:pPr>
            <a:endParaRPr lang="en-US" sz="2800" spc="-5" dirty="0" smtClean="0">
              <a:solidFill>
                <a:prstClr val="black"/>
              </a:solidFill>
              <a:latin typeface="Arial"/>
              <a:cs typeface="Arial"/>
            </a:endParaRPr>
          </a:p>
          <a:p>
            <a:pPr marL="812800" lvl="1" indent="-342900">
              <a:buClr>
                <a:srgbClr val="EE3524"/>
              </a:buClr>
              <a:buFont typeface="Wingdings"/>
              <a:buChar char=""/>
              <a:tabLst>
                <a:tab pos="354965" algn="l"/>
                <a:tab pos="355600" algn="l"/>
              </a:tabLst>
            </a:pPr>
            <a:r>
              <a:rPr lang="en-US" sz="2800" spc="-5" dirty="0" smtClean="0">
                <a:solidFill>
                  <a:prstClr val="black"/>
                </a:solidFill>
                <a:latin typeface="Arial"/>
                <a:cs typeface="Arial"/>
              </a:rPr>
              <a:t>A </a:t>
            </a:r>
            <a:r>
              <a:rPr lang="en-US" sz="2800" b="1" spc="-5" dirty="0" smtClean="0">
                <a:solidFill>
                  <a:srgbClr val="002060"/>
                </a:solidFill>
                <a:latin typeface="Arial"/>
                <a:cs typeface="Arial"/>
              </a:rPr>
              <a:t>first</a:t>
            </a:r>
            <a:r>
              <a:rPr lang="en-US" sz="2800" spc="-5" dirty="0" smtClean="0">
                <a:solidFill>
                  <a:srgbClr val="002060"/>
                </a:solidFill>
                <a:latin typeface="Arial"/>
                <a:cs typeface="Arial"/>
              </a:rPr>
              <a:t> </a:t>
            </a:r>
            <a:r>
              <a:rPr lang="en-US" sz="2800" spc="-5" dirty="0" smtClean="0">
                <a:solidFill>
                  <a:prstClr val="black"/>
                </a:solidFill>
                <a:latin typeface="Arial"/>
                <a:cs typeface="Arial"/>
              </a:rPr>
              <a:t>&amp; </a:t>
            </a:r>
            <a:r>
              <a:rPr lang="en-US" sz="2800" b="1" spc="-5" dirty="0" smtClean="0">
                <a:solidFill>
                  <a:srgbClr val="002060"/>
                </a:solidFill>
                <a:latin typeface="Arial"/>
                <a:cs typeface="Arial"/>
              </a:rPr>
              <a:t>last</a:t>
            </a:r>
            <a:r>
              <a:rPr lang="en-US" sz="2800" spc="-5" dirty="0" smtClean="0">
                <a:solidFill>
                  <a:srgbClr val="002060"/>
                </a:solidFill>
                <a:latin typeface="Arial"/>
                <a:cs typeface="Arial"/>
              </a:rPr>
              <a:t> </a:t>
            </a:r>
            <a:r>
              <a:rPr lang="en-US" sz="2800" spc="-5" dirty="0" smtClean="0">
                <a:solidFill>
                  <a:prstClr val="black"/>
                </a:solidFill>
                <a:latin typeface="Arial"/>
                <a:cs typeface="Arial"/>
              </a:rPr>
              <a:t>name</a:t>
            </a:r>
          </a:p>
          <a:p>
            <a:pPr marL="812800" lvl="1" indent="-342900">
              <a:buClr>
                <a:srgbClr val="EE3524"/>
              </a:buClr>
              <a:buFont typeface="Wingdings"/>
              <a:buChar char=""/>
              <a:tabLst>
                <a:tab pos="354965" algn="l"/>
                <a:tab pos="355600" algn="l"/>
              </a:tabLst>
            </a:pPr>
            <a:endParaRPr lang="en-US" sz="2800" spc="-5" dirty="0" smtClean="0">
              <a:solidFill>
                <a:prstClr val="black"/>
              </a:solidFill>
              <a:latin typeface="Arial"/>
              <a:cs typeface="Arial"/>
            </a:endParaRPr>
          </a:p>
          <a:p>
            <a:pPr marL="812800" lvl="1" indent="-342900">
              <a:buClr>
                <a:srgbClr val="EE3524"/>
              </a:buClr>
              <a:buFont typeface="Wingdings"/>
              <a:buChar char=""/>
              <a:tabLst>
                <a:tab pos="354965" algn="l"/>
                <a:tab pos="355600" algn="l"/>
              </a:tabLst>
            </a:pPr>
            <a:r>
              <a:rPr lang="en-US" sz="2800" spc="-5" dirty="0" smtClean="0">
                <a:solidFill>
                  <a:prstClr val="black"/>
                </a:solidFill>
                <a:latin typeface="Arial"/>
                <a:cs typeface="Arial"/>
              </a:rPr>
              <a:t>A </a:t>
            </a:r>
            <a:r>
              <a:rPr lang="en-US" sz="2800" b="1" spc="-5" dirty="0" smtClean="0">
                <a:solidFill>
                  <a:srgbClr val="002060"/>
                </a:solidFill>
                <a:latin typeface="Arial"/>
                <a:cs typeface="Arial"/>
              </a:rPr>
              <a:t>valid</a:t>
            </a:r>
            <a:r>
              <a:rPr lang="en-US" sz="2800" spc="-5" dirty="0" smtClean="0">
                <a:solidFill>
                  <a:prstClr val="black"/>
                </a:solidFill>
                <a:latin typeface="Arial"/>
                <a:cs typeface="Arial"/>
              </a:rPr>
              <a:t> email address</a:t>
            </a:r>
          </a:p>
          <a:p>
            <a:pPr marL="1270000" lvl="2" indent="-342900">
              <a:buClr>
                <a:srgbClr val="EE3524"/>
              </a:buClr>
              <a:buFont typeface="Wingdings"/>
              <a:buChar char=""/>
              <a:tabLst>
                <a:tab pos="354965" algn="l"/>
                <a:tab pos="355600" algn="l"/>
              </a:tabLst>
            </a:pPr>
            <a:r>
              <a:rPr lang="en-US" sz="2800" spc="-5" dirty="0" smtClean="0">
                <a:solidFill>
                  <a:prstClr val="black"/>
                </a:solidFill>
                <a:latin typeface="Arial"/>
                <a:cs typeface="Arial"/>
              </a:rPr>
              <a:t>From the appropriate district/organization</a:t>
            </a:r>
          </a:p>
          <a:p>
            <a:pPr marL="1270000" lvl="2" indent="-342900">
              <a:buClr>
                <a:srgbClr val="EE3524"/>
              </a:buClr>
              <a:buFont typeface="Wingdings"/>
              <a:buChar char=""/>
              <a:tabLst>
                <a:tab pos="354965" algn="l"/>
                <a:tab pos="355600" algn="l"/>
              </a:tabLst>
            </a:pPr>
            <a:endParaRPr lang="en-US" sz="2800" spc="-5" dirty="0" smtClean="0">
              <a:solidFill>
                <a:prstClr val="black"/>
              </a:solidFill>
              <a:latin typeface="Arial"/>
              <a:cs typeface="Arial"/>
            </a:endParaRPr>
          </a:p>
          <a:p>
            <a:pPr marL="812800" lvl="1" indent="-342900">
              <a:buClr>
                <a:srgbClr val="EE3524"/>
              </a:buClr>
              <a:buFont typeface="Wingdings"/>
              <a:buChar char=""/>
              <a:tabLst>
                <a:tab pos="354965" algn="l"/>
                <a:tab pos="355600" algn="l"/>
              </a:tabLst>
            </a:pPr>
            <a:r>
              <a:rPr lang="en-US" sz="2800" spc="-5" dirty="0" smtClean="0">
                <a:solidFill>
                  <a:prstClr val="black"/>
                </a:solidFill>
                <a:latin typeface="Arial"/>
                <a:cs typeface="Arial"/>
              </a:rPr>
              <a:t>A </a:t>
            </a:r>
            <a:r>
              <a:rPr lang="en-US" sz="2800" b="1" spc="-5" dirty="0" smtClean="0">
                <a:solidFill>
                  <a:srgbClr val="002060"/>
                </a:solidFill>
                <a:latin typeface="Arial"/>
                <a:cs typeface="Arial"/>
              </a:rPr>
              <a:t>valid</a:t>
            </a:r>
            <a:r>
              <a:rPr lang="en-US" sz="2800" spc="-5" dirty="0" smtClean="0">
                <a:solidFill>
                  <a:srgbClr val="002060"/>
                </a:solidFill>
                <a:latin typeface="Arial"/>
                <a:cs typeface="Arial"/>
              </a:rPr>
              <a:t> </a:t>
            </a:r>
            <a:r>
              <a:rPr lang="en-US" sz="2800" spc="-40" dirty="0">
                <a:solidFill>
                  <a:prstClr val="black"/>
                </a:solidFill>
                <a:latin typeface="Arial"/>
                <a:cs typeface="Arial"/>
              </a:rPr>
              <a:t>Teacher </a:t>
            </a:r>
            <a:r>
              <a:rPr lang="en-US" sz="2800" spc="-5" dirty="0">
                <a:solidFill>
                  <a:prstClr val="black"/>
                </a:solidFill>
                <a:latin typeface="Arial"/>
                <a:cs typeface="Arial"/>
              </a:rPr>
              <a:t>license number (TLN) </a:t>
            </a:r>
            <a:endParaRPr lang="en-US" sz="2800" spc="-5" dirty="0" smtClean="0">
              <a:solidFill>
                <a:prstClr val="black"/>
              </a:solidFill>
              <a:latin typeface="Arial"/>
              <a:cs typeface="Arial"/>
            </a:endParaRPr>
          </a:p>
          <a:p>
            <a:pPr marL="12700">
              <a:buClr>
                <a:srgbClr val="EE3524"/>
              </a:buClr>
              <a:tabLst>
                <a:tab pos="354965" algn="l"/>
                <a:tab pos="355600" algn="l"/>
              </a:tabLst>
            </a:pPr>
            <a:endParaRPr sz="2800" dirty="0">
              <a:solidFill>
                <a:prstClr val="black"/>
              </a:solidFill>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latin typeface="Georgia" panose="02040502050405020303" pitchFamily="18" charset="0"/>
              </a:rPr>
              <a:t>Common </a:t>
            </a:r>
            <a:r>
              <a:rPr spc="-5" dirty="0">
                <a:latin typeface="Georgia" panose="02040502050405020303" pitchFamily="18" charset="0"/>
              </a:rPr>
              <a:t>Data Quality Issues:</a:t>
            </a:r>
            <a:r>
              <a:rPr spc="-80" dirty="0">
                <a:latin typeface="Georgia" panose="02040502050405020303" pitchFamily="18" charset="0"/>
              </a:rPr>
              <a:t> </a:t>
            </a:r>
            <a:r>
              <a:rPr dirty="0">
                <a:latin typeface="Georgia" panose="02040502050405020303" pitchFamily="18" charset="0"/>
              </a:rPr>
              <a:t>Teachers</a:t>
            </a:r>
          </a:p>
        </p:txBody>
      </p:sp>
      <p:pic>
        <p:nvPicPr>
          <p:cNvPr id="1026" name="Picture 2" descr="Image result for tea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57400"/>
            <a:ext cx="297180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812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TCAP Overview</a:t>
            </a:r>
            <a:endParaRPr lang="en-US" sz="4200" dirty="0"/>
          </a:p>
        </p:txBody>
      </p:sp>
    </p:spTree>
    <p:extLst>
      <p:ext uri="{BB962C8B-B14F-4D97-AF65-F5344CB8AC3E}">
        <p14:creationId xmlns:p14="http://schemas.microsoft.com/office/powerpoint/2010/main" val="6677386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71800" y="1219200"/>
            <a:ext cx="5943600" cy="4662815"/>
          </a:xfrm>
          <a:prstGeom prst="rect">
            <a:avLst/>
          </a:prstGeom>
        </p:spPr>
        <p:txBody>
          <a:bodyPr vert="horz" wrap="square" lIns="0" tIns="0" rIns="0" bIns="0" rtlCol="0">
            <a:spAutoFit/>
          </a:bodyPr>
          <a:lstStyle/>
          <a:p>
            <a:pPr marL="355600" marR="99695" indent="-342900">
              <a:spcBef>
                <a:spcPts val="555"/>
              </a:spcBef>
              <a:buClr>
                <a:srgbClr val="EE3524"/>
              </a:buClr>
              <a:buFont typeface="Wingdings" panose="05000000000000000000" pitchFamily="2" charset="2"/>
              <a:buChar char="§"/>
              <a:tabLst>
                <a:tab pos="354965" algn="l"/>
                <a:tab pos="355600" algn="l"/>
              </a:tabLst>
            </a:pPr>
            <a:r>
              <a:rPr sz="2400" spc="-40" dirty="0" smtClean="0">
                <a:solidFill>
                  <a:prstClr val="black"/>
                </a:solidFill>
                <a:latin typeface="Arial"/>
                <a:cs typeface="Arial"/>
              </a:rPr>
              <a:t>Teacher </a:t>
            </a:r>
            <a:r>
              <a:rPr sz="2400" dirty="0">
                <a:solidFill>
                  <a:prstClr val="black"/>
                </a:solidFill>
                <a:latin typeface="Arial"/>
                <a:cs typeface="Arial"/>
              </a:rPr>
              <a:t>class </a:t>
            </a:r>
            <a:r>
              <a:rPr sz="2400" spc="-5" dirty="0">
                <a:solidFill>
                  <a:prstClr val="black"/>
                </a:solidFill>
                <a:latin typeface="Arial"/>
                <a:cs typeface="Arial"/>
              </a:rPr>
              <a:t>assignments are </a:t>
            </a:r>
            <a:r>
              <a:rPr sz="2400" spc="-5" dirty="0" smtClean="0">
                <a:solidFill>
                  <a:prstClr val="black"/>
                </a:solidFill>
                <a:latin typeface="Arial"/>
                <a:cs typeface="Arial"/>
              </a:rPr>
              <a:t>complete</a:t>
            </a:r>
            <a:endParaRPr lang="en-US" sz="2400" spc="-5" dirty="0" smtClean="0">
              <a:solidFill>
                <a:prstClr val="black"/>
              </a:solidFill>
              <a:latin typeface="Arial"/>
              <a:cs typeface="Arial"/>
            </a:endParaRPr>
          </a:p>
          <a:p>
            <a:pPr marL="812800" marR="99695" lvl="1" indent="-342900">
              <a:spcBef>
                <a:spcPts val="555"/>
              </a:spcBef>
              <a:buClr>
                <a:srgbClr val="EE3524"/>
              </a:buClr>
              <a:buFont typeface="Wingdings" panose="05000000000000000000" pitchFamily="2" charset="2"/>
              <a:buChar char="§"/>
              <a:tabLst>
                <a:tab pos="354965" algn="l"/>
                <a:tab pos="355600" algn="l"/>
              </a:tabLst>
            </a:pPr>
            <a:r>
              <a:rPr sz="2400" b="1" spc="-5" dirty="0" smtClean="0">
                <a:solidFill>
                  <a:srgbClr val="174A7C"/>
                </a:solidFill>
                <a:latin typeface="Arial"/>
                <a:cs typeface="Arial"/>
              </a:rPr>
              <a:t>no missing</a:t>
            </a:r>
            <a:r>
              <a:rPr lang="en-US" sz="2400" b="1" spc="-5" dirty="0" smtClean="0">
                <a:solidFill>
                  <a:srgbClr val="174A7C"/>
                </a:solidFill>
                <a:latin typeface="Arial"/>
                <a:cs typeface="Arial"/>
              </a:rPr>
              <a:t> </a:t>
            </a:r>
            <a:r>
              <a:rPr sz="2400" b="1" spc="-5" dirty="0" smtClean="0">
                <a:solidFill>
                  <a:srgbClr val="174A7C"/>
                </a:solidFill>
                <a:latin typeface="Arial"/>
                <a:cs typeface="Arial"/>
              </a:rPr>
              <a:t>or empty </a:t>
            </a:r>
            <a:r>
              <a:rPr sz="2400" b="1" i="1" spc="-5" dirty="0">
                <a:solidFill>
                  <a:srgbClr val="174A7C"/>
                </a:solidFill>
                <a:latin typeface="Arial"/>
                <a:cs typeface="Arial"/>
              </a:rPr>
              <a:t>from</a:t>
            </a:r>
            <a:r>
              <a:rPr sz="2400" b="1" spc="-5" dirty="0">
                <a:solidFill>
                  <a:srgbClr val="174A7C"/>
                </a:solidFill>
                <a:latin typeface="Arial"/>
                <a:cs typeface="Arial"/>
              </a:rPr>
              <a:t> and </a:t>
            </a:r>
            <a:r>
              <a:rPr sz="2400" b="1" i="1" spc="-5" dirty="0">
                <a:solidFill>
                  <a:srgbClr val="174A7C"/>
                </a:solidFill>
                <a:latin typeface="Arial"/>
                <a:cs typeface="Arial"/>
              </a:rPr>
              <a:t>to</a:t>
            </a:r>
            <a:r>
              <a:rPr sz="2400" b="1" spc="-5" dirty="0">
                <a:solidFill>
                  <a:srgbClr val="174A7C"/>
                </a:solidFill>
                <a:latin typeface="Arial"/>
                <a:cs typeface="Arial"/>
              </a:rPr>
              <a:t> date </a:t>
            </a:r>
            <a:r>
              <a:rPr sz="2400" b="1" spc="-5" dirty="0" smtClean="0">
                <a:solidFill>
                  <a:srgbClr val="174A7C"/>
                </a:solidFill>
                <a:latin typeface="Arial"/>
                <a:cs typeface="Arial"/>
              </a:rPr>
              <a:t>values</a:t>
            </a:r>
            <a:endParaRPr lang="en-US" sz="2400" b="1" spc="-5" dirty="0">
              <a:solidFill>
                <a:srgbClr val="174A7C"/>
              </a:solidFill>
              <a:latin typeface="Arial"/>
              <a:cs typeface="Arial"/>
            </a:endParaRPr>
          </a:p>
          <a:p>
            <a:pPr marL="812800" marR="99695" lvl="1" indent="-342900">
              <a:spcBef>
                <a:spcPts val="555"/>
              </a:spcBef>
              <a:buClr>
                <a:srgbClr val="EE3524"/>
              </a:buClr>
              <a:buFont typeface="Wingdings" panose="05000000000000000000" pitchFamily="2" charset="2"/>
              <a:buChar char="§"/>
              <a:tabLst>
                <a:tab pos="354965" algn="l"/>
                <a:tab pos="355600" algn="l"/>
              </a:tabLst>
            </a:pPr>
            <a:r>
              <a:rPr sz="2400" dirty="0" smtClean="0">
                <a:solidFill>
                  <a:prstClr val="black"/>
                </a:solidFill>
                <a:latin typeface="Arial"/>
                <a:cs typeface="Arial"/>
              </a:rPr>
              <a:t>There </a:t>
            </a:r>
            <a:r>
              <a:rPr sz="2400" dirty="0">
                <a:solidFill>
                  <a:prstClr val="black"/>
                </a:solidFill>
                <a:latin typeface="Arial"/>
                <a:cs typeface="Arial"/>
              </a:rPr>
              <a:t>are </a:t>
            </a:r>
            <a:r>
              <a:rPr sz="2400" b="1" dirty="0">
                <a:solidFill>
                  <a:srgbClr val="002D72"/>
                </a:solidFill>
                <a:latin typeface="Arial"/>
                <a:cs typeface="Arial"/>
              </a:rPr>
              <a:t>no inappropriate date </a:t>
            </a:r>
            <a:r>
              <a:rPr sz="2400" b="1" spc="-5" dirty="0">
                <a:solidFill>
                  <a:srgbClr val="002D72"/>
                </a:solidFill>
                <a:latin typeface="Arial"/>
                <a:cs typeface="Arial"/>
              </a:rPr>
              <a:t>overlaps</a:t>
            </a:r>
            <a:r>
              <a:rPr sz="2400" b="1" spc="-130" dirty="0">
                <a:solidFill>
                  <a:srgbClr val="002D72"/>
                </a:solidFill>
                <a:latin typeface="Arial"/>
                <a:cs typeface="Arial"/>
              </a:rPr>
              <a:t> </a:t>
            </a:r>
            <a:r>
              <a:rPr sz="2400" dirty="0">
                <a:solidFill>
                  <a:prstClr val="black"/>
                </a:solidFill>
                <a:latin typeface="Arial"/>
                <a:cs typeface="Arial"/>
              </a:rPr>
              <a:t>between</a:t>
            </a:r>
            <a:r>
              <a:rPr sz="2400" spc="-35" dirty="0">
                <a:solidFill>
                  <a:prstClr val="black"/>
                </a:solidFill>
                <a:latin typeface="Arial"/>
                <a:cs typeface="Arial"/>
              </a:rPr>
              <a:t> </a:t>
            </a:r>
            <a:r>
              <a:rPr sz="2400" spc="-5" dirty="0">
                <a:solidFill>
                  <a:prstClr val="black"/>
                </a:solidFill>
                <a:latin typeface="Arial"/>
                <a:cs typeface="Arial"/>
              </a:rPr>
              <a:t>multiple </a:t>
            </a:r>
            <a:r>
              <a:rPr sz="2400" dirty="0" smtClean="0">
                <a:solidFill>
                  <a:prstClr val="black"/>
                </a:solidFill>
                <a:latin typeface="Arial"/>
                <a:cs typeface="Arial"/>
              </a:rPr>
              <a:t>teachers</a:t>
            </a:r>
            <a:r>
              <a:rPr sz="2400" dirty="0">
                <a:solidFill>
                  <a:prstClr val="black"/>
                </a:solidFill>
                <a:latin typeface="Arial"/>
                <a:cs typeface="Arial"/>
              </a:rPr>
              <a:t>, </a:t>
            </a:r>
            <a:r>
              <a:rPr sz="2400" spc="-5" dirty="0">
                <a:solidFill>
                  <a:prstClr val="black"/>
                </a:solidFill>
                <a:latin typeface="Arial"/>
                <a:cs typeface="Arial"/>
              </a:rPr>
              <a:t>leaving </a:t>
            </a:r>
            <a:r>
              <a:rPr sz="2400" dirty="0">
                <a:solidFill>
                  <a:prstClr val="black"/>
                </a:solidFill>
                <a:latin typeface="Arial"/>
                <a:cs typeface="Arial"/>
              </a:rPr>
              <a:t>only one teacher as the </a:t>
            </a:r>
            <a:r>
              <a:rPr sz="2400" spc="-30" dirty="0">
                <a:solidFill>
                  <a:prstClr val="black"/>
                </a:solidFill>
                <a:latin typeface="Arial"/>
                <a:cs typeface="Arial"/>
              </a:rPr>
              <a:t>Teacher </a:t>
            </a:r>
            <a:r>
              <a:rPr sz="2400" dirty="0">
                <a:solidFill>
                  <a:prstClr val="black"/>
                </a:solidFill>
                <a:latin typeface="Arial"/>
                <a:cs typeface="Arial"/>
              </a:rPr>
              <a:t>of Record </a:t>
            </a:r>
            <a:r>
              <a:rPr sz="2400" spc="-5" dirty="0" smtClean="0">
                <a:solidFill>
                  <a:prstClr val="black"/>
                </a:solidFill>
                <a:latin typeface="Arial"/>
                <a:cs typeface="Arial"/>
              </a:rPr>
              <a:t>(</a:t>
            </a:r>
            <a:r>
              <a:rPr sz="2400" spc="-5" dirty="0">
                <a:solidFill>
                  <a:prstClr val="black"/>
                </a:solidFill>
                <a:latin typeface="Arial"/>
                <a:cs typeface="Arial"/>
              </a:rPr>
              <a:t>TOR) for </a:t>
            </a:r>
            <a:r>
              <a:rPr sz="2400" dirty="0">
                <a:solidFill>
                  <a:prstClr val="black"/>
                </a:solidFill>
                <a:latin typeface="Arial"/>
                <a:cs typeface="Arial"/>
              </a:rPr>
              <a:t>any </a:t>
            </a:r>
            <a:r>
              <a:rPr sz="2400" spc="-5" dirty="0">
                <a:solidFill>
                  <a:prstClr val="black"/>
                </a:solidFill>
                <a:latin typeface="Arial"/>
                <a:cs typeface="Arial"/>
              </a:rPr>
              <a:t>given </a:t>
            </a:r>
            <a:r>
              <a:rPr sz="2400" dirty="0">
                <a:solidFill>
                  <a:prstClr val="black"/>
                </a:solidFill>
                <a:latin typeface="Arial"/>
                <a:cs typeface="Arial"/>
              </a:rPr>
              <a:t>class. </a:t>
            </a:r>
            <a:endParaRPr lang="en-US" sz="2400" dirty="0" smtClean="0">
              <a:solidFill>
                <a:prstClr val="black"/>
              </a:solidFill>
              <a:latin typeface="Arial"/>
              <a:cs typeface="Arial"/>
            </a:endParaRPr>
          </a:p>
          <a:p>
            <a:pPr marL="355600" marR="99695" indent="-342900">
              <a:spcBef>
                <a:spcPts val="555"/>
              </a:spcBef>
              <a:buClr>
                <a:srgbClr val="EE3524"/>
              </a:buClr>
              <a:buFont typeface="Wingdings" panose="05000000000000000000" pitchFamily="2" charset="2"/>
              <a:buChar char="§"/>
              <a:tabLst>
                <a:tab pos="354965" algn="l"/>
                <a:tab pos="355600" algn="l"/>
              </a:tabLst>
            </a:pPr>
            <a:r>
              <a:rPr sz="2400" spc="-5" dirty="0" smtClean="0">
                <a:solidFill>
                  <a:prstClr val="black"/>
                </a:solidFill>
                <a:latin typeface="Arial"/>
                <a:cs typeface="Arial"/>
              </a:rPr>
              <a:t>In </a:t>
            </a:r>
            <a:r>
              <a:rPr sz="2400" dirty="0">
                <a:solidFill>
                  <a:prstClr val="black"/>
                </a:solidFill>
                <a:latin typeface="Arial"/>
                <a:cs typeface="Arial"/>
              </a:rPr>
              <a:t>order </a:t>
            </a:r>
            <a:r>
              <a:rPr sz="2400" spc="-5" dirty="0">
                <a:solidFill>
                  <a:prstClr val="black"/>
                </a:solidFill>
                <a:latin typeface="Arial"/>
                <a:cs typeface="Arial"/>
              </a:rPr>
              <a:t>to </a:t>
            </a:r>
            <a:r>
              <a:rPr sz="2400" dirty="0">
                <a:solidFill>
                  <a:prstClr val="black"/>
                </a:solidFill>
                <a:latin typeface="Arial"/>
                <a:cs typeface="Arial"/>
              </a:rPr>
              <a:t>mark a teacher as </a:t>
            </a:r>
            <a:r>
              <a:rPr sz="2400" dirty="0" smtClean="0">
                <a:solidFill>
                  <a:prstClr val="black"/>
                </a:solidFill>
                <a:latin typeface="Arial"/>
                <a:cs typeface="Arial"/>
              </a:rPr>
              <a:t>an </a:t>
            </a:r>
            <a:r>
              <a:rPr sz="2400" spc="-5" dirty="0">
                <a:solidFill>
                  <a:prstClr val="black"/>
                </a:solidFill>
                <a:latin typeface="Arial"/>
                <a:cs typeface="Arial"/>
              </a:rPr>
              <a:t>inactive </a:t>
            </a:r>
            <a:r>
              <a:rPr sz="2400" spc="-10" dirty="0">
                <a:solidFill>
                  <a:prstClr val="black"/>
                </a:solidFill>
                <a:latin typeface="Arial"/>
                <a:cs typeface="Arial"/>
              </a:rPr>
              <a:t>TOR, </a:t>
            </a:r>
            <a:r>
              <a:rPr sz="2400" dirty="0">
                <a:solidFill>
                  <a:prstClr val="black"/>
                </a:solidFill>
                <a:latin typeface="Arial"/>
                <a:cs typeface="Arial"/>
              </a:rPr>
              <a:t>the </a:t>
            </a:r>
            <a:r>
              <a:rPr sz="2400" spc="-10" dirty="0">
                <a:solidFill>
                  <a:prstClr val="black"/>
                </a:solidFill>
                <a:latin typeface="Arial"/>
                <a:cs typeface="Arial"/>
              </a:rPr>
              <a:t>staff </a:t>
            </a:r>
            <a:r>
              <a:rPr sz="2400" dirty="0">
                <a:solidFill>
                  <a:prstClr val="black"/>
                </a:solidFill>
                <a:latin typeface="Arial"/>
                <a:cs typeface="Arial"/>
              </a:rPr>
              <a:t>assignment end </a:t>
            </a:r>
            <a:r>
              <a:rPr sz="2400" spc="-5" dirty="0">
                <a:solidFill>
                  <a:prstClr val="black"/>
                </a:solidFill>
                <a:latin typeface="Arial"/>
                <a:cs typeface="Arial"/>
              </a:rPr>
              <a:t>date for the </a:t>
            </a:r>
            <a:r>
              <a:rPr sz="2400" dirty="0">
                <a:solidFill>
                  <a:prstClr val="black"/>
                </a:solidFill>
                <a:latin typeface="Arial"/>
                <a:cs typeface="Arial"/>
              </a:rPr>
              <a:t>class must</a:t>
            </a:r>
            <a:r>
              <a:rPr sz="2400" spc="-220" dirty="0">
                <a:solidFill>
                  <a:prstClr val="black"/>
                </a:solidFill>
                <a:latin typeface="Arial"/>
                <a:cs typeface="Arial"/>
              </a:rPr>
              <a:t> </a:t>
            </a:r>
            <a:r>
              <a:rPr sz="2400" dirty="0">
                <a:solidFill>
                  <a:prstClr val="black"/>
                </a:solidFill>
                <a:latin typeface="Arial"/>
                <a:cs typeface="Arial"/>
              </a:rPr>
              <a:t>be </a:t>
            </a:r>
            <a:r>
              <a:rPr sz="2400" b="1" dirty="0" smtClean="0">
                <a:solidFill>
                  <a:srgbClr val="002D72"/>
                </a:solidFill>
                <a:latin typeface="Arial"/>
                <a:cs typeface="Arial"/>
              </a:rPr>
              <a:t>on </a:t>
            </a:r>
            <a:r>
              <a:rPr sz="2400" b="1" dirty="0">
                <a:solidFill>
                  <a:srgbClr val="002D72"/>
                </a:solidFill>
                <a:latin typeface="Arial"/>
                <a:cs typeface="Arial"/>
              </a:rPr>
              <a:t>or before another </a:t>
            </a:r>
            <a:r>
              <a:rPr sz="2400" b="1" spc="5" dirty="0">
                <a:solidFill>
                  <a:srgbClr val="002D72"/>
                </a:solidFill>
                <a:latin typeface="Arial"/>
                <a:cs typeface="Arial"/>
              </a:rPr>
              <a:t>teacher’s </a:t>
            </a:r>
            <a:r>
              <a:rPr sz="2400" b="1" dirty="0">
                <a:solidFill>
                  <a:srgbClr val="002D72"/>
                </a:solidFill>
                <a:latin typeface="Arial"/>
                <a:cs typeface="Arial"/>
              </a:rPr>
              <a:t>start </a:t>
            </a:r>
            <a:r>
              <a:rPr sz="2400" b="1" spc="-5" dirty="0">
                <a:solidFill>
                  <a:srgbClr val="002D72"/>
                </a:solidFill>
                <a:latin typeface="Arial"/>
                <a:cs typeface="Arial"/>
              </a:rPr>
              <a:t>date</a:t>
            </a:r>
            <a:r>
              <a:rPr sz="2400" spc="-5" dirty="0">
                <a:solidFill>
                  <a:prstClr val="black"/>
                </a:solidFill>
                <a:latin typeface="Arial"/>
                <a:cs typeface="Arial"/>
              </a:rPr>
              <a:t> </a:t>
            </a:r>
            <a:r>
              <a:rPr sz="2400" dirty="0">
                <a:solidFill>
                  <a:prstClr val="black"/>
                </a:solidFill>
                <a:latin typeface="Arial"/>
                <a:cs typeface="Arial"/>
              </a:rPr>
              <a:t>as</a:t>
            </a:r>
            <a:r>
              <a:rPr sz="2400" spc="-275" dirty="0">
                <a:solidFill>
                  <a:prstClr val="black"/>
                </a:solidFill>
                <a:latin typeface="Arial"/>
                <a:cs typeface="Arial"/>
              </a:rPr>
              <a:t> </a:t>
            </a:r>
            <a:r>
              <a:rPr sz="2400" spc="-10" dirty="0">
                <a:solidFill>
                  <a:prstClr val="black"/>
                </a:solidFill>
                <a:latin typeface="Arial"/>
                <a:cs typeface="Arial"/>
              </a:rPr>
              <a:t>TOR.</a:t>
            </a:r>
            <a:endParaRPr sz="2400" dirty="0">
              <a:solidFill>
                <a:prstClr val="black"/>
              </a:solidFill>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latin typeface="Georgia" panose="02040502050405020303" pitchFamily="18" charset="0"/>
              </a:rPr>
              <a:t>Common </a:t>
            </a:r>
            <a:r>
              <a:rPr spc="-5" dirty="0">
                <a:latin typeface="Georgia" panose="02040502050405020303" pitchFamily="18" charset="0"/>
              </a:rPr>
              <a:t>Data Quality Issues:</a:t>
            </a:r>
            <a:r>
              <a:rPr spc="-80" dirty="0">
                <a:latin typeface="Georgia" panose="02040502050405020303" pitchFamily="18" charset="0"/>
              </a:rPr>
              <a:t> </a:t>
            </a:r>
            <a:r>
              <a:rPr dirty="0">
                <a:latin typeface="Georgia" panose="02040502050405020303" pitchFamily="18" charset="0"/>
              </a:rPr>
              <a:t>Teachers</a:t>
            </a:r>
          </a:p>
        </p:txBody>
      </p:sp>
      <p:pic>
        <p:nvPicPr>
          <p:cNvPr id="4" name="Picture 2" descr="Image result for tea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05000"/>
            <a:ext cx="205740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017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2582" y="1219200"/>
            <a:ext cx="4953635" cy="4739759"/>
          </a:xfrm>
          <a:prstGeom prst="rect">
            <a:avLst/>
          </a:prstGeom>
        </p:spPr>
        <p:txBody>
          <a:bodyPr vert="horz" wrap="square" lIns="0" tIns="0" rIns="0" bIns="0" rtlCol="0">
            <a:spAutoFit/>
          </a:bodyPr>
          <a:lstStyle/>
          <a:p>
            <a:pPr marL="355600" marR="33655" indent="-342900">
              <a:buClr>
                <a:srgbClr val="EE3524"/>
              </a:buClr>
              <a:buFont typeface="Wingdings"/>
              <a:buChar char=""/>
              <a:tabLst>
                <a:tab pos="354965" algn="l"/>
                <a:tab pos="355600" algn="l"/>
              </a:tabLst>
            </a:pPr>
            <a:r>
              <a:rPr sz="2800" spc="-5" dirty="0">
                <a:solidFill>
                  <a:prstClr val="black"/>
                </a:solidFill>
                <a:latin typeface="Arial"/>
                <a:cs typeface="Arial"/>
              </a:rPr>
              <a:t>Only </a:t>
            </a:r>
            <a:r>
              <a:rPr sz="2800" b="1" spc="-5" dirty="0">
                <a:solidFill>
                  <a:srgbClr val="174A7C"/>
                </a:solidFill>
                <a:latin typeface="Arial"/>
                <a:cs typeface="Arial"/>
              </a:rPr>
              <a:t>valid and approved course codes for </a:t>
            </a:r>
            <a:r>
              <a:rPr sz="2800" b="1" spc="-5" dirty="0" smtClean="0">
                <a:solidFill>
                  <a:srgbClr val="174A7C"/>
                </a:solidFill>
                <a:latin typeface="Arial"/>
                <a:cs typeface="Arial"/>
              </a:rPr>
              <a:t>assessment </a:t>
            </a:r>
            <a:r>
              <a:rPr sz="2800" spc="-5" dirty="0">
                <a:solidFill>
                  <a:prstClr val="black"/>
                </a:solidFill>
                <a:latin typeface="Arial"/>
                <a:cs typeface="Arial"/>
              </a:rPr>
              <a:t>will be used </a:t>
            </a:r>
            <a:r>
              <a:rPr sz="2800" dirty="0">
                <a:solidFill>
                  <a:prstClr val="black"/>
                </a:solidFill>
                <a:latin typeface="Arial"/>
                <a:cs typeface="Arial"/>
              </a:rPr>
              <a:t>to </a:t>
            </a:r>
            <a:r>
              <a:rPr sz="2800" spc="-5" dirty="0">
                <a:solidFill>
                  <a:prstClr val="black"/>
                </a:solidFill>
                <a:latin typeface="Arial"/>
                <a:cs typeface="Arial"/>
              </a:rPr>
              <a:t>provision students for </a:t>
            </a:r>
            <a:r>
              <a:rPr sz="2800" spc="-5" dirty="0" smtClean="0">
                <a:solidFill>
                  <a:prstClr val="black"/>
                </a:solidFill>
                <a:latin typeface="Arial"/>
                <a:cs typeface="Arial"/>
              </a:rPr>
              <a:t>testing.</a:t>
            </a:r>
            <a:endParaRPr lang="en-US" sz="2800" spc="-5" dirty="0" smtClean="0">
              <a:solidFill>
                <a:prstClr val="black"/>
              </a:solidFill>
              <a:latin typeface="Arial"/>
              <a:cs typeface="Arial"/>
            </a:endParaRPr>
          </a:p>
          <a:p>
            <a:pPr marL="355600" marR="33655" indent="-342900">
              <a:buClr>
                <a:srgbClr val="EE3524"/>
              </a:buClr>
              <a:buFont typeface="Wingdings"/>
              <a:buChar char=""/>
              <a:tabLst>
                <a:tab pos="354965" algn="l"/>
                <a:tab pos="355600" algn="l"/>
              </a:tabLst>
            </a:pPr>
            <a:endParaRPr lang="en-US" sz="2800" spc="-5" dirty="0">
              <a:solidFill>
                <a:prstClr val="black"/>
              </a:solidFill>
              <a:latin typeface="Arial"/>
              <a:cs typeface="Arial"/>
            </a:endParaRPr>
          </a:p>
          <a:p>
            <a:pPr marL="355600" marR="33655" indent="-342900">
              <a:buClr>
                <a:srgbClr val="EE3524"/>
              </a:buClr>
              <a:buFont typeface="Wingdings"/>
              <a:buChar char=""/>
              <a:tabLst>
                <a:tab pos="354965" algn="l"/>
                <a:tab pos="355600" algn="l"/>
              </a:tabLst>
            </a:pPr>
            <a:r>
              <a:rPr sz="2800" dirty="0" smtClean="0">
                <a:solidFill>
                  <a:prstClr val="black"/>
                </a:solidFill>
                <a:latin typeface="Arial"/>
                <a:cs typeface="Arial"/>
              </a:rPr>
              <a:t>If </a:t>
            </a:r>
            <a:r>
              <a:rPr sz="2800" spc="-5" dirty="0">
                <a:solidFill>
                  <a:prstClr val="black"/>
                </a:solidFill>
                <a:latin typeface="Arial"/>
                <a:cs typeface="Arial"/>
              </a:rPr>
              <a:t>you are unsure of the list of valid approved course </a:t>
            </a:r>
            <a:r>
              <a:rPr sz="2800" spc="-5" dirty="0" smtClean="0">
                <a:solidFill>
                  <a:prstClr val="black"/>
                </a:solidFill>
                <a:latin typeface="Arial"/>
                <a:cs typeface="Arial"/>
              </a:rPr>
              <a:t>codes </a:t>
            </a:r>
            <a:r>
              <a:rPr sz="2800" spc="-5" dirty="0">
                <a:solidFill>
                  <a:prstClr val="black"/>
                </a:solidFill>
                <a:latin typeface="Arial"/>
                <a:cs typeface="Arial"/>
              </a:rPr>
              <a:t>for assessment, please see the</a:t>
            </a:r>
            <a:r>
              <a:rPr sz="2800" b="1" spc="-5" dirty="0">
                <a:solidFill>
                  <a:srgbClr val="002D72"/>
                </a:solidFill>
                <a:latin typeface="Arial"/>
                <a:cs typeface="Arial"/>
              </a:rPr>
              <a:t> Course </a:t>
            </a:r>
            <a:r>
              <a:rPr sz="2800" b="1" spc="-10" dirty="0">
                <a:solidFill>
                  <a:srgbClr val="002D72"/>
                </a:solidFill>
                <a:latin typeface="Arial"/>
                <a:cs typeface="Arial"/>
              </a:rPr>
              <a:t>Codes </a:t>
            </a:r>
            <a:r>
              <a:rPr sz="2800" b="1" spc="-5" dirty="0" smtClean="0">
                <a:solidFill>
                  <a:srgbClr val="002D72"/>
                </a:solidFill>
                <a:latin typeface="Arial"/>
                <a:cs typeface="Arial"/>
              </a:rPr>
              <a:t>document</a:t>
            </a:r>
            <a:r>
              <a:rPr sz="2800" spc="-5" dirty="0" smtClean="0">
                <a:solidFill>
                  <a:prstClr val="black"/>
                </a:solidFill>
                <a:latin typeface="Arial"/>
                <a:cs typeface="Arial"/>
              </a:rPr>
              <a:t>.</a:t>
            </a:r>
            <a:endParaRPr lang="en-US" sz="2800" spc="-5" dirty="0" smtClean="0">
              <a:solidFill>
                <a:prstClr val="black"/>
              </a:solidFill>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3200" dirty="0">
                <a:latin typeface="Georgia" panose="02040502050405020303" pitchFamily="18" charset="0"/>
              </a:rPr>
              <a:t>Common Data Quality Issues:</a:t>
            </a:r>
            <a:r>
              <a:rPr sz="3200" spc="-114" dirty="0">
                <a:latin typeface="Georgia" panose="02040502050405020303" pitchFamily="18" charset="0"/>
              </a:rPr>
              <a:t> </a:t>
            </a:r>
            <a:r>
              <a:rPr sz="3200" dirty="0">
                <a:latin typeface="Georgia" panose="02040502050405020303" pitchFamily="18" charset="0"/>
              </a:rPr>
              <a:t>Classes</a:t>
            </a:r>
          </a:p>
        </p:txBody>
      </p:sp>
      <p:pic>
        <p:nvPicPr>
          <p:cNvPr id="4" name="Picture 3"/>
          <p:cNvPicPr>
            <a:picLocks noChangeAspect="1"/>
          </p:cNvPicPr>
          <p:nvPr/>
        </p:nvPicPr>
        <p:blipFill>
          <a:blip r:embed="rId3"/>
          <a:stretch>
            <a:fillRect/>
          </a:stretch>
        </p:blipFill>
        <p:spPr>
          <a:xfrm>
            <a:off x="5410200" y="2286000"/>
            <a:ext cx="3352800" cy="22505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41593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05200" y="838200"/>
            <a:ext cx="5258435" cy="4970591"/>
          </a:xfrm>
          <a:prstGeom prst="rect">
            <a:avLst/>
          </a:prstGeom>
        </p:spPr>
        <p:txBody>
          <a:bodyPr vert="horz" wrap="square" lIns="0" tIns="0" rIns="0" bIns="0" rtlCol="0">
            <a:spAutoFit/>
          </a:bodyPr>
          <a:lstStyle/>
          <a:p>
            <a:pPr marL="12700" marR="33655">
              <a:buClr>
                <a:srgbClr val="EE3524"/>
              </a:buClr>
              <a:tabLst>
                <a:tab pos="354965" algn="l"/>
                <a:tab pos="355600" algn="l"/>
              </a:tabLst>
            </a:pPr>
            <a:endParaRPr sz="2800" dirty="0" smtClean="0">
              <a:solidFill>
                <a:prstClr val="black"/>
              </a:solidFill>
              <a:latin typeface="Arial"/>
              <a:cs typeface="Arial"/>
            </a:endParaRPr>
          </a:p>
          <a:p>
            <a:pPr marL="355600" marR="5080" indent="-342900">
              <a:spcBef>
                <a:spcPts val="575"/>
              </a:spcBef>
              <a:buClr>
                <a:srgbClr val="EE3524"/>
              </a:buClr>
              <a:buFont typeface="Wingdings"/>
              <a:buChar char=""/>
              <a:tabLst>
                <a:tab pos="354965" algn="l"/>
                <a:tab pos="355600" algn="l"/>
              </a:tabLst>
            </a:pPr>
            <a:r>
              <a:rPr sz="2800" dirty="0">
                <a:solidFill>
                  <a:prstClr val="black"/>
                </a:solidFill>
                <a:latin typeface="Arial"/>
                <a:cs typeface="Arial"/>
              </a:rPr>
              <a:t>In </a:t>
            </a:r>
            <a:r>
              <a:rPr sz="2800" spc="-5" dirty="0">
                <a:solidFill>
                  <a:prstClr val="black"/>
                </a:solidFill>
                <a:latin typeface="Arial"/>
                <a:cs typeface="Arial"/>
              </a:rPr>
              <a:t>order </a:t>
            </a:r>
            <a:r>
              <a:rPr sz="2800" dirty="0">
                <a:solidFill>
                  <a:prstClr val="black"/>
                </a:solidFill>
                <a:latin typeface="Arial"/>
                <a:cs typeface="Arial"/>
              </a:rPr>
              <a:t>to </a:t>
            </a:r>
            <a:r>
              <a:rPr sz="2800" spc="-5" dirty="0">
                <a:solidFill>
                  <a:prstClr val="black"/>
                </a:solidFill>
                <a:latin typeface="Arial"/>
                <a:cs typeface="Arial"/>
              </a:rPr>
              <a:t>be a valid class for testing, the class must have </a:t>
            </a:r>
            <a:r>
              <a:rPr sz="2800" spc="-5" dirty="0" smtClean="0">
                <a:solidFill>
                  <a:prstClr val="black"/>
                </a:solidFill>
                <a:latin typeface="Arial"/>
                <a:cs typeface="Arial"/>
              </a:rPr>
              <a:t>a </a:t>
            </a:r>
            <a:r>
              <a:rPr sz="2800" spc="-45" dirty="0">
                <a:solidFill>
                  <a:prstClr val="black"/>
                </a:solidFill>
                <a:latin typeface="Arial"/>
                <a:cs typeface="Arial"/>
              </a:rPr>
              <a:t>Teacher </a:t>
            </a:r>
            <a:r>
              <a:rPr sz="2800" spc="-5" dirty="0">
                <a:solidFill>
                  <a:prstClr val="black"/>
                </a:solidFill>
                <a:latin typeface="Arial"/>
                <a:cs typeface="Arial"/>
              </a:rPr>
              <a:t>of Record assigned. This teacher must have a </a:t>
            </a:r>
            <a:r>
              <a:rPr sz="2800" spc="-5" dirty="0" smtClean="0">
                <a:solidFill>
                  <a:prstClr val="black"/>
                </a:solidFill>
                <a:latin typeface="Arial"/>
                <a:cs typeface="Arial"/>
              </a:rPr>
              <a:t>valid </a:t>
            </a:r>
            <a:r>
              <a:rPr sz="2800" spc="-5" dirty="0">
                <a:solidFill>
                  <a:prstClr val="black"/>
                </a:solidFill>
                <a:latin typeface="Arial"/>
                <a:cs typeface="Arial"/>
              </a:rPr>
              <a:t>teacher license </a:t>
            </a:r>
            <a:r>
              <a:rPr sz="2800" spc="-25" dirty="0">
                <a:solidFill>
                  <a:prstClr val="black"/>
                </a:solidFill>
                <a:latin typeface="Arial"/>
                <a:cs typeface="Arial"/>
              </a:rPr>
              <a:t>number, </a:t>
            </a:r>
            <a:r>
              <a:rPr sz="2800" spc="-5" dirty="0">
                <a:solidFill>
                  <a:prstClr val="black"/>
                </a:solidFill>
                <a:latin typeface="Arial"/>
                <a:cs typeface="Arial"/>
              </a:rPr>
              <a:t>and a </a:t>
            </a:r>
            <a:r>
              <a:rPr sz="2800" b="1" spc="-5" dirty="0">
                <a:solidFill>
                  <a:srgbClr val="174A7C"/>
                </a:solidFill>
                <a:latin typeface="Arial"/>
                <a:cs typeface="Arial"/>
              </a:rPr>
              <a:t>valid </a:t>
            </a:r>
            <a:r>
              <a:rPr sz="2800" b="1" spc="5" dirty="0">
                <a:solidFill>
                  <a:srgbClr val="174A7C"/>
                </a:solidFill>
                <a:latin typeface="Arial"/>
                <a:cs typeface="Arial"/>
              </a:rPr>
              <a:t>work </a:t>
            </a:r>
            <a:r>
              <a:rPr sz="2800" b="1" spc="-5" dirty="0" smtClean="0">
                <a:solidFill>
                  <a:srgbClr val="174A7C"/>
                </a:solidFill>
                <a:latin typeface="Arial"/>
                <a:cs typeface="Arial"/>
              </a:rPr>
              <a:t>email </a:t>
            </a:r>
            <a:r>
              <a:rPr sz="2800" b="1" spc="-5" dirty="0">
                <a:solidFill>
                  <a:srgbClr val="174A7C"/>
                </a:solidFill>
                <a:latin typeface="Arial"/>
                <a:cs typeface="Arial"/>
              </a:rPr>
              <a:t>address</a:t>
            </a:r>
            <a:r>
              <a:rPr sz="2800" spc="-5" dirty="0" smtClean="0">
                <a:solidFill>
                  <a:srgbClr val="174A7C"/>
                </a:solidFill>
                <a:latin typeface="Arial"/>
                <a:cs typeface="Arial"/>
              </a:rPr>
              <a:t>.</a:t>
            </a:r>
            <a:endParaRPr lang="en-US" sz="2800" spc="-5" dirty="0" smtClean="0">
              <a:solidFill>
                <a:srgbClr val="174A7C"/>
              </a:solidFill>
              <a:latin typeface="Arial"/>
              <a:cs typeface="Arial"/>
            </a:endParaRPr>
          </a:p>
          <a:p>
            <a:pPr marL="12700" marR="5080">
              <a:spcBef>
                <a:spcPts val="575"/>
              </a:spcBef>
              <a:buClr>
                <a:srgbClr val="EE3524"/>
              </a:buClr>
              <a:tabLst>
                <a:tab pos="354965" algn="l"/>
                <a:tab pos="355600" algn="l"/>
              </a:tabLst>
            </a:pPr>
            <a:endParaRPr sz="2800" dirty="0">
              <a:solidFill>
                <a:prstClr val="black"/>
              </a:solidFill>
              <a:latin typeface="Arial"/>
              <a:cs typeface="Arial"/>
            </a:endParaRPr>
          </a:p>
          <a:p>
            <a:pPr marL="355600" marR="207645" indent="-342900">
              <a:spcBef>
                <a:spcPts val="575"/>
              </a:spcBef>
              <a:buClr>
                <a:srgbClr val="EE3524"/>
              </a:buClr>
              <a:buFont typeface="Wingdings"/>
              <a:buChar char=""/>
              <a:tabLst>
                <a:tab pos="354965" algn="l"/>
                <a:tab pos="355600" algn="l"/>
              </a:tabLst>
            </a:pPr>
            <a:r>
              <a:rPr sz="2800" spc="-5" dirty="0">
                <a:solidFill>
                  <a:prstClr val="black"/>
                </a:solidFill>
                <a:latin typeface="Arial"/>
                <a:cs typeface="Arial"/>
              </a:rPr>
              <a:t>There can be only </a:t>
            </a:r>
            <a:r>
              <a:rPr sz="2800" b="1" spc="-5" dirty="0">
                <a:solidFill>
                  <a:srgbClr val="FF0000"/>
                </a:solidFill>
                <a:latin typeface="Arial"/>
                <a:cs typeface="Arial"/>
              </a:rPr>
              <a:t>one</a:t>
            </a:r>
            <a:r>
              <a:rPr sz="2800" b="1" spc="-5" dirty="0">
                <a:solidFill>
                  <a:srgbClr val="002D72"/>
                </a:solidFill>
                <a:latin typeface="Arial"/>
                <a:cs typeface="Arial"/>
              </a:rPr>
              <a:t> active teacher </a:t>
            </a:r>
            <a:r>
              <a:rPr sz="2800" spc="-5" dirty="0">
                <a:solidFill>
                  <a:prstClr val="black"/>
                </a:solidFill>
                <a:latin typeface="Arial"/>
                <a:cs typeface="Arial"/>
              </a:rPr>
              <a:t>of record assigned  </a:t>
            </a:r>
            <a:r>
              <a:rPr sz="2800" dirty="0">
                <a:solidFill>
                  <a:prstClr val="black"/>
                </a:solidFill>
                <a:latin typeface="Arial"/>
                <a:cs typeface="Arial"/>
              </a:rPr>
              <a:t>to </a:t>
            </a:r>
            <a:r>
              <a:rPr sz="2800" spc="-5" dirty="0">
                <a:solidFill>
                  <a:prstClr val="black"/>
                </a:solidFill>
                <a:latin typeface="Arial"/>
                <a:cs typeface="Arial"/>
              </a:rPr>
              <a:t>a</a:t>
            </a:r>
            <a:r>
              <a:rPr sz="2800" spc="-90" dirty="0">
                <a:solidFill>
                  <a:prstClr val="black"/>
                </a:solidFill>
                <a:latin typeface="Arial"/>
                <a:cs typeface="Arial"/>
              </a:rPr>
              <a:t> </a:t>
            </a:r>
            <a:r>
              <a:rPr sz="2800" spc="-5" dirty="0">
                <a:solidFill>
                  <a:prstClr val="black"/>
                </a:solidFill>
                <a:latin typeface="Arial"/>
                <a:cs typeface="Arial"/>
              </a:rPr>
              <a:t>class.</a:t>
            </a:r>
            <a:endParaRPr sz="2800" dirty="0">
              <a:solidFill>
                <a:prstClr val="black"/>
              </a:solidFill>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z="3200" dirty="0">
                <a:latin typeface="Georgia" panose="02040502050405020303" pitchFamily="18" charset="0"/>
              </a:rPr>
              <a:t>Common Data Quality Issues:</a:t>
            </a:r>
            <a:r>
              <a:rPr sz="3200" spc="-114" dirty="0">
                <a:latin typeface="Georgia" panose="02040502050405020303" pitchFamily="18" charset="0"/>
              </a:rPr>
              <a:t> </a:t>
            </a:r>
            <a:r>
              <a:rPr sz="3200" dirty="0">
                <a:latin typeface="Georgia" panose="02040502050405020303" pitchFamily="18" charset="0"/>
              </a:rPr>
              <a:t>Classes</a:t>
            </a:r>
          </a:p>
        </p:txBody>
      </p:sp>
      <p:pic>
        <p:nvPicPr>
          <p:cNvPr id="4" name="Picture 3"/>
          <p:cNvPicPr>
            <a:picLocks noChangeAspect="1"/>
          </p:cNvPicPr>
          <p:nvPr/>
        </p:nvPicPr>
        <p:blipFill>
          <a:blip r:embed="rId3"/>
          <a:stretch>
            <a:fillRect/>
          </a:stretch>
        </p:blipFill>
        <p:spPr>
          <a:xfrm>
            <a:off x="534035" y="2286000"/>
            <a:ext cx="2743200" cy="18413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3568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143000"/>
            <a:ext cx="4800600" cy="4867999"/>
          </a:xfrm>
          <a:prstGeom prst="rect">
            <a:avLst/>
          </a:prstGeom>
        </p:spPr>
        <p:txBody>
          <a:bodyPr vert="horz" wrap="square" lIns="0" tIns="0" rIns="0" bIns="0" rtlCol="0">
            <a:spAutoFit/>
          </a:bodyPr>
          <a:lstStyle/>
          <a:p>
            <a:pPr marL="355600" marR="174625" indent="-342900">
              <a:buClr>
                <a:srgbClr val="EE3524"/>
              </a:buClr>
              <a:buFont typeface="Wingdings"/>
              <a:buChar char=""/>
              <a:tabLst>
                <a:tab pos="354965" algn="l"/>
                <a:tab pos="355600" algn="l"/>
              </a:tabLst>
            </a:pPr>
            <a:r>
              <a:rPr sz="2800" b="1" spc="-5" dirty="0">
                <a:solidFill>
                  <a:srgbClr val="174A7C"/>
                </a:solidFill>
                <a:latin typeface="Arial"/>
                <a:cs typeface="Arial"/>
              </a:rPr>
              <a:t>All </a:t>
            </a:r>
            <a:r>
              <a:rPr sz="2800" spc="-5" dirty="0">
                <a:solidFill>
                  <a:prstClr val="black"/>
                </a:solidFill>
                <a:latin typeface="Arial"/>
                <a:cs typeface="Arial"/>
              </a:rPr>
              <a:t>student first name, last name, date of birth, district, school, </a:t>
            </a:r>
            <a:r>
              <a:rPr sz="2800" spc="-5" dirty="0" smtClean="0">
                <a:solidFill>
                  <a:prstClr val="black"/>
                </a:solidFill>
                <a:latin typeface="Arial"/>
                <a:cs typeface="Arial"/>
              </a:rPr>
              <a:t>and </a:t>
            </a:r>
            <a:r>
              <a:rPr sz="2800" spc="-5" dirty="0">
                <a:solidFill>
                  <a:prstClr val="black"/>
                </a:solidFill>
                <a:latin typeface="Arial"/>
                <a:cs typeface="Arial"/>
              </a:rPr>
              <a:t>grade values are</a:t>
            </a:r>
            <a:r>
              <a:rPr sz="2800" spc="5" dirty="0">
                <a:solidFill>
                  <a:prstClr val="black"/>
                </a:solidFill>
                <a:latin typeface="Arial"/>
                <a:cs typeface="Arial"/>
              </a:rPr>
              <a:t> </a:t>
            </a:r>
            <a:r>
              <a:rPr sz="2800" spc="-5" dirty="0">
                <a:solidFill>
                  <a:prstClr val="black"/>
                </a:solidFill>
                <a:latin typeface="Arial"/>
                <a:cs typeface="Arial"/>
              </a:rPr>
              <a:t>entered</a:t>
            </a:r>
            <a:r>
              <a:rPr sz="2800" spc="-5" dirty="0" smtClean="0">
                <a:solidFill>
                  <a:prstClr val="black"/>
                </a:solidFill>
                <a:latin typeface="Arial"/>
                <a:cs typeface="Arial"/>
              </a:rPr>
              <a:t>.</a:t>
            </a:r>
            <a:endParaRPr lang="en-US" sz="2800" spc="-5" dirty="0" smtClean="0">
              <a:solidFill>
                <a:prstClr val="black"/>
              </a:solidFill>
              <a:latin typeface="Arial"/>
              <a:cs typeface="Arial"/>
            </a:endParaRPr>
          </a:p>
          <a:p>
            <a:pPr marL="355600" marR="174625" indent="-342900">
              <a:buClr>
                <a:srgbClr val="EE3524"/>
              </a:buClr>
              <a:buFont typeface="Wingdings"/>
              <a:buChar char=""/>
              <a:tabLst>
                <a:tab pos="354965" algn="l"/>
                <a:tab pos="355600" algn="l"/>
              </a:tabLst>
            </a:pPr>
            <a:endParaRPr sz="2800" dirty="0">
              <a:solidFill>
                <a:prstClr val="black"/>
              </a:solidFill>
              <a:latin typeface="Arial"/>
              <a:cs typeface="Arial"/>
            </a:endParaRPr>
          </a:p>
          <a:p>
            <a:pPr marL="355600" marR="5080" indent="-342900">
              <a:spcBef>
                <a:spcPts val="530"/>
              </a:spcBef>
              <a:buClr>
                <a:srgbClr val="EE3524"/>
              </a:buClr>
              <a:buFont typeface="Wingdings"/>
              <a:buChar char=""/>
              <a:tabLst>
                <a:tab pos="354965" algn="l"/>
                <a:tab pos="355600" algn="l"/>
              </a:tabLst>
            </a:pPr>
            <a:r>
              <a:rPr sz="2800" spc="-5" dirty="0">
                <a:solidFill>
                  <a:prstClr val="black"/>
                </a:solidFill>
                <a:latin typeface="Arial"/>
                <a:cs typeface="Arial"/>
              </a:rPr>
              <a:t>Student from and to dates are </a:t>
            </a:r>
            <a:r>
              <a:rPr sz="2800" b="1" spc="-5" dirty="0">
                <a:solidFill>
                  <a:srgbClr val="174A7C"/>
                </a:solidFill>
                <a:latin typeface="Arial"/>
                <a:cs typeface="Arial"/>
              </a:rPr>
              <a:t>complete </a:t>
            </a:r>
            <a:r>
              <a:rPr sz="2800" spc="-5" dirty="0">
                <a:solidFill>
                  <a:prstClr val="black"/>
                </a:solidFill>
                <a:latin typeface="Arial"/>
                <a:cs typeface="Arial"/>
              </a:rPr>
              <a:t>with no missing/empty  date </a:t>
            </a:r>
            <a:r>
              <a:rPr sz="2800" spc="-5" dirty="0" smtClean="0">
                <a:solidFill>
                  <a:prstClr val="black"/>
                </a:solidFill>
                <a:latin typeface="Arial"/>
                <a:cs typeface="Arial"/>
              </a:rPr>
              <a:t>values</a:t>
            </a:r>
            <a:r>
              <a:rPr lang="en-US" sz="2800" spc="-5" dirty="0" smtClean="0">
                <a:solidFill>
                  <a:prstClr val="black"/>
                </a:solidFill>
                <a:latin typeface="Arial"/>
                <a:cs typeface="Arial"/>
              </a:rPr>
              <a:t>.</a:t>
            </a:r>
          </a:p>
          <a:p>
            <a:pPr marL="355600" marR="5080" indent="-342900">
              <a:spcBef>
                <a:spcPts val="530"/>
              </a:spcBef>
              <a:buClr>
                <a:srgbClr val="EE3524"/>
              </a:buClr>
              <a:buFont typeface="Wingdings"/>
              <a:buChar char=""/>
              <a:tabLst>
                <a:tab pos="354965" algn="l"/>
                <a:tab pos="355600" algn="l"/>
              </a:tabLst>
            </a:pPr>
            <a:endParaRPr sz="2800" dirty="0">
              <a:solidFill>
                <a:prstClr val="black"/>
              </a:solidFill>
              <a:latin typeface="Arial"/>
              <a:cs typeface="Arial"/>
            </a:endParaRPr>
          </a:p>
          <a:p>
            <a:pPr marL="355600" indent="-342900">
              <a:spcBef>
                <a:spcPts val="15"/>
              </a:spcBef>
              <a:buClr>
                <a:srgbClr val="EE3524"/>
              </a:buClr>
              <a:buFont typeface="Wingdings"/>
              <a:buChar char=""/>
              <a:tabLst>
                <a:tab pos="354965" algn="l"/>
                <a:tab pos="355600" algn="l"/>
              </a:tabLst>
            </a:pPr>
            <a:r>
              <a:rPr sz="2800" spc="-5" dirty="0">
                <a:solidFill>
                  <a:prstClr val="black"/>
                </a:solidFill>
                <a:latin typeface="Arial"/>
                <a:cs typeface="Arial"/>
              </a:rPr>
              <a:t>Student enrollments are in </a:t>
            </a:r>
            <a:r>
              <a:rPr sz="2800" b="1" spc="-5" dirty="0">
                <a:solidFill>
                  <a:srgbClr val="C00000"/>
                </a:solidFill>
                <a:latin typeface="Arial"/>
                <a:cs typeface="Arial"/>
              </a:rPr>
              <a:t>no </a:t>
            </a:r>
            <a:r>
              <a:rPr sz="2800" b="1" dirty="0">
                <a:solidFill>
                  <a:srgbClr val="C00000"/>
                </a:solidFill>
                <a:latin typeface="Arial"/>
                <a:cs typeface="Arial"/>
              </a:rPr>
              <a:t>way</a:t>
            </a:r>
            <a:r>
              <a:rPr sz="2800" b="1" spc="60" dirty="0">
                <a:solidFill>
                  <a:srgbClr val="C00000"/>
                </a:solidFill>
                <a:latin typeface="Arial"/>
                <a:cs typeface="Arial"/>
              </a:rPr>
              <a:t> </a:t>
            </a:r>
            <a:r>
              <a:rPr sz="2800" b="1" spc="-5" dirty="0">
                <a:solidFill>
                  <a:srgbClr val="C00000"/>
                </a:solidFill>
                <a:latin typeface="Arial"/>
                <a:cs typeface="Arial"/>
              </a:rPr>
              <a:t>duplicated</a:t>
            </a:r>
            <a:r>
              <a:rPr sz="2800" spc="-5" dirty="0">
                <a:solidFill>
                  <a:srgbClr val="C00000"/>
                </a:solidFill>
                <a:latin typeface="Arial"/>
                <a:cs typeface="Arial"/>
              </a:rPr>
              <a:t>.</a:t>
            </a:r>
            <a:endParaRPr sz="2800" dirty="0">
              <a:solidFill>
                <a:prstClr val="black"/>
              </a:solidFill>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latin typeface="Georgia" panose="02040502050405020303" pitchFamily="18" charset="0"/>
              </a:rPr>
              <a:t>Common </a:t>
            </a:r>
            <a:r>
              <a:rPr spc="-5" dirty="0">
                <a:latin typeface="Georgia" panose="02040502050405020303" pitchFamily="18" charset="0"/>
              </a:rPr>
              <a:t>Data Quality Issues:</a:t>
            </a:r>
            <a:r>
              <a:rPr spc="-60" dirty="0">
                <a:latin typeface="Georgia" panose="02040502050405020303" pitchFamily="18" charset="0"/>
              </a:rPr>
              <a:t> </a:t>
            </a:r>
            <a:r>
              <a:rPr spc="-5" dirty="0">
                <a:latin typeface="Georgia" panose="02040502050405020303" pitchFamily="18" charset="0"/>
              </a:rPr>
              <a:t>Students</a:t>
            </a:r>
          </a:p>
        </p:txBody>
      </p:sp>
      <p:pic>
        <p:nvPicPr>
          <p:cNvPr id="4" name="Picture 3"/>
          <p:cNvPicPr>
            <a:picLocks noChangeAspect="1"/>
          </p:cNvPicPr>
          <p:nvPr/>
        </p:nvPicPr>
        <p:blipFill>
          <a:blip r:embed="rId3"/>
          <a:stretch>
            <a:fillRect/>
          </a:stretch>
        </p:blipFill>
        <p:spPr>
          <a:xfrm>
            <a:off x="5562600" y="2286000"/>
            <a:ext cx="3048000" cy="2286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8160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52800" y="914400"/>
            <a:ext cx="5638800" cy="5327099"/>
          </a:xfrm>
          <a:prstGeom prst="rect">
            <a:avLst/>
          </a:prstGeom>
        </p:spPr>
        <p:txBody>
          <a:bodyPr vert="horz" wrap="square" lIns="0" tIns="0" rIns="0" bIns="0" rtlCol="0">
            <a:spAutoFit/>
          </a:bodyPr>
          <a:lstStyle/>
          <a:p>
            <a:pPr marL="12700" marR="5080">
              <a:spcBef>
                <a:spcPts val="530"/>
              </a:spcBef>
              <a:buClr>
                <a:srgbClr val="EE3524"/>
              </a:buClr>
              <a:tabLst>
                <a:tab pos="354965" algn="l"/>
                <a:tab pos="355600" algn="l"/>
              </a:tabLst>
            </a:pPr>
            <a:endParaRPr sz="2400" dirty="0">
              <a:solidFill>
                <a:prstClr val="black"/>
              </a:solidFill>
              <a:latin typeface="Arial"/>
              <a:cs typeface="Arial"/>
            </a:endParaRPr>
          </a:p>
          <a:p>
            <a:pPr marL="355600" marR="160020" indent="-342900">
              <a:spcBef>
                <a:spcPts val="530"/>
              </a:spcBef>
              <a:buClr>
                <a:srgbClr val="EE3524"/>
              </a:buClr>
              <a:buFont typeface="Wingdings"/>
              <a:buChar char=""/>
              <a:tabLst>
                <a:tab pos="354965" algn="l"/>
                <a:tab pos="355600" algn="l"/>
              </a:tabLst>
            </a:pPr>
            <a:r>
              <a:rPr sz="2400" spc="-5" dirty="0" smtClean="0">
                <a:solidFill>
                  <a:prstClr val="black"/>
                </a:solidFill>
                <a:latin typeface="Arial"/>
                <a:cs typeface="Arial"/>
              </a:rPr>
              <a:t>Student </a:t>
            </a:r>
            <a:r>
              <a:rPr sz="2400" dirty="0" smtClean="0">
                <a:solidFill>
                  <a:prstClr val="black"/>
                </a:solidFill>
                <a:latin typeface="Arial"/>
                <a:cs typeface="Arial"/>
              </a:rPr>
              <a:t>class </a:t>
            </a:r>
            <a:r>
              <a:rPr sz="2400" spc="-5" dirty="0" smtClean="0">
                <a:solidFill>
                  <a:prstClr val="black"/>
                </a:solidFill>
                <a:latin typeface="Arial"/>
                <a:cs typeface="Arial"/>
              </a:rPr>
              <a:t>assignments are </a:t>
            </a:r>
            <a:r>
              <a:rPr sz="2400" b="1" spc="-5" dirty="0" smtClean="0">
                <a:solidFill>
                  <a:srgbClr val="174A7C"/>
                </a:solidFill>
                <a:latin typeface="Arial"/>
                <a:cs typeface="Arial"/>
              </a:rPr>
              <a:t>complete </a:t>
            </a:r>
            <a:r>
              <a:rPr sz="2400" spc="-5" dirty="0" smtClean="0">
                <a:solidFill>
                  <a:prstClr val="black"/>
                </a:solidFill>
                <a:latin typeface="Arial"/>
                <a:cs typeface="Arial"/>
              </a:rPr>
              <a:t>(no active students without </a:t>
            </a:r>
            <a:r>
              <a:rPr sz="2400" dirty="0" smtClean="0">
                <a:solidFill>
                  <a:prstClr val="black"/>
                </a:solidFill>
                <a:latin typeface="Arial"/>
                <a:cs typeface="Arial"/>
              </a:rPr>
              <a:t>class </a:t>
            </a:r>
            <a:r>
              <a:rPr sz="2400" spc="-5" dirty="0" smtClean="0">
                <a:solidFill>
                  <a:prstClr val="black"/>
                </a:solidFill>
                <a:latin typeface="Arial"/>
                <a:cs typeface="Arial"/>
              </a:rPr>
              <a:t>assignments) and </a:t>
            </a:r>
            <a:r>
              <a:rPr sz="2400" b="1" spc="-5" dirty="0" smtClean="0">
                <a:solidFill>
                  <a:srgbClr val="002D72"/>
                </a:solidFill>
                <a:latin typeface="Arial"/>
                <a:cs typeface="Arial"/>
              </a:rPr>
              <a:t>appropriate</a:t>
            </a:r>
            <a:r>
              <a:rPr sz="2400" spc="-5" dirty="0" smtClean="0">
                <a:solidFill>
                  <a:prstClr val="black"/>
                </a:solidFill>
                <a:latin typeface="Arial"/>
                <a:cs typeface="Arial"/>
              </a:rPr>
              <a:t> (e.g., no duplicate </a:t>
            </a:r>
            <a:r>
              <a:rPr sz="2400" dirty="0" smtClean="0">
                <a:solidFill>
                  <a:prstClr val="black"/>
                </a:solidFill>
                <a:latin typeface="Arial"/>
                <a:cs typeface="Arial"/>
              </a:rPr>
              <a:t>class </a:t>
            </a:r>
            <a:r>
              <a:rPr sz="2400" spc="-5" dirty="0" smtClean="0">
                <a:solidFill>
                  <a:prstClr val="black"/>
                </a:solidFill>
                <a:latin typeface="Arial"/>
                <a:cs typeface="Arial"/>
              </a:rPr>
              <a:t>assignments for the same course code and/or content  area) for all active students</a:t>
            </a:r>
            <a:r>
              <a:rPr lang="en-US" sz="2400" spc="-5" dirty="0" smtClean="0">
                <a:solidFill>
                  <a:prstClr val="black"/>
                </a:solidFill>
                <a:latin typeface="Arial"/>
                <a:cs typeface="Arial"/>
              </a:rPr>
              <a:t>.</a:t>
            </a:r>
          </a:p>
          <a:p>
            <a:pPr marL="355600" marR="160020" indent="-342900">
              <a:spcBef>
                <a:spcPts val="530"/>
              </a:spcBef>
              <a:buClr>
                <a:srgbClr val="EE3524"/>
              </a:buClr>
              <a:buFont typeface="Wingdings"/>
              <a:buChar char=""/>
              <a:tabLst>
                <a:tab pos="354965" algn="l"/>
                <a:tab pos="355600" algn="l"/>
              </a:tabLst>
            </a:pPr>
            <a:r>
              <a:rPr lang="en-US" sz="2400" b="1" dirty="0" smtClean="0">
                <a:solidFill>
                  <a:srgbClr val="002D72"/>
                </a:solidFill>
                <a:latin typeface="Arial"/>
                <a:cs typeface="Arial"/>
              </a:rPr>
              <a:t>C</a:t>
            </a:r>
            <a:r>
              <a:rPr sz="2400" b="1" dirty="0" smtClean="0">
                <a:solidFill>
                  <a:srgbClr val="002D72"/>
                </a:solidFill>
                <a:latin typeface="Arial"/>
                <a:cs typeface="Arial"/>
              </a:rPr>
              <a:t>lass </a:t>
            </a:r>
            <a:r>
              <a:rPr sz="2400" b="1" spc="-5" dirty="0" smtClean="0">
                <a:solidFill>
                  <a:srgbClr val="002D72"/>
                </a:solidFill>
                <a:latin typeface="Arial"/>
                <a:cs typeface="Arial"/>
              </a:rPr>
              <a:t>assignment from and to dates </a:t>
            </a:r>
            <a:r>
              <a:rPr sz="2400" spc="-5" dirty="0" smtClean="0">
                <a:solidFill>
                  <a:prstClr val="black"/>
                </a:solidFill>
                <a:latin typeface="Arial"/>
                <a:cs typeface="Arial"/>
              </a:rPr>
              <a:t>are complete with no missing </a:t>
            </a:r>
            <a:r>
              <a:rPr lang="en-US" sz="2400" spc="-5" dirty="0" smtClean="0">
                <a:solidFill>
                  <a:prstClr val="black"/>
                </a:solidFill>
                <a:latin typeface="Arial"/>
                <a:cs typeface="Arial"/>
              </a:rPr>
              <a:t>or </a:t>
            </a:r>
            <a:r>
              <a:rPr sz="2400" spc="-5" dirty="0" smtClean="0">
                <a:solidFill>
                  <a:prstClr val="black"/>
                </a:solidFill>
                <a:latin typeface="Arial"/>
                <a:cs typeface="Arial"/>
              </a:rPr>
              <a:t>empty date values</a:t>
            </a:r>
            <a:endParaRPr lang="en-US" sz="2400" spc="-5" dirty="0" smtClean="0">
              <a:solidFill>
                <a:prstClr val="black"/>
              </a:solidFill>
              <a:latin typeface="Arial"/>
              <a:cs typeface="Arial"/>
            </a:endParaRPr>
          </a:p>
          <a:p>
            <a:pPr marL="355600" marR="160020" indent="-342900">
              <a:spcBef>
                <a:spcPts val="530"/>
              </a:spcBef>
              <a:buClr>
                <a:srgbClr val="EE3524"/>
              </a:buClr>
              <a:buFont typeface="Wingdings"/>
              <a:buChar char=""/>
              <a:tabLst>
                <a:tab pos="354965" algn="l"/>
                <a:tab pos="355600" algn="l"/>
              </a:tabLst>
            </a:pPr>
            <a:r>
              <a:rPr lang="en-US" sz="2400" spc="-5" dirty="0">
                <a:solidFill>
                  <a:prstClr val="black"/>
                </a:solidFill>
                <a:latin typeface="Arial"/>
                <a:cs typeface="Arial"/>
              </a:rPr>
              <a:t>D</a:t>
            </a:r>
            <a:r>
              <a:rPr sz="2400" spc="-5" dirty="0" smtClean="0">
                <a:solidFill>
                  <a:prstClr val="black"/>
                </a:solidFill>
                <a:latin typeface="Arial"/>
                <a:cs typeface="Arial"/>
              </a:rPr>
              <a:t>ate values are entered according to an </a:t>
            </a:r>
            <a:r>
              <a:rPr sz="2400" b="1" spc="-5" dirty="0" smtClean="0">
                <a:solidFill>
                  <a:srgbClr val="002D72"/>
                </a:solidFill>
                <a:latin typeface="Arial"/>
                <a:cs typeface="Arial"/>
              </a:rPr>
              <a:t>appropriate and consistent </a:t>
            </a:r>
            <a:r>
              <a:rPr sz="2400" spc="-5" dirty="0" smtClean="0">
                <a:solidFill>
                  <a:prstClr val="black"/>
                </a:solidFill>
                <a:latin typeface="Arial"/>
                <a:cs typeface="Arial"/>
              </a:rPr>
              <a:t>date</a:t>
            </a:r>
            <a:r>
              <a:rPr sz="2400" spc="-35" dirty="0" smtClean="0">
                <a:solidFill>
                  <a:prstClr val="black"/>
                </a:solidFill>
                <a:latin typeface="Arial"/>
                <a:cs typeface="Arial"/>
              </a:rPr>
              <a:t> </a:t>
            </a:r>
            <a:r>
              <a:rPr sz="2400" spc="-5" dirty="0" smtClean="0">
                <a:solidFill>
                  <a:prstClr val="black"/>
                </a:solidFill>
                <a:latin typeface="Arial"/>
                <a:cs typeface="Arial"/>
              </a:rPr>
              <a:t>format.</a:t>
            </a:r>
            <a:endParaRPr lang="en-US" sz="2400" spc="-5" dirty="0" smtClean="0">
              <a:solidFill>
                <a:prstClr val="black"/>
              </a:solidFill>
              <a:latin typeface="Arial"/>
              <a:cs typeface="Arial"/>
            </a:endParaRPr>
          </a:p>
          <a:p>
            <a:pPr marL="12700" marR="160020">
              <a:lnSpc>
                <a:spcPts val="2110"/>
              </a:lnSpc>
              <a:spcBef>
                <a:spcPts val="530"/>
              </a:spcBef>
              <a:buClr>
                <a:srgbClr val="EE3524"/>
              </a:buClr>
              <a:tabLst>
                <a:tab pos="354965" algn="l"/>
                <a:tab pos="355600" algn="l"/>
              </a:tabLst>
            </a:pPr>
            <a:endParaRPr sz="2000" dirty="0">
              <a:solidFill>
                <a:prstClr val="black"/>
              </a:solidFill>
              <a:latin typeface="Arial"/>
              <a:cs typeface="Arial"/>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dirty="0">
                <a:latin typeface="Georgia" panose="02040502050405020303" pitchFamily="18" charset="0"/>
              </a:rPr>
              <a:t>Common </a:t>
            </a:r>
            <a:r>
              <a:rPr spc="-5" dirty="0">
                <a:latin typeface="Georgia" panose="02040502050405020303" pitchFamily="18" charset="0"/>
              </a:rPr>
              <a:t>Data Quality Issues:</a:t>
            </a:r>
            <a:r>
              <a:rPr spc="-60" dirty="0">
                <a:latin typeface="Georgia" panose="02040502050405020303" pitchFamily="18" charset="0"/>
              </a:rPr>
              <a:t> </a:t>
            </a:r>
            <a:r>
              <a:rPr spc="-5" dirty="0">
                <a:latin typeface="Georgia" panose="02040502050405020303" pitchFamily="18" charset="0"/>
              </a:rPr>
              <a:t>Students</a:t>
            </a:r>
          </a:p>
        </p:txBody>
      </p:sp>
      <p:pic>
        <p:nvPicPr>
          <p:cNvPr id="4" name="Picture 3"/>
          <p:cNvPicPr>
            <a:picLocks noChangeAspect="1"/>
          </p:cNvPicPr>
          <p:nvPr/>
        </p:nvPicPr>
        <p:blipFill>
          <a:blip r:embed="rId3"/>
          <a:stretch>
            <a:fillRect/>
          </a:stretch>
        </p:blipFill>
        <p:spPr>
          <a:xfrm>
            <a:off x="647700" y="2514600"/>
            <a:ext cx="2209800" cy="1657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219616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Alternative Schools</a:t>
            </a:r>
            <a:endParaRPr lang="en-US" dirty="0"/>
          </a:p>
        </p:txBody>
      </p:sp>
      <p:sp>
        <p:nvSpPr>
          <p:cNvPr id="5" name="Slide Number Placeholder 4"/>
          <p:cNvSpPr>
            <a:spLocks noGrp="1"/>
          </p:cNvSpPr>
          <p:nvPr>
            <p:ph type="sldNum" sz="quarter" idx="12"/>
          </p:nvPr>
        </p:nvSpPr>
        <p:spPr>
          <a:xfrm>
            <a:off x="8229600" y="6356350"/>
            <a:ext cx="457200" cy="365125"/>
          </a:xfrm>
        </p:spPr>
        <p:txBody>
          <a:bodyPr/>
          <a:lstStyle/>
          <a:p>
            <a:fld id="{86D2451E-3285-438B-B188-C22B2A012BF6}" type="slidenum">
              <a:rPr lang="en-US" smtClean="0"/>
              <a:pPr/>
              <a:t>45</a:t>
            </a:fld>
            <a:endParaRPr lang="en-US" dirty="0"/>
          </a:p>
        </p:txBody>
      </p:sp>
      <p:sp>
        <p:nvSpPr>
          <p:cNvPr id="6" name="Content Placeholder 1"/>
          <p:cNvSpPr txBox="1">
            <a:spLocks/>
          </p:cNvSpPr>
          <p:nvPr/>
        </p:nvSpPr>
        <p:spPr>
          <a:xfrm>
            <a:off x="323335" y="1371600"/>
            <a:ext cx="8382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E3524"/>
              </a:buClr>
              <a:buFont typeface="Wingdings" panose="05000000000000000000" pitchFamily="2" charset="2"/>
              <a:buChar char="§"/>
              <a:defRPr sz="24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000000"/>
              </a:solidFill>
            </a:endParaRPr>
          </a:p>
          <a:p>
            <a:r>
              <a:rPr lang="en-US" dirty="0" smtClean="0">
                <a:solidFill>
                  <a:srgbClr val="000000"/>
                </a:solidFill>
              </a:rPr>
              <a:t>Students </a:t>
            </a:r>
            <a:r>
              <a:rPr lang="en-US" dirty="0">
                <a:solidFill>
                  <a:srgbClr val="000000"/>
                </a:solidFill>
              </a:rPr>
              <a:t>enrolled in Alternative Schools </a:t>
            </a:r>
            <a:r>
              <a:rPr lang="en-US" dirty="0" smtClean="0">
                <a:solidFill>
                  <a:srgbClr val="000000"/>
                </a:solidFill>
              </a:rPr>
              <a:t>during the 2018-19 TCAP </a:t>
            </a:r>
            <a:r>
              <a:rPr lang="en-US" dirty="0">
                <a:solidFill>
                  <a:srgbClr val="000000"/>
                </a:solidFill>
              </a:rPr>
              <a:t>Assessments </a:t>
            </a:r>
            <a:r>
              <a:rPr lang="en-US" dirty="0" smtClean="0">
                <a:solidFill>
                  <a:srgbClr val="000000"/>
                </a:solidFill>
              </a:rPr>
              <a:t>can be assessed at their alternative school or their school of remand (primary school). </a:t>
            </a:r>
          </a:p>
          <a:p>
            <a:r>
              <a:rPr lang="en-US" dirty="0" smtClean="0">
                <a:solidFill>
                  <a:srgbClr val="000000"/>
                </a:solidFill>
              </a:rPr>
              <a:t>For the 2018-19 school year, a student that has been remanded from their primary school to an alternative school with a school number does </a:t>
            </a:r>
            <a:r>
              <a:rPr lang="en-US" b="1" dirty="0" smtClean="0">
                <a:solidFill>
                  <a:srgbClr val="FF0000"/>
                </a:solidFill>
              </a:rPr>
              <a:t>not</a:t>
            </a:r>
            <a:r>
              <a:rPr lang="en-US" dirty="0" smtClean="0">
                <a:solidFill>
                  <a:srgbClr val="FF0000"/>
                </a:solidFill>
              </a:rPr>
              <a:t> </a:t>
            </a:r>
            <a:r>
              <a:rPr lang="en-US" dirty="0" smtClean="0">
                <a:solidFill>
                  <a:srgbClr val="000000"/>
                </a:solidFill>
              </a:rPr>
              <a:t>need their enrollment to be moved back to their school of remand for assessment or accountability purposes. </a:t>
            </a:r>
          </a:p>
          <a:p>
            <a:endParaRPr lang="en-US" dirty="0">
              <a:solidFill>
                <a:srgbClr val="000000"/>
              </a:solidFill>
            </a:endParaRPr>
          </a:p>
        </p:txBody>
      </p:sp>
    </p:spTree>
    <p:extLst>
      <p:ext uri="{BB962C8B-B14F-4D97-AF65-F5344CB8AC3E}">
        <p14:creationId xmlns:p14="http://schemas.microsoft.com/office/powerpoint/2010/main" val="2682275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Course Codes for Assessment</a:t>
            </a:r>
            <a:endParaRPr lang="en-US" sz="4200" dirty="0"/>
          </a:p>
        </p:txBody>
      </p:sp>
    </p:spTree>
    <p:extLst>
      <p:ext uri="{BB962C8B-B14F-4D97-AF65-F5344CB8AC3E}">
        <p14:creationId xmlns:p14="http://schemas.microsoft.com/office/powerpoint/2010/main" val="17314843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Course Codes – EOC Math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47</a:t>
            </a:fld>
            <a:endParaRPr lang="en-US" dirty="0"/>
          </a:p>
        </p:txBody>
      </p:sp>
      <p:graphicFrame>
        <p:nvGraphicFramePr>
          <p:cNvPr id="7" name="Content Placeholder 6"/>
          <p:cNvGraphicFramePr>
            <a:graphicFrameLocks noGrp="1"/>
          </p:cNvGraphicFramePr>
          <p:nvPr>
            <p:ph idx="1"/>
          </p:nvPr>
        </p:nvGraphicFramePr>
        <p:xfrm>
          <a:off x="1327150" y="1324769"/>
          <a:ext cx="6337300" cy="4467225"/>
        </p:xfrm>
        <a:graphic>
          <a:graphicData uri="http://schemas.openxmlformats.org/drawingml/2006/table">
            <a:tbl>
              <a:tblPr/>
              <a:tblGrid>
                <a:gridCol w="1117600"/>
                <a:gridCol w="1917700"/>
                <a:gridCol w="1054100"/>
                <a:gridCol w="2247900"/>
              </a:tblGrid>
              <a:tr h="0">
                <a:tc>
                  <a:txBody>
                    <a:bodyPr/>
                    <a:lstStyle/>
                    <a:p>
                      <a:pPr algn="ctr" fontAlgn="ctr"/>
                      <a:r>
                        <a:rPr lang="en-US" sz="1000" b="1" i="0" u="none" strike="noStrike" dirty="0">
                          <a:solidFill>
                            <a:srgbClr val="000000"/>
                          </a:solidFill>
                          <a:effectLst/>
                          <a:latin typeface="Arial" panose="020B0604020202020204" pitchFamily="34" charset="0"/>
                        </a:rPr>
                        <a:t>ACTIVE CODES - EOC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Regular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SPED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dirty="0">
                          <a:solidFill>
                            <a:srgbClr val="000000"/>
                          </a:solidFill>
                          <a:effectLst/>
                          <a:latin typeface="Arial" panose="020B0604020202020204" pitchFamily="34" charset="0"/>
                        </a:rPr>
                        <a:t>The “A” course codes are for the first section of yearlong courses and will not be pulled.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00025">
                <a:tc rowSpan="4">
                  <a:txBody>
                    <a:bodyPr/>
                    <a:lstStyle/>
                    <a:p>
                      <a:pPr algn="ctr" fontAlgn="ctr"/>
                      <a:r>
                        <a:rPr lang="en-US" sz="1000" b="0" i="0" u="none" strike="noStrike">
                          <a:solidFill>
                            <a:srgbClr val="000000"/>
                          </a:solidFill>
                          <a:effectLst/>
                          <a:latin typeface="Arial" panose="020B0604020202020204" pitchFamily="34" charset="0"/>
                        </a:rPr>
                        <a:t>Algebra 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0842 (7th &amp; 8th)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0025">
                <a:tc vMerge="1">
                  <a:txBody>
                    <a:bodyPr/>
                    <a:lstStyle/>
                    <a:p>
                      <a:endParaRPr lang="en-US"/>
                    </a:p>
                  </a:txBody>
                  <a:tcPr/>
                </a:tc>
                <a:tc>
                  <a:txBody>
                    <a:bodyPr/>
                    <a:lstStyle/>
                    <a:p>
                      <a:pPr algn="ctr" fontAlgn="ctr"/>
                      <a:r>
                        <a:rPr lang="en-US" sz="1000" b="0" i="0" u="none" strike="noStrike">
                          <a:solidFill>
                            <a:srgbClr val="000000"/>
                          </a:solidFill>
                          <a:effectLst/>
                          <a:latin typeface="Arial" panose="020B0604020202020204" pitchFamily="34" charset="0"/>
                        </a:rPr>
                        <a:t>3102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0025">
                <a:tc vMerge="1">
                  <a:txBody>
                    <a:bodyPr/>
                    <a:lstStyle/>
                    <a:p>
                      <a:endParaRPr lang="en-US"/>
                    </a:p>
                  </a:txBody>
                  <a:tcPr/>
                </a:tc>
                <a:tc>
                  <a:txBody>
                    <a:bodyPr/>
                    <a:lstStyle/>
                    <a:p>
                      <a:pPr algn="ctr" fontAlgn="ctr"/>
                      <a:r>
                        <a:rPr lang="en-US" sz="1000" b="0" i="0" u="none" strike="noStrike">
                          <a:solidFill>
                            <a:srgbClr val="000000"/>
                          </a:solidFill>
                          <a:effectLst/>
                          <a:latin typeface="Arial" panose="020B0604020202020204" pitchFamily="34" charset="0"/>
                        </a:rPr>
                        <a:t>31024 (pt 2 - spring course)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31023 (pt 1 - test as pt 2 in spring)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vMerge="1">
                  <a:txBody>
                    <a:bodyPr/>
                    <a:lstStyle/>
                    <a:p>
                      <a:endParaRPr lang="en-US"/>
                    </a:p>
                  </a:txBody>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31026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31025 (A - test as B in spring)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rowSpan="4">
                  <a:txBody>
                    <a:bodyPr/>
                    <a:lstStyle/>
                    <a:p>
                      <a:pPr algn="ctr" fontAlgn="ctr"/>
                      <a:r>
                        <a:rPr lang="en-US" sz="1000" b="0" i="0" u="none" strike="noStrike">
                          <a:solidFill>
                            <a:srgbClr val="000000"/>
                          </a:solidFill>
                          <a:effectLst/>
                          <a:latin typeface="Arial" panose="020B0604020202020204" pitchFamily="34" charset="0"/>
                        </a:rPr>
                        <a:t>Geometry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0843 (7th &amp; 8th)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200025">
                <a:tc vMerge="1">
                  <a:txBody>
                    <a:bodyPr/>
                    <a:lstStyle/>
                    <a:p>
                      <a:endParaRPr lang="en-US"/>
                    </a:p>
                  </a:txBody>
                  <a:tcPr/>
                </a:tc>
                <a:tc>
                  <a:txBody>
                    <a:bodyPr/>
                    <a:lstStyle/>
                    <a:p>
                      <a:pPr algn="ctr" fontAlgn="ctr"/>
                      <a:r>
                        <a:rPr lang="en-US" sz="1000" b="0" i="0" u="none" strike="noStrike">
                          <a:solidFill>
                            <a:srgbClr val="000000"/>
                          </a:solidFill>
                          <a:effectLst/>
                          <a:latin typeface="Arial" panose="020B0604020202020204" pitchFamily="34" charset="0"/>
                        </a:rPr>
                        <a:t>3108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200025">
                <a:tc vMerge="1">
                  <a:txBody>
                    <a:bodyPr/>
                    <a:lstStyle/>
                    <a:p>
                      <a:endParaRPr lang="en-US"/>
                    </a:p>
                  </a:txBody>
                  <a:tcPr/>
                </a:tc>
                <a:tc>
                  <a:txBody>
                    <a:bodyPr/>
                    <a:lstStyle/>
                    <a:p>
                      <a:pPr algn="ctr" fontAlgn="ctr"/>
                      <a:r>
                        <a:rPr lang="en-US" sz="1000" b="0" i="0" u="none" strike="noStrike">
                          <a:solidFill>
                            <a:srgbClr val="000000"/>
                          </a:solidFill>
                          <a:effectLst/>
                          <a:latin typeface="Arial" panose="020B0604020202020204" pitchFamily="34" charset="0"/>
                        </a:rPr>
                        <a:t>31084 (pt 2 spring course)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31083 (pt 1 - test as pt 2 in spring)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0025">
                <a:tc vMerge="1">
                  <a:txBody>
                    <a:bodyPr/>
                    <a:lstStyle/>
                    <a:p>
                      <a:endParaRPr lang="en-US"/>
                    </a:p>
                  </a:txBody>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31086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31085 (A - test as B in spring)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0025">
                <a:tc rowSpan="2">
                  <a:txBody>
                    <a:bodyPr/>
                    <a:lstStyle/>
                    <a:p>
                      <a:pPr algn="ctr" fontAlgn="ctr"/>
                      <a:r>
                        <a:rPr lang="en-US" sz="1000" b="0" i="0" u="none" strike="noStrike">
                          <a:solidFill>
                            <a:srgbClr val="000000"/>
                          </a:solidFill>
                          <a:effectLst/>
                          <a:latin typeface="Arial" panose="020B0604020202020204" pitchFamily="34" charset="0"/>
                        </a:rPr>
                        <a:t>Algebra 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3103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vMerge="1">
                  <a:txBody>
                    <a:bodyPr/>
                    <a:lstStyle/>
                    <a:p>
                      <a:endParaRPr lang="en-US"/>
                    </a:p>
                  </a:txBody>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31034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31033  (A - test as B in spring)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rowSpan="4">
                  <a:txBody>
                    <a:bodyPr/>
                    <a:lstStyle/>
                    <a:p>
                      <a:pPr algn="ctr" fontAlgn="ctr"/>
                      <a:r>
                        <a:rPr lang="en-US" sz="1000" b="0" i="0" u="none" strike="noStrike">
                          <a:solidFill>
                            <a:srgbClr val="000000"/>
                          </a:solidFill>
                          <a:effectLst/>
                          <a:latin typeface="Arial" panose="020B0604020202020204" pitchFamily="34" charset="0"/>
                        </a:rPr>
                        <a:t>Integrated Math 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0832 (7th &amp; 8th)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r>
              <a:tr h="200025">
                <a:tc vMerge="1">
                  <a:txBody>
                    <a:bodyPr/>
                    <a:lstStyle/>
                    <a:p>
                      <a:endParaRPr lang="en-US"/>
                    </a:p>
                  </a:txBody>
                  <a:tcPr/>
                </a:tc>
                <a:tc>
                  <a:txBody>
                    <a:bodyPr/>
                    <a:lstStyle/>
                    <a:p>
                      <a:pPr algn="ctr" fontAlgn="ctr"/>
                      <a:r>
                        <a:rPr lang="en-US" sz="1000" b="0" i="0" u="none" strike="noStrike">
                          <a:solidFill>
                            <a:srgbClr val="000000"/>
                          </a:solidFill>
                          <a:effectLst/>
                          <a:latin typeface="Arial" panose="020B0604020202020204" pitchFamily="34" charset="0"/>
                        </a:rPr>
                        <a:t>3117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r>
              <a:tr h="200025">
                <a:tc vMerge="1">
                  <a:txBody>
                    <a:bodyPr/>
                    <a:lstStyle/>
                    <a:p>
                      <a:endParaRPr lang="en-US"/>
                    </a:p>
                  </a:txBody>
                  <a:tcPr/>
                </a:tc>
                <a:tc>
                  <a:txBody>
                    <a:bodyPr/>
                    <a:lstStyle/>
                    <a:p>
                      <a:pPr algn="ctr" fontAlgn="ctr"/>
                      <a:r>
                        <a:rPr lang="en-US" sz="1000" b="0" i="0" u="none" strike="noStrike">
                          <a:solidFill>
                            <a:srgbClr val="000000"/>
                          </a:solidFill>
                          <a:effectLst/>
                          <a:latin typeface="Arial" panose="020B0604020202020204" pitchFamily="34" charset="0"/>
                        </a:rPr>
                        <a:t>31324 (pt 2 spring course)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31323  (pt 1 - test as pt 2 in spring)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0025">
                <a:tc vMerge="1">
                  <a:txBody>
                    <a:bodyPr/>
                    <a:lstStyle/>
                    <a:p>
                      <a:endParaRPr lang="en-US"/>
                    </a:p>
                  </a:txBody>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31326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31325  (A - test as B in spring)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0025">
                <a:tc rowSpan="4">
                  <a:txBody>
                    <a:bodyPr/>
                    <a:lstStyle/>
                    <a:p>
                      <a:pPr algn="ctr" fontAlgn="ctr"/>
                      <a:r>
                        <a:rPr lang="en-US" sz="1000" b="0" i="0" u="none" strike="noStrike">
                          <a:solidFill>
                            <a:srgbClr val="000000"/>
                          </a:solidFill>
                          <a:effectLst/>
                          <a:latin typeface="Arial" panose="020B0604020202020204" pitchFamily="34" charset="0"/>
                        </a:rPr>
                        <a:t>Integrated Math 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0833 (7th &amp; 8th)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0025">
                <a:tc vMerge="1">
                  <a:txBody>
                    <a:bodyPr/>
                    <a:lstStyle/>
                    <a:p>
                      <a:endParaRPr lang="en-US"/>
                    </a:p>
                  </a:txBody>
                  <a:tcPr/>
                </a:tc>
                <a:tc>
                  <a:txBody>
                    <a:bodyPr/>
                    <a:lstStyle/>
                    <a:p>
                      <a:pPr algn="ctr" fontAlgn="ctr"/>
                      <a:r>
                        <a:rPr lang="en-US" sz="1000" b="0" i="0" u="none" strike="noStrike">
                          <a:solidFill>
                            <a:srgbClr val="000000"/>
                          </a:solidFill>
                          <a:effectLst/>
                          <a:latin typeface="Arial" panose="020B0604020202020204" pitchFamily="34" charset="0"/>
                        </a:rPr>
                        <a:t>3118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0025">
                <a:tc vMerge="1">
                  <a:txBody>
                    <a:bodyPr/>
                    <a:lstStyle/>
                    <a:p>
                      <a:endParaRPr lang="en-US"/>
                    </a:p>
                  </a:txBody>
                  <a:tcPr/>
                </a:tc>
                <a:tc>
                  <a:txBody>
                    <a:bodyPr/>
                    <a:lstStyle/>
                    <a:p>
                      <a:pPr algn="ctr" fontAlgn="ctr"/>
                      <a:r>
                        <a:rPr lang="en-US" sz="1000" b="0" i="0" u="none" strike="noStrike">
                          <a:solidFill>
                            <a:srgbClr val="000000"/>
                          </a:solidFill>
                          <a:effectLst/>
                          <a:latin typeface="Arial" panose="020B0604020202020204" pitchFamily="34" charset="0"/>
                        </a:rPr>
                        <a:t>31334 (pt 2 spring course)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31333  (pt 1 - test as pt 2 in spring)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vMerge="1">
                  <a:txBody>
                    <a:bodyPr/>
                    <a:lstStyle/>
                    <a:p>
                      <a:endParaRPr lang="en-US"/>
                    </a:p>
                  </a:txBody>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31336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31335  (A - test as B in spring)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rowSpan="2">
                  <a:txBody>
                    <a:bodyPr/>
                    <a:lstStyle/>
                    <a:p>
                      <a:pPr algn="ctr" fontAlgn="ctr"/>
                      <a:r>
                        <a:rPr lang="en-US" sz="1000" b="0" i="0" u="none" strike="noStrike">
                          <a:solidFill>
                            <a:srgbClr val="000000"/>
                          </a:solidFill>
                          <a:effectLst/>
                          <a:latin typeface="Arial" panose="020B0604020202020204" pitchFamily="34" charset="0"/>
                        </a:rPr>
                        <a:t>Integrated Math III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3119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0025">
                <a:tc vMerge="1">
                  <a:txBody>
                    <a:bodyPr/>
                    <a:lstStyle/>
                    <a:p>
                      <a:endParaRPr lang="en-US"/>
                    </a:p>
                  </a:txBody>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31344 (B)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Arial" panose="020B0604020202020204" pitchFamily="34" charset="0"/>
                        </a:rPr>
                        <a:t>31343  (A - test as B in spring)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467225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Course Codes – EOC (other content areas) </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48</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20971014"/>
              </p:ext>
            </p:extLst>
          </p:nvPr>
        </p:nvGraphicFramePr>
        <p:xfrm>
          <a:off x="1289050" y="1482725"/>
          <a:ext cx="6337300" cy="2266950"/>
        </p:xfrm>
        <a:graphic>
          <a:graphicData uri="http://schemas.openxmlformats.org/drawingml/2006/table">
            <a:tbl>
              <a:tblPr/>
              <a:tblGrid>
                <a:gridCol w="1117600"/>
                <a:gridCol w="1917700"/>
                <a:gridCol w="1054100"/>
                <a:gridCol w="2247900"/>
              </a:tblGrid>
              <a:tr h="0">
                <a:tc>
                  <a:txBody>
                    <a:bodyPr/>
                    <a:lstStyle/>
                    <a:p>
                      <a:pPr algn="ctr" fontAlgn="ctr"/>
                      <a:r>
                        <a:rPr lang="en-US" sz="1000" b="1" i="0" u="none" strike="noStrike">
                          <a:solidFill>
                            <a:srgbClr val="000000"/>
                          </a:solidFill>
                          <a:effectLst/>
                          <a:latin typeface="Arial" panose="020B0604020202020204" pitchFamily="34" charset="0"/>
                        </a:rPr>
                        <a:t>ACTIVE CODES - EOC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Regular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a:solidFill>
                            <a:srgbClr val="000000"/>
                          </a:solidFill>
                          <a:effectLst/>
                          <a:latin typeface="Arial" panose="020B0604020202020204" pitchFamily="34" charset="0"/>
                        </a:rPr>
                        <a:t>SPED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0" i="0" u="none" strike="noStrike">
                          <a:solidFill>
                            <a:srgbClr val="000000"/>
                          </a:solidFill>
                          <a:effectLst/>
                          <a:latin typeface="Arial" panose="020B0604020202020204" pitchFamily="34" charset="0"/>
                        </a:rPr>
                        <a:t>The “A” course codes are for the first section of yearlong courses and will not be pulled.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00025">
                <a:tc>
                  <a:txBody>
                    <a:bodyPr/>
                    <a:lstStyle/>
                    <a:p>
                      <a:pPr algn="ctr" fontAlgn="ctr"/>
                      <a:r>
                        <a:rPr lang="en-US" sz="1000" b="0" i="0" u="none" strike="noStrike">
                          <a:solidFill>
                            <a:srgbClr val="000000"/>
                          </a:solidFill>
                          <a:effectLst/>
                          <a:latin typeface="Arial" panose="020B0604020202020204" pitchFamily="34" charset="0"/>
                        </a:rPr>
                        <a:t>English 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sngStrike">
                          <a:solidFill>
                            <a:srgbClr val="000000"/>
                          </a:solidFill>
                          <a:effectLst/>
                          <a:latin typeface="Arial" panose="020B0604020202020204" pitchFamily="34" charset="0"/>
                        </a:rPr>
                        <a:t> </a:t>
                      </a:r>
                      <a:endParaRPr lang="en-US" sz="10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ctr" fontAlgn="ctr"/>
                      <a:r>
                        <a:rPr lang="en-US" sz="1000" b="0" i="0" u="none" strike="noStrike">
                          <a:solidFill>
                            <a:srgbClr val="000000"/>
                          </a:solidFill>
                          <a:effectLst/>
                          <a:latin typeface="Arial" panose="020B0604020202020204" pitchFamily="34" charset="0"/>
                        </a:rPr>
                        <a:t>English 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3002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sngStrike">
                          <a:solidFill>
                            <a:srgbClr val="000000"/>
                          </a:solidFill>
                          <a:effectLst/>
                          <a:latin typeface="Arial" panose="020B0604020202020204" pitchFamily="34" charset="0"/>
                        </a:rPr>
                        <a:t> </a:t>
                      </a:r>
                      <a:endParaRPr lang="en-US" sz="10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00" b="0" i="0" u="none" strike="noStrike">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0025">
                <a:tc>
                  <a:txBody>
                    <a:bodyPr/>
                    <a:lstStyle/>
                    <a:p>
                      <a:pPr algn="ctr" fontAlgn="ctr"/>
                      <a:r>
                        <a:rPr lang="en-US" sz="1000" b="0" i="0" u="none" strike="noStrike">
                          <a:solidFill>
                            <a:srgbClr val="000000"/>
                          </a:solidFill>
                          <a:effectLst/>
                          <a:latin typeface="Arial" panose="020B0604020202020204" pitchFamily="34" charset="0"/>
                        </a:rPr>
                        <a:t>English III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3003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sngStrike">
                          <a:solidFill>
                            <a:srgbClr val="000000"/>
                          </a:solidFill>
                          <a:effectLst/>
                          <a:latin typeface="Arial" panose="020B0604020202020204" pitchFamily="34" charset="0"/>
                        </a:rPr>
                        <a:t> </a:t>
                      </a:r>
                      <a:endParaRPr lang="en-US" sz="10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not an assessed EOC in 2018-19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0025">
                <a:tc>
                  <a:txBody>
                    <a:bodyPr/>
                    <a:lstStyle/>
                    <a:p>
                      <a:pPr algn="ctr" fontAlgn="ctr"/>
                      <a:r>
                        <a:rPr lang="en-US" sz="1000" b="0" i="0" u="none" strike="noStrike">
                          <a:solidFill>
                            <a:srgbClr val="000000"/>
                          </a:solidFill>
                          <a:effectLst/>
                          <a:latin typeface="Arial" panose="020B0604020202020204" pitchFamily="34" charset="0"/>
                        </a:rPr>
                        <a:t>USHistory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3416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(AP US History - 3440 - not tested)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0025">
                <a:tc rowSpan="3">
                  <a:txBody>
                    <a:bodyPr/>
                    <a:lstStyle/>
                    <a:p>
                      <a:pPr algn="ctr" fontAlgn="ctr"/>
                      <a:r>
                        <a:rPr lang="en-US" sz="1000" b="0" i="0" u="none" strike="noStrike">
                          <a:solidFill>
                            <a:srgbClr val="000000"/>
                          </a:solidFill>
                          <a:effectLst/>
                          <a:latin typeface="Arial" panose="020B0604020202020204" pitchFamily="34" charset="0"/>
                        </a:rPr>
                        <a:t>Biology 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3210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Times New Roman" panose="02020603050405020304"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vMerge="1">
                  <a:txBody>
                    <a:bodyPr/>
                    <a:lstStyle/>
                    <a:p>
                      <a:endParaRPr lang="en-US"/>
                    </a:p>
                  </a:txBody>
                  <a:tcPr/>
                </a:tc>
                <a:tc>
                  <a:txBody>
                    <a:bodyPr/>
                    <a:lstStyle/>
                    <a:p>
                      <a:pPr algn="ctr" fontAlgn="ctr"/>
                      <a:r>
                        <a:rPr lang="en-US" sz="1000" b="0" i="0" u="none" strike="noStrike">
                          <a:solidFill>
                            <a:srgbClr val="000000"/>
                          </a:solidFill>
                          <a:effectLst/>
                          <a:latin typeface="Arial" panose="020B0604020202020204" pitchFamily="34" charset="0"/>
                        </a:rPr>
                        <a:t>32104 (pt 2 - spring course)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32103 (pt 1 - test as pt 2 in spring)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vMerge="1">
                  <a:txBody>
                    <a:bodyPr/>
                    <a:lstStyle/>
                    <a:p>
                      <a:endParaRPr lang="en-US"/>
                    </a:p>
                  </a:txBody>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32106 (B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Arial" panose="020B0604020202020204" pitchFamily="34" charset="0"/>
                        </a:rPr>
                        <a:t>32105 (A - test as B in spring)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rowSpan="2">
                  <a:txBody>
                    <a:bodyPr/>
                    <a:lstStyle/>
                    <a:p>
                      <a:pPr algn="ctr" fontAlgn="ctr"/>
                      <a:r>
                        <a:rPr lang="en-US" sz="1000" b="0" i="0" u="none" strike="noStrike">
                          <a:solidFill>
                            <a:srgbClr val="000000"/>
                          </a:solidFill>
                          <a:effectLst/>
                          <a:latin typeface="Arial" panose="020B0604020202020204" pitchFamily="34" charset="0"/>
                        </a:rPr>
                        <a:t>Chemistry 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3221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a:solidFill>
                            <a:srgbClr val="000000"/>
                          </a:solidFill>
                          <a:effectLst/>
                          <a:latin typeface="Arial" panose="020B0604020202020204" pitchFamily="34" charset="0"/>
                        </a:rPr>
                        <a:t>not an assessed EOC in 2018-19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00025">
                <a:tc vMerge="1">
                  <a:txBody>
                    <a:bodyPr/>
                    <a:lstStyle/>
                    <a:p>
                      <a:endParaRPr lang="en-US"/>
                    </a:p>
                  </a:txBody>
                  <a:tcPr/>
                </a:tc>
                <a:tc>
                  <a:txBody>
                    <a:bodyPr/>
                    <a:lstStyle/>
                    <a:p>
                      <a:pPr algn="ctr" fontAlgn="ctr"/>
                      <a:r>
                        <a:rPr lang="en-US" sz="1000" b="0" i="0" u="none" strike="noStrike">
                          <a:solidFill>
                            <a:srgbClr val="000000"/>
                          </a:solidFill>
                          <a:effectLst/>
                          <a:latin typeface="Arial" panose="020B0604020202020204" pitchFamily="34" charset="0"/>
                        </a:rPr>
                        <a:t>32214  (pt 2 - spring course)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000" b="0" i="0" u="none" strike="noStrike">
                          <a:solidFill>
                            <a:srgbClr val="000000"/>
                          </a:solidFill>
                          <a:effectLst/>
                          <a:latin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000" b="0" i="0" u="none" strike="noStrike" dirty="0">
                          <a:solidFill>
                            <a:srgbClr val="000000"/>
                          </a:solidFill>
                          <a:effectLst/>
                          <a:latin typeface="Arial" panose="020B0604020202020204" pitchFamily="34" charset="0"/>
                        </a:rPr>
                        <a:t>32213  (</a:t>
                      </a:r>
                      <a:r>
                        <a:rPr lang="en-US" sz="1000" b="0" i="0" u="none" strike="noStrike" dirty="0" err="1">
                          <a:solidFill>
                            <a:srgbClr val="000000"/>
                          </a:solidFill>
                          <a:effectLst/>
                          <a:latin typeface="Arial" panose="020B0604020202020204" pitchFamily="34" charset="0"/>
                        </a:rPr>
                        <a:t>pt</a:t>
                      </a:r>
                      <a:r>
                        <a:rPr lang="en-US" sz="1000" b="0" i="0" u="none" strike="noStrike" dirty="0">
                          <a:solidFill>
                            <a:srgbClr val="000000"/>
                          </a:solidFill>
                          <a:effectLst/>
                          <a:latin typeface="Arial" panose="020B0604020202020204" pitchFamily="34" charset="0"/>
                        </a:rPr>
                        <a:t> 1 - test as </a:t>
                      </a:r>
                      <a:r>
                        <a:rPr lang="en-US" sz="1000" b="0" i="0" u="none" strike="noStrike" dirty="0" err="1">
                          <a:solidFill>
                            <a:srgbClr val="000000"/>
                          </a:solidFill>
                          <a:effectLst/>
                          <a:latin typeface="Arial" panose="020B0604020202020204" pitchFamily="34" charset="0"/>
                        </a:rPr>
                        <a:t>pt</a:t>
                      </a:r>
                      <a:r>
                        <a:rPr lang="en-US" sz="1000" b="0" i="0" u="none" strike="noStrike" dirty="0">
                          <a:solidFill>
                            <a:srgbClr val="000000"/>
                          </a:solidFill>
                          <a:effectLst/>
                          <a:latin typeface="Arial" panose="020B0604020202020204" pitchFamily="34" charset="0"/>
                        </a:rPr>
                        <a:t> 2 in spring)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79327124"/>
              </p:ext>
            </p:extLst>
          </p:nvPr>
        </p:nvGraphicFramePr>
        <p:xfrm>
          <a:off x="2413000" y="4343400"/>
          <a:ext cx="4089400" cy="771525"/>
        </p:xfrm>
        <a:graphic>
          <a:graphicData uri="http://schemas.openxmlformats.org/drawingml/2006/table">
            <a:tbl>
              <a:tblPr/>
              <a:tblGrid>
                <a:gridCol w="4089400"/>
              </a:tblGrid>
              <a:tr h="0">
                <a:tc>
                  <a:txBody>
                    <a:bodyPr/>
                    <a:lstStyle/>
                    <a:p>
                      <a:pPr algn="ctr" fontAlgn="ctr"/>
                      <a:r>
                        <a:rPr lang="en-US" sz="1000" b="0" i="0" u="none" strike="noStrike" dirty="0">
                          <a:solidFill>
                            <a:srgbClr val="000000"/>
                          </a:solidFill>
                          <a:effectLst/>
                          <a:latin typeface="Arial" panose="020B0604020202020204" pitchFamily="34" charset="0"/>
                        </a:rPr>
                        <a:t>Districts </a:t>
                      </a:r>
                      <a:r>
                        <a:rPr lang="en-US" sz="1000" b="1" i="0" u="none" strike="noStrike" dirty="0">
                          <a:solidFill>
                            <a:srgbClr val="000000"/>
                          </a:solidFill>
                          <a:effectLst/>
                          <a:latin typeface="Arial" panose="020B0604020202020204" pitchFamily="34" charset="0"/>
                        </a:rPr>
                        <a:t>cannot</a:t>
                      </a:r>
                      <a:r>
                        <a:rPr lang="en-US" sz="1000" b="0" i="0" u="none" strike="noStrike" dirty="0">
                          <a:solidFill>
                            <a:srgbClr val="000000"/>
                          </a:solidFill>
                          <a:effectLst/>
                          <a:latin typeface="Arial" panose="020B0604020202020204" pitchFamily="34" charset="0"/>
                        </a:rPr>
                        <a:t> use the same assessment course code twice for different classes. For example, students cannot be scheduled for Biology (3210) and for a Biology lab (3210). This duplication will cause issues with the Visibility Tool and with uploading students into the testing platform.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05817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Course Codes – EOC (Cambridge)</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49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3123048"/>
              </p:ext>
            </p:extLst>
          </p:nvPr>
        </p:nvGraphicFramePr>
        <p:xfrm>
          <a:off x="2063750" y="1676400"/>
          <a:ext cx="4787900" cy="3768143"/>
        </p:xfrm>
        <a:graphic>
          <a:graphicData uri="http://schemas.openxmlformats.org/drawingml/2006/table">
            <a:tbl>
              <a:tblPr/>
              <a:tblGrid>
                <a:gridCol w="1419245"/>
                <a:gridCol w="2173790"/>
                <a:gridCol w="1194865"/>
              </a:tblGrid>
              <a:tr h="226736">
                <a:tc gridSpan="2">
                  <a:txBody>
                    <a:bodyPr/>
                    <a:lstStyle/>
                    <a:p>
                      <a:pPr algn="l" fontAlgn="b"/>
                      <a:r>
                        <a:rPr lang="en-US" sz="1100" b="1" i="0" u="none" strike="noStrike" dirty="0">
                          <a:solidFill>
                            <a:srgbClr val="000000"/>
                          </a:solidFill>
                          <a:effectLst/>
                          <a:latin typeface="Arial" panose="020B0604020202020204" pitchFamily="34" charset="0"/>
                        </a:rPr>
                        <a:t>Cambridge IGSCE</a:t>
                      </a:r>
                    </a:p>
                  </a:txBody>
                  <a:tcPr marL="10797" marR="10797" marT="1079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a:txBody>
                    <a:bodyPr/>
                    <a:lstStyle/>
                    <a:p>
                      <a:pPr algn="l" fontAlgn="b"/>
                      <a:r>
                        <a:rPr lang="en-US" sz="1100" b="0" i="0" u="none" strike="noStrike">
                          <a:solidFill>
                            <a:srgbClr val="000000"/>
                          </a:solidFill>
                          <a:effectLst/>
                          <a:latin typeface="Arial" panose="020B0604020202020204" pitchFamily="34" charset="0"/>
                        </a:rPr>
                        <a:t> </a:t>
                      </a:r>
                    </a:p>
                  </a:txBody>
                  <a:tcPr marL="10797" marR="10797" marT="1079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26736">
                <a:tc>
                  <a:txBody>
                    <a:bodyPr/>
                    <a:lstStyle/>
                    <a:p>
                      <a:pPr algn="l" fontAlgn="ctr"/>
                      <a:r>
                        <a:rPr lang="en-US" sz="1200" b="1" i="0" u="none" strike="noStrike">
                          <a:solidFill>
                            <a:srgbClr val="000000"/>
                          </a:solidFill>
                          <a:effectLst/>
                          <a:latin typeface="Calibri" panose="020F0502020204030204" pitchFamily="34" charset="0"/>
                        </a:rPr>
                        <a:t>Course Name</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200" b="1" i="0" u="none" strike="noStrike">
                          <a:solidFill>
                            <a:srgbClr val="000000"/>
                          </a:solidFill>
                          <a:effectLst/>
                          <a:latin typeface="Calibri" panose="020F0502020204030204" pitchFamily="34" charset="0"/>
                        </a:rPr>
                        <a:t>Course Code</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ctr"/>
                      <a:r>
                        <a:rPr lang="en-US" sz="1200" b="1" i="0" u="none" strike="noStrike">
                          <a:solidFill>
                            <a:srgbClr val="000000"/>
                          </a:solidFill>
                          <a:effectLst/>
                          <a:latin typeface="Calibri" panose="020F0502020204030204" pitchFamily="34" charset="0"/>
                        </a:rPr>
                        <a:t>Required EOC</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42676">
                <a:tc>
                  <a:txBody>
                    <a:bodyPr/>
                    <a:lstStyle/>
                    <a:p>
                      <a:pPr algn="l" fontAlgn="ctr"/>
                      <a:r>
                        <a:rPr lang="en-US" sz="1200" b="0" i="0" u="none" strike="noStrike">
                          <a:solidFill>
                            <a:srgbClr val="000000"/>
                          </a:solidFill>
                          <a:effectLst/>
                          <a:latin typeface="Calibri" panose="020F0502020204030204" pitchFamily="34" charset="0"/>
                        </a:rPr>
                        <a:t>IGCSE Mathematics I</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4135</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Integrated Math I</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676">
                <a:tc>
                  <a:txBody>
                    <a:bodyPr/>
                    <a:lstStyle/>
                    <a:p>
                      <a:pPr algn="l" fontAlgn="ctr"/>
                      <a:r>
                        <a:rPr lang="en-US" sz="1200" b="0" i="0" u="none" strike="noStrike">
                          <a:solidFill>
                            <a:srgbClr val="000000"/>
                          </a:solidFill>
                          <a:effectLst/>
                          <a:latin typeface="Calibri" panose="020F0502020204030204" pitchFamily="34" charset="0"/>
                        </a:rPr>
                        <a:t>IGCSE Mathematics II</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4136</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Calibri" panose="020F0502020204030204" pitchFamily="34" charset="0"/>
                        </a:rPr>
                        <a:t>Integrated Math II</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42676">
                <a:tc>
                  <a:txBody>
                    <a:bodyPr/>
                    <a:lstStyle/>
                    <a:p>
                      <a:pPr algn="l" fontAlgn="ctr"/>
                      <a:r>
                        <a:rPr lang="en-US" sz="1200" b="0" i="0" u="none" strike="noStrike">
                          <a:solidFill>
                            <a:srgbClr val="000000"/>
                          </a:solidFill>
                          <a:effectLst/>
                          <a:latin typeface="Calibri" panose="020F0502020204030204" pitchFamily="34" charset="0"/>
                        </a:rPr>
                        <a:t>IGCSE Additional Mathematics III</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4137</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Integrated Math III</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676">
                <a:tc>
                  <a:txBody>
                    <a:bodyPr/>
                    <a:lstStyle/>
                    <a:p>
                      <a:pPr algn="l" fontAlgn="ctr"/>
                      <a:r>
                        <a:rPr lang="en-US" sz="1200" b="0" i="0" u="none" strike="noStrike">
                          <a:solidFill>
                            <a:srgbClr val="000000"/>
                          </a:solidFill>
                          <a:effectLst/>
                          <a:latin typeface="Calibri" panose="020F0502020204030204" pitchFamily="34" charset="0"/>
                        </a:rPr>
                        <a:t>IGCSE English Language</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dirty="0">
                          <a:solidFill>
                            <a:srgbClr val="000000"/>
                          </a:solidFill>
                          <a:effectLst/>
                          <a:latin typeface="Calibri" panose="020F0502020204030204" pitchFamily="34" charset="0"/>
                        </a:rPr>
                        <a:t>4222</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Calibri" panose="020F0502020204030204" pitchFamily="34" charset="0"/>
                        </a:rPr>
                        <a:t>English I</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42676">
                <a:tc>
                  <a:txBody>
                    <a:bodyPr/>
                    <a:lstStyle/>
                    <a:p>
                      <a:pPr algn="l" fontAlgn="ctr"/>
                      <a:r>
                        <a:rPr lang="en-US" sz="1200" b="0" i="0" u="none" strike="noStrike">
                          <a:solidFill>
                            <a:srgbClr val="000000"/>
                          </a:solidFill>
                          <a:effectLst/>
                          <a:latin typeface="Calibri" panose="020F0502020204030204" pitchFamily="34" charset="0"/>
                        </a:rPr>
                        <a:t>IGCSE English Literature</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4226</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English II</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36">
                <a:tc>
                  <a:txBody>
                    <a:bodyPr/>
                    <a:lstStyle/>
                    <a:p>
                      <a:pPr algn="l" fontAlgn="ctr"/>
                      <a:r>
                        <a:rPr lang="en-US" sz="1200" b="0" i="0" u="none" strike="noStrike">
                          <a:solidFill>
                            <a:srgbClr val="000000"/>
                          </a:solidFill>
                          <a:effectLst/>
                          <a:latin typeface="Calibri" panose="020F0502020204030204" pitchFamily="34" charset="0"/>
                        </a:rPr>
                        <a:t>IGCSE Biology</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0" i="0" u="none" strike="noStrike">
                          <a:solidFill>
                            <a:srgbClr val="000000"/>
                          </a:solidFill>
                          <a:effectLst/>
                          <a:latin typeface="Calibri" panose="020F0502020204030204" pitchFamily="34" charset="0"/>
                        </a:rPr>
                        <a:t>4145</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Calibri" panose="020F0502020204030204" pitchFamily="34" charset="0"/>
                        </a:rPr>
                        <a:t>Biology</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74555">
                <a:tc>
                  <a:txBody>
                    <a:bodyPr/>
                    <a:lstStyle/>
                    <a:p>
                      <a:pPr algn="l" fontAlgn="ctr"/>
                      <a:r>
                        <a:rPr lang="en-US" sz="1200" b="0" i="0" u="none" strike="noStrike" dirty="0">
                          <a:solidFill>
                            <a:srgbClr val="000000"/>
                          </a:solidFill>
                          <a:effectLst/>
                          <a:latin typeface="Calibri" panose="020F0502020204030204" pitchFamily="34" charset="0"/>
                        </a:rPr>
                        <a:t>IGCSE Chemistry</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Calibri" panose="020F0502020204030204" pitchFamily="34" charset="0"/>
                        </a:rPr>
                        <a:t>4146</a:t>
                      </a:r>
                    </a:p>
                  </a:txBody>
                  <a:tcPr marL="10797" marR="10797" marT="107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rPr>
                        <a:t>Chemistry – not an assessed EOC in 2018-19</a:t>
                      </a:r>
                      <a:br>
                        <a:rPr lang="en-US" sz="1200" b="0" i="0" u="none" strike="noStrike" dirty="0">
                          <a:solidFill>
                            <a:srgbClr val="000000"/>
                          </a:solidFill>
                          <a:effectLst/>
                          <a:latin typeface="Calibri" panose="020F0502020204030204" pitchFamily="34" charset="0"/>
                        </a:rPr>
                      </a:br>
                      <a:endParaRPr lang="en-US" sz="1200" b="0" i="0" u="none" strike="noStrike" dirty="0">
                        <a:solidFill>
                          <a:srgbClr val="000000"/>
                        </a:solidFill>
                        <a:effectLst/>
                        <a:latin typeface="Calibri" panose="020F0502020204030204" pitchFamily="34" charset="0"/>
                      </a:endParaRPr>
                    </a:p>
                  </a:txBody>
                  <a:tcPr marL="10797" marR="10797" marT="1079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2132634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clipartix.com/wp-content/uploads/2016/04/Yellow-umbrella-clipart-free-clipart-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5429330" cy="468257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smtClean="0"/>
              <a:t>TN Comprehensive Assessment Program</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a:t>
            </a:fld>
            <a:endParaRPr lang="en-US" dirty="0"/>
          </a:p>
        </p:txBody>
      </p:sp>
      <p:sp>
        <p:nvSpPr>
          <p:cNvPr id="6" name="TextBox 5"/>
          <p:cNvSpPr txBox="1"/>
          <p:nvPr/>
        </p:nvSpPr>
        <p:spPr>
          <a:xfrm>
            <a:off x="1524000" y="3429000"/>
            <a:ext cx="2743200" cy="1815882"/>
          </a:xfrm>
          <a:prstGeom prst="rect">
            <a:avLst/>
          </a:prstGeom>
          <a:noFill/>
        </p:spPr>
        <p:txBody>
          <a:bodyPr wrap="square" rtlCol="0">
            <a:spAutoFit/>
          </a:bodyPr>
          <a:lstStyle/>
          <a:p>
            <a:pPr algn="ctr"/>
            <a:r>
              <a:rPr lang="en-US" sz="1600" b="1" u="sng" dirty="0" err="1" smtClean="0">
                <a:solidFill>
                  <a:schemeClr val="accent5"/>
                </a:solidFill>
              </a:rPr>
              <a:t>TNReady</a:t>
            </a:r>
            <a:endParaRPr lang="en-US" sz="1600" b="1" u="sng" dirty="0" smtClean="0">
              <a:solidFill>
                <a:schemeClr val="accent5"/>
              </a:solidFill>
            </a:endParaRPr>
          </a:p>
          <a:p>
            <a:pPr marL="285750" indent="-285750">
              <a:buFont typeface="Arial" panose="020B0604020202020204" pitchFamily="34" charset="0"/>
              <a:buChar char="•"/>
            </a:pPr>
            <a:r>
              <a:rPr lang="en-US" sz="1600" dirty="0" smtClean="0">
                <a:solidFill>
                  <a:srgbClr val="000000"/>
                </a:solidFill>
              </a:rPr>
              <a:t>Students in grade 3-8:  ELA, Math, Science, SS</a:t>
            </a:r>
          </a:p>
          <a:p>
            <a:pPr marL="285750" indent="-285750" algn="ctr">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smtClean="0">
                <a:solidFill>
                  <a:srgbClr val="000000"/>
                </a:solidFill>
              </a:rPr>
              <a:t>High School EOC:  ELA, Math, Science, SS</a:t>
            </a:r>
          </a:p>
          <a:p>
            <a:pPr algn="ctr"/>
            <a:endParaRPr lang="en-US" sz="1600" dirty="0">
              <a:solidFill>
                <a:schemeClr val="accent5"/>
              </a:solidFill>
            </a:endParaRPr>
          </a:p>
        </p:txBody>
      </p:sp>
      <p:sp>
        <p:nvSpPr>
          <p:cNvPr id="7" name="TextBox 6"/>
          <p:cNvSpPr txBox="1"/>
          <p:nvPr/>
        </p:nvSpPr>
        <p:spPr>
          <a:xfrm>
            <a:off x="3048000" y="1436623"/>
            <a:ext cx="2667000" cy="1446550"/>
          </a:xfrm>
          <a:prstGeom prst="rect">
            <a:avLst/>
          </a:prstGeom>
          <a:noFill/>
        </p:spPr>
        <p:txBody>
          <a:bodyPr wrap="square" rtlCol="0">
            <a:spAutoFit/>
          </a:bodyPr>
          <a:lstStyle/>
          <a:p>
            <a:pPr algn="ctr"/>
            <a:r>
              <a:rPr lang="en-US" sz="8800" dirty="0" smtClean="0">
                <a:solidFill>
                  <a:schemeClr val="bg1"/>
                </a:solidFill>
                <a:latin typeface="Arial Narrow" panose="020B0606020202030204" pitchFamily="34" charset="0"/>
              </a:rPr>
              <a:t>TCAP</a:t>
            </a:r>
            <a:endParaRPr lang="en-US" sz="8800" dirty="0">
              <a:solidFill>
                <a:schemeClr val="bg1"/>
              </a:solidFill>
              <a:latin typeface="Arial Narrow" panose="020B0606020202030204" pitchFamily="34" charset="0"/>
            </a:endParaRPr>
          </a:p>
        </p:txBody>
      </p:sp>
      <p:sp>
        <p:nvSpPr>
          <p:cNvPr id="8" name="TextBox 7"/>
          <p:cNvSpPr txBox="1"/>
          <p:nvPr/>
        </p:nvSpPr>
        <p:spPr>
          <a:xfrm>
            <a:off x="4610100" y="3429000"/>
            <a:ext cx="3924300" cy="2554545"/>
          </a:xfrm>
          <a:prstGeom prst="rect">
            <a:avLst/>
          </a:prstGeom>
          <a:noFill/>
        </p:spPr>
        <p:txBody>
          <a:bodyPr wrap="square" rtlCol="0">
            <a:spAutoFit/>
          </a:bodyPr>
          <a:lstStyle/>
          <a:p>
            <a:pPr algn="ctr"/>
            <a:r>
              <a:rPr lang="en-US" sz="1600" b="1" u="sng" dirty="0" smtClean="0">
                <a:solidFill>
                  <a:srgbClr val="00B050"/>
                </a:solidFill>
              </a:rPr>
              <a:t>Other TN Assessments</a:t>
            </a:r>
          </a:p>
          <a:p>
            <a:pPr marL="285750" indent="-285750">
              <a:buFont typeface="Arial" panose="020B0604020202020204" pitchFamily="34" charset="0"/>
              <a:buChar char="•"/>
            </a:pPr>
            <a:r>
              <a:rPr lang="en-US" sz="1600" dirty="0" smtClean="0">
                <a:solidFill>
                  <a:srgbClr val="000000"/>
                </a:solidFill>
              </a:rPr>
              <a:t>Alternate assessments for students in grades 3-11 with the most significant cognitive disabilities (ELA, Math, Science, SS)</a:t>
            </a:r>
          </a:p>
          <a:p>
            <a:pPr marL="285750" indent="-285750" algn="ctr">
              <a:buFont typeface="Arial" panose="020B0604020202020204" pitchFamily="34" charset="0"/>
              <a:buChar char="•"/>
            </a:pPr>
            <a:endParaRPr lang="en-US" sz="1600" dirty="0">
              <a:solidFill>
                <a:srgbClr val="000000"/>
              </a:solidFill>
            </a:endParaRPr>
          </a:p>
          <a:p>
            <a:pPr marL="285750" indent="-285750">
              <a:buFont typeface="Arial" panose="020B0604020202020204" pitchFamily="34" charset="0"/>
              <a:buChar char="•"/>
            </a:pPr>
            <a:r>
              <a:rPr lang="en-US" sz="1600" dirty="0" smtClean="0">
                <a:solidFill>
                  <a:srgbClr val="000000"/>
                </a:solidFill>
              </a:rPr>
              <a:t>Grade 2 optional assessment suite</a:t>
            </a:r>
          </a:p>
          <a:p>
            <a:pPr marL="285750" indent="-285750">
              <a:buFont typeface="Arial" panose="020B0604020202020204" pitchFamily="34" charset="0"/>
              <a:buChar char="•"/>
            </a:pPr>
            <a:endParaRPr lang="en-US" sz="1600" dirty="0" smtClean="0">
              <a:solidFill>
                <a:srgbClr val="000000"/>
              </a:solidFill>
            </a:endParaRPr>
          </a:p>
          <a:p>
            <a:pPr marL="285750" indent="-285750">
              <a:buFont typeface="Arial" panose="020B0604020202020204" pitchFamily="34" charset="0"/>
              <a:buChar char="•"/>
            </a:pPr>
            <a:r>
              <a:rPr lang="en-US" sz="1600" dirty="0" smtClean="0">
                <a:solidFill>
                  <a:srgbClr val="000000"/>
                </a:solidFill>
              </a:rPr>
              <a:t>ELL Assessments</a:t>
            </a:r>
          </a:p>
          <a:p>
            <a:pPr algn="ctr"/>
            <a:endParaRPr lang="en-US" sz="1600" dirty="0">
              <a:solidFill>
                <a:schemeClr val="accent5"/>
              </a:solidFill>
            </a:endParaRPr>
          </a:p>
        </p:txBody>
      </p:sp>
    </p:spTree>
    <p:extLst>
      <p:ext uri="{BB962C8B-B14F-4D97-AF65-F5344CB8AC3E}">
        <p14:creationId xmlns:p14="http://schemas.microsoft.com/office/powerpoint/2010/main" val="15795767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Course Codes – Grades 3-8</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50</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4376027"/>
              </p:ext>
            </p:extLst>
          </p:nvPr>
        </p:nvGraphicFramePr>
        <p:xfrm>
          <a:off x="607970" y="1524000"/>
          <a:ext cx="7699460" cy="2875800"/>
        </p:xfrm>
        <a:graphic>
          <a:graphicData uri="http://schemas.openxmlformats.org/drawingml/2006/table">
            <a:tbl>
              <a:tblPr/>
              <a:tblGrid>
                <a:gridCol w="3487788"/>
                <a:gridCol w="1052918"/>
                <a:gridCol w="1052918"/>
                <a:gridCol w="1052918"/>
                <a:gridCol w="1052918"/>
              </a:tblGrid>
              <a:tr h="658073">
                <a:tc>
                  <a:txBody>
                    <a:bodyPr/>
                    <a:lstStyle/>
                    <a:p>
                      <a:pPr algn="ctr" fontAlgn="ctr"/>
                      <a:r>
                        <a:rPr lang="en-US" sz="1900" b="1" i="0" u="none" strike="noStrike" dirty="0">
                          <a:solidFill>
                            <a:srgbClr val="000000"/>
                          </a:solidFill>
                          <a:effectLst/>
                          <a:latin typeface="Calibri" panose="020F0502020204030204" pitchFamily="34" charset="0"/>
                        </a:rPr>
                        <a:t>ACTIVE CODES - GRADES 3-8</a:t>
                      </a:r>
                    </a:p>
                  </a:txBody>
                  <a:tcPr marL="16451" marR="16451" marT="164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900" b="1" i="0" u="none" strike="noStrike" dirty="0" smtClean="0">
                          <a:solidFill>
                            <a:srgbClr val="000000"/>
                          </a:solidFill>
                          <a:effectLst/>
                          <a:latin typeface="Calibri" panose="020F0502020204030204" pitchFamily="34" charset="0"/>
                        </a:rPr>
                        <a:t>English</a:t>
                      </a:r>
                      <a:r>
                        <a:rPr lang="en-US" sz="1900" b="1" i="0" u="none" strike="noStrike" baseline="0" dirty="0" smtClean="0">
                          <a:solidFill>
                            <a:srgbClr val="000000"/>
                          </a:solidFill>
                          <a:effectLst/>
                          <a:latin typeface="Calibri" panose="020F0502020204030204" pitchFamily="34" charset="0"/>
                        </a:rPr>
                        <a:t> </a:t>
                      </a:r>
                      <a:r>
                        <a:rPr lang="en-US" sz="1900" b="1" i="0" u="none" strike="noStrike" dirty="0" smtClean="0">
                          <a:solidFill>
                            <a:srgbClr val="000000"/>
                          </a:solidFill>
                          <a:effectLst/>
                          <a:latin typeface="Calibri" panose="020F0502020204030204" pitchFamily="34" charset="0"/>
                        </a:rPr>
                        <a:t>Language </a:t>
                      </a:r>
                      <a:r>
                        <a:rPr lang="en-US" sz="1900" b="1" i="0" u="none" strike="noStrike" dirty="0">
                          <a:solidFill>
                            <a:srgbClr val="000000"/>
                          </a:solidFill>
                          <a:effectLst/>
                          <a:latin typeface="Calibri" panose="020F0502020204030204" pitchFamily="34" charset="0"/>
                        </a:rPr>
                        <a:t>Arts</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900" b="1" i="0" u="none" strike="noStrike">
                          <a:solidFill>
                            <a:srgbClr val="000000"/>
                          </a:solidFill>
                          <a:effectLst/>
                          <a:latin typeface="Calibri" panose="020F0502020204030204" pitchFamily="34" charset="0"/>
                        </a:rPr>
                        <a:t>Math</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900" b="1" i="0" u="none" strike="noStrike">
                          <a:solidFill>
                            <a:srgbClr val="000000"/>
                          </a:solidFill>
                          <a:effectLst/>
                          <a:latin typeface="Calibri" panose="020F0502020204030204" pitchFamily="34" charset="0"/>
                        </a:rPr>
                        <a:t>Science</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900" b="1" i="0" u="none" strike="noStrike">
                          <a:solidFill>
                            <a:srgbClr val="000000"/>
                          </a:solidFill>
                          <a:effectLst/>
                          <a:latin typeface="Calibri" panose="020F0502020204030204" pitchFamily="34" charset="0"/>
                        </a:rPr>
                        <a:t>Social Studies</a:t>
                      </a:r>
                    </a:p>
                  </a:txBody>
                  <a:tcPr marL="16451" marR="16451" marT="164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29036">
                <a:tc>
                  <a:txBody>
                    <a:bodyPr/>
                    <a:lstStyle/>
                    <a:p>
                      <a:pPr algn="ctr" fontAlgn="ctr"/>
                      <a:r>
                        <a:rPr lang="en-US" sz="1900" b="0" i="0" u="none" strike="noStrike">
                          <a:solidFill>
                            <a:srgbClr val="000000"/>
                          </a:solidFill>
                          <a:effectLst/>
                          <a:latin typeface="Calibri" panose="020F0502020204030204" pitchFamily="34" charset="0"/>
                        </a:rPr>
                        <a:t>Grade 3 - Reg (content specific)</a:t>
                      </a:r>
                    </a:p>
                  </a:txBody>
                  <a:tcPr marL="16451" marR="16451" marT="164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effectLst/>
                          <a:latin typeface="Calibri" panose="020F0502020204030204" pitchFamily="34" charset="0"/>
                        </a:rPr>
                        <a:t>0301</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effectLst/>
                          <a:latin typeface="Calibri" panose="020F0502020204030204" pitchFamily="34" charset="0"/>
                        </a:rPr>
                        <a:t>0306</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effectLst/>
                          <a:latin typeface="Calibri" panose="020F0502020204030204" pitchFamily="34" charset="0"/>
                        </a:rPr>
                        <a:t>0307</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effectLst/>
                          <a:latin typeface="Calibri" panose="020F0502020204030204" pitchFamily="34" charset="0"/>
                        </a:rPr>
                        <a:t>0319</a:t>
                      </a:r>
                    </a:p>
                  </a:txBody>
                  <a:tcPr marL="16451" marR="16451" marT="164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036">
                <a:tc>
                  <a:txBody>
                    <a:bodyPr/>
                    <a:lstStyle/>
                    <a:p>
                      <a:pPr algn="ctr" fontAlgn="ctr"/>
                      <a:r>
                        <a:rPr lang="en-US" sz="1900" b="0" i="0" u="none" strike="noStrike">
                          <a:solidFill>
                            <a:srgbClr val="000000"/>
                          </a:solidFill>
                          <a:effectLst/>
                          <a:latin typeface="Calibri" panose="020F0502020204030204" pitchFamily="34" charset="0"/>
                        </a:rPr>
                        <a:t>Grade 4 - Reg (content specific)</a:t>
                      </a:r>
                    </a:p>
                  </a:txBody>
                  <a:tcPr marL="16451" marR="16451" marT="164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900" b="0" i="0" u="none" strike="noStrike">
                          <a:solidFill>
                            <a:srgbClr val="000000"/>
                          </a:solidFill>
                          <a:effectLst/>
                          <a:latin typeface="Calibri" panose="020F0502020204030204" pitchFamily="34" charset="0"/>
                        </a:rPr>
                        <a:t>0401</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900" b="0" i="0" u="none" strike="noStrike">
                          <a:solidFill>
                            <a:srgbClr val="000000"/>
                          </a:solidFill>
                          <a:effectLst/>
                          <a:latin typeface="Calibri" panose="020F0502020204030204" pitchFamily="34" charset="0"/>
                        </a:rPr>
                        <a:t>0406</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900" b="0" i="0" u="none" strike="noStrike">
                          <a:solidFill>
                            <a:srgbClr val="000000"/>
                          </a:solidFill>
                          <a:effectLst/>
                          <a:latin typeface="Calibri" panose="020F0502020204030204" pitchFamily="34" charset="0"/>
                        </a:rPr>
                        <a:t>0407</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900" b="0" i="0" u="none" strike="noStrike">
                          <a:solidFill>
                            <a:srgbClr val="000000"/>
                          </a:solidFill>
                          <a:effectLst/>
                          <a:latin typeface="Calibri" panose="020F0502020204030204" pitchFamily="34" charset="0"/>
                        </a:rPr>
                        <a:t>0419</a:t>
                      </a:r>
                    </a:p>
                  </a:txBody>
                  <a:tcPr marL="16451" marR="16451" marT="164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29036">
                <a:tc>
                  <a:txBody>
                    <a:bodyPr/>
                    <a:lstStyle/>
                    <a:p>
                      <a:pPr algn="ctr" fontAlgn="ctr"/>
                      <a:r>
                        <a:rPr lang="en-US" sz="1900" b="0" i="0" u="none" strike="noStrike">
                          <a:solidFill>
                            <a:srgbClr val="000000"/>
                          </a:solidFill>
                          <a:effectLst/>
                          <a:latin typeface="Calibri" panose="020F0502020204030204" pitchFamily="34" charset="0"/>
                        </a:rPr>
                        <a:t>Grade 5 - Reg (content specific)</a:t>
                      </a:r>
                    </a:p>
                  </a:txBody>
                  <a:tcPr marL="16451" marR="16451" marT="164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effectLst/>
                          <a:latin typeface="Calibri" panose="020F0502020204030204" pitchFamily="34" charset="0"/>
                        </a:rPr>
                        <a:t>0501</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effectLst/>
                          <a:latin typeface="Calibri" panose="020F0502020204030204" pitchFamily="34" charset="0"/>
                        </a:rPr>
                        <a:t>0506</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effectLst/>
                          <a:latin typeface="Calibri" panose="020F0502020204030204" pitchFamily="34" charset="0"/>
                        </a:rPr>
                        <a:t>0507</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effectLst/>
                          <a:latin typeface="Calibri" panose="020F0502020204030204" pitchFamily="34" charset="0"/>
                        </a:rPr>
                        <a:t>0519</a:t>
                      </a:r>
                    </a:p>
                  </a:txBody>
                  <a:tcPr marL="16451" marR="16451" marT="164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9036">
                <a:tc>
                  <a:txBody>
                    <a:bodyPr/>
                    <a:lstStyle/>
                    <a:p>
                      <a:pPr algn="ctr" fontAlgn="ctr"/>
                      <a:r>
                        <a:rPr lang="en-US" sz="1900" b="0" i="0" u="none" strike="noStrike">
                          <a:solidFill>
                            <a:srgbClr val="000000"/>
                          </a:solidFill>
                          <a:effectLst/>
                          <a:latin typeface="Calibri" panose="020F0502020204030204" pitchFamily="34" charset="0"/>
                        </a:rPr>
                        <a:t>Grade 6 - Reg (content specific)</a:t>
                      </a:r>
                    </a:p>
                  </a:txBody>
                  <a:tcPr marL="16451" marR="16451" marT="164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900" b="0" i="0" u="none" strike="noStrike">
                          <a:solidFill>
                            <a:srgbClr val="000000"/>
                          </a:solidFill>
                          <a:effectLst/>
                          <a:latin typeface="Calibri" panose="020F0502020204030204" pitchFamily="34" charset="0"/>
                        </a:rPr>
                        <a:t>0601</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900" b="0" i="0" u="none" strike="noStrike">
                          <a:solidFill>
                            <a:srgbClr val="000000"/>
                          </a:solidFill>
                          <a:effectLst/>
                          <a:latin typeface="Calibri" panose="020F0502020204030204" pitchFamily="34" charset="0"/>
                        </a:rPr>
                        <a:t>0606</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900" b="0" i="0" u="none" strike="noStrike">
                          <a:solidFill>
                            <a:srgbClr val="000000"/>
                          </a:solidFill>
                          <a:effectLst/>
                          <a:latin typeface="Calibri" panose="020F0502020204030204" pitchFamily="34" charset="0"/>
                        </a:rPr>
                        <a:t>0607</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900" b="0" i="0" u="none" strike="noStrike">
                          <a:solidFill>
                            <a:srgbClr val="000000"/>
                          </a:solidFill>
                          <a:effectLst/>
                          <a:latin typeface="Calibri" panose="020F0502020204030204" pitchFamily="34" charset="0"/>
                        </a:rPr>
                        <a:t>0619</a:t>
                      </a:r>
                    </a:p>
                  </a:txBody>
                  <a:tcPr marL="16451" marR="16451" marT="164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329036">
                <a:tc>
                  <a:txBody>
                    <a:bodyPr/>
                    <a:lstStyle/>
                    <a:p>
                      <a:pPr algn="ctr" fontAlgn="ctr"/>
                      <a:r>
                        <a:rPr lang="en-US" sz="1900" b="0" i="0" u="none" strike="noStrike">
                          <a:solidFill>
                            <a:srgbClr val="000000"/>
                          </a:solidFill>
                          <a:effectLst/>
                          <a:latin typeface="Calibri" panose="020F0502020204030204" pitchFamily="34" charset="0"/>
                        </a:rPr>
                        <a:t>Grade 7 - Reg (content specific)</a:t>
                      </a:r>
                    </a:p>
                  </a:txBody>
                  <a:tcPr marL="16451" marR="16451" marT="164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effectLst/>
                          <a:latin typeface="Calibri" panose="020F0502020204030204" pitchFamily="34" charset="0"/>
                        </a:rPr>
                        <a:t>0701</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effectLst/>
                          <a:latin typeface="Calibri" panose="020F0502020204030204" pitchFamily="34" charset="0"/>
                        </a:rPr>
                        <a:t>0706</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effectLst/>
                          <a:latin typeface="Calibri" panose="020F0502020204030204" pitchFamily="34" charset="0"/>
                        </a:rPr>
                        <a:t>0707</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900" b="0" i="0" u="none" strike="noStrike">
                          <a:solidFill>
                            <a:srgbClr val="000000"/>
                          </a:solidFill>
                          <a:effectLst/>
                          <a:latin typeface="Calibri" panose="020F0502020204030204" pitchFamily="34" charset="0"/>
                        </a:rPr>
                        <a:t>0712</a:t>
                      </a:r>
                    </a:p>
                  </a:txBody>
                  <a:tcPr marL="16451" marR="16451" marT="164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5489">
                <a:tc>
                  <a:txBody>
                    <a:bodyPr/>
                    <a:lstStyle/>
                    <a:p>
                      <a:pPr algn="ctr" fontAlgn="ctr"/>
                      <a:r>
                        <a:rPr lang="en-US" sz="1900" b="0" i="0" u="none" strike="noStrike">
                          <a:solidFill>
                            <a:srgbClr val="000000"/>
                          </a:solidFill>
                          <a:effectLst/>
                          <a:latin typeface="Calibri" panose="020F0502020204030204" pitchFamily="34" charset="0"/>
                        </a:rPr>
                        <a:t>Grade 8 - Reg (content specific)</a:t>
                      </a:r>
                    </a:p>
                  </a:txBody>
                  <a:tcPr marL="16451" marR="16451" marT="1645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900" b="0" i="0" u="none" strike="noStrike">
                          <a:solidFill>
                            <a:srgbClr val="000000"/>
                          </a:solidFill>
                          <a:effectLst/>
                          <a:latin typeface="Calibri" panose="020F0502020204030204" pitchFamily="34" charset="0"/>
                        </a:rPr>
                        <a:t>0801</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900" b="0" i="0" u="none" strike="noStrike">
                          <a:solidFill>
                            <a:srgbClr val="000000"/>
                          </a:solidFill>
                          <a:effectLst/>
                          <a:latin typeface="Calibri" panose="020F0502020204030204" pitchFamily="34" charset="0"/>
                        </a:rPr>
                        <a:t>0806</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900" b="0" i="0" u="none" strike="noStrike">
                          <a:solidFill>
                            <a:srgbClr val="000000"/>
                          </a:solidFill>
                          <a:effectLst/>
                          <a:latin typeface="Calibri" panose="020F0502020204030204" pitchFamily="34" charset="0"/>
                        </a:rPr>
                        <a:t>0807</a:t>
                      </a:r>
                    </a:p>
                  </a:txBody>
                  <a:tcPr marL="16451" marR="16451" marT="164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900" b="0" i="0" u="none" strike="noStrike" dirty="0">
                          <a:solidFill>
                            <a:srgbClr val="000000"/>
                          </a:solidFill>
                          <a:effectLst/>
                          <a:latin typeface="Calibri" panose="020F0502020204030204" pitchFamily="34" charset="0"/>
                        </a:rPr>
                        <a:t>0814</a:t>
                      </a:r>
                    </a:p>
                  </a:txBody>
                  <a:tcPr marL="16451" marR="16451" marT="16451"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extLst>
      <p:ext uri="{BB962C8B-B14F-4D97-AF65-F5344CB8AC3E}">
        <p14:creationId xmlns:p14="http://schemas.microsoft.com/office/powerpoint/2010/main" val="2957748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Course Codes – Grades 3-8 Notes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51</a:t>
            </a:fld>
            <a:endParaRPr lang="en-US" dirty="0"/>
          </a:p>
        </p:txBody>
      </p:sp>
      <p:sp>
        <p:nvSpPr>
          <p:cNvPr id="7" name="Content Placeholder 6"/>
          <p:cNvSpPr>
            <a:spLocks noGrp="1"/>
          </p:cNvSpPr>
          <p:nvPr>
            <p:ph idx="1"/>
          </p:nvPr>
        </p:nvSpPr>
        <p:spPr/>
        <p:txBody>
          <a:bodyPr>
            <a:normAutofit fontScale="92500"/>
          </a:bodyPr>
          <a:lstStyle/>
          <a:p>
            <a:r>
              <a:rPr lang="en-US" dirty="0"/>
              <a:t>Districts </a:t>
            </a:r>
            <a:r>
              <a:rPr lang="en-US" b="1" dirty="0"/>
              <a:t>cannot</a:t>
            </a:r>
            <a:r>
              <a:rPr lang="en-US" dirty="0"/>
              <a:t> use the same assessment course code twice for different classes.</a:t>
            </a:r>
          </a:p>
          <a:p>
            <a:pPr lvl="1"/>
            <a:r>
              <a:rPr lang="en-US" dirty="0"/>
              <a:t>For example: students cannot be scheduled in 0401 for Lang Arts and 0401 for Reading</a:t>
            </a:r>
            <a:r>
              <a:rPr lang="en-US" dirty="0" smtClean="0"/>
              <a:t>.</a:t>
            </a:r>
            <a:endParaRPr lang="en-US" dirty="0"/>
          </a:p>
          <a:p>
            <a:r>
              <a:rPr lang="en-US" dirty="0"/>
              <a:t>Reminder: Reading course codes are retired and </a:t>
            </a:r>
            <a:r>
              <a:rPr lang="en-US" b="1" dirty="0">
                <a:solidFill>
                  <a:srgbClr val="FF0000"/>
                </a:solidFill>
              </a:rPr>
              <a:t>not valid</a:t>
            </a:r>
            <a:r>
              <a:rPr lang="en-US" dirty="0"/>
              <a:t>. </a:t>
            </a:r>
          </a:p>
          <a:p>
            <a:r>
              <a:rPr lang="en-US" dirty="0" smtClean="0"/>
              <a:t>EL students</a:t>
            </a:r>
          </a:p>
          <a:p>
            <a:pPr lvl="1"/>
            <a:r>
              <a:rPr lang="en-US" dirty="0" smtClean="0"/>
              <a:t>For </a:t>
            </a:r>
            <a:r>
              <a:rPr lang="en-US" dirty="0"/>
              <a:t>grades 3-8 EL students there is an English Language Development course for each grade that covers a student of a WIDA proficiency of 1 or 2 and specifies that, in addition to their ESL course, they </a:t>
            </a:r>
            <a:r>
              <a:rPr lang="en-US" b="1" dirty="0"/>
              <a:t>must</a:t>
            </a:r>
            <a:r>
              <a:rPr lang="en-US" dirty="0"/>
              <a:t> also be enrolled in an ELA course.</a:t>
            </a:r>
          </a:p>
          <a:p>
            <a:pPr lvl="1"/>
            <a:r>
              <a:rPr lang="en-US" dirty="0"/>
              <a:t>For grades 3-8 EL students there is a course (6315) that is intended for students of a WIDA proficiency of 3 or higher. These students </a:t>
            </a:r>
            <a:r>
              <a:rPr lang="en-US" b="1" dirty="0"/>
              <a:t>must</a:t>
            </a:r>
            <a:r>
              <a:rPr lang="en-US" dirty="0"/>
              <a:t> also be enrolled in an ELA course.</a:t>
            </a:r>
          </a:p>
          <a:p>
            <a:endParaRPr lang="en-US" dirty="0"/>
          </a:p>
        </p:txBody>
      </p:sp>
    </p:spTree>
    <p:extLst>
      <p:ext uri="{BB962C8B-B14F-4D97-AF65-F5344CB8AC3E}">
        <p14:creationId xmlns:p14="http://schemas.microsoft.com/office/powerpoint/2010/main" val="1656431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15804425"/>
              </p:ext>
            </p:extLst>
          </p:nvPr>
        </p:nvGraphicFramePr>
        <p:xfrm>
          <a:off x="2273300" y="1600200"/>
          <a:ext cx="4368799" cy="1724025"/>
        </p:xfrm>
        <a:graphic>
          <a:graphicData uri="http://schemas.openxmlformats.org/drawingml/2006/table">
            <a:tbl>
              <a:tblPr/>
              <a:tblGrid>
                <a:gridCol w="1932171"/>
                <a:gridCol w="609157"/>
                <a:gridCol w="609157"/>
                <a:gridCol w="609157"/>
                <a:gridCol w="609157"/>
              </a:tblGrid>
              <a:tr h="381000">
                <a:tc>
                  <a:txBody>
                    <a:bodyPr/>
                    <a:lstStyle/>
                    <a:p>
                      <a:pPr algn="ctr" fontAlgn="ctr"/>
                      <a:r>
                        <a:rPr lang="en-US" sz="1100" b="1" i="0" u="none" strike="noStrike">
                          <a:solidFill>
                            <a:srgbClr val="000000"/>
                          </a:solidFill>
                          <a:effectLst/>
                          <a:latin typeface="Calibri" panose="020F0502020204030204" pitchFamily="34" charset="0"/>
                        </a:rPr>
                        <a:t>ACTIVE CODES - GRADES 3-8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panose="020F0502020204030204" pitchFamily="34" charset="0"/>
                        </a:rPr>
                        <a:t>Language Arts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panose="020F0502020204030204" pitchFamily="34" charset="0"/>
                        </a:rPr>
                        <a:t>Math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panose="020F0502020204030204" pitchFamily="34" charset="0"/>
                        </a:rPr>
                        <a:t>Science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panose="020F0502020204030204" pitchFamily="34" charset="0"/>
                        </a:rPr>
                        <a:t>Social Studies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90500">
                <a:tc>
                  <a:txBody>
                    <a:bodyPr/>
                    <a:lstStyle/>
                    <a:p>
                      <a:pPr algn="ctr" fontAlgn="ctr"/>
                      <a:r>
                        <a:rPr lang="en-US" sz="1100" b="0" i="0" u="none" strike="noStrike">
                          <a:solidFill>
                            <a:srgbClr val="000000"/>
                          </a:solidFill>
                          <a:effectLst/>
                          <a:latin typeface="Calibri" panose="020F0502020204030204" pitchFamily="34" charset="0"/>
                        </a:rPr>
                        <a:t>Grade 2 - Reg (content specific)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0221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0223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ctr" fontAlgn="ctr"/>
                      <a:r>
                        <a:rPr lang="en-US" sz="1100" b="0" i="0" u="none" strike="noStrike">
                          <a:solidFill>
                            <a:srgbClr val="000000"/>
                          </a:solidFill>
                          <a:effectLst/>
                          <a:latin typeface="Calibri" panose="020F0502020204030204" pitchFamily="34" charset="0"/>
                        </a:rPr>
                        <a:t>Grade 3 - Reg (content specific)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0323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n-US" sz="1100" b="0" i="0" u="none" strike="noStrike">
                          <a:solidFill>
                            <a:srgbClr val="000000"/>
                          </a:solidFill>
                          <a:effectLst/>
                          <a:latin typeface="Calibri" panose="020F0502020204030204" pitchFamily="34" charset="0"/>
                        </a:rPr>
                        <a:t>Grade 4 - Reg (content specific)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0420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0421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0422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0423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ctr" fontAlgn="ctr"/>
                      <a:r>
                        <a:rPr lang="en-US" sz="1100" b="0" i="0" u="none" strike="noStrike">
                          <a:solidFill>
                            <a:srgbClr val="000000"/>
                          </a:solidFill>
                          <a:effectLst/>
                          <a:latin typeface="Calibri" panose="020F0502020204030204" pitchFamily="34" charset="0"/>
                        </a:rPr>
                        <a:t>Grade 5 - Reg (content specific)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0523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ctr"/>
                      <a:r>
                        <a:rPr lang="en-US" sz="1100" b="0" i="0" u="none" strike="noStrike">
                          <a:solidFill>
                            <a:srgbClr val="000000"/>
                          </a:solidFill>
                          <a:effectLst/>
                          <a:latin typeface="Calibri" panose="020F0502020204030204" pitchFamily="34" charset="0"/>
                        </a:rPr>
                        <a:t>Grade 6 - Reg (content specific)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0620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0621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0623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90500">
                <a:tc>
                  <a:txBody>
                    <a:bodyPr/>
                    <a:lstStyle/>
                    <a:p>
                      <a:pPr algn="ctr" fontAlgn="ctr"/>
                      <a:r>
                        <a:rPr lang="en-US" sz="1100" b="0" i="0" u="none" strike="noStrike">
                          <a:solidFill>
                            <a:srgbClr val="000000"/>
                          </a:solidFill>
                          <a:effectLst/>
                          <a:latin typeface="Calibri" panose="020F0502020204030204" pitchFamily="34" charset="0"/>
                        </a:rPr>
                        <a:t>Grade 7 - Reg (content specific)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0722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0723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r>
                        <a:rPr lang="en-US" sz="1100" b="0" i="0" u="none" strike="noStrike">
                          <a:solidFill>
                            <a:srgbClr val="000000"/>
                          </a:solidFill>
                          <a:effectLst/>
                          <a:latin typeface="Calibri" panose="020F0502020204030204" pitchFamily="34" charset="0"/>
                        </a:rPr>
                        <a:t>Grade 8 - Reg (content specific)</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0822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0823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3" name="Title 2"/>
          <p:cNvSpPr>
            <a:spLocks noGrp="1"/>
          </p:cNvSpPr>
          <p:nvPr>
            <p:ph type="title"/>
          </p:nvPr>
        </p:nvSpPr>
        <p:spPr/>
        <p:txBody>
          <a:bodyPr>
            <a:normAutofit fontScale="90000"/>
          </a:bodyPr>
          <a:lstStyle/>
          <a:p>
            <a:r>
              <a:rPr lang="en-US" dirty="0" smtClean="0"/>
              <a:t>Course Codes – Grades 3-8 Comprehensive</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52</a:t>
            </a:fld>
            <a:endParaRPr lang="en-US" dirty="0"/>
          </a:p>
        </p:txBody>
      </p:sp>
      <p:sp>
        <p:nvSpPr>
          <p:cNvPr id="7" name="TextBox 6"/>
          <p:cNvSpPr txBox="1"/>
          <p:nvPr/>
        </p:nvSpPr>
        <p:spPr>
          <a:xfrm>
            <a:off x="1676399" y="3886200"/>
            <a:ext cx="5562600" cy="1600438"/>
          </a:xfrm>
          <a:prstGeom prst="rect">
            <a:avLst/>
          </a:prstGeom>
          <a:noFill/>
          <a:ln>
            <a:solidFill>
              <a:srgbClr val="1B365D"/>
            </a:solidFill>
          </a:ln>
        </p:spPr>
        <p:txBody>
          <a:bodyPr wrap="square" rtlCol="0">
            <a:spAutoFit/>
          </a:bodyPr>
          <a:lstStyle/>
          <a:p>
            <a:r>
              <a:rPr lang="en-US" sz="1400" dirty="0">
                <a:solidFill>
                  <a:srgbClr val="000000"/>
                </a:solidFill>
                <a:latin typeface="Arial" panose="020B0604020202020204" pitchFamily="34" charset="0"/>
              </a:rPr>
              <a:t>COMPREHENSIVE CODES are to be used when scheduling students with more severe disabilities who require a replacement of </a:t>
            </a:r>
            <a:r>
              <a:rPr lang="en-US" sz="1400" dirty="0" smtClean="0">
                <a:solidFill>
                  <a:srgbClr val="000000"/>
                </a:solidFill>
                <a:latin typeface="Arial" panose="020B0604020202020204" pitchFamily="34" charset="0"/>
              </a:rPr>
              <a:t>core content </a:t>
            </a:r>
            <a:r>
              <a:rPr lang="en-US" sz="1400" dirty="0">
                <a:solidFill>
                  <a:srgbClr val="000000"/>
                </a:solidFill>
                <a:latin typeface="Arial" panose="020B0604020202020204" pitchFamily="34" charset="0"/>
              </a:rPr>
              <a:t>instruction. The student </a:t>
            </a:r>
            <a:r>
              <a:rPr lang="en-US" sz="1400" b="1" dirty="0">
                <a:solidFill>
                  <a:srgbClr val="000000"/>
                </a:solidFill>
                <a:latin typeface="Arial" panose="020B0604020202020204" pitchFamily="34" charset="0"/>
              </a:rPr>
              <a:t>must</a:t>
            </a:r>
            <a:r>
              <a:rPr lang="en-US" sz="1400" dirty="0">
                <a:solidFill>
                  <a:srgbClr val="000000"/>
                </a:solidFill>
                <a:latin typeface="Arial" panose="020B0604020202020204" pitchFamily="34" charset="0"/>
              </a:rPr>
              <a:t> take the general education end-of-year assessment.  These courses should be aligned to grade level/content area standards. Students who will participate in the alternative assessment must be scheduled using the alternate assessment course codes.</a:t>
            </a:r>
            <a:r>
              <a:rPr lang="en-US" sz="1400" dirty="0"/>
              <a:t> </a:t>
            </a:r>
          </a:p>
        </p:txBody>
      </p:sp>
    </p:spTree>
    <p:extLst>
      <p:ext uri="{BB962C8B-B14F-4D97-AF65-F5344CB8AC3E}">
        <p14:creationId xmlns:p14="http://schemas.microsoft.com/office/powerpoint/2010/main" val="4682967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Course Codes – Grade 2</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53</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47529002"/>
              </p:ext>
            </p:extLst>
          </p:nvPr>
        </p:nvGraphicFramePr>
        <p:xfrm>
          <a:off x="838200" y="2905125"/>
          <a:ext cx="3340100" cy="1295400"/>
        </p:xfrm>
        <a:graphic>
          <a:graphicData uri="http://schemas.openxmlformats.org/drawingml/2006/table">
            <a:tbl>
              <a:tblPr/>
              <a:tblGrid>
                <a:gridCol w="2006600"/>
                <a:gridCol w="711200"/>
                <a:gridCol w="622300"/>
              </a:tblGrid>
              <a:tr h="381000">
                <a:tc>
                  <a:txBody>
                    <a:bodyPr/>
                    <a:lstStyle/>
                    <a:p>
                      <a:pPr algn="ctr" fontAlgn="ctr"/>
                      <a:r>
                        <a:rPr lang="en-US" sz="1100" b="1" i="0" u="none" strike="noStrike" dirty="0">
                          <a:solidFill>
                            <a:srgbClr val="000000"/>
                          </a:solidFill>
                          <a:effectLst/>
                          <a:latin typeface="Calibri" panose="020F0502020204030204" pitchFamily="34" charset="0"/>
                        </a:rPr>
                        <a:t>ACTIVE CODES - GRADE 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panose="020F0502020204030204" pitchFamily="34" charset="0"/>
                        </a:rPr>
                        <a:t>Lang Arts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panose="020F0502020204030204" pitchFamily="34" charset="0"/>
                        </a:rPr>
                        <a:t>Math</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714375">
                <a:tc>
                  <a:txBody>
                    <a:bodyPr/>
                    <a:lstStyle/>
                    <a:p>
                      <a:pPr algn="ctr" fontAlgn="ctr"/>
                      <a:r>
                        <a:rPr lang="en-US" sz="1100" b="0" i="0" u="none" strike="noStrike" dirty="0">
                          <a:solidFill>
                            <a:srgbClr val="000000"/>
                          </a:solidFill>
                          <a:effectLst/>
                          <a:latin typeface="Calibri" panose="020F0502020204030204" pitchFamily="34" charset="0"/>
                        </a:rPr>
                        <a:t>2nd grade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0206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ctr" fontAlgn="ctr"/>
                      <a:r>
                        <a:rPr lang="en-US" sz="1100" b="0" i="0" u="none" strike="noStrike">
                          <a:solidFill>
                            <a:srgbClr val="000000"/>
                          </a:solidFill>
                          <a:effectLst/>
                          <a:latin typeface="Calibri" panose="020F0502020204030204" pitchFamily="34" charset="0"/>
                        </a:rPr>
                        <a:t>2nd grade ALT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50201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dirty="0">
                          <a:solidFill>
                            <a:srgbClr val="000000"/>
                          </a:solidFill>
                          <a:effectLst/>
                          <a:latin typeface="Calibri" panose="020F0502020204030204" pitchFamily="34" charset="0"/>
                        </a:rPr>
                        <a:t>50206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518888990"/>
              </p:ext>
            </p:extLst>
          </p:nvPr>
        </p:nvGraphicFramePr>
        <p:xfrm>
          <a:off x="4953000" y="2209800"/>
          <a:ext cx="3340100" cy="2686050"/>
        </p:xfrm>
        <a:graphic>
          <a:graphicData uri="http://schemas.openxmlformats.org/drawingml/2006/table">
            <a:tbl>
              <a:tblPr/>
              <a:tblGrid>
                <a:gridCol w="3340100"/>
              </a:tblGrid>
              <a:tr h="1533525">
                <a:tc>
                  <a:txBody>
                    <a:bodyPr/>
                    <a:lstStyle/>
                    <a:p>
                      <a:pPr algn="ctr" fontAlgn="ctr"/>
                      <a:r>
                        <a:rPr lang="en-US" sz="1000" b="0" i="0" u="none" strike="noStrike" dirty="0">
                          <a:solidFill>
                            <a:srgbClr val="000000"/>
                          </a:solidFill>
                          <a:effectLst/>
                          <a:latin typeface="Open Sans" panose="020B0606030504020204" pitchFamily="34" charset="0"/>
                        </a:rPr>
                        <a:t>For grade 2 EL students there is an English Language Development course (6313) that covers a student of a WIDA proficiency of 1 or 2 and specifies that, in addition to their ESL course, they </a:t>
                      </a:r>
                      <a:r>
                        <a:rPr lang="en-US" sz="1000" b="1" i="0" u="none" strike="noStrike" dirty="0">
                          <a:solidFill>
                            <a:srgbClr val="000000"/>
                          </a:solidFill>
                          <a:effectLst/>
                          <a:latin typeface="Open Sans" panose="020B0606030504020204" pitchFamily="34" charset="0"/>
                        </a:rPr>
                        <a:t>must</a:t>
                      </a:r>
                      <a:r>
                        <a:rPr lang="en-US" sz="1000" b="0" i="0" u="none" strike="noStrike" dirty="0">
                          <a:solidFill>
                            <a:srgbClr val="000000"/>
                          </a:solidFill>
                          <a:effectLst/>
                          <a:latin typeface="Open Sans" panose="020B0606030504020204" pitchFamily="34" charset="0"/>
                        </a:rPr>
                        <a:t> also be enrolled in an ELA course (0201).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2525">
                <a:tc>
                  <a:txBody>
                    <a:bodyPr/>
                    <a:lstStyle/>
                    <a:p>
                      <a:pPr algn="ctr" fontAlgn="ctr"/>
                      <a:r>
                        <a:rPr lang="en-US" sz="1000" b="0" i="0" u="none" strike="noStrike" dirty="0">
                          <a:solidFill>
                            <a:srgbClr val="000000"/>
                          </a:solidFill>
                          <a:effectLst/>
                          <a:latin typeface="Open Sans" panose="020B0606030504020204" pitchFamily="34" charset="0"/>
                        </a:rPr>
                        <a:t>For grade 2 EL students there is a course (6315) that is intended for students of a WIDA proficiency of 3 or higher. These students </a:t>
                      </a:r>
                      <a:r>
                        <a:rPr lang="en-US" sz="1000" b="1" i="0" u="none" strike="noStrike" dirty="0">
                          <a:solidFill>
                            <a:srgbClr val="000000"/>
                          </a:solidFill>
                          <a:effectLst/>
                          <a:latin typeface="Open Sans" panose="020B0606030504020204" pitchFamily="34" charset="0"/>
                        </a:rPr>
                        <a:t>must</a:t>
                      </a:r>
                      <a:r>
                        <a:rPr lang="en-US" sz="1000" b="0" i="0" u="none" strike="noStrike" dirty="0">
                          <a:solidFill>
                            <a:srgbClr val="000000"/>
                          </a:solidFill>
                          <a:effectLst/>
                          <a:latin typeface="Open Sans" panose="020B0606030504020204" pitchFamily="34" charset="0"/>
                        </a:rPr>
                        <a:t> also be enrolled in an ELA course (0201).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08622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Course Codes – Grades 3-8 MSAA and TCAP Alt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54</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06479161"/>
              </p:ext>
            </p:extLst>
          </p:nvPr>
        </p:nvGraphicFramePr>
        <p:xfrm>
          <a:off x="2108200" y="1600200"/>
          <a:ext cx="4699000" cy="1857375"/>
        </p:xfrm>
        <a:graphic>
          <a:graphicData uri="http://schemas.openxmlformats.org/drawingml/2006/table">
            <a:tbl>
              <a:tblPr/>
              <a:tblGrid>
                <a:gridCol w="2260600"/>
                <a:gridCol w="609600"/>
                <a:gridCol w="609600"/>
                <a:gridCol w="609600"/>
                <a:gridCol w="609600"/>
              </a:tblGrid>
              <a:tr h="400050">
                <a:tc>
                  <a:txBody>
                    <a:bodyPr/>
                    <a:lstStyle/>
                    <a:p>
                      <a:pPr algn="ctr" fontAlgn="ctr"/>
                      <a:r>
                        <a:rPr lang="en-US" sz="1100" b="1" i="0" u="none" strike="noStrike">
                          <a:solidFill>
                            <a:srgbClr val="000000"/>
                          </a:solidFill>
                          <a:effectLst/>
                          <a:latin typeface="Calibri" panose="020F0502020204030204" pitchFamily="34" charset="0"/>
                        </a:rPr>
                        <a:t>ACTIVE CODES - GRADES 3-8</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panose="020F0502020204030204" pitchFamily="34" charset="0"/>
                        </a:rPr>
                        <a:t>Lang Arts</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panose="020F0502020204030204" pitchFamily="34" charset="0"/>
                        </a:rPr>
                        <a:t>Math</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panose="020F0502020204030204" pitchFamily="34" charset="0"/>
                        </a:rPr>
                        <a:t>Science</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panose="020F0502020204030204" pitchFamily="34" charset="0"/>
                        </a:rPr>
                        <a:t>Social Studies</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r h="209550">
                <a:tc>
                  <a:txBody>
                    <a:bodyPr/>
                    <a:lstStyle/>
                    <a:p>
                      <a:pPr algn="ctr" fontAlgn="ctr"/>
                      <a:r>
                        <a:rPr lang="en-US" sz="1100" b="0" i="0" u="none" strike="noStrike">
                          <a:solidFill>
                            <a:srgbClr val="000000"/>
                          </a:solidFill>
                          <a:effectLst/>
                          <a:latin typeface="Calibri" panose="020F0502020204030204" pitchFamily="34" charset="0"/>
                        </a:rPr>
                        <a:t>Grade 3 - Alternate Assessment</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50301</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50306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50307</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50319</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9550">
                <a:tc>
                  <a:txBody>
                    <a:bodyPr/>
                    <a:lstStyle/>
                    <a:p>
                      <a:pPr algn="ctr" fontAlgn="ctr"/>
                      <a:r>
                        <a:rPr lang="en-US" sz="1100" b="0" i="0" u="none" strike="noStrike">
                          <a:solidFill>
                            <a:srgbClr val="000000"/>
                          </a:solidFill>
                          <a:effectLst/>
                          <a:latin typeface="Calibri" panose="020F0502020204030204" pitchFamily="34" charset="0"/>
                        </a:rPr>
                        <a:t>Grade 4 - Alternate Assessment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50401</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50406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50407</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50419</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209550">
                <a:tc>
                  <a:txBody>
                    <a:bodyPr/>
                    <a:lstStyle/>
                    <a:p>
                      <a:pPr algn="ctr" fontAlgn="ctr"/>
                      <a:r>
                        <a:rPr lang="en-US" sz="1100" b="0" i="0" u="none" strike="noStrike">
                          <a:solidFill>
                            <a:srgbClr val="000000"/>
                          </a:solidFill>
                          <a:effectLst/>
                          <a:latin typeface="Calibri" panose="020F0502020204030204" pitchFamily="34" charset="0"/>
                        </a:rPr>
                        <a:t>Grade 5 - Alternate Assessment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50501</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50506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50507</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50519</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9550">
                <a:tc>
                  <a:txBody>
                    <a:bodyPr/>
                    <a:lstStyle/>
                    <a:p>
                      <a:pPr algn="ctr" fontAlgn="ctr"/>
                      <a:r>
                        <a:rPr lang="en-US" sz="1100" b="0" i="0" u="none" strike="noStrike">
                          <a:solidFill>
                            <a:srgbClr val="000000"/>
                          </a:solidFill>
                          <a:effectLst/>
                          <a:latin typeface="Calibri" panose="020F0502020204030204" pitchFamily="34" charset="0"/>
                        </a:rPr>
                        <a:t>Grade 6 - Alternate Assessment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50601</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50606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50607</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50619</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209550">
                <a:tc>
                  <a:txBody>
                    <a:bodyPr/>
                    <a:lstStyle/>
                    <a:p>
                      <a:pPr algn="ctr" fontAlgn="ctr"/>
                      <a:r>
                        <a:rPr lang="en-US" sz="1100" b="0" i="0" u="none" strike="noStrike">
                          <a:solidFill>
                            <a:srgbClr val="000000"/>
                          </a:solidFill>
                          <a:effectLst/>
                          <a:latin typeface="Calibri" panose="020F0502020204030204" pitchFamily="34" charset="0"/>
                        </a:rPr>
                        <a:t>Grade 7 - Alternate Assessment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50701</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50706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50707</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50712</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9550">
                <a:tc>
                  <a:txBody>
                    <a:bodyPr/>
                    <a:lstStyle/>
                    <a:p>
                      <a:pPr algn="ctr" fontAlgn="ctr"/>
                      <a:r>
                        <a:rPr lang="en-US" sz="1100" b="0" i="0" u="none" strike="noStrike">
                          <a:solidFill>
                            <a:srgbClr val="000000"/>
                          </a:solidFill>
                          <a:effectLst/>
                          <a:latin typeface="Calibri" panose="020F0502020204030204" pitchFamily="34" charset="0"/>
                        </a:rPr>
                        <a:t>Grade 8 - Alternate Assessment </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50801</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50806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50807</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50814</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200025">
                <a:tc>
                  <a:txBody>
                    <a:bodyPr/>
                    <a:lstStyle/>
                    <a:p>
                      <a:pPr algn="ctr" fontAlgn="ctr"/>
                      <a:endParaRPr lang="en-US" sz="1100" b="0" i="0" u="none" strike="noStrike">
                        <a:solidFill>
                          <a:srgbClr val="000000"/>
                        </a:solidFill>
                        <a:effectLst/>
                        <a:latin typeface="Calibri" panose="020F0502020204030204" pitchFamily="34" charset="0"/>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MSAA</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en-US" sz="1100" b="0" i="0" u="none" strike="noStrike">
                          <a:solidFill>
                            <a:srgbClr val="000000"/>
                          </a:solidFill>
                          <a:effectLst/>
                          <a:latin typeface="Calibri" panose="020F0502020204030204" pitchFamily="34" charset="0"/>
                        </a:rPr>
                        <a:t>MSAA</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en-US" sz="1100" b="0" i="0" u="none" strike="noStrike">
                          <a:solidFill>
                            <a:srgbClr val="000000"/>
                          </a:solidFill>
                          <a:effectLst/>
                          <a:latin typeface="Calibri" panose="020F0502020204030204" pitchFamily="34" charset="0"/>
                        </a:rPr>
                        <a:t>TCAP-Alt</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en-US" sz="1100" b="0" i="0" u="none" strike="noStrike" dirty="0">
                          <a:solidFill>
                            <a:srgbClr val="000000"/>
                          </a:solidFill>
                          <a:effectLst/>
                          <a:latin typeface="Calibri" panose="020F0502020204030204" pitchFamily="34" charset="0"/>
                        </a:rPr>
                        <a:t>TCAP-Alt</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973670"/>
              </p:ext>
            </p:extLst>
          </p:nvPr>
        </p:nvGraphicFramePr>
        <p:xfrm>
          <a:off x="2717800" y="4267200"/>
          <a:ext cx="3479800" cy="512445"/>
        </p:xfrm>
        <a:graphic>
          <a:graphicData uri="http://schemas.openxmlformats.org/drawingml/2006/table">
            <a:tbl>
              <a:tblPr/>
              <a:tblGrid>
                <a:gridCol w="3479800"/>
              </a:tblGrid>
              <a:tr h="0">
                <a:tc>
                  <a:txBody>
                    <a:bodyPr/>
                    <a:lstStyle/>
                    <a:p>
                      <a:pPr algn="ctr" fontAlgn="ctr"/>
                      <a:r>
                        <a:rPr lang="en-US" sz="1100" b="0" i="0" u="none" strike="noStrike" dirty="0">
                          <a:solidFill>
                            <a:srgbClr val="000000"/>
                          </a:solidFill>
                          <a:effectLst/>
                          <a:latin typeface="Calibri" panose="020F0502020204030204" pitchFamily="34" charset="0"/>
                        </a:rPr>
                        <a:t>Only students with IEPs who are identified as taking the alternate assessment will be scheduled using these course codes.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4595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Course Codes – EOC MSAA and TCAP Alt</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55</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3153445"/>
              </p:ext>
            </p:extLst>
          </p:nvPr>
        </p:nvGraphicFramePr>
        <p:xfrm>
          <a:off x="2286000" y="1333500"/>
          <a:ext cx="4800600" cy="2743200"/>
        </p:xfrm>
        <a:graphic>
          <a:graphicData uri="http://schemas.openxmlformats.org/drawingml/2006/table">
            <a:tbl>
              <a:tblPr/>
              <a:tblGrid>
                <a:gridCol w="2971800"/>
                <a:gridCol w="609600"/>
                <a:gridCol w="609600"/>
                <a:gridCol w="609600"/>
              </a:tblGrid>
              <a:tr h="209550">
                <a:tc>
                  <a:txBody>
                    <a:bodyPr/>
                    <a:lstStyle/>
                    <a:p>
                      <a:pPr algn="ctr" fontAlgn="ctr"/>
                      <a:r>
                        <a:rPr lang="en-US" sz="1100" b="1" i="0" u="none" strike="noStrike">
                          <a:solidFill>
                            <a:srgbClr val="000000"/>
                          </a:solidFill>
                          <a:effectLst/>
                          <a:latin typeface="Calibri" panose="020F0502020204030204" pitchFamily="34" charset="0"/>
                        </a:rPr>
                        <a:t>ACTIVE CODES - HIGH SCHOOL</a:t>
                      </a:r>
                    </a:p>
                  </a:txBody>
                  <a:tcPr marL="9525" marR="9525" marT="9525"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panose="020F0502020204030204" pitchFamily="34" charset="0"/>
                        </a:rPr>
                        <a:t>Lang Arts</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panose="020F0502020204030204" pitchFamily="34" charset="0"/>
                        </a:rPr>
                        <a:t>Math</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1" i="0" u="none" strike="noStrike">
                          <a:solidFill>
                            <a:srgbClr val="000000"/>
                          </a:solidFill>
                          <a:effectLst/>
                          <a:latin typeface="Calibri" panose="020F0502020204030204" pitchFamily="34" charset="0"/>
                        </a:rPr>
                        <a:t>Science</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r h="209550">
                <a:tc>
                  <a:txBody>
                    <a:bodyPr/>
                    <a:lstStyle/>
                    <a:p>
                      <a:pPr algn="ctr" fontAlgn="ctr"/>
                      <a:r>
                        <a:rPr lang="en-US" sz="1100" b="0" i="0" u="none" strike="noStrike">
                          <a:solidFill>
                            <a:srgbClr val="000000"/>
                          </a:solidFill>
                          <a:effectLst/>
                          <a:latin typeface="Calibri" panose="020F0502020204030204" pitchFamily="34" charset="0"/>
                        </a:rPr>
                        <a:t>Alternate Academic Diploma - English I</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53001</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r>
              <a:tr h="209550">
                <a:tc>
                  <a:txBody>
                    <a:bodyPr/>
                    <a:lstStyle/>
                    <a:p>
                      <a:pPr algn="ctr" fontAlgn="ctr"/>
                      <a:r>
                        <a:rPr lang="en-US" sz="1100" b="0" i="0" u="none" strike="noStrike">
                          <a:solidFill>
                            <a:srgbClr val="000000"/>
                          </a:solidFill>
                          <a:effectLst/>
                          <a:latin typeface="Calibri" panose="020F0502020204030204" pitchFamily="34" charset="0"/>
                        </a:rPr>
                        <a:t>Alternate Assessment - English II</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53002</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r>
              <a:tr h="209550">
                <a:tc>
                  <a:txBody>
                    <a:bodyPr/>
                    <a:lstStyle/>
                    <a:p>
                      <a:pPr algn="ctr" fontAlgn="ctr"/>
                      <a:r>
                        <a:rPr lang="en-US" sz="1100" b="0" i="0" u="none" strike="noStrike">
                          <a:solidFill>
                            <a:srgbClr val="000000"/>
                          </a:solidFill>
                          <a:effectLst/>
                          <a:latin typeface="Calibri" panose="020F0502020204030204" pitchFamily="34" charset="0"/>
                        </a:rPr>
                        <a:t>Alternate Academic Diploma - English III</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53003</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r>
              <a:tr h="209550">
                <a:tc>
                  <a:txBody>
                    <a:bodyPr/>
                    <a:lstStyle/>
                    <a:p>
                      <a:pPr algn="ctr" fontAlgn="ctr"/>
                      <a:r>
                        <a:rPr lang="en-US" sz="1100" b="0" i="0" u="none" strike="noStrike">
                          <a:solidFill>
                            <a:srgbClr val="000000"/>
                          </a:solidFill>
                          <a:effectLst/>
                          <a:latin typeface="Calibri" panose="020F0502020204030204" pitchFamily="34" charset="0"/>
                        </a:rPr>
                        <a:t>Alternate Academic Diploma - English IV</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53004</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r>
              <a:tr h="209550">
                <a:tc>
                  <a:txBody>
                    <a:bodyPr/>
                    <a:lstStyle/>
                    <a:p>
                      <a:pPr algn="ctr" fontAlgn="ctr"/>
                      <a:r>
                        <a:rPr lang="en-US" sz="1100" b="0" i="0" u="none" strike="noStrike">
                          <a:solidFill>
                            <a:srgbClr val="000000"/>
                          </a:solidFill>
                          <a:effectLst/>
                          <a:latin typeface="Calibri" panose="020F0502020204030204" pitchFamily="34" charset="0"/>
                        </a:rPr>
                        <a:t>Alternate Assessment - Algebra I</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53102</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r>
              <a:tr h="209550">
                <a:tc>
                  <a:txBody>
                    <a:bodyPr/>
                    <a:lstStyle/>
                    <a:p>
                      <a:pPr algn="ctr" fontAlgn="ctr"/>
                      <a:r>
                        <a:rPr lang="en-US" sz="1100" b="0" i="0" u="none" strike="noStrike">
                          <a:solidFill>
                            <a:srgbClr val="000000"/>
                          </a:solidFill>
                          <a:effectLst/>
                          <a:latin typeface="Calibri" panose="020F0502020204030204" pitchFamily="34" charset="0"/>
                        </a:rPr>
                        <a:t>Alternate Academic Diploma - Algebra II</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53013</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r>
              <a:tr h="209550">
                <a:tc>
                  <a:txBody>
                    <a:bodyPr/>
                    <a:lstStyle/>
                    <a:p>
                      <a:pPr algn="ctr" fontAlgn="ctr"/>
                      <a:r>
                        <a:rPr lang="en-US" sz="1100" b="0" i="0" u="none" strike="noStrike">
                          <a:solidFill>
                            <a:srgbClr val="000000"/>
                          </a:solidFill>
                          <a:effectLst/>
                          <a:latin typeface="Calibri" panose="020F0502020204030204" pitchFamily="34" charset="0"/>
                        </a:rPr>
                        <a:t>Alternate Academic Diploma - Geometry</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53108</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r>
              <a:tr h="238125">
                <a:tc>
                  <a:txBody>
                    <a:bodyPr/>
                    <a:lstStyle/>
                    <a:p>
                      <a:pPr algn="ctr" fontAlgn="ctr"/>
                      <a:r>
                        <a:rPr lang="en-US" sz="1100" b="0" i="0" u="none" strike="noStrike">
                          <a:solidFill>
                            <a:srgbClr val="000000"/>
                          </a:solidFill>
                          <a:effectLst/>
                          <a:latin typeface="Calibri" panose="020F0502020204030204" pitchFamily="34" charset="0"/>
                        </a:rPr>
                        <a:t>Alternate Academic Diploma - Applied Math</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53183</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r>
              <a:tr h="209550">
                <a:tc>
                  <a:txBody>
                    <a:bodyPr/>
                    <a:lstStyle/>
                    <a:p>
                      <a:pPr algn="ctr" fontAlgn="ctr"/>
                      <a:r>
                        <a:rPr lang="en-US" sz="1100" b="0" i="0" u="none" strike="noStrike">
                          <a:solidFill>
                            <a:srgbClr val="000000"/>
                          </a:solidFill>
                          <a:effectLst/>
                          <a:latin typeface="Calibri" panose="020F0502020204030204" pitchFamily="34" charset="0"/>
                        </a:rPr>
                        <a:t>Alternate Academic Diploma - Physical Science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53202</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9550">
                <a:tc>
                  <a:txBody>
                    <a:bodyPr/>
                    <a:lstStyle/>
                    <a:p>
                      <a:pPr algn="ctr" fontAlgn="ctr"/>
                      <a:r>
                        <a:rPr lang="en-US" sz="1100" b="0" i="0" u="none" strike="noStrike">
                          <a:solidFill>
                            <a:srgbClr val="000000"/>
                          </a:solidFill>
                          <a:effectLst/>
                          <a:latin typeface="Calibri" panose="020F0502020204030204" pitchFamily="34" charset="0"/>
                        </a:rPr>
                        <a:t>Alternate Academic Diploma - Earth/Space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53204</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D9D9"/>
                    </a:solidFill>
                  </a:tcPr>
                </a:tc>
              </a:tr>
              <a:tr h="209550">
                <a:tc>
                  <a:txBody>
                    <a:bodyPr/>
                    <a:lstStyle/>
                    <a:p>
                      <a:pPr algn="ctr" fontAlgn="ctr"/>
                      <a:r>
                        <a:rPr lang="en-US" sz="1100" b="0" i="0" u="none" strike="noStrike">
                          <a:solidFill>
                            <a:srgbClr val="000000"/>
                          </a:solidFill>
                          <a:effectLst/>
                          <a:latin typeface="Calibri" panose="020F0502020204030204" pitchFamily="34" charset="0"/>
                        </a:rPr>
                        <a:t>Alternate Assessment - Biology</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1100" b="0" i="0" u="none" strike="noStrike">
                          <a:solidFill>
                            <a:srgbClr val="000000"/>
                          </a:solidFill>
                          <a:effectLst/>
                          <a:latin typeface="Calibri" panose="020F0502020204030204" pitchFamily="34" charset="0"/>
                        </a:rPr>
                        <a:t>53210</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Calibri" panose="020F0502020204030204" pitchFamily="34" charset="0"/>
                        </a:rPr>
                        <a:t>MSAA</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en-US" sz="1100" b="0" i="0" u="none" strike="noStrike">
                          <a:solidFill>
                            <a:srgbClr val="000000"/>
                          </a:solidFill>
                          <a:effectLst/>
                          <a:latin typeface="Calibri" panose="020F0502020204030204" pitchFamily="34" charset="0"/>
                        </a:rPr>
                        <a:t>MSAA</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en-US" sz="1100" b="0" i="0" u="none" strike="noStrike" dirty="0">
                          <a:solidFill>
                            <a:srgbClr val="000000"/>
                          </a:solidFill>
                          <a:effectLst/>
                          <a:latin typeface="Calibri" panose="020F0502020204030204" pitchFamily="34" charset="0"/>
                        </a:rPr>
                        <a:t>TCAP-Alt</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solidFill>
                      <a:srgbClr val="FFC000"/>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38042712"/>
              </p:ext>
            </p:extLst>
          </p:nvPr>
        </p:nvGraphicFramePr>
        <p:xfrm>
          <a:off x="4876800" y="4707073"/>
          <a:ext cx="3479800" cy="866775"/>
        </p:xfrm>
        <a:graphic>
          <a:graphicData uri="http://schemas.openxmlformats.org/drawingml/2006/table">
            <a:tbl>
              <a:tblPr/>
              <a:tblGrid>
                <a:gridCol w="3479800"/>
              </a:tblGrid>
              <a:tr h="209550">
                <a:tc>
                  <a:txBody>
                    <a:bodyPr/>
                    <a:lstStyle/>
                    <a:p>
                      <a:pPr algn="ctr" fontAlgn="ctr"/>
                      <a:r>
                        <a:rPr lang="en-US" sz="1100" b="0" i="0" u="none" strike="noStrike">
                          <a:solidFill>
                            <a:srgbClr val="000000"/>
                          </a:solidFill>
                          <a:effectLst/>
                          <a:latin typeface="Calibri" panose="020F0502020204030204" pitchFamily="34" charset="0"/>
                        </a:rPr>
                        <a:t>The sort for the pull will be: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238125">
                <a:tc>
                  <a:txBody>
                    <a:bodyPr/>
                    <a:lstStyle/>
                    <a:p>
                      <a:pPr algn="ctr" fontAlgn="ctr"/>
                      <a:r>
                        <a:rPr lang="en-US" sz="1100" b="0" i="0" u="none" strike="noStrike">
                          <a:solidFill>
                            <a:srgbClr val="000000"/>
                          </a:solidFill>
                          <a:effectLst/>
                          <a:latin typeface="Calibri" panose="020F0502020204030204" pitchFamily="34" charset="0"/>
                        </a:rPr>
                        <a:t>appropriate grade (10th for Sci, 11</a:t>
                      </a:r>
                      <a:r>
                        <a:rPr lang="en-US" sz="1100" b="0" i="0" u="none" strike="noStrike" baseline="30000">
                          <a:solidFill>
                            <a:srgbClr val="000000"/>
                          </a:solidFill>
                          <a:effectLst/>
                          <a:latin typeface="Calibri" panose="020F0502020204030204" pitchFamily="34" charset="0"/>
                        </a:rPr>
                        <a:t>th</a:t>
                      </a:r>
                      <a:r>
                        <a:rPr lang="en-US" sz="1100" b="0" i="0" u="none" strike="noStrike">
                          <a:solidFill>
                            <a:srgbClr val="000000"/>
                          </a:solidFill>
                          <a:effectLst/>
                          <a:latin typeface="Calibri" panose="020F0502020204030204" pitchFamily="34" charset="0"/>
                        </a:rPr>
                        <a:t> for ELA &amp; Math)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09550">
                <a:tc>
                  <a:txBody>
                    <a:bodyPr/>
                    <a:lstStyle/>
                    <a:p>
                      <a:pPr algn="ctr" fontAlgn="ctr"/>
                      <a:r>
                        <a:rPr lang="en-US" sz="1100" b="0" i="0" u="none" strike="noStrike">
                          <a:solidFill>
                            <a:srgbClr val="000000"/>
                          </a:solidFill>
                          <a:effectLst/>
                          <a:latin typeface="Calibri" panose="020F0502020204030204" pitchFamily="34" charset="0"/>
                        </a:rPr>
                        <a:t>followed by appropriate course codes as outlined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09550">
                <a:tc>
                  <a:txBody>
                    <a:bodyPr/>
                    <a:lstStyle/>
                    <a:p>
                      <a:pPr algn="ctr" fontAlgn="ctr"/>
                      <a:r>
                        <a:rPr lang="en-US" sz="1100" b="0" i="0" u="none" strike="noStrike" dirty="0">
                          <a:solidFill>
                            <a:srgbClr val="000000"/>
                          </a:solidFill>
                          <a:effectLst/>
                          <a:latin typeface="Calibri" panose="020F0502020204030204" pitchFamily="34" charset="0"/>
                        </a:rPr>
                        <a:t>the pull will encompass both fall &amp; spring classes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511545"/>
              </p:ext>
            </p:extLst>
          </p:nvPr>
        </p:nvGraphicFramePr>
        <p:xfrm>
          <a:off x="838200" y="4299959"/>
          <a:ext cx="3479800" cy="814229"/>
        </p:xfrm>
        <a:graphic>
          <a:graphicData uri="http://schemas.openxmlformats.org/drawingml/2006/table">
            <a:tbl>
              <a:tblPr/>
              <a:tblGrid>
                <a:gridCol w="3479800"/>
              </a:tblGrid>
              <a:tr h="814229">
                <a:tc>
                  <a:txBody>
                    <a:bodyPr/>
                    <a:lstStyle/>
                    <a:p>
                      <a:pPr algn="ctr" fontAlgn="ctr"/>
                      <a:r>
                        <a:rPr lang="en-US" sz="1100" b="0" i="0" u="none" strike="noStrike" dirty="0">
                          <a:solidFill>
                            <a:srgbClr val="000000"/>
                          </a:solidFill>
                          <a:effectLst/>
                          <a:latin typeface="Calibri" panose="020F0502020204030204" pitchFamily="34" charset="0"/>
                        </a:rPr>
                        <a:t>For High School students, all students in the appropriate grade (10th for Science, 11th for ELA &amp; Math) will be scheduled using any of the listed course codes.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499422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Retired Codes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500" y="1828800"/>
            <a:ext cx="5118100" cy="3392898"/>
          </a:xfrm>
          <a:prstGeom prst="rect">
            <a:avLst/>
          </a:prstGeom>
          <a:ln>
            <a:noFill/>
          </a:ln>
          <a:effectLst>
            <a:outerShdw blurRad="292100" dist="139700" dir="2700000" algn="tl" rotWithShape="0">
              <a:srgbClr val="333333">
                <a:alpha val="65000"/>
              </a:srgbClr>
            </a:outerShdw>
          </a:effectLst>
        </p:spPr>
      </p:pic>
      <p:sp>
        <p:nvSpPr>
          <p:cNvPr id="9" name="Content Placeholder 1"/>
          <p:cNvSpPr>
            <a:spLocks noGrp="1"/>
          </p:cNvSpPr>
          <p:nvPr>
            <p:ph idx="1"/>
          </p:nvPr>
        </p:nvSpPr>
        <p:spPr>
          <a:xfrm>
            <a:off x="304800" y="2139950"/>
            <a:ext cx="3048000" cy="2819400"/>
          </a:xfrm>
        </p:spPr>
        <p:txBody>
          <a:bodyPr>
            <a:normAutofit fontScale="92500"/>
          </a:bodyPr>
          <a:lstStyle/>
          <a:p>
            <a:r>
              <a:rPr lang="en-US" dirty="0" smtClean="0"/>
              <a:t>The 2018-19 assessment course codes document also contains lists of retired codes for Grade 2, Grades 3-8 and End of Course.</a:t>
            </a:r>
            <a:endParaRPr lang="en-US" dirty="0"/>
          </a:p>
        </p:txBody>
      </p:sp>
    </p:spTree>
    <p:extLst>
      <p:ext uri="{BB962C8B-B14F-4D97-AF65-F5344CB8AC3E}">
        <p14:creationId xmlns:p14="http://schemas.microsoft.com/office/powerpoint/2010/main" val="16741875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Districts </a:t>
            </a:r>
            <a:r>
              <a:rPr lang="en-US" b="1" dirty="0"/>
              <a:t>cannot</a:t>
            </a:r>
            <a:r>
              <a:rPr lang="en-US" dirty="0"/>
              <a:t> use the same assessment course code twice for different classes.</a:t>
            </a:r>
          </a:p>
          <a:p>
            <a:r>
              <a:rPr lang="en-US" dirty="0" smtClean="0"/>
              <a:t>Service enrollments do </a:t>
            </a:r>
            <a:r>
              <a:rPr lang="en-US" b="1" dirty="0" smtClean="0"/>
              <a:t>not</a:t>
            </a:r>
            <a:r>
              <a:rPr lang="en-US" dirty="0" smtClean="0"/>
              <a:t> pull for assessment.</a:t>
            </a:r>
          </a:p>
          <a:p>
            <a:pPr lvl="1"/>
            <a:r>
              <a:rPr lang="en-US" dirty="0" smtClean="0"/>
              <a:t>If you need a student to test a particular content area, they need to be given a primary enrollment with an assessed course code.</a:t>
            </a:r>
          </a:p>
          <a:p>
            <a:endParaRPr lang="en-US" dirty="0" smtClean="0"/>
          </a:p>
        </p:txBody>
      </p:sp>
      <p:sp>
        <p:nvSpPr>
          <p:cNvPr id="3" name="Title 2"/>
          <p:cNvSpPr>
            <a:spLocks noGrp="1"/>
          </p:cNvSpPr>
          <p:nvPr>
            <p:ph type="title"/>
          </p:nvPr>
        </p:nvSpPr>
        <p:spPr/>
        <p:txBody>
          <a:bodyPr/>
          <a:lstStyle/>
          <a:p>
            <a:r>
              <a:rPr lang="en-US" dirty="0" smtClean="0"/>
              <a:t>Important Safety Tips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57</a:t>
            </a:fld>
            <a:endParaRPr lang="en-US" dirty="0"/>
          </a:p>
        </p:txBody>
      </p:sp>
    </p:spTree>
    <p:extLst>
      <p:ext uri="{BB962C8B-B14F-4D97-AF65-F5344CB8AC3E}">
        <p14:creationId xmlns:p14="http://schemas.microsoft.com/office/powerpoint/2010/main" val="20581660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Questions</a:t>
            </a:r>
            <a:endParaRPr lang="en-US" sz="4200" dirty="0"/>
          </a:p>
        </p:txBody>
      </p:sp>
    </p:spTree>
    <p:extLst>
      <p:ext uri="{BB962C8B-B14F-4D97-AF65-F5344CB8AC3E}">
        <p14:creationId xmlns:p14="http://schemas.microsoft.com/office/powerpoint/2010/main" val="3645093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6266" y="1295400"/>
            <a:ext cx="5999067" cy="4525963"/>
          </a:xfrm>
        </p:spPr>
      </p:pic>
      <p:sp>
        <p:nvSpPr>
          <p:cNvPr id="3" name="Title 2"/>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59</a:t>
            </a:fld>
            <a:endParaRPr lang="en-US" dirty="0"/>
          </a:p>
        </p:txBody>
      </p:sp>
    </p:spTree>
    <p:extLst>
      <p:ext uri="{BB962C8B-B14F-4D97-AF65-F5344CB8AC3E}">
        <p14:creationId xmlns:p14="http://schemas.microsoft.com/office/powerpoint/2010/main" val="3978294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371600"/>
            <a:ext cx="8382000" cy="4525963"/>
          </a:xfrm>
        </p:spPr>
        <p:txBody>
          <a:bodyPr>
            <a:normAutofit fontScale="92500"/>
          </a:bodyPr>
          <a:lstStyle/>
          <a:p>
            <a:r>
              <a:rPr lang="en-US" b="1" dirty="0" smtClean="0"/>
              <a:t>Eliminated </a:t>
            </a:r>
            <a:r>
              <a:rPr lang="en-US" b="1" dirty="0"/>
              <a:t>the TNReady chemistry end-of-course </a:t>
            </a:r>
            <a:r>
              <a:rPr lang="en-US" b="1" dirty="0" smtClean="0"/>
              <a:t>exam</a:t>
            </a:r>
            <a:endParaRPr lang="en-US" dirty="0"/>
          </a:p>
          <a:p>
            <a:pPr lvl="1"/>
            <a:r>
              <a:rPr lang="en-US" dirty="0" smtClean="0"/>
              <a:t>TDOE will provide a chemistry test form as an option for local administration </a:t>
            </a:r>
          </a:p>
          <a:p>
            <a:r>
              <a:rPr lang="en-US" b="1" dirty="0" smtClean="0"/>
              <a:t>Eliminated the TNReady English III end-of-course exam</a:t>
            </a:r>
            <a:r>
              <a:rPr lang="en-US" dirty="0" smtClean="0"/>
              <a:t> </a:t>
            </a:r>
          </a:p>
          <a:p>
            <a:pPr lvl="1"/>
            <a:r>
              <a:rPr lang="en-US" dirty="0" smtClean="0"/>
              <a:t>TDOE will prioritize adding a statewide dual credit English composition option available beginning in 2019-20</a:t>
            </a:r>
          </a:p>
          <a:p>
            <a:r>
              <a:rPr lang="en-US" b="1" dirty="0" smtClean="0"/>
              <a:t>Eliminated the </a:t>
            </a:r>
            <a:r>
              <a:rPr lang="en-US" b="1" dirty="0"/>
              <a:t>stand-alone field test window </a:t>
            </a:r>
            <a:r>
              <a:rPr lang="en-US" dirty="0"/>
              <a:t>for at least the next two </a:t>
            </a:r>
            <a:r>
              <a:rPr lang="en-US" dirty="0" smtClean="0"/>
              <a:t>years (2018-19 &amp; 2019-20)</a:t>
            </a:r>
            <a:endParaRPr lang="en-US" dirty="0"/>
          </a:p>
          <a:p>
            <a:r>
              <a:rPr lang="en-US" b="1" dirty="0" smtClean="0"/>
              <a:t>Reduced time </a:t>
            </a:r>
            <a:r>
              <a:rPr lang="en-US" b="1" dirty="0"/>
              <a:t>on the TNReady English language arts exam in grades 3 </a:t>
            </a:r>
            <a:r>
              <a:rPr lang="en-US" b="1" dirty="0" smtClean="0"/>
              <a:t>&amp; 4 </a:t>
            </a:r>
            <a:r>
              <a:rPr lang="en-US" dirty="0"/>
              <a:t>to make it a combined 78 minutes </a:t>
            </a:r>
            <a:r>
              <a:rPr lang="en-US" dirty="0" smtClean="0"/>
              <a:t>shorter</a:t>
            </a:r>
            <a:endParaRPr lang="en-US" dirty="0"/>
          </a:p>
          <a:p>
            <a:pPr lvl="1"/>
            <a:r>
              <a:rPr lang="en-US" dirty="0" smtClean="0"/>
              <a:t>will </a:t>
            </a:r>
            <a:r>
              <a:rPr lang="en-US" dirty="0"/>
              <a:t>not impact the ability to generate </a:t>
            </a:r>
            <a:r>
              <a:rPr lang="en-US" dirty="0" smtClean="0"/>
              <a:t>TVAAS</a:t>
            </a:r>
          </a:p>
          <a:p>
            <a:pPr lvl="1"/>
            <a:r>
              <a:rPr lang="en-US" dirty="0" smtClean="0"/>
              <a:t>will </a:t>
            </a:r>
            <a:r>
              <a:rPr lang="en-US" dirty="0"/>
              <a:t>still generate scores across all four performance levels</a:t>
            </a:r>
          </a:p>
          <a:p>
            <a:endParaRPr lang="en-US" dirty="0"/>
          </a:p>
        </p:txBody>
      </p:sp>
      <p:sp>
        <p:nvSpPr>
          <p:cNvPr id="3" name="Title 2"/>
          <p:cNvSpPr>
            <a:spLocks noGrp="1"/>
          </p:cNvSpPr>
          <p:nvPr>
            <p:ph type="title"/>
          </p:nvPr>
        </p:nvSpPr>
        <p:spPr/>
        <p:txBody>
          <a:bodyPr>
            <a:normAutofit/>
          </a:bodyPr>
          <a:lstStyle/>
          <a:p>
            <a:r>
              <a:rPr lang="en-US" dirty="0" smtClean="0"/>
              <a:t>Changes for 2018-19</a:t>
            </a:r>
            <a:endParaRPr lang="en-US" dirty="0"/>
          </a:p>
        </p:txBody>
      </p:sp>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Tree>
    <p:extLst>
      <p:ext uri="{BB962C8B-B14F-4D97-AF65-F5344CB8AC3E}">
        <p14:creationId xmlns:p14="http://schemas.microsoft.com/office/powerpoint/2010/main" val="15310160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848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1524000"/>
            <a:ext cx="4648200" cy="4572000"/>
          </a:xfrm>
        </p:spPr>
        <p:txBody>
          <a:bodyPr>
            <a:normAutofit/>
          </a:bodyPr>
          <a:lstStyle/>
          <a:p>
            <a:pPr lvl="0">
              <a:lnSpc>
                <a:spcPct val="107000"/>
              </a:lnSpc>
              <a:spcBef>
                <a:spcPts val="0"/>
              </a:spcBef>
              <a:buFont typeface="Symbol" panose="05050102010706020507" pitchFamily="18" charset="2"/>
              <a:buChar char=""/>
            </a:pPr>
            <a:r>
              <a:rPr lang="en-US" b="1" dirty="0">
                <a:ea typeface="Calibri" panose="020F0502020204030204" pitchFamily="34" charset="0"/>
                <a:cs typeface="Times New Roman" panose="02020603050405020304" pitchFamily="18" charset="0"/>
              </a:rPr>
              <a:t>Online </a:t>
            </a:r>
            <a:r>
              <a:rPr lang="en-US" b="1" dirty="0" smtClean="0">
                <a:ea typeface="Calibri" panose="020F0502020204030204" pitchFamily="34" charset="0"/>
                <a:cs typeface="Times New Roman" panose="02020603050405020304" pitchFamily="18" charset="0"/>
              </a:rPr>
              <a:t>testing</a:t>
            </a:r>
          </a:p>
          <a:p>
            <a:pPr lvl="1">
              <a:lnSpc>
                <a:spcPct val="107000"/>
              </a:lnSpc>
              <a:spcBef>
                <a:spcPts val="0"/>
              </a:spcBef>
              <a:buFont typeface="Symbol" panose="05050102010706020507" pitchFamily="18" charset="2"/>
              <a:buChar char=""/>
            </a:pPr>
            <a:r>
              <a:rPr lang="en-US" dirty="0" smtClean="0">
                <a:ea typeface="Calibri" panose="020F0502020204030204" pitchFamily="34" charset="0"/>
                <a:cs typeface="Times New Roman" panose="02020603050405020304" pitchFamily="18" charset="0"/>
              </a:rPr>
              <a:t>All EOC</a:t>
            </a:r>
          </a:p>
          <a:p>
            <a:pPr lvl="1">
              <a:lnSpc>
                <a:spcPct val="107000"/>
              </a:lnSpc>
              <a:spcBef>
                <a:spcPts val="0"/>
              </a:spcBef>
              <a:buFont typeface="Symbol" panose="05050102010706020507" pitchFamily="18" charset="2"/>
              <a:buChar char=""/>
            </a:pPr>
            <a:r>
              <a:rPr lang="en-US" dirty="0" smtClean="0">
                <a:ea typeface="Calibri" panose="020F0502020204030204" pitchFamily="34" charset="0"/>
                <a:cs typeface="Times New Roman" panose="02020603050405020304" pitchFamily="18" charset="0"/>
              </a:rPr>
              <a:t>Grades 5-8 Science </a:t>
            </a:r>
            <a:r>
              <a:rPr lang="en-US" sz="1800" i="1" dirty="0" smtClean="0">
                <a:ea typeface="Calibri" panose="020F0502020204030204" pitchFamily="34" charset="0"/>
                <a:cs typeface="Times New Roman" panose="02020603050405020304" pitchFamily="18" charset="0"/>
              </a:rPr>
              <a:t>(Field Test)</a:t>
            </a:r>
          </a:p>
          <a:p>
            <a:pPr lvl="1">
              <a:lnSpc>
                <a:spcPct val="107000"/>
              </a:lnSpc>
              <a:spcBef>
                <a:spcPts val="0"/>
              </a:spcBef>
              <a:buFont typeface="Symbol" panose="05050102010706020507" pitchFamily="18" charset="2"/>
              <a:buChar char=""/>
            </a:pPr>
            <a:endParaRPr lang="en-US" sz="1800" i="1" dirty="0">
              <a:ea typeface="Calibri" panose="020F0502020204030204" pitchFamily="34" charset="0"/>
              <a:cs typeface="Times New Roman" panose="02020603050405020304" pitchFamily="18" charset="0"/>
            </a:endParaRPr>
          </a:p>
          <a:p>
            <a:pPr lvl="0">
              <a:lnSpc>
                <a:spcPct val="107000"/>
              </a:lnSpc>
              <a:spcBef>
                <a:spcPts val="0"/>
              </a:spcBef>
              <a:buFont typeface="Symbol" panose="05050102010706020507" pitchFamily="18" charset="2"/>
              <a:buChar char=""/>
            </a:pPr>
            <a:r>
              <a:rPr lang="en-US" b="1" dirty="0" smtClean="0">
                <a:ea typeface="Calibri" panose="020F0502020204030204" pitchFamily="34" charset="0"/>
                <a:cs typeface="Calibri" panose="020F0502020204030204" pitchFamily="34" charset="0"/>
              </a:rPr>
              <a:t>Paper-based testing</a:t>
            </a:r>
          </a:p>
          <a:p>
            <a:pPr lvl="1">
              <a:lnSpc>
                <a:spcPct val="107000"/>
              </a:lnSpc>
              <a:spcBef>
                <a:spcPts val="0"/>
              </a:spcBef>
              <a:buFont typeface="Symbol" panose="05050102010706020507" pitchFamily="18" charset="2"/>
              <a:buChar char=""/>
            </a:pPr>
            <a:r>
              <a:rPr lang="en-US" dirty="0" smtClean="0">
                <a:ea typeface="Calibri" panose="020F0502020204030204" pitchFamily="34" charset="0"/>
                <a:cs typeface="Calibri" panose="020F0502020204030204" pitchFamily="34" charset="0"/>
              </a:rPr>
              <a:t>Grades 3-8 Math and ELA</a:t>
            </a:r>
          </a:p>
          <a:p>
            <a:pPr lvl="1">
              <a:lnSpc>
                <a:spcPct val="107000"/>
              </a:lnSpc>
              <a:spcBef>
                <a:spcPts val="0"/>
              </a:spcBef>
              <a:buFont typeface="Symbol" panose="05050102010706020507" pitchFamily="18" charset="2"/>
              <a:buChar char=""/>
            </a:pPr>
            <a:r>
              <a:rPr lang="en-US" dirty="0" smtClean="0">
                <a:ea typeface="Calibri" panose="020F0502020204030204" pitchFamily="34" charset="0"/>
                <a:cs typeface="Calibri" panose="020F0502020204030204" pitchFamily="34" charset="0"/>
              </a:rPr>
              <a:t>Grades 6-8 Social Studies</a:t>
            </a:r>
          </a:p>
          <a:p>
            <a:pPr lvl="1">
              <a:lnSpc>
                <a:spcPct val="107000"/>
              </a:lnSpc>
              <a:spcBef>
                <a:spcPts val="0"/>
              </a:spcBef>
              <a:buFont typeface="Symbol" panose="05050102010706020507" pitchFamily="18" charset="2"/>
              <a:buChar char=""/>
            </a:pPr>
            <a:r>
              <a:rPr lang="en-US" dirty="0" smtClean="0">
                <a:ea typeface="Calibri" panose="020F0502020204030204" pitchFamily="34" charset="0"/>
                <a:cs typeface="Calibri" panose="020F0502020204030204" pitchFamily="34" charset="0"/>
              </a:rPr>
              <a:t>Grades 3-4 Science </a:t>
            </a:r>
            <a:r>
              <a:rPr lang="en-US" sz="1800" i="1" dirty="0" smtClean="0">
                <a:ea typeface="Calibri" panose="020F0502020204030204" pitchFamily="34" charset="0"/>
                <a:cs typeface="Calibri" panose="020F0502020204030204" pitchFamily="34" charset="0"/>
              </a:rPr>
              <a:t>(Field Test)</a:t>
            </a:r>
          </a:p>
          <a:p>
            <a:pPr lvl="1">
              <a:lnSpc>
                <a:spcPct val="107000"/>
              </a:lnSpc>
              <a:spcBef>
                <a:spcPts val="0"/>
              </a:spcBef>
              <a:buFont typeface="Symbol" panose="05050102010706020507" pitchFamily="18" charset="2"/>
              <a:buChar char=""/>
            </a:pPr>
            <a:endParaRPr lang="en-US" sz="1800" i="1" dirty="0" smtClean="0">
              <a:ea typeface="Calibri" panose="020F0502020204030204" pitchFamily="34" charset="0"/>
              <a:cs typeface="Times New Roman" panose="02020603050405020304" pitchFamily="18" charset="0"/>
            </a:endParaRPr>
          </a:p>
          <a:p>
            <a:pPr>
              <a:lnSpc>
                <a:spcPct val="107000"/>
              </a:lnSpc>
              <a:spcBef>
                <a:spcPts val="0"/>
              </a:spcBef>
              <a:buFont typeface="Symbol" panose="05050102010706020507" pitchFamily="18" charset="2"/>
              <a:buChar char=""/>
            </a:pPr>
            <a:r>
              <a:rPr lang="en-US" b="1" dirty="0" smtClean="0">
                <a:ea typeface="Calibri" panose="020F0502020204030204" pitchFamily="34" charset="0"/>
                <a:cs typeface="Calibri" panose="020F0502020204030204" pitchFamily="34" charset="0"/>
              </a:rPr>
              <a:t>Paused</a:t>
            </a:r>
          </a:p>
          <a:p>
            <a:pPr lvl="1">
              <a:lnSpc>
                <a:spcPct val="107000"/>
              </a:lnSpc>
              <a:spcBef>
                <a:spcPts val="0"/>
              </a:spcBef>
              <a:buFont typeface="Symbol" panose="05050102010706020507" pitchFamily="18" charset="2"/>
              <a:buChar char=""/>
            </a:pPr>
            <a:r>
              <a:rPr lang="en-US" dirty="0" smtClean="0">
                <a:ea typeface="Calibri" panose="020F0502020204030204" pitchFamily="34" charset="0"/>
                <a:cs typeface="Calibri" panose="020F0502020204030204" pitchFamily="34" charset="0"/>
              </a:rPr>
              <a:t>Grades 3-5 Social Studies</a:t>
            </a:r>
            <a:endParaRPr lang="en-US" dirty="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dirty="0" smtClean="0"/>
              <a:t>Testing for 2018-19</a:t>
            </a:r>
            <a:endParaRPr lang="en-US" dirty="0"/>
          </a:p>
        </p:txBody>
      </p:sp>
      <p:sp>
        <p:nvSpPr>
          <p:cNvPr id="4" name="Slide Number Placeholder 3"/>
          <p:cNvSpPr txBox="1">
            <a:spLocks/>
          </p:cNvSpPr>
          <p:nvPr/>
        </p:nvSpPr>
        <p:spPr>
          <a:xfrm>
            <a:off x="8229600" y="6356350"/>
            <a:ext cx="457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D70A1-05A9-4D6D-BF50-4CBA97302B87}" type="slidenum">
              <a:rPr lang="en-US" smtClean="0">
                <a:solidFill>
                  <a:srgbClr val="1B365D"/>
                </a:solidFill>
              </a:rPr>
              <a:pPr/>
              <a:t>7</a:t>
            </a:fld>
            <a:endParaRPr lang="en-US" dirty="0">
              <a:solidFill>
                <a:srgbClr val="1B365D"/>
              </a:solidFill>
            </a:endParaRPr>
          </a:p>
        </p:txBody>
      </p:sp>
    </p:spTree>
    <p:extLst>
      <p:ext uri="{BB962C8B-B14F-4D97-AF65-F5344CB8AC3E}">
        <p14:creationId xmlns:p14="http://schemas.microsoft.com/office/powerpoint/2010/main" val="2600592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82000" cy="4571999"/>
          </a:xfrm>
        </p:spPr>
        <p:txBody>
          <a:bodyPr>
            <a:normAutofit/>
          </a:bodyPr>
          <a:lstStyle/>
          <a:p>
            <a:r>
              <a:rPr lang="en-US" dirty="0" smtClean="0"/>
              <a:t>The </a:t>
            </a:r>
            <a:r>
              <a:rPr lang="en-US" b="1" dirty="0"/>
              <a:t>Ready for TNReady </a:t>
            </a:r>
            <a:r>
              <a:rPr lang="en-US" dirty="0" smtClean="0"/>
              <a:t>check for online readiness includes </a:t>
            </a:r>
            <a:r>
              <a:rPr lang="en-US" dirty="0"/>
              <a:t>three categories of readiness: </a:t>
            </a:r>
            <a:r>
              <a:rPr lang="en-US" b="1" i="1" dirty="0"/>
              <a:t>device readiness</a:t>
            </a:r>
            <a:r>
              <a:rPr lang="en-US" dirty="0"/>
              <a:t>, </a:t>
            </a:r>
            <a:r>
              <a:rPr lang="en-US" b="1" i="1" dirty="0"/>
              <a:t>infrastructure readiness</a:t>
            </a:r>
            <a:r>
              <a:rPr lang="en-US" dirty="0"/>
              <a:t>, and </a:t>
            </a:r>
            <a:r>
              <a:rPr lang="en-US" b="1" i="1" dirty="0"/>
              <a:t>operational </a:t>
            </a:r>
            <a:r>
              <a:rPr lang="en-US" b="1" i="1" dirty="0" smtClean="0"/>
              <a:t>readiness</a:t>
            </a:r>
            <a:r>
              <a:rPr lang="en-US" dirty="0" smtClean="0"/>
              <a:t>.</a:t>
            </a:r>
          </a:p>
          <a:p>
            <a:r>
              <a:rPr lang="en-US" dirty="0" smtClean="0"/>
              <a:t>The </a:t>
            </a:r>
            <a:r>
              <a:rPr lang="en-US" dirty="0"/>
              <a:t>Ready for </a:t>
            </a:r>
            <a:r>
              <a:rPr lang="en-US" dirty="0" smtClean="0"/>
              <a:t>TNReady </a:t>
            </a:r>
            <a:r>
              <a:rPr lang="en-US" dirty="0"/>
              <a:t>overview can be found </a:t>
            </a:r>
            <a:r>
              <a:rPr lang="en-US" u="sng" dirty="0">
                <a:hlinkClick r:id="rId3"/>
              </a:rPr>
              <a:t>here</a:t>
            </a:r>
            <a:r>
              <a:rPr lang="en-US" dirty="0"/>
              <a:t>. </a:t>
            </a:r>
            <a:endParaRPr lang="en-US" dirty="0" smtClean="0"/>
          </a:p>
          <a:p>
            <a:r>
              <a:rPr lang="en-US" dirty="0" smtClean="0"/>
              <a:t>You must complete this check for readiness </a:t>
            </a:r>
            <a:r>
              <a:rPr lang="en-US" b="1" dirty="0" smtClean="0">
                <a:solidFill>
                  <a:srgbClr val="FF0000"/>
                </a:solidFill>
              </a:rPr>
              <a:t>each year </a:t>
            </a:r>
            <a:r>
              <a:rPr lang="en-US" dirty="0" smtClean="0"/>
              <a:t>and submit it to TDOE. </a:t>
            </a:r>
          </a:p>
          <a:p>
            <a:pPr lvl="1"/>
            <a:r>
              <a:rPr lang="en-US" dirty="0" smtClean="0"/>
              <a:t>If you already completed Ready for TNReady, you should have a certificate.</a:t>
            </a:r>
          </a:p>
          <a:p>
            <a:pPr lvl="1"/>
            <a:r>
              <a:rPr lang="en-US" dirty="0" smtClean="0"/>
              <a:t>If unsure of your status, please email </a:t>
            </a:r>
            <a:r>
              <a:rPr lang="en-US" dirty="0" smtClean="0">
                <a:hlinkClick r:id="rId4"/>
              </a:rPr>
              <a:t>district.technology@tn.gov</a:t>
            </a:r>
            <a:r>
              <a:rPr lang="en-US" dirty="0" smtClean="0"/>
              <a:t> for assistance.</a:t>
            </a:r>
            <a:endParaRPr lang="en-US" dirty="0"/>
          </a:p>
        </p:txBody>
      </p:sp>
      <p:sp>
        <p:nvSpPr>
          <p:cNvPr id="3" name="Title 2"/>
          <p:cNvSpPr>
            <a:spLocks noGrp="1"/>
          </p:cNvSpPr>
          <p:nvPr>
            <p:ph type="title"/>
          </p:nvPr>
        </p:nvSpPr>
        <p:spPr/>
        <p:txBody>
          <a:bodyPr>
            <a:normAutofit/>
          </a:bodyPr>
          <a:lstStyle/>
          <a:p>
            <a:r>
              <a:rPr lang="en-US" dirty="0" smtClean="0"/>
              <a:t>Ready for </a:t>
            </a:r>
            <a:r>
              <a:rPr lang="en-US" dirty="0" err="1" smtClean="0"/>
              <a:t>TNReady</a:t>
            </a:r>
            <a:endParaRPr lang="en-US" dirty="0"/>
          </a:p>
        </p:txBody>
      </p:sp>
      <p:sp>
        <p:nvSpPr>
          <p:cNvPr id="4" name="Slide Number Placeholder 3"/>
          <p:cNvSpPr txBox="1">
            <a:spLocks/>
          </p:cNvSpPr>
          <p:nvPr/>
        </p:nvSpPr>
        <p:spPr>
          <a:xfrm>
            <a:off x="8229600" y="6356350"/>
            <a:ext cx="457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BD70A1-05A9-4D6D-BF50-4CBA97302B87}" type="slidenum">
              <a:rPr lang="en-US" smtClean="0">
                <a:solidFill>
                  <a:srgbClr val="1B365D"/>
                </a:solidFill>
              </a:rPr>
              <a:pPr/>
              <a:t>8</a:t>
            </a:fld>
            <a:endParaRPr lang="en-US" dirty="0">
              <a:solidFill>
                <a:srgbClr val="1B365D"/>
              </a:solidFill>
            </a:endParaRPr>
          </a:p>
        </p:txBody>
      </p:sp>
    </p:spTree>
    <p:extLst>
      <p:ext uri="{BB962C8B-B14F-4D97-AF65-F5344CB8AC3E}">
        <p14:creationId xmlns:p14="http://schemas.microsoft.com/office/powerpoint/2010/main" val="1477771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200" dirty="0" smtClean="0"/>
              <a:t>Assessment Processing Changes</a:t>
            </a:r>
            <a:endParaRPr lang="en-US" sz="4200" dirty="0"/>
          </a:p>
        </p:txBody>
      </p:sp>
      <p:sp>
        <p:nvSpPr>
          <p:cNvPr id="4" name="Slide Number Placeholder 3"/>
          <p:cNvSpPr>
            <a:spLocks noGrp="1"/>
          </p:cNvSpPr>
          <p:nvPr>
            <p:ph type="sldNum" sz="quarter" idx="4294967295"/>
          </p:nvPr>
        </p:nvSpPr>
        <p:spPr>
          <a:xfrm>
            <a:off x="8686800" y="6356350"/>
            <a:ext cx="457200" cy="365125"/>
          </a:xfrm>
          <a:prstGeom prst="rect">
            <a:avLst/>
          </a:prstGeom>
        </p:spPr>
        <p:txBody>
          <a:bodyPr/>
          <a:lstStyle/>
          <a:p>
            <a:fld id="{86D2451E-3285-438B-B188-C22B2A012BF6}" type="slidenum">
              <a:rPr lang="en-US" smtClean="0"/>
              <a:pPr/>
              <a:t>9</a:t>
            </a:fld>
            <a:endParaRPr lang="en-US" dirty="0"/>
          </a:p>
        </p:txBody>
      </p:sp>
    </p:spTree>
    <p:extLst>
      <p:ext uri="{BB962C8B-B14F-4D97-AF65-F5344CB8AC3E}">
        <p14:creationId xmlns:p14="http://schemas.microsoft.com/office/powerpoint/2010/main" val="653431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DOE Template - Editing">
  <a:themeElements>
    <a:clrScheme name="TDOE Colors">
      <a:dk1>
        <a:srgbClr val="1B365D"/>
      </a:dk1>
      <a:lt1>
        <a:srgbClr val="FFFFFF"/>
      </a:lt1>
      <a:dk2>
        <a:srgbClr val="6E7073"/>
      </a:dk2>
      <a:lt2>
        <a:srgbClr val="EEEEEE"/>
      </a:lt2>
      <a:accent1>
        <a:srgbClr val="000000"/>
      </a:accent1>
      <a:accent2>
        <a:srgbClr val="1B365D"/>
      </a:accent2>
      <a:accent3>
        <a:srgbClr val="2DCCD3"/>
      </a:accent3>
      <a:accent4>
        <a:srgbClr val="D2D755"/>
      </a:accent4>
      <a:accent5>
        <a:srgbClr val="E87722"/>
      </a:accent5>
      <a:accent6>
        <a:srgbClr val="5D7975"/>
      </a:accent6>
      <a:hlink>
        <a:srgbClr val="0000FF"/>
      </a:hlink>
      <a:folHlink>
        <a:srgbClr val="800080"/>
      </a:folHlink>
    </a:clrScheme>
    <a:fontScheme name="TDO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061CFA7-5784-4816-8865-3D363482387D}" vid="{3FE5B953-5DEC-4335-BBB5-E60459355A33}"/>
    </a:ext>
  </a:extLst>
</a:theme>
</file>

<file path=ppt/theme/theme2.xml><?xml version="1.0" encoding="utf-8"?>
<a:theme xmlns:a="http://schemas.openxmlformats.org/drawingml/2006/main" name="1_TDOE template 2015">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DOE template 2015" id="{7B3754DA-3D52-4CAB-A0D2-DE2D9311D1DB}" vid="{914E284C-F738-4719-BEE3-F075248673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TDOE PowerPoint 2017</Template>
  <TotalTime>21712</TotalTime>
  <Words>3026</Words>
  <Application>Microsoft Office PowerPoint</Application>
  <PresentationFormat>On-screen Show (4:3)</PresentationFormat>
  <Paragraphs>639</Paragraphs>
  <Slides>60</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60</vt:i4>
      </vt:variant>
    </vt:vector>
  </HeadingPairs>
  <TitlesOfParts>
    <vt:vector size="73" baseType="lpstr">
      <vt:lpstr>Arial</vt:lpstr>
      <vt:lpstr>Arial Black</vt:lpstr>
      <vt:lpstr>Arial Narrow</vt:lpstr>
      <vt:lpstr>Calibri</vt:lpstr>
      <vt:lpstr>Courier New</vt:lpstr>
      <vt:lpstr>Georgia</vt:lpstr>
      <vt:lpstr>Open Sans</vt:lpstr>
      <vt:lpstr>PermianSlabSerifTypeface</vt:lpstr>
      <vt:lpstr>Symbol</vt:lpstr>
      <vt:lpstr>Times New Roman</vt:lpstr>
      <vt:lpstr>Wingdings</vt:lpstr>
      <vt:lpstr>TDOE Template - Editing</vt:lpstr>
      <vt:lpstr>1_TDOE template 2015</vt:lpstr>
      <vt:lpstr>Testing: Data Requirements and Other Information</vt:lpstr>
      <vt:lpstr>Agenda</vt:lpstr>
      <vt:lpstr>Introductions</vt:lpstr>
      <vt:lpstr>TCAP Overview</vt:lpstr>
      <vt:lpstr>TN Comprehensive Assessment Program</vt:lpstr>
      <vt:lpstr>Changes for 2018-19</vt:lpstr>
      <vt:lpstr>Testing for 2018-19</vt:lpstr>
      <vt:lpstr>Ready for TNReady</vt:lpstr>
      <vt:lpstr>Assessment Processing Changes</vt:lpstr>
      <vt:lpstr>Last Fall (September 2017)</vt:lpstr>
      <vt:lpstr>Changes to Pre-ID and SDDV Process</vt:lpstr>
      <vt:lpstr>Changes to Pre-ID and SDDV Process</vt:lpstr>
      <vt:lpstr>First things first: SIS Enrollment </vt:lpstr>
      <vt:lpstr>It All Goes Back to the SIS…</vt:lpstr>
      <vt:lpstr>Key to Success – SIS Vigilance </vt:lpstr>
      <vt:lpstr>Platform Functions</vt:lpstr>
      <vt:lpstr>EIS Transfers to Nextera </vt:lpstr>
      <vt:lpstr>Final EIS Transfer for Demographic Data</vt:lpstr>
      <vt:lpstr>Assessment Course Codes Document</vt:lpstr>
      <vt:lpstr>Demographic Data Review</vt:lpstr>
      <vt:lpstr>Data Review</vt:lpstr>
      <vt:lpstr>Demographic Data</vt:lpstr>
      <vt:lpstr>Visibility Tool </vt:lpstr>
      <vt:lpstr>Downloading Data to a .CSV file</vt:lpstr>
      <vt:lpstr>User-Friendly Error Messages</vt:lpstr>
      <vt:lpstr>Downloading Data from Drilled Down Search</vt:lpstr>
      <vt:lpstr>Bypassing Grade Level Selection</vt:lpstr>
      <vt:lpstr>Additional Enhancements</vt:lpstr>
      <vt:lpstr>Visibility Tool – Related Updates</vt:lpstr>
      <vt:lpstr>Visibility Tool Help</vt:lpstr>
      <vt:lpstr>Visibility Tool </vt:lpstr>
      <vt:lpstr>Test Provisioning</vt:lpstr>
      <vt:lpstr>Test Provisioning</vt:lpstr>
      <vt:lpstr>Business Rules for the EIS Enrollment</vt:lpstr>
      <vt:lpstr>New Students</vt:lpstr>
      <vt:lpstr>Last Pull for Fall 2018</vt:lpstr>
      <vt:lpstr>In a Nutshell…</vt:lpstr>
      <vt:lpstr>Troubleshooting Data</vt:lpstr>
      <vt:lpstr>Common Data Quality Issues: Teachers</vt:lpstr>
      <vt:lpstr>Common Data Quality Issues: Teachers</vt:lpstr>
      <vt:lpstr>Common Data Quality Issues: Classes</vt:lpstr>
      <vt:lpstr>Common Data Quality Issues: Classes</vt:lpstr>
      <vt:lpstr>Common Data Quality Issues: Students</vt:lpstr>
      <vt:lpstr>Common Data Quality Issues: Students</vt:lpstr>
      <vt:lpstr>Alternative Schools</vt:lpstr>
      <vt:lpstr>Course Codes for Assessment</vt:lpstr>
      <vt:lpstr>Course Codes – EOC Math </vt:lpstr>
      <vt:lpstr>Course Codes – EOC (other content areas) </vt:lpstr>
      <vt:lpstr>Course Codes – EOC (Cambridge)</vt:lpstr>
      <vt:lpstr>Course Codes – Grades 3-8</vt:lpstr>
      <vt:lpstr>Course Codes – Grades 3-8 Notes</vt:lpstr>
      <vt:lpstr>Course Codes – Grades 3-8 Comprehensive</vt:lpstr>
      <vt:lpstr>Course Codes – Grade 2</vt:lpstr>
      <vt:lpstr>Course Codes – Grades 3-8 MSAA and TCAP Alt</vt:lpstr>
      <vt:lpstr>Course Codes – EOC MSAA and TCAP Alt</vt:lpstr>
      <vt:lpstr>Retired Codes</vt:lpstr>
      <vt:lpstr>Important Safety Tips</vt:lpstr>
      <vt:lpstr>Questions</vt:lpstr>
      <vt:lpstr>Questions?</vt:lpstr>
      <vt:lpstr>PowerPoint Presentation</vt:lpstr>
    </vt:vector>
  </TitlesOfParts>
  <Company>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EIS Scheduling Information</dc:title>
  <dc:creator>Mark Jackson</dc:creator>
  <cp:lastModifiedBy>Mark Jackson</cp:lastModifiedBy>
  <cp:revision>193</cp:revision>
  <dcterms:created xsi:type="dcterms:W3CDTF">2017-08-24T13:02:33Z</dcterms:created>
  <dcterms:modified xsi:type="dcterms:W3CDTF">2018-09-13T16:10:28Z</dcterms:modified>
</cp:coreProperties>
</file>