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32"/>
  </p:notesMasterIdLst>
  <p:sldIdLst>
    <p:sldId id="256" r:id="rId2"/>
    <p:sldId id="273" r:id="rId3"/>
    <p:sldId id="293" r:id="rId4"/>
    <p:sldId id="276" r:id="rId5"/>
    <p:sldId id="289" r:id="rId6"/>
    <p:sldId id="274" r:id="rId7"/>
    <p:sldId id="283" r:id="rId8"/>
    <p:sldId id="284" r:id="rId9"/>
    <p:sldId id="285" r:id="rId10"/>
    <p:sldId id="291" r:id="rId11"/>
    <p:sldId id="286" r:id="rId12"/>
    <p:sldId id="259" r:id="rId13"/>
    <p:sldId id="260" r:id="rId14"/>
    <p:sldId id="261" r:id="rId15"/>
    <p:sldId id="262" r:id="rId16"/>
    <p:sldId id="263" r:id="rId17"/>
    <p:sldId id="264" r:id="rId18"/>
    <p:sldId id="265" r:id="rId19"/>
    <p:sldId id="266" r:id="rId20"/>
    <p:sldId id="267" r:id="rId21"/>
    <p:sldId id="268" r:id="rId22"/>
    <p:sldId id="269" r:id="rId23"/>
    <p:sldId id="287" r:id="rId24"/>
    <p:sldId id="297" r:id="rId25"/>
    <p:sldId id="300" r:id="rId26"/>
    <p:sldId id="301" r:id="rId27"/>
    <p:sldId id="303" r:id="rId28"/>
    <p:sldId id="272" r:id="rId29"/>
    <p:sldId id="299" r:id="rId30"/>
    <p:sldId id="29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73543" autoAdjust="0"/>
  </p:normalViewPr>
  <p:slideViewPr>
    <p:cSldViewPr snapToGrid="0" showGuides="1">
      <p:cViewPr varScale="1">
        <p:scale>
          <a:sx n="64" d="100"/>
          <a:sy n="64" d="100"/>
        </p:scale>
        <p:origin x="1426" y="7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DBBCE3-CA69-486B-852E-73D81175FB41}" type="doc">
      <dgm:prSet loTypeId="urn:microsoft.com/office/officeart/2005/8/layout/funnel1" loCatId="process" qsTypeId="urn:microsoft.com/office/officeart/2005/8/quickstyle/simple2" qsCatId="simple" csTypeId="urn:microsoft.com/office/officeart/2005/8/colors/colorful4" csCatId="colorful" phldr="1"/>
      <dgm:spPr/>
      <dgm:t>
        <a:bodyPr/>
        <a:lstStyle/>
        <a:p>
          <a:endParaRPr lang="en-US"/>
        </a:p>
      </dgm:t>
    </dgm:pt>
    <dgm:pt modelId="{CC4286E9-35AA-4895-9A3D-07D932F078B9}">
      <dgm:prSet phldrT="[Text]"/>
      <dgm:spPr/>
      <dgm:t>
        <a:bodyPr/>
        <a:lstStyle/>
        <a:p>
          <a:r>
            <a:rPr lang="en-US" dirty="0"/>
            <a:t>Education</a:t>
          </a:r>
        </a:p>
      </dgm:t>
    </dgm:pt>
    <dgm:pt modelId="{20FA4BC4-6F34-4F78-BD20-2FE6CF9A471B}" type="parTrans" cxnId="{41244EF7-019A-46D4-BA49-00CE0CC377BA}">
      <dgm:prSet/>
      <dgm:spPr/>
      <dgm:t>
        <a:bodyPr/>
        <a:lstStyle/>
        <a:p>
          <a:endParaRPr lang="en-US"/>
        </a:p>
      </dgm:t>
    </dgm:pt>
    <dgm:pt modelId="{1837A613-D6E1-44DD-87EB-56BB6B65680D}" type="sibTrans" cxnId="{41244EF7-019A-46D4-BA49-00CE0CC377BA}">
      <dgm:prSet/>
      <dgm:spPr/>
      <dgm:t>
        <a:bodyPr/>
        <a:lstStyle/>
        <a:p>
          <a:endParaRPr lang="en-US"/>
        </a:p>
      </dgm:t>
    </dgm:pt>
    <dgm:pt modelId="{223D1EFB-AF0B-44EF-857F-FA1FBF133290}">
      <dgm:prSet phldrT="[Text]"/>
      <dgm:spPr/>
      <dgm:t>
        <a:bodyPr/>
        <a:lstStyle/>
        <a:p>
          <a:r>
            <a:rPr lang="en-US" dirty="0"/>
            <a:t>Practice</a:t>
          </a:r>
        </a:p>
      </dgm:t>
    </dgm:pt>
    <dgm:pt modelId="{5482609A-BE35-4A35-9AE3-58F7AB7D955C}" type="parTrans" cxnId="{BD277068-EA7E-4378-85D3-AF8B0ABACF63}">
      <dgm:prSet/>
      <dgm:spPr/>
      <dgm:t>
        <a:bodyPr/>
        <a:lstStyle/>
        <a:p>
          <a:endParaRPr lang="en-US"/>
        </a:p>
      </dgm:t>
    </dgm:pt>
    <dgm:pt modelId="{81C25DA3-C6FE-47F3-B6A1-0903C26D5C66}" type="sibTrans" cxnId="{BD277068-EA7E-4378-85D3-AF8B0ABACF63}">
      <dgm:prSet/>
      <dgm:spPr/>
      <dgm:t>
        <a:bodyPr/>
        <a:lstStyle/>
        <a:p>
          <a:endParaRPr lang="en-US"/>
        </a:p>
      </dgm:t>
    </dgm:pt>
    <dgm:pt modelId="{6EA3A394-241C-419D-A450-F8C7C7B1A38E}">
      <dgm:prSet phldrT="[Text]"/>
      <dgm:spPr/>
      <dgm:t>
        <a:bodyPr/>
        <a:lstStyle/>
        <a:p>
          <a:r>
            <a:rPr lang="en-US" dirty="0"/>
            <a:t>Leadership</a:t>
          </a:r>
        </a:p>
      </dgm:t>
    </dgm:pt>
    <dgm:pt modelId="{31C54DA0-2E17-4D3C-A3AF-E023A15519F9}" type="parTrans" cxnId="{DBEA76B5-E288-4491-B327-07DF21EC5B4A}">
      <dgm:prSet/>
      <dgm:spPr/>
      <dgm:t>
        <a:bodyPr/>
        <a:lstStyle/>
        <a:p>
          <a:endParaRPr lang="en-US"/>
        </a:p>
      </dgm:t>
    </dgm:pt>
    <dgm:pt modelId="{B4B3718B-0696-40F2-B16E-D0D67F982A73}" type="sibTrans" cxnId="{DBEA76B5-E288-4491-B327-07DF21EC5B4A}">
      <dgm:prSet/>
      <dgm:spPr/>
      <dgm:t>
        <a:bodyPr/>
        <a:lstStyle/>
        <a:p>
          <a:endParaRPr lang="en-US"/>
        </a:p>
      </dgm:t>
    </dgm:pt>
    <dgm:pt modelId="{BAF8D396-099C-4681-8D55-AD60BC03354A}">
      <dgm:prSet phldrT="[Text]"/>
      <dgm:spPr/>
      <dgm:t>
        <a:bodyPr/>
        <a:lstStyle/>
        <a:p>
          <a:r>
            <a:rPr lang="en-US" dirty="0">
              <a:solidFill>
                <a:schemeClr val="bg1"/>
              </a:solidFill>
            </a:rPr>
            <a:t>Synergy</a:t>
          </a:r>
        </a:p>
      </dgm:t>
    </dgm:pt>
    <dgm:pt modelId="{C7FFB4BA-5105-44C6-B202-D4E03921F3D4}" type="parTrans" cxnId="{FECA035D-C896-441C-8239-C5BE295DCD91}">
      <dgm:prSet/>
      <dgm:spPr/>
      <dgm:t>
        <a:bodyPr/>
        <a:lstStyle/>
        <a:p>
          <a:endParaRPr lang="en-US"/>
        </a:p>
      </dgm:t>
    </dgm:pt>
    <dgm:pt modelId="{CDC01D37-6947-4F83-81E8-553586398DD2}" type="sibTrans" cxnId="{FECA035D-C896-441C-8239-C5BE295DCD91}">
      <dgm:prSet/>
      <dgm:spPr/>
      <dgm:t>
        <a:bodyPr/>
        <a:lstStyle/>
        <a:p>
          <a:endParaRPr lang="en-US"/>
        </a:p>
      </dgm:t>
    </dgm:pt>
    <dgm:pt modelId="{EFE26E47-137C-441A-B287-B4320AC8E723}" type="pres">
      <dgm:prSet presAssocID="{E0DBBCE3-CA69-486B-852E-73D81175FB41}" presName="Name0" presStyleCnt="0">
        <dgm:presLayoutVars>
          <dgm:chMax val="4"/>
          <dgm:resizeHandles val="exact"/>
        </dgm:presLayoutVars>
      </dgm:prSet>
      <dgm:spPr/>
      <dgm:t>
        <a:bodyPr/>
        <a:lstStyle/>
        <a:p>
          <a:endParaRPr lang="en-US"/>
        </a:p>
      </dgm:t>
    </dgm:pt>
    <dgm:pt modelId="{F6A9BEDF-89B9-4C2F-9048-AA189F857B6D}" type="pres">
      <dgm:prSet presAssocID="{E0DBBCE3-CA69-486B-852E-73D81175FB41}" presName="ellipse" presStyleLbl="trBgShp" presStyleIdx="0" presStyleCnt="1" custScaleY="42126" custLinFactNeighborY="-37209"/>
      <dgm:spPr/>
    </dgm:pt>
    <dgm:pt modelId="{DD80D7C3-5FAC-41C0-8CA4-9A04B0755DAD}" type="pres">
      <dgm:prSet presAssocID="{E0DBBCE3-CA69-486B-852E-73D81175FB41}" presName="arrow1" presStyleLbl="fgShp" presStyleIdx="0" presStyleCnt="1" custScaleY="57024" custLinFactNeighborX="-1279" custLinFactNeighborY="30818"/>
      <dgm:spPr/>
    </dgm:pt>
    <dgm:pt modelId="{F951F7E8-9D69-44BD-8464-1A1FD49B4B28}" type="pres">
      <dgm:prSet presAssocID="{E0DBBCE3-CA69-486B-852E-73D81175FB41}" presName="rectangle" presStyleLbl="revTx" presStyleIdx="0" presStyleCnt="1" custLinFactNeighborY="4247">
        <dgm:presLayoutVars>
          <dgm:bulletEnabled val="1"/>
        </dgm:presLayoutVars>
      </dgm:prSet>
      <dgm:spPr/>
      <dgm:t>
        <a:bodyPr/>
        <a:lstStyle/>
        <a:p>
          <a:endParaRPr lang="en-US"/>
        </a:p>
      </dgm:t>
    </dgm:pt>
    <dgm:pt modelId="{59C36A52-81CC-4C66-84F9-E3C30DF39FDE}" type="pres">
      <dgm:prSet presAssocID="{223D1EFB-AF0B-44EF-857F-FA1FBF133290}" presName="item1" presStyleLbl="node1" presStyleIdx="0" presStyleCnt="3" custScaleX="211234" custLinFactNeighborX="-5517" custLinFactNeighborY="34483">
        <dgm:presLayoutVars>
          <dgm:bulletEnabled val="1"/>
        </dgm:presLayoutVars>
      </dgm:prSet>
      <dgm:spPr/>
      <dgm:t>
        <a:bodyPr/>
        <a:lstStyle/>
        <a:p>
          <a:endParaRPr lang="en-US"/>
        </a:p>
      </dgm:t>
    </dgm:pt>
    <dgm:pt modelId="{96D40617-D2E5-463C-A5BA-B744C3CE5C29}" type="pres">
      <dgm:prSet presAssocID="{6EA3A394-241C-419D-A450-F8C7C7B1A38E}" presName="item2" presStyleLbl="node1" presStyleIdx="1" presStyleCnt="3" custScaleX="214636" custLinFactNeighborX="-42710" custLinFactNeighborY="5421">
        <dgm:presLayoutVars>
          <dgm:bulletEnabled val="1"/>
        </dgm:presLayoutVars>
      </dgm:prSet>
      <dgm:spPr/>
      <dgm:t>
        <a:bodyPr/>
        <a:lstStyle/>
        <a:p>
          <a:endParaRPr lang="en-US"/>
        </a:p>
      </dgm:t>
    </dgm:pt>
    <dgm:pt modelId="{A56144CC-6242-4291-A62E-483F543B7EFD}" type="pres">
      <dgm:prSet presAssocID="{BAF8D396-099C-4681-8D55-AD60BC03354A}" presName="item3" presStyleLbl="node1" presStyleIdx="2" presStyleCnt="3" custScaleX="201522" custLinFactNeighborX="70490" custLinFactNeighborY="33329">
        <dgm:presLayoutVars>
          <dgm:bulletEnabled val="1"/>
        </dgm:presLayoutVars>
      </dgm:prSet>
      <dgm:spPr/>
      <dgm:t>
        <a:bodyPr/>
        <a:lstStyle/>
        <a:p>
          <a:endParaRPr lang="en-US"/>
        </a:p>
      </dgm:t>
    </dgm:pt>
    <dgm:pt modelId="{9DC38EA0-ADD7-47FC-A301-A9D9D4B2BD00}" type="pres">
      <dgm:prSet presAssocID="{E0DBBCE3-CA69-486B-852E-73D81175FB41}" presName="funnel" presStyleLbl="trAlignAcc1" presStyleIdx="0" presStyleCnt="1" custScaleX="184662" custScaleY="117148" custLinFactNeighborX="-61" custLinFactNeighborY="2190"/>
      <dgm:spPr/>
    </dgm:pt>
  </dgm:ptLst>
  <dgm:cxnLst>
    <dgm:cxn modelId="{FECA035D-C896-441C-8239-C5BE295DCD91}" srcId="{E0DBBCE3-CA69-486B-852E-73D81175FB41}" destId="{BAF8D396-099C-4681-8D55-AD60BC03354A}" srcOrd="3" destOrd="0" parTransId="{C7FFB4BA-5105-44C6-B202-D4E03921F3D4}" sibTransId="{CDC01D37-6947-4F83-81E8-553586398DD2}"/>
    <dgm:cxn modelId="{2B387E6F-B58B-456A-9F1A-A86E353258AB}" type="presOf" srcId="{E0DBBCE3-CA69-486B-852E-73D81175FB41}" destId="{EFE26E47-137C-441A-B287-B4320AC8E723}" srcOrd="0" destOrd="0" presId="urn:microsoft.com/office/officeart/2005/8/layout/funnel1"/>
    <dgm:cxn modelId="{106AC66E-68A7-4DA0-B72E-EE626B96F018}" type="presOf" srcId="{BAF8D396-099C-4681-8D55-AD60BC03354A}" destId="{F951F7E8-9D69-44BD-8464-1A1FD49B4B28}" srcOrd="0" destOrd="0" presId="urn:microsoft.com/office/officeart/2005/8/layout/funnel1"/>
    <dgm:cxn modelId="{4F7DF7D7-FD3D-4722-ACB5-1291CDF47D23}" type="presOf" srcId="{6EA3A394-241C-419D-A450-F8C7C7B1A38E}" destId="{59C36A52-81CC-4C66-84F9-E3C30DF39FDE}" srcOrd="0" destOrd="0" presId="urn:microsoft.com/office/officeart/2005/8/layout/funnel1"/>
    <dgm:cxn modelId="{BD277068-EA7E-4378-85D3-AF8B0ABACF63}" srcId="{E0DBBCE3-CA69-486B-852E-73D81175FB41}" destId="{223D1EFB-AF0B-44EF-857F-FA1FBF133290}" srcOrd="1" destOrd="0" parTransId="{5482609A-BE35-4A35-9AE3-58F7AB7D955C}" sibTransId="{81C25DA3-C6FE-47F3-B6A1-0903C26D5C66}"/>
    <dgm:cxn modelId="{E1020D15-6DF1-4748-9743-F86AF555B414}" type="presOf" srcId="{223D1EFB-AF0B-44EF-857F-FA1FBF133290}" destId="{96D40617-D2E5-463C-A5BA-B744C3CE5C29}" srcOrd="0" destOrd="0" presId="urn:microsoft.com/office/officeart/2005/8/layout/funnel1"/>
    <dgm:cxn modelId="{9A88B4B3-3027-4004-971B-C06310C5749B}" type="presOf" srcId="{CC4286E9-35AA-4895-9A3D-07D932F078B9}" destId="{A56144CC-6242-4291-A62E-483F543B7EFD}" srcOrd="0" destOrd="0" presId="urn:microsoft.com/office/officeart/2005/8/layout/funnel1"/>
    <dgm:cxn modelId="{DBEA76B5-E288-4491-B327-07DF21EC5B4A}" srcId="{E0DBBCE3-CA69-486B-852E-73D81175FB41}" destId="{6EA3A394-241C-419D-A450-F8C7C7B1A38E}" srcOrd="2" destOrd="0" parTransId="{31C54DA0-2E17-4D3C-A3AF-E023A15519F9}" sibTransId="{B4B3718B-0696-40F2-B16E-D0D67F982A73}"/>
    <dgm:cxn modelId="{41244EF7-019A-46D4-BA49-00CE0CC377BA}" srcId="{E0DBBCE3-CA69-486B-852E-73D81175FB41}" destId="{CC4286E9-35AA-4895-9A3D-07D932F078B9}" srcOrd="0" destOrd="0" parTransId="{20FA4BC4-6F34-4F78-BD20-2FE6CF9A471B}" sibTransId="{1837A613-D6E1-44DD-87EB-56BB6B65680D}"/>
    <dgm:cxn modelId="{8893D973-8D7E-4DDC-BB54-78BB9DA4D399}" type="presParOf" srcId="{EFE26E47-137C-441A-B287-B4320AC8E723}" destId="{F6A9BEDF-89B9-4C2F-9048-AA189F857B6D}" srcOrd="0" destOrd="0" presId="urn:microsoft.com/office/officeart/2005/8/layout/funnel1"/>
    <dgm:cxn modelId="{4B6D54C3-860C-4312-B7BE-A9BCC8061339}" type="presParOf" srcId="{EFE26E47-137C-441A-B287-B4320AC8E723}" destId="{DD80D7C3-5FAC-41C0-8CA4-9A04B0755DAD}" srcOrd="1" destOrd="0" presId="urn:microsoft.com/office/officeart/2005/8/layout/funnel1"/>
    <dgm:cxn modelId="{2C2A7448-A855-4AEC-8903-2C84F8D0205E}" type="presParOf" srcId="{EFE26E47-137C-441A-B287-B4320AC8E723}" destId="{F951F7E8-9D69-44BD-8464-1A1FD49B4B28}" srcOrd="2" destOrd="0" presId="urn:microsoft.com/office/officeart/2005/8/layout/funnel1"/>
    <dgm:cxn modelId="{F0EE4710-1592-479B-887D-79A40BF6C5C6}" type="presParOf" srcId="{EFE26E47-137C-441A-B287-B4320AC8E723}" destId="{59C36A52-81CC-4C66-84F9-E3C30DF39FDE}" srcOrd="3" destOrd="0" presId="urn:microsoft.com/office/officeart/2005/8/layout/funnel1"/>
    <dgm:cxn modelId="{D3A7F93A-3B63-4363-957A-B68F06903C55}" type="presParOf" srcId="{EFE26E47-137C-441A-B287-B4320AC8E723}" destId="{96D40617-D2E5-463C-A5BA-B744C3CE5C29}" srcOrd="4" destOrd="0" presId="urn:microsoft.com/office/officeart/2005/8/layout/funnel1"/>
    <dgm:cxn modelId="{22A6A475-3B00-44A1-9737-580652A93EDC}" type="presParOf" srcId="{EFE26E47-137C-441A-B287-B4320AC8E723}" destId="{A56144CC-6242-4291-A62E-483F543B7EFD}" srcOrd="5" destOrd="0" presId="urn:microsoft.com/office/officeart/2005/8/layout/funnel1"/>
    <dgm:cxn modelId="{73E7828D-73CB-4121-8010-3EEF015234F9}" type="presParOf" srcId="{EFE26E47-137C-441A-B287-B4320AC8E723}" destId="{9DC38EA0-ADD7-47FC-A301-A9D9D4B2BD00}"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9BEDF-89B9-4C2F-9048-AA189F857B6D}">
      <dsp:nvSpPr>
        <dsp:cNvPr id="0" name=""/>
        <dsp:cNvSpPr/>
      </dsp:nvSpPr>
      <dsp:spPr>
        <a:xfrm>
          <a:off x="2476942" y="291401"/>
          <a:ext cx="4949031" cy="724033"/>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80D7C3-5FAC-41C0-8CA4-9A04B0755DAD}">
      <dsp:nvSpPr>
        <dsp:cNvPr id="0" name=""/>
        <dsp:cNvSpPr/>
      </dsp:nvSpPr>
      <dsp:spPr>
        <a:xfrm>
          <a:off x="4467306" y="4963242"/>
          <a:ext cx="959114" cy="350032"/>
        </a:xfrm>
        <a:prstGeom prst="downArrow">
          <a:avLst/>
        </a:prstGeom>
        <a:solidFill>
          <a:schemeClr val="accent4">
            <a:tint val="40000"/>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F951F7E8-9D69-44BD-8464-1A1FD49B4B28}">
      <dsp:nvSpPr>
        <dsp:cNvPr id="0" name=""/>
        <dsp:cNvSpPr/>
      </dsp:nvSpPr>
      <dsp:spPr>
        <a:xfrm>
          <a:off x="2657255" y="5133237"/>
          <a:ext cx="4603750" cy="115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kern="1200" dirty="0">
              <a:solidFill>
                <a:schemeClr val="bg1"/>
              </a:solidFill>
            </a:rPr>
            <a:t>Synergy</a:t>
          </a:r>
        </a:p>
      </dsp:txBody>
      <dsp:txXfrm>
        <a:off x="2657255" y="5133237"/>
        <a:ext cx="4603750" cy="1150937"/>
      </dsp:txXfrm>
    </dsp:sp>
    <dsp:sp modelId="{59C36A52-81CC-4C66-84F9-E3C30DF39FDE}">
      <dsp:nvSpPr>
        <dsp:cNvPr id="0" name=""/>
        <dsp:cNvSpPr/>
      </dsp:nvSpPr>
      <dsp:spPr>
        <a:xfrm>
          <a:off x="3220820" y="2880366"/>
          <a:ext cx="3646757" cy="1726406"/>
        </a:xfrm>
        <a:prstGeom prst="ellipse">
          <a:avLst/>
        </a:prstGeom>
        <a:solidFill>
          <a:schemeClr val="accent4">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a:t>Leadership</a:t>
          </a:r>
        </a:p>
      </dsp:txBody>
      <dsp:txXfrm>
        <a:off x="3754875" y="3133192"/>
        <a:ext cx="2578647" cy="1220754"/>
      </dsp:txXfrm>
    </dsp:sp>
    <dsp:sp modelId="{96D40617-D2E5-463C-A5BA-B744C3CE5C29}">
      <dsp:nvSpPr>
        <dsp:cNvPr id="0" name=""/>
        <dsp:cNvSpPr/>
      </dsp:nvSpPr>
      <dsp:spPr>
        <a:xfrm>
          <a:off x="1314011" y="1083450"/>
          <a:ext cx="3705489" cy="1726406"/>
        </a:xfrm>
        <a:prstGeom prst="ellipse">
          <a:avLst/>
        </a:prstGeom>
        <a:solidFill>
          <a:schemeClr val="accent4">
            <a:hueOff val="-442704"/>
            <a:satOff val="31273"/>
            <a:lumOff val="8824"/>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kern="1200" dirty="0"/>
            <a:t>Practice</a:t>
          </a:r>
        </a:p>
      </dsp:txBody>
      <dsp:txXfrm>
        <a:off x="1856667" y="1336276"/>
        <a:ext cx="2620177" cy="1220754"/>
      </dsp:txXfrm>
    </dsp:sp>
    <dsp:sp modelId="{A56144CC-6242-4291-A62E-483F543B7EFD}">
      <dsp:nvSpPr>
        <dsp:cNvPr id="0" name=""/>
        <dsp:cNvSpPr/>
      </dsp:nvSpPr>
      <dsp:spPr>
        <a:xfrm>
          <a:off x="5146275" y="1147848"/>
          <a:ext cx="3479088" cy="1726406"/>
        </a:xfrm>
        <a:prstGeom prst="ellipse">
          <a:avLst/>
        </a:prstGeom>
        <a:solidFill>
          <a:schemeClr val="accent4">
            <a:hueOff val="-885408"/>
            <a:satOff val="62547"/>
            <a:lumOff val="17647"/>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kern="1200" dirty="0"/>
            <a:t>Education</a:t>
          </a:r>
        </a:p>
      </dsp:txBody>
      <dsp:txXfrm>
        <a:off x="5655776" y="1400674"/>
        <a:ext cx="2460086" cy="1220754"/>
      </dsp:txXfrm>
    </dsp:sp>
    <dsp:sp modelId="{9DC38EA0-ADD7-47FC-A301-A9D9D4B2BD00}">
      <dsp:nvSpPr>
        <dsp:cNvPr id="0" name=""/>
        <dsp:cNvSpPr/>
      </dsp:nvSpPr>
      <dsp:spPr>
        <a:xfrm>
          <a:off x="-6" y="-51740"/>
          <a:ext cx="9918274" cy="5033654"/>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CC97C-5E2A-4F47-ADE2-9673A3D438A1}" type="datetimeFigureOut">
              <a:rPr lang="en-CA" smtClean="0"/>
              <a:t>2019-11-27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D0334-182C-44B8-B54B-6B8E638B5701}" type="slidenum">
              <a:rPr lang="en-CA" smtClean="0"/>
              <a:t>‹#›</a:t>
            </a:fld>
            <a:endParaRPr lang="en-CA"/>
          </a:p>
        </p:txBody>
      </p:sp>
    </p:spTree>
    <p:extLst>
      <p:ext uri="{BB962C8B-B14F-4D97-AF65-F5344CB8AC3E}">
        <p14:creationId xmlns:p14="http://schemas.microsoft.com/office/powerpoint/2010/main" val="574952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BD0334-182C-44B8-B54B-6B8E638B5701}" type="slidenum">
              <a:rPr lang="en-CA" smtClean="0"/>
              <a:t>1</a:t>
            </a:fld>
            <a:endParaRPr lang="en-CA"/>
          </a:p>
        </p:txBody>
      </p:sp>
    </p:spTree>
    <p:extLst>
      <p:ext uri="{BB962C8B-B14F-4D97-AF65-F5344CB8AC3E}">
        <p14:creationId xmlns:p14="http://schemas.microsoft.com/office/powerpoint/2010/main" val="1433690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BD0334-182C-44B8-B54B-6B8E638B5701}" type="slidenum">
              <a:rPr lang="en-CA" smtClean="0"/>
              <a:t>4</a:t>
            </a:fld>
            <a:endParaRPr lang="en-CA"/>
          </a:p>
        </p:txBody>
      </p:sp>
    </p:spTree>
    <p:extLst>
      <p:ext uri="{BB962C8B-B14F-4D97-AF65-F5344CB8AC3E}">
        <p14:creationId xmlns:p14="http://schemas.microsoft.com/office/powerpoint/2010/main" val="4194905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CA" sz="1200" b="1" dirty="0"/>
              <a:t>SBN is a way of being in the world</a:t>
            </a:r>
          </a:p>
          <a:p>
            <a:pPr marL="285750" indent="-285750">
              <a:buFont typeface="Arial" panose="020B0604020202020204" pitchFamily="34" charset="0"/>
              <a:buChar char="•"/>
            </a:pPr>
            <a:r>
              <a:rPr lang="en-CA" sz="1200" b="1" dirty="0"/>
              <a:t>SBN becomes a professional identity</a:t>
            </a:r>
          </a:p>
          <a:p>
            <a:endParaRPr lang="en-CA" dirty="0"/>
          </a:p>
        </p:txBody>
      </p:sp>
      <p:sp>
        <p:nvSpPr>
          <p:cNvPr id="4" name="Slide Number Placeholder 3"/>
          <p:cNvSpPr>
            <a:spLocks noGrp="1"/>
          </p:cNvSpPr>
          <p:nvPr>
            <p:ph type="sldNum" sz="quarter" idx="10"/>
          </p:nvPr>
        </p:nvSpPr>
        <p:spPr/>
        <p:txBody>
          <a:bodyPr/>
          <a:lstStyle/>
          <a:p>
            <a:fld id="{24BD0334-182C-44B8-B54B-6B8E638B5701}" type="slidenum">
              <a:rPr lang="en-CA" smtClean="0"/>
              <a:t>8</a:t>
            </a:fld>
            <a:endParaRPr lang="en-CA"/>
          </a:p>
        </p:txBody>
      </p:sp>
    </p:spTree>
    <p:extLst>
      <p:ext uri="{BB962C8B-B14F-4D97-AF65-F5344CB8AC3E}">
        <p14:creationId xmlns:p14="http://schemas.microsoft.com/office/powerpoint/2010/main" val="2388128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BD0334-182C-44B8-B54B-6B8E638B5701}" type="slidenum">
              <a:rPr lang="en-CA" smtClean="0"/>
              <a:t>30</a:t>
            </a:fld>
            <a:endParaRPr lang="en-CA"/>
          </a:p>
        </p:txBody>
      </p:sp>
    </p:spTree>
    <p:extLst>
      <p:ext uri="{BB962C8B-B14F-4D97-AF65-F5344CB8AC3E}">
        <p14:creationId xmlns:p14="http://schemas.microsoft.com/office/powerpoint/2010/main" val="3914760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28562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89626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25616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15652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08970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11/27/2019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6783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11/27/2019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9376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11/27/2019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94287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11/27/2019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79555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11/27/2019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6584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50000"/>
              <a:lumOff val="5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11/27/2019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59874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fld id="{5586B75A-687E-405C-8A0B-8D00578BA2C3}" type="datetimeFigureOut">
              <a:rPr lang="en-US" smtClean="0"/>
              <a:pPr/>
              <a:t>11/27/2019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97635565"/>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848" y="1088242"/>
            <a:ext cx="7315200" cy="3255264"/>
          </a:xfrm>
        </p:spPr>
        <p:txBody>
          <a:bodyPr>
            <a:normAutofit fontScale="90000"/>
          </a:bodyPr>
          <a:lstStyle/>
          <a:p>
            <a:r>
              <a:rPr lang="en-US" dirty="0"/>
              <a:t>Strengths Based Nursing and Nursing Clinical Preparation Courses</a:t>
            </a:r>
            <a:endParaRPr lang="en-CA" dirty="0"/>
          </a:p>
        </p:txBody>
      </p:sp>
      <p:sp>
        <p:nvSpPr>
          <p:cNvPr id="3" name="Subtitle 2"/>
          <p:cNvSpPr>
            <a:spLocks noGrp="1"/>
          </p:cNvSpPr>
          <p:nvPr>
            <p:ph type="subTitle" idx="1"/>
          </p:nvPr>
        </p:nvSpPr>
        <p:spPr>
          <a:xfrm>
            <a:off x="1100015" y="4670245"/>
            <a:ext cx="7315200" cy="1331161"/>
          </a:xfrm>
        </p:spPr>
        <p:txBody>
          <a:bodyPr/>
          <a:lstStyle/>
          <a:p>
            <a:r>
              <a:rPr lang="en-US" dirty="0"/>
              <a:t>Rosetta Antonacci RN, </a:t>
            </a:r>
            <a:r>
              <a:rPr lang="en-US" dirty="0" err="1"/>
              <a:t>BScN</a:t>
            </a:r>
            <a:r>
              <a:rPr lang="en-US" dirty="0"/>
              <a:t>, </a:t>
            </a:r>
            <a:r>
              <a:rPr lang="en-US" dirty="0" err="1"/>
              <a:t>MScAdm</a:t>
            </a:r>
            <a:endParaRPr lang="en-US" dirty="0"/>
          </a:p>
          <a:p>
            <a:r>
              <a:rPr lang="pt-BR" dirty="0"/>
              <a:t>Amanda Cervantes RN, MSc(A), CNCCP(C)</a:t>
            </a:r>
          </a:p>
          <a:p>
            <a:r>
              <a:rPr lang="en-CA" dirty="0"/>
              <a:t>Lia Sanzone, N., M.Sc.(A.), M.Sc. (Management) </a:t>
            </a:r>
            <a:r>
              <a:rPr lang="en-CA" dirty="0" err="1"/>
              <a:t>GradCert</a:t>
            </a:r>
            <a:r>
              <a:rPr lang="en-CA" dirty="0"/>
              <a:t>.</a:t>
            </a:r>
            <a:r>
              <a:rPr lang="pt-BR" dirty="0"/>
              <a:t> </a:t>
            </a:r>
          </a:p>
          <a:p>
            <a:endParaRPr lang="en-CA" dirty="0"/>
          </a:p>
        </p:txBody>
      </p:sp>
      <p:sp>
        <p:nvSpPr>
          <p:cNvPr id="4" name="TextBox 3"/>
          <p:cNvSpPr txBox="1"/>
          <p:nvPr/>
        </p:nvSpPr>
        <p:spPr>
          <a:xfrm>
            <a:off x="9348715" y="2483895"/>
            <a:ext cx="2788693" cy="2585323"/>
          </a:xfrm>
          <a:prstGeom prst="rect">
            <a:avLst/>
          </a:prstGeom>
          <a:noFill/>
        </p:spPr>
        <p:txBody>
          <a:bodyPr wrap="square" rtlCol="0">
            <a:spAutoFit/>
          </a:bodyPr>
          <a:lstStyle/>
          <a:p>
            <a:r>
              <a:rPr lang="en-US" dirty="0"/>
              <a:t>ICCH: International conference on communication in healthcare Better communication, better relationships , better care</a:t>
            </a:r>
          </a:p>
          <a:p>
            <a:endParaRPr lang="en-US" dirty="0"/>
          </a:p>
          <a:p>
            <a:r>
              <a:rPr lang="en-US" dirty="0"/>
              <a:t>October 27—30, 2019</a:t>
            </a:r>
          </a:p>
          <a:p>
            <a:r>
              <a:rPr lang="en-US" dirty="0"/>
              <a:t>San Diego, California, USA</a:t>
            </a:r>
          </a:p>
        </p:txBody>
      </p:sp>
    </p:spTree>
    <p:extLst>
      <p:ext uri="{BB962C8B-B14F-4D97-AF65-F5344CB8AC3E}">
        <p14:creationId xmlns:p14="http://schemas.microsoft.com/office/powerpoint/2010/main" val="82375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7862" y="236195"/>
            <a:ext cx="11519338" cy="6259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3" name="Diagram 2"/>
          <p:cNvGraphicFramePr/>
          <p:nvPr>
            <p:extLst>
              <p:ext uri="{D42A27DB-BD31-4B8C-83A1-F6EECF244321}">
                <p14:modId xmlns:p14="http://schemas.microsoft.com/office/powerpoint/2010/main" val="3613585804"/>
              </p:ext>
            </p:extLst>
          </p:nvPr>
        </p:nvGraphicFramePr>
        <p:xfrm>
          <a:off x="1149133" y="425375"/>
          <a:ext cx="9918262" cy="613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424862" y="777760"/>
            <a:ext cx="3360238" cy="523220"/>
          </a:xfrm>
          <a:prstGeom prst="rect">
            <a:avLst/>
          </a:prstGeom>
          <a:noFill/>
        </p:spPr>
        <p:txBody>
          <a:bodyPr wrap="square" rtlCol="0">
            <a:spAutoFit/>
          </a:bodyPr>
          <a:lstStyle/>
          <a:p>
            <a:pPr algn="ctr"/>
            <a:r>
              <a:rPr lang="en-US" sz="2800" dirty="0">
                <a:solidFill>
                  <a:schemeClr val="bg1"/>
                </a:solidFill>
              </a:rPr>
              <a:t>Values Align</a:t>
            </a:r>
            <a:endParaRPr lang="en-CA" sz="2800" dirty="0">
              <a:solidFill>
                <a:schemeClr val="bg1"/>
              </a:solidFill>
            </a:endParaRPr>
          </a:p>
        </p:txBody>
      </p:sp>
    </p:spTree>
    <p:extLst>
      <p:ext uri="{BB962C8B-B14F-4D97-AF65-F5344CB8AC3E}">
        <p14:creationId xmlns:p14="http://schemas.microsoft.com/office/powerpoint/2010/main" val="1032342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Pillars</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24493" y="387980"/>
            <a:ext cx="7521513" cy="6102359"/>
          </a:xfrm>
        </p:spPr>
      </p:pic>
      <p:sp>
        <p:nvSpPr>
          <p:cNvPr id="10" name="TextBox 9"/>
          <p:cNvSpPr txBox="1"/>
          <p:nvPr/>
        </p:nvSpPr>
        <p:spPr>
          <a:xfrm>
            <a:off x="4543697" y="1950720"/>
            <a:ext cx="553998" cy="2926080"/>
          </a:xfrm>
          <a:prstGeom prst="rect">
            <a:avLst/>
          </a:prstGeom>
          <a:noFill/>
        </p:spPr>
        <p:txBody>
          <a:bodyPr vert="vert270" wrap="square" rtlCol="0">
            <a:spAutoFit/>
          </a:bodyPr>
          <a:lstStyle/>
          <a:p>
            <a:pPr algn="ctr"/>
            <a:r>
              <a:rPr lang="en-US" sz="2400" dirty="0">
                <a:solidFill>
                  <a:schemeClr val="bg2"/>
                </a:solidFill>
              </a:rPr>
              <a:t>Person-Family Driven</a:t>
            </a:r>
            <a:endParaRPr lang="en-CA" sz="2400" dirty="0">
              <a:solidFill>
                <a:schemeClr val="bg2"/>
              </a:solidFill>
            </a:endParaRPr>
          </a:p>
        </p:txBody>
      </p:sp>
      <p:sp>
        <p:nvSpPr>
          <p:cNvPr id="11" name="TextBox 10"/>
          <p:cNvSpPr txBox="1"/>
          <p:nvPr/>
        </p:nvSpPr>
        <p:spPr>
          <a:xfrm>
            <a:off x="6338799" y="2296160"/>
            <a:ext cx="553998" cy="2265680"/>
          </a:xfrm>
          <a:prstGeom prst="rect">
            <a:avLst/>
          </a:prstGeom>
          <a:noFill/>
        </p:spPr>
        <p:txBody>
          <a:bodyPr vert="vert270" wrap="square" rtlCol="0">
            <a:spAutoFit/>
          </a:bodyPr>
          <a:lstStyle/>
          <a:p>
            <a:pPr algn="ctr"/>
            <a:r>
              <a:rPr lang="en-US" sz="2400" dirty="0">
                <a:solidFill>
                  <a:schemeClr val="bg2"/>
                </a:solidFill>
              </a:rPr>
              <a:t>Empowerment</a:t>
            </a:r>
            <a:endParaRPr lang="en-CA" sz="2400" dirty="0">
              <a:solidFill>
                <a:schemeClr val="bg2"/>
              </a:solidFill>
            </a:endParaRPr>
          </a:p>
        </p:txBody>
      </p:sp>
      <p:sp>
        <p:nvSpPr>
          <p:cNvPr id="12" name="TextBox 11"/>
          <p:cNvSpPr txBox="1"/>
          <p:nvPr/>
        </p:nvSpPr>
        <p:spPr>
          <a:xfrm>
            <a:off x="8247783" y="2529841"/>
            <a:ext cx="553998" cy="1780664"/>
          </a:xfrm>
          <a:prstGeom prst="rect">
            <a:avLst/>
          </a:prstGeom>
          <a:noFill/>
        </p:spPr>
        <p:txBody>
          <a:bodyPr vert="vert270" wrap="square" rtlCol="0">
            <a:spAutoFit/>
          </a:bodyPr>
          <a:lstStyle/>
          <a:p>
            <a:pPr algn="ctr"/>
            <a:r>
              <a:rPr lang="en-US" sz="2400" dirty="0">
                <a:solidFill>
                  <a:schemeClr val="bg2"/>
                </a:solidFill>
              </a:rPr>
              <a:t>Relational</a:t>
            </a:r>
            <a:endParaRPr lang="en-CA" sz="2400" dirty="0">
              <a:solidFill>
                <a:schemeClr val="bg2"/>
              </a:solidFill>
            </a:endParaRPr>
          </a:p>
        </p:txBody>
      </p:sp>
      <p:sp>
        <p:nvSpPr>
          <p:cNvPr id="13" name="TextBox 12"/>
          <p:cNvSpPr txBox="1"/>
          <p:nvPr/>
        </p:nvSpPr>
        <p:spPr>
          <a:xfrm>
            <a:off x="10109151" y="1640840"/>
            <a:ext cx="553998" cy="3596640"/>
          </a:xfrm>
          <a:prstGeom prst="rect">
            <a:avLst/>
          </a:prstGeom>
          <a:noFill/>
        </p:spPr>
        <p:txBody>
          <a:bodyPr vert="vert270" wrap="square" rtlCol="0">
            <a:spAutoFit/>
          </a:bodyPr>
          <a:lstStyle/>
          <a:p>
            <a:pPr algn="ctr"/>
            <a:r>
              <a:rPr lang="en-US" sz="2400" dirty="0">
                <a:solidFill>
                  <a:schemeClr val="bg2"/>
                </a:solidFill>
              </a:rPr>
              <a:t>Innate Capacities</a:t>
            </a:r>
            <a:endParaRPr lang="en-CA" sz="2400" dirty="0">
              <a:solidFill>
                <a:schemeClr val="bg2"/>
              </a:solidFill>
            </a:endParaRPr>
          </a:p>
        </p:txBody>
      </p:sp>
    </p:spTree>
    <p:extLst>
      <p:ext uri="{BB962C8B-B14F-4D97-AF65-F5344CB8AC3E}">
        <p14:creationId xmlns:p14="http://schemas.microsoft.com/office/powerpoint/2010/main" val="3956101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Eight Core Values</a:t>
            </a:r>
            <a:endParaRPr lang="en-CA" dirty="0"/>
          </a:p>
        </p:txBody>
      </p:sp>
      <p:pic>
        <p:nvPicPr>
          <p:cNvPr id="4" name="Content Placeholder 3"/>
          <p:cNvPicPr>
            <a:picLocks noGrp="1" noChangeAspect="1"/>
          </p:cNvPicPr>
          <p:nvPr>
            <p:ph idx="1"/>
          </p:nvPr>
        </p:nvPicPr>
        <p:blipFill rotWithShape="1">
          <a:blip r:embed="rId2"/>
          <a:srcRect l="13561" t="23858" r="25650" b="14621"/>
          <a:stretch/>
        </p:blipFill>
        <p:spPr>
          <a:xfrm>
            <a:off x="3619098" y="1095267"/>
            <a:ext cx="8132871" cy="4629753"/>
          </a:xfrm>
          <a:prstGeom prst="rect">
            <a:avLst/>
          </a:prstGeom>
          <a:solidFill>
            <a:schemeClr val="tx1"/>
          </a:solidFill>
        </p:spPr>
      </p:pic>
      <p:sp>
        <p:nvSpPr>
          <p:cNvPr id="5" name="TextBox 4"/>
          <p:cNvSpPr txBox="1"/>
          <p:nvPr/>
        </p:nvSpPr>
        <p:spPr>
          <a:xfrm>
            <a:off x="10180232" y="5725020"/>
            <a:ext cx="2011768" cy="307777"/>
          </a:xfrm>
          <a:prstGeom prst="rect">
            <a:avLst/>
          </a:prstGeom>
          <a:noFill/>
        </p:spPr>
        <p:txBody>
          <a:bodyPr wrap="square" rtlCol="0">
            <a:spAutoFit/>
          </a:bodyPr>
          <a:lstStyle/>
          <a:p>
            <a:r>
              <a:rPr lang="en-US" sz="1400" dirty="0"/>
              <a:t>(Gottlieb, L. 2014) </a:t>
            </a:r>
            <a:endParaRPr lang="en-CA" sz="1400" dirty="0"/>
          </a:p>
        </p:txBody>
      </p:sp>
      <p:sp>
        <p:nvSpPr>
          <p:cNvPr id="6" name="TextBox 5"/>
          <p:cNvSpPr txBox="1"/>
          <p:nvPr/>
        </p:nvSpPr>
        <p:spPr>
          <a:xfrm>
            <a:off x="7170581" y="2646948"/>
            <a:ext cx="1029904" cy="1077218"/>
          </a:xfrm>
          <a:prstGeom prst="rect">
            <a:avLst/>
          </a:prstGeom>
          <a:solidFill>
            <a:schemeClr val="tx1"/>
          </a:solidFill>
        </p:spPr>
        <p:txBody>
          <a:bodyPr wrap="square" rtlCol="0">
            <a:spAutoFit/>
          </a:bodyPr>
          <a:lstStyle/>
          <a:p>
            <a:pPr algn="ctr"/>
            <a:r>
              <a:rPr lang="en-US" sz="1600" b="1" dirty="0">
                <a:solidFill>
                  <a:schemeClr val="bg2"/>
                </a:solidFill>
              </a:rPr>
              <a:t>Person</a:t>
            </a:r>
          </a:p>
          <a:p>
            <a:pPr algn="ctr"/>
            <a:r>
              <a:rPr lang="en-US" sz="1600" b="1" dirty="0">
                <a:solidFill>
                  <a:schemeClr val="bg2"/>
                </a:solidFill>
              </a:rPr>
              <a:t>Family </a:t>
            </a:r>
          </a:p>
          <a:p>
            <a:pPr algn="ctr"/>
            <a:r>
              <a:rPr lang="en-US" sz="1600" b="1" dirty="0">
                <a:solidFill>
                  <a:schemeClr val="bg2"/>
                </a:solidFill>
              </a:rPr>
              <a:t>Team Learner</a:t>
            </a:r>
            <a:endParaRPr lang="en-CA" sz="1600" b="1" dirty="0">
              <a:solidFill>
                <a:schemeClr val="bg2"/>
              </a:solidFill>
            </a:endParaRPr>
          </a:p>
        </p:txBody>
      </p:sp>
    </p:spTree>
    <p:extLst>
      <p:ext uri="{BB962C8B-B14F-4D97-AF65-F5344CB8AC3E}">
        <p14:creationId xmlns:p14="http://schemas.microsoft.com/office/powerpoint/2010/main" val="1310308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and Healing</a:t>
            </a:r>
            <a:endParaRPr lang="en-CA" dirty="0"/>
          </a:p>
        </p:txBody>
      </p:sp>
      <p:sp>
        <p:nvSpPr>
          <p:cNvPr id="3" name="Content Placeholder 2"/>
          <p:cNvSpPr>
            <a:spLocks noGrp="1"/>
          </p:cNvSpPr>
          <p:nvPr>
            <p:ph idx="1"/>
          </p:nvPr>
        </p:nvSpPr>
        <p:spPr>
          <a:xfrm>
            <a:off x="3531476" y="2952506"/>
            <a:ext cx="8240110" cy="3905494"/>
          </a:xfrm>
        </p:spPr>
        <p:txBody>
          <a:bodyPr anchor="t">
            <a:normAutofit/>
          </a:bodyPr>
          <a:lstStyle/>
          <a:p>
            <a:r>
              <a:rPr lang="en-CA" sz="2800" dirty="0"/>
              <a:t>Health </a:t>
            </a:r>
            <a:r>
              <a:rPr lang="en-US" sz="2800" dirty="0"/>
              <a:t>supports the patient’s ability to adapt with flexibility to life’s challenges, rally from insults, and live with purpose and meaning. </a:t>
            </a:r>
          </a:p>
          <a:p>
            <a:r>
              <a:rPr lang="en-US" sz="2800" dirty="0"/>
              <a:t>Health coexists with illness and creates wholeness. </a:t>
            </a:r>
          </a:p>
          <a:p>
            <a:r>
              <a:rPr lang="en-US" sz="2800" dirty="0"/>
              <a:t>Healing restores wholeness and involves the rediscovery and reestablishment of equilibrium. </a:t>
            </a:r>
          </a:p>
          <a:p>
            <a:r>
              <a:rPr lang="en-US" sz="2800" dirty="0"/>
              <a:t>In the process of healing, people develop new skills that can sustain and increase their </a:t>
            </a:r>
            <a:r>
              <a:rPr lang="en-CA" sz="2800" dirty="0"/>
              <a:t>health.</a:t>
            </a:r>
          </a:p>
        </p:txBody>
      </p:sp>
      <p:pic>
        <p:nvPicPr>
          <p:cNvPr id="6" name="Content Placeholder 3"/>
          <p:cNvPicPr>
            <a:picLocks noChangeAspect="1"/>
          </p:cNvPicPr>
          <p:nvPr/>
        </p:nvPicPr>
        <p:blipFill rotWithShape="1">
          <a:blip r:embed="rId2"/>
          <a:srcRect l="13561" t="23858" r="25650" b="14621"/>
          <a:stretch/>
        </p:blipFill>
        <p:spPr>
          <a:xfrm>
            <a:off x="5326563" y="548727"/>
            <a:ext cx="4039556" cy="2299575"/>
          </a:xfrm>
          <a:prstGeom prst="rect">
            <a:avLst/>
          </a:prstGeom>
        </p:spPr>
      </p:pic>
      <p:sp>
        <p:nvSpPr>
          <p:cNvPr id="5" name="Oval 4"/>
          <p:cNvSpPr/>
          <p:nvPr/>
        </p:nvSpPr>
        <p:spPr>
          <a:xfrm>
            <a:off x="6621128" y="548728"/>
            <a:ext cx="1450427" cy="56678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7063408" y="1264171"/>
            <a:ext cx="565866" cy="584775"/>
          </a:xfrm>
          <a:prstGeom prst="rect">
            <a:avLst/>
          </a:prstGeom>
          <a:solidFill>
            <a:schemeClr val="tx1"/>
          </a:solidFill>
        </p:spPr>
        <p:txBody>
          <a:bodyPr wrap="square" rtlCol="0">
            <a:spAutoFit/>
          </a:bodyPr>
          <a:lstStyle/>
          <a:p>
            <a:pPr algn="ctr"/>
            <a:r>
              <a:rPr lang="en-US" sz="800" dirty="0">
                <a:solidFill>
                  <a:schemeClr val="bg2"/>
                </a:solidFill>
              </a:rPr>
              <a:t>Person</a:t>
            </a:r>
          </a:p>
          <a:p>
            <a:pPr algn="ctr"/>
            <a:r>
              <a:rPr lang="en-US" sz="800" dirty="0">
                <a:solidFill>
                  <a:schemeClr val="bg2"/>
                </a:solidFill>
              </a:rPr>
              <a:t>Family</a:t>
            </a:r>
          </a:p>
          <a:p>
            <a:pPr algn="ctr"/>
            <a:r>
              <a:rPr lang="en-US" sz="800" dirty="0">
                <a:solidFill>
                  <a:schemeClr val="bg2"/>
                </a:solidFill>
              </a:rPr>
              <a:t>Team</a:t>
            </a:r>
          </a:p>
          <a:p>
            <a:pPr algn="ctr"/>
            <a:r>
              <a:rPr lang="en-US" sz="800" dirty="0">
                <a:solidFill>
                  <a:schemeClr val="bg2"/>
                </a:solidFill>
              </a:rPr>
              <a:t>Learner</a:t>
            </a:r>
            <a:endParaRPr lang="en-CA" sz="800" dirty="0">
              <a:solidFill>
                <a:schemeClr val="bg2"/>
              </a:solidFill>
            </a:endParaRPr>
          </a:p>
        </p:txBody>
      </p:sp>
      <p:sp>
        <p:nvSpPr>
          <p:cNvPr id="8" name="TextBox 7"/>
          <p:cNvSpPr txBox="1"/>
          <p:nvPr/>
        </p:nvSpPr>
        <p:spPr>
          <a:xfrm>
            <a:off x="7063408" y="1264171"/>
            <a:ext cx="565866" cy="584775"/>
          </a:xfrm>
          <a:prstGeom prst="rect">
            <a:avLst/>
          </a:prstGeom>
          <a:solidFill>
            <a:schemeClr val="tx1"/>
          </a:solidFill>
        </p:spPr>
        <p:txBody>
          <a:bodyPr wrap="square" rtlCol="0">
            <a:spAutoFit/>
          </a:bodyPr>
          <a:lstStyle/>
          <a:p>
            <a:pPr algn="ctr"/>
            <a:r>
              <a:rPr lang="en-US" sz="800" dirty="0">
                <a:solidFill>
                  <a:schemeClr val="bg2"/>
                </a:solidFill>
              </a:rPr>
              <a:t>Person</a:t>
            </a:r>
          </a:p>
          <a:p>
            <a:pPr algn="ctr"/>
            <a:r>
              <a:rPr lang="en-US" sz="800" dirty="0">
                <a:solidFill>
                  <a:schemeClr val="bg2"/>
                </a:solidFill>
              </a:rPr>
              <a:t>Family</a:t>
            </a:r>
          </a:p>
          <a:p>
            <a:pPr algn="ctr"/>
            <a:r>
              <a:rPr lang="en-US" sz="800" dirty="0">
                <a:solidFill>
                  <a:schemeClr val="bg2"/>
                </a:solidFill>
              </a:rPr>
              <a:t>Team</a:t>
            </a:r>
          </a:p>
          <a:p>
            <a:pPr algn="ctr"/>
            <a:r>
              <a:rPr lang="en-US" sz="800" dirty="0">
                <a:solidFill>
                  <a:schemeClr val="bg2"/>
                </a:solidFill>
              </a:rPr>
              <a:t>Learner</a:t>
            </a:r>
            <a:endParaRPr lang="en-CA" sz="800" dirty="0">
              <a:solidFill>
                <a:schemeClr val="bg2"/>
              </a:solidFill>
            </a:endParaRPr>
          </a:p>
        </p:txBody>
      </p:sp>
    </p:spTree>
    <p:extLst>
      <p:ext uri="{BB962C8B-B14F-4D97-AF65-F5344CB8AC3E}">
        <p14:creationId xmlns:p14="http://schemas.microsoft.com/office/powerpoint/2010/main" val="2804122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Uniqueness</a:t>
            </a:r>
            <a:endParaRPr lang="en-CA" dirty="0"/>
          </a:p>
        </p:txBody>
      </p:sp>
      <p:sp>
        <p:nvSpPr>
          <p:cNvPr id="3" name="Content Placeholder 2"/>
          <p:cNvSpPr>
            <a:spLocks noGrp="1"/>
          </p:cNvSpPr>
          <p:nvPr>
            <p:ph idx="1"/>
          </p:nvPr>
        </p:nvSpPr>
        <p:spPr>
          <a:xfrm>
            <a:off x="3489435" y="2848302"/>
            <a:ext cx="8418786" cy="4088526"/>
          </a:xfrm>
        </p:spPr>
        <p:txBody>
          <a:bodyPr anchor="t">
            <a:normAutofit/>
          </a:bodyPr>
          <a:lstStyle/>
          <a:p>
            <a:r>
              <a:rPr lang="en-US" sz="2800" dirty="0"/>
              <a:t>People experience and respond to their environments in unique ways. </a:t>
            </a:r>
          </a:p>
          <a:p>
            <a:r>
              <a:rPr lang="en-US" sz="2800" dirty="0"/>
              <a:t>The uniqueness of individuals is defined by both their strengths and deficits—by how these affect their physical, behavioral, and interpersonal responses and form each person’s identity. </a:t>
            </a:r>
          </a:p>
          <a:p>
            <a:r>
              <a:rPr lang="en-US" sz="2800" dirty="0"/>
              <a:t>Recognizing an individual’s uniqueness, therefore, requires an understanding of both strengths and weaknesses</a:t>
            </a:r>
            <a:r>
              <a:rPr lang="en-US" dirty="0"/>
              <a:t>.</a:t>
            </a:r>
            <a:endParaRPr lang="en-CA" dirty="0"/>
          </a:p>
        </p:txBody>
      </p:sp>
      <p:pic>
        <p:nvPicPr>
          <p:cNvPr id="4" name="Content Placeholder 3"/>
          <p:cNvPicPr>
            <a:picLocks noChangeAspect="1"/>
          </p:cNvPicPr>
          <p:nvPr/>
        </p:nvPicPr>
        <p:blipFill rotWithShape="1">
          <a:blip r:embed="rId2"/>
          <a:srcRect l="13561" t="23858" r="25650" b="14621"/>
          <a:stretch/>
        </p:blipFill>
        <p:spPr>
          <a:xfrm>
            <a:off x="5326563" y="548727"/>
            <a:ext cx="4039556" cy="2299575"/>
          </a:xfrm>
          <a:prstGeom prst="rect">
            <a:avLst/>
          </a:prstGeom>
        </p:spPr>
      </p:pic>
      <p:sp>
        <p:nvSpPr>
          <p:cNvPr id="5" name="Oval 4"/>
          <p:cNvSpPr/>
          <p:nvPr/>
        </p:nvSpPr>
        <p:spPr>
          <a:xfrm>
            <a:off x="7526868" y="848331"/>
            <a:ext cx="1450427" cy="56678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85348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Holism and Embodiment</a:t>
            </a:r>
            <a:endParaRPr lang="en-CA" dirty="0"/>
          </a:p>
        </p:txBody>
      </p:sp>
      <p:sp>
        <p:nvSpPr>
          <p:cNvPr id="3" name="Content Placeholder 2"/>
          <p:cNvSpPr>
            <a:spLocks noGrp="1"/>
          </p:cNvSpPr>
          <p:nvPr>
            <p:ph idx="1"/>
          </p:nvPr>
        </p:nvSpPr>
        <p:spPr>
          <a:xfrm>
            <a:off x="3630305" y="2564390"/>
            <a:ext cx="8109750" cy="5213265"/>
          </a:xfrm>
        </p:spPr>
        <p:txBody>
          <a:bodyPr anchor="t">
            <a:noAutofit/>
          </a:bodyPr>
          <a:lstStyle/>
          <a:p>
            <a:endParaRPr lang="en-US" sz="2800" dirty="0"/>
          </a:p>
          <a:p>
            <a:r>
              <a:rPr lang="en-US" sz="2800" dirty="0"/>
              <a:t>Holism recognizes the interconnectedness of the parts as they affect each other and the functioning of the whole person.</a:t>
            </a:r>
          </a:p>
          <a:p>
            <a:r>
              <a:rPr lang="en-US" sz="2800" dirty="0"/>
              <a:t>Enabling the innate healing mechanism to restore a sense of wholeness often requires both symptom treatment and containment or elimination of that which causes the dysfunction.</a:t>
            </a:r>
            <a:endParaRPr lang="en-CA" sz="2800" dirty="0"/>
          </a:p>
        </p:txBody>
      </p:sp>
      <p:pic>
        <p:nvPicPr>
          <p:cNvPr id="4" name="Content Placeholder 3"/>
          <p:cNvPicPr>
            <a:picLocks noChangeAspect="1"/>
          </p:cNvPicPr>
          <p:nvPr/>
        </p:nvPicPr>
        <p:blipFill rotWithShape="1">
          <a:blip r:embed="rId2"/>
          <a:srcRect l="13561" t="23858" r="25650" b="14621"/>
          <a:stretch/>
        </p:blipFill>
        <p:spPr>
          <a:xfrm>
            <a:off x="5326563" y="548727"/>
            <a:ext cx="4039556" cy="2299575"/>
          </a:xfrm>
          <a:prstGeom prst="rect">
            <a:avLst/>
          </a:prstGeom>
        </p:spPr>
      </p:pic>
      <p:sp>
        <p:nvSpPr>
          <p:cNvPr id="5" name="Oval 4"/>
          <p:cNvSpPr/>
          <p:nvPr/>
        </p:nvSpPr>
        <p:spPr>
          <a:xfrm>
            <a:off x="7737075" y="1304051"/>
            <a:ext cx="1450427" cy="56678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7063408" y="1264171"/>
            <a:ext cx="565866" cy="584775"/>
          </a:xfrm>
          <a:prstGeom prst="rect">
            <a:avLst/>
          </a:prstGeom>
          <a:solidFill>
            <a:schemeClr val="tx1"/>
          </a:solidFill>
        </p:spPr>
        <p:txBody>
          <a:bodyPr wrap="square" rtlCol="0">
            <a:spAutoFit/>
          </a:bodyPr>
          <a:lstStyle/>
          <a:p>
            <a:pPr algn="ctr"/>
            <a:r>
              <a:rPr lang="en-US" sz="800" dirty="0">
                <a:solidFill>
                  <a:schemeClr val="bg2"/>
                </a:solidFill>
              </a:rPr>
              <a:t>Person</a:t>
            </a:r>
          </a:p>
          <a:p>
            <a:pPr algn="ctr"/>
            <a:r>
              <a:rPr lang="en-US" sz="800" dirty="0">
                <a:solidFill>
                  <a:schemeClr val="bg2"/>
                </a:solidFill>
              </a:rPr>
              <a:t>Family</a:t>
            </a:r>
          </a:p>
          <a:p>
            <a:pPr algn="ctr"/>
            <a:r>
              <a:rPr lang="en-US" sz="800" dirty="0">
                <a:solidFill>
                  <a:schemeClr val="bg2"/>
                </a:solidFill>
              </a:rPr>
              <a:t>Team</a:t>
            </a:r>
          </a:p>
          <a:p>
            <a:pPr algn="ctr"/>
            <a:r>
              <a:rPr lang="en-US" sz="800" dirty="0">
                <a:solidFill>
                  <a:schemeClr val="bg2"/>
                </a:solidFill>
              </a:rPr>
              <a:t>Learner</a:t>
            </a:r>
            <a:endParaRPr lang="en-CA" sz="800" dirty="0">
              <a:solidFill>
                <a:schemeClr val="bg2"/>
              </a:solidFill>
            </a:endParaRPr>
          </a:p>
        </p:txBody>
      </p:sp>
    </p:spTree>
    <p:extLst>
      <p:ext uri="{BB962C8B-B14F-4D97-AF65-F5344CB8AC3E}">
        <p14:creationId xmlns:p14="http://schemas.microsoft.com/office/powerpoint/2010/main" val="2199044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Subjective Reality and Created Meaning </a:t>
            </a:r>
            <a:endParaRPr lang="en-CA" dirty="0"/>
          </a:p>
        </p:txBody>
      </p:sp>
      <p:sp>
        <p:nvSpPr>
          <p:cNvPr id="3" name="Content Placeholder 2"/>
          <p:cNvSpPr>
            <a:spLocks noGrp="1"/>
          </p:cNvSpPr>
          <p:nvPr>
            <p:ph idx="1"/>
          </p:nvPr>
        </p:nvSpPr>
        <p:spPr>
          <a:xfrm>
            <a:off x="3507474" y="2974427"/>
            <a:ext cx="8211559" cy="3773213"/>
          </a:xfrm>
        </p:spPr>
        <p:txBody>
          <a:bodyPr anchor="t">
            <a:noAutofit/>
          </a:bodyPr>
          <a:lstStyle/>
          <a:p>
            <a:r>
              <a:rPr lang="en-CA" sz="2600" dirty="0"/>
              <a:t>Experiences, perceptions, representations, </a:t>
            </a:r>
            <a:r>
              <a:rPr lang="en-US" sz="2600" dirty="0"/>
              <a:t>emotions, and meanings guide people’s understanding of events (their “reality”) and affect their responses.</a:t>
            </a:r>
          </a:p>
          <a:p>
            <a:r>
              <a:rPr lang="en-US" sz="2600" dirty="0"/>
              <a:t>Searching for meaning involves creating narratives that are woven together from facts, past and current experiences, perceptions, and beliefs. </a:t>
            </a:r>
          </a:p>
          <a:p>
            <a:r>
              <a:rPr lang="en-US" sz="2600" dirty="0"/>
              <a:t>The construction of the narrative is an important integrative process that creates health and facilitates healing.</a:t>
            </a:r>
            <a:endParaRPr lang="en-CA" sz="2600" dirty="0"/>
          </a:p>
        </p:txBody>
      </p:sp>
      <p:pic>
        <p:nvPicPr>
          <p:cNvPr id="4" name="Content Placeholder 3"/>
          <p:cNvPicPr>
            <a:picLocks noChangeAspect="1"/>
          </p:cNvPicPr>
          <p:nvPr/>
        </p:nvPicPr>
        <p:blipFill rotWithShape="1">
          <a:blip r:embed="rId2"/>
          <a:srcRect l="13561" t="23858" r="25650" b="14621"/>
          <a:stretch/>
        </p:blipFill>
        <p:spPr>
          <a:xfrm>
            <a:off x="5326563" y="548727"/>
            <a:ext cx="4039556" cy="2299575"/>
          </a:xfrm>
          <a:prstGeom prst="rect">
            <a:avLst/>
          </a:prstGeom>
        </p:spPr>
      </p:pic>
      <p:sp>
        <p:nvSpPr>
          <p:cNvPr id="5" name="Oval 4"/>
          <p:cNvSpPr/>
          <p:nvPr/>
        </p:nvSpPr>
        <p:spPr>
          <a:xfrm>
            <a:off x="7716054" y="1698514"/>
            <a:ext cx="1450427" cy="56678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7063408" y="1264171"/>
            <a:ext cx="565866" cy="584775"/>
          </a:xfrm>
          <a:prstGeom prst="rect">
            <a:avLst/>
          </a:prstGeom>
          <a:solidFill>
            <a:schemeClr val="tx1"/>
          </a:solidFill>
        </p:spPr>
        <p:txBody>
          <a:bodyPr wrap="square" rtlCol="0">
            <a:spAutoFit/>
          </a:bodyPr>
          <a:lstStyle/>
          <a:p>
            <a:pPr algn="ctr"/>
            <a:r>
              <a:rPr lang="en-US" sz="800" dirty="0">
                <a:solidFill>
                  <a:schemeClr val="bg2"/>
                </a:solidFill>
              </a:rPr>
              <a:t>Person</a:t>
            </a:r>
          </a:p>
          <a:p>
            <a:pPr algn="ctr"/>
            <a:r>
              <a:rPr lang="en-US" sz="800" dirty="0">
                <a:solidFill>
                  <a:schemeClr val="bg2"/>
                </a:solidFill>
              </a:rPr>
              <a:t>Family</a:t>
            </a:r>
          </a:p>
          <a:p>
            <a:pPr algn="ctr"/>
            <a:r>
              <a:rPr lang="en-US" sz="800" dirty="0">
                <a:solidFill>
                  <a:schemeClr val="bg2"/>
                </a:solidFill>
              </a:rPr>
              <a:t>Team</a:t>
            </a:r>
          </a:p>
          <a:p>
            <a:pPr algn="ctr"/>
            <a:r>
              <a:rPr lang="en-US" sz="800" dirty="0">
                <a:solidFill>
                  <a:schemeClr val="bg2"/>
                </a:solidFill>
              </a:rPr>
              <a:t>Learner</a:t>
            </a:r>
            <a:endParaRPr lang="en-CA" sz="800" dirty="0">
              <a:solidFill>
                <a:schemeClr val="bg2"/>
              </a:solidFill>
            </a:endParaRPr>
          </a:p>
        </p:txBody>
      </p:sp>
    </p:spTree>
    <p:extLst>
      <p:ext uri="{BB962C8B-B14F-4D97-AF65-F5344CB8AC3E}">
        <p14:creationId xmlns:p14="http://schemas.microsoft.com/office/powerpoint/2010/main" val="2542898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 and Environment are Integral</a:t>
            </a:r>
            <a:endParaRPr lang="en-CA" dirty="0"/>
          </a:p>
        </p:txBody>
      </p:sp>
      <p:sp>
        <p:nvSpPr>
          <p:cNvPr id="3" name="Content Placeholder 2"/>
          <p:cNvSpPr>
            <a:spLocks noGrp="1"/>
          </p:cNvSpPr>
          <p:nvPr>
            <p:ph idx="1"/>
          </p:nvPr>
        </p:nvSpPr>
        <p:spPr>
          <a:xfrm>
            <a:off x="3499945" y="3037490"/>
            <a:ext cx="8229599" cy="3820510"/>
          </a:xfrm>
        </p:spPr>
        <p:txBody>
          <a:bodyPr anchor="t">
            <a:normAutofit/>
          </a:bodyPr>
          <a:lstStyle/>
          <a:p>
            <a:r>
              <a:rPr lang="en-CA" sz="2800" dirty="0"/>
              <a:t>Person and </a:t>
            </a:r>
            <a:r>
              <a:rPr lang="en-US" sz="2800" dirty="0"/>
              <a:t>family are affected by environment, both physical and social. </a:t>
            </a:r>
          </a:p>
          <a:p>
            <a:r>
              <a:rPr lang="en-US" sz="2800" dirty="0"/>
              <a:t>People grow and thrive when there is a “goodness of fit” with their environments.</a:t>
            </a:r>
          </a:p>
          <a:p>
            <a:r>
              <a:rPr lang="en-US" sz="2800" dirty="0"/>
              <a:t>Such environments enable people to draw on their strengths and provide themselves with opportunities for development, </a:t>
            </a:r>
            <a:r>
              <a:rPr lang="en-CA" sz="2800" dirty="0"/>
              <a:t>healing, and thriving.</a:t>
            </a:r>
          </a:p>
        </p:txBody>
      </p:sp>
      <p:pic>
        <p:nvPicPr>
          <p:cNvPr id="4" name="Content Placeholder 3"/>
          <p:cNvPicPr>
            <a:picLocks noChangeAspect="1"/>
          </p:cNvPicPr>
          <p:nvPr/>
        </p:nvPicPr>
        <p:blipFill rotWithShape="1">
          <a:blip r:embed="rId2"/>
          <a:srcRect l="13561" t="23858" r="25650" b="14621"/>
          <a:stretch/>
        </p:blipFill>
        <p:spPr>
          <a:xfrm>
            <a:off x="5326563" y="548727"/>
            <a:ext cx="4039556" cy="2299575"/>
          </a:xfrm>
          <a:prstGeom prst="rect">
            <a:avLst/>
          </a:prstGeom>
        </p:spPr>
      </p:pic>
      <p:sp>
        <p:nvSpPr>
          <p:cNvPr id="5" name="Oval 4"/>
          <p:cNvSpPr/>
          <p:nvPr/>
        </p:nvSpPr>
        <p:spPr>
          <a:xfrm>
            <a:off x="6621127" y="2165899"/>
            <a:ext cx="1450427" cy="56678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7063408" y="1264171"/>
            <a:ext cx="565866" cy="584775"/>
          </a:xfrm>
          <a:prstGeom prst="rect">
            <a:avLst/>
          </a:prstGeom>
          <a:solidFill>
            <a:schemeClr val="tx1"/>
          </a:solidFill>
        </p:spPr>
        <p:txBody>
          <a:bodyPr wrap="square" rtlCol="0">
            <a:spAutoFit/>
          </a:bodyPr>
          <a:lstStyle/>
          <a:p>
            <a:pPr algn="ctr"/>
            <a:r>
              <a:rPr lang="en-US" sz="800" dirty="0">
                <a:solidFill>
                  <a:schemeClr val="bg2"/>
                </a:solidFill>
              </a:rPr>
              <a:t>Person</a:t>
            </a:r>
          </a:p>
          <a:p>
            <a:pPr algn="ctr"/>
            <a:r>
              <a:rPr lang="en-US" sz="800" dirty="0">
                <a:solidFill>
                  <a:schemeClr val="bg2"/>
                </a:solidFill>
              </a:rPr>
              <a:t>Family</a:t>
            </a:r>
          </a:p>
          <a:p>
            <a:pPr algn="ctr"/>
            <a:r>
              <a:rPr lang="en-US" sz="800" dirty="0">
                <a:solidFill>
                  <a:schemeClr val="bg2"/>
                </a:solidFill>
              </a:rPr>
              <a:t>Team</a:t>
            </a:r>
          </a:p>
          <a:p>
            <a:pPr algn="ctr"/>
            <a:r>
              <a:rPr lang="en-US" sz="800" dirty="0">
                <a:solidFill>
                  <a:schemeClr val="bg2"/>
                </a:solidFill>
              </a:rPr>
              <a:t>Learner</a:t>
            </a:r>
            <a:endParaRPr lang="en-CA" sz="800" dirty="0">
              <a:solidFill>
                <a:schemeClr val="bg2"/>
              </a:solidFill>
            </a:endParaRPr>
          </a:p>
        </p:txBody>
      </p:sp>
    </p:spTree>
    <p:extLst>
      <p:ext uri="{BB962C8B-B14F-4D97-AF65-F5344CB8AC3E}">
        <p14:creationId xmlns:p14="http://schemas.microsoft.com/office/powerpoint/2010/main" val="1153126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Self-Determination</a:t>
            </a:r>
            <a:endParaRPr lang="en-CA" dirty="0"/>
          </a:p>
        </p:txBody>
      </p:sp>
      <p:sp>
        <p:nvSpPr>
          <p:cNvPr id="3" name="Content Placeholder 2"/>
          <p:cNvSpPr>
            <a:spLocks noGrp="1"/>
          </p:cNvSpPr>
          <p:nvPr>
            <p:ph idx="1"/>
          </p:nvPr>
        </p:nvSpPr>
        <p:spPr>
          <a:xfrm>
            <a:off x="3493827" y="3429000"/>
            <a:ext cx="8379725" cy="2555748"/>
          </a:xfrm>
        </p:spPr>
        <p:txBody>
          <a:bodyPr anchor="t">
            <a:noAutofit/>
          </a:bodyPr>
          <a:lstStyle/>
          <a:p>
            <a:r>
              <a:rPr lang="en-US" sz="2800" dirty="0"/>
              <a:t>SBN values choice and self-determination.</a:t>
            </a:r>
          </a:p>
          <a:p>
            <a:r>
              <a:rPr lang="en-US" sz="2800" dirty="0"/>
              <a:t>SBN sees the nurse’s role not as deciding for others but rather as listening attentively and deeply in order to clarify, elaborate, explain, provide information, make suggestions, connect people with resources, and advocate for patients and their families so they may hear their own voices and make their voices heard.</a:t>
            </a:r>
            <a:endParaRPr lang="en-CA" sz="2800" dirty="0"/>
          </a:p>
        </p:txBody>
      </p:sp>
      <p:pic>
        <p:nvPicPr>
          <p:cNvPr id="4" name="Content Placeholder 3"/>
          <p:cNvPicPr>
            <a:picLocks noChangeAspect="1"/>
          </p:cNvPicPr>
          <p:nvPr/>
        </p:nvPicPr>
        <p:blipFill rotWithShape="1">
          <a:blip r:embed="rId2"/>
          <a:srcRect l="13561" t="23858" r="25650" b="14621"/>
          <a:stretch/>
        </p:blipFill>
        <p:spPr>
          <a:xfrm>
            <a:off x="5319369" y="644474"/>
            <a:ext cx="4039556" cy="2299575"/>
          </a:xfrm>
          <a:prstGeom prst="rect">
            <a:avLst/>
          </a:prstGeom>
        </p:spPr>
      </p:pic>
      <p:sp>
        <p:nvSpPr>
          <p:cNvPr id="5" name="Oval 4"/>
          <p:cNvSpPr/>
          <p:nvPr/>
        </p:nvSpPr>
        <p:spPr>
          <a:xfrm>
            <a:off x="5577278" y="1903444"/>
            <a:ext cx="1450427" cy="56678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7063408" y="1264171"/>
            <a:ext cx="565866" cy="584775"/>
          </a:xfrm>
          <a:prstGeom prst="rect">
            <a:avLst/>
          </a:prstGeom>
          <a:solidFill>
            <a:schemeClr val="tx1"/>
          </a:solidFill>
        </p:spPr>
        <p:txBody>
          <a:bodyPr wrap="square" rtlCol="0">
            <a:spAutoFit/>
          </a:bodyPr>
          <a:lstStyle/>
          <a:p>
            <a:pPr algn="ctr"/>
            <a:r>
              <a:rPr lang="en-US" sz="800" dirty="0">
                <a:solidFill>
                  <a:schemeClr val="bg2"/>
                </a:solidFill>
              </a:rPr>
              <a:t>Person</a:t>
            </a:r>
          </a:p>
          <a:p>
            <a:pPr algn="ctr"/>
            <a:r>
              <a:rPr lang="en-US" sz="800" dirty="0">
                <a:solidFill>
                  <a:schemeClr val="bg2"/>
                </a:solidFill>
              </a:rPr>
              <a:t>Family</a:t>
            </a:r>
          </a:p>
          <a:p>
            <a:pPr algn="ctr"/>
            <a:r>
              <a:rPr lang="en-US" sz="800" dirty="0">
                <a:solidFill>
                  <a:schemeClr val="bg2"/>
                </a:solidFill>
              </a:rPr>
              <a:t>Team</a:t>
            </a:r>
          </a:p>
          <a:p>
            <a:pPr algn="ctr"/>
            <a:r>
              <a:rPr lang="en-US" sz="800" dirty="0">
                <a:solidFill>
                  <a:schemeClr val="bg2"/>
                </a:solidFill>
              </a:rPr>
              <a:t>Learner</a:t>
            </a:r>
            <a:endParaRPr lang="en-CA" sz="800" dirty="0">
              <a:solidFill>
                <a:schemeClr val="bg2"/>
              </a:solidFill>
            </a:endParaRPr>
          </a:p>
        </p:txBody>
      </p:sp>
    </p:spTree>
    <p:extLst>
      <p:ext uri="{BB962C8B-B14F-4D97-AF65-F5344CB8AC3E}">
        <p14:creationId xmlns:p14="http://schemas.microsoft.com/office/powerpoint/2010/main" val="295966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Timing, and Readiness</a:t>
            </a:r>
            <a:endParaRPr lang="en-CA" dirty="0"/>
          </a:p>
        </p:txBody>
      </p:sp>
      <p:sp>
        <p:nvSpPr>
          <p:cNvPr id="3" name="Content Placeholder 2"/>
          <p:cNvSpPr>
            <a:spLocks noGrp="1"/>
          </p:cNvSpPr>
          <p:nvPr>
            <p:ph idx="1"/>
          </p:nvPr>
        </p:nvSpPr>
        <p:spPr>
          <a:xfrm>
            <a:off x="3643952" y="2961565"/>
            <a:ext cx="8106770" cy="3630304"/>
          </a:xfrm>
        </p:spPr>
        <p:txBody>
          <a:bodyPr anchor="t">
            <a:noAutofit/>
          </a:bodyPr>
          <a:lstStyle/>
          <a:p>
            <a:r>
              <a:rPr lang="en-CA" sz="2400" dirty="0"/>
              <a:t>Learning </a:t>
            </a:r>
            <a:r>
              <a:rPr lang="en-US" sz="2400" dirty="0"/>
              <a:t>involves biological, psychological, and social processes.</a:t>
            </a:r>
          </a:p>
          <a:p>
            <a:r>
              <a:rPr lang="en-US" sz="2400" dirty="0"/>
              <a:t>Timing, in the context of health care, requires synchronizing the desired outcome with the body’s capabilities and the mind’s willingness. </a:t>
            </a:r>
          </a:p>
          <a:p>
            <a:r>
              <a:rPr lang="en-US" sz="2400" dirty="0"/>
              <a:t>Readiness to engage in a new activity as a prelude to change is a prerequisite for learning. </a:t>
            </a:r>
          </a:p>
          <a:p>
            <a:r>
              <a:rPr lang="en-US" sz="2400" dirty="0"/>
              <a:t>It requires the nurse to be attuned to the patient and to know the point at which intervention will be most successful. </a:t>
            </a:r>
          </a:p>
        </p:txBody>
      </p:sp>
      <p:pic>
        <p:nvPicPr>
          <p:cNvPr id="4" name="Content Placeholder 3"/>
          <p:cNvPicPr>
            <a:picLocks noChangeAspect="1"/>
          </p:cNvPicPr>
          <p:nvPr/>
        </p:nvPicPr>
        <p:blipFill rotWithShape="1">
          <a:blip r:embed="rId2"/>
          <a:srcRect l="13561" t="23858" r="25650" b="14621"/>
          <a:stretch/>
        </p:blipFill>
        <p:spPr>
          <a:xfrm>
            <a:off x="5326563" y="548727"/>
            <a:ext cx="4039556" cy="2299575"/>
          </a:xfrm>
          <a:prstGeom prst="rect">
            <a:avLst/>
          </a:prstGeom>
        </p:spPr>
      </p:pic>
      <p:sp>
        <p:nvSpPr>
          <p:cNvPr id="5" name="Oval 4"/>
          <p:cNvSpPr/>
          <p:nvPr/>
        </p:nvSpPr>
        <p:spPr>
          <a:xfrm>
            <a:off x="5370786" y="1387823"/>
            <a:ext cx="1450427" cy="56678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7063408" y="1264171"/>
            <a:ext cx="565866" cy="584775"/>
          </a:xfrm>
          <a:prstGeom prst="rect">
            <a:avLst/>
          </a:prstGeom>
          <a:solidFill>
            <a:schemeClr val="tx1"/>
          </a:solidFill>
        </p:spPr>
        <p:txBody>
          <a:bodyPr wrap="square" rtlCol="0">
            <a:spAutoFit/>
          </a:bodyPr>
          <a:lstStyle/>
          <a:p>
            <a:pPr algn="ctr"/>
            <a:r>
              <a:rPr lang="en-US" sz="800" dirty="0">
                <a:solidFill>
                  <a:schemeClr val="bg2"/>
                </a:solidFill>
              </a:rPr>
              <a:t>Person</a:t>
            </a:r>
          </a:p>
          <a:p>
            <a:pPr algn="ctr"/>
            <a:r>
              <a:rPr lang="en-US" sz="800" dirty="0">
                <a:solidFill>
                  <a:schemeClr val="bg2"/>
                </a:solidFill>
              </a:rPr>
              <a:t>Family</a:t>
            </a:r>
          </a:p>
          <a:p>
            <a:pPr algn="ctr"/>
            <a:r>
              <a:rPr lang="en-US" sz="800" dirty="0">
                <a:solidFill>
                  <a:schemeClr val="bg2"/>
                </a:solidFill>
              </a:rPr>
              <a:t>Team</a:t>
            </a:r>
          </a:p>
          <a:p>
            <a:pPr algn="ctr"/>
            <a:r>
              <a:rPr lang="en-US" sz="800" dirty="0">
                <a:solidFill>
                  <a:schemeClr val="bg2"/>
                </a:solidFill>
              </a:rPr>
              <a:t>Learner</a:t>
            </a:r>
            <a:endParaRPr lang="en-CA" sz="800" dirty="0">
              <a:solidFill>
                <a:schemeClr val="bg2"/>
              </a:solidFill>
            </a:endParaRPr>
          </a:p>
        </p:txBody>
      </p:sp>
    </p:spTree>
    <p:extLst>
      <p:ext uri="{BB962C8B-B14F-4D97-AF65-F5344CB8AC3E}">
        <p14:creationId xmlns:p14="http://schemas.microsoft.com/office/powerpoint/2010/main" val="1509930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3154424" cy="4601183"/>
          </a:xfrm>
        </p:spPr>
        <p:txBody>
          <a:bodyPr>
            <a:normAutofit/>
          </a:bodyPr>
          <a:lstStyle/>
          <a:p>
            <a:r>
              <a:rPr lang="en-US" sz="2800" dirty="0"/>
              <a:t>Acknowledgements and Disclosure</a:t>
            </a:r>
            <a:br>
              <a:rPr lang="en-US" sz="2800" dirty="0"/>
            </a:br>
            <a:endParaRPr lang="en-CA" sz="2800" dirty="0"/>
          </a:p>
        </p:txBody>
      </p:sp>
      <p:sp>
        <p:nvSpPr>
          <p:cNvPr id="3" name="Content Placeholder 2"/>
          <p:cNvSpPr>
            <a:spLocks noGrp="1"/>
          </p:cNvSpPr>
          <p:nvPr>
            <p:ph idx="1"/>
          </p:nvPr>
        </p:nvSpPr>
        <p:spPr>
          <a:xfrm>
            <a:off x="3869268" y="864108"/>
            <a:ext cx="7345270" cy="5120640"/>
          </a:xfrm>
        </p:spPr>
        <p:txBody>
          <a:bodyPr>
            <a:normAutofit/>
          </a:bodyPr>
          <a:lstStyle/>
          <a:p>
            <a:r>
              <a:rPr lang="en-US" sz="2800" dirty="0"/>
              <a:t>We have no disclosures to make at this time.</a:t>
            </a:r>
          </a:p>
          <a:p>
            <a:r>
              <a:rPr lang="en-US" sz="2800" dirty="0"/>
              <a:t>Special Thanks to:</a:t>
            </a:r>
          </a:p>
          <a:p>
            <a:pPr lvl="1"/>
            <a:r>
              <a:rPr lang="en-US" sz="2800" dirty="0"/>
              <a:t>Strengths Based Nursing in Healthcare group, *Dr. Laurie Gottlieb</a:t>
            </a:r>
          </a:p>
          <a:p>
            <a:pPr lvl="1"/>
            <a:r>
              <a:rPr lang="en-US" sz="2800" dirty="0"/>
              <a:t>The McGill Nursing Collaborative</a:t>
            </a:r>
          </a:p>
          <a:p>
            <a:pPr lvl="1"/>
            <a:r>
              <a:rPr lang="en-US" sz="2800" dirty="0"/>
              <a:t>Ingram School of Nursing</a:t>
            </a:r>
          </a:p>
          <a:p>
            <a:pPr lvl="1"/>
            <a:endParaRPr lang="en-CA" sz="2800" dirty="0"/>
          </a:p>
        </p:txBody>
      </p:sp>
    </p:spTree>
    <p:extLst>
      <p:ext uri="{BB962C8B-B14F-4D97-AF65-F5344CB8AC3E}">
        <p14:creationId xmlns:p14="http://schemas.microsoft.com/office/powerpoint/2010/main" val="446392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Collaborative Partnership</a:t>
            </a:r>
            <a:endParaRPr lang="en-CA" dirty="0"/>
          </a:p>
        </p:txBody>
      </p:sp>
      <p:sp>
        <p:nvSpPr>
          <p:cNvPr id="3" name="Content Placeholder 2"/>
          <p:cNvSpPr>
            <a:spLocks noGrp="1"/>
          </p:cNvSpPr>
          <p:nvPr>
            <p:ph idx="1"/>
          </p:nvPr>
        </p:nvSpPr>
        <p:spPr>
          <a:xfrm>
            <a:off x="3643952" y="2984938"/>
            <a:ext cx="7888406" cy="2999810"/>
          </a:xfrm>
        </p:spPr>
        <p:txBody>
          <a:bodyPr anchor="t">
            <a:noAutofit/>
          </a:bodyPr>
          <a:lstStyle/>
          <a:p>
            <a:r>
              <a:rPr lang="en-CA" sz="2600" dirty="0"/>
              <a:t>The nature of the </a:t>
            </a:r>
            <a:r>
              <a:rPr lang="en-US" sz="2600" dirty="0"/>
              <a:t>nurse–patient relationship is collaborative. </a:t>
            </a:r>
          </a:p>
          <a:p>
            <a:r>
              <a:rPr lang="en-US" sz="2600" dirty="0"/>
              <a:t>A collaborative partnership requires the nurse to be open, nonjudgmental, and willing to share power.</a:t>
            </a:r>
          </a:p>
          <a:p>
            <a:r>
              <a:rPr lang="en-US" sz="2600" dirty="0"/>
              <a:t>Collaborative partnerships require the partners to find common ground, set goals jointly, and determine a course of action that’s right for the patient. </a:t>
            </a:r>
            <a:endParaRPr lang="en-CA" sz="2600" dirty="0"/>
          </a:p>
        </p:txBody>
      </p:sp>
      <p:pic>
        <p:nvPicPr>
          <p:cNvPr id="4" name="Content Placeholder 3"/>
          <p:cNvPicPr>
            <a:picLocks noChangeAspect="1"/>
          </p:cNvPicPr>
          <p:nvPr/>
        </p:nvPicPr>
        <p:blipFill rotWithShape="1">
          <a:blip r:embed="rId2"/>
          <a:srcRect l="13561" t="23858" r="25650" b="14621"/>
          <a:stretch/>
        </p:blipFill>
        <p:spPr>
          <a:xfrm>
            <a:off x="5326563" y="548727"/>
            <a:ext cx="4039556" cy="2299575"/>
          </a:xfrm>
          <a:prstGeom prst="rect">
            <a:avLst/>
          </a:prstGeom>
        </p:spPr>
      </p:pic>
      <p:sp>
        <p:nvSpPr>
          <p:cNvPr id="5" name="Oval 4"/>
          <p:cNvSpPr/>
          <p:nvPr/>
        </p:nvSpPr>
        <p:spPr>
          <a:xfrm>
            <a:off x="5562531" y="905052"/>
            <a:ext cx="1450427" cy="56678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7063408" y="1264171"/>
            <a:ext cx="565866" cy="584775"/>
          </a:xfrm>
          <a:prstGeom prst="rect">
            <a:avLst/>
          </a:prstGeom>
          <a:solidFill>
            <a:schemeClr val="tx1"/>
          </a:solidFill>
        </p:spPr>
        <p:txBody>
          <a:bodyPr wrap="square" rtlCol="0">
            <a:spAutoFit/>
          </a:bodyPr>
          <a:lstStyle/>
          <a:p>
            <a:pPr algn="ctr"/>
            <a:r>
              <a:rPr lang="en-US" sz="800" dirty="0">
                <a:solidFill>
                  <a:schemeClr val="bg2"/>
                </a:solidFill>
              </a:rPr>
              <a:t>Person</a:t>
            </a:r>
          </a:p>
          <a:p>
            <a:pPr algn="ctr"/>
            <a:r>
              <a:rPr lang="en-US" sz="800" dirty="0">
                <a:solidFill>
                  <a:schemeClr val="bg2"/>
                </a:solidFill>
              </a:rPr>
              <a:t>Family</a:t>
            </a:r>
          </a:p>
          <a:p>
            <a:pPr algn="ctr"/>
            <a:r>
              <a:rPr lang="en-US" sz="800" dirty="0">
                <a:solidFill>
                  <a:schemeClr val="bg2"/>
                </a:solidFill>
              </a:rPr>
              <a:t>Team</a:t>
            </a:r>
          </a:p>
          <a:p>
            <a:pPr algn="ctr"/>
            <a:r>
              <a:rPr lang="en-US" sz="800" dirty="0">
                <a:solidFill>
                  <a:schemeClr val="bg2"/>
                </a:solidFill>
              </a:rPr>
              <a:t>Learner</a:t>
            </a:r>
            <a:endParaRPr lang="en-CA" sz="800" dirty="0">
              <a:solidFill>
                <a:schemeClr val="bg2"/>
              </a:solidFill>
            </a:endParaRPr>
          </a:p>
        </p:txBody>
      </p:sp>
    </p:spTree>
    <p:extLst>
      <p:ext uri="{BB962C8B-B14F-4D97-AF65-F5344CB8AC3E}">
        <p14:creationId xmlns:p14="http://schemas.microsoft.com/office/powerpoint/2010/main" val="1132768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Nursing’s Professional Gaze</a:t>
            </a:r>
            <a:endParaRPr lang="en-CA" dirty="0"/>
          </a:p>
        </p:txBody>
      </p:sp>
      <p:sp>
        <p:nvSpPr>
          <p:cNvPr id="3" name="Content Placeholder 2"/>
          <p:cNvSpPr>
            <a:spLocks noGrp="1"/>
          </p:cNvSpPr>
          <p:nvPr>
            <p:ph idx="1"/>
          </p:nvPr>
        </p:nvSpPr>
        <p:spPr/>
        <p:txBody>
          <a:bodyPr>
            <a:normAutofit/>
          </a:bodyPr>
          <a:lstStyle/>
          <a:p>
            <a:r>
              <a:rPr lang="en-US" sz="2800" dirty="0"/>
              <a:t>Being mindful</a:t>
            </a:r>
          </a:p>
          <a:p>
            <a:r>
              <a:rPr lang="en-US" sz="2800" dirty="0"/>
              <a:t>Attending to</a:t>
            </a:r>
          </a:p>
          <a:p>
            <a:r>
              <a:rPr lang="en-US" sz="2800" dirty="0"/>
              <a:t>Attuning to</a:t>
            </a:r>
          </a:p>
          <a:p>
            <a:r>
              <a:rPr lang="en-US" sz="2800" dirty="0"/>
              <a:t>Adopting a reflective approach to practice</a:t>
            </a:r>
          </a:p>
          <a:p>
            <a:r>
              <a:rPr lang="en-US" sz="2800" dirty="0"/>
              <a:t>Asking for and learning from feedback from others</a:t>
            </a:r>
            <a:endParaRPr lang="en-CA" sz="2800" dirty="0"/>
          </a:p>
        </p:txBody>
      </p:sp>
    </p:spTree>
    <p:extLst>
      <p:ext uri="{BB962C8B-B14F-4D97-AF65-F5344CB8AC3E}">
        <p14:creationId xmlns:p14="http://schemas.microsoft.com/office/powerpoint/2010/main" val="3273083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“A”s</a:t>
            </a:r>
            <a:endParaRPr lang="en-CA" dirty="0"/>
          </a:p>
        </p:txBody>
      </p:sp>
      <p:sp>
        <p:nvSpPr>
          <p:cNvPr id="3" name="Content Placeholder 2"/>
          <p:cNvSpPr>
            <a:spLocks noGrp="1"/>
          </p:cNvSpPr>
          <p:nvPr>
            <p:ph idx="1"/>
          </p:nvPr>
        </p:nvSpPr>
        <p:spPr>
          <a:xfrm>
            <a:off x="3869268" y="844858"/>
            <a:ext cx="7315200" cy="5120640"/>
          </a:xfrm>
        </p:spPr>
        <p:txBody>
          <a:bodyPr>
            <a:normAutofit/>
          </a:bodyPr>
          <a:lstStyle/>
          <a:p>
            <a:r>
              <a:rPr lang="en-US" sz="3600" dirty="0"/>
              <a:t>Attunement and Awareness</a:t>
            </a:r>
          </a:p>
          <a:p>
            <a:r>
              <a:rPr lang="en-US" sz="3600" dirty="0"/>
              <a:t>Authentic Presence</a:t>
            </a:r>
          </a:p>
          <a:p>
            <a:r>
              <a:rPr lang="en-US" sz="3600" dirty="0"/>
              <a:t>Attentive Listening</a:t>
            </a:r>
          </a:p>
        </p:txBody>
      </p:sp>
    </p:spTree>
    <p:extLst>
      <p:ext uri="{BB962C8B-B14F-4D97-AF65-F5344CB8AC3E}">
        <p14:creationId xmlns:p14="http://schemas.microsoft.com/office/powerpoint/2010/main" val="3273083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1C6F761-EE5A-2F49-BE9F-B15D603A2407}"/>
              </a:ext>
            </a:extLst>
          </p:cNvPr>
          <p:cNvSpPr/>
          <p:nvPr/>
        </p:nvSpPr>
        <p:spPr>
          <a:xfrm>
            <a:off x="8743662" y="6573891"/>
            <a:ext cx="2627642" cy="261610"/>
          </a:xfrm>
          <a:prstGeom prst="rect">
            <a:avLst/>
          </a:prstGeom>
        </p:spPr>
        <p:txBody>
          <a:bodyPr wrap="none">
            <a:spAutoFit/>
          </a:bodyPr>
          <a:lstStyle/>
          <a:p>
            <a:r>
              <a:rPr lang="en-US" sz="1100" dirty="0"/>
              <a:t>Laurie N. Gottlieb, ISoN, McGill University</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192" y="202131"/>
            <a:ext cx="10655993" cy="6410633"/>
          </a:xfrm>
          <a:prstGeom prst="rect">
            <a:avLst/>
          </a:prstGeom>
        </p:spPr>
      </p:pic>
    </p:spTree>
    <p:extLst>
      <p:ext uri="{BB962C8B-B14F-4D97-AF65-F5344CB8AC3E}">
        <p14:creationId xmlns:p14="http://schemas.microsoft.com/office/powerpoint/2010/main" val="537792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6392" y="2033516"/>
            <a:ext cx="11030551" cy="2643588"/>
          </a:xfrm>
          <a:prstGeom prst="rect">
            <a:avLst/>
          </a:prstGeom>
          <a:solidFill>
            <a:schemeClr val="accent1"/>
          </a:solidFill>
        </p:spPr>
        <p:txBody>
          <a:bodyPr wrap="square" rtlCol="0" anchor="ctr">
            <a:noAutofit/>
          </a:bodyPr>
          <a:lstStyle/>
          <a:p>
            <a:pPr algn="ctr"/>
            <a:r>
              <a:rPr lang="en-US" sz="4800" dirty="0"/>
              <a:t>III. Group discussion regarding current entry to practice clinical preparation courses</a:t>
            </a:r>
            <a:endParaRPr lang="en-CA" sz="4800" dirty="0"/>
          </a:p>
        </p:txBody>
      </p:sp>
    </p:spTree>
    <p:extLst>
      <p:ext uri="{BB962C8B-B14F-4D97-AF65-F5344CB8AC3E}">
        <p14:creationId xmlns:p14="http://schemas.microsoft.com/office/powerpoint/2010/main" val="452260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from the Ingram School of Nursing</a:t>
            </a:r>
            <a:endParaRPr lang="en-CA" dirty="0"/>
          </a:p>
        </p:txBody>
      </p:sp>
      <p:sp>
        <p:nvSpPr>
          <p:cNvPr id="3" name="Content Placeholder 2"/>
          <p:cNvSpPr>
            <a:spLocks noGrp="1"/>
          </p:cNvSpPr>
          <p:nvPr>
            <p:ph idx="1"/>
          </p:nvPr>
        </p:nvSpPr>
        <p:spPr/>
        <p:txBody>
          <a:bodyPr>
            <a:normAutofit/>
          </a:bodyPr>
          <a:lstStyle/>
          <a:p>
            <a:r>
              <a:rPr lang="en-US" sz="2800" dirty="0"/>
              <a:t>2014: SBN was adopted at the Ingram School of Nursing as our primary approach to care </a:t>
            </a:r>
          </a:p>
          <a:p>
            <a:endParaRPr lang="en-US" sz="2800" dirty="0"/>
          </a:p>
          <a:p>
            <a:r>
              <a:rPr lang="en-US" sz="2800" dirty="0"/>
              <a:t>2017: Health and Physical Assessment is redesigned to include SBN intentionally</a:t>
            </a:r>
            <a:endParaRPr lang="en-CA" sz="2800" dirty="0"/>
          </a:p>
        </p:txBody>
      </p:sp>
    </p:spTree>
    <p:extLst>
      <p:ext uri="{BB962C8B-B14F-4D97-AF65-F5344CB8AC3E}">
        <p14:creationId xmlns:p14="http://schemas.microsoft.com/office/powerpoint/2010/main" val="2417725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&amp; Physical Assessment</a:t>
            </a:r>
            <a:br>
              <a:rPr lang="en-US" dirty="0"/>
            </a:br>
            <a:r>
              <a:rPr lang="en-US" dirty="0"/>
              <a:t>Course</a:t>
            </a:r>
            <a:endParaRPr lang="en-CA" dirty="0"/>
          </a:p>
        </p:txBody>
      </p:sp>
      <p:sp>
        <p:nvSpPr>
          <p:cNvPr id="3" name="Content Placeholder 2"/>
          <p:cNvSpPr>
            <a:spLocks noGrp="1"/>
          </p:cNvSpPr>
          <p:nvPr>
            <p:ph idx="1"/>
          </p:nvPr>
        </p:nvSpPr>
        <p:spPr/>
        <p:txBody>
          <a:bodyPr>
            <a:normAutofit/>
          </a:bodyPr>
          <a:lstStyle/>
          <a:p>
            <a:r>
              <a:rPr lang="en-US" sz="2800" dirty="0"/>
              <a:t>Course  revision guided by the values of SBN</a:t>
            </a:r>
          </a:p>
          <a:p>
            <a:r>
              <a:rPr lang="en-US" sz="2800" dirty="0"/>
              <a:t>Language refined to include elements SBN</a:t>
            </a:r>
          </a:p>
          <a:p>
            <a:r>
              <a:rPr lang="en-US" sz="2800" dirty="0"/>
              <a:t>Assignments and evaluation refined to align with SBN</a:t>
            </a:r>
          </a:p>
          <a:p>
            <a:r>
              <a:rPr lang="en-US" sz="2800" dirty="0"/>
              <a:t>Simulation with standardized patients refined to include expectations that student engage with individuals using SBN  i.e.: therapeutic relationships </a:t>
            </a:r>
          </a:p>
          <a:p>
            <a:r>
              <a:rPr lang="en-US" sz="2800" dirty="0"/>
              <a:t>Aligned  HPA with other courses in the curriculum.</a:t>
            </a:r>
          </a:p>
        </p:txBody>
      </p:sp>
    </p:spTree>
    <p:extLst>
      <p:ext uri="{BB962C8B-B14F-4D97-AF65-F5344CB8AC3E}">
        <p14:creationId xmlns:p14="http://schemas.microsoft.com/office/powerpoint/2010/main" val="1975165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Incorporation of  the Clinical Reasoning Cycle in Clinical Courses using SBN </a:t>
            </a:r>
            <a:endParaRPr lang="en-CA" dirty="0"/>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rotWithShape="1">
          <a:blip r:embed="rId2"/>
          <a:srcRect l="17712" t="23964" r="37438" b="12752"/>
          <a:stretch/>
        </p:blipFill>
        <p:spPr>
          <a:xfrm>
            <a:off x="3571813" y="95534"/>
            <a:ext cx="8473916" cy="6725554"/>
          </a:xfrm>
          <a:prstGeom prst="rect">
            <a:avLst/>
          </a:prstGeom>
        </p:spPr>
      </p:pic>
    </p:spTree>
    <p:extLst>
      <p:ext uri="{BB962C8B-B14F-4D97-AF65-F5344CB8AC3E}">
        <p14:creationId xmlns:p14="http://schemas.microsoft.com/office/powerpoint/2010/main" val="1379459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Reflection</a:t>
            </a:r>
            <a:endParaRPr lang="en-CA" dirty="0"/>
          </a:p>
        </p:txBody>
      </p:sp>
      <p:sp>
        <p:nvSpPr>
          <p:cNvPr id="3" name="Content Placeholder 2"/>
          <p:cNvSpPr>
            <a:spLocks noGrp="1"/>
          </p:cNvSpPr>
          <p:nvPr>
            <p:ph idx="1"/>
          </p:nvPr>
        </p:nvSpPr>
        <p:spPr>
          <a:xfrm>
            <a:off x="3869268" y="1473957"/>
            <a:ext cx="7315200" cy="4954139"/>
          </a:xfrm>
        </p:spPr>
        <p:txBody>
          <a:bodyPr>
            <a:normAutofit/>
          </a:bodyPr>
          <a:lstStyle/>
          <a:p>
            <a:r>
              <a:rPr lang="en-US" sz="2800" dirty="0"/>
              <a:t>Look back at your proud moment  and think about it with the SBN lens  . </a:t>
            </a:r>
          </a:p>
          <a:p>
            <a:endParaRPr lang="en-US" sz="2800" dirty="0"/>
          </a:p>
          <a:p>
            <a:r>
              <a:rPr lang="en-US" sz="2800" dirty="0"/>
              <a:t>What stands out for you?</a:t>
            </a:r>
          </a:p>
          <a:p>
            <a:endParaRPr lang="en-US" sz="2800" dirty="0"/>
          </a:p>
          <a:p>
            <a:r>
              <a:rPr lang="en-US" sz="2800" dirty="0"/>
              <a:t>What pillars or values do you recognize in your proud moment ? </a:t>
            </a:r>
          </a:p>
          <a:p>
            <a:endParaRPr lang="en-US" sz="2800" dirty="0"/>
          </a:p>
          <a:p>
            <a:r>
              <a:rPr lang="en-US" sz="2800" dirty="0"/>
              <a:t>What resonates with you and your practice?</a:t>
            </a:r>
          </a:p>
          <a:p>
            <a:endParaRPr lang="en-US" sz="2800" dirty="0"/>
          </a:p>
          <a:p>
            <a:endParaRPr lang="en-CA" sz="2800" dirty="0"/>
          </a:p>
        </p:txBody>
      </p:sp>
    </p:spTree>
    <p:extLst>
      <p:ext uri="{BB962C8B-B14F-4D97-AF65-F5344CB8AC3E}">
        <p14:creationId xmlns:p14="http://schemas.microsoft.com/office/powerpoint/2010/main" val="2488944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6392" y="2408308"/>
            <a:ext cx="11030551" cy="1354396"/>
          </a:xfrm>
          <a:prstGeom prst="rect">
            <a:avLst/>
          </a:prstGeom>
          <a:solidFill>
            <a:schemeClr val="accent1"/>
          </a:solidFill>
        </p:spPr>
        <p:txBody>
          <a:bodyPr wrap="square" rtlCol="0" anchor="ctr">
            <a:noAutofit/>
          </a:bodyPr>
          <a:lstStyle/>
          <a:p>
            <a:pPr algn="ctr"/>
            <a:r>
              <a:rPr lang="en-US" sz="4800" dirty="0"/>
              <a:t>Questions/Comments</a:t>
            </a:r>
            <a:endParaRPr lang="en-CA" sz="4800" dirty="0"/>
          </a:p>
        </p:txBody>
      </p:sp>
    </p:spTree>
    <p:extLst>
      <p:ext uri="{BB962C8B-B14F-4D97-AF65-F5344CB8AC3E}">
        <p14:creationId xmlns:p14="http://schemas.microsoft.com/office/powerpoint/2010/main" val="1907446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endParaRPr lang="en-CA" dirty="0"/>
          </a:p>
        </p:txBody>
      </p:sp>
      <p:sp>
        <p:nvSpPr>
          <p:cNvPr id="3" name="Content Placeholder 2"/>
          <p:cNvSpPr>
            <a:spLocks noGrp="1"/>
          </p:cNvSpPr>
          <p:nvPr>
            <p:ph idx="1"/>
          </p:nvPr>
        </p:nvSpPr>
        <p:spPr>
          <a:xfrm>
            <a:off x="3725839" y="1241946"/>
            <a:ext cx="7395567" cy="4564126"/>
          </a:xfrm>
        </p:spPr>
        <p:txBody>
          <a:bodyPr>
            <a:noAutofit/>
          </a:bodyPr>
          <a:lstStyle/>
          <a:p>
            <a:r>
              <a:rPr lang="en-US" sz="2800" dirty="0"/>
              <a:t>Introduce the Strengths Based Nursing (SBN) Approach to care and its impact on Nursing practice </a:t>
            </a:r>
          </a:p>
          <a:p>
            <a:r>
              <a:rPr lang="en-US" sz="2800" dirty="0"/>
              <a:t>Examine the relevance of SBN in  entry to practice nursing education</a:t>
            </a:r>
          </a:p>
          <a:p>
            <a:r>
              <a:rPr lang="en-US" sz="2800" dirty="0"/>
              <a:t>Examine how participants can incorporate a SBN approach into their clinical preparation courses.</a:t>
            </a:r>
          </a:p>
          <a:p>
            <a:endParaRPr lang="en-US" sz="2400" dirty="0"/>
          </a:p>
        </p:txBody>
      </p:sp>
    </p:spTree>
    <p:extLst>
      <p:ext uri="{BB962C8B-B14F-4D97-AF65-F5344CB8AC3E}">
        <p14:creationId xmlns:p14="http://schemas.microsoft.com/office/powerpoint/2010/main" val="2422338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6392" y="2408308"/>
            <a:ext cx="11030551" cy="2259226"/>
          </a:xfrm>
          <a:prstGeom prst="rect">
            <a:avLst/>
          </a:prstGeom>
          <a:solidFill>
            <a:schemeClr val="accent1"/>
          </a:solidFill>
        </p:spPr>
        <p:txBody>
          <a:bodyPr wrap="square" rtlCol="0" anchor="ctr">
            <a:noAutofit/>
          </a:bodyPr>
          <a:lstStyle/>
          <a:p>
            <a:pPr algn="ctr"/>
            <a:r>
              <a:rPr lang="en-US" sz="4800" b="1" dirty="0"/>
              <a:t>Thank  You</a:t>
            </a:r>
          </a:p>
          <a:p>
            <a:pPr algn="ctr"/>
            <a:endParaRPr lang="en-US" sz="1500" b="1" dirty="0"/>
          </a:p>
          <a:p>
            <a:pPr algn="ctr"/>
            <a:r>
              <a:rPr lang="en-US" sz="4800" b="1" dirty="0"/>
              <a:t>Merci</a:t>
            </a:r>
            <a:endParaRPr lang="en-CA" sz="4800" b="1" dirty="0"/>
          </a:p>
        </p:txBody>
      </p:sp>
    </p:spTree>
    <p:extLst>
      <p:ext uri="{BB962C8B-B14F-4D97-AF65-F5344CB8AC3E}">
        <p14:creationId xmlns:p14="http://schemas.microsoft.com/office/powerpoint/2010/main" val="248551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endParaRPr lang="en-CA" dirty="0"/>
          </a:p>
        </p:txBody>
      </p:sp>
      <p:sp>
        <p:nvSpPr>
          <p:cNvPr id="3" name="Content Placeholder 2"/>
          <p:cNvSpPr>
            <a:spLocks noGrp="1"/>
          </p:cNvSpPr>
          <p:nvPr>
            <p:ph idx="1"/>
          </p:nvPr>
        </p:nvSpPr>
        <p:spPr>
          <a:xfrm>
            <a:off x="3806206" y="685432"/>
            <a:ext cx="7315200" cy="5120640"/>
          </a:xfrm>
        </p:spPr>
        <p:txBody>
          <a:bodyPr>
            <a:noAutofit/>
          </a:bodyPr>
          <a:lstStyle/>
          <a:p>
            <a:endParaRPr lang="en-US" sz="2800" dirty="0"/>
          </a:p>
          <a:p>
            <a:pPr marL="1074420" lvl="1" indent="-571500">
              <a:spcBef>
                <a:spcPts val="600"/>
              </a:spcBef>
              <a:spcAft>
                <a:spcPts val="600"/>
              </a:spcAft>
              <a:buFont typeface="+mj-lt"/>
              <a:buAutoNum type="romanUcPeriod"/>
            </a:pPr>
            <a:r>
              <a:rPr lang="en-US" sz="2800" dirty="0"/>
              <a:t>Participant Introduction</a:t>
            </a:r>
          </a:p>
          <a:p>
            <a:pPr marL="1074420" lvl="1" indent="-571500">
              <a:spcBef>
                <a:spcPts val="600"/>
              </a:spcBef>
              <a:spcAft>
                <a:spcPts val="600"/>
              </a:spcAft>
              <a:buFont typeface="+mj-lt"/>
              <a:buAutoNum type="romanUcPeriod"/>
            </a:pPr>
            <a:r>
              <a:rPr lang="en-US" sz="2800" dirty="0"/>
              <a:t>Introduction to SBN</a:t>
            </a:r>
          </a:p>
          <a:p>
            <a:pPr marL="1074420" lvl="1" indent="-571500">
              <a:spcBef>
                <a:spcPts val="600"/>
              </a:spcBef>
              <a:spcAft>
                <a:spcPts val="600"/>
              </a:spcAft>
              <a:buFont typeface="+mj-lt"/>
              <a:buAutoNum type="romanUcPeriod"/>
            </a:pPr>
            <a:r>
              <a:rPr lang="en-US" sz="2800" dirty="0"/>
              <a:t>Group discussion regarding current entry to practice clinical preparation courses</a:t>
            </a:r>
          </a:p>
          <a:p>
            <a:pPr marL="1074420" lvl="1" indent="-571500">
              <a:spcBef>
                <a:spcPts val="600"/>
              </a:spcBef>
              <a:spcAft>
                <a:spcPts val="600"/>
              </a:spcAft>
              <a:buFont typeface="+mj-lt"/>
              <a:buAutoNum type="romanUcPeriod"/>
            </a:pPr>
            <a:r>
              <a:rPr lang="en-US" sz="2800" dirty="0"/>
              <a:t>Large group discussion guided by our experiences at the Ingram School of nursing at  McGill University.</a:t>
            </a:r>
            <a:endParaRPr lang="en-CA" sz="2800" dirty="0"/>
          </a:p>
        </p:txBody>
      </p:sp>
    </p:spTree>
    <p:extLst>
      <p:ext uri="{BB962C8B-B14F-4D97-AF65-F5344CB8AC3E}">
        <p14:creationId xmlns:p14="http://schemas.microsoft.com/office/powerpoint/2010/main" val="2242122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6392" y="2408308"/>
            <a:ext cx="11030551" cy="1354396"/>
          </a:xfrm>
          <a:prstGeom prst="rect">
            <a:avLst/>
          </a:prstGeom>
          <a:solidFill>
            <a:schemeClr val="accent1"/>
          </a:solidFill>
        </p:spPr>
        <p:txBody>
          <a:bodyPr wrap="square" rtlCol="0" anchor="ctr">
            <a:noAutofit/>
          </a:bodyPr>
          <a:lstStyle/>
          <a:p>
            <a:pPr algn="ctr"/>
            <a:r>
              <a:rPr lang="en-US" sz="4800" dirty="0">
                <a:solidFill>
                  <a:schemeClr val="bg1"/>
                </a:solidFill>
              </a:rPr>
              <a:t>I. Introductions</a:t>
            </a:r>
            <a:endParaRPr lang="en-CA" sz="4800" dirty="0">
              <a:solidFill>
                <a:schemeClr val="bg1"/>
              </a:solidFill>
            </a:endParaRPr>
          </a:p>
        </p:txBody>
      </p:sp>
    </p:spTree>
    <p:extLst>
      <p:ext uri="{BB962C8B-B14F-4D97-AF65-F5344CB8AC3E}">
        <p14:creationId xmlns:p14="http://schemas.microsoft.com/office/powerpoint/2010/main" val="3658115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Grounding Exercise</a:t>
            </a:r>
            <a:endParaRPr lang="en-CA" dirty="0"/>
          </a:p>
        </p:txBody>
      </p:sp>
      <p:sp>
        <p:nvSpPr>
          <p:cNvPr id="3" name="Content Placeholder 2"/>
          <p:cNvSpPr>
            <a:spLocks noGrp="1"/>
          </p:cNvSpPr>
          <p:nvPr>
            <p:ph idx="1"/>
          </p:nvPr>
        </p:nvSpPr>
        <p:spPr/>
        <p:txBody>
          <a:bodyPr>
            <a:normAutofit/>
          </a:bodyPr>
          <a:lstStyle/>
          <a:p>
            <a:pPr marL="0" indent="0" algn="ctr">
              <a:buNone/>
            </a:pPr>
            <a:r>
              <a:rPr lang="en-US" sz="3200" dirty="0"/>
              <a:t>Take 2 minutes to write about a </a:t>
            </a:r>
          </a:p>
          <a:p>
            <a:pPr marL="0" indent="0" algn="ctr">
              <a:buNone/>
            </a:pPr>
            <a:r>
              <a:rPr lang="en-US" sz="3200" dirty="0"/>
              <a:t>a clinical situation you are proud of </a:t>
            </a:r>
            <a:endParaRPr lang="en-CA" sz="3200" dirty="0"/>
          </a:p>
        </p:txBody>
      </p:sp>
    </p:spTree>
    <p:extLst>
      <p:ext uri="{BB962C8B-B14F-4D97-AF65-F5344CB8AC3E}">
        <p14:creationId xmlns:p14="http://schemas.microsoft.com/office/powerpoint/2010/main" val="591828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What is SBN?</a:t>
            </a:r>
            <a:endParaRPr lang="en-CA" dirty="0"/>
          </a:p>
        </p:txBody>
      </p:sp>
      <p:sp>
        <p:nvSpPr>
          <p:cNvPr id="3" name="Content Placeholder 2"/>
          <p:cNvSpPr>
            <a:spLocks noGrp="1"/>
          </p:cNvSpPr>
          <p:nvPr>
            <p:ph idx="1"/>
          </p:nvPr>
        </p:nvSpPr>
        <p:spPr>
          <a:xfrm>
            <a:off x="3804744" y="343549"/>
            <a:ext cx="7726565" cy="6405162"/>
          </a:xfrm>
        </p:spPr>
        <p:txBody>
          <a:bodyPr>
            <a:noAutofit/>
          </a:bodyPr>
          <a:lstStyle/>
          <a:p>
            <a:r>
              <a:rPr lang="en-US" sz="2800" dirty="0">
                <a:solidFill>
                  <a:schemeClr val="tx1"/>
                </a:solidFill>
              </a:rPr>
              <a:t>An alternative worldview to the deficit model but complemental to the medical model</a:t>
            </a:r>
          </a:p>
          <a:p>
            <a:r>
              <a:rPr lang="en-US" sz="2800" dirty="0">
                <a:solidFill>
                  <a:schemeClr val="tx1"/>
                </a:solidFill>
              </a:rPr>
              <a:t>A philosophy as well as a value driven approach that guide clinicians, leaders, educators, researchers</a:t>
            </a:r>
          </a:p>
          <a:p>
            <a:r>
              <a:rPr lang="en-US" sz="2800" dirty="0">
                <a:solidFill>
                  <a:schemeClr val="tx1"/>
                </a:solidFill>
              </a:rPr>
              <a:t>SBN is about uncovering and developing strengths through the SBN Value wheel and Spiraling Process to motivate, maximize functioning, promote health, facilitate healing</a:t>
            </a:r>
          </a:p>
          <a:p>
            <a:r>
              <a:rPr lang="en-US" sz="2800" dirty="0">
                <a:solidFill>
                  <a:schemeClr val="tx1"/>
                </a:solidFill>
              </a:rPr>
              <a:t>Leverage strengths to minimize, contain, or compensate that which is not functioning as well as it could/should</a:t>
            </a:r>
          </a:p>
          <a:p>
            <a:endParaRPr lang="en-CA" sz="2400" dirty="0"/>
          </a:p>
        </p:txBody>
      </p:sp>
    </p:spTree>
    <p:extLst>
      <p:ext uri="{BB962C8B-B14F-4D97-AF65-F5344CB8AC3E}">
        <p14:creationId xmlns:p14="http://schemas.microsoft.com/office/powerpoint/2010/main" val="1045947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SBN: </a:t>
            </a:r>
            <a:br>
              <a:rPr lang="en-CA" dirty="0"/>
            </a:br>
            <a:r>
              <a:rPr lang="en-CA" dirty="0"/>
              <a:t/>
            </a:r>
            <a:br>
              <a:rPr lang="en-CA" dirty="0"/>
            </a:br>
            <a:r>
              <a:rPr lang="en-CA" dirty="0"/>
              <a:t> A Mindset </a:t>
            </a:r>
            <a:br>
              <a:rPr lang="en-CA" dirty="0"/>
            </a:br>
            <a:r>
              <a:rPr lang="en-CA" dirty="0"/>
              <a:t/>
            </a:r>
            <a:br>
              <a:rPr lang="en-CA" dirty="0"/>
            </a:br>
            <a:r>
              <a:rPr lang="en-CA" dirty="0"/>
              <a:t>An Embodied Practice</a:t>
            </a:r>
          </a:p>
        </p:txBody>
      </p:sp>
      <p:sp>
        <p:nvSpPr>
          <p:cNvPr id="3" name="Content Placeholder 2"/>
          <p:cNvSpPr>
            <a:spLocks noGrp="1"/>
          </p:cNvSpPr>
          <p:nvPr>
            <p:ph idx="1"/>
          </p:nvPr>
        </p:nvSpPr>
        <p:spPr>
          <a:xfrm>
            <a:off x="3478924" y="0"/>
            <a:ext cx="4572000" cy="6858000"/>
          </a:xfrm>
        </p:spPr>
        <p:txBody>
          <a:bodyPr>
            <a:noAutofit/>
          </a:bodyPr>
          <a:lstStyle/>
          <a:p>
            <a:r>
              <a:rPr lang="en-US" sz="2800" b="1" dirty="0"/>
              <a:t>Mindset</a:t>
            </a:r>
            <a:r>
              <a:rPr lang="en-US" sz="2800" dirty="0"/>
              <a:t>: </a:t>
            </a:r>
            <a:r>
              <a:rPr lang="en-CA" sz="2800" dirty="0"/>
              <a:t>A set of beliefs that permeates every part of one’s life that affects the way one sees and responds (Dweck, 2016).</a:t>
            </a:r>
          </a:p>
          <a:p>
            <a:r>
              <a:rPr lang="en-CA" sz="2800" dirty="0"/>
              <a:t>Mindset is about choice– how one chooses to be.</a:t>
            </a:r>
          </a:p>
          <a:p>
            <a:endParaRPr lang="en-CA" sz="2800" dirty="0"/>
          </a:p>
          <a:p>
            <a:r>
              <a:rPr lang="en-US" sz="2800" b="1" dirty="0"/>
              <a:t>Embodied practice</a:t>
            </a:r>
            <a:r>
              <a:rPr lang="en-US" sz="2800" dirty="0"/>
              <a:t>: </a:t>
            </a:r>
          </a:p>
          <a:p>
            <a:pPr lvl="1"/>
            <a:r>
              <a:rPr lang="en-US" sz="2800" dirty="0"/>
              <a:t>to personify, exemplify  an idea, a way of experiencing </a:t>
            </a:r>
          </a:p>
          <a:p>
            <a:pPr lvl="1"/>
            <a:r>
              <a:rPr lang="en-US" sz="2800" dirty="0"/>
              <a:t>to represent a way of being and acting</a:t>
            </a:r>
            <a:endParaRPr lang="en-CA" sz="2800" dirty="0"/>
          </a:p>
        </p:txBody>
      </p:sp>
      <p:pic>
        <p:nvPicPr>
          <p:cNvPr id="4" name="Content Placeholder 3" descr="Mindset.tiff">
            <a:extLst>
              <a:ext uri="{FF2B5EF4-FFF2-40B4-BE49-F238E27FC236}">
                <a16:creationId xmlns:a16="http://schemas.microsoft.com/office/drawing/2014/main" id="{290DC971-61E0-4E21-A8B7-986DA45AAD30}"/>
              </a:ext>
            </a:extLst>
          </p:cNvPr>
          <p:cNvPicPr>
            <a:picLocks noChangeAspect="1"/>
          </p:cNvPicPr>
          <p:nvPr/>
        </p:nvPicPr>
        <p:blipFill rotWithShape="1">
          <a:blip r:embed="rId3">
            <a:extLst>
              <a:ext uri="{28A0092B-C50C-407E-A947-70E740481C1C}">
                <a14:useLocalDpi xmlns:a14="http://schemas.microsoft.com/office/drawing/2010/main" val="0"/>
              </a:ext>
            </a:extLst>
          </a:blip>
          <a:srcRect t="12721" b="12721"/>
          <a:stretch/>
        </p:blipFill>
        <p:spPr>
          <a:xfrm>
            <a:off x="8194961" y="1430655"/>
            <a:ext cx="3910930" cy="29626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46169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SBN IS </a:t>
            </a:r>
          </a:p>
        </p:txBody>
      </p:sp>
      <p:sp>
        <p:nvSpPr>
          <p:cNvPr id="3" name="Content Placeholder 2"/>
          <p:cNvSpPr>
            <a:spLocks noGrp="1"/>
          </p:cNvSpPr>
          <p:nvPr>
            <p:ph idx="1"/>
          </p:nvPr>
        </p:nvSpPr>
        <p:spPr/>
        <p:txBody>
          <a:bodyPr>
            <a:normAutofit/>
          </a:bodyPr>
          <a:lstStyle/>
          <a:p>
            <a:r>
              <a:rPr lang="en-CA" sz="2800" dirty="0"/>
              <a:t>Not a model</a:t>
            </a:r>
          </a:p>
          <a:p>
            <a:r>
              <a:rPr lang="en-CA" sz="2800" dirty="0"/>
              <a:t>Not just a list of a person’s/family’s strengths</a:t>
            </a:r>
          </a:p>
          <a:p>
            <a:r>
              <a:rPr lang="en-CA" sz="2800" dirty="0"/>
              <a:t>Not just about being positive</a:t>
            </a:r>
          </a:p>
          <a:p>
            <a:r>
              <a:rPr lang="en-CA" sz="2800" dirty="0"/>
              <a:t>Not prescriptive </a:t>
            </a:r>
          </a:p>
          <a:p>
            <a:r>
              <a:rPr lang="en-CA" sz="2800" dirty="0"/>
              <a:t>Does not ignore, negate, or discount problems, weaknesses, concerns</a:t>
            </a:r>
          </a:p>
        </p:txBody>
      </p:sp>
    </p:spTree>
    <p:extLst>
      <p:ext uri="{BB962C8B-B14F-4D97-AF65-F5344CB8AC3E}">
        <p14:creationId xmlns:p14="http://schemas.microsoft.com/office/powerpoint/2010/main" val="3612320234"/>
      </p:ext>
    </p:extLst>
  </p:cSld>
  <p:clrMapOvr>
    <a:masterClrMapping/>
  </p:clrMapOvr>
</p:sld>
</file>

<file path=ppt/theme/theme1.xml><?xml version="1.0" encoding="utf-8"?>
<a:theme xmlns:a="http://schemas.openxmlformats.org/drawingml/2006/main" name="Frame">
  <a:themeElements>
    <a:clrScheme name="Frame">
      <a:dk1>
        <a:sysClr val="windowText" lastClr="000000"/>
      </a:dk1>
      <a:lt1>
        <a:sysClr val="window" lastClr="FFFFFF"/>
      </a:lt1>
      <a:dk2>
        <a:srgbClr val="4A3F38"/>
      </a:dk2>
      <a:lt2>
        <a:srgbClr val="EEEDCB"/>
      </a:lt2>
      <a:accent1>
        <a:srgbClr val="818E9F"/>
      </a:accent1>
      <a:accent2>
        <a:srgbClr val="D26400"/>
      </a:accent2>
      <a:accent3>
        <a:srgbClr val="C3BA45"/>
      </a:accent3>
      <a:accent4>
        <a:srgbClr val="8A8552"/>
      </a:accent4>
      <a:accent5>
        <a:srgbClr val="F3B843"/>
      </a:accent5>
      <a:accent6>
        <a:srgbClr val="786C71"/>
      </a:accent6>
      <a:hlink>
        <a:srgbClr val="46A7CA"/>
      </a:hlink>
      <a:folHlink>
        <a:srgbClr val="B2B2B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9935E573-C197-41A8-BCA1-5D5F62C560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1859</TotalTime>
  <Words>1153</Words>
  <Application>Microsoft Office PowerPoint</Application>
  <PresentationFormat>Widescreen</PresentationFormat>
  <Paragraphs>167</Paragraphs>
  <Slides>30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Corbel</vt:lpstr>
      <vt:lpstr>Wingdings 2</vt:lpstr>
      <vt:lpstr>Frame</vt:lpstr>
      <vt:lpstr>Strengths Based Nursing and Nursing Clinical Preparation Courses</vt:lpstr>
      <vt:lpstr>Acknowledgements and Disclosure </vt:lpstr>
      <vt:lpstr>Learning Objectives</vt:lpstr>
      <vt:lpstr>Agenda</vt:lpstr>
      <vt:lpstr>PowerPoint Presentation</vt:lpstr>
      <vt:lpstr>Grounding Exercise</vt:lpstr>
      <vt:lpstr>II. What is SBN?</vt:lpstr>
      <vt:lpstr>SBN:    A Mindset   An Embodied Practice</vt:lpstr>
      <vt:lpstr>SBN IS </vt:lpstr>
      <vt:lpstr>PowerPoint Presentation</vt:lpstr>
      <vt:lpstr>Four Pillars</vt:lpstr>
      <vt:lpstr>Eight Core Values</vt:lpstr>
      <vt:lpstr>Health and Healing</vt:lpstr>
      <vt:lpstr>Uniqueness</vt:lpstr>
      <vt:lpstr>Holism and Embodiment</vt:lpstr>
      <vt:lpstr>Subjective Reality and Created Meaning </vt:lpstr>
      <vt:lpstr>Person and Environment are Integral</vt:lpstr>
      <vt:lpstr>Self-Determination</vt:lpstr>
      <vt:lpstr>Learning, Timing, and Readiness</vt:lpstr>
      <vt:lpstr>Collaborative Partnership</vt:lpstr>
      <vt:lpstr>Nursing’s Professional Gaze</vt:lpstr>
      <vt:lpstr>Major “A”s</vt:lpstr>
      <vt:lpstr>PowerPoint Presentation</vt:lpstr>
      <vt:lpstr>PowerPoint Presentation</vt:lpstr>
      <vt:lpstr>Examples from the Ingram School of Nursing</vt:lpstr>
      <vt:lpstr>Health &amp; Physical Assessment Course</vt:lpstr>
      <vt:lpstr>Incorporation of  the Clinical Reasoning Cycle in Clinical Courses using SBN </vt:lpstr>
      <vt:lpstr>IV. Reflection</vt:lpstr>
      <vt:lpstr>PowerPoint Presentation</vt:lpstr>
      <vt:lpstr>PowerPoint Presentation</vt:lpstr>
    </vt:vector>
  </TitlesOfParts>
  <Company>McGill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Strengths-Based Nursing</dc:title>
  <dc:creator>Amanda Chloe Cervantes, Ms</dc:creator>
  <cp:lastModifiedBy>Rosetta Antonacci, Ms</cp:lastModifiedBy>
  <cp:revision>53</cp:revision>
  <dcterms:created xsi:type="dcterms:W3CDTF">2019-04-20T16:59:53Z</dcterms:created>
  <dcterms:modified xsi:type="dcterms:W3CDTF">2019-11-27T21:37:30Z</dcterms:modified>
</cp:coreProperties>
</file>