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5033" r:id="rId2"/>
  </p:sldMasterIdLst>
  <p:notesMasterIdLst>
    <p:notesMasterId r:id="rId21"/>
  </p:notesMasterIdLst>
  <p:handoutMasterIdLst>
    <p:handoutMasterId r:id="rId22"/>
  </p:handoutMasterIdLst>
  <p:sldIdLst>
    <p:sldId id="365" r:id="rId3"/>
    <p:sldId id="546" r:id="rId4"/>
    <p:sldId id="595" r:id="rId5"/>
    <p:sldId id="596" r:id="rId6"/>
    <p:sldId id="566" r:id="rId7"/>
    <p:sldId id="597" r:id="rId8"/>
    <p:sldId id="593" r:id="rId9"/>
    <p:sldId id="594" r:id="rId10"/>
    <p:sldId id="598" r:id="rId11"/>
    <p:sldId id="571" r:id="rId12"/>
    <p:sldId id="572" r:id="rId13"/>
    <p:sldId id="573" r:id="rId14"/>
    <p:sldId id="574" r:id="rId15"/>
    <p:sldId id="575" r:id="rId16"/>
    <p:sldId id="576" r:id="rId17"/>
    <p:sldId id="578" r:id="rId18"/>
    <p:sldId id="579" r:id="rId19"/>
    <p:sldId id="542" r:id="rId20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1787" autoAdjust="0"/>
  </p:normalViewPr>
  <p:slideViewPr>
    <p:cSldViewPr>
      <p:cViewPr varScale="1">
        <p:scale>
          <a:sx n="77" d="100"/>
          <a:sy n="77" d="100"/>
        </p:scale>
        <p:origin x="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A247E1A-AB1E-446D-B0B3-898C656A5A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8056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E9C045E-7805-4189-9771-1E9A7535004B}" type="datetimeFigureOut">
              <a:rPr lang="en-US" altLang="en-US"/>
              <a:pPr>
                <a:defRPr/>
              </a:pPr>
              <a:t>2/5/2020</a:t>
            </a:fld>
            <a:endParaRPr lang="en-US" altLang="en-US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B21D7F4-6402-4481-A4CA-B9114C45A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8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3FACCF-5DF3-413B-913F-74EC9EDB73F1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78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22A69-3440-47F0-A0E1-501CC16A82BB}" type="slidenum">
              <a:rPr lang="en-US" altLang="en-US" smtClean="0">
                <a:latin typeface="Times" panose="02020603050405020304" pitchFamily="18" charset="0"/>
              </a:rPr>
              <a:pPr/>
              <a:t>13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75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0280079-2AE6-4037-A21C-23DD400DC627}" type="slidenum">
              <a:rPr lang="en-US" altLang="en-US" smtClean="0">
                <a:latin typeface="Times" panose="02020603050405020304" pitchFamily="18" charset="0"/>
              </a:rPr>
              <a:pPr/>
              <a:t>14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44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EA7F69-289C-475B-A57F-17A6F40B50E9}" type="slidenum">
              <a:rPr lang="en-US" altLang="en-US" smtClean="0">
                <a:latin typeface="Times" panose="02020603050405020304" pitchFamily="18" charset="0"/>
              </a:rPr>
              <a:pPr/>
              <a:t>15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72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05F57CF-0AF1-4069-A4BA-BE322DC6F174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19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B3D20C-62DE-4EE0-8E24-6FD02E30BB02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38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BB8B62-B9CE-45EF-8ACF-5496A754955A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4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6B4929F-F756-43F2-ACD0-118A4C1A9F39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2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569728-7609-48A4-B604-E50E91C996A7}" type="slidenum">
              <a:rPr lang="en-US" altLang="en-US" smtClean="0">
                <a:latin typeface="Times" panose="02020603050405020304" pitchFamily="18" charset="0"/>
              </a:rPr>
              <a:pPr/>
              <a:t>5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5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569728-7609-48A4-B604-E50E91C996A7}" type="slidenum">
              <a:rPr lang="en-US" altLang="en-US" smtClean="0">
                <a:latin typeface="Times" panose="02020603050405020304" pitchFamily="18" charset="0"/>
              </a:rPr>
              <a:pPr/>
              <a:t>6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0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180E40-E2DA-4CC6-AE57-671958F83725}" type="slidenum">
              <a:rPr lang="en-US" altLang="en-US" smtClean="0">
                <a:latin typeface="Times" panose="02020603050405020304" pitchFamily="18" charset="0"/>
              </a:rPr>
              <a:pPr/>
              <a:t>7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1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6D1DAC-4BBA-418B-A613-9B8AB939E9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>
                <a:latin typeface="Times" panose="02020603050405020304" pitchFamily="18" charset="0"/>
              </a:rPr>
              <a:t>Summary Overview</a:t>
            </a:r>
          </a:p>
          <a:p>
            <a:pPr eaLnBrk="1" hangingPunct="1"/>
            <a:r>
              <a:rPr lang="en-US" altLang="en-US" u="sng" smtClean="0">
                <a:solidFill>
                  <a:srgbClr val="000000"/>
                </a:solidFill>
                <a:latin typeface="Times" panose="02020603050405020304" pitchFamily="18" charset="0"/>
              </a:rPr>
              <a:t>Marketing strategy planning</a:t>
            </a:r>
            <a:r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t> means finding opportunities and developing profitable marketing strategies that the company can use to capitalize on them.</a:t>
            </a:r>
            <a:endParaRPr lang="en-US" altLang="en-US" b="1" smtClean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latin typeface="Times" panose="02020603050405020304" pitchFamily="18" charset="0"/>
              </a:rPr>
              <a:t>Key Issues</a:t>
            </a:r>
          </a:p>
          <a:p>
            <a:pPr eaLnBrk="1" hangingPunct="1">
              <a:buFontTx/>
              <a:buChar char="•"/>
            </a:pPr>
            <a:r>
              <a:rPr lang="en-US" altLang="en-US" u="sng" smtClean="0">
                <a:solidFill>
                  <a:srgbClr val="000000"/>
                </a:solidFill>
                <a:latin typeface="Times" panose="02020603050405020304" pitchFamily="18" charset="0"/>
              </a:rPr>
              <a:t>Marketing strategy</a:t>
            </a:r>
            <a:r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t>--specifies a target market and a related marketing mix; provides “big picture” of what the firm will do.  </a:t>
            </a:r>
          </a:p>
          <a:p>
            <a:pPr lvl="1" eaLnBrk="1" hangingPunct="1">
              <a:buFontTx/>
              <a:buChar char="»"/>
            </a:pPr>
            <a:r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t>T</a:t>
            </a:r>
            <a:r>
              <a:rPr lang="en-US" altLang="en-US" u="sng" smtClean="0">
                <a:solidFill>
                  <a:srgbClr val="000000"/>
                </a:solidFill>
                <a:latin typeface="Times" panose="02020603050405020304" pitchFamily="18" charset="0"/>
              </a:rPr>
              <a:t>arget market</a:t>
            </a:r>
            <a:r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t> --a fairly homogeneous (similar) group of customers to whom a company wishes to appeal.</a:t>
            </a:r>
          </a:p>
          <a:p>
            <a:pPr lvl="1" eaLnBrk="1" hangingPunct="1">
              <a:buFontTx/>
              <a:buChar char="»"/>
            </a:pPr>
            <a:r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t>M</a:t>
            </a:r>
            <a:r>
              <a:rPr lang="en-US" altLang="en-US" u="sng" smtClean="0">
                <a:solidFill>
                  <a:srgbClr val="000000"/>
                </a:solidFill>
                <a:latin typeface="Times" panose="02020603050405020304" pitchFamily="18" charset="0"/>
              </a:rPr>
              <a:t>arketing mix</a:t>
            </a:r>
            <a:r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t>--the controllable variables the company puts together to satisfy the target market.</a:t>
            </a:r>
          </a:p>
          <a:p>
            <a:pPr eaLnBrk="1" hangingPunct="1"/>
            <a:r>
              <a:rPr lang="en-US" altLang="en-US" b="1" i="1" smtClean="0">
                <a:solidFill>
                  <a:srgbClr val="000000"/>
                </a:solidFill>
                <a:latin typeface="Times" panose="02020603050405020304" pitchFamily="18" charset="0"/>
              </a:rPr>
              <a:t>Discussion Question</a:t>
            </a:r>
            <a:r>
              <a:rPr lang="en-US" altLang="en-US" i="1" smtClean="0">
                <a:solidFill>
                  <a:srgbClr val="000000"/>
                </a:solidFill>
                <a:latin typeface="Times" panose="02020603050405020304" pitchFamily="18" charset="0"/>
              </a:rPr>
              <a:t>: Why doe the customer (C) appear in the center of the diagram of a marketing strategy?</a:t>
            </a:r>
          </a:p>
          <a:p>
            <a:pPr eaLnBrk="1" hangingPunct="1">
              <a:lnSpc>
                <a:spcPct val="85000"/>
              </a:lnSpc>
            </a:pPr>
            <a:endParaRPr lang="en-US" altLang="en-US" b="1" smtClean="0">
              <a:latin typeface="Times" panose="02020603050405020304" pitchFamily="18" charset="0"/>
            </a:endParaRPr>
          </a:p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3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05BB3B0-62A2-476C-8FD9-7F3F5B837808}" type="slidenum">
              <a:rPr lang="en-US" altLang="en-US" smtClean="0">
                <a:latin typeface="Times" panose="02020603050405020304" pitchFamily="18" charset="0"/>
              </a:rPr>
              <a:pPr/>
              <a:t>10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4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E4F608-CA2E-4279-B9A2-113A5656A28D}" type="slidenum">
              <a:rPr lang="en-US" altLang="en-US" smtClean="0">
                <a:latin typeface="Times" panose="02020603050405020304" pitchFamily="18" charset="0"/>
              </a:rPr>
              <a:pPr/>
              <a:t>11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7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D2D0FF-D5E0-4D38-AC6B-A18E3DD4A320}" type="slidenum">
              <a:rPr lang="en-US" altLang="en-US" smtClean="0">
                <a:latin typeface="Times" panose="02020603050405020304" pitchFamily="18" charset="0"/>
              </a:rPr>
              <a:pPr/>
              <a:t>12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0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A651-A6FF-4FA7-B6F2-5A24FBC6D1E3}" type="datetimeFigureOut">
              <a:rPr lang="en-US" altLang="en-US"/>
              <a:pPr>
                <a:defRPr/>
              </a:pPr>
              <a:t>2/5/2020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EC7D-28D8-4383-9918-615B1B1C7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29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08A8-31F6-4904-B8E8-BEC522390A2A}" type="datetimeFigureOut">
              <a:rPr lang="en-US" altLang="en-US"/>
              <a:pPr>
                <a:defRPr/>
              </a:pPr>
              <a:t>2/5/2020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EC98-BD3F-47C1-95DC-D7B83DACD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99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4C87-1356-4E90-AD06-74F1FA11E4C3}" type="datetimeFigureOut">
              <a:rPr lang="en-US" altLang="en-US"/>
              <a:pPr>
                <a:defRPr/>
              </a:pPr>
              <a:t>2/5/2020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B5BE-1331-4B93-BB3F-9DAC921F2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06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0"/>
            <a:ext cx="3859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8288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704" y="1606855"/>
            <a:ext cx="7772400" cy="200535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7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704" y="3716123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ln>
                  <a:noFill/>
                </a:ln>
                <a:solidFill>
                  <a:srgbClr val="56A0D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75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/>
          </p:cNvPr>
          <p:cNvCxnSpPr>
            <a:cxnSpLocks/>
          </p:cNvCxnSpPr>
          <p:nvPr userDrawn="1"/>
        </p:nvCxnSpPr>
        <p:spPr>
          <a:xfrm>
            <a:off x="609600" y="1574800"/>
            <a:ext cx="8081963" cy="25400"/>
          </a:xfrm>
          <a:prstGeom prst="line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80" y="381000"/>
            <a:ext cx="8059120" cy="114300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6237"/>
            <a:ext cx="8059120" cy="42211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buFont typeface="Wingdings" charset="2"/>
              <a:buChar char="§"/>
              <a:defRPr sz="2400"/>
            </a:lvl3pPr>
            <a:lvl4pPr>
              <a:buSzPct val="75000"/>
              <a:buFont typeface="Wingdings" charset="2"/>
              <a:buChar char=""/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67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74838"/>
            <a:ext cx="4038600" cy="4525962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E671E-BA26-4676-9A1D-AA77944EF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64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B7187-B4B3-4487-9F4A-D79AF02326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63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00B6-B0B1-4FAF-B6D6-9B7D01E0A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09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CF330-98C0-4B67-8920-7F901CE00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762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B07C-1196-43DA-937E-9478C065D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29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B84300AB-A759-43C5-B1E4-616A7D219A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8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8646-C78E-4EEA-865E-3E41C205BBCC}" type="datetimeFigureOut">
              <a:rPr lang="en-US" altLang="en-US"/>
              <a:pPr>
                <a:defRPr/>
              </a:pPr>
              <a:t>2/5/2020</a:t>
            </a:fld>
            <a:endParaRPr lang="en-US" alt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9E95-92CE-4082-89E0-AE691C60A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37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9166EE-C64B-4ABA-82F2-B13FE7017C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1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A14-D403-4F32-96CB-9A2615EC2E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79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4E6A3-7279-4540-9A29-94DA0CE4B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954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0C495A-75C3-4495-810C-0B86A5A51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565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2F113-44AB-4D5B-B0C9-9D109DF6A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936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818204E8-7C0D-4DB4-A2BA-9729524F8F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14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95F1A-7BF4-4D54-A772-BEF191396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477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CF2DDFFC-C89B-4B38-BB23-8BD2F8745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1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2675-DD67-499B-8511-2B79787A8DCC}" type="datetimeFigureOut">
              <a:rPr lang="en-US" altLang="en-US"/>
              <a:pPr>
                <a:defRPr/>
              </a:pPr>
              <a:t>2/5/2020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64B0-C484-497B-B7B9-5C03F2B1B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08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B816-C57C-457B-9B75-27D3DEB53A32}" type="datetimeFigureOut">
              <a:rPr lang="en-US" altLang="en-US"/>
              <a:pPr>
                <a:defRPr/>
              </a:pPr>
              <a:t>2/5/2020</a:t>
            </a:fld>
            <a:endParaRPr lang="en-US" alt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726F-29F7-4C16-9B53-5F24D30AA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288E-36E2-44C1-B77F-0C23E70D7812}" type="datetimeFigureOut">
              <a:rPr lang="en-US" altLang="en-US"/>
              <a:pPr>
                <a:defRPr/>
              </a:pPr>
              <a:t>2/5/2020</a:t>
            </a:fld>
            <a:endParaRPr lang="en-US" alt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3FFAC-A829-4EC4-A424-145534722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48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1AD5-72BC-48FA-83BC-9FE69DDECCDB}" type="datetimeFigureOut">
              <a:rPr lang="en-US" altLang="en-US"/>
              <a:pPr>
                <a:defRPr/>
              </a:pPr>
              <a:t>2/5/2020</a:t>
            </a:fld>
            <a:endParaRPr lang="en-US" alt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FFE3-7DEE-4EE4-9EB9-6AE81604E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60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63DE-3F7B-4587-8BD6-EED29A3E960A}" type="datetimeFigureOut">
              <a:rPr lang="en-US" altLang="en-US"/>
              <a:pPr>
                <a:defRPr/>
              </a:pPr>
              <a:t>2/5/2020</a:t>
            </a:fld>
            <a:endParaRPr lang="en-US" alt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A113-155F-4252-9FD5-CE8935F1E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65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A791-B837-4127-B348-57C326067226}" type="datetimeFigureOut">
              <a:rPr lang="en-US" altLang="en-US"/>
              <a:pPr>
                <a:defRPr/>
              </a:pPr>
              <a:t>2/5/2020</a:t>
            </a:fld>
            <a:endParaRPr lang="en-US" alt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D6A7-04E2-4BFD-BB19-72DAD061E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15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CED7-8729-4D72-8D55-C45FBCBE9D38}" type="datetimeFigureOut">
              <a:rPr lang="en-US" altLang="en-US"/>
              <a:pPr>
                <a:defRPr/>
              </a:pPr>
              <a:t>2/5/2020</a:t>
            </a:fld>
            <a:endParaRPr lang="en-US" alt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14F0-5CEF-48B2-AFDB-1E4B52ADD3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33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4BB4251-710E-4999-8F11-8F2C7EB145F2}" type="datetimeFigureOut">
              <a:rPr lang="en-US" altLang="en-US"/>
              <a:pPr>
                <a:defRPr/>
              </a:pPr>
              <a:t>2/5/2020</a:t>
            </a:fld>
            <a:endParaRPr lang="en-US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260368-C347-4897-BEEE-6B1C1818F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27" r:id="rId2"/>
    <p:sldLayoutId id="2147485018" r:id="rId3"/>
    <p:sldLayoutId id="2147485019" r:id="rId4"/>
    <p:sldLayoutId id="2147485020" r:id="rId5"/>
    <p:sldLayoutId id="2147485021" r:id="rId6"/>
    <p:sldLayoutId id="2147485022" r:id="rId7"/>
    <p:sldLayoutId id="2147485023" r:id="rId8"/>
    <p:sldLayoutId id="2147485024" r:id="rId9"/>
    <p:sldLayoutId id="2147485025" r:id="rId10"/>
    <p:sldLayoutId id="2147485026" r:id="rId11"/>
    <p:sldLayoutId id="2147485028" r:id="rId12"/>
    <p:sldLayoutId id="2147485029" r:id="rId13"/>
    <p:sldLayoutId id="2147485030" r:id="rId14"/>
    <p:sldLayoutId id="2147485031" r:id="rId15"/>
    <p:sldLayoutId id="214748503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2EE5DBB0-8BC2-4192-8671-214F5D62A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7772400" cy="3505200"/>
          </a:xfrm>
        </p:spPr>
        <p:txBody>
          <a:bodyPr/>
          <a:lstStyle/>
          <a:p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Marketing (DIDOW)</a:t>
            </a:r>
            <a:b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 406 003</a:t>
            </a:r>
            <a:b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Spring Semester 2020</a:t>
            </a:r>
            <a:b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Review for Midterm Exam </a:t>
            </a:r>
            <a:b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Midterm Exam in class on Wednesday, February 12 (closed book, closed notes)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Ch. 1: What is Marketing?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8059738" cy="4221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Why do we care?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What is marketing?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Definition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Consumers’ needs, wants and demands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Customer satisfaction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Why do companies care about satisfied and dissatisfied customers?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Marketing mix/4Ps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marketing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Analysis, development of strategies, plans and programs, implementation, and monitor and audit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Ch. 1: What is Marketing?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8059738" cy="42211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/>
              <a:t>Production vs. Marketing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/>
              <a:t>Micro-marketing vs. macro-marketing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/>
              <a:t>Planned Economic vs. Market-Directed systems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/>
              <a:t>Central Markets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/>
              <a:t>Marketing functions &amp; who performs them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mtClean="0"/>
              <a:t>Over time, marketing’s role in organizations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altLang="en-US" sz="200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r>
              <a:rPr lang="en-US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Ch. 2: Marketing Concept &amp; Strategy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646238"/>
            <a:ext cx="8686800" cy="42211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 smtClean="0"/>
              <a:t>Customer value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 smtClean="0"/>
              <a:t>Marketing concept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 smtClean="0"/>
              <a:t>Marketing strategy planning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 smtClean="0"/>
              <a:t>Attractive Opportunities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 smtClean="0"/>
              <a:t>Breakthrough opportunities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 smtClean="0"/>
              <a:t>Competitive advantage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 smtClean="0"/>
              <a:t>Types of Opportunities to Pursue – Generic Growth Strategies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 smtClean="0"/>
              <a:t>Market penetration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 smtClean="0"/>
              <a:t>Market development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 smtClean="0"/>
              <a:t>Product development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 smtClean="0"/>
              <a:t>Diversification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 smtClean="0"/>
              <a:t>GE Strategic Planning Grid, BCG Growth Share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Ch. 3: The Marketing Environment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8059738" cy="4221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What is the marketing environment?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Direct – 3Cs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Company -- SWOT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Customers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Competition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Indirect/External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Economic environment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Technological environment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Political/Legal environment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Cultural/Social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Screening opportunities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Quantitative &amp; Qualitative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Ch. 4: Segmenting &amp; Positioning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8059738" cy="42211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 smtClean="0"/>
              <a:t>Why do we care about segmenting and positioning?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 smtClean="0"/>
              <a:t>Generic markets and product-markets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 smtClean="0"/>
              <a:t>Market segmentation and target market selection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300" dirty="0" smtClean="0"/>
              <a:t>Creating Target Market Strategies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 smtClean="0"/>
              <a:t>Single, Multiple, Combined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 smtClean="0"/>
              <a:t>Differentiation &amp; Positioning: How? Why?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200" dirty="0" smtClean="0"/>
              <a:t>Perceptual Maps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 smtClean="0"/>
              <a:t>“white space”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Ch. 5: Final Consumers &amp;Their Buying Behavior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8059738" cy="4221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2170113" algn="l"/>
              </a:tabLst>
            </a:pPr>
            <a:r>
              <a:rPr lang="en-US" altLang="en-US" dirty="0" smtClean="0"/>
              <a:t>Understanding Buying Behavior</a:t>
            </a:r>
          </a:p>
          <a:p>
            <a:pPr lvl="1" eaLnBrk="1" hangingPunct="1">
              <a:lnSpc>
                <a:spcPct val="90000"/>
              </a:lnSpc>
              <a:tabLst>
                <a:tab pos="2170113" algn="l"/>
              </a:tabLst>
            </a:pPr>
            <a:r>
              <a:rPr lang="en-US" altLang="en-US" sz="2400" dirty="0" smtClean="0"/>
              <a:t>Who are our potential consumers?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tabLst>
                <a:tab pos="2170113" algn="l"/>
              </a:tabLst>
            </a:pPr>
            <a:r>
              <a:rPr lang="en-US" altLang="en-US" dirty="0" smtClean="0"/>
              <a:t>Characteristics Affecting Consumer Behavior:</a:t>
            </a:r>
          </a:p>
          <a:p>
            <a:pPr lvl="1" eaLnBrk="1" hangingPunct="1">
              <a:lnSpc>
                <a:spcPct val="90000"/>
              </a:lnSpc>
              <a:tabLst>
                <a:tab pos="2170113" algn="l"/>
              </a:tabLst>
            </a:pPr>
            <a:r>
              <a:rPr lang="en-US" altLang="en-US" sz="2400" dirty="0" smtClean="0"/>
              <a:t>Economic and Demographic Needs</a:t>
            </a:r>
          </a:p>
          <a:p>
            <a:pPr lvl="1" eaLnBrk="1" hangingPunct="1">
              <a:lnSpc>
                <a:spcPct val="90000"/>
              </a:lnSpc>
              <a:tabLst>
                <a:tab pos="2170113" algn="l"/>
              </a:tabLst>
            </a:pPr>
            <a:r>
              <a:rPr lang="en-US" altLang="en-US" sz="2400" dirty="0" smtClean="0"/>
              <a:t>Psychological influences</a:t>
            </a:r>
          </a:p>
          <a:p>
            <a:pPr lvl="1" eaLnBrk="1" hangingPunct="1">
              <a:lnSpc>
                <a:spcPct val="90000"/>
              </a:lnSpc>
              <a:tabLst>
                <a:tab pos="2170113" algn="l"/>
              </a:tabLst>
            </a:pPr>
            <a:r>
              <a:rPr lang="en-US" altLang="en-US" sz="2400" dirty="0" smtClean="0"/>
              <a:t>Social influences</a:t>
            </a:r>
          </a:p>
          <a:p>
            <a:pPr lvl="1" eaLnBrk="1" hangingPunct="1">
              <a:lnSpc>
                <a:spcPct val="90000"/>
              </a:lnSpc>
              <a:tabLst>
                <a:tab pos="2170113" algn="l"/>
              </a:tabLst>
            </a:pPr>
            <a:r>
              <a:rPr lang="en-US" altLang="en-US" sz="2400" dirty="0" smtClean="0"/>
              <a:t>Culture</a:t>
            </a:r>
          </a:p>
          <a:p>
            <a:pPr lvl="1" eaLnBrk="1" hangingPunct="1">
              <a:lnSpc>
                <a:spcPct val="90000"/>
              </a:lnSpc>
              <a:tabLst>
                <a:tab pos="2170113" algn="l"/>
              </a:tabLst>
            </a:pPr>
            <a:r>
              <a:rPr lang="en-US" altLang="en-US" sz="2400" dirty="0" smtClean="0"/>
              <a:t>Situational influences</a:t>
            </a:r>
          </a:p>
          <a:p>
            <a:pPr eaLnBrk="1" hangingPunct="1">
              <a:lnSpc>
                <a:spcPct val="90000"/>
              </a:lnSpc>
              <a:tabLst>
                <a:tab pos="2170113" algn="l"/>
              </a:tabLst>
            </a:pPr>
            <a:r>
              <a:rPr lang="en-US" altLang="en-US" dirty="0" smtClean="0"/>
              <a:t>The Buyer Behavior Model/Decision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Ch. 6: Business &amp; Organizational Customers – B2B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8059738" cy="4221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Who are business/organizational customers?</a:t>
            </a:r>
          </a:p>
          <a:p>
            <a:pPr lvl="1" eaLnBrk="1" hangingPunct="1"/>
            <a:r>
              <a:rPr lang="en-US" altLang="en-US" sz="2400" dirty="0" smtClean="0"/>
              <a:t>How are they different from final consumers?</a:t>
            </a:r>
          </a:p>
          <a:p>
            <a:pPr lvl="1" eaLnBrk="1" hangingPunct="1"/>
            <a:r>
              <a:rPr lang="en-US" altLang="en-US" sz="2400" dirty="0" smtClean="0"/>
              <a:t>Manufacturers</a:t>
            </a:r>
          </a:p>
          <a:p>
            <a:pPr lvl="1" eaLnBrk="1" hangingPunct="1"/>
            <a:r>
              <a:rPr lang="en-US" altLang="en-US" sz="2400" dirty="0" smtClean="0"/>
              <a:t>Service Provides</a:t>
            </a:r>
          </a:p>
          <a:p>
            <a:pPr lvl="1" eaLnBrk="1" hangingPunct="1"/>
            <a:r>
              <a:rPr lang="en-US" altLang="en-US" sz="2400" dirty="0" smtClean="0"/>
              <a:t>Retailers &amp; Wholesalers</a:t>
            </a:r>
          </a:p>
          <a:p>
            <a:pPr lvl="1" eaLnBrk="1" hangingPunct="1"/>
            <a:r>
              <a:rPr lang="en-US" altLang="en-US" sz="2400" dirty="0" smtClean="0"/>
              <a:t>Government Market</a:t>
            </a:r>
          </a:p>
          <a:p>
            <a:pPr eaLnBrk="1" hangingPunct="1"/>
            <a:r>
              <a:rPr lang="en-US" altLang="en-US" dirty="0" smtClean="0"/>
              <a:t>Who influences decisions?</a:t>
            </a:r>
          </a:p>
          <a:p>
            <a:pPr eaLnBrk="1" hangingPunct="1"/>
            <a:r>
              <a:rPr lang="en-US" altLang="en-US" dirty="0" smtClean="0"/>
              <a:t>What are the types of buyer-seller </a:t>
            </a:r>
            <a:r>
              <a:rPr lang="en-US" altLang="en-US" b="1" u="sng" dirty="0" smtClean="0"/>
              <a:t>relationships</a:t>
            </a:r>
            <a:r>
              <a:rPr lang="en-US" altLang="en-US" dirty="0" smtClean="0"/>
              <a:t>?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Ch. 7: Marketing Research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8059738" cy="4221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marketing research and why is it important?</a:t>
            </a:r>
          </a:p>
          <a:p>
            <a:pPr lvl="1" eaLnBrk="1" hangingPunct="1"/>
            <a:r>
              <a:rPr lang="en-US" altLang="en-US" dirty="0" smtClean="0"/>
              <a:t>Internal and external data sources</a:t>
            </a:r>
          </a:p>
          <a:p>
            <a:pPr lvl="1" eaLnBrk="1" hangingPunct="1"/>
            <a:r>
              <a:rPr lang="en-US" altLang="en-US" dirty="0" smtClean="0"/>
              <a:t>Primary and secondary data</a:t>
            </a:r>
          </a:p>
          <a:p>
            <a:pPr lvl="1" eaLnBrk="1" hangingPunct="1"/>
            <a:r>
              <a:rPr lang="en-US" altLang="en-US" dirty="0" smtClean="0"/>
              <a:t>Qualitative and quantitative data</a:t>
            </a:r>
          </a:p>
          <a:p>
            <a:pPr eaLnBrk="1" hangingPunct="1"/>
            <a:r>
              <a:rPr lang="en-US" altLang="en-US" dirty="0" smtClean="0"/>
              <a:t>5 Steps to conduct successful marketing research</a:t>
            </a:r>
          </a:p>
          <a:p>
            <a:pPr lvl="1" eaLnBrk="1" hangingPunct="1"/>
            <a:r>
              <a:rPr lang="en-US" altLang="en-US" dirty="0" smtClean="0"/>
              <a:t>Define the problem</a:t>
            </a:r>
          </a:p>
          <a:p>
            <a:pPr lvl="1" eaLnBrk="1" hangingPunct="1"/>
            <a:r>
              <a:rPr lang="en-US" altLang="en-US" dirty="0" smtClean="0"/>
              <a:t>Analyze the situation</a:t>
            </a:r>
          </a:p>
          <a:p>
            <a:pPr lvl="1" eaLnBrk="1" hangingPunct="1"/>
            <a:r>
              <a:rPr lang="en-US" altLang="en-US" dirty="0" smtClean="0"/>
              <a:t>Gather data</a:t>
            </a:r>
          </a:p>
          <a:p>
            <a:pPr lvl="1" eaLnBrk="1" hangingPunct="1"/>
            <a:r>
              <a:rPr lang="en-US" altLang="en-US" dirty="0" smtClean="0"/>
              <a:t>Interpret data	</a:t>
            </a:r>
          </a:p>
          <a:p>
            <a:pPr lvl="1" eaLnBrk="1" hangingPunct="1"/>
            <a:r>
              <a:rPr lang="en-US" altLang="en-US" dirty="0" smtClean="0"/>
              <a:t>Solve 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Looking Ahead…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85800" y="1646238"/>
            <a:ext cx="8059738" cy="4221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Wednesday, February 12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Midterm Exam in class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Midterm Exam will cover Ch. 1 – 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Closed book, closed notes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FF0000"/>
                </a:solidFill>
              </a:rPr>
              <a:t>No </a:t>
            </a:r>
            <a:r>
              <a:rPr lang="en-US" altLang="en-US" b="1" smtClean="0">
                <a:solidFill>
                  <a:srgbClr val="FF0000"/>
                </a:solidFill>
              </a:rPr>
              <a:t>class </a:t>
            </a:r>
            <a:r>
              <a:rPr lang="en-US" altLang="en-US" b="1" smtClean="0">
                <a:solidFill>
                  <a:srgbClr val="FF0000"/>
                </a:solidFill>
              </a:rPr>
              <a:t>meeting Monday</a:t>
            </a:r>
            <a:r>
              <a:rPr lang="en-US" altLang="en-US" b="1" dirty="0" smtClean="0">
                <a:solidFill>
                  <a:srgbClr val="FF0000"/>
                </a:solidFill>
              </a:rPr>
              <a:t>, February 17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FF0000"/>
                </a:solidFill>
              </a:rPr>
              <a:t>Use for team meeting to work on your major assignment of a marketing strategy plan for a local business, nonprofit, or campus organization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Read Chapter 8 </a:t>
            </a:r>
            <a:r>
              <a:rPr lang="en-US" altLang="en-US" i="1" dirty="0" smtClean="0"/>
              <a:t>Elements of Product Planning for Goods and Services </a:t>
            </a:r>
            <a:r>
              <a:rPr lang="en-US" altLang="en-US" dirty="0" smtClean="0"/>
              <a:t>for Wednesday, February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8059738" cy="4221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Let’s review TLG &amp; Ch. 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Midterm Exam Information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 smtClean="0"/>
              <a:t>Review Session for Midterm Exam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Midterm Exam Wednesday, February 12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In class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 dirty="0" smtClean="0"/>
              <a:t>Closed book, closed notes, open mind…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Let’s Review Ch. 7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62713" y="1536700"/>
            <a:ext cx="2530475" cy="1827213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881313" y="1600200"/>
            <a:ext cx="3200400" cy="1447800"/>
          </a:xfrm>
          <a:prstGeom prst="rightArrowCallout">
            <a:avLst>
              <a:gd name="adj1" fmla="val 25000"/>
              <a:gd name="adj2" fmla="val 25000"/>
              <a:gd name="adj3" fmla="val 36842"/>
              <a:gd name="adj4" fmla="val 6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+mn-lt"/>
              </a:rPr>
              <a:t>Information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for marketing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decisions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691313" y="3505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2195513" y="35052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38113" y="3886200"/>
            <a:ext cx="3962400" cy="297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800" b="1" u="sng" dirty="0">
                <a:solidFill>
                  <a:schemeClr val="tx1"/>
                </a:solidFill>
                <a:cs typeface="Arial" charset="0"/>
              </a:rPr>
              <a:t>Data guides marketing strategy</a:t>
            </a:r>
          </a:p>
          <a:p>
            <a:pPr marL="173038" indent="-173038" algn="l">
              <a:buFontTx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Information sources</a:t>
            </a:r>
          </a:p>
          <a:p>
            <a:pPr marL="630238" lvl="1" indent="-173038" algn="l">
              <a:buFontTx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  <a:cs typeface="Arial" charset="0"/>
              </a:rPr>
              <a:t>External/Internal </a:t>
            </a: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data</a:t>
            </a:r>
          </a:p>
          <a:p>
            <a:pPr marL="630238" lvl="1" indent="-173038" algn="l">
              <a:buFontTx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  <a:cs typeface="Arial" charset="0"/>
              </a:rPr>
              <a:t>Primary/Secondary data</a:t>
            </a:r>
            <a:endParaRPr lang="en-US" sz="1800" b="1" dirty="0">
              <a:solidFill>
                <a:schemeClr val="tx1"/>
              </a:solidFill>
              <a:cs typeface="Arial" charset="0"/>
            </a:endParaRPr>
          </a:p>
          <a:p>
            <a:pPr marL="630238" lvl="1" indent="-173038" algn="l">
              <a:buFontTx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  <a:cs typeface="Arial" charset="0"/>
              </a:rPr>
              <a:t>Qualitative/Quantitative</a:t>
            </a:r>
          </a:p>
          <a:p>
            <a:pPr marL="630238" lvl="1" indent="-173038" algn="l">
              <a:buFontTx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  <a:cs typeface="Arial" charset="0"/>
              </a:rPr>
              <a:t>Observing/Questioning</a:t>
            </a:r>
            <a:endParaRPr lang="en-US" sz="1800" b="1" dirty="0">
              <a:solidFill>
                <a:schemeClr val="tx1"/>
              </a:solidFill>
              <a:cs typeface="Arial" charset="0"/>
            </a:endParaRPr>
          </a:p>
          <a:p>
            <a:pPr marL="173038" indent="-173038" algn="l">
              <a:buFontTx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Marketing analysis</a:t>
            </a:r>
          </a:p>
          <a:p>
            <a:pPr marL="630238" lvl="1" indent="-173038" algn="l">
              <a:buFontTx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Decision support systems</a:t>
            </a:r>
          </a:p>
          <a:p>
            <a:pPr marL="630238" lvl="1" indent="-173038" algn="l">
              <a:buFontTx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Marketing models</a:t>
            </a:r>
          </a:p>
          <a:p>
            <a:pPr marL="630238" lvl="1" indent="-173038" algn="l">
              <a:buFontTx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cs typeface="Arial" charset="0"/>
              </a:rPr>
              <a:t>Predictive analytics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4254500" y="3886200"/>
            <a:ext cx="3884613" cy="297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 algn="l">
              <a:defRPr/>
            </a:pPr>
            <a:r>
              <a:rPr lang="en-US" sz="2000" b="1" u="sng" dirty="0">
                <a:solidFill>
                  <a:schemeClr val="tx1"/>
                </a:solidFill>
              </a:rPr>
              <a:t>Marketing research</a:t>
            </a:r>
          </a:p>
          <a:p>
            <a:pPr marL="115888" indent="-115888" algn="l">
              <a:buFontTx/>
              <a:buChar char="•"/>
              <a:defRPr/>
            </a:pPr>
            <a:r>
              <a:rPr lang="en-US" sz="1700" b="1" dirty="0">
                <a:solidFill>
                  <a:schemeClr val="tx1"/>
                </a:solidFill>
              </a:rPr>
              <a:t> The scientific method</a:t>
            </a:r>
          </a:p>
          <a:p>
            <a:pPr marL="115888" indent="-115888" algn="l">
              <a:buFontTx/>
              <a:buChar char="•"/>
              <a:defRPr/>
            </a:pPr>
            <a:r>
              <a:rPr lang="en-US" sz="1700" b="1" dirty="0">
                <a:solidFill>
                  <a:schemeClr val="tx1"/>
                </a:solidFill>
              </a:rPr>
              <a:t> Steps in marketing research</a:t>
            </a:r>
          </a:p>
          <a:p>
            <a:pPr marL="566738" lvl="1" indent="-277813" algn="l">
              <a:buFontTx/>
              <a:buAutoNum type="arabicPeriod"/>
              <a:defRPr/>
            </a:pPr>
            <a:r>
              <a:rPr lang="en-US" sz="1700" b="1" dirty="0">
                <a:solidFill>
                  <a:schemeClr val="tx1"/>
                </a:solidFill>
              </a:rPr>
              <a:t>Define problem</a:t>
            </a:r>
          </a:p>
          <a:p>
            <a:pPr marL="566738" lvl="1" indent="-277813" algn="l">
              <a:buFontTx/>
              <a:buAutoNum type="arabicPeriod"/>
              <a:defRPr/>
            </a:pPr>
            <a:r>
              <a:rPr lang="en-US" sz="1700" b="1" dirty="0">
                <a:solidFill>
                  <a:schemeClr val="tx1"/>
                </a:solidFill>
              </a:rPr>
              <a:t>Analyze situation</a:t>
            </a:r>
          </a:p>
          <a:p>
            <a:pPr marL="566738" lvl="1" indent="-277813" algn="l">
              <a:buFontTx/>
              <a:buAutoNum type="arabicPeriod"/>
              <a:defRPr/>
            </a:pPr>
            <a:r>
              <a:rPr lang="en-US" sz="1700" b="1" dirty="0">
                <a:solidFill>
                  <a:schemeClr val="tx1"/>
                </a:solidFill>
              </a:rPr>
              <a:t>Gather problem-specific data</a:t>
            </a:r>
          </a:p>
          <a:p>
            <a:pPr marL="566738" lvl="1" indent="-277813" algn="l">
              <a:buFontTx/>
              <a:buAutoNum type="arabicPeriod"/>
              <a:defRPr/>
            </a:pPr>
            <a:r>
              <a:rPr lang="en-US" sz="1700" b="1" dirty="0">
                <a:solidFill>
                  <a:schemeClr val="tx1"/>
                </a:solidFill>
              </a:rPr>
              <a:t>Interpret the data</a:t>
            </a:r>
          </a:p>
          <a:p>
            <a:pPr marL="566738" lvl="1" indent="-277813" algn="l">
              <a:buFontTx/>
              <a:buAutoNum type="arabicPeriod"/>
              <a:defRPr/>
            </a:pPr>
            <a:r>
              <a:rPr lang="en-US" sz="1700" b="1" dirty="0">
                <a:solidFill>
                  <a:schemeClr val="tx1"/>
                </a:solidFill>
              </a:rPr>
              <a:t>Solve the problem</a:t>
            </a: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3871913" y="35052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157913" y="1447800"/>
            <a:ext cx="2847975" cy="1981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871913" y="3048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195513" y="3505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9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138852"/>
            <a:ext cx="8059737" cy="1143000"/>
          </a:xfrm>
        </p:spPr>
        <p:txBody>
          <a:bodyPr/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4267200"/>
            <a:ext cx="3413759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1600200"/>
            <a:ext cx="3413759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00200"/>
            <a:ext cx="3413759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239411"/>
            <a:ext cx="3413759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Midterm Exam Review (Ch. 1 - 7)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8059738" cy="4221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Midterm Exam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smtClean="0"/>
              <a:t>Mix of True/False, Multiple Choice, and Short Answer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smtClean="0"/>
              <a:t>Point value will be provided for each question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 smtClean="0"/>
              <a:t>70 </a:t>
            </a:r>
            <a:r>
              <a:rPr lang="en-US" altLang="en-US" sz="2000" b="1" dirty="0" smtClean="0"/>
              <a:t>minutes to complete the exam</a:t>
            </a:r>
          </a:p>
          <a:p>
            <a:pPr lvl="1" eaLnBrk="1" hangingPunct="1"/>
            <a:r>
              <a:rPr lang="en-US" altLang="en-US" sz="2000" b="1" dirty="0" smtClean="0"/>
              <a:t>Closed everything (textbook, laptop, cellphone, notes, online, etc.)</a:t>
            </a:r>
            <a:endParaRPr lang="en-US" altLang="en-US" sz="2400" b="1" dirty="0" smtClean="0"/>
          </a:p>
          <a:p>
            <a:pPr lvl="1" eaLnBrk="1" hangingPunct="1"/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Midterm Exam Review (Ch. 1 - 7)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8059738" cy="4221162"/>
          </a:xfrm>
        </p:spPr>
        <p:txBody>
          <a:bodyPr/>
          <a:lstStyle/>
          <a:p>
            <a:pPr eaLnBrk="1" hangingPunct="1"/>
            <a:r>
              <a:rPr lang="en-US" altLang="en-US" sz="2200" b="1" dirty="0" smtClean="0"/>
              <a:t>During the exam:</a:t>
            </a:r>
          </a:p>
          <a:p>
            <a:pPr lvl="1" eaLnBrk="1" hangingPunct="1"/>
            <a:r>
              <a:rPr lang="en-US" altLang="en-US" sz="2000" b="1" dirty="0" smtClean="0"/>
              <a:t>Each person will get own exam with your name on it</a:t>
            </a:r>
          </a:p>
          <a:p>
            <a:pPr lvl="1" eaLnBrk="1" hangingPunct="1"/>
            <a:r>
              <a:rPr lang="en-US" altLang="en-US" sz="2000" b="1" dirty="0" smtClean="0"/>
              <a:t>Pen/Pencil &amp; exam - nothing else</a:t>
            </a:r>
          </a:p>
          <a:p>
            <a:pPr lvl="1" eaLnBrk="1" hangingPunct="1"/>
            <a:r>
              <a:rPr lang="en-US" altLang="en-US" sz="2000" b="1" dirty="0" smtClean="0"/>
              <a:t>Abide by, read &amp; sign Honor Code Pledge to do your own work</a:t>
            </a:r>
          </a:p>
          <a:p>
            <a:pPr lvl="1" eaLnBrk="1" hangingPunct="1"/>
            <a:r>
              <a:rPr lang="en-US" altLang="en-US" sz="2000" b="1" dirty="0" smtClean="0"/>
              <a:t>One person at a time to the restroom</a:t>
            </a:r>
          </a:p>
          <a:p>
            <a:pPr lvl="1" eaLnBrk="1" hangingPunct="1"/>
            <a:r>
              <a:rPr lang="en-US" altLang="en-US" sz="2000" b="1" dirty="0" smtClean="0"/>
              <a:t>No questions – all material needed in exam</a:t>
            </a:r>
          </a:p>
          <a:p>
            <a:pPr lvl="1" eaLnBrk="1" hangingPunct="1"/>
            <a:r>
              <a:rPr lang="en-US" altLang="en-US" sz="2000" b="1" dirty="0" smtClean="0"/>
              <a:t>Complete test answer </a:t>
            </a:r>
            <a:r>
              <a:rPr lang="en-US" altLang="en-US" sz="2000" b="1" dirty="0" smtClean="0"/>
              <a:t>sheet</a:t>
            </a:r>
          </a:p>
          <a:p>
            <a:pPr lvl="1" eaLnBrk="1" hangingPunct="1"/>
            <a:r>
              <a:rPr lang="en-US" altLang="en-US" sz="2000" b="1" dirty="0" smtClean="0"/>
              <a:t>Each question has a “best” and “correct” answer, but use available </a:t>
            </a:r>
            <a:r>
              <a:rPr lang="en-US" altLang="en-US" sz="2000" b="1" dirty="0" smtClean="0"/>
              <a:t>space to explain </a:t>
            </a:r>
            <a:r>
              <a:rPr lang="en-US" altLang="en-US" sz="2000" b="1" dirty="0" smtClean="0"/>
              <a:t>only </a:t>
            </a:r>
            <a:r>
              <a:rPr lang="en-US" altLang="en-US" sz="2000" b="1" dirty="0" smtClean="0"/>
              <a:t>if you feel you absolutely have to do so</a:t>
            </a:r>
            <a:endParaRPr lang="en-US" altLang="en-US" sz="2000" b="1" dirty="0" smtClean="0"/>
          </a:p>
          <a:p>
            <a:pPr lvl="1" eaLnBrk="1" hangingPunct="1"/>
            <a:r>
              <a:rPr lang="en-US" altLang="en-US" sz="2000" b="1" dirty="0" smtClean="0"/>
              <a:t>Return entire exam (no exceptions) – if you take exam apart, please </a:t>
            </a:r>
            <a:r>
              <a:rPr lang="en-US" altLang="en-US" sz="2000" b="1" dirty="0" smtClean="0"/>
              <a:t>staple it </a:t>
            </a:r>
            <a:r>
              <a:rPr lang="en-US" altLang="en-US" sz="2000" b="1" dirty="0" smtClean="0"/>
              <a:t>back together</a:t>
            </a:r>
          </a:p>
          <a:p>
            <a:pPr lvl="1" eaLnBrk="1" hangingPunct="1"/>
            <a:r>
              <a:rPr lang="en-US" altLang="en-US" sz="2000" b="1" dirty="0" smtClean="0"/>
              <a:t>70 minutes to complete the mid term exam</a:t>
            </a:r>
            <a:endParaRPr lang="en-US" altLang="en-US" sz="2000" b="1" dirty="0" smtClean="0"/>
          </a:p>
          <a:p>
            <a:pPr lvl="1" eaLnBrk="1" hangingPunct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379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310662"/>
            <a:ext cx="8059737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Midterm Exam Review (Ch. 1 - 7)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8059738" cy="4221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 smtClean="0"/>
              <a:t>How to study?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b="1" dirty="0" smtClean="0"/>
              <a:t>Review the chapters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b="1" dirty="0" smtClean="0"/>
              <a:t>Go through slide decks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b="1" dirty="0" smtClean="0"/>
              <a:t>Study with others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sz="2200" b="1" dirty="0" smtClean="0"/>
              <a:t>Ask each other questions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b="1" dirty="0" smtClean="0"/>
              <a:t>Practice exam questions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b="1" dirty="0" smtClean="0"/>
              <a:t>Make up practice multiple choice and true/false Questions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b="1" dirty="0" smtClean="0"/>
              <a:t>Short Answer Questions: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en-US" b="1" dirty="0" smtClean="0"/>
              <a:t>Learning Objectives at start of each chapter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en-US" b="1" dirty="0" smtClean="0"/>
              <a:t>Practice Questions at the end of each chapter in textbook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7063" y="381000"/>
            <a:ext cx="8059737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Big Picture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4703763" y="4270375"/>
            <a:ext cx="1587" cy="1588"/>
          </a:xfrm>
          <a:prstGeom prst="line">
            <a:avLst/>
          </a:prstGeom>
          <a:noFill/>
          <a:ln w="28575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526213" y="3021013"/>
            <a:ext cx="2617787" cy="2616200"/>
            <a:chOff x="1600200" y="2362200"/>
            <a:chExt cx="2286000" cy="2743200"/>
          </a:xfrm>
        </p:grpSpPr>
        <p:grpSp>
          <p:nvGrpSpPr>
            <p:cNvPr id="32786" name="Group 6"/>
            <p:cNvGrpSpPr>
              <a:grpSpLocks/>
            </p:cNvGrpSpPr>
            <p:nvPr/>
          </p:nvGrpSpPr>
          <p:grpSpPr bwMode="auto">
            <a:xfrm>
              <a:off x="1600200" y="2362200"/>
              <a:ext cx="2286000" cy="2743200"/>
              <a:chOff x="1600200" y="1162050"/>
              <a:chExt cx="5943600" cy="5695950"/>
            </a:xfrm>
          </p:grpSpPr>
          <p:pic>
            <p:nvPicPr>
              <p:cNvPr id="32788" name="Picture 3" descr="reshmi.png"/>
              <p:cNvPicPr preferRelativeResize="0"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3810000"/>
                <a:ext cx="2971800" cy="30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9" name="Picture 5" descr="89.PNG"/>
              <p:cNvPicPr preferRelativeResize="0"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162050"/>
                <a:ext cx="2971800" cy="272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90" name="Picture 6" descr="58.png"/>
              <p:cNvPicPr preferRelativeResize="0"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3810000"/>
                <a:ext cx="3011488" cy="30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91" name="Picture 7" descr="78.png"/>
              <p:cNvPicPr preferRelativeResize="0"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0837" y="1179513"/>
                <a:ext cx="3027363" cy="270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92" name="Oval 2"/>
              <p:cNvSpPr>
                <a:spLocks noChangeArrowheads="1"/>
              </p:cNvSpPr>
              <p:nvPr/>
            </p:nvSpPr>
            <p:spPr bwMode="auto">
              <a:xfrm>
                <a:off x="3429000" y="2667000"/>
                <a:ext cx="2362200" cy="2286000"/>
              </a:xfrm>
              <a:prstGeom prst="ellipse">
                <a:avLst/>
              </a:prstGeom>
              <a:solidFill>
                <a:srgbClr val="FFD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787" name="Text Box 10"/>
            <p:cNvSpPr txBox="1">
              <a:spLocks noChangeArrowheads="1"/>
            </p:cNvSpPr>
            <p:nvPr/>
          </p:nvSpPr>
          <p:spPr bwMode="auto">
            <a:xfrm>
              <a:off x="1841295" y="3398277"/>
              <a:ext cx="1822940" cy="54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087813" y="3390900"/>
            <a:ext cx="2133600" cy="571500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kern="0" dirty="0">
                <a:solidFill>
                  <a:prstClr val="white"/>
                </a:solidFill>
                <a:latin typeface="Century Gothic"/>
              </a:rPr>
              <a:t>Segmentation and Targeting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87813" y="4419600"/>
            <a:ext cx="2209800" cy="571500"/>
          </a:xfrm>
          <a:prstGeom prst="roundRect">
            <a:avLst/>
          </a:prstGeom>
          <a:solidFill>
            <a:srgbClr val="008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kern="0" dirty="0">
                <a:solidFill>
                  <a:prstClr val="white"/>
                </a:solidFill>
                <a:latin typeface="Century Gothic"/>
              </a:rPr>
              <a:t>Differentiation and Positioning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108" y="1752600"/>
            <a:ext cx="533400" cy="5105400"/>
          </a:xfrm>
          <a:prstGeom prst="rect">
            <a:avLst/>
          </a:prstGeom>
          <a:solidFill>
            <a:srgbClr val="C64847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prstClr val="white"/>
                </a:solidFill>
                <a:latin typeface="Century Gothic"/>
              </a:rPr>
              <a:t>External Market Environment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811213" y="2133600"/>
            <a:ext cx="6070600" cy="1346200"/>
            <a:chOff x="685800" y="1828800"/>
            <a:chExt cx="6070408" cy="1346295"/>
          </a:xfrm>
        </p:grpSpPr>
        <p:sp>
          <p:nvSpPr>
            <p:cNvPr id="17" name="Rounded Rectangle 16"/>
            <p:cNvSpPr/>
            <p:nvPr/>
          </p:nvSpPr>
          <p:spPr>
            <a:xfrm>
              <a:off x="685800" y="1828800"/>
              <a:ext cx="1828742" cy="1219286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kern="0" dirty="0">
                  <a:solidFill>
                    <a:prstClr val="white"/>
                  </a:solidFill>
                  <a:latin typeface="Century Gothic"/>
                </a:rPr>
                <a:t>Customers</a:t>
              </a:r>
            </a:p>
          </p:txBody>
        </p:sp>
        <p:cxnSp>
          <p:nvCxnSpPr>
            <p:cNvPr id="32785" name="Straight Arrow Connector 18"/>
            <p:cNvCxnSpPr>
              <a:cxnSpLocks noChangeShapeType="1"/>
            </p:cNvCxnSpPr>
            <p:nvPr/>
          </p:nvCxnSpPr>
          <p:spPr bwMode="auto">
            <a:xfrm>
              <a:off x="2514600" y="2057400"/>
              <a:ext cx="4241608" cy="111769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11213" y="3581400"/>
            <a:ext cx="5840412" cy="1216025"/>
            <a:chOff x="685800" y="3276600"/>
            <a:chExt cx="5840120" cy="1216152"/>
          </a:xfrm>
        </p:grpSpPr>
        <p:sp>
          <p:nvSpPr>
            <p:cNvPr id="20" name="Rounded Rectangle 19"/>
            <p:cNvSpPr/>
            <p:nvPr/>
          </p:nvSpPr>
          <p:spPr>
            <a:xfrm>
              <a:off x="685800" y="3276600"/>
              <a:ext cx="1828709" cy="1216152"/>
            </a:xfrm>
            <a:prstGeom prst="roundRect">
              <a:avLst/>
            </a:prstGeom>
            <a:solidFill>
              <a:srgbClr val="B3978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kern="0" dirty="0">
                  <a:solidFill>
                    <a:prstClr val="white"/>
                  </a:solidFill>
                  <a:latin typeface="Century Gothic"/>
                </a:rPr>
                <a:t>Company</a:t>
              </a:r>
            </a:p>
          </p:txBody>
        </p:sp>
        <p:cxnSp>
          <p:nvCxnSpPr>
            <p:cNvPr id="32783" name="Straight Arrow Connector 21"/>
            <p:cNvCxnSpPr>
              <a:cxnSpLocks noChangeShapeType="1"/>
              <a:stCxn id="20" idx="3"/>
            </p:cNvCxnSpPr>
            <p:nvPr/>
          </p:nvCxnSpPr>
          <p:spPr bwMode="auto">
            <a:xfrm>
              <a:off x="2514600" y="3884676"/>
              <a:ext cx="4011320" cy="2597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11213" y="4846638"/>
            <a:ext cx="6015037" cy="1398587"/>
            <a:chOff x="685800" y="4542225"/>
            <a:chExt cx="6015250" cy="1398327"/>
          </a:xfrm>
        </p:grpSpPr>
        <p:sp>
          <p:nvSpPr>
            <p:cNvPr id="23" name="Rounded Rectangle 22"/>
            <p:cNvSpPr/>
            <p:nvPr/>
          </p:nvSpPr>
          <p:spPr>
            <a:xfrm>
              <a:off x="685800" y="4724753"/>
              <a:ext cx="1905067" cy="1215799"/>
            </a:xfrm>
            <a:prstGeom prst="roundRect">
              <a:avLst/>
            </a:prstGeom>
            <a:solidFill>
              <a:srgbClr val="88464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kern="0" dirty="0">
                  <a:solidFill>
                    <a:prstClr val="white"/>
                  </a:solidFill>
                  <a:latin typeface="Century Gothic"/>
                </a:rPr>
                <a:t>Competitors</a:t>
              </a:r>
            </a:p>
          </p:txBody>
        </p:sp>
        <p:cxnSp>
          <p:nvCxnSpPr>
            <p:cNvPr id="32781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2563504" y="4542225"/>
              <a:ext cx="4137546" cy="12489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Flowchart: Alternate Process 24"/>
          <p:cNvSpPr/>
          <p:nvPr/>
        </p:nvSpPr>
        <p:spPr>
          <a:xfrm>
            <a:off x="2944813" y="3276600"/>
            <a:ext cx="838200" cy="1828800"/>
          </a:xfrm>
          <a:prstGeom prst="flowChartAlternateProcess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entury Gothic"/>
              </a:rPr>
              <a:t>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entury Gothic"/>
              </a:rPr>
              <a:t>W.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entury Gothic"/>
              </a:rPr>
              <a:t>O.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entury Gothic"/>
              </a:rPr>
              <a:t>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What is Marketing Strategy Planning? Finding attractive opportunities, developing sustainable marketing strategies, and being rewarded financially and otherwise for doing so well…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2775" y="1524000"/>
            <a:ext cx="8153400" cy="45720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smtClean="0"/>
              <a:t>Marketing Strategy Planning involves:</a:t>
            </a:r>
            <a:endParaRPr lang="en-US" altLang="en-US" sz="2400" smtClean="0"/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en-US" sz="2000" b="1" smtClean="0"/>
              <a:t>3C’s:</a:t>
            </a:r>
            <a:r>
              <a:rPr lang="en-US" altLang="en-US" sz="2000" smtClean="0"/>
              <a:t> Company, customers, competitors </a:t>
            </a:r>
            <a:r>
              <a:rPr lang="en-US" altLang="en-US" sz="2000" b="1" smtClean="0"/>
              <a:t>SWOT analysis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en-US" sz="2000" b="1" smtClean="0"/>
              <a:t>Marketing Strategy</a:t>
            </a:r>
            <a:r>
              <a:rPr lang="en-US" altLang="en-US" sz="2000" smtClean="0"/>
              <a:t>: Specifying a target market and a related marketing mix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en-US" sz="2000" b="1" smtClean="0"/>
              <a:t>Target Market</a:t>
            </a:r>
            <a:r>
              <a:rPr lang="en-US" altLang="en-US" sz="2000" smtClean="0"/>
              <a:t>: a fairly homogenous group of customers to whom a company wishes to appeal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en-US" sz="2000" b="1" smtClean="0"/>
              <a:t>Marketing Mix</a:t>
            </a:r>
            <a:r>
              <a:rPr lang="en-US" altLang="en-US" sz="2000" smtClean="0"/>
              <a:t>: the controllable variables (</a:t>
            </a:r>
            <a:r>
              <a:rPr lang="en-US" altLang="en-US" sz="2000" b="1" smtClean="0"/>
              <a:t>4 P’s</a:t>
            </a:r>
            <a:r>
              <a:rPr lang="en-US" altLang="en-US" sz="2000" smtClean="0"/>
              <a:t>) the company puts together to serve this target group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en-US" altLang="en-US" sz="1700" smtClean="0"/>
              <a:t>Product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en-US" altLang="en-US" sz="1700" smtClean="0"/>
              <a:t>Place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en-US" altLang="en-US" sz="1700" smtClean="0"/>
              <a:t>Price</a:t>
            </a:r>
          </a:p>
          <a:p>
            <a:pPr lvl="1">
              <a:lnSpc>
                <a:spcPct val="115000"/>
              </a:lnSpc>
              <a:spcBef>
                <a:spcPct val="0"/>
              </a:spcBef>
            </a:pPr>
            <a:r>
              <a:rPr lang="en-US" altLang="en-US" sz="1700" smtClean="0"/>
              <a:t>Promotion and communication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altLang="en-US" sz="2000" b="1" smtClean="0"/>
              <a:t>Pro forma Budget</a:t>
            </a:r>
            <a:r>
              <a:rPr lang="en-US" altLang="en-US" sz="2000" smtClean="0"/>
              <a:t>: A plan without a budget is not a plan, show me the numbers, expected revenues against expected expenses, plus other outcome metrics</a:t>
            </a:r>
          </a:p>
        </p:txBody>
      </p:sp>
    </p:spTree>
    <p:extLst>
      <p:ext uri="{BB962C8B-B14F-4D97-AF65-F5344CB8AC3E}">
        <p14:creationId xmlns:p14="http://schemas.microsoft.com/office/powerpoint/2010/main" val="34588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anchor="ctr"/>
      <a:lstStyle>
        <a:defPPr algn="ctr">
          <a:defRPr sz="5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</TotalTime>
  <Words>1020</Words>
  <Application>Microsoft Office PowerPoint</Application>
  <PresentationFormat>On-screen Show (4:3)</PresentationFormat>
  <Paragraphs>195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Calibri</vt:lpstr>
      <vt:lpstr>Century Gothic</vt:lpstr>
      <vt:lpstr>Times</vt:lpstr>
      <vt:lpstr>Tw Cen MT</vt:lpstr>
      <vt:lpstr>Wingdings</vt:lpstr>
      <vt:lpstr>Wingdings 2</vt:lpstr>
      <vt:lpstr>Office Theme</vt:lpstr>
      <vt:lpstr>Median</vt:lpstr>
      <vt:lpstr>  Principles of Marketing (DIDOW) BUSI 406 003 Spring Semester 2020  Review for Midterm Exam   Midterm Exam in class on Wednesday, February 12 (closed book, closed notes)</vt:lpstr>
      <vt:lpstr>Today’s Agenda</vt:lpstr>
      <vt:lpstr>Let’s Review Ch. 7</vt:lpstr>
      <vt:lpstr>Marketing Research</vt:lpstr>
      <vt:lpstr>Midterm Exam Review (Ch. 1 - 7)</vt:lpstr>
      <vt:lpstr>Midterm Exam Review (Ch. 1 - 7)</vt:lpstr>
      <vt:lpstr>Midterm Exam Review (Ch. 1 - 7)</vt:lpstr>
      <vt:lpstr>Big Picture</vt:lpstr>
      <vt:lpstr>What is Marketing Strategy Planning? Finding attractive opportunities, developing sustainable marketing strategies, and being rewarded financially and otherwise for doing so well…</vt:lpstr>
      <vt:lpstr>Ch. 1: What is Marketing?</vt:lpstr>
      <vt:lpstr>Ch. 1: What is Marketing?</vt:lpstr>
      <vt:lpstr>Ch. 2: Marketing Concept &amp; Strategy</vt:lpstr>
      <vt:lpstr>Ch. 3: The Marketing Environment</vt:lpstr>
      <vt:lpstr>Ch. 4: Segmenting &amp; Positioning</vt:lpstr>
      <vt:lpstr>Ch. 5: Final Consumers &amp;Their Buying Behavior</vt:lpstr>
      <vt:lpstr>Ch. 6: Business &amp; Organizational Customers – B2B</vt:lpstr>
      <vt:lpstr>Ch. 7: Marketing Research</vt:lpstr>
      <vt:lpstr>Looking Ahead…</vt:lpstr>
    </vt:vector>
  </TitlesOfParts>
  <Company>UNC Kenan Flagler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kubowicc</dc:creator>
  <cp:lastModifiedBy>Didow, Nicholas</cp:lastModifiedBy>
  <cp:revision>228</cp:revision>
  <cp:lastPrinted>2018-09-25T13:43:55Z</cp:lastPrinted>
  <dcterms:created xsi:type="dcterms:W3CDTF">2011-03-07T17:10:22Z</dcterms:created>
  <dcterms:modified xsi:type="dcterms:W3CDTF">2020-02-05T16:06:17Z</dcterms:modified>
</cp:coreProperties>
</file>