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99" r:id="rId2"/>
    <p:sldId id="649" r:id="rId3"/>
    <p:sldId id="542" r:id="rId4"/>
    <p:sldId id="687" r:id="rId5"/>
    <p:sldId id="688" r:id="rId6"/>
    <p:sldId id="635" r:id="rId7"/>
    <p:sldId id="692" r:id="rId8"/>
    <p:sldId id="1158" r:id="rId9"/>
    <p:sldId id="544" r:id="rId10"/>
    <p:sldId id="549" r:id="rId11"/>
    <p:sldId id="617" r:id="rId12"/>
    <p:sldId id="550" r:id="rId13"/>
    <p:sldId id="1004" r:id="rId14"/>
    <p:sldId id="768" r:id="rId15"/>
    <p:sldId id="769" r:id="rId16"/>
    <p:sldId id="770" r:id="rId17"/>
    <p:sldId id="621" r:id="rId18"/>
    <p:sldId id="1212" r:id="rId19"/>
    <p:sldId id="750" r:id="rId20"/>
    <p:sldId id="759" r:id="rId21"/>
    <p:sldId id="760" r:id="rId22"/>
    <p:sldId id="761" r:id="rId23"/>
    <p:sldId id="762" r:id="rId24"/>
    <p:sldId id="776" r:id="rId25"/>
    <p:sldId id="771" r:id="rId26"/>
    <p:sldId id="775" r:id="rId27"/>
    <p:sldId id="763" r:id="rId28"/>
    <p:sldId id="702" r:id="rId29"/>
    <p:sldId id="73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F9300"/>
    <a:srgbClr val="011893"/>
    <a:srgbClr val="76D6FF"/>
    <a:srgbClr val="009051"/>
    <a:srgbClr val="FF2600"/>
    <a:srgbClr val="D883FF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3" autoAdjust="0"/>
    <p:restoredTop sz="95597" autoAdjust="0"/>
  </p:normalViewPr>
  <p:slideViewPr>
    <p:cSldViewPr snapToGrid="0">
      <p:cViewPr varScale="1">
        <p:scale>
          <a:sx n="102" d="100"/>
          <a:sy n="102" d="100"/>
        </p:scale>
        <p:origin x="1064" y="16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B52A4640-FD85-D64F-8F35-E07304235F5F}" type="presOf" srcId="{2EC81A35-8D57-124B-ABCE-2ABCF936B667}" destId="{9EC0FAFF-6CE3-7640-BE7A-52C4AF5538E2}" srcOrd="1" destOrd="0" presId="urn:microsoft.com/office/officeart/2005/8/layout/venn1"/>
    <dgm:cxn modelId="{034C6D4E-2FBA-474A-9077-0FF8C9C804CA}" type="presOf" srcId="{C2DCDBC5-95E9-4F42-8754-6810EB41A3B6}" destId="{ABB0EE10-8504-404A-8824-5F22425D91BF}" srcOrd="0" destOrd="0" presId="urn:microsoft.com/office/officeart/2005/8/layout/venn1"/>
    <dgm:cxn modelId="{EF1E985C-4C83-514F-AAB7-E897E1014759}" type="presOf" srcId="{E47640B8-E388-6141-8043-F310278C03B2}" destId="{524DE1D1-1650-674C-AA9B-4DB5A8E1AD84}" srcOrd="1" destOrd="0" presId="urn:microsoft.com/office/officeart/2005/8/layout/venn1"/>
    <dgm:cxn modelId="{C3825867-C405-7B42-A7E5-424A4EAD6450}" type="presOf" srcId="{E47640B8-E388-6141-8043-F310278C03B2}" destId="{E0F896BF-E8D9-2145-B631-F874C101A436}" srcOrd="0" destOrd="0" presId="urn:microsoft.com/office/officeart/2005/8/layout/venn1"/>
    <dgm:cxn modelId="{E979DA97-980B-3643-BB92-317601AA8A1C}" type="presOf" srcId="{865D233C-903B-9F4C-9226-AC6433E046AF}" destId="{337EDADF-F20D-C040-81EA-8B0554C72AC2}" srcOrd="1" destOrd="0" presId="urn:microsoft.com/office/officeart/2005/8/layout/venn1"/>
    <dgm:cxn modelId="{3007A799-B6FD-C042-BC31-FD8640B2F69C}" type="presOf" srcId="{865D233C-903B-9F4C-9226-AC6433E046AF}" destId="{DDAD003A-79BB-F54B-8024-DA7A6A25F4EE}" srcOrd="0" destOrd="0" presId="urn:microsoft.com/office/officeart/2005/8/layout/venn1"/>
    <dgm:cxn modelId="{2BE821C9-2121-9B41-97DB-B374926960B4}" type="presOf" srcId="{2EC81A35-8D57-124B-ABCE-2ABCF936B667}" destId="{93E056BD-4766-394C-A4DC-5E4C2451228E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E3AA8411-1348-674D-BBB3-180030DCDE43}" type="presParOf" srcId="{ABB0EE10-8504-404A-8824-5F22425D91BF}" destId="{93E056BD-4766-394C-A4DC-5E4C2451228E}" srcOrd="0" destOrd="0" presId="urn:microsoft.com/office/officeart/2005/8/layout/venn1"/>
    <dgm:cxn modelId="{7BE10229-9ECC-B04C-BCBD-5C48734A388C}" type="presParOf" srcId="{ABB0EE10-8504-404A-8824-5F22425D91BF}" destId="{9EC0FAFF-6CE3-7640-BE7A-52C4AF5538E2}" srcOrd="1" destOrd="0" presId="urn:microsoft.com/office/officeart/2005/8/layout/venn1"/>
    <dgm:cxn modelId="{40178842-B790-BA4E-9D3B-93341614B1D0}" type="presParOf" srcId="{ABB0EE10-8504-404A-8824-5F22425D91BF}" destId="{E0F896BF-E8D9-2145-B631-F874C101A436}" srcOrd="2" destOrd="0" presId="urn:microsoft.com/office/officeart/2005/8/layout/venn1"/>
    <dgm:cxn modelId="{D1A9D604-ECA4-3A4F-AF71-6AC9ABA33704}" type="presParOf" srcId="{ABB0EE10-8504-404A-8824-5F22425D91BF}" destId="{524DE1D1-1650-674C-AA9B-4DB5A8E1AD84}" srcOrd="3" destOrd="0" presId="urn:microsoft.com/office/officeart/2005/8/layout/venn1"/>
    <dgm:cxn modelId="{6664AA12-529F-F740-887C-153AB714C68D}" type="presParOf" srcId="{ABB0EE10-8504-404A-8824-5F22425D91BF}" destId="{DDAD003A-79BB-F54B-8024-DA7A6A25F4EE}" srcOrd="4" destOrd="0" presId="urn:microsoft.com/office/officeart/2005/8/layout/venn1"/>
    <dgm:cxn modelId="{2240D205-BFFC-CB44-A1A3-BF8308066BCD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2125678" y="0"/>
          <a:ext cx="4132624" cy="2266200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2676695" y="396585"/>
        <a:ext cx="3030591" cy="1019790"/>
      </dsp:txXfrm>
    </dsp:sp>
    <dsp:sp modelId="{E0F896BF-E8D9-2145-B631-F874C101A436}">
      <dsp:nvSpPr>
        <dsp:cNvPr id="0" name=""/>
        <dsp:cNvSpPr/>
      </dsp:nvSpPr>
      <dsp:spPr>
        <a:xfrm>
          <a:off x="3968531" y="1221853"/>
          <a:ext cx="3750429" cy="24384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5115538" y="1851773"/>
        <a:ext cx="2250257" cy="1341120"/>
      </dsp:txXfrm>
    </dsp:sp>
    <dsp:sp modelId="{DDAD003A-79BB-F54B-8024-DA7A6A25F4EE}">
      <dsp:nvSpPr>
        <dsp:cNvPr id="0" name=""/>
        <dsp:cNvSpPr/>
      </dsp:nvSpPr>
      <dsp:spPr>
        <a:xfrm>
          <a:off x="760020" y="1353137"/>
          <a:ext cx="3750429" cy="2320625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113185" y="1952632"/>
        <a:ext cx="2250257" cy="127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00702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1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63133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55905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08146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567512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998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0258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72539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9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r>
              <a:rPr lang="en-US"/>
              <a:t>Copyright 2018 Sarah R. Powell, Ph.D.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9A0A5-7830-7241-9C0C-8CAC122C2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190D-2CBF-9C4A-A62B-BFBD40382E3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92D05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570600-AD1A-8C4B-A411-FA872BA38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Conceptual Understanding </a:t>
            </a:r>
            <a:br>
              <a:rPr lang="en-US" dirty="0"/>
            </a:br>
            <a:r>
              <a:rPr lang="en-US" dirty="0"/>
              <a:t>of Addition and Subtraction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099798-7557-3F4B-A160-166ACBA7E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Ralston Schools</a:t>
            </a:r>
          </a:p>
          <a:p>
            <a:r>
              <a:rPr lang="en-US"/>
              <a:t>October 18,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Addition: Part-Part-Whole (Total)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874070"/>
            <a:ext cx="8686800" cy="4839538"/>
          </a:xfrm>
        </p:spPr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2400" b="0" dirty="0"/>
              <a:t>Count one set, count another set, put sets together, count sum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69" y="4220744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969" y="4144544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969" y="4373144"/>
            <a:ext cx="1099113" cy="54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127" y="1999511"/>
            <a:ext cx="735120" cy="647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501" y="2742461"/>
            <a:ext cx="73512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686" y="1897172"/>
            <a:ext cx="558800" cy="425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086" y="2430572"/>
            <a:ext cx="558800" cy="425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686" y="2963972"/>
            <a:ext cx="558800" cy="425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8569" y="3915944"/>
            <a:ext cx="1054100" cy="9338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169" y="3992144"/>
            <a:ext cx="1054100" cy="9338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9813" y="1605591"/>
            <a:ext cx="3352800" cy="1900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9942" y="5328888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+ 3 = 5</a:t>
            </a:r>
          </a:p>
        </p:txBody>
      </p:sp>
    </p:spTree>
    <p:extLst>
      <p:ext uri="{BB962C8B-B14F-4D97-AF65-F5344CB8AC3E}">
        <p14:creationId xmlns:p14="http://schemas.microsoft.com/office/powerpoint/2010/main" val="272703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278 L 0.18507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278 L 0.15157 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14166 -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16684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13333 2.9629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Addition: Part-Part-Whole (Total)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chemeClr val="accent1"/>
                </a:solidFill>
              </a:rPr>
              <a:t>4 + 5 = 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4"/>
                </a:solidFill>
              </a:rPr>
              <a:t>3 + 7 = __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8600" y="2647902"/>
            <a:ext cx="2342305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112" y="3897044"/>
            <a:ext cx="2159000" cy="2159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E07CF14-147D-754C-BB60-E27E9AD84AD2}"/>
              </a:ext>
            </a:extLst>
          </p:cNvPr>
          <p:cNvGrpSpPr/>
          <p:nvPr/>
        </p:nvGrpSpPr>
        <p:grpSpPr>
          <a:xfrm>
            <a:off x="5390106" y="1438138"/>
            <a:ext cx="3200400" cy="3206276"/>
            <a:chOff x="5551471" y="2133600"/>
            <a:chExt cx="3200400" cy="32062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BFFBD0-3A2D-C347-895F-BAA555DF2730}"/>
                </a:ext>
              </a:extLst>
            </p:cNvPr>
            <p:cNvSpPr/>
            <p:nvPr/>
          </p:nvSpPr>
          <p:spPr>
            <a:xfrm>
              <a:off x="5551471" y="2133600"/>
              <a:ext cx="3200400" cy="3206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Teach this problem to a student.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E74A66-431C-754F-A35E-1CA5FD08E2DA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6F31A4B-3B19-B944-B916-E4F256C5E5FF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8D413D-D536-ED46-BA94-4A14DE7A9915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32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Addition: Join (Change Increase)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F2F26-3F15-E44A-8A20-5F65CCD1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11648"/>
            <a:ext cx="8686800" cy="4839538"/>
          </a:xfrm>
        </p:spPr>
        <p:txBody>
          <a:bodyPr/>
          <a:lstStyle/>
          <a:p>
            <a:r>
              <a:rPr lang="en-US" dirty="0"/>
              <a:t>Start with a set, add the other set, count sum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287" y="4351854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287" y="4275654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287" y="4504254"/>
            <a:ext cx="1099113" cy="54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653" y="2000114"/>
            <a:ext cx="735120" cy="647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657" y="2740591"/>
            <a:ext cx="73512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043" y="1787389"/>
            <a:ext cx="558800" cy="425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925" y="2394199"/>
            <a:ext cx="558800" cy="425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287" y="3001009"/>
            <a:ext cx="558800" cy="425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887" y="4047054"/>
            <a:ext cx="1054100" cy="9338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487" y="4123254"/>
            <a:ext cx="1054100" cy="9338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53372" y="5337430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+ 3 = 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1FF1F2-2F71-3F48-880C-D1F4E14DAFB6}"/>
              </a:ext>
            </a:extLst>
          </p:cNvPr>
          <p:cNvSpPr/>
          <p:nvPr/>
        </p:nvSpPr>
        <p:spPr>
          <a:xfrm>
            <a:off x="2879813" y="1605591"/>
            <a:ext cx="3352800" cy="1900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167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16684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13334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Addition: Join (Change Increase)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C37BD6A-BAD1-7C43-8AD1-18FC02EB33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chemeClr val="accent1"/>
                </a:solidFill>
              </a:rPr>
              <a:t>8 + 3 = 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4"/>
                </a:solidFill>
              </a:rPr>
              <a:t>5 + 6 = __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8600" y="2674297"/>
            <a:ext cx="2342305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830" y="3664897"/>
            <a:ext cx="2159000" cy="2159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5D37F4D-4509-4E47-8595-517EDCE1B15A}"/>
              </a:ext>
            </a:extLst>
          </p:cNvPr>
          <p:cNvGrpSpPr/>
          <p:nvPr/>
        </p:nvGrpSpPr>
        <p:grpSpPr>
          <a:xfrm>
            <a:off x="5390106" y="1438138"/>
            <a:ext cx="3200400" cy="3206276"/>
            <a:chOff x="5551471" y="2133600"/>
            <a:chExt cx="3200400" cy="32062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4C2649-399D-CB4A-8454-3CF4AC9B8FBF}"/>
                </a:ext>
              </a:extLst>
            </p:cNvPr>
            <p:cNvSpPr/>
            <p:nvPr/>
          </p:nvSpPr>
          <p:spPr>
            <a:xfrm>
              <a:off x="5551471" y="2133600"/>
              <a:ext cx="3200400" cy="3206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Teach this problem to a student.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390C1F7-6F22-F945-8638-FE6B3A81C7D3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1E81204-5EF6-7145-A16E-71544717ABA4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910DBB-88B0-7146-9852-97E7EE57652A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14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A5825-A1DC-3C49-B474-5C209D87E11C}"/>
              </a:ext>
            </a:extLst>
          </p:cNvPr>
          <p:cNvSpPr txBox="1"/>
          <p:nvPr/>
        </p:nvSpPr>
        <p:spPr>
          <a:xfrm>
            <a:off x="370829" y="2689412"/>
            <a:ext cx="834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it important to understand addition in two separate ways?</a:t>
            </a:r>
          </a:p>
        </p:txBody>
      </p:sp>
    </p:spTree>
    <p:extLst>
      <p:ext uri="{BB962C8B-B14F-4D97-AF65-F5344CB8AC3E}">
        <p14:creationId xmlns:p14="http://schemas.microsoft.com/office/powerpoint/2010/main" val="174806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19200"/>
            <a:ext cx="8305800" cy="4445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>
                <a:solidFill>
                  <a:schemeClr val="accent4"/>
                </a:solidFill>
              </a:rPr>
              <a:t>Parts</a:t>
            </a:r>
            <a:r>
              <a:rPr lang="en-US" sz="2800" dirty="0"/>
              <a:t> put together into a </a:t>
            </a:r>
            <a:r>
              <a:rPr lang="en-US" sz="2800" b="1" dirty="0">
                <a:solidFill>
                  <a:srgbClr val="7030A0"/>
                </a:solidFill>
              </a:rPr>
              <a:t>total</a:t>
            </a:r>
            <a:endParaRPr lang="en-US" sz="2800" dirty="0">
              <a:solidFill>
                <a:srgbClr val="7030A0"/>
              </a:solidFill>
            </a:endParaRPr>
          </a:p>
          <a:p>
            <a:pPr lvl="1"/>
            <a:r>
              <a:rPr lang="en-US" sz="2800" dirty="0" err="1"/>
              <a:t>Jin</a:t>
            </a:r>
            <a:r>
              <a:rPr lang="en-US" sz="2800" dirty="0"/>
              <a:t> saw </a:t>
            </a:r>
            <a:r>
              <a:rPr lang="en-US" sz="2800" b="1" dirty="0">
                <a:solidFill>
                  <a:schemeClr val="accent4"/>
                </a:solidFill>
              </a:rPr>
              <a:t>4</a:t>
            </a:r>
            <a:r>
              <a:rPr lang="en-US" sz="2800" dirty="0"/>
              <a:t> cardinals and </a:t>
            </a:r>
            <a:r>
              <a:rPr lang="en-US" sz="2800" b="1" dirty="0">
                <a:solidFill>
                  <a:schemeClr val="accent4"/>
                </a:solidFill>
              </a:rPr>
              <a:t>5</a:t>
            </a:r>
            <a:r>
              <a:rPr lang="en-US" sz="2800" dirty="0"/>
              <a:t> blue jays. How many birds did </a:t>
            </a:r>
            <a:r>
              <a:rPr lang="en-US" sz="2800" dirty="0" err="1"/>
              <a:t>Jin</a:t>
            </a:r>
            <a:r>
              <a:rPr lang="en-US" sz="2800" dirty="0"/>
              <a:t> see?</a:t>
            </a:r>
          </a:p>
          <a:p>
            <a:pPr marL="731520" lvl="2" indent="0" eaLnBrk="1" hangingPunct="1">
              <a:buNone/>
            </a:pPr>
            <a:r>
              <a:rPr lang="en-US" sz="2800" b="1" dirty="0">
                <a:solidFill>
                  <a:schemeClr val="accent4"/>
                </a:solidFill>
              </a:rPr>
              <a:t>4</a:t>
            </a:r>
            <a:r>
              <a:rPr lang="en-US" sz="2800" dirty="0"/>
              <a:t> + </a:t>
            </a:r>
            <a:r>
              <a:rPr lang="en-US" sz="2800" b="1" dirty="0">
                <a:solidFill>
                  <a:schemeClr val="accent4"/>
                </a:solidFill>
              </a:rPr>
              <a:t>5</a:t>
            </a:r>
            <a:r>
              <a:rPr lang="en-US" sz="2800" dirty="0"/>
              <a:t> = 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</a:p>
          <a:p>
            <a:pPr lvl="1"/>
            <a:r>
              <a:rPr lang="en-US" sz="2800" dirty="0" err="1"/>
              <a:t>Jin</a:t>
            </a:r>
            <a:r>
              <a:rPr lang="en-US" sz="2800" dirty="0"/>
              <a:t> saw </a:t>
            </a:r>
            <a:r>
              <a:rPr lang="en-US" sz="2800" b="1" dirty="0">
                <a:solidFill>
                  <a:srgbClr val="7030A0"/>
                </a:solidFill>
              </a:rPr>
              <a:t>9</a:t>
            </a:r>
            <a:r>
              <a:rPr lang="en-US" sz="2800" dirty="0"/>
              <a:t> birds. If </a:t>
            </a:r>
            <a:r>
              <a:rPr lang="en-US" sz="2800" b="1" dirty="0">
                <a:solidFill>
                  <a:schemeClr val="accent4"/>
                </a:solidFill>
              </a:rPr>
              <a:t>4</a:t>
            </a:r>
            <a:r>
              <a:rPr lang="en-US" sz="2800" dirty="0"/>
              <a:t> of the birds were cardinals, how many were blue jays?</a:t>
            </a:r>
          </a:p>
          <a:p>
            <a:pPr marL="731520" lvl="2" indent="0" eaLnBrk="1" hangingPunct="1">
              <a:buNone/>
            </a:pPr>
            <a:r>
              <a:rPr lang="en-US" sz="2800" b="1" dirty="0">
                <a:solidFill>
                  <a:schemeClr val="accent4"/>
                </a:solidFill>
              </a:rPr>
              <a:t>4</a:t>
            </a:r>
            <a:r>
              <a:rPr lang="en-US" sz="2800" dirty="0"/>
              <a:t> + </a:t>
            </a:r>
            <a:r>
              <a:rPr lang="en-US" sz="2800" b="1" dirty="0">
                <a:solidFill>
                  <a:schemeClr val="accent4"/>
                </a:solidFill>
              </a:rPr>
              <a:t>?</a:t>
            </a:r>
            <a:r>
              <a:rPr lang="en-US" sz="2800" dirty="0"/>
              <a:t> = </a:t>
            </a:r>
            <a:r>
              <a:rPr lang="en-US" sz="2800" b="1" dirty="0">
                <a:solidFill>
                  <a:srgbClr val="7030A0"/>
                </a:solidFill>
              </a:rPr>
              <a:t>9</a:t>
            </a:r>
          </a:p>
          <a:p>
            <a:pPr lvl="1"/>
            <a:r>
              <a:rPr lang="en-US" sz="2800" dirty="0" err="1"/>
              <a:t>Jin</a:t>
            </a:r>
            <a:r>
              <a:rPr lang="en-US" sz="2800" dirty="0"/>
              <a:t> saw </a:t>
            </a:r>
            <a:r>
              <a:rPr lang="en-US" sz="2800" b="1" dirty="0">
                <a:solidFill>
                  <a:srgbClr val="7030A0"/>
                </a:solidFill>
              </a:rPr>
              <a:t>9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birds. </a:t>
            </a:r>
            <a:r>
              <a:rPr lang="en-US" sz="2800" b="1" dirty="0">
                <a:solidFill>
                  <a:schemeClr val="accent4"/>
                </a:solidFill>
              </a:rPr>
              <a:t>5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dirty="0"/>
              <a:t>of the birds were blue jays, how many were cardinals?</a:t>
            </a:r>
          </a:p>
          <a:p>
            <a:pPr marL="731520" lvl="2" indent="0" eaLnBrk="1" hangingPunct="1">
              <a:buNone/>
            </a:pPr>
            <a:r>
              <a:rPr lang="en-US" sz="2800" b="1" dirty="0">
                <a:solidFill>
                  <a:schemeClr val="accent4"/>
                </a:solidFill>
              </a:rPr>
              <a:t>5</a:t>
            </a:r>
            <a:r>
              <a:rPr lang="en-US" sz="2800" dirty="0"/>
              <a:t> + </a:t>
            </a:r>
            <a:r>
              <a:rPr lang="en-US" sz="2800" b="1" dirty="0">
                <a:solidFill>
                  <a:schemeClr val="accent4"/>
                </a:solidFill>
              </a:rPr>
              <a:t>?</a:t>
            </a:r>
            <a:r>
              <a:rPr lang="en-US" sz="2800" dirty="0"/>
              <a:t> = </a:t>
            </a:r>
            <a:r>
              <a:rPr lang="en-US" sz="28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864" y="130108"/>
            <a:ext cx="2167218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150945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152400" y="1143000"/>
            <a:ext cx="8839200" cy="5486400"/>
          </a:xfrm>
        </p:spPr>
        <p:txBody>
          <a:bodyPr>
            <a:noAutofit/>
          </a:bodyPr>
          <a:lstStyle/>
          <a:p>
            <a:r>
              <a:rPr lang="en-US" sz="2800" dirty="0"/>
              <a:t>An amount that </a:t>
            </a:r>
            <a:r>
              <a:rPr lang="en-US" sz="2800" b="1" dirty="0"/>
              <a:t>increases</a:t>
            </a:r>
            <a:r>
              <a:rPr lang="en-US" sz="2800" dirty="0"/>
              <a:t> or decreases</a:t>
            </a:r>
          </a:p>
          <a:p>
            <a:pPr lvl="1"/>
            <a:r>
              <a:rPr lang="en-US" sz="2600" dirty="0"/>
              <a:t>Mara had $</a:t>
            </a:r>
            <a:r>
              <a:rPr lang="en-US" sz="2600" b="1" dirty="0">
                <a:solidFill>
                  <a:schemeClr val="accent4"/>
                </a:solidFill>
              </a:rPr>
              <a:t>4</a:t>
            </a:r>
            <a:r>
              <a:rPr lang="en-US" sz="2600" dirty="0"/>
              <a:t>. Then she earned $</a:t>
            </a:r>
            <a:r>
              <a:rPr lang="en-US" sz="2600" b="1" dirty="0">
                <a:solidFill>
                  <a:srgbClr val="00B050"/>
                </a:solidFill>
              </a:rPr>
              <a:t>3</a:t>
            </a:r>
            <a:r>
              <a:rPr lang="en-US" sz="2600" dirty="0"/>
              <a:t> for cleaning her room. How much money does Mara have now? </a:t>
            </a:r>
          </a:p>
          <a:p>
            <a:pPr marL="731520" lvl="2" indent="0">
              <a:buNone/>
            </a:pPr>
            <a:r>
              <a:rPr lang="en-US" sz="2600" b="1" dirty="0">
                <a:solidFill>
                  <a:schemeClr val="accent4"/>
                </a:solidFill>
              </a:rPr>
              <a:t>4</a:t>
            </a:r>
            <a:r>
              <a:rPr lang="en-US" sz="2600" dirty="0"/>
              <a:t> + </a:t>
            </a:r>
            <a:r>
              <a:rPr lang="en-US" sz="2600" b="1" dirty="0">
                <a:solidFill>
                  <a:srgbClr val="00B050"/>
                </a:solidFill>
              </a:rPr>
              <a:t>3</a:t>
            </a:r>
            <a:r>
              <a:rPr lang="en-US" sz="2600" dirty="0"/>
              <a:t> = </a:t>
            </a:r>
            <a:r>
              <a:rPr lang="en-US" sz="2600" b="1" dirty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sz="2600" dirty="0"/>
              <a:t>Mara has $</a:t>
            </a:r>
            <a:r>
              <a:rPr lang="en-US" sz="2600" b="1" dirty="0">
                <a:solidFill>
                  <a:schemeClr val="accent4"/>
                </a:solidFill>
              </a:rPr>
              <a:t>4</a:t>
            </a:r>
            <a:r>
              <a:rPr lang="en-US" sz="2600" dirty="0"/>
              <a:t>. Then she earned money for cleaning her room. Now Mara has $</a:t>
            </a:r>
            <a:r>
              <a:rPr lang="en-US" sz="2600" b="1" dirty="0">
                <a:solidFill>
                  <a:schemeClr val="accent1"/>
                </a:solidFill>
              </a:rPr>
              <a:t>7</a:t>
            </a:r>
            <a:r>
              <a:rPr lang="en-US" sz="2600" dirty="0"/>
              <a:t>. How much money did she earn?</a:t>
            </a:r>
          </a:p>
          <a:p>
            <a:pPr marL="731520" lvl="2" indent="0">
              <a:buNone/>
            </a:pPr>
            <a:r>
              <a:rPr lang="en-US" sz="2600" b="1" dirty="0">
                <a:solidFill>
                  <a:schemeClr val="accent4"/>
                </a:solidFill>
              </a:rPr>
              <a:t>4</a:t>
            </a:r>
            <a:r>
              <a:rPr lang="en-US" sz="2600" dirty="0"/>
              <a:t> + </a:t>
            </a:r>
            <a:r>
              <a:rPr lang="en-US" sz="2600" b="1" dirty="0">
                <a:solidFill>
                  <a:srgbClr val="00B050"/>
                </a:solidFill>
              </a:rPr>
              <a:t>?</a:t>
            </a:r>
            <a:r>
              <a:rPr lang="en-US" sz="2600" dirty="0"/>
              <a:t> = </a:t>
            </a:r>
            <a:r>
              <a:rPr lang="en-US" sz="2600" b="1" dirty="0">
                <a:solidFill>
                  <a:schemeClr val="accent1"/>
                </a:solidFill>
              </a:rPr>
              <a:t>7</a:t>
            </a:r>
          </a:p>
          <a:p>
            <a:pPr lvl="1"/>
            <a:r>
              <a:rPr lang="en-US" sz="2600" dirty="0"/>
              <a:t>Mara had some money. Then she made $</a:t>
            </a:r>
            <a:r>
              <a:rPr lang="en-US" sz="2600" b="1" dirty="0">
                <a:solidFill>
                  <a:srgbClr val="00B050"/>
                </a:solidFill>
              </a:rPr>
              <a:t>3</a:t>
            </a:r>
            <a:r>
              <a:rPr lang="en-US" sz="2600" dirty="0"/>
              <a:t> for cleaning her room. Now she has $</a:t>
            </a:r>
            <a:r>
              <a:rPr lang="en-US" sz="2600" b="1" dirty="0">
                <a:solidFill>
                  <a:schemeClr val="accent1"/>
                </a:solidFill>
              </a:rPr>
              <a:t>7</a:t>
            </a:r>
            <a:r>
              <a:rPr lang="en-US" sz="2600" dirty="0"/>
              <a:t>. How much money did Mara start with?</a:t>
            </a:r>
          </a:p>
          <a:p>
            <a:pPr marL="731520" lvl="2" indent="0">
              <a:buNone/>
            </a:pPr>
            <a:r>
              <a:rPr lang="en-US" sz="2600" b="1" dirty="0">
                <a:solidFill>
                  <a:schemeClr val="accent4"/>
                </a:solidFill>
              </a:rPr>
              <a:t>?</a:t>
            </a:r>
            <a:r>
              <a:rPr lang="en-US" sz="2600" dirty="0"/>
              <a:t> + </a:t>
            </a:r>
            <a:r>
              <a:rPr lang="en-US" sz="2600" b="1" dirty="0">
                <a:solidFill>
                  <a:srgbClr val="00B050"/>
                </a:solidFill>
              </a:rPr>
              <a:t>3</a:t>
            </a:r>
            <a:r>
              <a:rPr lang="en-US" sz="2600" dirty="0"/>
              <a:t> = </a:t>
            </a:r>
            <a:r>
              <a:rPr lang="en-US" sz="26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82607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393177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Part-Part-Whole Versus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chemeClr val="accent4"/>
                </a:solidFill>
              </a:rPr>
              <a:t>3 + 9 = 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00B050"/>
                </a:solidFill>
              </a:rPr>
              <a:t>7 + 4 = __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394C00-B4A0-1C4F-9479-97CB10A9ED68}"/>
              </a:ext>
            </a:extLst>
          </p:cNvPr>
          <p:cNvGrpSpPr/>
          <p:nvPr/>
        </p:nvGrpSpPr>
        <p:grpSpPr>
          <a:xfrm>
            <a:off x="5336318" y="1344706"/>
            <a:ext cx="3200400" cy="3873449"/>
            <a:chOff x="5551471" y="1466427"/>
            <a:chExt cx="3200400" cy="38734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93A53D-49F1-5642-ADCC-48D941577430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Determine a word problem for each schema.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9D195A-B35B-5C4B-B30F-DB375DCC32A7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2539B84-E717-994B-B1F9-7385099E92F2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B3B980-B89B-F042-B529-72A0FA3DF9D4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03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1230A-AA99-7242-9054-90A92CCBA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13" y="0"/>
            <a:ext cx="5185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94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Subtraction Facts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100 subtraction basic facts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/>
              <a:t>Subtrahend and difference are single-digit numbers and minuend is single- or double-digit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16		</a:t>
            </a:r>
            <a:r>
              <a:rPr lang="en-US" b="1" dirty="0">
                <a:solidFill>
                  <a:srgbClr val="EB641B"/>
                </a:solidFill>
              </a:rPr>
              <a:t>(minuend)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u="sng" dirty="0"/>
              <a:t>–	  8</a:t>
            </a:r>
            <a:r>
              <a:rPr lang="en-US" dirty="0"/>
              <a:t>		</a:t>
            </a:r>
            <a:r>
              <a:rPr lang="en-US" b="1" dirty="0">
                <a:solidFill>
                  <a:srgbClr val="EB641B"/>
                </a:solidFill>
              </a:rPr>
              <a:t>(subtrahend)</a:t>
            </a:r>
            <a:endParaRPr lang="en-US" b="1" u="sng" dirty="0">
              <a:solidFill>
                <a:srgbClr val="EB641B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  8	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difference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16523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</a:t>
            </a:r>
            <a:r>
              <a:rPr lang="en-US" sz="2800" dirty="0" err="1"/>
              <a:t>Ph.D</a:t>
            </a:r>
            <a:r>
              <a:rPr lang="en-US" sz="2800" dirty="0"/>
              <a:t> 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92" y="3955501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76126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Subtraction: Separate (Change Decrease)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13DE5-5630-2942-BDC4-1DCB83E4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06" y="751514"/>
            <a:ext cx="8686800" cy="4839538"/>
          </a:xfrm>
        </p:spPr>
        <p:txBody>
          <a:bodyPr/>
          <a:lstStyle/>
          <a:p>
            <a:r>
              <a:rPr lang="en-US" dirty="0"/>
              <a:t>Start with a set, take away from that set, count difference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799" y="3801533"/>
            <a:ext cx="665330" cy="812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799" y="3801533"/>
            <a:ext cx="665330" cy="812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99" y="3801533"/>
            <a:ext cx="665330" cy="812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99" y="3801533"/>
            <a:ext cx="665330" cy="812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99" y="3801533"/>
            <a:ext cx="665330" cy="8128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5816599" y="3725333"/>
            <a:ext cx="838200" cy="1066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54599" y="3725333"/>
            <a:ext cx="838200" cy="1066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292599" y="3725333"/>
            <a:ext cx="838200" cy="1066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070" y="2248164"/>
            <a:ext cx="664158" cy="635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070" y="2019564"/>
            <a:ext cx="664158" cy="63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870" y="2705364"/>
            <a:ext cx="664158" cy="635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070" y="2705364"/>
            <a:ext cx="664158" cy="635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70" y="2019564"/>
            <a:ext cx="664158" cy="635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00200" y="1934897"/>
            <a:ext cx="2895600" cy="158326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7228" y="5142579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– 3 = 2</a:t>
            </a:r>
          </a:p>
        </p:txBody>
      </p:sp>
    </p:spTree>
    <p:extLst>
      <p:ext uri="{BB962C8B-B14F-4D97-AF65-F5344CB8AC3E}">
        <p14:creationId xmlns:p14="http://schemas.microsoft.com/office/powerpoint/2010/main" val="39179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3 -0.00185 L 0.28886 -0.00185 " pathEditMode="relative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3 -0.00186 L 0.38058 -0.04628 " pathEditMode="relative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4 0.00926 L 0.58069 0.07589 " pathEditMode="relative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Subtraction: Separate (Change Decrease)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2"/>
                </a:solidFill>
              </a:rPr>
              <a:t>11 </a:t>
            </a:r>
            <a:r>
              <a:rPr lang="en-US" sz="3600" dirty="0">
                <a:solidFill>
                  <a:schemeClr val="accent2"/>
                </a:solidFill>
              </a:rPr>
              <a:t>–</a:t>
            </a:r>
            <a:r>
              <a:rPr lang="en-US" sz="3600" b="0" dirty="0">
                <a:solidFill>
                  <a:schemeClr val="accent2"/>
                </a:solidFill>
              </a:rPr>
              <a:t> 6 = 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4"/>
                </a:solidFill>
              </a:rPr>
              <a:t>13 </a:t>
            </a:r>
            <a:r>
              <a:rPr lang="en-US" sz="3600" dirty="0">
                <a:solidFill>
                  <a:schemeClr val="accent4"/>
                </a:solidFill>
              </a:rPr>
              <a:t>–</a:t>
            </a:r>
            <a:r>
              <a:rPr lang="en-US" sz="3600" b="0" dirty="0">
                <a:solidFill>
                  <a:schemeClr val="accent4"/>
                </a:solidFill>
              </a:rPr>
              <a:t> 7 = __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92050"/>
            <a:ext cx="2374900" cy="237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388" y="3776133"/>
            <a:ext cx="2057400" cy="2057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DE50D9F-6974-644E-B905-ED9BA095CD2E}"/>
              </a:ext>
            </a:extLst>
          </p:cNvPr>
          <p:cNvGrpSpPr/>
          <p:nvPr/>
        </p:nvGrpSpPr>
        <p:grpSpPr>
          <a:xfrm>
            <a:off x="5390106" y="1438138"/>
            <a:ext cx="3200400" cy="3206276"/>
            <a:chOff x="5551471" y="2133600"/>
            <a:chExt cx="3200400" cy="32062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822771-FE57-9643-8C4D-54ED58A086CF}"/>
                </a:ext>
              </a:extLst>
            </p:cNvPr>
            <p:cNvSpPr/>
            <p:nvPr/>
          </p:nvSpPr>
          <p:spPr>
            <a:xfrm>
              <a:off x="5551471" y="2133600"/>
              <a:ext cx="3200400" cy="3206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Teach this problem to a student.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DC4E5B-BE7E-C446-BBB8-0A0E8BE99F47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FE1CDE-C218-1548-8EBE-4908818EF578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FD94BD-AB7D-DB47-8C67-84546C200B01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054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Subtraction: Compare (Difference)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D184E5-534E-C442-A5E9-098A608DC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59606"/>
            <a:ext cx="8686800" cy="4839538"/>
          </a:xfrm>
        </p:spPr>
        <p:txBody>
          <a:bodyPr/>
          <a:lstStyle/>
          <a:p>
            <a:r>
              <a:rPr lang="en-US" dirty="0"/>
              <a:t>Compare two sets, count difference</a:t>
            </a:r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445270" y="3383934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26270" y="3383934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7270" y="3383934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8270" y="3383934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69270" y="3383934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45270" y="3917334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26270" y="3917334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07270" y="3917334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DB8965-F441-0E46-A553-3E18B5CC37D3}"/>
              </a:ext>
            </a:extLst>
          </p:cNvPr>
          <p:cNvSpPr txBox="1"/>
          <p:nvPr/>
        </p:nvSpPr>
        <p:spPr>
          <a:xfrm>
            <a:off x="2318270" y="5022096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– 3 =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CC94D-A8B7-2C44-ABDE-EEF181CC2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592" y="1829177"/>
            <a:ext cx="2517416" cy="12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16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Subtraction: Compare (Difference)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1"/>
                </a:solidFill>
              </a:rPr>
              <a:t>10 </a:t>
            </a:r>
            <a:r>
              <a:rPr lang="en-US" sz="3600" dirty="0">
                <a:solidFill>
                  <a:schemeClr val="accent1"/>
                </a:solidFill>
              </a:rPr>
              <a:t>–</a:t>
            </a:r>
            <a:r>
              <a:rPr lang="en-US" sz="3600" b="0" dirty="0">
                <a:solidFill>
                  <a:schemeClr val="accent1"/>
                </a:solidFill>
              </a:rPr>
              <a:t> 7 = 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2"/>
                </a:solidFill>
              </a:rPr>
              <a:t>11 </a:t>
            </a:r>
            <a:r>
              <a:rPr lang="en-US" sz="3600" dirty="0">
                <a:solidFill>
                  <a:schemeClr val="accent2"/>
                </a:solidFill>
              </a:rPr>
              <a:t>–</a:t>
            </a:r>
            <a:r>
              <a:rPr lang="en-US" sz="3600" b="0" dirty="0">
                <a:solidFill>
                  <a:schemeClr val="accent2"/>
                </a:solidFill>
              </a:rPr>
              <a:t> 3 = __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23633"/>
            <a:ext cx="20574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3601895"/>
            <a:ext cx="2019300" cy="20193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1DBAC72-5723-B64D-B074-412A419F108F}"/>
              </a:ext>
            </a:extLst>
          </p:cNvPr>
          <p:cNvGrpSpPr/>
          <p:nvPr/>
        </p:nvGrpSpPr>
        <p:grpSpPr>
          <a:xfrm>
            <a:off x="5390106" y="1438138"/>
            <a:ext cx="3200400" cy="3206276"/>
            <a:chOff x="5551471" y="2133600"/>
            <a:chExt cx="3200400" cy="32062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795C2C-6A50-4C48-A0F0-A756898B04E3}"/>
                </a:ext>
              </a:extLst>
            </p:cNvPr>
            <p:cNvSpPr/>
            <p:nvPr/>
          </p:nvSpPr>
          <p:spPr>
            <a:xfrm>
              <a:off x="5551471" y="2133600"/>
              <a:ext cx="3200400" cy="3206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Teach this problem to a student.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E998D4-37F4-6548-9629-1C3DC10A96CD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2AC090-F781-AB4A-A710-FB14C2CDACF6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DC0F6F-A0D3-CF46-BB07-EB7963005F47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521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A5825-A1DC-3C49-B474-5C209D87E11C}"/>
              </a:ext>
            </a:extLst>
          </p:cNvPr>
          <p:cNvSpPr txBox="1"/>
          <p:nvPr/>
        </p:nvSpPr>
        <p:spPr>
          <a:xfrm>
            <a:off x="228600" y="3048000"/>
            <a:ext cx="872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it important to understand subtraction in two separate ways?</a:t>
            </a:r>
          </a:p>
        </p:txBody>
      </p:sp>
    </p:spTree>
    <p:extLst>
      <p:ext uri="{BB962C8B-B14F-4D97-AF65-F5344CB8AC3E}">
        <p14:creationId xmlns:p14="http://schemas.microsoft.com/office/powerpoint/2010/main" val="1947196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763000" cy="4838700"/>
          </a:xfrm>
        </p:spPr>
        <p:txBody>
          <a:bodyPr>
            <a:noAutofit/>
          </a:bodyPr>
          <a:lstStyle/>
          <a:p>
            <a:r>
              <a:rPr lang="en-US" sz="2800" dirty="0"/>
              <a:t>An amount that increases or </a:t>
            </a:r>
            <a:r>
              <a:rPr lang="en-US" sz="2800" b="1" dirty="0"/>
              <a:t>decreases</a:t>
            </a:r>
          </a:p>
          <a:p>
            <a:pPr lvl="1"/>
            <a:r>
              <a:rPr lang="en-US" sz="2600" dirty="0" err="1"/>
              <a:t>Aishwarya</a:t>
            </a:r>
            <a:r>
              <a:rPr lang="en-US" sz="2600" dirty="0"/>
              <a:t> had </a:t>
            </a:r>
            <a:r>
              <a:rPr lang="en-US" sz="2600" b="1" dirty="0">
                <a:solidFill>
                  <a:schemeClr val="accent4"/>
                </a:solidFill>
              </a:rPr>
              <a:t>9</a:t>
            </a:r>
            <a:r>
              <a:rPr lang="en-US" sz="2600" b="1" dirty="0"/>
              <a:t> </a:t>
            </a:r>
            <a:r>
              <a:rPr lang="en-US" sz="2600" dirty="0"/>
              <a:t>cookies. Then she ate </a:t>
            </a:r>
            <a:r>
              <a:rPr lang="en-US" sz="2600" b="1" dirty="0">
                <a:solidFill>
                  <a:srgbClr val="00B050"/>
                </a:solidFill>
              </a:rPr>
              <a:t>2</a:t>
            </a:r>
            <a:r>
              <a:rPr lang="en-US" sz="2600" dirty="0"/>
              <a:t> of the cookies. How many cookies does </a:t>
            </a:r>
            <a:r>
              <a:rPr lang="en-US" sz="2600" dirty="0" err="1"/>
              <a:t>Aishwarya</a:t>
            </a:r>
            <a:r>
              <a:rPr lang="en-US" sz="2600" dirty="0"/>
              <a:t> have now?  </a:t>
            </a:r>
          </a:p>
          <a:p>
            <a:pPr marL="731520" lvl="2" indent="0">
              <a:buNone/>
            </a:pPr>
            <a:r>
              <a:rPr lang="en-US" sz="2600" b="1" dirty="0">
                <a:solidFill>
                  <a:schemeClr val="accent4"/>
                </a:solidFill>
              </a:rPr>
              <a:t>9</a:t>
            </a:r>
            <a:r>
              <a:rPr lang="en-US" sz="2600" dirty="0"/>
              <a:t> – </a:t>
            </a:r>
            <a:r>
              <a:rPr lang="en-US" sz="2600" b="1" dirty="0">
                <a:solidFill>
                  <a:srgbClr val="00B050"/>
                </a:solidFill>
              </a:rPr>
              <a:t>2</a:t>
            </a:r>
            <a:r>
              <a:rPr lang="en-US" sz="2600" dirty="0"/>
              <a:t> = </a:t>
            </a:r>
            <a:r>
              <a:rPr lang="en-US" sz="2600" b="1" dirty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sz="2600" dirty="0" err="1"/>
              <a:t>Aishwarya</a:t>
            </a:r>
            <a:r>
              <a:rPr lang="en-US" sz="2600" dirty="0"/>
              <a:t> had </a:t>
            </a:r>
            <a:r>
              <a:rPr lang="en-US" sz="2600" b="1" dirty="0">
                <a:solidFill>
                  <a:schemeClr val="accent4"/>
                </a:solidFill>
              </a:rPr>
              <a:t>9</a:t>
            </a:r>
            <a:r>
              <a:rPr lang="en-US" sz="2600" dirty="0"/>
              <a:t> cookies. She ate some of the cookies. Now, she has </a:t>
            </a:r>
            <a:r>
              <a:rPr lang="en-US" sz="2600" b="1" dirty="0">
                <a:solidFill>
                  <a:schemeClr val="accent1"/>
                </a:solidFill>
              </a:rPr>
              <a:t>7</a:t>
            </a:r>
            <a:r>
              <a:rPr lang="en-US" sz="2600" dirty="0"/>
              <a:t> cookies. How many cookies did </a:t>
            </a:r>
            <a:r>
              <a:rPr lang="en-US" sz="2600" dirty="0" err="1"/>
              <a:t>Aishwarya</a:t>
            </a:r>
            <a:r>
              <a:rPr lang="en-US" sz="2600" dirty="0"/>
              <a:t> eat? </a:t>
            </a:r>
          </a:p>
          <a:p>
            <a:pPr marL="731520" lvl="2" indent="0">
              <a:buNone/>
            </a:pPr>
            <a:r>
              <a:rPr lang="en-US" sz="2600" b="1" dirty="0">
                <a:solidFill>
                  <a:schemeClr val="accent4"/>
                </a:solidFill>
              </a:rPr>
              <a:t>9</a:t>
            </a:r>
            <a:r>
              <a:rPr lang="en-US" sz="2600" dirty="0"/>
              <a:t> – </a:t>
            </a:r>
            <a:r>
              <a:rPr lang="en-US" sz="2600" b="1" dirty="0">
                <a:solidFill>
                  <a:srgbClr val="00B050"/>
                </a:solidFill>
              </a:rPr>
              <a:t>?</a:t>
            </a:r>
            <a:r>
              <a:rPr lang="en-US" sz="2600" dirty="0"/>
              <a:t> = </a:t>
            </a:r>
            <a:r>
              <a:rPr lang="en-US" sz="2600" b="1" dirty="0">
                <a:solidFill>
                  <a:schemeClr val="accent1"/>
                </a:solidFill>
              </a:rPr>
              <a:t>7</a:t>
            </a:r>
          </a:p>
          <a:p>
            <a:pPr lvl="1"/>
            <a:r>
              <a:rPr lang="en-US" sz="2600" dirty="0" err="1"/>
              <a:t>Aishwarya</a:t>
            </a:r>
            <a:r>
              <a:rPr lang="en-US" sz="2600" dirty="0"/>
              <a:t> had some cookies. Then, she ate </a:t>
            </a:r>
            <a:r>
              <a:rPr lang="en-US" sz="2600" b="1" dirty="0">
                <a:solidFill>
                  <a:srgbClr val="00B050"/>
                </a:solidFill>
              </a:rPr>
              <a:t>2</a:t>
            </a:r>
            <a:r>
              <a:rPr lang="en-US" sz="2600" dirty="0"/>
              <a:t> of the cookies. Now she has </a:t>
            </a:r>
            <a:r>
              <a:rPr lang="en-US" sz="2600" b="1" dirty="0">
                <a:solidFill>
                  <a:schemeClr val="accent1"/>
                </a:solidFill>
              </a:rPr>
              <a:t>7</a:t>
            </a:r>
            <a:r>
              <a:rPr lang="en-US" sz="2600" dirty="0"/>
              <a:t> cookies left. How many cookies did </a:t>
            </a:r>
            <a:r>
              <a:rPr lang="en-US" sz="2600" dirty="0" err="1"/>
              <a:t>Aishwarya</a:t>
            </a:r>
            <a:r>
              <a:rPr lang="en-US" sz="2600" dirty="0"/>
              <a:t> have to start with?</a:t>
            </a:r>
          </a:p>
          <a:p>
            <a:pPr marL="731520" lvl="2" indent="0">
              <a:buNone/>
            </a:pPr>
            <a:r>
              <a:rPr lang="en-US" sz="2600" b="1" dirty="0">
                <a:solidFill>
                  <a:schemeClr val="accent4"/>
                </a:solidFill>
              </a:rPr>
              <a:t>?</a:t>
            </a:r>
            <a:r>
              <a:rPr lang="en-US" sz="2600" dirty="0"/>
              <a:t> – </a:t>
            </a:r>
            <a:r>
              <a:rPr lang="en-US" sz="2600" b="1" dirty="0">
                <a:solidFill>
                  <a:srgbClr val="00B050"/>
                </a:solidFill>
              </a:rPr>
              <a:t>2</a:t>
            </a:r>
            <a:r>
              <a:rPr lang="en-US" sz="2600" dirty="0"/>
              <a:t> = </a:t>
            </a:r>
            <a:r>
              <a:rPr lang="en-US" sz="26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B575E9-5335-5A42-B3E1-68941AD306E9}"/>
              </a:ext>
            </a:extLst>
          </p:cNvPr>
          <p:cNvSpPr/>
          <p:nvPr/>
        </p:nvSpPr>
        <p:spPr>
          <a:xfrm>
            <a:off x="228600" y="82607"/>
            <a:ext cx="2167218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165082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1"/>
            <a:ext cx="8736106" cy="475272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Greater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4"/>
                </a:solidFill>
              </a:rPr>
              <a:t>less</a:t>
            </a:r>
            <a:r>
              <a:rPr lang="en-US" sz="2800" dirty="0"/>
              <a:t> amounts compared for a </a:t>
            </a:r>
            <a:r>
              <a:rPr lang="en-US" sz="2800" dirty="0">
                <a:solidFill>
                  <a:srgbClr val="FF0000"/>
                </a:solidFill>
              </a:rPr>
              <a:t>difference</a:t>
            </a:r>
          </a:p>
          <a:p>
            <a:pPr lvl="1"/>
            <a:r>
              <a:rPr lang="en-US" sz="2600" dirty="0"/>
              <a:t>Brad has </a:t>
            </a:r>
            <a:r>
              <a:rPr lang="en-US" sz="2600" b="1" dirty="0">
                <a:solidFill>
                  <a:schemeClr val="accent1"/>
                </a:solidFill>
              </a:rPr>
              <a:t>9</a:t>
            </a:r>
            <a:r>
              <a:rPr lang="en-US" sz="2600" dirty="0"/>
              <a:t> apples. Caroline has </a:t>
            </a:r>
            <a:r>
              <a:rPr lang="en-US" sz="2600" b="1" dirty="0">
                <a:solidFill>
                  <a:schemeClr val="accent4"/>
                </a:solidFill>
              </a:rPr>
              <a:t>4</a:t>
            </a:r>
            <a:r>
              <a:rPr lang="en-US" sz="2600" dirty="0"/>
              <a:t> apples. How many more apples does Brad have? (How many fewer does Caroline have?)</a:t>
            </a:r>
          </a:p>
          <a:p>
            <a:pPr lvl="2"/>
            <a:r>
              <a:rPr lang="en-US" sz="2600" b="1" dirty="0">
                <a:solidFill>
                  <a:schemeClr val="accent1"/>
                </a:solidFill>
              </a:rPr>
              <a:t>9</a:t>
            </a:r>
            <a:r>
              <a:rPr lang="en-US" sz="2600" dirty="0"/>
              <a:t> – </a:t>
            </a:r>
            <a:r>
              <a:rPr lang="en-US" sz="2600" b="1" dirty="0">
                <a:solidFill>
                  <a:schemeClr val="accent4"/>
                </a:solidFill>
              </a:rPr>
              <a:t>4</a:t>
            </a:r>
            <a:r>
              <a:rPr lang="en-US" sz="2600" dirty="0"/>
              <a:t> = </a:t>
            </a:r>
            <a:r>
              <a:rPr lang="en-US" sz="2600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600" dirty="0"/>
              <a:t>Brad has </a:t>
            </a:r>
            <a:r>
              <a:rPr lang="en-US" sz="2600" b="1" dirty="0">
                <a:solidFill>
                  <a:srgbClr val="FF0000"/>
                </a:solidFill>
              </a:rPr>
              <a:t>5</a:t>
            </a:r>
            <a:r>
              <a:rPr lang="en-US" sz="2600" dirty="0"/>
              <a:t> more apples than Caroline. If Caroline has </a:t>
            </a:r>
            <a:r>
              <a:rPr lang="en-US" sz="2600" b="1" dirty="0">
                <a:solidFill>
                  <a:schemeClr val="accent4"/>
                </a:solidFill>
              </a:rPr>
              <a:t>4</a:t>
            </a:r>
            <a:r>
              <a:rPr lang="en-US" sz="2600" dirty="0"/>
              <a:t> apples, how many does Brad have?</a:t>
            </a:r>
          </a:p>
          <a:p>
            <a:pPr lvl="2"/>
            <a:r>
              <a:rPr lang="en-US" sz="2600" b="1" dirty="0">
                <a:solidFill>
                  <a:schemeClr val="accent1"/>
                </a:solidFill>
              </a:rPr>
              <a:t>?</a:t>
            </a:r>
            <a:r>
              <a:rPr lang="en-US" sz="2600" dirty="0"/>
              <a:t> – </a:t>
            </a:r>
            <a:r>
              <a:rPr lang="en-US" sz="2600" b="1" dirty="0">
                <a:solidFill>
                  <a:schemeClr val="accent4"/>
                </a:solidFill>
              </a:rPr>
              <a:t>4</a:t>
            </a:r>
            <a:r>
              <a:rPr lang="en-US" sz="2600" dirty="0"/>
              <a:t> = </a:t>
            </a:r>
            <a:r>
              <a:rPr lang="en-US" sz="2600" b="1" dirty="0">
                <a:solidFill>
                  <a:srgbClr val="FF0000"/>
                </a:solidFill>
              </a:rPr>
              <a:t>5</a:t>
            </a:r>
          </a:p>
          <a:p>
            <a:pPr lvl="1"/>
            <a:r>
              <a:rPr lang="en-US" sz="2600" dirty="0"/>
              <a:t>Caroline has </a:t>
            </a:r>
            <a:r>
              <a:rPr lang="en-US" sz="2600" b="1" dirty="0">
                <a:solidFill>
                  <a:srgbClr val="FF0000"/>
                </a:solidFill>
              </a:rPr>
              <a:t>5</a:t>
            </a:r>
            <a:r>
              <a:rPr lang="en-US" sz="2600" dirty="0"/>
              <a:t> fewer apples than Brad. Brad has </a:t>
            </a:r>
            <a:r>
              <a:rPr lang="en-US" sz="2600" b="1" dirty="0">
                <a:solidFill>
                  <a:schemeClr val="accent1"/>
                </a:solidFill>
              </a:rPr>
              <a:t>9</a:t>
            </a:r>
            <a:r>
              <a:rPr lang="en-US" sz="2600" dirty="0"/>
              <a:t> apples. How many apples does Caroline have?</a:t>
            </a:r>
          </a:p>
          <a:p>
            <a:pPr lvl="2"/>
            <a:r>
              <a:rPr lang="en-US" sz="2600" b="1" dirty="0">
                <a:solidFill>
                  <a:schemeClr val="accent1"/>
                </a:solidFill>
              </a:rPr>
              <a:t>9</a:t>
            </a:r>
            <a:r>
              <a:rPr lang="en-US" sz="2600" dirty="0"/>
              <a:t> – </a:t>
            </a:r>
            <a:r>
              <a:rPr lang="en-US" sz="2600" b="1" dirty="0">
                <a:solidFill>
                  <a:schemeClr val="accent4"/>
                </a:solidFill>
              </a:rPr>
              <a:t>?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= </a:t>
            </a:r>
            <a:r>
              <a:rPr lang="en-US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41984"/>
            <a:ext cx="2167218" cy="7306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3621672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Separate Versus 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00B0F0"/>
                </a:solidFill>
              </a:rPr>
              <a:t>9 – 5 = 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00B050"/>
                </a:solidFill>
              </a:rPr>
              <a:t>8 – 3 = __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58" y="3281430"/>
            <a:ext cx="2159000" cy="2159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20AD5B-3C02-1648-84B6-C07ADFFD2B4D}"/>
              </a:ext>
            </a:extLst>
          </p:cNvPr>
          <p:cNvGrpSpPr/>
          <p:nvPr/>
        </p:nvGrpSpPr>
        <p:grpSpPr>
          <a:xfrm>
            <a:off x="5336318" y="1344706"/>
            <a:ext cx="3200400" cy="3873449"/>
            <a:chOff x="5551471" y="1466427"/>
            <a:chExt cx="3200400" cy="38734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E59E33-4663-3D42-9711-68EE086F5CED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Determine a word problem for each schema.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F37C782-C59C-F840-A334-AA8C0674C8A6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08DD5CA-BC7D-444B-9240-0E26A20B38D4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426C84-EF64-C246-B389-27BCB089ED06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3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619933" y="3360377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525993" y="2794078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202BD5-5DF8-8E49-BFBD-BC7975D42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2" y="611753"/>
            <a:ext cx="3082169" cy="5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57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Ph.D.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4055795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8349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2515112"/>
            <a:ext cx="6343650" cy="3478775"/>
          </a:xfrm>
        </p:spPr>
      </p:pic>
      <p:sp>
        <p:nvSpPr>
          <p:cNvPr id="5" name="Down Arrow 4"/>
          <p:cNvSpPr/>
          <p:nvPr/>
        </p:nvSpPr>
        <p:spPr>
          <a:xfrm rot="2720398">
            <a:off x="5856359" y="892488"/>
            <a:ext cx="1752600" cy="4343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246809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767140" y="3327900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521605" y="2782311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5A25BB-C2A0-CB43-9810-09153E812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1" y="719582"/>
            <a:ext cx="3082169" cy="5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9309" y="2706758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308" y="1854308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4104" y="2644107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4104" y="1854308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308" y="1392645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4104" y="1392644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308" y="3696323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308" y="4037612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 Instruction</a:t>
            </a:r>
          </a:p>
        </p:txBody>
      </p:sp>
    </p:spTree>
    <p:extLst>
      <p:ext uri="{BB962C8B-B14F-4D97-AF65-F5344CB8AC3E}">
        <p14:creationId xmlns:p14="http://schemas.microsoft.com/office/powerpoint/2010/main" val="92753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9312585"/>
              </p:ext>
            </p:extLst>
          </p:nvPr>
        </p:nvGraphicFramePr>
        <p:xfrm>
          <a:off x="329210" y="1276103"/>
          <a:ext cx="8455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45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Language</a:t>
            </a:r>
          </a:p>
        </p:txBody>
      </p:sp>
      <p:sp>
        <p:nvSpPr>
          <p:cNvPr id="7" name="Trapezoid 6"/>
          <p:cNvSpPr/>
          <p:nvPr/>
        </p:nvSpPr>
        <p:spPr>
          <a:xfrm>
            <a:off x="1325605" y="2451041"/>
            <a:ext cx="3400926" cy="1985211"/>
          </a:xfrm>
          <a:prstGeom prst="trapezoid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precise</a:t>
            </a:r>
          </a:p>
        </p:txBody>
      </p:sp>
      <p:sp>
        <p:nvSpPr>
          <p:cNvPr id="12" name="Trapezoid 11"/>
          <p:cNvSpPr/>
          <p:nvPr/>
        </p:nvSpPr>
        <p:spPr>
          <a:xfrm rot="10800000">
            <a:off x="4269331" y="2451041"/>
            <a:ext cx="3400926" cy="1985211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3560" y="3012759"/>
            <a:ext cx="21125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concise</a:t>
            </a:r>
          </a:p>
        </p:txBody>
      </p:sp>
    </p:spTree>
    <p:extLst>
      <p:ext uri="{BB962C8B-B14F-4D97-AF65-F5344CB8AC3E}">
        <p14:creationId xmlns:p14="http://schemas.microsoft.com/office/powerpoint/2010/main" val="235401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7F605-CC7A-C640-8AC0-248B38990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041" y="0"/>
            <a:ext cx="5259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0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Addition Facts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100 addition basic facts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/>
              <a:t>Single-digit addends sum to a single- or double-digit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5  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addend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u="sng" dirty="0"/>
              <a:t>+	4</a:t>
            </a:r>
            <a:r>
              <a:rPr lang="en-US" dirty="0"/>
              <a:t>	</a:t>
            </a:r>
            <a:r>
              <a:rPr lang="en-US" b="1" dirty="0">
                <a:solidFill>
                  <a:srgbClr val="EB641B"/>
                </a:solidFill>
              </a:rPr>
              <a:t>(addend)</a:t>
            </a:r>
            <a:endParaRPr lang="en-US" b="1" u="sng" dirty="0">
              <a:solidFill>
                <a:srgbClr val="EB641B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9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sum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472943792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4432</TotalTime>
  <Words>833</Words>
  <Application>Microsoft Macintosh PowerPoint</Application>
  <PresentationFormat>On-screen Show (4:3)</PresentationFormat>
  <Paragraphs>180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Franklin Gothic Book</vt:lpstr>
      <vt:lpstr>Verdana</vt:lpstr>
      <vt:lpstr>NCII-Uconn</vt:lpstr>
      <vt:lpstr>Conceptual Understanding  of Addition and Subtraction</vt:lpstr>
      <vt:lpstr>Contact Information</vt:lpstr>
      <vt:lpstr>Materials</vt:lpstr>
      <vt:lpstr>PowerPoint Presentation</vt:lpstr>
      <vt:lpstr>Explicit Instruction</vt:lpstr>
      <vt:lpstr>Multiple Representations</vt:lpstr>
      <vt:lpstr>Focus on Language</vt:lpstr>
      <vt:lpstr>PowerPoint Presentation</vt:lpstr>
      <vt:lpstr>Addition Facts</vt:lpstr>
      <vt:lpstr>Addition: Part-Part-Whole (Total)</vt:lpstr>
      <vt:lpstr>Addition: Part-Part-Whole (Total)</vt:lpstr>
      <vt:lpstr>Addition: Join (Change Increase)</vt:lpstr>
      <vt:lpstr>Addition: Join (Change Increase)</vt:lpstr>
      <vt:lpstr>PowerPoint Presentation</vt:lpstr>
      <vt:lpstr>PowerPoint Presentation</vt:lpstr>
      <vt:lpstr>PowerPoint Presentation</vt:lpstr>
      <vt:lpstr>Part-Part-Whole Versus Join</vt:lpstr>
      <vt:lpstr>PowerPoint Presentation</vt:lpstr>
      <vt:lpstr>Subtraction Facts</vt:lpstr>
      <vt:lpstr>Subtraction: Separate (Change Decrease)</vt:lpstr>
      <vt:lpstr>Subtraction: Separate (Change Decrease)</vt:lpstr>
      <vt:lpstr>Subtraction: Compare (Difference)</vt:lpstr>
      <vt:lpstr>Subtraction: Compare (Difference)</vt:lpstr>
      <vt:lpstr>PowerPoint Presentation</vt:lpstr>
      <vt:lpstr>PowerPoint Presentation</vt:lpstr>
      <vt:lpstr>PowerPoint Presentation</vt:lpstr>
      <vt:lpstr>Separate Versus Compare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srpowell@austin.utexas.edu</cp:lastModifiedBy>
  <cp:revision>489</cp:revision>
  <dcterms:created xsi:type="dcterms:W3CDTF">2016-08-16T05:11:43Z</dcterms:created>
  <dcterms:modified xsi:type="dcterms:W3CDTF">2018-10-18T02:36:47Z</dcterms:modified>
</cp:coreProperties>
</file>