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708" r:id="rId4"/>
    <p:sldMasterId id="2147483720" r:id="rId5"/>
    <p:sldMasterId id="2147483732" r:id="rId6"/>
    <p:sldMasterId id="2147483792" r:id="rId7"/>
  </p:sldMasterIdLst>
  <p:notesMasterIdLst>
    <p:notesMasterId r:id="rId44"/>
  </p:notesMasterIdLst>
  <p:sldIdLst>
    <p:sldId id="256" r:id="rId8"/>
    <p:sldId id="319" r:id="rId9"/>
    <p:sldId id="327" r:id="rId10"/>
    <p:sldId id="318" r:id="rId11"/>
    <p:sldId id="320" r:id="rId12"/>
    <p:sldId id="322" r:id="rId13"/>
    <p:sldId id="323" r:id="rId14"/>
    <p:sldId id="459" r:id="rId15"/>
    <p:sldId id="458" r:id="rId16"/>
    <p:sldId id="328" r:id="rId17"/>
    <p:sldId id="278" r:id="rId18"/>
    <p:sldId id="261" r:id="rId19"/>
    <p:sldId id="280" r:id="rId20"/>
    <p:sldId id="262" r:id="rId21"/>
    <p:sldId id="324" r:id="rId22"/>
    <p:sldId id="321" r:id="rId23"/>
    <p:sldId id="258" r:id="rId24"/>
    <p:sldId id="325" r:id="rId25"/>
    <p:sldId id="326" r:id="rId26"/>
    <p:sldId id="444" r:id="rId27"/>
    <p:sldId id="445" r:id="rId28"/>
    <p:sldId id="446" r:id="rId29"/>
    <p:sldId id="289" r:id="rId30"/>
    <p:sldId id="447" r:id="rId31"/>
    <p:sldId id="448" r:id="rId32"/>
    <p:sldId id="449" r:id="rId33"/>
    <p:sldId id="450" r:id="rId34"/>
    <p:sldId id="451" r:id="rId35"/>
    <p:sldId id="341" r:id="rId36"/>
    <p:sldId id="441" r:id="rId37"/>
    <p:sldId id="442" r:id="rId38"/>
    <p:sldId id="453" r:id="rId39"/>
    <p:sldId id="457" r:id="rId40"/>
    <p:sldId id="455" r:id="rId41"/>
    <p:sldId id="276" r:id="rId42"/>
    <p:sldId id="45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713"/>
    <a:srgbClr val="1313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59" d="100"/>
          <a:sy n="59" d="100"/>
        </p:scale>
        <p:origin x="956" y="38"/>
      </p:cViewPr>
      <p:guideLst/>
    </p:cSldViewPr>
  </p:slideViewPr>
  <p:notesTextViewPr>
    <p:cViewPr>
      <p:scale>
        <a:sx n="1" d="1"/>
        <a:sy n="1" d="1"/>
      </p:scale>
      <p:origin x="0" y="0"/>
    </p:cViewPr>
  </p:notesTextViewPr>
  <p:sorterViewPr>
    <p:cViewPr>
      <p:scale>
        <a:sx n="100" d="100"/>
        <a:sy n="100" d="100"/>
      </p:scale>
      <p:origin x="0" y="-156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Pullan" userId="ac839c20-0ef9-43d8-a968-0fdc05eeb8de" providerId="ADAL" clId="{90C85F36-76A7-4306-A6A4-CE4B0C243029}"/>
    <pc:docChg chg="modSld">
      <pc:chgData name="Linda Pullan" userId="ac839c20-0ef9-43d8-a968-0fdc05eeb8de" providerId="ADAL" clId="{90C85F36-76A7-4306-A6A4-CE4B0C243029}" dt="2023-06-15T15:05:30.299" v="2" actId="1036"/>
      <pc:docMkLst>
        <pc:docMk/>
      </pc:docMkLst>
      <pc:sldChg chg="modSp mod">
        <pc:chgData name="Linda Pullan" userId="ac839c20-0ef9-43d8-a968-0fdc05eeb8de" providerId="ADAL" clId="{90C85F36-76A7-4306-A6A4-CE4B0C243029}" dt="2023-06-15T15:05:30.299" v="2" actId="1036"/>
        <pc:sldMkLst>
          <pc:docMk/>
          <pc:sldMk cId="1403438805" sldId="256"/>
        </pc:sldMkLst>
        <pc:picChg chg="mod">
          <ac:chgData name="Linda Pullan" userId="ac839c20-0ef9-43d8-a968-0fdc05eeb8de" providerId="ADAL" clId="{90C85F36-76A7-4306-A6A4-CE4B0C243029}" dt="2023-06-15T15:05:30.299" v="2" actId="1036"/>
          <ac:picMkLst>
            <pc:docMk/>
            <pc:sldMk cId="1403438805" sldId="256"/>
            <ac:picMk id="5" creationId="{B458075B-EED2-1BE3-CCDE-00710E7E47F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8FA004-4646-4932-A824-CF853F71C439}"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57B63AF8-70AB-4E5C-8F1A-A46B61B79737}">
      <dgm:prSet phldrT="[Text]"/>
      <dgm:spPr/>
      <dgm:t>
        <a:bodyPr/>
        <a:lstStyle/>
        <a:p>
          <a:r>
            <a:rPr lang="en-US" b="1" dirty="0"/>
            <a:t>Strategy</a:t>
          </a:r>
        </a:p>
      </dgm:t>
    </dgm:pt>
    <dgm:pt modelId="{0AFA7725-EA52-4E63-A67C-8559DA684731}" type="parTrans" cxnId="{52D8264D-CF29-4B0F-9090-9301295B2B8F}">
      <dgm:prSet/>
      <dgm:spPr/>
      <dgm:t>
        <a:bodyPr/>
        <a:lstStyle/>
        <a:p>
          <a:endParaRPr lang="en-US"/>
        </a:p>
      </dgm:t>
    </dgm:pt>
    <dgm:pt modelId="{C06591C5-C3B5-4F09-91AD-B0CBE36EC452}" type="sibTrans" cxnId="{52D8264D-CF29-4B0F-9090-9301295B2B8F}">
      <dgm:prSet/>
      <dgm:spPr/>
      <dgm:t>
        <a:bodyPr/>
        <a:lstStyle/>
        <a:p>
          <a:endParaRPr lang="en-US"/>
        </a:p>
      </dgm:t>
    </dgm:pt>
    <dgm:pt modelId="{948E8C27-2664-420B-8D70-E896AA539642}">
      <dgm:prSet phldrT="[Text]"/>
      <dgm:spPr/>
      <dgm:t>
        <a:bodyPr/>
        <a:lstStyle/>
        <a:p>
          <a:r>
            <a:rPr lang="en-US" dirty="0"/>
            <a:t>Discuss Wants &amp; Needs</a:t>
          </a:r>
        </a:p>
      </dgm:t>
    </dgm:pt>
    <dgm:pt modelId="{BA2FF40F-E653-476A-8371-A2E91A95FDC5}" type="parTrans" cxnId="{A6522A50-D109-406D-923C-9A62AAB5CE19}">
      <dgm:prSet/>
      <dgm:spPr/>
      <dgm:t>
        <a:bodyPr/>
        <a:lstStyle/>
        <a:p>
          <a:endParaRPr lang="en-US"/>
        </a:p>
      </dgm:t>
    </dgm:pt>
    <dgm:pt modelId="{B88BE82F-31F3-4CF8-B45C-647DC63C2F18}" type="sibTrans" cxnId="{A6522A50-D109-406D-923C-9A62AAB5CE19}">
      <dgm:prSet/>
      <dgm:spPr/>
      <dgm:t>
        <a:bodyPr/>
        <a:lstStyle/>
        <a:p>
          <a:endParaRPr lang="en-US"/>
        </a:p>
      </dgm:t>
    </dgm:pt>
    <dgm:pt modelId="{F536EC77-B719-42F2-8FA8-D50B5946E51D}">
      <dgm:prSet phldrT="[Text]"/>
      <dgm:spPr/>
      <dgm:t>
        <a:bodyPr/>
        <a:lstStyle/>
        <a:p>
          <a:r>
            <a:rPr lang="en-US" dirty="0"/>
            <a:t>Term Sheets</a:t>
          </a:r>
        </a:p>
      </dgm:t>
    </dgm:pt>
    <dgm:pt modelId="{F49E9E74-61E3-4139-A5C6-B029BD995D99}" type="parTrans" cxnId="{D2B2C404-DC36-41C6-B452-19E97B998427}">
      <dgm:prSet/>
      <dgm:spPr/>
      <dgm:t>
        <a:bodyPr/>
        <a:lstStyle/>
        <a:p>
          <a:endParaRPr lang="en-US"/>
        </a:p>
      </dgm:t>
    </dgm:pt>
    <dgm:pt modelId="{0497F8A8-6148-44B2-ABA5-D4B37326CE7C}" type="sibTrans" cxnId="{D2B2C404-DC36-41C6-B452-19E97B998427}">
      <dgm:prSet/>
      <dgm:spPr/>
      <dgm:t>
        <a:bodyPr/>
        <a:lstStyle/>
        <a:p>
          <a:endParaRPr lang="en-US"/>
        </a:p>
      </dgm:t>
    </dgm:pt>
    <dgm:pt modelId="{7C59940A-67D7-4D67-875C-C639EEAD297E}">
      <dgm:prSet/>
      <dgm:spPr/>
      <dgm:t>
        <a:bodyPr/>
        <a:lstStyle/>
        <a:p>
          <a:r>
            <a:rPr lang="en-US" b="1"/>
            <a:t>Final Agreement</a:t>
          </a:r>
        </a:p>
      </dgm:t>
    </dgm:pt>
    <dgm:pt modelId="{93019273-9EAB-4FEE-B927-E10B2A595547}" type="parTrans" cxnId="{539A47C0-A072-4C2F-A915-9B1F5BCB1325}">
      <dgm:prSet/>
      <dgm:spPr/>
      <dgm:t>
        <a:bodyPr/>
        <a:lstStyle/>
        <a:p>
          <a:endParaRPr lang="en-US"/>
        </a:p>
      </dgm:t>
    </dgm:pt>
    <dgm:pt modelId="{A63CEB41-E356-40AC-B5F3-2024BBD09D2C}" type="sibTrans" cxnId="{539A47C0-A072-4C2F-A915-9B1F5BCB1325}">
      <dgm:prSet/>
      <dgm:spPr/>
      <dgm:t>
        <a:bodyPr/>
        <a:lstStyle/>
        <a:p>
          <a:endParaRPr lang="en-US"/>
        </a:p>
      </dgm:t>
    </dgm:pt>
    <dgm:pt modelId="{F22C8DF8-1CDB-45B0-B703-4054AFB3D78F}">
      <dgm:prSet/>
      <dgm:spPr/>
      <dgm:t>
        <a:bodyPr/>
        <a:lstStyle/>
        <a:p>
          <a:r>
            <a:rPr lang="en-US" dirty="0"/>
            <a:t>Implement</a:t>
          </a:r>
        </a:p>
      </dgm:t>
    </dgm:pt>
    <dgm:pt modelId="{EA1BAF1A-098B-4181-8379-1C349C7F5C70}" type="parTrans" cxnId="{6E1AE43A-0AEC-4B66-863C-B2C278B9EA50}">
      <dgm:prSet/>
      <dgm:spPr/>
      <dgm:t>
        <a:bodyPr/>
        <a:lstStyle/>
        <a:p>
          <a:endParaRPr lang="en-US"/>
        </a:p>
      </dgm:t>
    </dgm:pt>
    <dgm:pt modelId="{5F0A553B-536E-4184-88A9-72EF50D60E96}" type="sibTrans" cxnId="{6E1AE43A-0AEC-4B66-863C-B2C278B9EA50}">
      <dgm:prSet/>
      <dgm:spPr/>
      <dgm:t>
        <a:bodyPr/>
        <a:lstStyle/>
        <a:p>
          <a:endParaRPr lang="en-US"/>
        </a:p>
      </dgm:t>
    </dgm:pt>
    <dgm:pt modelId="{E87F390D-E4F7-4273-A09F-82E539DE2ACB}" type="pres">
      <dgm:prSet presAssocID="{B78FA004-4646-4932-A824-CF853F71C439}" presName="Name0" presStyleCnt="0">
        <dgm:presLayoutVars>
          <dgm:dir/>
          <dgm:resizeHandles val="exact"/>
        </dgm:presLayoutVars>
      </dgm:prSet>
      <dgm:spPr/>
    </dgm:pt>
    <dgm:pt modelId="{879100C4-81B0-4166-A49C-DB7E160E9878}" type="pres">
      <dgm:prSet presAssocID="{57B63AF8-70AB-4E5C-8F1A-A46B61B79737}" presName="node" presStyleLbl="node1" presStyleIdx="0" presStyleCnt="5">
        <dgm:presLayoutVars>
          <dgm:bulletEnabled val="1"/>
        </dgm:presLayoutVars>
      </dgm:prSet>
      <dgm:spPr/>
    </dgm:pt>
    <dgm:pt modelId="{F2268D33-B83E-43CD-9B66-10E4DA5BA023}" type="pres">
      <dgm:prSet presAssocID="{C06591C5-C3B5-4F09-91AD-B0CBE36EC452}" presName="sibTrans" presStyleLbl="sibTrans1D1" presStyleIdx="0" presStyleCnt="4"/>
      <dgm:spPr/>
    </dgm:pt>
    <dgm:pt modelId="{1F05C514-B6B6-4787-8C64-08020B4E18A2}" type="pres">
      <dgm:prSet presAssocID="{C06591C5-C3B5-4F09-91AD-B0CBE36EC452}" presName="connectorText" presStyleLbl="sibTrans1D1" presStyleIdx="0" presStyleCnt="4"/>
      <dgm:spPr/>
    </dgm:pt>
    <dgm:pt modelId="{764C782D-F0F8-4E90-AAF3-F68C48162290}" type="pres">
      <dgm:prSet presAssocID="{948E8C27-2664-420B-8D70-E896AA539642}" presName="node" presStyleLbl="node1" presStyleIdx="1" presStyleCnt="5">
        <dgm:presLayoutVars>
          <dgm:bulletEnabled val="1"/>
        </dgm:presLayoutVars>
      </dgm:prSet>
      <dgm:spPr/>
    </dgm:pt>
    <dgm:pt modelId="{A1C61251-1328-4EA6-94B0-5DCCEB51F9C2}" type="pres">
      <dgm:prSet presAssocID="{B88BE82F-31F3-4CF8-B45C-647DC63C2F18}" presName="sibTrans" presStyleLbl="sibTrans1D1" presStyleIdx="1" presStyleCnt="4"/>
      <dgm:spPr/>
    </dgm:pt>
    <dgm:pt modelId="{CE048520-4C28-4105-802D-0A202E5B5AB0}" type="pres">
      <dgm:prSet presAssocID="{B88BE82F-31F3-4CF8-B45C-647DC63C2F18}" presName="connectorText" presStyleLbl="sibTrans1D1" presStyleIdx="1" presStyleCnt="4"/>
      <dgm:spPr/>
    </dgm:pt>
    <dgm:pt modelId="{773C13C4-EFB5-4775-9D4A-53272BF3658E}" type="pres">
      <dgm:prSet presAssocID="{F536EC77-B719-42F2-8FA8-D50B5946E51D}" presName="node" presStyleLbl="node1" presStyleIdx="2" presStyleCnt="5">
        <dgm:presLayoutVars>
          <dgm:bulletEnabled val="1"/>
        </dgm:presLayoutVars>
      </dgm:prSet>
      <dgm:spPr/>
    </dgm:pt>
    <dgm:pt modelId="{2BFFF7B2-4681-4ADC-9275-7BC1EECE20CF}" type="pres">
      <dgm:prSet presAssocID="{0497F8A8-6148-44B2-ABA5-D4B37326CE7C}" presName="sibTrans" presStyleLbl="sibTrans1D1" presStyleIdx="2" presStyleCnt="4"/>
      <dgm:spPr/>
    </dgm:pt>
    <dgm:pt modelId="{3605A1AB-43C0-4FD0-B775-75535551D8FC}" type="pres">
      <dgm:prSet presAssocID="{0497F8A8-6148-44B2-ABA5-D4B37326CE7C}" presName="connectorText" presStyleLbl="sibTrans1D1" presStyleIdx="2" presStyleCnt="4"/>
      <dgm:spPr/>
    </dgm:pt>
    <dgm:pt modelId="{C495D8FD-201B-4705-9AC5-AF7F05646F47}" type="pres">
      <dgm:prSet presAssocID="{7C59940A-67D7-4D67-875C-C639EEAD297E}" presName="node" presStyleLbl="node1" presStyleIdx="3" presStyleCnt="5">
        <dgm:presLayoutVars>
          <dgm:bulletEnabled val="1"/>
        </dgm:presLayoutVars>
      </dgm:prSet>
      <dgm:spPr/>
    </dgm:pt>
    <dgm:pt modelId="{E4193627-FC1C-4DC2-A325-E90615DF728C}" type="pres">
      <dgm:prSet presAssocID="{A63CEB41-E356-40AC-B5F3-2024BBD09D2C}" presName="sibTrans" presStyleLbl="sibTrans1D1" presStyleIdx="3" presStyleCnt="4"/>
      <dgm:spPr/>
    </dgm:pt>
    <dgm:pt modelId="{12749499-F7F7-44DF-AF3F-DB3A89E3B45E}" type="pres">
      <dgm:prSet presAssocID="{A63CEB41-E356-40AC-B5F3-2024BBD09D2C}" presName="connectorText" presStyleLbl="sibTrans1D1" presStyleIdx="3" presStyleCnt="4"/>
      <dgm:spPr/>
    </dgm:pt>
    <dgm:pt modelId="{133C6FDA-416B-4C00-B730-0DDAEB6C421E}" type="pres">
      <dgm:prSet presAssocID="{F22C8DF8-1CDB-45B0-B703-4054AFB3D78F}" presName="node" presStyleLbl="node1" presStyleIdx="4" presStyleCnt="5">
        <dgm:presLayoutVars>
          <dgm:bulletEnabled val="1"/>
        </dgm:presLayoutVars>
      </dgm:prSet>
      <dgm:spPr/>
    </dgm:pt>
  </dgm:ptLst>
  <dgm:cxnLst>
    <dgm:cxn modelId="{D2B2C404-DC36-41C6-B452-19E97B998427}" srcId="{B78FA004-4646-4932-A824-CF853F71C439}" destId="{F536EC77-B719-42F2-8FA8-D50B5946E51D}" srcOrd="2" destOrd="0" parTransId="{F49E9E74-61E3-4139-A5C6-B029BD995D99}" sibTransId="{0497F8A8-6148-44B2-ABA5-D4B37326CE7C}"/>
    <dgm:cxn modelId="{2A59020D-AA27-4E56-802F-9CE0E93B47BA}" type="presOf" srcId="{A63CEB41-E356-40AC-B5F3-2024BBD09D2C}" destId="{E4193627-FC1C-4DC2-A325-E90615DF728C}" srcOrd="0" destOrd="0" presId="urn:microsoft.com/office/officeart/2016/7/layout/RepeatingBendingProcessNew"/>
    <dgm:cxn modelId="{8FACCD15-2533-4D48-A5FC-B457BA650A9A}" type="presOf" srcId="{F22C8DF8-1CDB-45B0-B703-4054AFB3D78F}" destId="{133C6FDA-416B-4C00-B730-0DDAEB6C421E}" srcOrd="0" destOrd="0" presId="urn:microsoft.com/office/officeart/2016/7/layout/RepeatingBendingProcessNew"/>
    <dgm:cxn modelId="{8DB2CC16-546B-42FB-9B07-CF41E7220043}" type="presOf" srcId="{C06591C5-C3B5-4F09-91AD-B0CBE36EC452}" destId="{F2268D33-B83E-43CD-9B66-10E4DA5BA023}" srcOrd="0" destOrd="0" presId="urn:microsoft.com/office/officeart/2016/7/layout/RepeatingBendingProcessNew"/>
    <dgm:cxn modelId="{8F148B1B-0099-4D56-A9E0-05283998C2B5}" type="presOf" srcId="{0497F8A8-6148-44B2-ABA5-D4B37326CE7C}" destId="{3605A1AB-43C0-4FD0-B775-75535551D8FC}" srcOrd="1" destOrd="0" presId="urn:microsoft.com/office/officeart/2016/7/layout/RepeatingBendingProcessNew"/>
    <dgm:cxn modelId="{6E1AE43A-0AEC-4B66-863C-B2C278B9EA50}" srcId="{B78FA004-4646-4932-A824-CF853F71C439}" destId="{F22C8DF8-1CDB-45B0-B703-4054AFB3D78F}" srcOrd="4" destOrd="0" parTransId="{EA1BAF1A-098B-4181-8379-1C349C7F5C70}" sibTransId="{5F0A553B-536E-4184-88A9-72EF50D60E96}"/>
    <dgm:cxn modelId="{D43FBE49-2289-4A04-8163-F9AB6BD35699}" type="presOf" srcId="{F536EC77-B719-42F2-8FA8-D50B5946E51D}" destId="{773C13C4-EFB5-4775-9D4A-53272BF3658E}" srcOrd="0" destOrd="0" presId="urn:microsoft.com/office/officeart/2016/7/layout/RepeatingBendingProcessNew"/>
    <dgm:cxn modelId="{52D8264D-CF29-4B0F-9090-9301295B2B8F}" srcId="{B78FA004-4646-4932-A824-CF853F71C439}" destId="{57B63AF8-70AB-4E5C-8F1A-A46B61B79737}" srcOrd="0" destOrd="0" parTransId="{0AFA7725-EA52-4E63-A67C-8559DA684731}" sibTransId="{C06591C5-C3B5-4F09-91AD-B0CBE36EC452}"/>
    <dgm:cxn modelId="{CAD6DD6E-BC9B-4B3D-8176-B6E9A2D6100E}" type="presOf" srcId="{948E8C27-2664-420B-8D70-E896AA539642}" destId="{764C782D-F0F8-4E90-AAF3-F68C48162290}" srcOrd="0" destOrd="0" presId="urn:microsoft.com/office/officeart/2016/7/layout/RepeatingBendingProcessNew"/>
    <dgm:cxn modelId="{A6522A50-D109-406D-923C-9A62AAB5CE19}" srcId="{B78FA004-4646-4932-A824-CF853F71C439}" destId="{948E8C27-2664-420B-8D70-E896AA539642}" srcOrd="1" destOrd="0" parTransId="{BA2FF40F-E653-476A-8371-A2E91A95FDC5}" sibTransId="{B88BE82F-31F3-4CF8-B45C-647DC63C2F18}"/>
    <dgm:cxn modelId="{CE3DA3A1-DB87-4E14-AF25-2377BDE7EC9F}" type="presOf" srcId="{B78FA004-4646-4932-A824-CF853F71C439}" destId="{E87F390D-E4F7-4273-A09F-82E539DE2ACB}" srcOrd="0" destOrd="0" presId="urn:microsoft.com/office/officeart/2016/7/layout/RepeatingBendingProcessNew"/>
    <dgm:cxn modelId="{E445E1A9-2BA2-489B-85B5-ECBD0B25E4A0}" type="presOf" srcId="{7C59940A-67D7-4D67-875C-C639EEAD297E}" destId="{C495D8FD-201B-4705-9AC5-AF7F05646F47}" srcOrd="0" destOrd="0" presId="urn:microsoft.com/office/officeart/2016/7/layout/RepeatingBendingProcessNew"/>
    <dgm:cxn modelId="{28404BB1-5A03-427C-A7D7-F9FD7BDC6DC9}" type="presOf" srcId="{A63CEB41-E356-40AC-B5F3-2024BBD09D2C}" destId="{12749499-F7F7-44DF-AF3F-DB3A89E3B45E}" srcOrd="1" destOrd="0" presId="urn:microsoft.com/office/officeart/2016/7/layout/RepeatingBendingProcessNew"/>
    <dgm:cxn modelId="{A1A173B3-9FE1-4A1B-B00D-9E8F80E11AC8}" type="presOf" srcId="{57B63AF8-70AB-4E5C-8F1A-A46B61B79737}" destId="{879100C4-81B0-4166-A49C-DB7E160E9878}" srcOrd="0" destOrd="0" presId="urn:microsoft.com/office/officeart/2016/7/layout/RepeatingBendingProcessNew"/>
    <dgm:cxn modelId="{373D50B9-63C2-4B28-95ED-3F152F5FFCDF}" type="presOf" srcId="{B88BE82F-31F3-4CF8-B45C-647DC63C2F18}" destId="{CE048520-4C28-4105-802D-0A202E5B5AB0}" srcOrd="1" destOrd="0" presId="urn:microsoft.com/office/officeart/2016/7/layout/RepeatingBendingProcessNew"/>
    <dgm:cxn modelId="{02CABFBA-04FC-4B95-85FA-8F4DCC658EA6}" type="presOf" srcId="{B88BE82F-31F3-4CF8-B45C-647DC63C2F18}" destId="{A1C61251-1328-4EA6-94B0-5DCCEB51F9C2}" srcOrd="0" destOrd="0" presId="urn:microsoft.com/office/officeart/2016/7/layout/RepeatingBendingProcessNew"/>
    <dgm:cxn modelId="{539A47C0-A072-4C2F-A915-9B1F5BCB1325}" srcId="{B78FA004-4646-4932-A824-CF853F71C439}" destId="{7C59940A-67D7-4D67-875C-C639EEAD297E}" srcOrd="3" destOrd="0" parTransId="{93019273-9EAB-4FEE-B927-E10B2A595547}" sibTransId="{A63CEB41-E356-40AC-B5F3-2024BBD09D2C}"/>
    <dgm:cxn modelId="{058D65C7-C670-499B-B878-44129DD94244}" type="presOf" srcId="{0497F8A8-6148-44B2-ABA5-D4B37326CE7C}" destId="{2BFFF7B2-4681-4ADC-9275-7BC1EECE20CF}" srcOrd="0" destOrd="0" presId="urn:microsoft.com/office/officeart/2016/7/layout/RepeatingBendingProcessNew"/>
    <dgm:cxn modelId="{E9EF12E6-A2AA-450C-911F-8F7EB97093A4}" type="presOf" srcId="{C06591C5-C3B5-4F09-91AD-B0CBE36EC452}" destId="{1F05C514-B6B6-4787-8C64-08020B4E18A2}" srcOrd="1" destOrd="0" presId="urn:microsoft.com/office/officeart/2016/7/layout/RepeatingBendingProcessNew"/>
    <dgm:cxn modelId="{5E80595F-9F91-4B07-B1B4-D3591945E962}" type="presParOf" srcId="{E87F390D-E4F7-4273-A09F-82E539DE2ACB}" destId="{879100C4-81B0-4166-A49C-DB7E160E9878}" srcOrd="0" destOrd="0" presId="urn:microsoft.com/office/officeart/2016/7/layout/RepeatingBendingProcessNew"/>
    <dgm:cxn modelId="{8E34B1AB-3B1C-45C0-9027-CD6487F49E65}" type="presParOf" srcId="{E87F390D-E4F7-4273-A09F-82E539DE2ACB}" destId="{F2268D33-B83E-43CD-9B66-10E4DA5BA023}" srcOrd="1" destOrd="0" presId="urn:microsoft.com/office/officeart/2016/7/layout/RepeatingBendingProcessNew"/>
    <dgm:cxn modelId="{049418E7-6D6D-4DCB-A432-3AB011E0B8EA}" type="presParOf" srcId="{F2268D33-B83E-43CD-9B66-10E4DA5BA023}" destId="{1F05C514-B6B6-4787-8C64-08020B4E18A2}" srcOrd="0" destOrd="0" presId="urn:microsoft.com/office/officeart/2016/7/layout/RepeatingBendingProcessNew"/>
    <dgm:cxn modelId="{1A24C0E7-0552-44E8-B29D-257086709F4A}" type="presParOf" srcId="{E87F390D-E4F7-4273-A09F-82E539DE2ACB}" destId="{764C782D-F0F8-4E90-AAF3-F68C48162290}" srcOrd="2" destOrd="0" presId="urn:microsoft.com/office/officeart/2016/7/layout/RepeatingBendingProcessNew"/>
    <dgm:cxn modelId="{380BC73F-0710-496A-8BC5-D4367DF21219}" type="presParOf" srcId="{E87F390D-E4F7-4273-A09F-82E539DE2ACB}" destId="{A1C61251-1328-4EA6-94B0-5DCCEB51F9C2}" srcOrd="3" destOrd="0" presId="urn:microsoft.com/office/officeart/2016/7/layout/RepeatingBendingProcessNew"/>
    <dgm:cxn modelId="{7DFF498B-BC3B-42E0-A158-FFAF662415F1}" type="presParOf" srcId="{A1C61251-1328-4EA6-94B0-5DCCEB51F9C2}" destId="{CE048520-4C28-4105-802D-0A202E5B5AB0}" srcOrd="0" destOrd="0" presId="urn:microsoft.com/office/officeart/2016/7/layout/RepeatingBendingProcessNew"/>
    <dgm:cxn modelId="{38858590-2890-41A8-97C2-AF26EDA9D278}" type="presParOf" srcId="{E87F390D-E4F7-4273-A09F-82E539DE2ACB}" destId="{773C13C4-EFB5-4775-9D4A-53272BF3658E}" srcOrd="4" destOrd="0" presId="urn:microsoft.com/office/officeart/2016/7/layout/RepeatingBendingProcessNew"/>
    <dgm:cxn modelId="{1B1049FC-6609-40D5-99D8-ABAB5CCF7382}" type="presParOf" srcId="{E87F390D-E4F7-4273-A09F-82E539DE2ACB}" destId="{2BFFF7B2-4681-4ADC-9275-7BC1EECE20CF}" srcOrd="5" destOrd="0" presId="urn:microsoft.com/office/officeart/2016/7/layout/RepeatingBendingProcessNew"/>
    <dgm:cxn modelId="{3E0767AC-E9A2-4155-8472-5D39BB4B976A}" type="presParOf" srcId="{2BFFF7B2-4681-4ADC-9275-7BC1EECE20CF}" destId="{3605A1AB-43C0-4FD0-B775-75535551D8FC}" srcOrd="0" destOrd="0" presId="urn:microsoft.com/office/officeart/2016/7/layout/RepeatingBendingProcessNew"/>
    <dgm:cxn modelId="{5C8AC361-5C1A-44F2-91F8-144CC0334FD4}" type="presParOf" srcId="{E87F390D-E4F7-4273-A09F-82E539DE2ACB}" destId="{C495D8FD-201B-4705-9AC5-AF7F05646F47}" srcOrd="6" destOrd="0" presId="urn:microsoft.com/office/officeart/2016/7/layout/RepeatingBendingProcessNew"/>
    <dgm:cxn modelId="{5FAC33D0-02D4-44E9-955C-FBA0CD091939}" type="presParOf" srcId="{E87F390D-E4F7-4273-A09F-82E539DE2ACB}" destId="{E4193627-FC1C-4DC2-A325-E90615DF728C}" srcOrd="7" destOrd="0" presId="urn:microsoft.com/office/officeart/2016/7/layout/RepeatingBendingProcessNew"/>
    <dgm:cxn modelId="{9C84266B-9E0E-4BD3-B6AD-8B8ABBFE36C1}" type="presParOf" srcId="{E4193627-FC1C-4DC2-A325-E90615DF728C}" destId="{12749499-F7F7-44DF-AF3F-DB3A89E3B45E}" srcOrd="0" destOrd="0" presId="urn:microsoft.com/office/officeart/2016/7/layout/RepeatingBendingProcessNew"/>
    <dgm:cxn modelId="{3689C60D-116F-46AC-BD0D-470C68734958}" type="presParOf" srcId="{E87F390D-E4F7-4273-A09F-82E539DE2ACB}" destId="{133C6FDA-416B-4C00-B730-0DDAEB6C421E}"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918533-BEC4-4B1E-B2A8-98BB26F93C27}"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n-US"/>
        </a:p>
      </dgm:t>
    </dgm:pt>
    <dgm:pt modelId="{53D629C4-F50F-4A1F-80B8-B7245A68E82B}">
      <dgm:prSet phldrT="[Text]"/>
      <dgm:spPr/>
      <dgm:t>
        <a:bodyPr/>
        <a:lstStyle/>
        <a:p>
          <a:r>
            <a:rPr lang="en-US" dirty="0"/>
            <a:t>#1 Goal for Deal</a:t>
          </a:r>
        </a:p>
      </dgm:t>
    </dgm:pt>
    <dgm:pt modelId="{D3B9FA6E-D530-4699-AB50-8A7C99EB9D4A}" type="parTrans" cxnId="{743B6C65-323A-4ED9-883F-B2D508B196A7}">
      <dgm:prSet/>
      <dgm:spPr/>
      <dgm:t>
        <a:bodyPr/>
        <a:lstStyle/>
        <a:p>
          <a:endParaRPr lang="en-US"/>
        </a:p>
      </dgm:t>
    </dgm:pt>
    <dgm:pt modelId="{C30395DF-D48E-44F0-BE5C-4854ADDC7546}" type="sibTrans" cxnId="{743B6C65-323A-4ED9-883F-B2D508B196A7}">
      <dgm:prSet/>
      <dgm:spPr/>
      <dgm:t>
        <a:bodyPr/>
        <a:lstStyle/>
        <a:p>
          <a:endParaRPr lang="en-US"/>
        </a:p>
      </dgm:t>
    </dgm:pt>
    <dgm:pt modelId="{5B798C7B-DCBE-4188-9576-A648166AE390}">
      <dgm:prSet phldrT="[Text]"/>
      <dgm:spPr/>
      <dgm:t>
        <a:bodyPr/>
        <a:lstStyle/>
        <a:p>
          <a:r>
            <a:rPr lang="en-US"/>
            <a:t>“ability to run more than 1 clinical trial”</a:t>
          </a:r>
        </a:p>
      </dgm:t>
    </dgm:pt>
    <dgm:pt modelId="{BFD10B40-4051-473B-AD6E-05641B4205D4}" type="parTrans" cxnId="{AD22579A-CCA1-445C-A5B9-DCE4DDBB2E9C}">
      <dgm:prSet/>
      <dgm:spPr/>
      <dgm:t>
        <a:bodyPr/>
        <a:lstStyle/>
        <a:p>
          <a:endParaRPr lang="en-US"/>
        </a:p>
      </dgm:t>
    </dgm:pt>
    <dgm:pt modelId="{79935831-BDFD-437F-A42D-265A3ED81643}" type="sibTrans" cxnId="{AD22579A-CCA1-445C-A5B9-DCE4DDBB2E9C}">
      <dgm:prSet/>
      <dgm:spPr/>
      <dgm:t>
        <a:bodyPr/>
        <a:lstStyle/>
        <a:p>
          <a:endParaRPr lang="en-US"/>
        </a:p>
      </dgm:t>
    </dgm:pt>
    <dgm:pt modelId="{A0494854-BEB6-466C-AB3B-1CC4E1C705A5}">
      <dgm:prSet phldrT="[Text]"/>
      <dgm:spPr/>
      <dgm:t>
        <a:bodyPr/>
        <a:lstStyle/>
        <a:p>
          <a:r>
            <a:rPr lang="en-US" dirty="0"/>
            <a:t>Needs: Met or No Deal</a:t>
          </a:r>
        </a:p>
      </dgm:t>
    </dgm:pt>
    <dgm:pt modelId="{23EE4C04-81A0-4A2E-A0B4-EB012BF0099A}" type="parTrans" cxnId="{82DE6B80-B815-4FBA-B143-22F95CB994E8}">
      <dgm:prSet/>
      <dgm:spPr/>
      <dgm:t>
        <a:bodyPr/>
        <a:lstStyle/>
        <a:p>
          <a:endParaRPr lang="en-US"/>
        </a:p>
      </dgm:t>
    </dgm:pt>
    <dgm:pt modelId="{A0A9B31C-E82F-43B0-90FF-F85B8AC8E548}" type="sibTrans" cxnId="{82DE6B80-B815-4FBA-B143-22F95CB994E8}">
      <dgm:prSet/>
      <dgm:spPr/>
      <dgm:t>
        <a:bodyPr/>
        <a:lstStyle/>
        <a:p>
          <a:endParaRPr lang="en-US"/>
        </a:p>
      </dgm:t>
    </dgm:pt>
    <dgm:pt modelId="{9566CBFF-7673-44DA-8095-F69871209FE0}">
      <dgm:prSet phldrT="[Text]"/>
      <dgm:spPr/>
      <dgm:t>
        <a:bodyPr/>
        <a:lstStyle/>
        <a:p>
          <a:r>
            <a:rPr lang="en-US"/>
            <a:t>“partner we can work with”</a:t>
          </a:r>
        </a:p>
      </dgm:t>
    </dgm:pt>
    <dgm:pt modelId="{61D8C0AA-DD73-4FAA-A4C1-8FC65F6FB34B}" type="parTrans" cxnId="{8B8280D0-D94F-4651-BC9F-67FBD4A906C7}">
      <dgm:prSet/>
      <dgm:spPr/>
      <dgm:t>
        <a:bodyPr/>
        <a:lstStyle/>
        <a:p>
          <a:endParaRPr lang="en-US"/>
        </a:p>
      </dgm:t>
    </dgm:pt>
    <dgm:pt modelId="{47ACB054-C1D5-4DC3-BEF3-BB098FBB7494}" type="sibTrans" cxnId="{8B8280D0-D94F-4651-BC9F-67FBD4A906C7}">
      <dgm:prSet/>
      <dgm:spPr/>
      <dgm:t>
        <a:bodyPr/>
        <a:lstStyle/>
        <a:p>
          <a:endParaRPr lang="en-US"/>
        </a:p>
      </dgm:t>
    </dgm:pt>
    <dgm:pt modelId="{BD1328F4-7F57-4216-BB45-1F78718F57E7}">
      <dgm:prSet phldrT="[Text]"/>
      <dgm:spPr/>
      <dgm:t>
        <a:bodyPr/>
        <a:lstStyle/>
        <a:p>
          <a:r>
            <a:rPr lang="en-US" dirty="0"/>
            <a:t>Alternative to a Deal</a:t>
          </a:r>
        </a:p>
      </dgm:t>
    </dgm:pt>
    <dgm:pt modelId="{D175D920-9AE1-4486-B122-DCA77EFE5C5B}" type="parTrans" cxnId="{8BA9C044-1507-4ED7-B6C4-70CD7C0876F7}">
      <dgm:prSet/>
      <dgm:spPr/>
      <dgm:t>
        <a:bodyPr/>
        <a:lstStyle/>
        <a:p>
          <a:endParaRPr lang="en-US"/>
        </a:p>
      </dgm:t>
    </dgm:pt>
    <dgm:pt modelId="{3F404FEB-95B1-438F-8FF6-8D9C4D7E0015}" type="sibTrans" cxnId="{8BA9C044-1507-4ED7-B6C4-70CD7C0876F7}">
      <dgm:prSet/>
      <dgm:spPr/>
      <dgm:t>
        <a:bodyPr/>
        <a:lstStyle/>
        <a:p>
          <a:endParaRPr lang="en-US"/>
        </a:p>
      </dgm:t>
    </dgm:pt>
    <dgm:pt modelId="{D38C2B8C-1FC6-467E-8000-F4FBD186E93E}">
      <dgm:prSet phldrT="[Text]"/>
      <dgm:spPr/>
      <dgm:t>
        <a:bodyPr/>
        <a:lstStyle/>
        <a:p>
          <a:r>
            <a:rPr lang="en-US"/>
            <a:t>“run only 1 clinical trial and risk all on that 1”</a:t>
          </a:r>
        </a:p>
      </dgm:t>
    </dgm:pt>
    <dgm:pt modelId="{B4294B1A-741B-4D5B-8728-C944EC7EA907}" type="parTrans" cxnId="{3CB42FE0-D688-4F0C-8622-2D8C0F52FE13}">
      <dgm:prSet/>
      <dgm:spPr/>
      <dgm:t>
        <a:bodyPr/>
        <a:lstStyle/>
        <a:p>
          <a:endParaRPr lang="en-US"/>
        </a:p>
      </dgm:t>
    </dgm:pt>
    <dgm:pt modelId="{C305BCA3-EDD1-4C21-B8A7-7C054F690CF4}" type="sibTrans" cxnId="{3CB42FE0-D688-4F0C-8622-2D8C0F52FE13}">
      <dgm:prSet/>
      <dgm:spPr/>
      <dgm:t>
        <a:bodyPr/>
        <a:lstStyle/>
        <a:p>
          <a:endParaRPr lang="en-US"/>
        </a:p>
      </dgm:t>
    </dgm:pt>
    <dgm:pt modelId="{91F4BB5D-6ADB-4369-B43B-D554E2BEF7E8}">
      <dgm:prSet/>
      <dgm:spPr/>
      <dgm:t>
        <a:bodyPr/>
        <a:lstStyle/>
        <a:p>
          <a:r>
            <a:rPr lang="en-US"/>
            <a:t>“cash to run other programs”</a:t>
          </a:r>
        </a:p>
      </dgm:t>
    </dgm:pt>
    <dgm:pt modelId="{15911706-1DEB-4076-9C3D-A382D036E252}" type="parTrans" cxnId="{5D39499D-5A74-4AE2-B1AF-B294409F5F4F}">
      <dgm:prSet/>
      <dgm:spPr/>
      <dgm:t>
        <a:bodyPr/>
        <a:lstStyle/>
        <a:p>
          <a:endParaRPr lang="en-US"/>
        </a:p>
      </dgm:t>
    </dgm:pt>
    <dgm:pt modelId="{90506214-3A02-4363-81AD-92EE0D2EECCB}" type="sibTrans" cxnId="{5D39499D-5A74-4AE2-B1AF-B294409F5F4F}">
      <dgm:prSet/>
      <dgm:spPr/>
      <dgm:t>
        <a:bodyPr/>
        <a:lstStyle/>
        <a:p>
          <a:endParaRPr lang="en-US"/>
        </a:p>
      </dgm:t>
    </dgm:pt>
    <dgm:pt modelId="{1FF7663C-0829-4AED-B6D3-CA8F9645D4EF}">
      <dgm:prSet/>
      <dgm:spPr/>
      <dgm:t>
        <a:bodyPr/>
        <a:lstStyle/>
        <a:p>
          <a:r>
            <a:rPr lang="en-US" dirty="0"/>
            <a:t>“validation”</a:t>
          </a:r>
        </a:p>
      </dgm:t>
    </dgm:pt>
    <dgm:pt modelId="{B84DE723-21EB-4350-ACDB-9F06F689BC85}" type="parTrans" cxnId="{9BCA7503-0B3C-45DE-BD90-C2F6A930D021}">
      <dgm:prSet/>
      <dgm:spPr/>
      <dgm:t>
        <a:bodyPr/>
        <a:lstStyle/>
        <a:p>
          <a:endParaRPr lang="en-US"/>
        </a:p>
      </dgm:t>
    </dgm:pt>
    <dgm:pt modelId="{E29D2502-6A4D-47F4-9A78-2065947D256A}" type="sibTrans" cxnId="{9BCA7503-0B3C-45DE-BD90-C2F6A930D021}">
      <dgm:prSet/>
      <dgm:spPr/>
      <dgm:t>
        <a:bodyPr/>
        <a:lstStyle/>
        <a:p>
          <a:endParaRPr lang="en-US"/>
        </a:p>
      </dgm:t>
    </dgm:pt>
    <dgm:pt modelId="{D181278F-167E-4BD8-AB31-8EE28E3C335A}">
      <dgm:prSet/>
      <dgm:spPr/>
      <dgm:t>
        <a:bodyPr/>
        <a:lstStyle/>
        <a:p>
          <a:r>
            <a:rPr lang="en-US"/>
            <a:t>“keep US co-promote rights”</a:t>
          </a:r>
        </a:p>
      </dgm:t>
    </dgm:pt>
    <dgm:pt modelId="{DBBDFA13-3FEB-4A6C-9617-87079FEECF03}" type="parTrans" cxnId="{AE774DAA-03EC-4A3E-B3F8-0F24C1853347}">
      <dgm:prSet/>
      <dgm:spPr/>
      <dgm:t>
        <a:bodyPr/>
        <a:lstStyle/>
        <a:p>
          <a:endParaRPr lang="en-US"/>
        </a:p>
      </dgm:t>
    </dgm:pt>
    <dgm:pt modelId="{66256A88-3BD9-4630-A621-446D317ABF66}" type="sibTrans" cxnId="{AE774DAA-03EC-4A3E-B3F8-0F24C1853347}">
      <dgm:prSet/>
      <dgm:spPr/>
      <dgm:t>
        <a:bodyPr/>
        <a:lstStyle/>
        <a:p>
          <a:endParaRPr lang="en-US"/>
        </a:p>
      </dgm:t>
    </dgm:pt>
    <dgm:pt modelId="{8CDF1644-3C7A-4C35-BC02-0F38DC4FD0C2}">
      <dgm:prSet/>
      <dgm:spPr/>
      <dgm:t>
        <a:bodyPr/>
        <a:lstStyle/>
        <a:p>
          <a:r>
            <a:rPr lang="en-US"/>
            <a:t>“credible with investors”</a:t>
          </a:r>
        </a:p>
      </dgm:t>
    </dgm:pt>
    <dgm:pt modelId="{2F106F94-66A5-46C8-8C34-03BE7F5342AB}" type="parTrans" cxnId="{76AA8A3E-F838-4FCD-96A7-48DECC0F1C0B}">
      <dgm:prSet/>
      <dgm:spPr/>
      <dgm:t>
        <a:bodyPr/>
        <a:lstStyle/>
        <a:p>
          <a:endParaRPr lang="en-US"/>
        </a:p>
      </dgm:t>
    </dgm:pt>
    <dgm:pt modelId="{AB93FAD6-3E2F-4CFA-B46B-19C12E8E32F0}" type="sibTrans" cxnId="{76AA8A3E-F838-4FCD-96A7-48DECC0F1C0B}">
      <dgm:prSet/>
      <dgm:spPr/>
      <dgm:t>
        <a:bodyPr/>
        <a:lstStyle/>
        <a:p>
          <a:endParaRPr lang="en-US"/>
        </a:p>
      </dgm:t>
    </dgm:pt>
    <dgm:pt modelId="{C49F25A2-E68D-4075-9CE6-6BF76BB7C6F3}">
      <dgm:prSet/>
      <dgm:spPr/>
      <dgm:t>
        <a:bodyPr/>
        <a:lstStyle/>
        <a:p>
          <a:r>
            <a:rPr lang="en-US"/>
            <a:t>“find partner within 6 months or run out of cash”</a:t>
          </a:r>
        </a:p>
      </dgm:t>
    </dgm:pt>
    <dgm:pt modelId="{4BD84949-A6F7-47C0-81BC-2FBD98A85A61}" type="parTrans" cxnId="{7ADA810E-4BE3-443D-801D-4DE44357C3F0}">
      <dgm:prSet/>
      <dgm:spPr/>
      <dgm:t>
        <a:bodyPr/>
        <a:lstStyle/>
        <a:p>
          <a:endParaRPr lang="en-US"/>
        </a:p>
      </dgm:t>
    </dgm:pt>
    <dgm:pt modelId="{3CE52F7E-7E72-4C24-90D8-9FDB276E7423}" type="sibTrans" cxnId="{7ADA810E-4BE3-443D-801D-4DE44357C3F0}">
      <dgm:prSet/>
      <dgm:spPr/>
      <dgm:t>
        <a:bodyPr/>
        <a:lstStyle/>
        <a:p>
          <a:endParaRPr lang="en-US"/>
        </a:p>
      </dgm:t>
    </dgm:pt>
    <dgm:pt modelId="{4866A01F-7A2A-4905-8438-3446A41AF5DC}">
      <dgm:prSet/>
      <dgm:spPr/>
      <dgm:t>
        <a:bodyPr/>
        <a:lstStyle/>
        <a:p>
          <a:r>
            <a:rPr lang="en-US"/>
            <a:t>“take more dilution from investors”</a:t>
          </a:r>
        </a:p>
      </dgm:t>
    </dgm:pt>
    <dgm:pt modelId="{6A79962F-3DD4-4974-9FCB-62A690B96491}" type="parTrans" cxnId="{9B9B3A15-B03A-4A46-BE9A-2B3A07F6E3A1}">
      <dgm:prSet/>
      <dgm:spPr/>
      <dgm:t>
        <a:bodyPr/>
        <a:lstStyle/>
        <a:p>
          <a:endParaRPr lang="en-US"/>
        </a:p>
      </dgm:t>
    </dgm:pt>
    <dgm:pt modelId="{B5D60BF4-C317-458E-A37E-72AF1C5B4371}" type="sibTrans" cxnId="{9B9B3A15-B03A-4A46-BE9A-2B3A07F6E3A1}">
      <dgm:prSet/>
      <dgm:spPr/>
      <dgm:t>
        <a:bodyPr/>
        <a:lstStyle/>
        <a:p>
          <a:endParaRPr lang="en-US"/>
        </a:p>
      </dgm:t>
    </dgm:pt>
    <dgm:pt modelId="{56203BE8-B646-4856-9152-972373BF92AA}">
      <dgm:prSet/>
      <dgm:spPr/>
      <dgm:t>
        <a:bodyPr/>
        <a:lstStyle/>
        <a:p>
          <a:r>
            <a:rPr lang="en-US" dirty="0"/>
            <a:t>Wants: May Trade Away</a:t>
          </a:r>
        </a:p>
      </dgm:t>
    </dgm:pt>
    <dgm:pt modelId="{9FB27EAF-D94E-4225-9E45-83BA8926B339}" type="parTrans" cxnId="{66038216-75B0-4111-9F5C-E1E9B771B4DD}">
      <dgm:prSet/>
      <dgm:spPr/>
      <dgm:t>
        <a:bodyPr/>
        <a:lstStyle/>
        <a:p>
          <a:endParaRPr lang="en-US"/>
        </a:p>
      </dgm:t>
    </dgm:pt>
    <dgm:pt modelId="{5E7900C7-33FD-4484-8CEC-FE0A7EDD4E32}" type="sibTrans" cxnId="{66038216-75B0-4111-9F5C-E1E9B771B4DD}">
      <dgm:prSet/>
      <dgm:spPr/>
      <dgm:t>
        <a:bodyPr/>
        <a:lstStyle/>
        <a:p>
          <a:endParaRPr lang="en-US"/>
        </a:p>
      </dgm:t>
    </dgm:pt>
    <dgm:pt modelId="{80AE91CE-9914-4148-AFCB-A2AFB5F8BCB2}">
      <dgm:prSet/>
      <dgm:spPr/>
      <dgm:t>
        <a:bodyPr/>
        <a:lstStyle/>
        <a:p>
          <a:r>
            <a:rPr lang="en-US"/>
            <a:t>“co-promote we won’t actually use”</a:t>
          </a:r>
        </a:p>
      </dgm:t>
    </dgm:pt>
    <dgm:pt modelId="{C1AA38AC-0A87-439B-8EFB-B5F0BDEF65F4}" type="parTrans" cxnId="{335685E9-FE07-447F-8524-79835C7007C0}">
      <dgm:prSet/>
      <dgm:spPr/>
      <dgm:t>
        <a:bodyPr/>
        <a:lstStyle/>
        <a:p>
          <a:endParaRPr lang="en-US"/>
        </a:p>
      </dgm:t>
    </dgm:pt>
    <dgm:pt modelId="{594B2FC3-F6CD-4494-9040-519B37655C5B}" type="sibTrans" cxnId="{335685E9-FE07-447F-8524-79835C7007C0}">
      <dgm:prSet/>
      <dgm:spPr/>
      <dgm:t>
        <a:bodyPr/>
        <a:lstStyle/>
        <a:p>
          <a:endParaRPr lang="en-US"/>
        </a:p>
      </dgm:t>
    </dgm:pt>
    <dgm:pt modelId="{3BAB4881-D58F-41C7-AFC1-B1971D1077D8}">
      <dgm:prSet/>
      <dgm:spPr/>
      <dgm:t>
        <a:bodyPr/>
        <a:lstStyle/>
        <a:p>
          <a:r>
            <a:rPr lang="en-US"/>
            <a:t>“higher royalties versus higher earlier payments”</a:t>
          </a:r>
        </a:p>
      </dgm:t>
    </dgm:pt>
    <dgm:pt modelId="{7E39B79D-B9DB-4824-A088-020BBBF0B796}" type="parTrans" cxnId="{58FF8760-AD43-4E69-BBF0-50C00AD8E5E9}">
      <dgm:prSet/>
      <dgm:spPr/>
      <dgm:t>
        <a:bodyPr/>
        <a:lstStyle/>
        <a:p>
          <a:endParaRPr lang="en-US"/>
        </a:p>
      </dgm:t>
    </dgm:pt>
    <dgm:pt modelId="{DF4288DD-6F3C-453D-859E-75231D6FFCF6}" type="sibTrans" cxnId="{58FF8760-AD43-4E69-BBF0-50C00AD8E5E9}">
      <dgm:prSet/>
      <dgm:spPr/>
      <dgm:t>
        <a:bodyPr/>
        <a:lstStyle/>
        <a:p>
          <a:endParaRPr lang="en-US"/>
        </a:p>
      </dgm:t>
    </dgm:pt>
    <dgm:pt modelId="{1B92757B-DBFC-4B8F-BAD7-679D256DB679}">
      <dgm:prSet/>
      <dgm:spPr/>
      <dgm:t>
        <a:bodyPr/>
        <a:lstStyle/>
        <a:p>
          <a:r>
            <a:rPr lang="en-US"/>
            <a:t>“control over indications”</a:t>
          </a:r>
        </a:p>
      </dgm:t>
    </dgm:pt>
    <dgm:pt modelId="{851A49F6-D241-49EC-BBD1-F4FE63369E3C}" type="parTrans" cxnId="{8BB79129-E224-4211-8FE5-AB2B526FC6FE}">
      <dgm:prSet/>
      <dgm:spPr/>
      <dgm:t>
        <a:bodyPr/>
        <a:lstStyle/>
        <a:p>
          <a:endParaRPr lang="en-US"/>
        </a:p>
      </dgm:t>
    </dgm:pt>
    <dgm:pt modelId="{C410F128-47D2-450A-B3F9-0B4D48DAD9D0}" type="sibTrans" cxnId="{8BB79129-E224-4211-8FE5-AB2B526FC6FE}">
      <dgm:prSet/>
      <dgm:spPr/>
      <dgm:t>
        <a:bodyPr/>
        <a:lstStyle/>
        <a:p>
          <a:endParaRPr lang="en-US"/>
        </a:p>
      </dgm:t>
    </dgm:pt>
    <dgm:pt modelId="{0FD1C370-EFA9-481F-969A-4673E06EE9BB}">
      <dgm:prSet/>
      <dgm:spPr/>
      <dgm:t>
        <a:bodyPr/>
        <a:lstStyle/>
        <a:p>
          <a:r>
            <a:rPr lang="en-US" dirty="0"/>
            <a:t>Deal Structure Alternatives</a:t>
          </a:r>
        </a:p>
      </dgm:t>
    </dgm:pt>
    <dgm:pt modelId="{F7C6764E-3DF9-4496-9CA9-7CC3E33D1B04}" type="parTrans" cxnId="{481908BC-DBD6-40B4-9E62-E39110E60DA3}">
      <dgm:prSet/>
      <dgm:spPr/>
      <dgm:t>
        <a:bodyPr/>
        <a:lstStyle/>
        <a:p>
          <a:endParaRPr lang="en-US"/>
        </a:p>
      </dgm:t>
    </dgm:pt>
    <dgm:pt modelId="{E5401B0A-60F1-442E-B4E9-BED13911742A}" type="sibTrans" cxnId="{481908BC-DBD6-40B4-9E62-E39110E60DA3}">
      <dgm:prSet/>
      <dgm:spPr/>
      <dgm:t>
        <a:bodyPr/>
        <a:lstStyle/>
        <a:p>
          <a:endParaRPr lang="en-US"/>
        </a:p>
      </dgm:t>
    </dgm:pt>
    <dgm:pt modelId="{82246948-AFB4-4FCB-AFAF-F0A205535114}">
      <dgm:prSet/>
      <dgm:spPr/>
      <dgm:t>
        <a:bodyPr/>
        <a:lstStyle/>
        <a:p>
          <a:r>
            <a:rPr lang="en-US"/>
            <a:t>Review the industry variations</a:t>
          </a:r>
        </a:p>
      </dgm:t>
    </dgm:pt>
    <dgm:pt modelId="{A090B2E3-5E88-415B-9E23-08F05597D6AC}" type="parTrans" cxnId="{3664ECA8-540B-4CCE-B27B-DE4ABCD9FC05}">
      <dgm:prSet/>
      <dgm:spPr/>
      <dgm:t>
        <a:bodyPr/>
        <a:lstStyle/>
        <a:p>
          <a:endParaRPr lang="en-US"/>
        </a:p>
      </dgm:t>
    </dgm:pt>
    <dgm:pt modelId="{C31C1F2F-205E-4509-8206-D447DF36A080}" type="sibTrans" cxnId="{3664ECA8-540B-4CCE-B27B-DE4ABCD9FC05}">
      <dgm:prSet/>
      <dgm:spPr/>
      <dgm:t>
        <a:bodyPr/>
        <a:lstStyle/>
        <a:p>
          <a:endParaRPr lang="en-US"/>
        </a:p>
      </dgm:t>
    </dgm:pt>
    <dgm:pt modelId="{4AC43593-B621-490A-9F9E-036D64FBDA68}">
      <dgm:prSet/>
      <dgm:spPr/>
      <dgm:t>
        <a:bodyPr/>
        <a:lstStyle/>
        <a:p>
          <a:r>
            <a:rPr lang="en-US"/>
            <a:t>Review what partner has done before</a:t>
          </a:r>
        </a:p>
      </dgm:t>
    </dgm:pt>
    <dgm:pt modelId="{427C7016-FF79-40D4-B013-602B7795063D}" type="parTrans" cxnId="{6742F3C2-5628-4146-A95A-05045BC9D50F}">
      <dgm:prSet/>
      <dgm:spPr/>
      <dgm:t>
        <a:bodyPr/>
        <a:lstStyle/>
        <a:p>
          <a:endParaRPr lang="en-US"/>
        </a:p>
      </dgm:t>
    </dgm:pt>
    <dgm:pt modelId="{15B5E6B0-45DC-4F94-BFA4-BAF5192AB208}" type="sibTrans" cxnId="{6742F3C2-5628-4146-A95A-05045BC9D50F}">
      <dgm:prSet/>
      <dgm:spPr/>
      <dgm:t>
        <a:bodyPr/>
        <a:lstStyle/>
        <a:p>
          <a:endParaRPr lang="en-US"/>
        </a:p>
      </dgm:t>
    </dgm:pt>
    <dgm:pt modelId="{76744B68-4C5D-450A-BF65-1B650D542BF4}" type="pres">
      <dgm:prSet presAssocID="{9C918533-BEC4-4B1E-B2A8-98BB26F93C27}" presName="Name0" presStyleCnt="0">
        <dgm:presLayoutVars>
          <dgm:dir/>
          <dgm:animLvl val="lvl"/>
          <dgm:resizeHandles val="exact"/>
        </dgm:presLayoutVars>
      </dgm:prSet>
      <dgm:spPr/>
    </dgm:pt>
    <dgm:pt modelId="{D4779A48-A29F-4217-9638-68D69C462BB1}" type="pres">
      <dgm:prSet presAssocID="{53D629C4-F50F-4A1F-80B8-B7245A68E82B}" presName="linNode" presStyleCnt="0"/>
      <dgm:spPr/>
    </dgm:pt>
    <dgm:pt modelId="{467A926C-D60C-4CBC-B1E1-4F68144B212D}" type="pres">
      <dgm:prSet presAssocID="{53D629C4-F50F-4A1F-80B8-B7245A68E82B}" presName="parentText" presStyleLbl="node1" presStyleIdx="0" presStyleCnt="5">
        <dgm:presLayoutVars>
          <dgm:chMax val="1"/>
          <dgm:bulletEnabled val="1"/>
        </dgm:presLayoutVars>
      </dgm:prSet>
      <dgm:spPr/>
    </dgm:pt>
    <dgm:pt modelId="{DDF8CEF0-FE7A-47B2-9D49-8A639E0D30D5}" type="pres">
      <dgm:prSet presAssocID="{53D629C4-F50F-4A1F-80B8-B7245A68E82B}" presName="descendantText" presStyleLbl="alignAccFollowNode1" presStyleIdx="0" presStyleCnt="5">
        <dgm:presLayoutVars>
          <dgm:bulletEnabled val="1"/>
        </dgm:presLayoutVars>
      </dgm:prSet>
      <dgm:spPr/>
    </dgm:pt>
    <dgm:pt modelId="{0B0D0236-BE80-4770-8061-77B6B06BA363}" type="pres">
      <dgm:prSet presAssocID="{C30395DF-D48E-44F0-BE5C-4854ADDC7546}" presName="sp" presStyleCnt="0"/>
      <dgm:spPr/>
    </dgm:pt>
    <dgm:pt modelId="{0A3A2ECE-FAD2-43D6-B6A0-9A57F2FDA371}" type="pres">
      <dgm:prSet presAssocID="{A0494854-BEB6-466C-AB3B-1CC4E1C705A5}" presName="linNode" presStyleCnt="0"/>
      <dgm:spPr/>
    </dgm:pt>
    <dgm:pt modelId="{4670ED81-4C13-4BAA-8C7D-95F53A6F9A24}" type="pres">
      <dgm:prSet presAssocID="{A0494854-BEB6-466C-AB3B-1CC4E1C705A5}" presName="parentText" presStyleLbl="node1" presStyleIdx="1" presStyleCnt="5">
        <dgm:presLayoutVars>
          <dgm:chMax val="1"/>
          <dgm:bulletEnabled val="1"/>
        </dgm:presLayoutVars>
      </dgm:prSet>
      <dgm:spPr/>
    </dgm:pt>
    <dgm:pt modelId="{B09C3B51-CF0B-45E7-8B8D-434AD03C5AA4}" type="pres">
      <dgm:prSet presAssocID="{A0494854-BEB6-466C-AB3B-1CC4E1C705A5}" presName="descendantText" presStyleLbl="alignAccFollowNode1" presStyleIdx="1" presStyleCnt="5">
        <dgm:presLayoutVars>
          <dgm:bulletEnabled val="1"/>
        </dgm:presLayoutVars>
      </dgm:prSet>
      <dgm:spPr/>
    </dgm:pt>
    <dgm:pt modelId="{C91E51AE-B4B9-4EBA-B9C6-05D05618D130}" type="pres">
      <dgm:prSet presAssocID="{A0A9B31C-E82F-43B0-90FF-F85B8AC8E548}" presName="sp" presStyleCnt="0"/>
      <dgm:spPr/>
    </dgm:pt>
    <dgm:pt modelId="{C06CCED5-1D97-468D-8820-56C07E2D99D4}" type="pres">
      <dgm:prSet presAssocID="{BD1328F4-7F57-4216-BB45-1F78718F57E7}" presName="linNode" presStyleCnt="0"/>
      <dgm:spPr/>
    </dgm:pt>
    <dgm:pt modelId="{70535964-8A4C-4D3C-9400-C0EAFFE95383}" type="pres">
      <dgm:prSet presAssocID="{BD1328F4-7F57-4216-BB45-1F78718F57E7}" presName="parentText" presStyleLbl="node1" presStyleIdx="2" presStyleCnt="5">
        <dgm:presLayoutVars>
          <dgm:chMax val="1"/>
          <dgm:bulletEnabled val="1"/>
        </dgm:presLayoutVars>
      </dgm:prSet>
      <dgm:spPr/>
    </dgm:pt>
    <dgm:pt modelId="{F9AC510E-25D3-4ABC-B1D2-C7E759CA80F0}" type="pres">
      <dgm:prSet presAssocID="{BD1328F4-7F57-4216-BB45-1F78718F57E7}" presName="descendantText" presStyleLbl="alignAccFollowNode1" presStyleIdx="2" presStyleCnt="5">
        <dgm:presLayoutVars>
          <dgm:bulletEnabled val="1"/>
        </dgm:presLayoutVars>
      </dgm:prSet>
      <dgm:spPr/>
    </dgm:pt>
    <dgm:pt modelId="{6C66A69C-3D66-415B-B238-9D89B9A0CC86}" type="pres">
      <dgm:prSet presAssocID="{3F404FEB-95B1-438F-8FF6-8D9C4D7E0015}" presName="sp" presStyleCnt="0"/>
      <dgm:spPr/>
    </dgm:pt>
    <dgm:pt modelId="{5EC30A1A-27C3-4336-A7CE-11ADC87B8C49}" type="pres">
      <dgm:prSet presAssocID="{56203BE8-B646-4856-9152-972373BF92AA}" presName="linNode" presStyleCnt="0"/>
      <dgm:spPr/>
    </dgm:pt>
    <dgm:pt modelId="{5E4BA488-E8FC-45B9-B5F6-F3E1D6A4EF08}" type="pres">
      <dgm:prSet presAssocID="{56203BE8-B646-4856-9152-972373BF92AA}" presName="parentText" presStyleLbl="node1" presStyleIdx="3" presStyleCnt="5">
        <dgm:presLayoutVars>
          <dgm:chMax val="1"/>
          <dgm:bulletEnabled val="1"/>
        </dgm:presLayoutVars>
      </dgm:prSet>
      <dgm:spPr/>
    </dgm:pt>
    <dgm:pt modelId="{20F7E3BB-97A5-4E34-8349-847551FDB63D}" type="pres">
      <dgm:prSet presAssocID="{56203BE8-B646-4856-9152-972373BF92AA}" presName="descendantText" presStyleLbl="alignAccFollowNode1" presStyleIdx="3" presStyleCnt="5">
        <dgm:presLayoutVars>
          <dgm:bulletEnabled val="1"/>
        </dgm:presLayoutVars>
      </dgm:prSet>
      <dgm:spPr/>
    </dgm:pt>
    <dgm:pt modelId="{06722458-ED54-418C-BD5E-ED8E9BD55FE3}" type="pres">
      <dgm:prSet presAssocID="{5E7900C7-33FD-4484-8CEC-FE0A7EDD4E32}" presName="sp" presStyleCnt="0"/>
      <dgm:spPr/>
    </dgm:pt>
    <dgm:pt modelId="{54DC39E0-C56E-4AF5-B30C-A88FEDC9CFB9}" type="pres">
      <dgm:prSet presAssocID="{0FD1C370-EFA9-481F-969A-4673E06EE9BB}" presName="linNode" presStyleCnt="0"/>
      <dgm:spPr/>
    </dgm:pt>
    <dgm:pt modelId="{D8F5C86E-476E-4AB5-9C43-CEEB6D78F506}" type="pres">
      <dgm:prSet presAssocID="{0FD1C370-EFA9-481F-969A-4673E06EE9BB}" presName="parentText" presStyleLbl="node1" presStyleIdx="4" presStyleCnt="5">
        <dgm:presLayoutVars>
          <dgm:chMax val="1"/>
          <dgm:bulletEnabled val="1"/>
        </dgm:presLayoutVars>
      </dgm:prSet>
      <dgm:spPr/>
    </dgm:pt>
    <dgm:pt modelId="{177D299A-AF3D-4B4B-9DAC-EA83D71C7264}" type="pres">
      <dgm:prSet presAssocID="{0FD1C370-EFA9-481F-969A-4673E06EE9BB}" presName="descendantText" presStyleLbl="alignAccFollowNode1" presStyleIdx="4" presStyleCnt="5">
        <dgm:presLayoutVars>
          <dgm:bulletEnabled val="1"/>
        </dgm:presLayoutVars>
      </dgm:prSet>
      <dgm:spPr/>
    </dgm:pt>
  </dgm:ptLst>
  <dgm:cxnLst>
    <dgm:cxn modelId="{181F8C02-82AC-476F-9C8E-472CA3F9D938}" type="presOf" srcId="{91F4BB5D-6ADB-4369-B43B-D554E2BEF7E8}" destId="{DDF8CEF0-FE7A-47B2-9D49-8A639E0D30D5}" srcOrd="0" destOrd="1" presId="urn:microsoft.com/office/officeart/2005/8/layout/vList5"/>
    <dgm:cxn modelId="{9BCA7503-0B3C-45DE-BD90-C2F6A930D021}" srcId="{53D629C4-F50F-4A1F-80B8-B7245A68E82B}" destId="{1FF7663C-0829-4AED-B6D3-CA8F9645D4EF}" srcOrd="2" destOrd="0" parTransId="{B84DE723-21EB-4350-ACDB-9F06F689BC85}" sibTransId="{E29D2502-6A4D-47F4-9A78-2065947D256A}"/>
    <dgm:cxn modelId="{7ADA810E-4BE3-443D-801D-4DE44357C3F0}" srcId="{BD1328F4-7F57-4216-BB45-1F78718F57E7}" destId="{C49F25A2-E68D-4075-9CE6-6BF76BB7C6F3}" srcOrd="1" destOrd="0" parTransId="{4BD84949-A6F7-47C0-81BC-2FBD98A85A61}" sibTransId="{3CE52F7E-7E72-4C24-90D8-9FDB276E7423}"/>
    <dgm:cxn modelId="{9B9B3A15-B03A-4A46-BE9A-2B3A07F6E3A1}" srcId="{BD1328F4-7F57-4216-BB45-1F78718F57E7}" destId="{4866A01F-7A2A-4905-8438-3446A41AF5DC}" srcOrd="2" destOrd="0" parTransId="{6A79962F-3DD4-4974-9FCB-62A690B96491}" sibTransId="{B5D60BF4-C317-458E-A37E-72AF1C5B4371}"/>
    <dgm:cxn modelId="{66038216-75B0-4111-9F5C-E1E9B771B4DD}" srcId="{9C918533-BEC4-4B1E-B2A8-98BB26F93C27}" destId="{56203BE8-B646-4856-9152-972373BF92AA}" srcOrd="3" destOrd="0" parTransId="{9FB27EAF-D94E-4225-9E45-83BA8926B339}" sibTransId="{5E7900C7-33FD-4484-8CEC-FE0A7EDD4E32}"/>
    <dgm:cxn modelId="{3DB86A23-6044-42A9-AFB4-7EF507591D49}" type="presOf" srcId="{4AC43593-B621-490A-9F9E-036D64FBDA68}" destId="{177D299A-AF3D-4B4B-9DAC-EA83D71C7264}" srcOrd="0" destOrd="1" presId="urn:microsoft.com/office/officeart/2005/8/layout/vList5"/>
    <dgm:cxn modelId="{8BB79129-E224-4211-8FE5-AB2B526FC6FE}" srcId="{56203BE8-B646-4856-9152-972373BF92AA}" destId="{1B92757B-DBFC-4B8F-BAD7-679D256DB679}" srcOrd="2" destOrd="0" parTransId="{851A49F6-D241-49EC-BBD1-F4FE63369E3C}" sibTransId="{C410F128-47D2-450A-B3F9-0B4D48DAD9D0}"/>
    <dgm:cxn modelId="{B3F3A63C-782D-45B8-A880-C4F88906CF52}" type="presOf" srcId="{D181278F-167E-4BD8-AB31-8EE28E3C335A}" destId="{B09C3B51-CF0B-45E7-8B8D-434AD03C5AA4}" srcOrd="0" destOrd="1" presId="urn:microsoft.com/office/officeart/2005/8/layout/vList5"/>
    <dgm:cxn modelId="{F19CE53C-46F6-466B-A7E0-AEA265053D39}" type="presOf" srcId="{82246948-AFB4-4FCB-AFAF-F0A205535114}" destId="{177D299A-AF3D-4B4B-9DAC-EA83D71C7264}" srcOrd="0" destOrd="0" presId="urn:microsoft.com/office/officeart/2005/8/layout/vList5"/>
    <dgm:cxn modelId="{34FA6B3D-5B0E-4B5C-B567-E6C7BAB229B3}" type="presOf" srcId="{5B798C7B-DCBE-4188-9576-A648166AE390}" destId="{DDF8CEF0-FE7A-47B2-9D49-8A639E0D30D5}" srcOrd="0" destOrd="0" presId="urn:microsoft.com/office/officeart/2005/8/layout/vList5"/>
    <dgm:cxn modelId="{76AA8A3E-F838-4FCD-96A7-48DECC0F1C0B}" srcId="{A0494854-BEB6-466C-AB3B-1CC4E1C705A5}" destId="{8CDF1644-3C7A-4C35-BC02-0F38DC4FD0C2}" srcOrd="2" destOrd="0" parTransId="{2F106F94-66A5-46C8-8C34-03BE7F5342AB}" sibTransId="{AB93FAD6-3E2F-4CFA-B46B-19C12E8E32F0}"/>
    <dgm:cxn modelId="{58FF8760-AD43-4E69-BBF0-50C00AD8E5E9}" srcId="{56203BE8-B646-4856-9152-972373BF92AA}" destId="{3BAB4881-D58F-41C7-AFC1-B1971D1077D8}" srcOrd="1" destOrd="0" parTransId="{7E39B79D-B9DB-4824-A088-020BBBF0B796}" sibTransId="{DF4288DD-6F3C-453D-859E-75231D6FFCF6}"/>
    <dgm:cxn modelId="{8BA9C044-1507-4ED7-B6C4-70CD7C0876F7}" srcId="{9C918533-BEC4-4B1E-B2A8-98BB26F93C27}" destId="{BD1328F4-7F57-4216-BB45-1F78718F57E7}" srcOrd="2" destOrd="0" parTransId="{D175D920-9AE1-4486-B122-DCA77EFE5C5B}" sibTransId="{3F404FEB-95B1-438F-8FF6-8D9C4D7E0015}"/>
    <dgm:cxn modelId="{743B6C65-323A-4ED9-883F-B2D508B196A7}" srcId="{9C918533-BEC4-4B1E-B2A8-98BB26F93C27}" destId="{53D629C4-F50F-4A1F-80B8-B7245A68E82B}" srcOrd="0" destOrd="0" parTransId="{D3B9FA6E-D530-4699-AB50-8A7C99EB9D4A}" sibTransId="{C30395DF-D48E-44F0-BE5C-4854ADDC7546}"/>
    <dgm:cxn modelId="{0F04FB68-D0FD-4868-9DDA-CC96FB7C2F9A}" type="presOf" srcId="{53D629C4-F50F-4A1F-80B8-B7245A68E82B}" destId="{467A926C-D60C-4CBC-B1E1-4F68144B212D}" srcOrd="0" destOrd="0" presId="urn:microsoft.com/office/officeart/2005/8/layout/vList5"/>
    <dgm:cxn modelId="{ADB7B34D-DDFF-45CA-84C0-7633D8767B10}" type="presOf" srcId="{8CDF1644-3C7A-4C35-BC02-0F38DC4FD0C2}" destId="{B09C3B51-CF0B-45E7-8B8D-434AD03C5AA4}" srcOrd="0" destOrd="2" presId="urn:microsoft.com/office/officeart/2005/8/layout/vList5"/>
    <dgm:cxn modelId="{2EF5C453-56ED-4CBE-9B73-EB48BD7D3E96}" type="presOf" srcId="{1FF7663C-0829-4AED-B6D3-CA8F9645D4EF}" destId="{DDF8CEF0-FE7A-47B2-9D49-8A639E0D30D5}" srcOrd="0" destOrd="2" presId="urn:microsoft.com/office/officeart/2005/8/layout/vList5"/>
    <dgm:cxn modelId="{4000DF53-A518-4936-8FEC-7F9B1ED549D3}" type="presOf" srcId="{9C918533-BEC4-4B1E-B2A8-98BB26F93C27}" destId="{76744B68-4C5D-450A-BF65-1B650D542BF4}" srcOrd="0" destOrd="0" presId="urn:microsoft.com/office/officeart/2005/8/layout/vList5"/>
    <dgm:cxn modelId="{013E5854-30DA-4058-9DDF-640CA03A1F30}" type="presOf" srcId="{4866A01F-7A2A-4905-8438-3446A41AF5DC}" destId="{F9AC510E-25D3-4ABC-B1D2-C7E759CA80F0}" srcOrd="0" destOrd="2" presId="urn:microsoft.com/office/officeart/2005/8/layout/vList5"/>
    <dgm:cxn modelId="{6B357C57-BB1A-4DB4-A9A0-DF67D3845E27}" type="presOf" srcId="{9566CBFF-7673-44DA-8095-F69871209FE0}" destId="{B09C3B51-CF0B-45E7-8B8D-434AD03C5AA4}" srcOrd="0" destOrd="0" presId="urn:microsoft.com/office/officeart/2005/8/layout/vList5"/>
    <dgm:cxn modelId="{C129337F-F0A7-4968-A29B-8B5AB0895EC0}" type="presOf" srcId="{80AE91CE-9914-4148-AFCB-A2AFB5F8BCB2}" destId="{20F7E3BB-97A5-4E34-8349-847551FDB63D}" srcOrd="0" destOrd="0" presId="urn:microsoft.com/office/officeart/2005/8/layout/vList5"/>
    <dgm:cxn modelId="{82DE6B80-B815-4FBA-B143-22F95CB994E8}" srcId="{9C918533-BEC4-4B1E-B2A8-98BB26F93C27}" destId="{A0494854-BEB6-466C-AB3B-1CC4E1C705A5}" srcOrd="1" destOrd="0" parTransId="{23EE4C04-81A0-4A2E-A0B4-EB012BF0099A}" sibTransId="{A0A9B31C-E82F-43B0-90FF-F85B8AC8E548}"/>
    <dgm:cxn modelId="{05387183-DCF5-4BDC-8340-65F63ADCC93E}" type="presOf" srcId="{BD1328F4-7F57-4216-BB45-1F78718F57E7}" destId="{70535964-8A4C-4D3C-9400-C0EAFFE95383}" srcOrd="0" destOrd="0" presId="urn:microsoft.com/office/officeart/2005/8/layout/vList5"/>
    <dgm:cxn modelId="{AD22579A-CCA1-445C-A5B9-DCE4DDBB2E9C}" srcId="{53D629C4-F50F-4A1F-80B8-B7245A68E82B}" destId="{5B798C7B-DCBE-4188-9576-A648166AE390}" srcOrd="0" destOrd="0" parTransId="{BFD10B40-4051-473B-AD6E-05641B4205D4}" sibTransId="{79935831-BDFD-437F-A42D-265A3ED81643}"/>
    <dgm:cxn modelId="{5D39499D-5A74-4AE2-B1AF-B294409F5F4F}" srcId="{53D629C4-F50F-4A1F-80B8-B7245A68E82B}" destId="{91F4BB5D-6ADB-4369-B43B-D554E2BEF7E8}" srcOrd="1" destOrd="0" parTransId="{15911706-1DEB-4076-9C3D-A382D036E252}" sibTransId="{90506214-3A02-4363-81AD-92EE0D2EECCB}"/>
    <dgm:cxn modelId="{4FD66FA6-2606-4B1F-A167-B00818606D59}" type="presOf" srcId="{1B92757B-DBFC-4B8F-BAD7-679D256DB679}" destId="{20F7E3BB-97A5-4E34-8349-847551FDB63D}" srcOrd="0" destOrd="2" presId="urn:microsoft.com/office/officeart/2005/8/layout/vList5"/>
    <dgm:cxn modelId="{3664ECA8-540B-4CCE-B27B-DE4ABCD9FC05}" srcId="{0FD1C370-EFA9-481F-969A-4673E06EE9BB}" destId="{82246948-AFB4-4FCB-AFAF-F0A205535114}" srcOrd="0" destOrd="0" parTransId="{A090B2E3-5E88-415B-9E23-08F05597D6AC}" sibTransId="{C31C1F2F-205E-4509-8206-D447DF36A080}"/>
    <dgm:cxn modelId="{AE774DAA-03EC-4A3E-B3F8-0F24C1853347}" srcId="{A0494854-BEB6-466C-AB3B-1CC4E1C705A5}" destId="{D181278F-167E-4BD8-AB31-8EE28E3C335A}" srcOrd="1" destOrd="0" parTransId="{DBBDFA13-3FEB-4A6C-9617-87079FEECF03}" sibTransId="{66256A88-3BD9-4630-A621-446D317ABF66}"/>
    <dgm:cxn modelId="{64C92AB6-4DE1-40F0-9F80-BDD36037D3C6}" type="presOf" srcId="{0FD1C370-EFA9-481F-969A-4673E06EE9BB}" destId="{D8F5C86E-476E-4AB5-9C43-CEEB6D78F506}" srcOrd="0" destOrd="0" presId="urn:microsoft.com/office/officeart/2005/8/layout/vList5"/>
    <dgm:cxn modelId="{481908BC-DBD6-40B4-9E62-E39110E60DA3}" srcId="{9C918533-BEC4-4B1E-B2A8-98BB26F93C27}" destId="{0FD1C370-EFA9-481F-969A-4673E06EE9BB}" srcOrd="4" destOrd="0" parTransId="{F7C6764E-3DF9-4496-9CA9-7CC3E33D1B04}" sibTransId="{E5401B0A-60F1-442E-B4E9-BED13911742A}"/>
    <dgm:cxn modelId="{0891AABE-81EF-4774-820D-8E342C2E7D40}" type="presOf" srcId="{A0494854-BEB6-466C-AB3B-1CC4E1C705A5}" destId="{4670ED81-4C13-4BAA-8C7D-95F53A6F9A24}" srcOrd="0" destOrd="0" presId="urn:microsoft.com/office/officeart/2005/8/layout/vList5"/>
    <dgm:cxn modelId="{ECF3E4BF-090A-4BE1-AB70-F6DCDC66EFC5}" type="presOf" srcId="{C49F25A2-E68D-4075-9CE6-6BF76BB7C6F3}" destId="{F9AC510E-25D3-4ABC-B1D2-C7E759CA80F0}" srcOrd="0" destOrd="1" presId="urn:microsoft.com/office/officeart/2005/8/layout/vList5"/>
    <dgm:cxn modelId="{6742F3C2-5628-4146-A95A-05045BC9D50F}" srcId="{0FD1C370-EFA9-481F-969A-4673E06EE9BB}" destId="{4AC43593-B621-490A-9F9E-036D64FBDA68}" srcOrd="1" destOrd="0" parTransId="{427C7016-FF79-40D4-B013-602B7795063D}" sibTransId="{15B5E6B0-45DC-4F94-BFA4-BAF5192AB208}"/>
    <dgm:cxn modelId="{457676CC-14F6-48D3-8AAF-F9E3935EF88A}" type="presOf" srcId="{3BAB4881-D58F-41C7-AFC1-B1971D1077D8}" destId="{20F7E3BB-97A5-4E34-8349-847551FDB63D}" srcOrd="0" destOrd="1" presId="urn:microsoft.com/office/officeart/2005/8/layout/vList5"/>
    <dgm:cxn modelId="{ABA03BCF-C272-42A5-8478-774A5FBBB821}" type="presOf" srcId="{56203BE8-B646-4856-9152-972373BF92AA}" destId="{5E4BA488-E8FC-45B9-B5F6-F3E1D6A4EF08}" srcOrd="0" destOrd="0" presId="urn:microsoft.com/office/officeart/2005/8/layout/vList5"/>
    <dgm:cxn modelId="{8B8280D0-D94F-4651-BC9F-67FBD4A906C7}" srcId="{A0494854-BEB6-466C-AB3B-1CC4E1C705A5}" destId="{9566CBFF-7673-44DA-8095-F69871209FE0}" srcOrd="0" destOrd="0" parTransId="{61D8C0AA-DD73-4FAA-A4C1-8FC65F6FB34B}" sibTransId="{47ACB054-C1D5-4DC3-BEF3-BB098FBB7494}"/>
    <dgm:cxn modelId="{3CB42FE0-D688-4F0C-8622-2D8C0F52FE13}" srcId="{BD1328F4-7F57-4216-BB45-1F78718F57E7}" destId="{D38C2B8C-1FC6-467E-8000-F4FBD186E93E}" srcOrd="0" destOrd="0" parTransId="{B4294B1A-741B-4D5B-8728-C944EC7EA907}" sibTransId="{C305BCA3-EDD1-4C21-B8A7-7C054F690CF4}"/>
    <dgm:cxn modelId="{335685E9-FE07-447F-8524-79835C7007C0}" srcId="{56203BE8-B646-4856-9152-972373BF92AA}" destId="{80AE91CE-9914-4148-AFCB-A2AFB5F8BCB2}" srcOrd="0" destOrd="0" parTransId="{C1AA38AC-0A87-439B-8EFB-B5F0BDEF65F4}" sibTransId="{594B2FC3-F6CD-4494-9040-519B37655C5B}"/>
    <dgm:cxn modelId="{92D00BEB-F1A4-4BC8-9A61-172FDF8D79F5}" type="presOf" srcId="{D38C2B8C-1FC6-467E-8000-F4FBD186E93E}" destId="{F9AC510E-25D3-4ABC-B1D2-C7E759CA80F0}" srcOrd="0" destOrd="0" presId="urn:microsoft.com/office/officeart/2005/8/layout/vList5"/>
    <dgm:cxn modelId="{ACB8DA41-3003-422F-BC6C-7225F0792219}" type="presParOf" srcId="{76744B68-4C5D-450A-BF65-1B650D542BF4}" destId="{D4779A48-A29F-4217-9638-68D69C462BB1}" srcOrd="0" destOrd="0" presId="urn:microsoft.com/office/officeart/2005/8/layout/vList5"/>
    <dgm:cxn modelId="{F4145FF2-8A95-4EBC-9D38-A9A266DB6D2B}" type="presParOf" srcId="{D4779A48-A29F-4217-9638-68D69C462BB1}" destId="{467A926C-D60C-4CBC-B1E1-4F68144B212D}" srcOrd="0" destOrd="0" presId="urn:microsoft.com/office/officeart/2005/8/layout/vList5"/>
    <dgm:cxn modelId="{3DB3BFC5-5C32-4FE2-991A-3A28F91F7CC6}" type="presParOf" srcId="{D4779A48-A29F-4217-9638-68D69C462BB1}" destId="{DDF8CEF0-FE7A-47B2-9D49-8A639E0D30D5}" srcOrd="1" destOrd="0" presId="urn:microsoft.com/office/officeart/2005/8/layout/vList5"/>
    <dgm:cxn modelId="{C2F9E87E-518E-48C6-92A7-0D4B387E5254}" type="presParOf" srcId="{76744B68-4C5D-450A-BF65-1B650D542BF4}" destId="{0B0D0236-BE80-4770-8061-77B6B06BA363}" srcOrd="1" destOrd="0" presId="urn:microsoft.com/office/officeart/2005/8/layout/vList5"/>
    <dgm:cxn modelId="{9DCE5CB0-6C0F-4154-B1C6-E14D872C253B}" type="presParOf" srcId="{76744B68-4C5D-450A-BF65-1B650D542BF4}" destId="{0A3A2ECE-FAD2-43D6-B6A0-9A57F2FDA371}" srcOrd="2" destOrd="0" presId="urn:microsoft.com/office/officeart/2005/8/layout/vList5"/>
    <dgm:cxn modelId="{FB1D1548-3FAF-45D2-86B4-CD118128E8DA}" type="presParOf" srcId="{0A3A2ECE-FAD2-43D6-B6A0-9A57F2FDA371}" destId="{4670ED81-4C13-4BAA-8C7D-95F53A6F9A24}" srcOrd="0" destOrd="0" presId="urn:microsoft.com/office/officeart/2005/8/layout/vList5"/>
    <dgm:cxn modelId="{00E18778-E0C0-4DDE-926D-100110A3003B}" type="presParOf" srcId="{0A3A2ECE-FAD2-43D6-B6A0-9A57F2FDA371}" destId="{B09C3B51-CF0B-45E7-8B8D-434AD03C5AA4}" srcOrd="1" destOrd="0" presId="urn:microsoft.com/office/officeart/2005/8/layout/vList5"/>
    <dgm:cxn modelId="{71284A32-C495-437D-BF9B-CBAEA4B2F5BF}" type="presParOf" srcId="{76744B68-4C5D-450A-BF65-1B650D542BF4}" destId="{C91E51AE-B4B9-4EBA-B9C6-05D05618D130}" srcOrd="3" destOrd="0" presId="urn:microsoft.com/office/officeart/2005/8/layout/vList5"/>
    <dgm:cxn modelId="{EBD6D664-1D24-4D43-A498-B50D0C5DCCFE}" type="presParOf" srcId="{76744B68-4C5D-450A-BF65-1B650D542BF4}" destId="{C06CCED5-1D97-468D-8820-56C07E2D99D4}" srcOrd="4" destOrd="0" presId="urn:microsoft.com/office/officeart/2005/8/layout/vList5"/>
    <dgm:cxn modelId="{E76936C0-0EAC-4EBE-B2C8-41ECAC447C79}" type="presParOf" srcId="{C06CCED5-1D97-468D-8820-56C07E2D99D4}" destId="{70535964-8A4C-4D3C-9400-C0EAFFE95383}" srcOrd="0" destOrd="0" presId="urn:microsoft.com/office/officeart/2005/8/layout/vList5"/>
    <dgm:cxn modelId="{A8AC2A57-430C-45AC-BE3E-E5D25AD277AC}" type="presParOf" srcId="{C06CCED5-1D97-468D-8820-56C07E2D99D4}" destId="{F9AC510E-25D3-4ABC-B1D2-C7E759CA80F0}" srcOrd="1" destOrd="0" presId="urn:microsoft.com/office/officeart/2005/8/layout/vList5"/>
    <dgm:cxn modelId="{6089E7C1-940F-4915-84E8-FD0CD71745D0}" type="presParOf" srcId="{76744B68-4C5D-450A-BF65-1B650D542BF4}" destId="{6C66A69C-3D66-415B-B238-9D89B9A0CC86}" srcOrd="5" destOrd="0" presId="urn:microsoft.com/office/officeart/2005/8/layout/vList5"/>
    <dgm:cxn modelId="{370013D6-5B95-475B-92B1-BF20392593FA}" type="presParOf" srcId="{76744B68-4C5D-450A-BF65-1B650D542BF4}" destId="{5EC30A1A-27C3-4336-A7CE-11ADC87B8C49}" srcOrd="6" destOrd="0" presId="urn:microsoft.com/office/officeart/2005/8/layout/vList5"/>
    <dgm:cxn modelId="{2AA9C023-55BB-4632-A2A6-41BDAA45FC45}" type="presParOf" srcId="{5EC30A1A-27C3-4336-A7CE-11ADC87B8C49}" destId="{5E4BA488-E8FC-45B9-B5F6-F3E1D6A4EF08}" srcOrd="0" destOrd="0" presId="urn:microsoft.com/office/officeart/2005/8/layout/vList5"/>
    <dgm:cxn modelId="{0D650272-97E0-4196-AAC0-71B3F1FFA782}" type="presParOf" srcId="{5EC30A1A-27C3-4336-A7CE-11ADC87B8C49}" destId="{20F7E3BB-97A5-4E34-8349-847551FDB63D}" srcOrd="1" destOrd="0" presId="urn:microsoft.com/office/officeart/2005/8/layout/vList5"/>
    <dgm:cxn modelId="{68B3C313-F5F7-4B3B-A51C-A5FD8B8604FA}" type="presParOf" srcId="{76744B68-4C5D-450A-BF65-1B650D542BF4}" destId="{06722458-ED54-418C-BD5E-ED8E9BD55FE3}" srcOrd="7" destOrd="0" presId="urn:microsoft.com/office/officeart/2005/8/layout/vList5"/>
    <dgm:cxn modelId="{A2104F65-C860-479B-B295-9B91C057026F}" type="presParOf" srcId="{76744B68-4C5D-450A-BF65-1B650D542BF4}" destId="{54DC39E0-C56E-4AF5-B30C-A88FEDC9CFB9}" srcOrd="8" destOrd="0" presId="urn:microsoft.com/office/officeart/2005/8/layout/vList5"/>
    <dgm:cxn modelId="{8C57E765-A399-477E-99B9-55EB2BA336D3}" type="presParOf" srcId="{54DC39E0-C56E-4AF5-B30C-A88FEDC9CFB9}" destId="{D8F5C86E-476E-4AB5-9C43-CEEB6D78F506}" srcOrd="0" destOrd="0" presId="urn:microsoft.com/office/officeart/2005/8/layout/vList5"/>
    <dgm:cxn modelId="{E332F516-507F-4658-B55B-55488C9359EA}" type="presParOf" srcId="{54DC39E0-C56E-4AF5-B30C-A88FEDC9CFB9}" destId="{177D299A-AF3D-4B4B-9DAC-EA83D71C726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68D33-B83E-43CD-9B66-10E4DA5BA023}">
      <dsp:nvSpPr>
        <dsp:cNvPr id="0" name=""/>
        <dsp:cNvSpPr/>
      </dsp:nvSpPr>
      <dsp:spPr>
        <a:xfrm>
          <a:off x="2304317" y="612089"/>
          <a:ext cx="472656" cy="91440"/>
        </a:xfrm>
        <a:custGeom>
          <a:avLst/>
          <a:gdLst/>
          <a:ahLst/>
          <a:cxnLst/>
          <a:rect l="0" t="0" r="0" b="0"/>
          <a:pathLst>
            <a:path>
              <a:moveTo>
                <a:pt x="0" y="45720"/>
              </a:moveTo>
              <a:lnTo>
                <a:pt x="472656"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8064" y="655293"/>
        <a:ext cx="25162" cy="5032"/>
      </dsp:txXfrm>
    </dsp:sp>
    <dsp:sp modelId="{879100C4-81B0-4166-A49C-DB7E160E9878}">
      <dsp:nvSpPr>
        <dsp:cNvPr id="0" name=""/>
        <dsp:cNvSpPr/>
      </dsp:nvSpPr>
      <dsp:spPr>
        <a:xfrm>
          <a:off x="118045" y="1388"/>
          <a:ext cx="2188071" cy="131284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217" tIns="112543" rIns="107217" bIns="112543" numCol="1" spcCol="1270" anchor="ctr" anchorCtr="0">
          <a:noAutofit/>
        </a:bodyPr>
        <a:lstStyle/>
        <a:p>
          <a:pPr marL="0" lvl="0" indent="0" algn="ctr" defTabSz="1155700">
            <a:lnSpc>
              <a:spcPct val="90000"/>
            </a:lnSpc>
            <a:spcBef>
              <a:spcPct val="0"/>
            </a:spcBef>
            <a:spcAft>
              <a:spcPct val="35000"/>
            </a:spcAft>
            <a:buNone/>
          </a:pPr>
          <a:r>
            <a:rPr lang="en-US" sz="2600" b="1" kern="1200" dirty="0"/>
            <a:t>Strategy</a:t>
          </a:r>
        </a:p>
      </dsp:txBody>
      <dsp:txXfrm>
        <a:off x="118045" y="1388"/>
        <a:ext cx="2188071" cy="1312842"/>
      </dsp:txXfrm>
    </dsp:sp>
    <dsp:sp modelId="{A1C61251-1328-4EA6-94B0-5DCCEB51F9C2}">
      <dsp:nvSpPr>
        <dsp:cNvPr id="0" name=""/>
        <dsp:cNvSpPr/>
      </dsp:nvSpPr>
      <dsp:spPr>
        <a:xfrm>
          <a:off x="1212081" y="1312431"/>
          <a:ext cx="2691327" cy="472656"/>
        </a:xfrm>
        <a:custGeom>
          <a:avLst/>
          <a:gdLst/>
          <a:ahLst/>
          <a:cxnLst/>
          <a:rect l="0" t="0" r="0" b="0"/>
          <a:pathLst>
            <a:path>
              <a:moveTo>
                <a:pt x="2691327" y="0"/>
              </a:moveTo>
              <a:lnTo>
                <a:pt x="2691327" y="253428"/>
              </a:lnTo>
              <a:lnTo>
                <a:pt x="0" y="253428"/>
              </a:lnTo>
              <a:lnTo>
                <a:pt x="0" y="472656"/>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89296" y="1546243"/>
        <a:ext cx="136898" cy="5032"/>
      </dsp:txXfrm>
    </dsp:sp>
    <dsp:sp modelId="{764C782D-F0F8-4E90-AAF3-F68C48162290}">
      <dsp:nvSpPr>
        <dsp:cNvPr id="0" name=""/>
        <dsp:cNvSpPr/>
      </dsp:nvSpPr>
      <dsp:spPr>
        <a:xfrm>
          <a:off x="2809373" y="1388"/>
          <a:ext cx="2188071" cy="131284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217" tIns="112543" rIns="107217" bIns="112543" numCol="1" spcCol="1270" anchor="ctr" anchorCtr="0">
          <a:noAutofit/>
        </a:bodyPr>
        <a:lstStyle/>
        <a:p>
          <a:pPr marL="0" lvl="0" indent="0" algn="ctr" defTabSz="1155700">
            <a:lnSpc>
              <a:spcPct val="90000"/>
            </a:lnSpc>
            <a:spcBef>
              <a:spcPct val="0"/>
            </a:spcBef>
            <a:spcAft>
              <a:spcPct val="35000"/>
            </a:spcAft>
            <a:buNone/>
          </a:pPr>
          <a:r>
            <a:rPr lang="en-US" sz="2600" kern="1200" dirty="0"/>
            <a:t>Discuss Wants &amp; Needs</a:t>
          </a:r>
        </a:p>
      </dsp:txBody>
      <dsp:txXfrm>
        <a:off x="2809373" y="1388"/>
        <a:ext cx="2188071" cy="1312842"/>
      </dsp:txXfrm>
    </dsp:sp>
    <dsp:sp modelId="{2BFFF7B2-4681-4ADC-9275-7BC1EECE20CF}">
      <dsp:nvSpPr>
        <dsp:cNvPr id="0" name=""/>
        <dsp:cNvSpPr/>
      </dsp:nvSpPr>
      <dsp:spPr>
        <a:xfrm>
          <a:off x="2304317" y="2428189"/>
          <a:ext cx="472656" cy="91440"/>
        </a:xfrm>
        <a:custGeom>
          <a:avLst/>
          <a:gdLst/>
          <a:ahLst/>
          <a:cxnLst/>
          <a:rect l="0" t="0" r="0" b="0"/>
          <a:pathLst>
            <a:path>
              <a:moveTo>
                <a:pt x="0" y="45720"/>
              </a:moveTo>
              <a:lnTo>
                <a:pt x="472656"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8064" y="2471392"/>
        <a:ext cx="25162" cy="5032"/>
      </dsp:txXfrm>
    </dsp:sp>
    <dsp:sp modelId="{773C13C4-EFB5-4775-9D4A-53272BF3658E}">
      <dsp:nvSpPr>
        <dsp:cNvPr id="0" name=""/>
        <dsp:cNvSpPr/>
      </dsp:nvSpPr>
      <dsp:spPr>
        <a:xfrm>
          <a:off x="118045" y="1817487"/>
          <a:ext cx="2188071" cy="131284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217" tIns="112543" rIns="107217" bIns="112543" numCol="1" spcCol="1270" anchor="ctr" anchorCtr="0">
          <a:noAutofit/>
        </a:bodyPr>
        <a:lstStyle/>
        <a:p>
          <a:pPr marL="0" lvl="0" indent="0" algn="ctr" defTabSz="1155700">
            <a:lnSpc>
              <a:spcPct val="90000"/>
            </a:lnSpc>
            <a:spcBef>
              <a:spcPct val="0"/>
            </a:spcBef>
            <a:spcAft>
              <a:spcPct val="35000"/>
            </a:spcAft>
            <a:buNone/>
          </a:pPr>
          <a:r>
            <a:rPr lang="en-US" sz="2600" kern="1200" dirty="0"/>
            <a:t>Term Sheets</a:t>
          </a:r>
        </a:p>
      </dsp:txBody>
      <dsp:txXfrm>
        <a:off x="118045" y="1817487"/>
        <a:ext cx="2188071" cy="1312842"/>
      </dsp:txXfrm>
    </dsp:sp>
    <dsp:sp modelId="{E4193627-FC1C-4DC2-A325-E90615DF728C}">
      <dsp:nvSpPr>
        <dsp:cNvPr id="0" name=""/>
        <dsp:cNvSpPr/>
      </dsp:nvSpPr>
      <dsp:spPr>
        <a:xfrm>
          <a:off x="1212081" y="3128530"/>
          <a:ext cx="2691327" cy="472656"/>
        </a:xfrm>
        <a:custGeom>
          <a:avLst/>
          <a:gdLst/>
          <a:ahLst/>
          <a:cxnLst/>
          <a:rect l="0" t="0" r="0" b="0"/>
          <a:pathLst>
            <a:path>
              <a:moveTo>
                <a:pt x="2691327" y="0"/>
              </a:moveTo>
              <a:lnTo>
                <a:pt x="2691327" y="253428"/>
              </a:lnTo>
              <a:lnTo>
                <a:pt x="0" y="253428"/>
              </a:lnTo>
              <a:lnTo>
                <a:pt x="0" y="472656"/>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89296" y="3362342"/>
        <a:ext cx="136898" cy="5032"/>
      </dsp:txXfrm>
    </dsp:sp>
    <dsp:sp modelId="{C495D8FD-201B-4705-9AC5-AF7F05646F47}">
      <dsp:nvSpPr>
        <dsp:cNvPr id="0" name=""/>
        <dsp:cNvSpPr/>
      </dsp:nvSpPr>
      <dsp:spPr>
        <a:xfrm>
          <a:off x="2809373" y="1817487"/>
          <a:ext cx="2188071" cy="131284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217" tIns="112543" rIns="107217" bIns="112543" numCol="1" spcCol="1270" anchor="ctr" anchorCtr="0">
          <a:noAutofit/>
        </a:bodyPr>
        <a:lstStyle/>
        <a:p>
          <a:pPr marL="0" lvl="0" indent="0" algn="ctr" defTabSz="1155700">
            <a:lnSpc>
              <a:spcPct val="90000"/>
            </a:lnSpc>
            <a:spcBef>
              <a:spcPct val="0"/>
            </a:spcBef>
            <a:spcAft>
              <a:spcPct val="35000"/>
            </a:spcAft>
            <a:buNone/>
          </a:pPr>
          <a:r>
            <a:rPr lang="en-US" sz="2600" b="1" kern="1200"/>
            <a:t>Final Agreement</a:t>
          </a:r>
        </a:p>
      </dsp:txBody>
      <dsp:txXfrm>
        <a:off x="2809373" y="1817487"/>
        <a:ext cx="2188071" cy="1312842"/>
      </dsp:txXfrm>
    </dsp:sp>
    <dsp:sp modelId="{133C6FDA-416B-4C00-B730-0DDAEB6C421E}">
      <dsp:nvSpPr>
        <dsp:cNvPr id="0" name=""/>
        <dsp:cNvSpPr/>
      </dsp:nvSpPr>
      <dsp:spPr>
        <a:xfrm>
          <a:off x="118045" y="3633586"/>
          <a:ext cx="2188071" cy="131284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217" tIns="112543" rIns="107217" bIns="112543" numCol="1" spcCol="1270" anchor="ctr" anchorCtr="0">
          <a:noAutofit/>
        </a:bodyPr>
        <a:lstStyle/>
        <a:p>
          <a:pPr marL="0" lvl="0" indent="0" algn="ctr" defTabSz="1155700">
            <a:lnSpc>
              <a:spcPct val="90000"/>
            </a:lnSpc>
            <a:spcBef>
              <a:spcPct val="0"/>
            </a:spcBef>
            <a:spcAft>
              <a:spcPct val="35000"/>
            </a:spcAft>
            <a:buNone/>
          </a:pPr>
          <a:r>
            <a:rPr lang="en-US" sz="2600" kern="1200" dirty="0"/>
            <a:t>Implement</a:t>
          </a:r>
        </a:p>
      </dsp:txBody>
      <dsp:txXfrm>
        <a:off x="118045" y="3633586"/>
        <a:ext cx="2188071" cy="13128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8CEF0-FE7A-47B2-9D49-8A639E0D30D5}">
      <dsp:nvSpPr>
        <dsp:cNvPr id="0" name=""/>
        <dsp:cNvSpPr/>
      </dsp:nvSpPr>
      <dsp:spPr>
        <a:xfrm rot="5400000">
          <a:off x="3923658" y="-1626817"/>
          <a:ext cx="559423" cy="3956113"/>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kern="1200"/>
            <a:t>“ability to run more than 1 clinical trial”</a:t>
          </a:r>
        </a:p>
        <a:p>
          <a:pPr marL="57150" lvl="1" indent="-57150" algn="l" defTabSz="444500">
            <a:lnSpc>
              <a:spcPct val="90000"/>
            </a:lnSpc>
            <a:spcBef>
              <a:spcPct val="0"/>
            </a:spcBef>
            <a:spcAft>
              <a:spcPct val="15000"/>
            </a:spcAft>
            <a:buChar char="•"/>
          </a:pPr>
          <a:r>
            <a:rPr lang="en-US" sz="1000" kern="1200"/>
            <a:t>“cash to run other programs”</a:t>
          </a:r>
        </a:p>
        <a:p>
          <a:pPr marL="57150" lvl="1" indent="-57150" algn="l" defTabSz="444500">
            <a:lnSpc>
              <a:spcPct val="90000"/>
            </a:lnSpc>
            <a:spcBef>
              <a:spcPct val="0"/>
            </a:spcBef>
            <a:spcAft>
              <a:spcPct val="15000"/>
            </a:spcAft>
            <a:buChar char="•"/>
          </a:pPr>
          <a:r>
            <a:rPr lang="en-US" sz="1000" kern="1200" dirty="0"/>
            <a:t>“validation”</a:t>
          </a:r>
        </a:p>
      </dsp:txBody>
      <dsp:txXfrm rot="-5400000">
        <a:off x="2225314" y="98836"/>
        <a:ext cx="3928804" cy="504805"/>
      </dsp:txXfrm>
    </dsp:sp>
    <dsp:sp modelId="{467A926C-D60C-4CBC-B1E1-4F68144B212D}">
      <dsp:nvSpPr>
        <dsp:cNvPr id="0" name=""/>
        <dsp:cNvSpPr/>
      </dsp:nvSpPr>
      <dsp:spPr>
        <a:xfrm>
          <a:off x="0" y="1599"/>
          <a:ext cx="2225313" cy="69927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#1 Goal for Deal</a:t>
          </a:r>
        </a:p>
      </dsp:txBody>
      <dsp:txXfrm>
        <a:off x="34136" y="35735"/>
        <a:ext cx="2157041" cy="631007"/>
      </dsp:txXfrm>
    </dsp:sp>
    <dsp:sp modelId="{B09C3B51-CF0B-45E7-8B8D-434AD03C5AA4}">
      <dsp:nvSpPr>
        <dsp:cNvPr id="0" name=""/>
        <dsp:cNvSpPr/>
      </dsp:nvSpPr>
      <dsp:spPr>
        <a:xfrm rot="5400000">
          <a:off x="3923658" y="-892574"/>
          <a:ext cx="559423" cy="3956113"/>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kern="1200"/>
            <a:t>“partner we can work with”</a:t>
          </a:r>
        </a:p>
        <a:p>
          <a:pPr marL="57150" lvl="1" indent="-57150" algn="l" defTabSz="444500">
            <a:lnSpc>
              <a:spcPct val="90000"/>
            </a:lnSpc>
            <a:spcBef>
              <a:spcPct val="0"/>
            </a:spcBef>
            <a:spcAft>
              <a:spcPct val="15000"/>
            </a:spcAft>
            <a:buChar char="•"/>
          </a:pPr>
          <a:r>
            <a:rPr lang="en-US" sz="1000" kern="1200"/>
            <a:t>“keep US co-promote rights”</a:t>
          </a:r>
        </a:p>
        <a:p>
          <a:pPr marL="57150" lvl="1" indent="-57150" algn="l" defTabSz="444500">
            <a:lnSpc>
              <a:spcPct val="90000"/>
            </a:lnSpc>
            <a:spcBef>
              <a:spcPct val="0"/>
            </a:spcBef>
            <a:spcAft>
              <a:spcPct val="15000"/>
            </a:spcAft>
            <a:buChar char="•"/>
          </a:pPr>
          <a:r>
            <a:rPr lang="en-US" sz="1000" kern="1200"/>
            <a:t>“credible with investors”</a:t>
          </a:r>
        </a:p>
      </dsp:txBody>
      <dsp:txXfrm rot="-5400000">
        <a:off x="2225314" y="833079"/>
        <a:ext cx="3928804" cy="504805"/>
      </dsp:txXfrm>
    </dsp:sp>
    <dsp:sp modelId="{4670ED81-4C13-4BAA-8C7D-95F53A6F9A24}">
      <dsp:nvSpPr>
        <dsp:cNvPr id="0" name=""/>
        <dsp:cNvSpPr/>
      </dsp:nvSpPr>
      <dsp:spPr>
        <a:xfrm>
          <a:off x="0" y="735842"/>
          <a:ext cx="2225313" cy="69927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Needs: Met or No Deal</a:t>
          </a:r>
        </a:p>
      </dsp:txBody>
      <dsp:txXfrm>
        <a:off x="34136" y="769978"/>
        <a:ext cx="2157041" cy="631007"/>
      </dsp:txXfrm>
    </dsp:sp>
    <dsp:sp modelId="{F9AC510E-25D3-4ABC-B1D2-C7E759CA80F0}">
      <dsp:nvSpPr>
        <dsp:cNvPr id="0" name=""/>
        <dsp:cNvSpPr/>
      </dsp:nvSpPr>
      <dsp:spPr>
        <a:xfrm rot="5400000">
          <a:off x="3923658" y="-158331"/>
          <a:ext cx="559423" cy="3956113"/>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kern="1200"/>
            <a:t>“run only 1 clinical trial and risk all on that 1”</a:t>
          </a:r>
        </a:p>
        <a:p>
          <a:pPr marL="57150" lvl="1" indent="-57150" algn="l" defTabSz="444500">
            <a:lnSpc>
              <a:spcPct val="90000"/>
            </a:lnSpc>
            <a:spcBef>
              <a:spcPct val="0"/>
            </a:spcBef>
            <a:spcAft>
              <a:spcPct val="15000"/>
            </a:spcAft>
            <a:buChar char="•"/>
          </a:pPr>
          <a:r>
            <a:rPr lang="en-US" sz="1000" kern="1200"/>
            <a:t>“find partner within 6 months or run out of cash”</a:t>
          </a:r>
        </a:p>
        <a:p>
          <a:pPr marL="57150" lvl="1" indent="-57150" algn="l" defTabSz="444500">
            <a:lnSpc>
              <a:spcPct val="90000"/>
            </a:lnSpc>
            <a:spcBef>
              <a:spcPct val="0"/>
            </a:spcBef>
            <a:spcAft>
              <a:spcPct val="15000"/>
            </a:spcAft>
            <a:buChar char="•"/>
          </a:pPr>
          <a:r>
            <a:rPr lang="en-US" sz="1000" kern="1200"/>
            <a:t>“take more dilution from investors”</a:t>
          </a:r>
        </a:p>
      </dsp:txBody>
      <dsp:txXfrm rot="-5400000">
        <a:off x="2225314" y="1567322"/>
        <a:ext cx="3928804" cy="504805"/>
      </dsp:txXfrm>
    </dsp:sp>
    <dsp:sp modelId="{70535964-8A4C-4D3C-9400-C0EAFFE95383}">
      <dsp:nvSpPr>
        <dsp:cNvPr id="0" name=""/>
        <dsp:cNvSpPr/>
      </dsp:nvSpPr>
      <dsp:spPr>
        <a:xfrm>
          <a:off x="0" y="1470085"/>
          <a:ext cx="2225313" cy="69927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Alternative to a Deal</a:t>
          </a:r>
        </a:p>
      </dsp:txBody>
      <dsp:txXfrm>
        <a:off x="34136" y="1504221"/>
        <a:ext cx="2157041" cy="631007"/>
      </dsp:txXfrm>
    </dsp:sp>
    <dsp:sp modelId="{20F7E3BB-97A5-4E34-8349-847551FDB63D}">
      <dsp:nvSpPr>
        <dsp:cNvPr id="0" name=""/>
        <dsp:cNvSpPr/>
      </dsp:nvSpPr>
      <dsp:spPr>
        <a:xfrm rot="5400000">
          <a:off x="3923658" y="575911"/>
          <a:ext cx="559423" cy="3956113"/>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kern="1200"/>
            <a:t>“co-promote we won’t actually use”</a:t>
          </a:r>
        </a:p>
        <a:p>
          <a:pPr marL="57150" lvl="1" indent="-57150" algn="l" defTabSz="444500">
            <a:lnSpc>
              <a:spcPct val="90000"/>
            </a:lnSpc>
            <a:spcBef>
              <a:spcPct val="0"/>
            </a:spcBef>
            <a:spcAft>
              <a:spcPct val="15000"/>
            </a:spcAft>
            <a:buChar char="•"/>
          </a:pPr>
          <a:r>
            <a:rPr lang="en-US" sz="1000" kern="1200"/>
            <a:t>“higher royalties versus higher earlier payments”</a:t>
          </a:r>
        </a:p>
        <a:p>
          <a:pPr marL="57150" lvl="1" indent="-57150" algn="l" defTabSz="444500">
            <a:lnSpc>
              <a:spcPct val="90000"/>
            </a:lnSpc>
            <a:spcBef>
              <a:spcPct val="0"/>
            </a:spcBef>
            <a:spcAft>
              <a:spcPct val="15000"/>
            </a:spcAft>
            <a:buChar char="•"/>
          </a:pPr>
          <a:r>
            <a:rPr lang="en-US" sz="1000" kern="1200"/>
            <a:t>“control over indications”</a:t>
          </a:r>
        </a:p>
      </dsp:txBody>
      <dsp:txXfrm rot="-5400000">
        <a:off x="2225314" y="2301565"/>
        <a:ext cx="3928804" cy="504805"/>
      </dsp:txXfrm>
    </dsp:sp>
    <dsp:sp modelId="{5E4BA488-E8FC-45B9-B5F6-F3E1D6A4EF08}">
      <dsp:nvSpPr>
        <dsp:cNvPr id="0" name=""/>
        <dsp:cNvSpPr/>
      </dsp:nvSpPr>
      <dsp:spPr>
        <a:xfrm>
          <a:off x="0" y="2204328"/>
          <a:ext cx="2225313" cy="699279"/>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Wants: May Trade Away</a:t>
          </a:r>
        </a:p>
      </dsp:txBody>
      <dsp:txXfrm>
        <a:off x="34136" y="2238464"/>
        <a:ext cx="2157041" cy="631007"/>
      </dsp:txXfrm>
    </dsp:sp>
    <dsp:sp modelId="{177D299A-AF3D-4B4B-9DAC-EA83D71C7264}">
      <dsp:nvSpPr>
        <dsp:cNvPr id="0" name=""/>
        <dsp:cNvSpPr/>
      </dsp:nvSpPr>
      <dsp:spPr>
        <a:xfrm rot="5400000">
          <a:off x="3923658" y="1310154"/>
          <a:ext cx="559423" cy="3956113"/>
        </a:xfrm>
        <a:prstGeom prst="round2SameRect">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kern="1200"/>
            <a:t>Review the industry variations</a:t>
          </a:r>
        </a:p>
        <a:p>
          <a:pPr marL="57150" lvl="1" indent="-57150" algn="l" defTabSz="444500">
            <a:lnSpc>
              <a:spcPct val="90000"/>
            </a:lnSpc>
            <a:spcBef>
              <a:spcPct val="0"/>
            </a:spcBef>
            <a:spcAft>
              <a:spcPct val="15000"/>
            </a:spcAft>
            <a:buChar char="•"/>
          </a:pPr>
          <a:r>
            <a:rPr lang="en-US" sz="1000" kern="1200"/>
            <a:t>Review what partner has done before</a:t>
          </a:r>
        </a:p>
      </dsp:txBody>
      <dsp:txXfrm rot="-5400000">
        <a:off x="2225314" y="3035808"/>
        <a:ext cx="3928804" cy="504805"/>
      </dsp:txXfrm>
    </dsp:sp>
    <dsp:sp modelId="{D8F5C86E-476E-4AB5-9C43-CEEB6D78F506}">
      <dsp:nvSpPr>
        <dsp:cNvPr id="0" name=""/>
        <dsp:cNvSpPr/>
      </dsp:nvSpPr>
      <dsp:spPr>
        <a:xfrm>
          <a:off x="0" y="2938571"/>
          <a:ext cx="2225313" cy="699279"/>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Deal Structure Alternatives</a:t>
          </a:r>
        </a:p>
      </dsp:txBody>
      <dsp:txXfrm>
        <a:off x="34136" y="2972707"/>
        <a:ext cx="2157041" cy="631007"/>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6A17ED-D5E6-4BF8-A3CE-D19183895589}" type="datetimeFigureOut">
              <a:rPr lang="en-US" smtClean="0"/>
              <a:t>6/15/2023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0AC03D-6767-4C16-9752-284D79D2EBD7}" type="slidenum">
              <a:rPr lang="en-US" smtClean="0"/>
              <a:t>‹#›</a:t>
            </a:fld>
            <a:endParaRPr lang="en-US"/>
          </a:p>
        </p:txBody>
      </p:sp>
    </p:spTree>
    <p:extLst>
      <p:ext uri="{BB962C8B-B14F-4D97-AF65-F5344CB8AC3E}">
        <p14:creationId xmlns:p14="http://schemas.microsoft.com/office/powerpoint/2010/main" val="755688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93879-7B87-4BE1-8F7D-EDA49A8B1AB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493879-7B87-4BE1-8F7D-EDA49A8B1AB2}" type="slidenum">
              <a:rPr lang="en-US" smtClean="0"/>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ACDFAA0-385B-443B-98B8-3C07C2C0CE11}" type="slidenum">
              <a:rPr lang="en-US" smtClean="0">
                <a:latin typeface="Arial" charset="0"/>
              </a:rPr>
              <a:pPr/>
              <a:t>36</a:t>
            </a:fld>
            <a:endParaRPr lang="en-US">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278DB-EB7F-B098-CE14-342F4B8889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46A37A-29ED-2154-A404-C02074E319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B196DB-EB20-F831-77D8-D1BD30DF93EC}"/>
              </a:ext>
            </a:extLst>
          </p:cNvPr>
          <p:cNvSpPr>
            <a:spLocks noGrp="1"/>
          </p:cNvSpPr>
          <p:nvPr>
            <p:ph type="dt" sz="half" idx="10"/>
          </p:nvPr>
        </p:nvSpPr>
        <p:spPr/>
        <p:txBody>
          <a:bodyPr/>
          <a:lstStyle/>
          <a:p>
            <a:fld id="{43158973-8712-44D1-A35C-4DA81D0940DA}" type="datetime1">
              <a:rPr lang="en-US" smtClean="0"/>
              <a:t>6/15/2023</a:t>
            </a:fld>
            <a:endParaRPr lang="en-US"/>
          </a:p>
        </p:txBody>
      </p:sp>
      <p:sp>
        <p:nvSpPr>
          <p:cNvPr id="5" name="Footer Placeholder 4">
            <a:extLst>
              <a:ext uri="{FF2B5EF4-FFF2-40B4-BE49-F238E27FC236}">
                <a16:creationId xmlns:a16="http://schemas.microsoft.com/office/drawing/2014/main" id="{0F305935-5EC9-F884-3EA8-78E44FD077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FEAA2B-BF98-A00B-6178-3BFFD1F9A584}"/>
              </a:ext>
            </a:extLst>
          </p:cNvPr>
          <p:cNvSpPr>
            <a:spLocks noGrp="1"/>
          </p:cNvSpPr>
          <p:nvPr>
            <p:ph type="sldNum" sz="quarter" idx="12"/>
          </p:nvPr>
        </p:nvSpPr>
        <p:spPr/>
        <p:txBody>
          <a:bodyPr/>
          <a:lstStyle/>
          <a:p>
            <a:fld id="{364C9072-047D-4798-95D9-E7769E164F77}" type="slidenum">
              <a:rPr lang="en-US" smtClean="0"/>
              <a:t>‹#›</a:t>
            </a:fld>
            <a:endParaRPr lang="en-US"/>
          </a:p>
        </p:txBody>
      </p:sp>
    </p:spTree>
    <p:extLst>
      <p:ext uri="{BB962C8B-B14F-4D97-AF65-F5344CB8AC3E}">
        <p14:creationId xmlns:p14="http://schemas.microsoft.com/office/powerpoint/2010/main" val="324741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B507F-E4D4-AC81-949B-2172C8E1AB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3CBF52-4272-8552-BF93-4093B03EF8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E45F24-E9D1-B735-108B-C528106F4E61}"/>
              </a:ext>
            </a:extLst>
          </p:cNvPr>
          <p:cNvSpPr>
            <a:spLocks noGrp="1"/>
          </p:cNvSpPr>
          <p:nvPr>
            <p:ph type="dt" sz="half" idx="10"/>
          </p:nvPr>
        </p:nvSpPr>
        <p:spPr/>
        <p:txBody>
          <a:bodyPr/>
          <a:lstStyle/>
          <a:p>
            <a:fld id="{A44BF504-693C-4A69-8A8C-12F6177701A0}" type="datetime1">
              <a:rPr lang="en-US" smtClean="0"/>
              <a:t>6/15/2023</a:t>
            </a:fld>
            <a:endParaRPr lang="en-US"/>
          </a:p>
        </p:txBody>
      </p:sp>
      <p:sp>
        <p:nvSpPr>
          <p:cNvPr id="5" name="Footer Placeholder 4">
            <a:extLst>
              <a:ext uri="{FF2B5EF4-FFF2-40B4-BE49-F238E27FC236}">
                <a16:creationId xmlns:a16="http://schemas.microsoft.com/office/drawing/2014/main" id="{3B0E40E9-E91C-49DC-B6B9-4B9BD069BD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647C6E-8783-5B13-ADB3-217B5873CE8B}"/>
              </a:ext>
            </a:extLst>
          </p:cNvPr>
          <p:cNvSpPr>
            <a:spLocks noGrp="1"/>
          </p:cNvSpPr>
          <p:nvPr>
            <p:ph type="sldNum" sz="quarter" idx="12"/>
          </p:nvPr>
        </p:nvSpPr>
        <p:spPr/>
        <p:txBody>
          <a:bodyPr/>
          <a:lstStyle/>
          <a:p>
            <a:fld id="{364C9072-047D-4798-95D9-E7769E164F77}" type="slidenum">
              <a:rPr lang="en-US" smtClean="0"/>
              <a:t>‹#›</a:t>
            </a:fld>
            <a:endParaRPr lang="en-US"/>
          </a:p>
        </p:txBody>
      </p:sp>
    </p:spTree>
    <p:extLst>
      <p:ext uri="{BB962C8B-B14F-4D97-AF65-F5344CB8AC3E}">
        <p14:creationId xmlns:p14="http://schemas.microsoft.com/office/powerpoint/2010/main" val="349969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EC0B56-B6C6-6E60-4F39-B0AC0E9D7E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F1D6D0-583D-711A-7D8C-4E971CD445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A5BF36-EEEE-92D4-3323-D480DADEA3CE}"/>
              </a:ext>
            </a:extLst>
          </p:cNvPr>
          <p:cNvSpPr>
            <a:spLocks noGrp="1"/>
          </p:cNvSpPr>
          <p:nvPr>
            <p:ph type="dt" sz="half" idx="10"/>
          </p:nvPr>
        </p:nvSpPr>
        <p:spPr/>
        <p:txBody>
          <a:bodyPr/>
          <a:lstStyle/>
          <a:p>
            <a:fld id="{C6FBD612-2D4B-451D-B42F-D4200151C02F}" type="datetime1">
              <a:rPr lang="en-US" smtClean="0"/>
              <a:t>6/15/2023</a:t>
            </a:fld>
            <a:endParaRPr lang="en-US"/>
          </a:p>
        </p:txBody>
      </p:sp>
      <p:sp>
        <p:nvSpPr>
          <p:cNvPr id="5" name="Footer Placeholder 4">
            <a:extLst>
              <a:ext uri="{FF2B5EF4-FFF2-40B4-BE49-F238E27FC236}">
                <a16:creationId xmlns:a16="http://schemas.microsoft.com/office/drawing/2014/main" id="{71A8D455-5962-3761-EA3B-DD35DF5717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F7EC95-ED7A-9ECB-10BB-9FBF1E717527}"/>
              </a:ext>
            </a:extLst>
          </p:cNvPr>
          <p:cNvSpPr>
            <a:spLocks noGrp="1"/>
          </p:cNvSpPr>
          <p:nvPr>
            <p:ph type="sldNum" sz="quarter" idx="12"/>
          </p:nvPr>
        </p:nvSpPr>
        <p:spPr/>
        <p:txBody>
          <a:bodyPr/>
          <a:lstStyle/>
          <a:p>
            <a:fld id="{364C9072-047D-4798-95D9-E7769E164F77}" type="slidenum">
              <a:rPr lang="en-US" smtClean="0"/>
              <a:t>‹#›</a:t>
            </a:fld>
            <a:endParaRPr lang="en-US"/>
          </a:p>
        </p:txBody>
      </p:sp>
    </p:spTree>
    <p:extLst>
      <p:ext uri="{BB962C8B-B14F-4D97-AF65-F5344CB8AC3E}">
        <p14:creationId xmlns:p14="http://schemas.microsoft.com/office/powerpoint/2010/main" val="2855522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669AA112-BA6E-465A-9E31-6584A7FFADB4}" type="datetime1">
              <a:rPr lang="en-US" smtClean="0"/>
              <a:t>6/15/2023</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4635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DE3A7513-A0BD-46EB-8B36-23A61A4B9038}" type="datetime1">
              <a:rPr lang="en-US" smtClean="0"/>
              <a:t>6/15/2023</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63833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9E8516D3-759B-4BD8-81D6-A503A79FDADB}" type="datetime1">
              <a:rPr lang="en-US" smtClean="0"/>
              <a:t>6/15/2023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29914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CE1217-D32F-4BC2-A859-2B8A74F4C774}" type="datetime1">
              <a:rPr lang="en-US" smtClean="0"/>
              <a:t>6/15/2023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6061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E65F4A-25B0-4042-AE82-CF8B6DB90430}" type="datetime1">
              <a:rPr lang="en-US" smtClean="0"/>
              <a:t>6/15/2023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8831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F508A6-F97D-41FC-86C1-C6E82DBABBDE}" type="datetime1">
              <a:rPr lang="en-US" smtClean="0"/>
              <a:t>6/15/2023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88841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7BBC9E-0324-4C72-88D6-2025F2F24552}" type="datetime1">
              <a:rPr lang="en-US" smtClean="0"/>
              <a:t>6/15/2023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53986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65AF1B4E-60E7-41C7-BE08-3D91A303863E}" type="datetime1">
              <a:rPr lang="en-US" smtClean="0"/>
              <a:t>6/15/2023</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131744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EB740-A29B-A945-33B6-075C1B2AA3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5C2553-EB7E-053F-9131-944F75366C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D24F15-23A2-9879-FF96-3F9174DD5A06}"/>
              </a:ext>
            </a:extLst>
          </p:cNvPr>
          <p:cNvSpPr>
            <a:spLocks noGrp="1"/>
          </p:cNvSpPr>
          <p:nvPr>
            <p:ph type="dt" sz="half" idx="10"/>
          </p:nvPr>
        </p:nvSpPr>
        <p:spPr/>
        <p:txBody>
          <a:bodyPr/>
          <a:lstStyle/>
          <a:p>
            <a:fld id="{2D3FBFB7-5D3B-47C6-AEFB-84C7B85C6F61}" type="datetime1">
              <a:rPr lang="en-US" smtClean="0"/>
              <a:t>6/15/2023</a:t>
            </a:fld>
            <a:endParaRPr lang="en-US"/>
          </a:p>
        </p:txBody>
      </p:sp>
      <p:sp>
        <p:nvSpPr>
          <p:cNvPr id="5" name="Footer Placeholder 4">
            <a:extLst>
              <a:ext uri="{FF2B5EF4-FFF2-40B4-BE49-F238E27FC236}">
                <a16:creationId xmlns:a16="http://schemas.microsoft.com/office/drawing/2014/main" id="{0B58FB9F-A3EA-1206-C386-3203ABD3D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6B83CF-3EBF-E7B0-23F4-65386B8A6D09}"/>
              </a:ext>
            </a:extLst>
          </p:cNvPr>
          <p:cNvSpPr>
            <a:spLocks noGrp="1"/>
          </p:cNvSpPr>
          <p:nvPr>
            <p:ph type="sldNum" sz="quarter" idx="12"/>
          </p:nvPr>
        </p:nvSpPr>
        <p:spPr/>
        <p:txBody>
          <a:bodyPr/>
          <a:lstStyle/>
          <a:p>
            <a:fld id="{364C9072-047D-4798-95D9-E7769E164F77}" type="slidenum">
              <a:rPr lang="en-US" smtClean="0"/>
              <a:t>‹#›</a:t>
            </a:fld>
            <a:endParaRPr lang="en-US"/>
          </a:p>
        </p:txBody>
      </p:sp>
    </p:spTree>
    <p:extLst>
      <p:ext uri="{BB962C8B-B14F-4D97-AF65-F5344CB8AC3E}">
        <p14:creationId xmlns:p14="http://schemas.microsoft.com/office/powerpoint/2010/main" val="2928724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F6A4F-7C1D-43F5-86E0-89CD0AA54691}" type="datetime1">
              <a:rPr lang="en-US" smtClean="0"/>
              <a:t>6/15/2023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3167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159B4-D846-4985-BAE1-AF3E592BF780}" type="datetime1">
              <a:rPr lang="en-US" smtClean="0"/>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02932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2157D570-D8DA-4770-BFFE-2D05C9234DAE}" type="datetime1">
              <a:rPr lang="en-US" smtClean="0"/>
              <a:t>6/15/2023</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30240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1"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0B99EF-50D7-400B-9FC4-DAD7D7900A66}" type="datetime1">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47AE7-B36F-426A-A077-9019BAEFE97F}" type="slidenum">
              <a:rPr lang="en-US" smtClean="0"/>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15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F33545-2441-4CC3-86CC-0A8AF3F1EFD7}" type="datetime1">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47AE7-B36F-426A-A077-9019BAEFE97F}" type="slidenum">
              <a:rPr lang="en-US" smtClean="0"/>
              <a:t>‹#›</a:t>
            </a:fld>
            <a:endParaRPr lang="en-US"/>
          </a:p>
        </p:txBody>
      </p:sp>
    </p:spTree>
    <p:extLst>
      <p:ext uri="{BB962C8B-B14F-4D97-AF65-F5344CB8AC3E}">
        <p14:creationId xmlns:p14="http://schemas.microsoft.com/office/powerpoint/2010/main" val="364171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8A37D4-8EB9-43BF-848B-5A4A196D3108}" type="datetime1">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47AE7-B36F-426A-A077-9019BAEFE97F}" type="slidenum">
              <a:rPr lang="en-US" smtClean="0"/>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0580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6"/>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D7900D-6D64-4AD7-B64B-3BA3A395B9D2}" type="datetime1">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F47AE7-B36F-426A-A077-9019BAEFE97F}" type="slidenum">
              <a:rPr lang="en-US" smtClean="0"/>
              <a:t>‹#›</a:t>
            </a:fld>
            <a:endParaRPr lang="en-US"/>
          </a:p>
        </p:txBody>
      </p:sp>
    </p:spTree>
    <p:extLst>
      <p:ext uri="{BB962C8B-B14F-4D97-AF65-F5344CB8AC3E}">
        <p14:creationId xmlns:p14="http://schemas.microsoft.com/office/powerpoint/2010/main" val="21300560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337CDA-0CC4-4299-969D-6D893E9B024B}" type="datetime1">
              <a:rPr lang="en-US" smtClean="0"/>
              <a:t>6/15/2023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F47AE7-B36F-426A-A077-9019BAEFE97F}" type="slidenum">
              <a:rPr lang="en-US" smtClean="0"/>
              <a:t>‹#›</a:t>
            </a:fld>
            <a:endParaRPr lang="en-US"/>
          </a:p>
        </p:txBody>
      </p:sp>
    </p:spTree>
    <p:extLst>
      <p:ext uri="{BB962C8B-B14F-4D97-AF65-F5344CB8AC3E}">
        <p14:creationId xmlns:p14="http://schemas.microsoft.com/office/powerpoint/2010/main" val="631416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FBE0DD-6FD6-424B-A412-2167228BF60E}" type="datetime1">
              <a:rPr lang="en-US" smtClean="0"/>
              <a:t>6/15/2023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F47AE7-B36F-426A-A077-9019BAEFE97F}" type="slidenum">
              <a:rPr lang="en-US" smtClean="0"/>
              <a:t>‹#›</a:t>
            </a:fld>
            <a:endParaRPr lang="en-US"/>
          </a:p>
        </p:txBody>
      </p:sp>
    </p:spTree>
    <p:extLst>
      <p:ext uri="{BB962C8B-B14F-4D97-AF65-F5344CB8AC3E}">
        <p14:creationId xmlns:p14="http://schemas.microsoft.com/office/powerpoint/2010/main" val="2814253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26CB474-63D6-4C1E-B968-920DA7E13798}" type="datetime1">
              <a:rPr lang="en-US" smtClean="0"/>
              <a:t>6/15/2023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0F47AE7-B36F-426A-A077-9019BAEFE97F}" type="slidenum">
              <a:rPr lang="en-US" smtClean="0"/>
              <a:t>‹#›</a:t>
            </a:fld>
            <a:endParaRPr lang="en-US"/>
          </a:p>
        </p:txBody>
      </p:sp>
    </p:spTree>
    <p:extLst>
      <p:ext uri="{BB962C8B-B14F-4D97-AF65-F5344CB8AC3E}">
        <p14:creationId xmlns:p14="http://schemas.microsoft.com/office/powerpoint/2010/main" val="3041926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8B9A5-8B27-2BC0-B5B9-C5F9D0601C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A2CA4B-205C-2F62-DDCE-322D5DCF41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70C1BE-B9B3-1E79-18BE-FD7B5C78D23F}"/>
              </a:ext>
            </a:extLst>
          </p:cNvPr>
          <p:cNvSpPr>
            <a:spLocks noGrp="1"/>
          </p:cNvSpPr>
          <p:nvPr>
            <p:ph type="dt" sz="half" idx="10"/>
          </p:nvPr>
        </p:nvSpPr>
        <p:spPr/>
        <p:txBody>
          <a:bodyPr/>
          <a:lstStyle/>
          <a:p>
            <a:fld id="{F701983B-0C25-4E5A-A4CF-D164CB78BC6E}" type="datetime1">
              <a:rPr lang="en-US" smtClean="0"/>
              <a:t>6/15/2023</a:t>
            </a:fld>
            <a:endParaRPr lang="en-US"/>
          </a:p>
        </p:txBody>
      </p:sp>
      <p:sp>
        <p:nvSpPr>
          <p:cNvPr id="5" name="Footer Placeholder 4">
            <a:extLst>
              <a:ext uri="{FF2B5EF4-FFF2-40B4-BE49-F238E27FC236}">
                <a16:creationId xmlns:a16="http://schemas.microsoft.com/office/drawing/2014/main" id="{78BF6F2A-8D20-E5B2-2E05-091FACD851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0CBEF3-AC73-6622-1C85-6445B43F10D0}"/>
              </a:ext>
            </a:extLst>
          </p:cNvPr>
          <p:cNvSpPr>
            <a:spLocks noGrp="1"/>
          </p:cNvSpPr>
          <p:nvPr>
            <p:ph type="sldNum" sz="quarter" idx="12"/>
          </p:nvPr>
        </p:nvSpPr>
        <p:spPr/>
        <p:txBody>
          <a:bodyPr/>
          <a:lstStyle/>
          <a:p>
            <a:fld id="{364C9072-047D-4798-95D9-E7769E164F77}" type="slidenum">
              <a:rPr lang="en-US" smtClean="0"/>
              <a:t>‹#›</a:t>
            </a:fld>
            <a:endParaRPr lang="en-US"/>
          </a:p>
        </p:txBody>
      </p:sp>
    </p:spTree>
    <p:extLst>
      <p:ext uri="{BB962C8B-B14F-4D97-AF65-F5344CB8AC3E}">
        <p14:creationId xmlns:p14="http://schemas.microsoft.com/office/powerpoint/2010/main" val="16041586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2BF395AC-3B39-416C-8193-8A9B5A9ABCD4}" type="datetime1">
              <a:rPr lang="en-US" smtClean="0"/>
              <a:t>6/15/2023</a:t>
            </a:fld>
            <a:endParaRPr lang="en-US"/>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0F47AE7-B36F-426A-A077-9019BAEFE97F}" type="slidenum">
              <a:rPr lang="en-US" smtClean="0"/>
              <a:t>‹#›</a:t>
            </a:fld>
            <a:endParaRPr lang="en-US"/>
          </a:p>
        </p:txBody>
      </p:sp>
    </p:spTree>
    <p:extLst>
      <p:ext uri="{BB962C8B-B14F-4D97-AF65-F5344CB8AC3E}">
        <p14:creationId xmlns:p14="http://schemas.microsoft.com/office/powerpoint/2010/main" val="10517045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solidFill>
            <a:schemeClr val="bg2">
              <a:lumMod val="90000"/>
            </a:schemeClr>
          </a:solidFill>
        </p:spPr>
        <p:txBody>
          <a:bodyPr lIns="457200" tIns="457200"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7FF84D-CCA4-49E0-8977-F68AE3A497D6}" type="datetime1">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F47AE7-B36F-426A-A077-9019BAEFE97F}" type="slidenum">
              <a:rPr lang="en-US" smtClean="0"/>
              <a:t>‹#›</a:t>
            </a:fld>
            <a:endParaRPr lang="en-US"/>
          </a:p>
        </p:txBody>
      </p:sp>
    </p:spTree>
    <p:extLst>
      <p:ext uri="{BB962C8B-B14F-4D97-AF65-F5344CB8AC3E}">
        <p14:creationId xmlns:p14="http://schemas.microsoft.com/office/powerpoint/2010/main" val="25392585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83BC2F-7AC1-4B4F-9F19-9E8656302718}" type="datetime1">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47AE7-B36F-426A-A077-9019BAEFE97F}" type="slidenum">
              <a:rPr lang="en-US" smtClean="0"/>
              <a:t>‹#›</a:t>
            </a:fld>
            <a:endParaRPr lang="en-US"/>
          </a:p>
        </p:txBody>
      </p:sp>
    </p:spTree>
    <p:extLst>
      <p:ext uri="{BB962C8B-B14F-4D97-AF65-F5344CB8AC3E}">
        <p14:creationId xmlns:p14="http://schemas.microsoft.com/office/powerpoint/2010/main" val="2426395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67B971-0E81-40F3-8295-5FE350264483}" type="datetime1">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47AE7-B36F-426A-A077-9019BAEFE97F}" type="slidenum">
              <a:rPr lang="en-US" smtClean="0"/>
              <a:t>‹#›</a:t>
            </a:fld>
            <a:endParaRPr lang="en-US"/>
          </a:p>
        </p:txBody>
      </p:sp>
    </p:spTree>
    <p:extLst>
      <p:ext uri="{BB962C8B-B14F-4D97-AF65-F5344CB8AC3E}">
        <p14:creationId xmlns:p14="http://schemas.microsoft.com/office/powerpoint/2010/main" val="23429462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3B98C0-E703-458E-8B0C-42F753A85487}" type="datetime1">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C78E0-3902-4CB8-B123-33CEB1DEA26D}" type="slidenum">
              <a:rPr lang="en-US" smtClean="0"/>
              <a:t>‹#›</a:t>
            </a:fld>
            <a:endParaRPr lang="en-US"/>
          </a:p>
        </p:txBody>
      </p:sp>
    </p:spTree>
    <p:extLst>
      <p:ext uri="{BB962C8B-B14F-4D97-AF65-F5344CB8AC3E}">
        <p14:creationId xmlns:p14="http://schemas.microsoft.com/office/powerpoint/2010/main" val="7380241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C0B57B-E7A3-421C-A67C-CDF3F797C1CE}" type="datetime1">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C78E0-3902-4CB8-B123-33CEB1DEA26D}" type="slidenum">
              <a:rPr lang="en-US" smtClean="0"/>
              <a:t>‹#›</a:t>
            </a:fld>
            <a:endParaRPr lang="en-US"/>
          </a:p>
        </p:txBody>
      </p:sp>
    </p:spTree>
    <p:extLst>
      <p:ext uri="{BB962C8B-B14F-4D97-AF65-F5344CB8AC3E}">
        <p14:creationId xmlns:p14="http://schemas.microsoft.com/office/powerpoint/2010/main" val="2255349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F30F3B-C420-4A7F-BCD7-2476191DC263}" type="datetime1">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C78E0-3902-4CB8-B123-33CEB1DEA26D}" type="slidenum">
              <a:rPr lang="en-US" smtClean="0"/>
              <a:t>‹#›</a:t>
            </a:fld>
            <a:endParaRPr lang="en-US"/>
          </a:p>
        </p:txBody>
      </p:sp>
    </p:spTree>
    <p:extLst>
      <p:ext uri="{BB962C8B-B14F-4D97-AF65-F5344CB8AC3E}">
        <p14:creationId xmlns:p14="http://schemas.microsoft.com/office/powerpoint/2010/main" val="27049382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C92341-77CC-4A38-9BE7-D50ECF57994A}" type="datetime1">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DC78E0-3902-4CB8-B123-33CEB1DEA26D}" type="slidenum">
              <a:rPr lang="en-US" smtClean="0"/>
              <a:t>‹#›</a:t>
            </a:fld>
            <a:endParaRPr lang="en-US"/>
          </a:p>
        </p:txBody>
      </p:sp>
    </p:spTree>
    <p:extLst>
      <p:ext uri="{BB962C8B-B14F-4D97-AF65-F5344CB8AC3E}">
        <p14:creationId xmlns:p14="http://schemas.microsoft.com/office/powerpoint/2010/main" val="23843758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59B334-50D0-4CE3-A342-5EFC3FDC43F5}" type="datetime1">
              <a:rPr lang="en-US" smtClean="0"/>
              <a:t>6/15/2023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DC78E0-3902-4CB8-B123-33CEB1DEA26D}" type="slidenum">
              <a:rPr lang="en-US" smtClean="0"/>
              <a:t>‹#›</a:t>
            </a:fld>
            <a:endParaRPr lang="en-US"/>
          </a:p>
        </p:txBody>
      </p:sp>
    </p:spTree>
    <p:extLst>
      <p:ext uri="{BB962C8B-B14F-4D97-AF65-F5344CB8AC3E}">
        <p14:creationId xmlns:p14="http://schemas.microsoft.com/office/powerpoint/2010/main" val="4133885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B597AD-E710-44D5-A467-6238536B989F}" type="datetime1">
              <a:rPr lang="en-US" smtClean="0"/>
              <a:t>6/15/2023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DC78E0-3902-4CB8-B123-33CEB1DEA26D}" type="slidenum">
              <a:rPr lang="en-US" smtClean="0"/>
              <a:t>‹#›</a:t>
            </a:fld>
            <a:endParaRPr lang="en-US"/>
          </a:p>
        </p:txBody>
      </p:sp>
    </p:spTree>
    <p:extLst>
      <p:ext uri="{BB962C8B-B14F-4D97-AF65-F5344CB8AC3E}">
        <p14:creationId xmlns:p14="http://schemas.microsoft.com/office/powerpoint/2010/main" val="1515661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A5BB9-5C44-C0CD-991E-9EF7D529F0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0CE124-5C13-ACDB-9DEC-74272DABFB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A4E094-9D07-2AC3-1BDC-1105EDBF35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04ECF6-75D6-333C-3A5E-34859B6153D8}"/>
              </a:ext>
            </a:extLst>
          </p:cNvPr>
          <p:cNvSpPr>
            <a:spLocks noGrp="1"/>
          </p:cNvSpPr>
          <p:nvPr>
            <p:ph type="dt" sz="half" idx="10"/>
          </p:nvPr>
        </p:nvSpPr>
        <p:spPr/>
        <p:txBody>
          <a:bodyPr/>
          <a:lstStyle/>
          <a:p>
            <a:fld id="{BF626AA2-3ED6-412B-A90A-3C6D72A8FB67}" type="datetime1">
              <a:rPr lang="en-US" smtClean="0"/>
              <a:t>6/15/2023</a:t>
            </a:fld>
            <a:endParaRPr lang="en-US"/>
          </a:p>
        </p:txBody>
      </p:sp>
      <p:sp>
        <p:nvSpPr>
          <p:cNvPr id="6" name="Footer Placeholder 5">
            <a:extLst>
              <a:ext uri="{FF2B5EF4-FFF2-40B4-BE49-F238E27FC236}">
                <a16:creationId xmlns:a16="http://schemas.microsoft.com/office/drawing/2014/main" id="{45BBF3A5-85F0-D506-0AA9-9D78ABEC13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CFC9B1-CEB3-B4AD-B5F8-C39CBFD75210}"/>
              </a:ext>
            </a:extLst>
          </p:cNvPr>
          <p:cNvSpPr>
            <a:spLocks noGrp="1"/>
          </p:cNvSpPr>
          <p:nvPr>
            <p:ph type="sldNum" sz="quarter" idx="12"/>
          </p:nvPr>
        </p:nvSpPr>
        <p:spPr/>
        <p:txBody>
          <a:bodyPr/>
          <a:lstStyle/>
          <a:p>
            <a:fld id="{364C9072-047D-4798-95D9-E7769E164F77}" type="slidenum">
              <a:rPr lang="en-US" smtClean="0"/>
              <a:t>‹#›</a:t>
            </a:fld>
            <a:endParaRPr lang="en-US"/>
          </a:p>
        </p:txBody>
      </p:sp>
    </p:spTree>
    <p:extLst>
      <p:ext uri="{BB962C8B-B14F-4D97-AF65-F5344CB8AC3E}">
        <p14:creationId xmlns:p14="http://schemas.microsoft.com/office/powerpoint/2010/main" val="16718206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EF8675-66B4-4CBE-BBD4-662AD253F31C}" type="datetime1">
              <a:rPr lang="en-US" smtClean="0"/>
              <a:t>6/15/2023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DC78E0-3902-4CB8-B123-33CEB1DEA26D}" type="slidenum">
              <a:rPr lang="en-US" smtClean="0"/>
              <a:t>‹#›</a:t>
            </a:fld>
            <a:endParaRPr lang="en-US"/>
          </a:p>
        </p:txBody>
      </p:sp>
    </p:spTree>
    <p:extLst>
      <p:ext uri="{BB962C8B-B14F-4D97-AF65-F5344CB8AC3E}">
        <p14:creationId xmlns:p14="http://schemas.microsoft.com/office/powerpoint/2010/main" val="42317564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FF8324-A4FB-4A41-96F7-75853CB958AE}" type="datetime1">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DC78E0-3902-4CB8-B123-33CEB1DEA26D}" type="slidenum">
              <a:rPr lang="en-US" smtClean="0"/>
              <a:t>‹#›</a:t>
            </a:fld>
            <a:endParaRPr lang="en-US"/>
          </a:p>
        </p:txBody>
      </p:sp>
    </p:spTree>
    <p:extLst>
      <p:ext uri="{BB962C8B-B14F-4D97-AF65-F5344CB8AC3E}">
        <p14:creationId xmlns:p14="http://schemas.microsoft.com/office/powerpoint/2010/main" val="1329864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16A5FA-14AC-404D-8F4D-079014B08E13}" type="datetime1">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DC78E0-3902-4CB8-B123-33CEB1DEA26D}" type="slidenum">
              <a:rPr lang="en-US" smtClean="0"/>
              <a:t>‹#›</a:t>
            </a:fld>
            <a:endParaRPr lang="en-US"/>
          </a:p>
        </p:txBody>
      </p:sp>
    </p:spTree>
    <p:extLst>
      <p:ext uri="{BB962C8B-B14F-4D97-AF65-F5344CB8AC3E}">
        <p14:creationId xmlns:p14="http://schemas.microsoft.com/office/powerpoint/2010/main" val="36101149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A71448-E41C-4C5E-AE2D-6D71ABF6D300}" type="datetime1">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C78E0-3902-4CB8-B123-33CEB1DEA26D}" type="slidenum">
              <a:rPr lang="en-US" smtClean="0"/>
              <a:t>‹#›</a:t>
            </a:fld>
            <a:endParaRPr lang="en-US"/>
          </a:p>
        </p:txBody>
      </p:sp>
    </p:spTree>
    <p:extLst>
      <p:ext uri="{BB962C8B-B14F-4D97-AF65-F5344CB8AC3E}">
        <p14:creationId xmlns:p14="http://schemas.microsoft.com/office/powerpoint/2010/main" val="21335862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0030D9-6E1A-4F5B-8410-D550AB21EBBA}" type="datetime1">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C78E0-3902-4CB8-B123-33CEB1DEA26D}" type="slidenum">
              <a:rPr lang="en-US" smtClean="0"/>
              <a:t>‹#›</a:t>
            </a:fld>
            <a:endParaRPr lang="en-US"/>
          </a:p>
        </p:txBody>
      </p:sp>
    </p:spTree>
    <p:extLst>
      <p:ext uri="{BB962C8B-B14F-4D97-AF65-F5344CB8AC3E}">
        <p14:creationId xmlns:p14="http://schemas.microsoft.com/office/powerpoint/2010/main" val="9807245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C52688-03BE-4BD5-BCCC-ABCF4568F6B9}" type="datetime1">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C78E0-3902-4CB8-B123-33CEB1DEA26D}" type="slidenum">
              <a:rPr lang="en-US" smtClean="0"/>
              <a:t>‹#›</a:t>
            </a:fld>
            <a:endParaRPr lang="en-US"/>
          </a:p>
        </p:txBody>
      </p:sp>
    </p:spTree>
    <p:extLst>
      <p:ext uri="{BB962C8B-B14F-4D97-AF65-F5344CB8AC3E}">
        <p14:creationId xmlns:p14="http://schemas.microsoft.com/office/powerpoint/2010/main" val="1400120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E65546-5676-4C97-B429-4879174566B5}" type="datetime1">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C78E0-3902-4CB8-B123-33CEB1DEA26D}" type="slidenum">
              <a:rPr lang="en-US" smtClean="0"/>
              <a:t>‹#›</a:t>
            </a:fld>
            <a:endParaRPr lang="en-US"/>
          </a:p>
        </p:txBody>
      </p:sp>
    </p:spTree>
    <p:extLst>
      <p:ext uri="{BB962C8B-B14F-4D97-AF65-F5344CB8AC3E}">
        <p14:creationId xmlns:p14="http://schemas.microsoft.com/office/powerpoint/2010/main" val="34944746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491675-EBD4-4DDB-8188-8B46B3717476}" type="datetime1">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C78E0-3902-4CB8-B123-33CEB1DEA26D}" type="slidenum">
              <a:rPr lang="en-US" smtClean="0"/>
              <a:t>‹#›</a:t>
            </a:fld>
            <a:endParaRPr lang="en-US"/>
          </a:p>
        </p:txBody>
      </p:sp>
    </p:spTree>
    <p:extLst>
      <p:ext uri="{BB962C8B-B14F-4D97-AF65-F5344CB8AC3E}">
        <p14:creationId xmlns:p14="http://schemas.microsoft.com/office/powerpoint/2010/main" val="19771745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7C639E-992C-4736-8509-0E41B08345E5}" type="datetime1">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DC78E0-3902-4CB8-B123-33CEB1DEA26D}" type="slidenum">
              <a:rPr lang="en-US" smtClean="0"/>
              <a:t>‹#›</a:t>
            </a:fld>
            <a:endParaRPr lang="en-US"/>
          </a:p>
        </p:txBody>
      </p:sp>
    </p:spTree>
    <p:extLst>
      <p:ext uri="{BB962C8B-B14F-4D97-AF65-F5344CB8AC3E}">
        <p14:creationId xmlns:p14="http://schemas.microsoft.com/office/powerpoint/2010/main" val="14643538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30ED43-36A8-4AC7-8727-B395474CD7A7}" type="datetime1">
              <a:rPr lang="en-US" smtClean="0"/>
              <a:t>6/15/2023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DC78E0-3902-4CB8-B123-33CEB1DEA26D}" type="slidenum">
              <a:rPr lang="en-US" smtClean="0"/>
              <a:t>‹#›</a:t>
            </a:fld>
            <a:endParaRPr lang="en-US"/>
          </a:p>
        </p:txBody>
      </p:sp>
    </p:spTree>
    <p:extLst>
      <p:ext uri="{BB962C8B-B14F-4D97-AF65-F5344CB8AC3E}">
        <p14:creationId xmlns:p14="http://schemas.microsoft.com/office/powerpoint/2010/main" val="403240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475E6-84D0-43E4-85D4-231D2607ED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3D95B6-F6AA-4A40-6638-6160A6146C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404EC9-3D2E-7382-42E7-64683F55CD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331B42-EA0D-E2F5-8146-A6BF8C02C9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33A490-D59B-BE97-DC2D-80D731D820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1D23ED-6235-D5D0-95BA-7E3A8047489B}"/>
              </a:ext>
            </a:extLst>
          </p:cNvPr>
          <p:cNvSpPr>
            <a:spLocks noGrp="1"/>
          </p:cNvSpPr>
          <p:nvPr>
            <p:ph type="dt" sz="half" idx="10"/>
          </p:nvPr>
        </p:nvSpPr>
        <p:spPr/>
        <p:txBody>
          <a:bodyPr/>
          <a:lstStyle/>
          <a:p>
            <a:fld id="{F1F609D1-A07F-462A-8F07-5293C518A755}" type="datetime1">
              <a:rPr lang="en-US" smtClean="0"/>
              <a:t>6/15/2023</a:t>
            </a:fld>
            <a:endParaRPr lang="en-US"/>
          </a:p>
        </p:txBody>
      </p:sp>
      <p:sp>
        <p:nvSpPr>
          <p:cNvPr id="8" name="Footer Placeholder 7">
            <a:extLst>
              <a:ext uri="{FF2B5EF4-FFF2-40B4-BE49-F238E27FC236}">
                <a16:creationId xmlns:a16="http://schemas.microsoft.com/office/drawing/2014/main" id="{5300D398-5008-1A70-9F6A-E545CFAED7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9C356D-209A-C6AB-2A6D-1B1EBAD1B816}"/>
              </a:ext>
            </a:extLst>
          </p:cNvPr>
          <p:cNvSpPr>
            <a:spLocks noGrp="1"/>
          </p:cNvSpPr>
          <p:nvPr>
            <p:ph type="sldNum" sz="quarter" idx="12"/>
          </p:nvPr>
        </p:nvSpPr>
        <p:spPr/>
        <p:txBody>
          <a:bodyPr/>
          <a:lstStyle/>
          <a:p>
            <a:fld id="{364C9072-047D-4798-95D9-E7769E164F77}" type="slidenum">
              <a:rPr lang="en-US" smtClean="0"/>
              <a:t>‹#›</a:t>
            </a:fld>
            <a:endParaRPr lang="en-US"/>
          </a:p>
        </p:txBody>
      </p:sp>
    </p:spTree>
    <p:extLst>
      <p:ext uri="{BB962C8B-B14F-4D97-AF65-F5344CB8AC3E}">
        <p14:creationId xmlns:p14="http://schemas.microsoft.com/office/powerpoint/2010/main" val="11917277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0771DB-5779-4D4B-B0BB-E0EEF7D85EC6}" type="datetime1">
              <a:rPr lang="en-US" smtClean="0"/>
              <a:t>6/15/2023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DC78E0-3902-4CB8-B123-33CEB1DEA26D}" type="slidenum">
              <a:rPr lang="en-US" smtClean="0"/>
              <a:t>‹#›</a:t>
            </a:fld>
            <a:endParaRPr lang="en-US"/>
          </a:p>
        </p:txBody>
      </p:sp>
    </p:spTree>
    <p:extLst>
      <p:ext uri="{BB962C8B-B14F-4D97-AF65-F5344CB8AC3E}">
        <p14:creationId xmlns:p14="http://schemas.microsoft.com/office/powerpoint/2010/main" val="3040456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9CCBC-4C15-45DA-A7C6-5E9234CE2210}" type="datetime1">
              <a:rPr lang="en-US" smtClean="0"/>
              <a:t>6/15/2023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DC78E0-3902-4CB8-B123-33CEB1DEA26D}" type="slidenum">
              <a:rPr lang="en-US" smtClean="0"/>
              <a:t>‹#›</a:t>
            </a:fld>
            <a:endParaRPr lang="en-US"/>
          </a:p>
        </p:txBody>
      </p:sp>
    </p:spTree>
    <p:extLst>
      <p:ext uri="{BB962C8B-B14F-4D97-AF65-F5344CB8AC3E}">
        <p14:creationId xmlns:p14="http://schemas.microsoft.com/office/powerpoint/2010/main" val="23315297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C18CEF-71B6-4428-9443-5E37DA84A22A}" type="datetime1">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DC78E0-3902-4CB8-B123-33CEB1DEA26D}" type="slidenum">
              <a:rPr lang="en-US" smtClean="0"/>
              <a:t>‹#›</a:t>
            </a:fld>
            <a:endParaRPr lang="en-US"/>
          </a:p>
        </p:txBody>
      </p:sp>
    </p:spTree>
    <p:extLst>
      <p:ext uri="{BB962C8B-B14F-4D97-AF65-F5344CB8AC3E}">
        <p14:creationId xmlns:p14="http://schemas.microsoft.com/office/powerpoint/2010/main" val="23146753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254B58-8D2D-4356-8D4E-1BF4F45FAED2}" type="datetime1">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DC78E0-3902-4CB8-B123-33CEB1DEA26D}" type="slidenum">
              <a:rPr lang="en-US" smtClean="0"/>
              <a:t>‹#›</a:t>
            </a:fld>
            <a:endParaRPr lang="en-US"/>
          </a:p>
        </p:txBody>
      </p:sp>
    </p:spTree>
    <p:extLst>
      <p:ext uri="{BB962C8B-B14F-4D97-AF65-F5344CB8AC3E}">
        <p14:creationId xmlns:p14="http://schemas.microsoft.com/office/powerpoint/2010/main" val="24593003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B290EB-6827-479D-82FF-BA008D83F13C}" type="datetime1">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C78E0-3902-4CB8-B123-33CEB1DEA26D}" type="slidenum">
              <a:rPr lang="en-US" smtClean="0"/>
              <a:t>‹#›</a:t>
            </a:fld>
            <a:endParaRPr lang="en-US"/>
          </a:p>
        </p:txBody>
      </p:sp>
    </p:spTree>
    <p:extLst>
      <p:ext uri="{BB962C8B-B14F-4D97-AF65-F5344CB8AC3E}">
        <p14:creationId xmlns:p14="http://schemas.microsoft.com/office/powerpoint/2010/main" val="10643593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FAC475-0F4C-4391-B24F-D3CF1638069D}" type="datetime1">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C78E0-3902-4CB8-B123-33CEB1DEA26D}" type="slidenum">
              <a:rPr lang="en-US" smtClean="0"/>
              <a:t>‹#›</a:t>
            </a:fld>
            <a:endParaRPr lang="en-US"/>
          </a:p>
        </p:txBody>
      </p:sp>
    </p:spTree>
    <p:extLst>
      <p:ext uri="{BB962C8B-B14F-4D97-AF65-F5344CB8AC3E}">
        <p14:creationId xmlns:p14="http://schemas.microsoft.com/office/powerpoint/2010/main" val="31004870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8D9948-EA4A-4FA3-B525-4839587129DC}"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F6C2E-2973-42FD-BBB7-7A077C15CE48}" type="slidenum">
              <a:rPr lang="en-US" smtClean="0"/>
              <a:t>‹#›</a:t>
            </a:fld>
            <a:endParaRPr lang="en-US"/>
          </a:p>
        </p:txBody>
      </p:sp>
    </p:spTree>
    <p:extLst>
      <p:ext uri="{BB962C8B-B14F-4D97-AF65-F5344CB8AC3E}">
        <p14:creationId xmlns:p14="http://schemas.microsoft.com/office/powerpoint/2010/main" val="38482738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8D9948-EA4A-4FA3-B525-4839587129DC}"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F6C2E-2973-42FD-BBB7-7A077C15CE48}" type="slidenum">
              <a:rPr lang="en-US" smtClean="0"/>
              <a:t>‹#›</a:t>
            </a:fld>
            <a:endParaRPr lang="en-US"/>
          </a:p>
        </p:txBody>
      </p:sp>
    </p:spTree>
    <p:extLst>
      <p:ext uri="{BB962C8B-B14F-4D97-AF65-F5344CB8AC3E}">
        <p14:creationId xmlns:p14="http://schemas.microsoft.com/office/powerpoint/2010/main" val="18691978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8D9948-EA4A-4FA3-B525-4839587129DC}"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F6C2E-2973-42FD-BBB7-7A077C15CE48}" type="slidenum">
              <a:rPr lang="en-US" smtClean="0"/>
              <a:t>‹#›</a:t>
            </a:fld>
            <a:endParaRPr lang="en-US"/>
          </a:p>
        </p:txBody>
      </p:sp>
    </p:spTree>
    <p:extLst>
      <p:ext uri="{BB962C8B-B14F-4D97-AF65-F5344CB8AC3E}">
        <p14:creationId xmlns:p14="http://schemas.microsoft.com/office/powerpoint/2010/main" val="41860179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8D9948-EA4A-4FA3-B525-4839587129DC}" type="datetimeFigureOut">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0F6C2E-2973-42FD-BBB7-7A077C15CE48}" type="slidenum">
              <a:rPr lang="en-US" smtClean="0"/>
              <a:t>‹#›</a:t>
            </a:fld>
            <a:endParaRPr lang="en-US"/>
          </a:p>
        </p:txBody>
      </p:sp>
    </p:spTree>
    <p:extLst>
      <p:ext uri="{BB962C8B-B14F-4D97-AF65-F5344CB8AC3E}">
        <p14:creationId xmlns:p14="http://schemas.microsoft.com/office/powerpoint/2010/main" val="778261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1BB06-E6F5-B3CF-74F7-8EC878A29A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072D0D-0115-14E8-1FD8-E30CF361EBC4}"/>
              </a:ext>
            </a:extLst>
          </p:cNvPr>
          <p:cNvSpPr>
            <a:spLocks noGrp="1"/>
          </p:cNvSpPr>
          <p:nvPr>
            <p:ph type="dt" sz="half" idx="10"/>
          </p:nvPr>
        </p:nvSpPr>
        <p:spPr/>
        <p:txBody>
          <a:bodyPr/>
          <a:lstStyle/>
          <a:p>
            <a:fld id="{45CD679A-0047-45FB-B113-1E0232ABEBDA}" type="datetime1">
              <a:rPr lang="en-US" smtClean="0"/>
              <a:t>6/15/2023</a:t>
            </a:fld>
            <a:endParaRPr lang="en-US"/>
          </a:p>
        </p:txBody>
      </p:sp>
      <p:sp>
        <p:nvSpPr>
          <p:cNvPr id="4" name="Footer Placeholder 3">
            <a:extLst>
              <a:ext uri="{FF2B5EF4-FFF2-40B4-BE49-F238E27FC236}">
                <a16:creationId xmlns:a16="http://schemas.microsoft.com/office/drawing/2014/main" id="{EA29B683-E9F0-1BD9-1D3B-4C353ABC25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1A2396-015E-9629-E0AC-43C1EA074830}"/>
              </a:ext>
            </a:extLst>
          </p:cNvPr>
          <p:cNvSpPr>
            <a:spLocks noGrp="1"/>
          </p:cNvSpPr>
          <p:nvPr>
            <p:ph type="sldNum" sz="quarter" idx="12"/>
          </p:nvPr>
        </p:nvSpPr>
        <p:spPr/>
        <p:txBody>
          <a:bodyPr/>
          <a:lstStyle/>
          <a:p>
            <a:fld id="{364C9072-047D-4798-95D9-E7769E164F77}" type="slidenum">
              <a:rPr lang="en-US" smtClean="0"/>
              <a:t>‹#›</a:t>
            </a:fld>
            <a:endParaRPr lang="en-US"/>
          </a:p>
        </p:txBody>
      </p:sp>
    </p:spTree>
    <p:extLst>
      <p:ext uri="{BB962C8B-B14F-4D97-AF65-F5344CB8AC3E}">
        <p14:creationId xmlns:p14="http://schemas.microsoft.com/office/powerpoint/2010/main" val="11187237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8D9948-EA4A-4FA3-B525-4839587129DC}" type="datetimeFigureOut">
              <a:rPr lang="en-US" smtClean="0"/>
              <a:t>6/15/2023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0F6C2E-2973-42FD-BBB7-7A077C15CE48}" type="slidenum">
              <a:rPr lang="en-US" smtClean="0"/>
              <a:t>‹#›</a:t>
            </a:fld>
            <a:endParaRPr lang="en-US"/>
          </a:p>
        </p:txBody>
      </p:sp>
    </p:spTree>
    <p:extLst>
      <p:ext uri="{BB962C8B-B14F-4D97-AF65-F5344CB8AC3E}">
        <p14:creationId xmlns:p14="http://schemas.microsoft.com/office/powerpoint/2010/main" val="16412675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8D9948-EA4A-4FA3-B525-4839587129DC}" type="datetimeFigureOut">
              <a:rPr lang="en-US" smtClean="0"/>
              <a:t>6/15/2023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0F6C2E-2973-42FD-BBB7-7A077C15CE48}" type="slidenum">
              <a:rPr lang="en-US" smtClean="0"/>
              <a:t>‹#›</a:t>
            </a:fld>
            <a:endParaRPr lang="en-US"/>
          </a:p>
        </p:txBody>
      </p:sp>
    </p:spTree>
    <p:extLst>
      <p:ext uri="{BB962C8B-B14F-4D97-AF65-F5344CB8AC3E}">
        <p14:creationId xmlns:p14="http://schemas.microsoft.com/office/powerpoint/2010/main" val="24377372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8D9948-EA4A-4FA3-B525-4839587129DC}" type="datetimeFigureOut">
              <a:rPr lang="en-US" smtClean="0"/>
              <a:t>6/15/2023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0F6C2E-2973-42FD-BBB7-7A077C15CE48}" type="slidenum">
              <a:rPr lang="en-US" smtClean="0"/>
              <a:t>‹#›</a:t>
            </a:fld>
            <a:endParaRPr lang="en-US"/>
          </a:p>
        </p:txBody>
      </p:sp>
    </p:spTree>
    <p:extLst>
      <p:ext uri="{BB962C8B-B14F-4D97-AF65-F5344CB8AC3E}">
        <p14:creationId xmlns:p14="http://schemas.microsoft.com/office/powerpoint/2010/main" val="32245492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8D9948-EA4A-4FA3-B525-4839587129DC}" type="datetimeFigureOut">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0F6C2E-2973-42FD-BBB7-7A077C15CE48}" type="slidenum">
              <a:rPr lang="en-US" smtClean="0"/>
              <a:t>‹#›</a:t>
            </a:fld>
            <a:endParaRPr lang="en-US"/>
          </a:p>
        </p:txBody>
      </p:sp>
    </p:spTree>
    <p:extLst>
      <p:ext uri="{BB962C8B-B14F-4D97-AF65-F5344CB8AC3E}">
        <p14:creationId xmlns:p14="http://schemas.microsoft.com/office/powerpoint/2010/main" val="36849993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8D9948-EA4A-4FA3-B525-4839587129DC}" type="datetimeFigureOut">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0F6C2E-2973-42FD-BBB7-7A077C15CE48}" type="slidenum">
              <a:rPr lang="en-US" smtClean="0"/>
              <a:t>‹#›</a:t>
            </a:fld>
            <a:endParaRPr lang="en-US"/>
          </a:p>
        </p:txBody>
      </p:sp>
    </p:spTree>
    <p:extLst>
      <p:ext uri="{BB962C8B-B14F-4D97-AF65-F5344CB8AC3E}">
        <p14:creationId xmlns:p14="http://schemas.microsoft.com/office/powerpoint/2010/main" val="40146916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8D9948-EA4A-4FA3-B525-4839587129DC}"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F6C2E-2973-42FD-BBB7-7A077C15CE48}" type="slidenum">
              <a:rPr lang="en-US" smtClean="0"/>
              <a:t>‹#›</a:t>
            </a:fld>
            <a:endParaRPr lang="en-US"/>
          </a:p>
        </p:txBody>
      </p:sp>
    </p:spTree>
    <p:extLst>
      <p:ext uri="{BB962C8B-B14F-4D97-AF65-F5344CB8AC3E}">
        <p14:creationId xmlns:p14="http://schemas.microsoft.com/office/powerpoint/2010/main" val="17807869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8D9948-EA4A-4FA3-B525-4839587129DC}"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F6C2E-2973-42FD-BBB7-7A077C15CE48}" type="slidenum">
              <a:rPr lang="en-US" smtClean="0"/>
              <a:t>‹#›</a:t>
            </a:fld>
            <a:endParaRPr lang="en-US"/>
          </a:p>
        </p:txBody>
      </p:sp>
    </p:spTree>
    <p:extLst>
      <p:ext uri="{BB962C8B-B14F-4D97-AF65-F5344CB8AC3E}">
        <p14:creationId xmlns:p14="http://schemas.microsoft.com/office/powerpoint/2010/main" val="17020006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65DAC8-5F7F-490F-8B07-FE0B1DDF8F71}" type="datetime1">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483EF-2A69-41CF-B24F-5D0986CB7C0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0325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6440D7-72C1-470F-80E8-EB2CD65E4AE9}" type="datetime1">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483EF-2A69-41CF-B24F-5D0986CB7C00}" type="slidenum">
              <a:rPr lang="en-US" smtClean="0"/>
              <a:t>‹#›</a:t>
            </a:fld>
            <a:endParaRPr lang="en-US"/>
          </a:p>
        </p:txBody>
      </p:sp>
    </p:spTree>
    <p:extLst>
      <p:ext uri="{BB962C8B-B14F-4D97-AF65-F5344CB8AC3E}">
        <p14:creationId xmlns:p14="http://schemas.microsoft.com/office/powerpoint/2010/main" val="31106653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D03033-0040-4678-BD59-E65FC1D234B3}" type="datetime1">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483EF-2A69-41CF-B24F-5D0986CB7C0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590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59D474-FAE6-B2CE-AE5C-FBA57FC37766}"/>
              </a:ext>
            </a:extLst>
          </p:cNvPr>
          <p:cNvSpPr>
            <a:spLocks noGrp="1"/>
          </p:cNvSpPr>
          <p:nvPr>
            <p:ph type="dt" sz="half" idx="10"/>
          </p:nvPr>
        </p:nvSpPr>
        <p:spPr/>
        <p:txBody>
          <a:bodyPr/>
          <a:lstStyle/>
          <a:p>
            <a:fld id="{940620A0-7E4D-4E27-A5CE-48686A111100}" type="datetime1">
              <a:rPr lang="en-US" smtClean="0"/>
              <a:t>6/15/2023</a:t>
            </a:fld>
            <a:endParaRPr lang="en-US"/>
          </a:p>
        </p:txBody>
      </p:sp>
      <p:sp>
        <p:nvSpPr>
          <p:cNvPr id="3" name="Footer Placeholder 2">
            <a:extLst>
              <a:ext uri="{FF2B5EF4-FFF2-40B4-BE49-F238E27FC236}">
                <a16:creationId xmlns:a16="http://schemas.microsoft.com/office/drawing/2014/main" id="{D7AB0369-D005-328F-D9EF-3092729F8A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4FC83E-117C-F57E-4BEC-B44CDFE39270}"/>
              </a:ext>
            </a:extLst>
          </p:cNvPr>
          <p:cNvSpPr>
            <a:spLocks noGrp="1"/>
          </p:cNvSpPr>
          <p:nvPr>
            <p:ph type="sldNum" sz="quarter" idx="12"/>
          </p:nvPr>
        </p:nvSpPr>
        <p:spPr/>
        <p:txBody>
          <a:bodyPr/>
          <a:lstStyle/>
          <a:p>
            <a:fld id="{364C9072-047D-4798-95D9-E7769E164F77}" type="slidenum">
              <a:rPr lang="en-US" smtClean="0"/>
              <a:t>‹#›</a:t>
            </a:fld>
            <a:endParaRPr lang="en-US"/>
          </a:p>
        </p:txBody>
      </p:sp>
    </p:spTree>
    <p:extLst>
      <p:ext uri="{BB962C8B-B14F-4D97-AF65-F5344CB8AC3E}">
        <p14:creationId xmlns:p14="http://schemas.microsoft.com/office/powerpoint/2010/main" val="13357714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0903A8-732D-4C0D-A67E-0EFDBEC3DAB3}" type="datetime1">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483EF-2A69-41CF-B24F-5D0986CB7C00}" type="slidenum">
              <a:rPr lang="en-US" smtClean="0"/>
              <a:t>‹#›</a:t>
            </a:fld>
            <a:endParaRPr lang="en-US"/>
          </a:p>
        </p:txBody>
      </p:sp>
    </p:spTree>
    <p:extLst>
      <p:ext uri="{BB962C8B-B14F-4D97-AF65-F5344CB8AC3E}">
        <p14:creationId xmlns:p14="http://schemas.microsoft.com/office/powerpoint/2010/main" val="18073144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BE946F-CC47-47E3-94AE-D6D0E1184224}" type="datetime1">
              <a:rPr lang="en-US" smtClean="0"/>
              <a:t>6/15/2023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7483EF-2A69-41CF-B24F-5D0986CB7C00}" type="slidenum">
              <a:rPr lang="en-US" smtClean="0"/>
              <a:t>‹#›</a:t>
            </a:fld>
            <a:endParaRPr lang="en-US"/>
          </a:p>
        </p:txBody>
      </p:sp>
    </p:spTree>
    <p:extLst>
      <p:ext uri="{BB962C8B-B14F-4D97-AF65-F5344CB8AC3E}">
        <p14:creationId xmlns:p14="http://schemas.microsoft.com/office/powerpoint/2010/main" val="20627246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535CD8-6B88-4CF2-BCFE-C1A32E86D1CA}" type="datetime1">
              <a:rPr lang="en-US" smtClean="0"/>
              <a:t>6/15/2023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7483EF-2A69-41CF-B24F-5D0986CB7C00}" type="slidenum">
              <a:rPr lang="en-US" smtClean="0"/>
              <a:t>‹#›</a:t>
            </a:fld>
            <a:endParaRPr lang="en-US"/>
          </a:p>
        </p:txBody>
      </p:sp>
    </p:spTree>
    <p:extLst>
      <p:ext uri="{BB962C8B-B14F-4D97-AF65-F5344CB8AC3E}">
        <p14:creationId xmlns:p14="http://schemas.microsoft.com/office/powerpoint/2010/main" val="39455483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BE37C5D-7B44-4733-A4E7-BB9338134E47}" type="datetime1">
              <a:rPr lang="en-US" smtClean="0"/>
              <a:t>6/15/2023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77483EF-2A69-41CF-B24F-5D0986CB7C00}" type="slidenum">
              <a:rPr lang="en-US" smtClean="0"/>
              <a:t>‹#›</a:t>
            </a:fld>
            <a:endParaRPr lang="en-US"/>
          </a:p>
        </p:txBody>
      </p:sp>
    </p:spTree>
    <p:extLst>
      <p:ext uri="{BB962C8B-B14F-4D97-AF65-F5344CB8AC3E}">
        <p14:creationId xmlns:p14="http://schemas.microsoft.com/office/powerpoint/2010/main" val="25838079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D374CE3-A61D-47CB-8517-C9DEC0EFC260}" type="datetime1">
              <a:rPr lang="en-US" smtClean="0"/>
              <a:t>6/15/2023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77483EF-2A69-41CF-B24F-5D0986CB7C00}" type="slidenum">
              <a:rPr lang="en-US" smtClean="0"/>
              <a:t>‹#›</a:t>
            </a:fld>
            <a:endParaRPr lang="en-US"/>
          </a:p>
        </p:txBody>
      </p:sp>
    </p:spTree>
    <p:extLst>
      <p:ext uri="{BB962C8B-B14F-4D97-AF65-F5344CB8AC3E}">
        <p14:creationId xmlns:p14="http://schemas.microsoft.com/office/powerpoint/2010/main" val="19672662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9F6152-5686-429C-BAA3-A0EB7C55B703}" type="datetime1">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483EF-2A69-41CF-B24F-5D0986CB7C00}" type="slidenum">
              <a:rPr lang="en-US" smtClean="0"/>
              <a:t>‹#›</a:t>
            </a:fld>
            <a:endParaRPr lang="en-US"/>
          </a:p>
        </p:txBody>
      </p:sp>
    </p:spTree>
    <p:extLst>
      <p:ext uri="{BB962C8B-B14F-4D97-AF65-F5344CB8AC3E}">
        <p14:creationId xmlns:p14="http://schemas.microsoft.com/office/powerpoint/2010/main" val="35490648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0CF9E0-929C-44D5-A7A0-195C1C1D4F48}" type="datetime1">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483EF-2A69-41CF-B24F-5D0986CB7C00}" type="slidenum">
              <a:rPr lang="en-US" smtClean="0"/>
              <a:t>‹#›</a:t>
            </a:fld>
            <a:endParaRPr lang="en-US"/>
          </a:p>
        </p:txBody>
      </p:sp>
    </p:spTree>
    <p:extLst>
      <p:ext uri="{BB962C8B-B14F-4D97-AF65-F5344CB8AC3E}">
        <p14:creationId xmlns:p14="http://schemas.microsoft.com/office/powerpoint/2010/main" val="12243714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BC791-D8C9-4445-9C59-1A72AB0BFE9D}" type="datetime1">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483EF-2A69-41CF-B24F-5D0986CB7C00}" type="slidenum">
              <a:rPr lang="en-US" smtClean="0"/>
              <a:t>‹#›</a:t>
            </a:fld>
            <a:endParaRPr lang="en-US"/>
          </a:p>
        </p:txBody>
      </p:sp>
    </p:spTree>
    <p:extLst>
      <p:ext uri="{BB962C8B-B14F-4D97-AF65-F5344CB8AC3E}">
        <p14:creationId xmlns:p14="http://schemas.microsoft.com/office/powerpoint/2010/main" val="264465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322ED-7626-3A24-3F5C-DA58741D55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D2857A-3388-8C7C-E9D5-DAD2795D33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DAD84C-68BD-2537-5B8F-752F9A1172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94B1CB-833D-907D-513B-37BD94835368}"/>
              </a:ext>
            </a:extLst>
          </p:cNvPr>
          <p:cNvSpPr>
            <a:spLocks noGrp="1"/>
          </p:cNvSpPr>
          <p:nvPr>
            <p:ph type="dt" sz="half" idx="10"/>
          </p:nvPr>
        </p:nvSpPr>
        <p:spPr/>
        <p:txBody>
          <a:bodyPr/>
          <a:lstStyle/>
          <a:p>
            <a:fld id="{CFEBA8C2-55FD-4FFC-90ED-C0AC841E1C42}" type="datetime1">
              <a:rPr lang="en-US" smtClean="0"/>
              <a:t>6/15/2023</a:t>
            </a:fld>
            <a:endParaRPr lang="en-US"/>
          </a:p>
        </p:txBody>
      </p:sp>
      <p:sp>
        <p:nvSpPr>
          <p:cNvPr id="6" name="Footer Placeholder 5">
            <a:extLst>
              <a:ext uri="{FF2B5EF4-FFF2-40B4-BE49-F238E27FC236}">
                <a16:creationId xmlns:a16="http://schemas.microsoft.com/office/drawing/2014/main" id="{B26BBEB5-DCF6-A5BC-BEF5-B4093D5F35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827DD0-2E98-BF30-A7FE-92A316E90C67}"/>
              </a:ext>
            </a:extLst>
          </p:cNvPr>
          <p:cNvSpPr>
            <a:spLocks noGrp="1"/>
          </p:cNvSpPr>
          <p:nvPr>
            <p:ph type="sldNum" sz="quarter" idx="12"/>
          </p:nvPr>
        </p:nvSpPr>
        <p:spPr/>
        <p:txBody>
          <a:bodyPr/>
          <a:lstStyle/>
          <a:p>
            <a:fld id="{364C9072-047D-4798-95D9-E7769E164F77}" type="slidenum">
              <a:rPr lang="en-US" smtClean="0"/>
              <a:t>‹#›</a:t>
            </a:fld>
            <a:endParaRPr lang="en-US"/>
          </a:p>
        </p:txBody>
      </p:sp>
    </p:spTree>
    <p:extLst>
      <p:ext uri="{BB962C8B-B14F-4D97-AF65-F5344CB8AC3E}">
        <p14:creationId xmlns:p14="http://schemas.microsoft.com/office/powerpoint/2010/main" val="4050620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47BFE-C01E-FF50-F758-2A9AB1EAC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567A6D-F719-2376-3AE7-E3AD4EBEF0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BEB6E5-3B00-DF6C-AE5B-AB7D5CAB14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B6B757-FED7-3DBD-30CF-FAD1F09FAE82}"/>
              </a:ext>
            </a:extLst>
          </p:cNvPr>
          <p:cNvSpPr>
            <a:spLocks noGrp="1"/>
          </p:cNvSpPr>
          <p:nvPr>
            <p:ph type="dt" sz="half" idx="10"/>
          </p:nvPr>
        </p:nvSpPr>
        <p:spPr/>
        <p:txBody>
          <a:bodyPr/>
          <a:lstStyle/>
          <a:p>
            <a:fld id="{49CE2DBB-A6A2-41FF-BA80-4C27BFF6DCA7}" type="datetime1">
              <a:rPr lang="en-US" smtClean="0"/>
              <a:t>6/15/2023</a:t>
            </a:fld>
            <a:endParaRPr lang="en-US"/>
          </a:p>
        </p:txBody>
      </p:sp>
      <p:sp>
        <p:nvSpPr>
          <p:cNvPr id="6" name="Footer Placeholder 5">
            <a:extLst>
              <a:ext uri="{FF2B5EF4-FFF2-40B4-BE49-F238E27FC236}">
                <a16:creationId xmlns:a16="http://schemas.microsoft.com/office/drawing/2014/main" id="{06F27B82-C939-5877-588E-A95DB9EFDA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507572-62A3-FDE1-B0F5-AA1A4E62519B}"/>
              </a:ext>
            </a:extLst>
          </p:cNvPr>
          <p:cNvSpPr>
            <a:spLocks noGrp="1"/>
          </p:cNvSpPr>
          <p:nvPr>
            <p:ph type="sldNum" sz="quarter" idx="12"/>
          </p:nvPr>
        </p:nvSpPr>
        <p:spPr/>
        <p:txBody>
          <a:bodyPr/>
          <a:lstStyle/>
          <a:p>
            <a:fld id="{364C9072-047D-4798-95D9-E7769E164F77}" type="slidenum">
              <a:rPr lang="en-US" smtClean="0"/>
              <a:t>‹#›</a:t>
            </a:fld>
            <a:endParaRPr lang="en-US"/>
          </a:p>
        </p:txBody>
      </p:sp>
    </p:spTree>
    <p:extLst>
      <p:ext uri="{BB962C8B-B14F-4D97-AF65-F5344CB8AC3E}">
        <p14:creationId xmlns:p14="http://schemas.microsoft.com/office/powerpoint/2010/main" val="2240280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6A7B50-1358-936E-98AB-519DD3D51C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6D86C5-8E8C-ECE4-7C39-3FC3613972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1F2D3E-CB16-6B3C-0DF1-7CB6E65170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A49B8F-5133-49EA-A311-3E89FCECF44C}" type="datetime1">
              <a:rPr lang="en-US" smtClean="0"/>
              <a:t>6/15/2023</a:t>
            </a:fld>
            <a:endParaRPr lang="en-US"/>
          </a:p>
        </p:txBody>
      </p:sp>
      <p:sp>
        <p:nvSpPr>
          <p:cNvPr id="5" name="Footer Placeholder 4">
            <a:extLst>
              <a:ext uri="{FF2B5EF4-FFF2-40B4-BE49-F238E27FC236}">
                <a16:creationId xmlns:a16="http://schemas.microsoft.com/office/drawing/2014/main" id="{EBB4BC55-F537-4BFC-27EC-85927DD290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1405BB-4EB8-6BE1-A788-8B4C876091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C9072-047D-4798-95D9-E7769E164F77}" type="slidenum">
              <a:rPr lang="en-US" smtClean="0"/>
              <a:t>‹#›</a:t>
            </a:fld>
            <a:endParaRPr lang="en-US"/>
          </a:p>
        </p:txBody>
      </p:sp>
    </p:spTree>
    <p:extLst>
      <p:ext uri="{BB962C8B-B14F-4D97-AF65-F5344CB8AC3E}">
        <p14:creationId xmlns:p14="http://schemas.microsoft.com/office/powerpoint/2010/main" val="1242820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BD9C37A9-D88D-49A9-8CB1-DCB3147AB678}" type="datetime1">
              <a:rPr lang="en-US" smtClean="0"/>
              <a:t>6/15/2023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602380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3424FDCF-6104-4211-8B39-386CEB992058}" type="datetime1">
              <a:rPr lang="en-US" smtClean="0"/>
              <a:t>6/15/2023</a:t>
            </a:fld>
            <a:endParaRPr lang="en-US"/>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1">
                <a:solidFill>
                  <a:srgbClr val="FFFFFF"/>
                </a:solidFill>
              </a:defRPr>
            </a:lvl1pPr>
          </a:lstStyle>
          <a:p>
            <a:fld id="{60F47AE7-B36F-426A-A077-9019BAEFE97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84607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377"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3C409-187F-4FE7-8DCE-8D4011060C97}" type="datetime1">
              <a:rPr lang="en-US" smtClean="0"/>
              <a:t>6/15/2023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C9072-047D-4798-95D9-E7769E164F77}" type="slidenum">
              <a:rPr lang="en-US" smtClean="0"/>
              <a:t>‹#›</a:t>
            </a:fld>
            <a:endParaRPr lang="en-US"/>
          </a:p>
        </p:txBody>
      </p:sp>
    </p:spTree>
    <p:extLst>
      <p:ext uri="{BB962C8B-B14F-4D97-AF65-F5344CB8AC3E}">
        <p14:creationId xmlns:p14="http://schemas.microsoft.com/office/powerpoint/2010/main" val="376933145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8EEFBE-0D58-4501-B30D-DDA6C6C5450C}" type="datetime1">
              <a:rPr lang="en-US" smtClean="0"/>
              <a:t>6/15/2023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DC78E0-3902-4CB8-B123-33CEB1DEA26D}" type="slidenum">
              <a:rPr lang="en-US" smtClean="0"/>
              <a:t>‹#›</a:t>
            </a:fld>
            <a:endParaRPr lang="en-US"/>
          </a:p>
        </p:txBody>
      </p:sp>
    </p:spTree>
    <p:extLst>
      <p:ext uri="{BB962C8B-B14F-4D97-AF65-F5344CB8AC3E}">
        <p14:creationId xmlns:p14="http://schemas.microsoft.com/office/powerpoint/2010/main" val="365359580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8D9948-EA4A-4FA3-B525-4839587129DC}" type="datetimeFigureOut">
              <a:rPr lang="en-US" smtClean="0"/>
              <a:t>6/15/2023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F6C2E-2973-42FD-BBB7-7A077C15CE48}" type="slidenum">
              <a:rPr lang="en-US" smtClean="0"/>
              <a:t>‹#›</a:t>
            </a:fld>
            <a:endParaRPr lang="en-US"/>
          </a:p>
        </p:txBody>
      </p:sp>
    </p:spTree>
    <p:extLst>
      <p:ext uri="{BB962C8B-B14F-4D97-AF65-F5344CB8AC3E}">
        <p14:creationId xmlns:p14="http://schemas.microsoft.com/office/powerpoint/2010/main" val="294208870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A49B8F-5133-49EA-A311-3E89FCECF44C}" type="datetime1">
              <a:rPr lang="en-US" smtClean="0"/>
              <a:t>6/15/2023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64C9072-047D-4798-95D9-E7769E164F7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08230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6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7.xml"/><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B458075B-EED2-1BE3-CCDE-00710E7E47F3}"/>
              </a:ext>
            </a:extLst>
          </p:cNvPr>
          <p:cNvPicPr>
            <a:picLocks noChangeAspect="1"/>
          </p:cNvPicPr>
          <p:nvPr/>
        </p:nvPicPr>
        <p:blipFill rotWithShape="1">
          <a:blip r:embed="rId2">
            <a:extLst>
              <a:ext uri="{28A0092B-C50C-407E-A947-70E740481C1C}">
                <a14:useLocalDpi xmlns:a14="http://schemas.microsoft.com/office/drawing/2010/main" val="0"/>
              </a:ext>
            </a:extLst>
          </a:blip>
          <a:srcRect l="5964" r="10037" b="1"/>
          <a:stretch/>
        </p:blipFill>
        <p:spPr>
          <a:xfrm>
            <a:off x="-3252288" y="-125693"/>
            <a:ext cx="12191980" cy="6857990"/>
          </a:xfrm>
          <a:prstGeom prst="rect">
            <a:avLst/>
          </a:prstGeom>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7" name="Rectangle 16">
            <a:extLst>
              <a:ext uri="{FF2B5EF4-FFF2-40B4-BE49-F238E27FC236}">
                <a16:creationId xmlns:a16="http://schemas.microsoft.com/office/drawing/2014/main" id="{DCF1FFC3-D020-43C3-8B93-EF6BEFC46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912620" y="1929384"/>
            <a:ext cx="8366760" cy="2999232"/>
          </a:xfrm>
          <a:prstGeom prst="rect">
            <a:avLst/>
          </a:prstGeom>
          <a:solidFill>
            <a:schemeClr val="bg1">
              <a:alpha val="89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8FFF96-29AF-667D-4328-EA5E27068DB4}"/>
              </a:ext>
            </a:extLst>
          </p:cNvPr>
          <p:cNvSpPr>
            <a:spLocks noGrp="1"/>
          </p:cNvSpPr>
          <p:nvPr>
            <p:ph type="ctrTitle"/>
          </p:nvPr>
        </p:nvSpPr>
        <p:spPr>
          <a:xfrm>
            <a:off x="2366010" y="2242539"/>
            <a:ext cx="7459980" cy="1425924"/>
          </a:xfrm>
        </p:spPr>
        <p:txBody>
          <a:bodyPr>
            <a:normAutofit/>
          </a:bodyPr>
          <a:lstStyle/>
          <a:p>
            <a:r>
              <a:rPr lang="en-US" sz="5400" dirty="0"/>
              <a:t>A Tour of Deal Structures</a:t>
            </a:r>
          </a:p>
        </p:txBody>
      </p:sp>
      <p:sp>
        <p:nvSpPr>
          <p:cNvPr id="3" name="Subtitle 2">
            <a:extLst>
              <a:ext uri="{FF2B5EF4-FFF2-40B4-BE49-F238E27FC236}">
                <a16:creationId xmlns:a16="http://schemas.microsoft.com/office/drawing/2014/main" id="{12C34727-B93E-B8D1-435F-2E3B31999C54}"/>
              </a:ext>
            </a:extLst>
          </p:cNvPr>
          <p:cNvSpPr>
            <a:spLocks noGrp="1"/>
          </p:cNvSpPr>
          <p:nvPr>
            <p:ph type="subTitle" idx="1"/>
          </p:nvPr>
        </p:nvSpPr>
        <p:spPr>
          <a:xfrm>
            <a:off x="2366010" y="3884037"/>
            <a:ext cx="7459980" cy="468888"/>
          </a:xfrm>
        </p:spPr>
        <p:txBody>
          <a:bodyPr>
            <a:normAutofit/>
          </a:bodyPr>
          <a:lstStyle/>
          <a:p>
            <a:r>
              <a:rPr lang="en-US" dirty="0"/>
              <a:t>linda@pullanconsulting.com</a:t>
            </a:r>
          </a:p>
        </p:txBody>
      </p:sp>
      <p:cxnSp>
        <p:nvCxnSpPr>
          <p:cNvPr id="19" name="Straight Connector 18">
            <a:extLst>
              <a:ext uri="{FF2B5EF4-FFF2-40B4-BE49-F238E27FC236}">
                <a16:creationId xmlns:a16="http://schemas.microsoft.com/office/drawing/2014/main" id="{16FC4A39-71B0-433B-AB94-CBFFA0DF90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2605" y="3792064"/>
            <a:ext cx="2586790" cy="0"/>
          </a:xfrm>
          <a:prstGeom prst="line">
            <a:avLst/>
          </a:prstGeom>
          <a:ln w="22225">
            <a:solidFill>
              <a:srgbClr val="75504A"/>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CEA9B18-0352-0458-BE35-15AADE2B9B7A}"/>
              </a:ext>
            </a:extLst>
          </p:cNvPr>
          <p:cNvSpPr>
            <a:spLocks noGrp="1"/>
          </p:cNvSpPr>
          <p:nvPr>
            <p:ph type="sldNum" sz="quarter" idx="12"/>
          </p:nvPr>
        </p:nvSpPr>
        <p:spPr/>
        <p:txBody>
          <a:bodyPr/>
          <a:lstStyle/>
          <a:p>
            <a:fld id="{364C9072-047D-4798-95D9-E7769E164F77}" type="slidenum">
              <a:rPr lang="en-US" smtClean="0"/>
              <a:t>1</a:t>
            </a:fld>
            <a:endParaRPr lang="en-US"/>
          </a:p>
        </p:txBody>
      </p:sp>
    </p:spTree>
    <p:extLst>
      <p:ext uri="{BB962C8B-B14F-4D97-AF65-F5344CB8AC3E}">
        <p14:creationId xmlns:p14="http://schemas.microsoft.com/office/powerpoint/2010/main" val="140343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8E019540-1104-4B12-9F83-45F586741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C4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AEC6A6AD-B09C-4D13-82D6-2929767077A8}"/>
              </a:ext>
            </a:extLst>
          </p:cNvPr>
          <p:cNvSpPr>
            <a:spLocks noGrp="1"/>
          </p:cNvSpPr>
          <p:nvPr>
            <p:ph type="title"/>
          </p:nvPr>
        </p:nvSpPr>
        <p:spPr>
          <a:xfrm>
            <a:off x="1555733" y="1577340"/>
            <a:ext cx="4955798" cy="3703320"/>
          </a:xfrm>
        </p:spPr>
        <p:txBody>
          <a:bodyPr vert="horz" lIns="91440" tIns="45720" rIns="91440" bIns="45720" rtlCol="0" anchor="ctr">
            <a:normAutofit/>
          </a:bodyPr>
          <a:lstStyle/>
          <a:p>
            <a:pPr algn="r"/>
            <a:r>
              <a:rPr lang="en-US" sz="6100" dirty="0">
                <a:solidFill>
                  <a:srgbClr val="FFFFFF">
                    <a:alpha val="90000"/>
                  </a:srgbClr>
                </a:solidFill>
              </a:rPr>
              <a:t>Gilead and </a:t>
            </a:r>
            <a:r>
              <a:rPr lang="en-US" sz="6100" dirty="0" err="1">
                <a:solidFill>
                  <a:srgbClr val="FFFFFF">
                    <a:alpha val="90000"/>
                  </a:srgbClr>
                </a:solidFill>
              </a:rPr>
              <a:t>AGenus</a:t>
            </a:r>
            <a:endParaRPr lang="en-US" sz="6100" dirty="0">
              <a:solidFill>
                <a:srgbClr val="FFFFFF">
                  <a:alpha val="90000"/>
                </a:srgbClr>
              </a:solidFill>
            </a:endParaRPr>
          </a:p>
        </p:txBody>
      </p:sp>
      <p:sp>
        <p:nvSpPr>
          <p:cNvPr id="5" name="Text Placeholder 4">
            <a:extLst>
              <a:ext uri="{FF2B5EF4-FFF2-40B4-BE49-F238E27FC236}">
                <a16:creationId xmlns:a16="http://schemas.microsoft.com/office/drawing/2014/main" id="{50636889-18BC-48D7-88E6-34A25FED8D7D}"/>
              </a:ext>
            </a:extLst>
          </p:cNvPr>
          <p:cNvSpPr>
            <a:spLocks noGrp="1"/>
          </p:cNvSpPr>
          <p:nvPr>
            <p:ph type="body" idx="1"/>
          </p:nvPr>
        </p:nvSpPr>
        <p:spPr>
          <a:xfrm>
            <a:off x="7534655" y="1577340"/>
            <a:ext cx="2895067" cy="3703320"/>
          </a:xfrm>
          <a:ln w="57150">
            <a:noFill/>
          </a:ln>
        </p:spPr>
        <p:txBody>
          <a:bodyPr vert="horz" lIns="91440" tIns="45720" rIns="91440" bIns="45720" rtlCol="0" anchor="ctr">
            <a:normAutofit/>
          </a:bodyPr>
          <a:lstStyle/>
          <a:p>
            <a:r>
              <a:rPr lang="en-US" sz="2800" dirty="0"/>
              <a:t>Dec 2018</a:t>
            </a:r>
          </a:p>
          <a:p>
            <a:r>
              <a:rPr lang="en-US" sz="2800" dirty="0"/>
              <a:t>Simple License</a:t>
            </a:r>
          </a:p>
        </p:txBody>
      </p:sp>
      <p:sp>
        <p:nvSpPr>
          <p:cNvPr id="20" name="Rectangle 19">
            <a:extLst>
              <a:ext uri="{FF2B5EF4-FFF2-40B4-BE49-F238E27FC236}">
                <a16:creationId xmlns:a16="http://schemas.microsoft.com/office/drawing/2014/main" id="{3580CFD6-E44A-486A-9E73-D8D948F78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171433" y="3383280"/>
            <a:ext cx="3703320" cy="9144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 name="Slide Number Placeholder 1">
            <a:extLst>
              <a:ext uri="{FF2B5EF4-FFF2-40B4-BE49-F238E27FC236}">
                <a16:creationId xmlns:a16="http://schemas.microsoft.com/office/drawing/2014/main" id="{20C47170-A3A0-A9DA-F959-CD4BB7566865}"/>
              </a:ext>
            </a:extLst>
          </p:cNvPr>
          <p:cNvSpPr>
            <a:spLocks noGrp="1"/>
          </p:cNvSpPr>
          <p:nvPr>
            <p:ph type="sldNum" sz="quarter" idx="12"/>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225125254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4F0C8AB3-87FA-4ECB-99C2-C1B1B29B1E8D}"/>
              </a:ext>
            </a:extLst>
          </p:cNvPr>
          <p:cNvSpPr>
            <a:spLocks noGrp="1"/>
          </p:cNvSpPr>
          <p:nvPr>
            <p:ph type="title"/>
          </p:nvPr>
        </p:nvSpPr>
        <p:spPr>
          <a:xfrm>
            <a:off x="746228" y="1073231"/>
            <a:ext cx="3054091" cy="4711539"/>
          </a:xfrm>
        </p:spPr>
        <p:txBody>
          <a:bodyPr anchor="ctr">
            <a:normAutofit/>
          </a:bodyPr>
          <a:lstStyle/>
          <a:p>
            <a:r>
              <a:rPr lang="en-US" sz="3200" dirty="0">
                <a:solidFill>
                  <a:schemeClr val="bg1">
                    <a:lumMod val="85000"/>
                    <a:lumOff val="15000"/>
                  </a:schemeClr>
                </a:solidFill>
              </a:rPr>
              <a:t>Gilead and Agenus- </a:t>
            </a:r>
            <a:br>
              <a:rPr lang="en-US" sz="3200" dirty="0">
                <a:solidFill>
                  <a:schemeClr val="bg1">
                    <a:lumMod val="85000"/>
                    <a:lumOff val="15000"/>
                  </a:schemeClr>
                </a:solidFill>
              </a:rPr>
            </a:br>
            <a:r>
              <a:rPr lang="en-US" sz="3200" dirty="0">
                <a:solidFill>
                  <a:schemeClr val="bg1">
                    <a:lumMod val="85000"/>
                    <a:lumOff val="15000"/>
                  </a:schemeClr>
                </a:solidFill>
              </a:rPr>
              <a:t>up to 5 Abs, IND stage</a:t>
            </a:r>
            <a:br>
              <a:rPr lang="en-US" sz="3200" dirty="0">
                <a:solidFill>
                  <a:schemeClr val="bg1">
                    <a:lumMod val="85000"/>
                    <a:lumOff val="15000"/>
                  </a:schemeClr>
                </a:solidFill>
              </a:rPr>
            </a:br>
            <a:r>
              <a:rPr lang="en-US" sz="3200" dirty="0">
                <a:solidFill>
                  <a:schemeClr val="bg1">
                    <a:lumMod val="85000"/>
                    <a:lumOff val="15000"/>
                  </a:schemeClr>
                </a:solidFill>
              </a:rPr>
              <a:t>Dec 2018</a:t>
            </a:r>
          </a:p>
        </p:txBody>
      </p:sp>
      <p:sp>
        <p:nvSpPr>
          <p:cNvPr id="10" name="Rectangle 9">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01200"/>
            <a:ext cx="7498616" cy="579959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EBF9C4D-46DA-4554-8555-BEF90ED312B4}"/>
              </a:ext>
            </a:extLst>
          </p:cNvPr>
          <p:cNvSpPr>
            <a:spLocks noGrp="1"/>
          </p:cNvSpPr>
          <p:nvPr>
            <p:ph idx="1"/>
          </p:nvPr>
        </p:nvSpPr>
        <p:spPr>
          <a:xfrm>
            <a:off x="4702629" y="1073231"/>
            <a:ext cx="6599582" cy="4711539"/>
          </a:xfrm>
        </p:spPr>
        <p:txBody>
          <a:bodyPr>
            <a:normAutofit/>
          </a:bodyPr>
          <a:lstStyle/>
          <a:p>
            <a:pPr>
              <a:lnSpc>
                <a:spcPct val="90000"/>
              </a:lnSpc>
            </a:pPr>
            <a:r>
              <a:rPr lang="en-US" dirty="0">
                <a:solidFill>
                  <a:srgbClr val="FFFFFF"/>
                </a:solidFill>
              </a:rPr>
              <a:t>License for IND stage AGEN1423 (CD73 and </a:t>
            </a:r>
            <a:r>
              <a:rPr lang="en-US" dirty="0" err="1">
                <a:solidFill>
                  <a:srgbClr val="FFFFFF"/>
                </a:solidFill>
              </a:rPr>
              <a:t>TGFbeta</a:t>
            </a:r>
            <a:r>
              <a:rPr lang="en-US" dirty="0">
                <a:solidFill>
                  <a:srgbClr val="FFFFFF"/>
                </a:solidFill>
              </a:rPr>
              <a:t>).</a:t>
            </a:r>
          </a:p>
          <a:p>
            <a:pPr lvl="1">
              <a:lnSpc>
                <a:spcPct val="90000"/>
              </a:lnSpc>
            </a:pPr>
            <a:r>
              <a:rPr lang="en-US" sz="1200" dirty="0">
                <a:solidFill>
                  <a:srgbClr val="FFFFFF"/>
                </a:solidFill>
              </a:rPr>
              <a:t>Agenus to initiate Phase 1 (hire vendors), then transfer the IND, do manufacturing tech transfer and provide inventory</a:t>
            </a:r>
          </a:p>
          <a:p>
            <a:pPr>
              <a:lnSpc>
                <a:spcPct val="90000"/>
              </a:lnSpc>
            </a:pPr>
            <a:r>
              <a:rPr lang="en-US" dirty="0">
                <a:solidFill>
                  <a:srgbClr val="FFFFFF"/>
                </a:solidFill>
              </a:rPr>
              <a:t>$120M upfront and $30M equity investment.  </a:t>
            </a:r>
          </a:p>
          <a:p>
            <a:pPr>
              <a:lnSpc>
                <a:spcPct val="90000"/>
              </a:lnSpc>
            </a:pPr>
            <a:r>
              <a:rPr lang="en-US" dirty="0">
                <a:solidFill>
                  <a:srgbClr val="FFFFFF"/>
                </a:solidFill>
              </a:rPr>
              <a:t>Up to $552.5M </a:t>
            </a:r>
            <a:r>
              <a:rPr lang="en-US" sz="2000" dirty="0">
                <a:solidFill>
                  <a:srgbClr val="FFFFFF"/>
                </a:solidFill>
              </a:rPr>
              <a:t>development</a:t>
            </a:r>
            <a:r>
              <a:rPr lang="en-US" dirty="0">
                <a:solidFill>
                  <a:srgbClr val="FFFFFF"/>
                </a:solidFill>
              </a:rPr>
              <a:t> and commercial milestones</a:t>
            </a:r>
          </a:p>
          <a:p>
            <a:pPr>
              <a:lnSpc>
                <a:spcPct val="90000"/>
              </a:lnSpc>
            </a:pPr>
            <a:r>
              <a:rPr lang="en-US" dirty="0">
                <a:solidFill>
                  <a:srgbClr val="FFFFFF"/>
                </a:solidFill>
              </a:rPr>
              <a:t>Tiered royalties from high single digit to mid-teen</a:t>
            </a:r>
          </a:p>
          <a:p>
            <a:pPr>
              <a:lnSpc>
                <a:spcPct val="90000"/>
              </a:lnSpc>
            </a:pPr>
            <a:r>
              <a:rPr lang="en-US" dirty="0">
                <a:solidFill>
                  <a:srgbClr val="FFFFFF"/>
                </a:solidFill>
              </a:rPr>
              <a:t>Royalty reductions, offsets, and floor all redacted</a:t>
            </a:r>
          </a:p>
          <a:p>
            <a:pPr>
              <a:lnSpc>
                <a:spcPct val="90000"/>
              </a:lnSpc>
            </a:pPr>
            <a:r>
              <a:rPr lang="en-US" dirty="0">
                <a:solidFill>
                  <a:srgbClr val="FFFFFF"/>
                </a:solidFill>
              </a:rPr>
              <a:t>Option on AGEN1223 (regulatory T cells) and AGEN2373 (CD137) preclinical.</a:t>
            </a:r>
          </a:p>
          <a:p>
            <a:pPr>
              <a:lnSpc>
                <a:spcPct val="90000"/>
              </a:lnSpc>
            </a:pPr>
            <a:r>
              <a:rPr lang="en-US" dirty="0">
                <a:solidFill>
                  <a:srgbClr val="FFFFFF"/>
                </a:solidFill>
              </a:rPr>
              <a:t>Right of first negotiation for two of Agenus’ undisclosed, preclinical antibody programs. </a:t>
            </a:r>
            <a:br>
              <a:rPr lang="en-US" sz="1100" dirty="0">
                <a:solidFill>
                  <a:srgbClr val="FFFFFF"/>
                </a:solidFill>
              </a:rPr>
            </a:br>
            <a:br>
              <a:rPr lang="en-US" sz="1100" dirty="0">
                <a:solidFill>
                  <a:srgbClr val="FFFFFF"/>
                </a:solidFill>
              </a:rPr>
            </a:br>
            <a:br>
              <a:rPr lang="en-US" sz="1100" dirty="0">
                <a:solidFill>
                  <a:srgbClr val="FFFFFF"/>
                </a:solidFill>
              </a:rPr>
            </a:br>
            <a:endParaRPr lang="en-US" sz="1100" dirty="0">
              <a:solidFill>
                <a:srgbClr val="FFFFFF"/>
              </a:solidFill>
            </a:endParaRPr>
          </a:p>
        </p:txBody>
      </p:sp>
      <p:sp>
        <p:nvSpPr>
          <p:cNvPr id="4" name="Slide Number Placeholder 3">
            <a:extLst>
              <a:ext uri="{FF2B5EF4-FFF2-40B4-BE49-F238E27FC236}">
                <a16:creationId xmlns:a16="http://schemas.microsoft.com/office/drawing/2014/main" id="{3966089C-DDA8-F79A-8233-CBC97BAC2D44}"/>
              </a:ext>
            </a:extLst>
          </p:cNvPr>
          <p:cNvSpPr>
            <a:spLocks noGrp="1"/>
          </p:cNvSpPr>
          <p:nvPr>
            <p:ph type="sldNum" sz="quarter" idx="12"/>
          </p:nvPr>
        </p:nvSpPr>
        <p:spPr/>
        <p:txBody>
          <a:bodyPr/>
          <a:lstStyle/>
          <a:p>
            <a:fld id="{3A98EE3D-8CD1-4C3F-BD1C-C98C9596463C}" type="slidenum">
              <a:rPr lang="en-US" smtClean="0"/>
              <a:t>11</a:t>
            </a:fld>
            <a:endParaRPr lang="en-US" dirty="0"/>
          </a:p>
        </p:txBody>
      </p:sp>
    </p:spTree>
    <p:extLst>
      <p:ext uri="{BB962C8B-B14F-4D97-AF65-F5344CB8AC3E}">
        <p14:creationId xmlns:p14="http://schemas.microsoft.com/office/powerpoint/2010/main" val="220073030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627E592-6034-4DED-93E0-3612DE122CAC}"/>
              </a:ext>
            </a:extLst>
          </p:cNvPr>
          <p:cNvSpPr>
            <a:spLocks noGrp="1"/>
          </p:cNvSpPr>
          <p:nvPr>
            <p:ph type="title"/>
          </p:nvPr>
        </p:nvSpPr>
        <p:spPr>
          <a:xfrm>
            <a:off x="771148" y="1037967"/>
            <a:ext cx="3054091" cy="4709131"/>
          </a:xfrm>
        </p:spPr>
        <p:txBody>
          <a:bodyPr anchor="ctr">
            <a:normAutofit/>
          </a:bodyPr>
          <a:lstStyle/>
          <a:p>
            <a:r>
              <a:rPr lang="en-US" sz="3200">
                <a:solidFill>
                  <a:srgbClr val="FFFEFF"/>
                </a:solidFill>
              </a:rPr>
              <a:t>Terms</a:t>
            </a:r>
          </a:p>
        </p:txBody>
      </p:sp>
      <p:sp>
        <p:nvSpPr>
          <p:cNvPr id="3" name="Content Placeholder 2">
            <a:extLst>
              <a:ext uri="{FF2B5EF4-FFF2-40B4-BE49-F238E27FC236}">
                <a16:creationId xmlns:a16="http://schemas.microsoft.com/office/drawing/2014/main" id="{A8D1EA2A-9ED0-4746-8471-8AF121FBB61B}"/>
              </a:ext>
            </a:extLst>
          </p:cNvPr>
          <p:cNvSpPr>
            <a:spLocks noGrp="1"/>
          </p:cNvSpPr>
          <p:nvPr>
            <p:ph idx="1"/>
          </p:nvPr>
        </p:nvSpPr>
        <p:spPr>
          <a:xfrm>
            <a:off x="4534935" y="1037968"/>
            <a:ext cx="7014423" cy="4820832"/>
          </a:xfrm>
        </p:spPr>
        <p:txBody>
          <a:bodyPr>
            <a:normAutofit/>
          </a:bodyPr>
          <a:lstStyle/>
          <a:p>
            <a:pPr>
              <a:lnSpc>
                <a:spcPct val="90000"/>
              </a:lnSpc>
            </a:pPr>
            <a:r>
              <a:rPr lang="en-US" sz="2000" dirty="0"/>
              <a:t>Field: any and all uses, human and animal</a:t>
            </a:r>
          </a:p>
          <a:p>
            <a:pPr>
              <a:lnSpc>
                <a:spcPct val="90000"/>
              </a:lnSpc>
            </a:pPr>
            <a:r>
              <a:rPr lang="en-US" sz="2000" dirty="0"/>
              <a:t>Territory:  worldwide</a:t>
            </a:r>
          </a:p>
          <a:p>
            <a:pPr>
              <a:lnSpc>
                <a:spcPct val="90000"/>
              </a:lnSpc>
            </a:pPr>
            <a:r>
              <a:rPr lang="en-US" sz="2000" dirty="0"/>
              <a:t>Exclusivity:  redacted, competing product definition redacted</a:t>
            </a:r>
          </a:p>
          <a:p>
            <a:pPr>
              <a:lnSpc>
                <a:spcPct val="90000"/>
              </a:lnSpc>
            </a:pPr>
            <a:r>
              <a:rPr lang="en-US" sz="2000" dirty="0"/>
              <a:t>Sublicensing:  thru multiple tiers</a:t>
            </a:r>
          </a:p>
          <a:p>
            <a:pPr>
              <a:lnSpc>
                <a:spcPct val="90000"/>
              </a:lnSpc>
            </a:pPr>
            <a:r>
              <a:rPr lang="en-US" sz="2000" dirty="0"/>
              <a:t>IP:  heavily redacted</a:t>
            </a:r>
          </a:p>
          <a:p>
            <a:pPr>
              <a:lnSpc>
                <a:spcPct val="90000"/>
              </a:lnSpc>
            </a:pPr>
            <a:r>
              <a:rPr lang="en-US" sz="2000" dirty="0"/>
              <a:t>Press Release:  mutually agreed form</a:t>
            </a:r>
          </a:p>
          <a:p>
            <a:pPr>
              <a:lnSpc>
                <a:spcPct val="90000"/>
              </a:lnSpc>
            </a:pPr>
            <a:r>
              <a:rPr lang="en-US" sz="2000" dirty="0"/>
              <a:t>Diligence:  CRE redacted</a:t>
            </a:r>
          </a:p>
        </p:txBody>
      </p:sp>
      <p:sp>
        <p:nvSpPr>
          <p:cNvPr id="4" name="Slide Number Placeholder 3">
            <a:extLst>
              <a:ext uri="{FF2B5EF4-FFF2-40B4-BE49-F238E27FC236}">
                <a16:creationId xmlns:a16="http://schemas.microsoft.com/office/drawing/2014/main" id="{43E5C8C1-B302-080D-3A31-3D0399C6A3AF}"/>
              </a:ext>
            </a:extLst>
          </p:cNvPr>
          <p:cNvSpPr>
            <a:spLocks noGrp="1"/>
          </p:cNvSpPr>
          <p:nvPr>
            <p:ph type="sldNum" sz="quarter" idx="12"/>
          </p:nvPr>
        </p:nvSpPr>
        <p:spPr/>
        <p:txBody>
          <a:bodyPr/>
          <a:lstStyle/>
          <a:p>
            <a:fld id="{3A98EE3D-8CD1-4C3F-BD1C-C98C9596463C}" type="slidenum">
              <a:rPr lang="en-US" smtClean="0"/>
              <a:t>12</a:t>
            </a:fld>
            <a:endParaRPr lang="en-US" dirty="0"/>
          </a:p>
        </p:txBody>
      </p:sp>
    </p:spTree>
    <p:extLst>
      <p:ext uri="{BB962C8B-B14F-4D97-AF65-F5344CB8AC3E}">
        <p14:creationId xmlns:p14="http://schemas.microsoft.com/office/powerpoint/2010/main" val="2309851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44D310A-2C8C-4293-876B-32B5CEF88FFF}"/>
              </a:ext>
            </a:extLst>
          </p:cNvPr>
          <p:cNvSpPr>
            <a:spLocks noGrp="1"/>
          </p:cNvSpPr>
          <p:nvPr>
            <p:ph type="title"/>
          </p:nvPr>
        </p:nvSpPr>
        <p:spPr>
          <a:xfrm>
            <a:off x="771148" y="1037967"/>
            <a:ext cx="3054091" cy="4709131"/>
          </a:xfrm>
        </p:spPr>
        <p:txBody>
          <a:bodyPr anchor="ctr">
            <a:normAutofit/>
          </a:bodyPr>
          <a:lstStyle/>
          <a:p>
            <a:r>
              <a:rPr lang="en-US" sz="3200">
                <a:solidFill>
                  <a:srgbClr val="FFFEFF"/>
                </a:solidFill>
              </a:rPr>
              <a:t>Dispute Resolution</a:t>
            </a:r>
          </a:p>
        </p:txBody>
      </p:sp>
      <p:sp>
        <p:nvSpPr>
          <p:cNvPr id="3" name="Content Placeholder 2">
            <a:extLst>
              <a:ext uri="{FF2B5EF4-FFF2-40B4-BE49-F238E27FC236}">
                <a16:creationId xmlns:a16="http://schemas.microsoft.com/office/drawing/2014/main" id="{1AD3B831-DEE7-4C3C-BE42-8EA9D8C9CAD6}"/>
              </a:ext>
            </a:extLst>
          </p:cNvPr>
          <p:cNvSpPr>
            <a:spLocks noGrp="1"/>
          </p:cNvSpPr>
          <p:nvPr>
            <p:ph idx="1"/>
          </p:nvPr>
        </p:nvSpPr>
        <p:spPr>
          <a:xfrm>
            <a:off x="4534935" y="1037968"/>
            <a:ext cx="7014423" cy="4820832"/>
          </a:xfrm>
        </p:spPr>
        <p:txBody>
          <a:bodyPr>
            <a:normAutofit/>
          </a:bodyPr>
          <a:lstStyle/>
          <a:p>
            <a:r>
              <a:rPr lang="en-US" sz="2000" dirty="0"/>
              <a:t>No JSC.  Executives to resolve disputes.  If unresolved, binding arbitration International Chamber of Commerce</a:t>
            </a:r>
          </a:p>
        </p:txBody>
      </p:sp>
      <p:sp>
        <p:nvSpPr>
          <p:cNvPr id="4" name="Slide Number Placeholder 3">
            <a:extLst>
              <a:ext uri="{FF2B5EF4-FFF2-40B4-BE49-F238E27FC236}">
                <a16:creationId xmlns:a16="http://schemas.microsoft.com/office/drawing/2014/main" id="{9B017642-D8EC-E6A5-CC51-2B900F997F64}"/>
              </a:ext>
            </a:extLst>
          </p:cNvPr>
          <p:cNvSpPr>
            <a:spLocks noGrp="1"/>
          </p:cNvSpPr>
          <p:nvPr>
            <p:ph type="sldNum" sz="quarter" idx="12"/>
          </p:nvPr>
        </p:nvSpPr>
        <p:spPr/>
        <p:txBody>
          <a:bodyPr/>
          <a:lstStyle/>
          <a:p>
            <a:fld id="{3A98EE3D-8CD1-4C3F-BD1C-C98C9596463C}" type="slidenum">
              <a:rPr lang="en-US" smtClean="0"/>
              <a:t>13</a:t>
            </a:fld>
            <a:endParaRPr lang="en-US" dirty="0"/>
          </a:p>
        </p:txBody>
      </p:sp>
    </p:spTree>
    <p:extLst>
      <p:ext uri="{BB962C8B-B14F-4D97-AF65-F5344CB8AC3E}">
        <p14:creationId xmlns:p14="http://schemas.microsoft.com/office/powerpoint/2010/main" val="1370832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17B1D8F-57EF-4DDD-9EC1-764BB357C0D1}"/>
              </a:ext>
            </a:extLst>
          </p:cNvPr>
          <p:cNvSpPr>
            <a:spLocks noGrp="1"/>
          </p:cNvSpPr>
          <p:nvPr>
            <p:ph type="title"/>
          </p:nvPr>
        </p:nvSpPr>
        <p:spPr>
          <a:xfrm>
            <a:off x="771148" y="1037967"/>
            <a:ext cx="3054091" cy="4709131"/>
          </a:xfrm>
        </p:spPr>
        <p:txBody>
          <a:bodyPr anchor="ctr">
            <a:normAutofit/>
          </a:bodyPr>
          <a:lstStyle/>
          <a:p>
            <a:r>
              <a:rPr lang="en-US" sz="3200">
                <a:solidFill>
                  <a:srgbClr val="FFFEFF"/>
                </a:solidFill>
              </a:rPr>
              <a:t>Termination</a:t>
            </a:r>
          </a:p>
        </p:txBody>
      </p:sp>
      <p:sp>
        <p:nvSpPr>
          <p:cNvPr id="3" name="Content Placeholder 2">
            <a:extLst>
              <a:ext uri="{FF2B5EF4-FFF2-40B4-BE49-F238E27FC236}">
                <a16:creationId xmlns:a16="http://schemas.microsoft.com/office/drawing/2014/main" id="{EE70E401-8597-4A4A-A964-116CC6534902}"/>
              </a:ext>
            </a:extLst>
          </p:cNvPr>
          <p:cNvSpPr>
            <a:spLocks noGrp="1"/>
          </p:cNvSpPr>
          <p:nvPr>
            <p:ph idx="1"/>
          </p:nvPr>
        </p:nvSpPr>
        <p:spPr>
          <a:xfrm>
            <a:off x="4534935" y="1037968"/>
            <a:ext cx="7014423" cy="4820832"/>
          </a:xfrm>
        </p:spPr>
        <p:txBody>
          <a:bodyPr>
            <a:normAutofit/>
          </a:bodyPr>
          <a:lstStyle/>
          <a:p>
            <a:r>
              <a:rPr lang="en-US" sz="2000" dirty="0"/>
              <a:t>Gilead may at will terminate in its entirety or on a Licensed Product-by-Licensed Product or country-by-country basis at any time upon [******] prior written notice to Agenus.</a:t>
            </a:r>
          </a:p>
          <a:p>
            <a:r>
              <a:rPr lang="en-US" sz="2000" dirty="0"/>
              <a:t>Reversion:  Product regulatory materials assigned, parties to negotiate a supply agreement or assign CMO contracts, agree to transfer or complete any started clinical trials</a:t>
            </a:r>
          </a:p>
        </p:txBody>
      </p:sp>
      <p:sp>
        <p:nvSpPr>
          <p:cNvPr id="4" name="Slide Number Placeholder 3">
            <a:extLst>
              <a:ext uri="{FF2B5EF4-FFF2-40B4-BE49-F238E27FC236}">
                <a16:creationId xmlns:a16="http://schemas.microsoft.com/office/drawing/2014/main" id="{58849816-C633-F7E9-C5E7-C27F8E12157D}"/>
              </a:ext>
            </a:extLst>
          </p:cNvPr>
          <p:cNvSpPr>
            <a:spLocks noGrp="1"/>
          </p:cNvSpPr>
          <p:nvPr>
            <p:ph type="sldNum" sz="quarter" idx="12"/>
          </p:nvPr>
        </p:nvSpPr>
        <p:spPr/>
        <p:txBody>
          <a:bodyPr/>
          <a:lstStyle/>
          <a:p>
            <a:fld id="{3A98EE3D-8CD1-4C3F-BD1C-C98C9596463C}" type="slidenum">
              <a:rPr lang="en-US" smtClean="0"/>
              <a:t>14</a:t>
            </a:fld>
            <a:endParaRPr lang="en-US" dirty="0"/>
          </a:p>
        </p:txBody>
      </p:sp>
    </p:spTree>
    <p:extLst>
      <p:ext uri="{BB962C8B-B14F-4D97-AF65-F5344CB8AC3E}">
        <p14:creationId xmlns:p14="http://schemas.microsoft.com/office/powerpoint/2010/main" val="3703958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FB3A43-0083-52A4-4D52-21CE1B5FA95B}"/>
              </a:ext>
            </a:extLst>
          </p:cNvPr>
          <p:cNvSpPr>
            <a:spLocks noGrp="1"/>
          </p:cNvSpPr>
          <p:nvPr>
            <p:ph type="title"/>
          </p:nvPr>
        </p:nvSpPr>
        <p:spPr>
          <a:xfrm>
            <a:off x="645064" y="525982"/>
            <a:ext cx="4282983" cy="1200361"/>
          </a:xfrm>
        </p:spPr>
        <p:txBody>
          <a:bodyPr anchor="b">
            <a:normAutofit/>
          </a:bodyPr>
          <a:lstStyle/>
          <a:p>
            <a:r>
              <a:rPr lang="en-US" sz="3600" dirty="0"/>
              <a:t>Detour 4 – </a:t>
            </a:r>
            <a:br>
              <a:rPr lang="en-US" sz="3600" dirty="0"/>
            </a:br>
            <a:r>
              <a:rPr lang="en-US" sz="3600" dirty="0"/>
              <a:t>Options inside deals</a:t>
            </a:r>
          </a:p>
        </p:txBody>
      </p:sp>
      <p:sp>
        <p:nvSpPr>
          <p:cNvPr id="25" name="Rectangle 2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431B6576-0AD5-738E-F3F7-1AD28C8C68CC}"/>
              </a:ext>
            </a:extLst>
          </p:cNvPr>
          <p:cNvSpPr>
            <a:spLocks noGrp="1"/>
          </p:cNvSpPr>
          <p:nvPr>
            <p:ph idx="1"/>
          </p:nvPr>
        </p:nvSpPr>
        <p:spPr>
          <a:xfrm>
            <a:off x="221550" y="2031101"/>
            <a:ext cx="5593191" cy="3701557"/>
          </a:xfrm>
        </p:spPr>
        <p:txBody>
          <a:bodyPr anchor="ctr">
            <a:normAutofit/>
          </a:bodyPr>
          <a:lstStyle/>
          <a:p>
            <a:r>
              <a:rPr lang="en-US" sz="2400" b="1" dirty="0"/>
              <a:t>Why</a:t>
            </a:r>
            <a:r>
              <a:rPr lang="en-US" sz="2400" dirty="0"/>
              <a:t>?  Get more rights </a:t>
            </a:r>
          </a:p>
          <a:p>
            <a:r>
              <a:rPr lang="en-US" sz="2400" b="1" dirty="0"/>
              <a:t>What</a:t>
            </a:r>
            <a:r>
              <a:rPr lang="en-US" sz="2400" dirty="0"/>
              <a:t>?</a:t>
            </a:r>
          </a:p>
          <a:p>
            <a:pPr lvl="1"/>
            <a:r>
              <a:rPr lang="en-US" sz="2000" dirty="0"/>
              <a:t>ROFN- Right of first negotiation</a:t>
            </a:r>
            <a:endParaRPr lang="en-US" sz="1400" dirty="0"/>
          </a:p>
          <a:p>
            <a:pPr lvl="2"/>
            <a:r>
              <a:rPr lang="en-US" sz="1800" dirty="0"/>
              <a:t>Need trigger and term</a:t>
            </a:r>
          </a:p>
          <a:p>
            <a:pPr lvl="1"/>
            <a:r>
              <a:rPr lang="en-US" sz="2000" dirty="0"/>
              <a:t>RFR- Right of first refusal</a:t>
            </a:r>
          </a:p>
          <a:p>
            <a:pPr lvl="2"/>
            <a:r>
              <a:rPr lang="en-US" sz="1800" dirty="0"/>
              <a:t>After you get offer, we can get same terms</a:t>
            </a:r>
          </a:p>
          <a:p>
            <a:pPr lvl="2"/>
            <a:r>
              <a:rPr lang="en-US" sz="1800" dirty="0"/>
              <a:t>Chilling to others</a:t>
            </a:r>
          </a:p>
          <a:p>
            <a:pPr lvl="2"/>
            <a:r>
              <a:rPr lang="en-US" sz="1800" dirty="0"/>
              <a:t>Disputes on “substantially same terms”</a:t>
            </a:r>
          </a:p>
          <a:p>
            <a:pPr lvl="1"/>
            <a:r>
              <a:rPr lang="en-US" sz="2000" dirty="0"/>
              <a:t>Option for co-dev, co-promote</a:t>
            </a:r>
          </a:p>
          <a:p>
            <a:r>
              <a:rPr lang="en-US" sz="2400" b="1" dirty="0"/>
              <a:t>Value</a:t>
            </a:r>
            <a:r>
              <a:rPr lang="en-US" sz="2400" dirty="0"/>
              <a:t>?  Underappreciated</a:t>
            </a:r>
          </a:p>
        </p:txBody>
      </p:sp>
      <p:sp>
        <p:nvSpPr>
          <p:cNvPr id="27" name="Rectangle 2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yellow sign with black text&#10;&#10;Description automatically generated with medium confidence">
            <a:extLst>
              <a:ext uri="{FF2B5EF4-FFF2-40B4-BE49-F238E27FC236}">
                <a16:creationId xmlns:a16="http://schemas.microsoft.com/office/drawing/2014/main" id="{3E9BA550-8BE0-AE17-345B-0DF6D2E23E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7259" y="680090"/>
            <a:ext cx="5080000" cy="5080000"/>
          </a:xfrm>
          <a:prstGeom prst="rect">
            <a:avLst/>
          </a:prstGeom>
        </p:spPr>
      </p:pic>
      <p:sp>
        <p:nvSpPr>
          <p:cNvPr id="6" name="Slide Number Placeholder 5">
            <a:extLst>
              <a:ext uri="{FF2B5EF4-FFF2-40B4-BE49-F238E27FC236}">
                <a16:creationId xmlns:a16="http://schemas.microsoft.com/office/drawing/2014/main" id="{9CC9EBD4-3FEB-2CFD-67D2-8AFA1A453052}"/>
              </a:ext>
            </a:extLst>
          </p:cNvPr>
          <p:cNvSpPr>
            <a:spLocks noGrp="1"/>
          </p:cNvSpPr>
          <p:nvPr>
            <p:ph type="sldNum" sz="quarter" idx="12"/>
          </p:nvPr>
        </p:nvSpPr>
        <p:spPr/>
        <p:txBody>
          <a:bodyPr/>
          <a:lstStyle/>
          <a:p>
            <a:fld id="{364C9072-047D-4798-95D9-E7769E164F77}" type="slidenum">
              <a:rPr lang="en-US" smtClean="0"/>
              <a:t>15</a:t>
            </a:fld>
            <a:endParaRPr lang="en-US"/>
          </a:p>
        </p:txBody>
      </p:sp>
    </p:spTree>
    <p:extLst>
      <p:ext uri="{BB962C8B-B14F-4D97-AF65-F5344CB8AC3E}">
        <p14:creationId xmlns:p14="http://schemas.microsoft.com/office/powerpoint/2010/main" val="368116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4" name="Arc 13">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AB3ECE1-6146-705E-3790-357AF8EA6419}"/>
              </a:ext>
            </a:extLst>
          </p:cNvPr>
          <p:cNvSpPr>
            <a:spLocks noGrp="1"/>
          </p:cNvSpPr>
          <p:nvPr>
            <p:ph type="title"/>
          </p:nvPr>
        </p:nvSpPr>
        <p:spPr>
          <a:xfrm>
            <a:off x="5894962" y="479493"/>
            <a:ext cx="5458838" cy="1325563"/>
          </a:xfrm>
        </p:spPr>
        <p:txBody>
          <a:bodyPr>
            <a:normAutofit/>
          </a:bodyPr>
          <a:lstStyle/>
          <a:p>
            <a:r>
              <a:rPr lang="en-US" dirty="0"/>
              <a:t>Option Deal</a:t>
            </a:r>
          </a:p>
        </p:txBody>
      </p:sp>
      <p:sp>
        <p:nvSpPr>
          <p:cNvPr id="16" name="Freeform: Shape 15">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Content Placeholder 4" descr="A yellow sign with black text&#10;&#10;Description automatically generated with medium confidence">
            <a:extLst>
              <a:ext uri="{FF2B5EF4-FFF2-40B4-BE49-F238E27FC236}">
                <a16:creationId xmlns:a16="http://schemas.microsoft.com/office/drawing/2014/main" id="{D5EAFDB4-CE6C-1273-512B-88E2759C45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29" y="479493"/>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9" name="Content Placeholder 8">
            <a:extLst>
              <a:ext uri="{FF2B5EF4-FFF2-40B4-BE49-F238E27FC236}">
                <a16:creationId xmlns:a16="http://schemas.microsoft.com/office/drawing/2014/main" id="{E9B2F936-60E6-98D1-5E5E-595894E5EAF2}"/>
              </a:ext>
            </a:extLst>
          </p:cNvPr>
          <p:cNvSpPr>
            <a:spLocks noGrp="1"/>
          </p:cNvSpPr>
          <p:nvPr>
            <p:ph idx="1"/>
          </p:nvPr>
        </p:nvSpPr>
        <p:spPr>
          <a:xfrm>
            <a:off x="5224346" y="1711711"/>
            <a:ext cx="6752063" cy="5132691"/>
          </a:xfrm>
        </p:spPr>
        <p:txBody>
          <a:bodyPr>
            <a:normAutofit fontScale="92500" lnSpcReduction="10000"/>
          </a:bodyPr>
          <a:lstStyle/>
          <a:p>
            <a:pPr>
              <a:spcAft>
                <a:spcPts val="600"/>
              </a:spcAft>
            </a:pPr>
            <a:r>
              <a:rPr lang="en-US" sz="2400" b="1" dirty="0"/>
              <a:t>What</a:t>
            </a:r>
            <a:r>
              <a:rPr lang="en-US" sz="2400" dirty="0"/>
              <a:t>?    </a:t>
            </a:r>
            <a:r>
              <a:rPr lang="en-US" sz="2000" dirty="0"/>
              <a:t>An option fee to get the right to a license at a defined point</a:t>
            </a:r>
            <a:endParaRPr lang="en-US" sz="2400" dirty="0"/>
          </a:p>
          <a:p>
            <a:pPr lvl="1">
              <a:spcAft>
                <a:spcPts val="600"/>
              </a:spcAft>
            </a:pPr>
            <a:r>
              <a:rPr lang="en-US" sz="1800" dirty="0"/>
              <a:t>Can be an option to negotiate or defined terms or full agreement attached</a:t>
            </a:r>
          </a:p>
          <a:p>
            <a:pPr lvl="1">
              <a:spcAft>
                <a:spcPts val="600"/>
              </a:spcAft>
            </a:pPr>
            <a:r>
              <a:rPr lang="en-US" sz="1800" dirty="0"/>
              <a:t>Option fee may be committed to getting to decision</a:t>
            </a:r>
          </a:p>
          <a:p>
            <a:pPr>
              <a:spcAft>
                <a:spcPts val="600"/>
              </a:spcAft>
            </a:pPr>
            <a:r>
              <a:rPr lang="en-US" sz="2400" b="1" dirty="0"/>
              <a:t>Why?  </a:t>
            </a:r>
            <a:r>
              <a:rPr lang="en-US" sz="2400" dirty="0"/>
              <a:t>Originator wants more ongoing role; Buyer wants less commitment</a:t>
            </a:r>
          </a:p>
          <a:p>
            <a:pPr>
              <a:spcAft>
                <a:spcPts val="600"/>
              </a:spcAft>
            </a:pPr>
            <a:r>
              <a:rPr lang="en-US" sz="2400" b="1" dirty="0"/>
              <a:t>Who</a:t>
            </a:r>
            <a:r>
              <a:rPr lang="en-US" sz="2400" dirty="0"/>
              <a:t>?   </a:t>
            </a:r>
            <a:r>
              <a:rPr lang="en-US" sz="2200" dirty="0"/>
              <a:t>Originator does work to advance the program to decision point</a:t>
            </a:r>
          </a:p>
          <a:p>
            <a:pPr lvl="1">
              <a:spcAft>
                <a:spcPts val="600"/>
              </a:spcAft>
            </a:pPr>
            <a:r>
              <a:rPr lang="en-US" sz="1800" dirty="0"/>
              <a:t>Likely some influence but not control by the “buy-side”</a:t>
            </a:r>
          </a:p>
          <a:p>
            <a:pPr>
              <a:spcAft>
                <a:spcPts val="600"/>
              </a:spcAft>
            </a:pPr>
            <a:r>
              <a:rPr lang="en-US" sz="2400" b="1" dirty="0"/>
              <a:t>Money</a:t>
            </a:r>
            <a:r>
              <a:rPr lang="en-US" sz="2400" dirty="0"/>
              <a:t>? </a:t>
            </a:r>
            <a:r>
              <a:rPr lang="en-US" sz="2200" dirty="0"/>
              <a:t>   Typically negotiated upfront. In theory, but not always, license value same as if license done at execution point (license upfront, milestones, royalties).  Option fee is to tie up, maybe fund work.  </a:t>
            </a:r>
          </a:p>
          <a:p>
            <a:pPr>
              <a:spcAft>
                <a:spcPts val="600"/>
              </a:spcAft>
            </a:pPr>
            <a:r>
              <a:rPr lang="en-US" sz="2400" b="1" dirty="0"/>
              <a:t>Advice</a:t>
            </a:r>
            <a:r>
              <a:rPr lang="en-US" sz="2400" dirty="0"/>
              <a:t>?   </a:t>
            </a:r>
            <a:r>
              <a:rPr lang="en-US" sz="2200" dirty="0"/>
              <a:t>Need a trigger and a defined term</a:t>
            </a:r>
          </a:p>
          <a:p>
            <a:endParaRPr lang="en-US" dirty="0"/>
          </a:p>
        </p:txBody>
      </p:sp>
      <p:sp>
        <p:nvSpPr>
          <p:cNvPr id="6" name="Slide Number Placeholder 5">
            <a:extLst>
              <a:ext uri="{FF2B5EF4-FFF2-40B4-BE49-F238E27FC236}">
                <a16:creationId xmlns:a16="http://schemas.microsoft.com/office/drawing/2014/main" id="{09F7D027-AE52-AE28-C94B-C1A8F71DC3D8}"/>
              </a:ext>
            </a:extLst>
          </p:cNvPr>
          <p:cNvSpPr>
            <a:spLocks noGrp="1"/>
          </p:cNvSpPr>
          <p:nvPr>
            <p:ph type="sldNum" sz="quarter" idx="12"/>
          </p:nvPr>
        </p:nvSpPr>
        <p:spPr/>
        <p:txBody>
          <a:bodyPr/>
          <a:lstStyle/>
          <a:p>
            <a:fld id="{364C9072-047D-4798-95D9-E7769E164F77}" type="slidenum">
              <a:rPr lang="en-US" smtClean="0"/>
              <a:t>16</a:t>
            </a:fld>
            <a:endParaRPr lang="en-US"/>
          </a:p>
        </p:txBody>
      </p:sp>
    </p:spTree>
    <p:extLst>
      <p:ext uri="{BB962C8B-B14F-4D97-AF65-F5344CB8AC3E}">
        <p14:creationId xmlns:p14="http://schemas.microsoft.com/office/powerpoint/2010/main" val="2639210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05FFF87-00C7-41D9-B54C-A516DEDFBBD6}"/>
              </a:ext>
            </a:extLst>
          </p:cNvPr>
          <p:cNvSpPr>
            <a:spLocks noGrp="1"/>
          </p:cNvSpPr>
          <p:nvPr>
            <p:ph type="title"/>
          </p:nvPr>
        </p:nvSpPr>
        <p:spPr>
          <a:xfrm>
            <a:off x="492371" y="605896"/>
            <a:ext cx="3084844" cy="5646208"/>
          </a:xfrm>
        </p:spPr>
        <p:txBody>
          <a:bodyPr anchor="ctr">
            <a:normAutofit/>
          </a:bodyPr>
          <a:lstStyle/>
          <a:p>
            <a:r>
              <a:rPr lang="en-US" sz="3600" dirty="0">
                <a:solidFill>
                  <a:srgbClr val="FFFFFF"/>
                </a:solidFill>
              </a:rPr>
              <a:t>Novartis Conatus Dec 2016 </a:t>
            </a:r>
            <a:br>
              <a:rPr lang="en-US" sz="3600" dirty="0">
                <a:solidFill>
                  <a:srgbClr val="FFFFFF"/>
                </a:solidFill>
              </a:rPr>
            </a:br>
            <a:r>
              <a:rPr lang="en-US" sz="1800" dirty="0">
                <a:solidFill>
                  <a:srgbClr val="FFFFFF"/>
                </a:solidFill>
              </a:rPr>
              <a:t>(summarized with access to full contract from SEC Edgar)</a:t>
            </a:r>
          </a:p>
        </p:txBody>
      </p:sp>
      <p:sp>
        <p:nvSpPr>
          <p:cNvPr id="21" name="Rectangle 20">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0913C627-CA0D-4958-BF8D-465F879F99C7}"/>
              </a:ext>
            </a:extLst>
          </p:cNvPr>
          <p:cNvSpPr>
            <a:spLocks noGrp="1"/>
          </p:cNvSpPr>
          <p:nvPr>
            <p:ph idx="1"/>
          </p:nvPr>
        </p:nvSpPr>
        <p:spPr>
          <a:xfrm>
            <a:off x="4564821" y="328960"/>
            <a:ext cx="7046203" cy="6306015"/>
          </a:xfrm>
        </p:spPr>
        <p:txBody>
          <a:bodyPr anchor="ctr">
            <a:normAutofit fontScale="92500" lnSpcReduction="20000"/>
          </a:bodyPr>
          <a:lstStyle/>
          <a:p>
            <a:r>
              <a:rPr lang="en-US" sz="1800" b="1" dirty="0"/>
              <a:t>Product</a:t>
            </a:r>
            <a:r>
              <a:rPr lang="en-US" sz="1800" dirty="0"/>
              <a:t>:    first-in-class, orally active pan-caspase inhibitor for liver cirrhosis and fibrosis.</a:t>
            </a:r>
          </a:p>
          <a:p>
            <a:r>
              <a:rPr lang="en-US" sz="1800" b="1" dirty="0"/>
              <a:t>Option fee:</a:t>
            </a:r>
            <a:r>
              <a:rPr lang="en-US" sz="1800" dirty="0"/>
              <a:t>   $50M at  signing of option</a:t>
            </a:r>
          </a:p>
          <a:p>
            <a:pPr lvl="1"/>
            <a:r>
              <a:rPr lang="en-US" dirty="0"/>
              <a:t>Conatus to complete phase 2b and any existing study.   Novartis pays 50% of out-of-pocket costs and FTE costs for Phase 2b.  Novartis pays ancillary costs.  Conatus pays CMC, supplies clinical and pays for rat carcinogenicity study.   If Pre-Option Costs exceed $x, Novartis pays minus Additional Costs of $y.  </a:t>
            </a:r>
          </a:p>
          <a:p>
            <a:r>
              <a:rPr lang="en-US" sz="1800" b="1" dirty="0"/>
              <a:t>Option term</a:t>
            </a:r>
            <a:r>
              <a:rPr lang="en-US" sz="1800" dirty="0"/>
              <a:t>:  From Conatus providing notice of the initiation of its planned Phase IIb clinical trial in NASH liver cirrhosis (expected in the second quarter of 2017) until October 31, 2017. </a:t>
            </a:r>
          </a:p>
          <a:p>
            <a:r>
              <a:rPr lang="en-US" sz="1800" b="1" dirty="0"/>
              <a:t>License Upfront</a:t>
            </a:r>
            <a:r>
              <a:rPr lang="en-US" sz="1800" dirty="0"/>
              <a:t>:   $7M</a:t>
            </a:r>
          </a:p>
          <a:p>
            <a:r>
              <a:rPr lang="en-US" sz="1800" b="1" dirty="0"/>
              <a:t>Milestones</a:t>
            </a:r>
            <a:r>
              <a:rPr lang="en-US" sz="1800" dirty="0"/>
              <a:t>:  2 clinical, 8 regulatory and 4 sales milestones to total up to $650M </a:t>
            </a:r>
          </a:p>
          <a:p>
            <a:r>
              <a:rPr lang="en-US" sz="1800" b="1" dirty="0"/>
              <a:t>Royalties</a:t>
            </a:r>
            <a:r>
              <a:rPr lang="en-US" sz="1800" dirty="0"/>
              <a:t>:   tiered from the high-teens to the high-twenties, from the high-single digits to the mid-teens as a percentage of net sales of Combination Products, subject to reduction in certain cases.</a:t>
            </a:r>
          </a:p>
          <a:p>
            <a:r>
              <a:rPr lang="en-US" sz="1800" b="1" dirty="0"/>
              <a:t>Convertible Note</a:t>
            </a:r>
            <a:r>
              <a:rPr lang="en-US" sz="1800" dirty="0"/>
              <a:t>:  Conatus can borrow $15M in 1 or 2 steps, 6% interest, Maturity Dec 31</a:t>
            </a:r>
            <a:r>
              <a:rPr lang="en-US" sz="1800" baseline="30000" dirty="0"/>
              <a:t>st</a:t>
            </a:r>
            <a:r>
              <a:rPr lang="en-US" sz="1800" dirty="0"/>
              <a:t> 2019.  Converts to common at Conatus choice, up to 19% equity.  </a:t>
            </a:r>
          </a:p>
          <a:p>
            <a:r>
              <a:rPr lang="en-US" sz="1800" b="1" dirty="0"/>
              <a:t>Profit Share option</a:t>
            </a:r>
            <a:r>
              <a:rPr lang="en-US" sz="1800" dirty="0"/>
              <a:t>:  after start of Phase 3, can share 30% of profit/costs instead of royalties in the US.  Net sales thresholds for sales milestones will be reduced by 30% and royalties outside the US will be reduced to mid-teens to low twenties, and for combinations to low-teems.  </a:t>
            </a:r>
          </a:p>
          <a:p>
            <a:r>
              <a:rPr lang="en-US" sz="1800" b="1" dirty="0"/>
              <a:t>ROFN</a:t>
            </a:r>
            <a:r>
              <a:rPr lang="en-US" sz="1800" dirty="0"/>
              <a:t> on any future pan-caspase inhibitors and terms to third parties must in the aggregate be no more favorable than those last offered to Novartis. </a:t>
            </a:r>
          </a:p>
        </p:txBody>
      </p:sp>
      <p:sp>
        <p:nvSpPr>
          <p:cNvPr id="4" name="Slide Number Placeholder 3">
            <a:extLst>
              <a:ext uri="{FF2B5EF4-FFF2-40B4-BE49-F238E27FC236}">
                <a16:creationId xmlns:a16="http://schemas.microsoft.com/office/drawing/2014/main" id="{0B57B9CE-0954-02AA-7381-53BD212A5FAF}"/>
              </a:ext>
            </a:extLst>
          </p:cNvPr>
          <p:cNvSpPr>
            <a:spLocks noGrp="1"/>
          </p:cNvSpPr>
          <p:nvPr>
            <p:ph type="sldNum" sz="quarter" idx="12"/>
          </p:nvPr>
        </p:nvSpPr>
        <p:spPr/>
        <p:txBody>
          <a:bodyPr/>
          <a:lstStyle/>
          <a:p>
            <a:fld id="{60F47AE7-B36F-426A-A077-9019BAEFE97F}" type="slidenum">
              <a:rPr lang="en-US" smtClean="0"/>
              <a:t>17</a:t>
            </a:fld>
            <a:endParaRPr lang="en-US"/>
          </a:p>
        </p:txBody>
      </p:sp>
    </p:spTree>
    <p:extLst>
      <p:ext uri="{BB962C8B-B14F-4D97-AF65-F5344CB8AC3E}">
        <p14:creationId xmlns:p14="http://schemas.microsoft.com/office/powerpoint/2010/main" val="237138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9708F5-8B31-0954-D7F4-EC3B08E87DBF}"/>
              </a:ext>
            </a:extLst>
          </p:cNvPr>
          <p:cNvSpPr>
            <a:spLocks noGrp="1"/>
          </p:cNvSpPr>
          <p:nvPr>
            <p:ph type="title"/>
          </p:nvPr>
        </p:nvSpPr>
        <p:spPr>
          <a:xfrm>
            <a:off x="509729" y="338617"/>
            <a:ext cx="10803606" cy="1298448"/>
          </a:xfrm>
        </p:spPr>
        <p:txBody>
          <a:bodyPr anchor="b">
            <a:normAutofit/>
          </a:bodyPr>
          <a:lstStyle/>
          <a:p>
            <a:r>
              <a:rPr lang="en-US" sz="4800" dirty="0"/>
              <a:t>Research Collaborations = Often complex</a:t>
            </a:r>
          </a:p>
        </p:txBody>
      </p:sp>
      <p:sp>
        <p:nvSpPr>
          <p:cNvPr id="14" name="Rectangle 1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9B98E1FE-1A7A-D943-CDE0-6793DDF533A1}"/>
              </a:ext>
            </a:extLst>
          </p:cNvPr>
          <p:cNvSpPr>
            <a:spLocks noGrp="1"/>
          </p:cNvSpPr>
          <p:nvPr>
            <p:ph idx="1"/>
          </p:nvPr>
        </p:nvSpPr>
        <p:spPr>
          <a:xfrm>
            <a:off x="793661" y="2599509"/>
            <a:ext cx="4530898" cy="3639450"/>
          </a:xfrm>
        </p:spPr>
        <p:txBody>
          <a:bodyPr anchor="ctr">
            <a:normAutofit fontScale="85000" lnSpcReduction="20000"/>
          </a:bodyPr>
          <a:lstStyle/>
          <a:p>
            <a:r>
              <a:rPr lang="en-US" sz="2000" b="1" dirty="0"/>
              <a:t>Why</a:t>
            </a:r>
            <a:r>
              <a:rPr lang="en-US" sz="2000" dirty="0"/>
              <a:t>?  Understand their aims</a:t>
            </a:r>
          </a:p>
          <a:p>
            <a:r>
              <a:rPr lang="en-US" sz="2000" b="1" dirty="0"/>
              <a:t>What</a:t>
            </a:r>
            <a:r>
              <a:rPr lang="en-US" sz="2000" dirty="0"/>
              <a:t>? target, lead, dev candidate?</a:t>
            </a:r>
          </a:p>
          <a:p>
            <a:r>
              <a:rPr lang="en-US" sz="2000" b="1" dirty="0"/>
              <a:t>Who does what</a:t>
            </a:r>
            <a:r>
              <a:rPr lang="en-US" sz="2000" dirty="0"/>
              <a:t>?  </a:t>
            </a:r>
          </a:p>
          <a:p>
            <a:r>
              <a:rPr lang="en-US" sz="2000" b="1" dirty="0"/>
              <a:t>Option or license</a:t>
            </a:r>
            <a:r>
              <a:rPr lang="en-US" sz="2000" dirty="0"/>
              <a:t>?</a:t>
            </a:r>
          </a:p>
          <a:p>
            <a:r>
              <a:rPr lang="en-US" sz="2000" b="1" dirty="0"/>
              <a:t>Decision making</a:t>
            </a:r>
            <a:r>
              <a:rPr lang="en-US" sz="2000" dirty="0"/>
              <a:t>?  Research plan, success criteria, JSC</a:t>
            </a:r>
          </a:p>
          <a:p>
            <a:r>
              <a:rPr lang="en-US" sz="2000" b="1" dirty="0"/>
              <a:t>IP ownership</a:t>
            </a:r>
            <a:r>
              <a:rPr lang="en-US" sz="2000" dirty="0"/>
              <a:t>? COM&gt; MOU</a:t>
            </a:r>
          </a:p>
          <a:p>
            <a:r>
              <a:rPr lang="en-US" sz="2000" b="1" dirty="0"/>
              <a:t>Exclusivity</a:t>
            </a:r>
            <a:r>
              <a:rPr lang="en-US" sz="2000" dirty="0"/>
              <a:t>? </a:t>
            </a:r>
          </a:p>
          <a:p>
            <a:r>
              <a:rPr lang="en-US" sz="2000" b="1" dirty="0"/>
              <a:t>Money</a:t>
            </a:r>
            <a:r>
              <a:rPr lang="en-US" sz="2000" dirty="0"/>
              <a:t>?   Don’t price until structure determined.  Costs vs success payments. </a:t>
            </a:r>
          </a:p>
          <a:p>
            <a:r>
              <a:rPr lang="en-US" sz="2000" b="1" dirty="0"/>
              <a:t>Diligence</a:t>
            </a:r>
            <a:r>
              <a:rPr lang="en-US" sz="2000" dirty="0"/>
              <a:t>? </a:t>
            </a:r>
          </a:p>
          <a:p>
            <a:r>
              <a:rPr lang="en-US" sz="2000" b="1" dirty="0"/>
              <a:t>Reversion</a:t>
            </a:r>
            <a:r>
              <a:rPr lang="en-US" sz="2000" dirty="0"/>
              <a:t> on abandoned, termination? </a:t>
            </a:r>
          </a:p>
        </p:txBody>
      </p:sp>
      <p:pic>
        <p:nvPicPr>
          <p:cNvPr id="5" name="Content Placeholder 4" descr="Address signs on a pole&#10;&#10;Description automatically generated with medium confidence">
            <a:extLst>
              <a:ext uri="{FF2B5EF4-FFF2-40B4-BE49-F238E27FC236}">
                <a16:creationId xmlns:a16="http://schemas.microsoft.com/office/drawing/2014/main" id="{0C0CA7C9-EE07-11AB-B5C8-475D249F7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1532" y="2860672"/>
            <a:ext cx="5150277" cy="2961409"/>
          </a:xfrm>
          <a:prstGeom prst="rect">
            <a:avLst/>
          </a:prstGeom>
        </p:spPr>
      </p:pic>
      <p:sp>
        <p:nvSpPr>
          <p:cNvPr id="18" name="Rectangle 1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242F26B9-0168-143D-2E12-4998B39364FF}"/>
              </a:ext>
            </a:extLst>
          </p:cNvPr>
          <p:cNvSpPr>
            <a:spLocks noGrp="1"/>
          </p:cNvSpPr>
          <p:nvPr>
            <p:ph type="sldNum" sz="quarter" idx="12"/>
          </p:nvPr>
        </p:nvSpPr>
        <p:spPr/>
        <p:txBody>
          <a:bodyPr/>
          <a:lstStyle/>
          <a:p>
            <a:fld id="{364C9072-047D-4798-95D9-E7769E164F77}" type="slidenum">
              <a:rPr lang="en-US" smtClean="0"/>
              <a:t>18</a:t>
            </a:fld>
            <a:endParaRPr lang="en-US"/>
          </a:p>
        </p:txBody>
      </p:sp>
    </p:spTree>
    <p:extLst>
      <p:ext uri="{BB962C8B-B14F-4D97-AF65-F5344CB8AC3E}">
        <p14:creationId xmlns:p14="http://schemas.microsoft.com/office/powerpoint/2010/main" val="1545558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50F294-FFF7-B6CB-73E0-2AB7337C15D2}"/>
              </a:ext>
            </a:extLst>
          </p:cNvPr>
          <p:cNvSpPr>
            <a:spLocks noGrp="1"/>
          </p:cNvSpPr>
          <p:nvPr>
            <p:ph type="title"/>
          </p:nvPr>
        </p:nvSpPr>
        <p:spPr>
          <a:xfrm>
            <a:off x="793662" y="386930"/>
            <a:ext cx="10066122" cy="1298448"/>
          </a:xfrm>
        </p:spPr>
        <p:txBody>
          <a:bodyPr anchor="b">
            <a:normAutofit/>
          </a:bodyPr>
          <a:lstStyle/>
          <a:p>
            <a:r>
              <a:rPr lang="en-US" sz="4800"/>
              <a:t>Detour 5- </a:t>
            </a:r>
            <a:r>
              <a:rPr lang="en-US" sz="4800" dirty="0"/>
              <a:t>Exclusivity</a:t>
            </a:r>
          </a:p>
        </p:txBody>
      </p:sp>
      <p:sp>
        <p:nvSpPr>
          <p:cNvPr id="14" name="Rectangle 1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4692C88D-4B3C-B5F7-93D6-4DEB952982E7}"/>
              </a:ext>
            </a:extLst>
          </p:cNvPr>
          <p:cNvSpPr>
            <a:spLocks noGrp="1"/>
          </p:cNvSpPr>
          <p:nvPr>
            <p:ph idx="1"/>
          </p:nvPr>
        </p:nvSpPr>
        <p:spPr>
          <a:xfrm>
            <a:off x="793661" y="2599509"/>
            <a:ext cx="4530898" cy="3639450"/>
          </a:xfrm>
        </p:spPr>
        <p:txBody>
          <a:bodyPr anchor="ctr">
            <a:normAutofit/>
          </a:bodyPr>
          <a:lstStyle/>
          <a:p>
            <a:r>
              <a:rPr lang="en-US" sz="2000" dirty="0"/>
              <a:t>Most deals have exclusivity</a:t>
            </a:r>
          </a:p>
          <a:p>
            <a:pPr lvl="1"/>
            <a:r>
              <a:rPr lang="en-US" sz="1600" dirty="0"/>
              <a:t>One way or mutual?</a:t>
            </a:r>
          </a:p>
          <a:p>
            <a:r>
              <a:rPr lang="en-US" sz="2000" dirty="0"/>
              <a:t>Target exclusivity common</a:t>
            </a:r>
          </a:p>
          <a:p>
            <a:r>
              <a:rPr lang="en-US" sz="2000" dirty="0"/>
              <a:t>“Partners don’t compete” </a:t>
            </a:r>
          </a:p>
          <a:p>
            <a:r>
              <a:rPr lang="en-US" sz="2000" dirty="0"/>
              <a:t>But exclusivity should be proportional to advancement, vs loss of freedom for future</a:t>
            </a:r>
          </a:p>
          <a:p>
            <a:pPr lvl="1"/>
            <a:r>
              <a:rPr lang="en-US" sz="1600" dirty="0"/>
              <a:t>Can be time limited or as long as developing and selling licensed product</a:t>
            </a:r>
          </a:p>
          <a:p>
            <a:pPr lvl="1"/>
            <a:r>
              <a:rPr lang="en-US" sz="1600" dirty="0"/>
              <a:t>Can be limited to same type of molecule</a:t>
            </a:r>
          </a:p>
          <a:p>
            <a:pPr lvl="1"/>
            <a:r>
              <a:rPr lang="en-US" sz="1600" dirty="0"/>
              <a:t>Can be limited to exploited indication</a:t>
            </a:r>
          </a:p>
          <a:p>
            <a:endParaRPr lang="en-US" sz="2000" dirty="0"/>
          </a:p>
          <a:p>
            <a:endParaRPr lang="en-US" sz="2000" dirty="0"/>
          </a:p>
        </p:txBody>
      </p:sp>
      <p:pic>
        <p:nvPicPr>
          <p:cNvPr id="5" name="Content Placeholder 4" descr="Logo&#10;&#10;Description automatically generated">
            <a:extLst>
              <a:ext uri="{FF2B5EF4-FFF2-40B4-BE49-F238E27FC236}">
                <a16:creationId xmlns:a16="http://schemas.microsoft.com/office/drawing/2014/main" id="{5E3BD93C-51D5-E93F-FF8F-4466A851AF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1532" y="3375700"/>
            <a:ext cx="5150277" cy="1931353"/>
          </a:xfrm>
          <a:prstGeom prst="rect">
            <a:avLst/>
          </a:prstGeom>
        </p:spPr>
      </p:pic>
      <p:sp>
        <p:nvSpPr>
          <p:cNvPr id="18" name="Rectangle 1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7E0D396-05F9-D33E-4839-D081523CA00E}"/>
              </a:ext>
            </a:extLst>
          </p:cNvPr>
          <p:cNvSpPr>
            <a:spLocks noGrp="1"/>
          </p:cNvSpPr>
          <p:nvPr>
            <p:ph type="sldNum" sz="quarter" idx="12"/>
          </p:nvPr>
        </p:nvSpPr>
        <p:spPr/>
        <p:txBody>
          <a:bodyPr/>
          <a:lstStyle/>
          <a:p>
            <a:fld id="{364C9072-047D-4798-95D9-E7769E164F77}" type="slidenum">
              <a:rPr lang="en-US" smtClean="0"/>
              <a:t>19</a:t>
            </a:fld>
            <a:endParaRPr lang="en-US"/>
          </a:p>
        </p:txBody>
      </p:sp>
    </p:spTree>
    <p:extLst>
      <p:ext uri="{BB962C8B-B14F-4D97-AF65-F5344CB8AC3E}">
        <p14:creationId xmlns:p14="http://schemas.microsoft.com/office/powerpoint/2010/main" val="1676554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21">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2153EDD-2FC5-F5EC-26A3-D5B50697FB85}"/>
              </a:ext>
            </a:extLst>
          </p:cNvPr>
          <p:cNvSpPr>
            <a:spLocks noGrp="1"/>
          </p:cNvSpPr>
          <p:nvPr>
            <p:ph type="title"/>
          </p:nvPr>
        </p:nvSpPr>
        <p:spPr>
          <a:xfrm>
            <a:off x="793662" y="386930"/>
            <a:ext cx="10066122" cy="1298448"/>
          </a:xfrm>
        </p:spPr>
        <p:txBody>
          <a:bodyPr anchor="b">
            <a:normAutofit/>
          </a:bodyPr>
          <a:lstStyle/>
          <a:p>
            <a:r>
              <a:rPr lang="en-US" sz="4800" dirty="0"/>
              <a:t>Alternative Deal Structures</a:t>
            </a:r>
          </a:p>
        </p:txBody>
      </p:sp>
      <p:sp>
        <p:nvSpPr>
          <p:cNvPr id="24" name="Rectangle 2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8">
            <a:extLst>
              <a:ext uri="{FF2B5EF4-FFF2-40B4-BE49-F238E27FC236}">
                <a16:creationId xmlns:a16="http://schemas.microsoft.com/office/drawing/2014/main" id="{C1BE2FF6-CD82-60E3-D69B-EC14152BFECB}"/>
              </a:ext>
            </a:extLst>
          </p:cNvPr>
          <p:cNvSpPr>
            <a:spLocks noGrp="1"/>
          </p:cNvSpPr>
          <p:nvPr>
            <p:ph idx="1"/>
          </p:nvPr>
        </p:nvSpPr>
        <p:spPr>
          <a:xfrm>
            <a:off x="793661" y="2203078"/>
            <a:ext cx="2787740" cy="4504381"/>
          </a:xfrm>
        </p:spPr>
        <p:txBody>
          <a:bodyPr anchor="ctr">
            <a:normAutofit fontScale="55000" lnSpcReduction="20000"/>
          </a:bodyPr>
          <a:lstStyle/>
          <a:p>
            <a:endParaRPr lang="en-US" dirty="0"/>
          </a:p>
          <a:p>
            <a:pPr>
              <a:spcAft>
                <a:spcPts val="600"/>
              </a:spcAft>
            </a:pPr>
            <a:r>
              <a:rPr lang="en-US" sz="4000" dirty="0"/>
              <a:t>Evaluation </a:t>
            </a:r>
          </a:p>
          <a:p>
            <a:pPr>
              <a:spcAft>
                <a:spcPts val="600"/>
              </a:spcAft>
            </a:pPr>
            <a:r>
              <a:rPr lang="en-US" sz="4000" dirty="0"/>
              <a:t>Sale</a:t>
            </a:r>
          </a:p>
          <a:p>
            <a:pPr>
              <a:spcAft>
                <a:spcPts val="600"/>
              </a:spcAft>
            </a:pPr>
            <a:r>
              <a:rPr lang="en-US" sz="4000" dirty="0"/>
              <a:t>Simple out-license</a:t>
            </a:r>
          </a:p>
          <a:p>
            <a:pPr>
              <a:spcAft>
                <a:spcPts val="600"/>
              </a:spcAft>
            </a:pPr>
            <a:r>
              <a:rPr lang="en-US" sz="4000" dirty="0"/>
              <a:t>Option</a:t>
            </a:r>
          </a:p>
          <a:p>
            <a:pPr>
              <a:spcAft>
                <a:spcPts val="600"/>
              </a:spcAft>
            </a:pPr>
            <a:r>
              <a:rPr lang="en-US" sz="4000" dirty="0"/>
              <a:t>Collaboration</a:t>
            </a:r>
          </a:p>
          <a:p>
            <a:pPr>
              <a:spcAft>
                <a:spcPts val="600"/>
              </a:spcAft>
            </a:pPr>
            <a:r>
              <a:rPr lang="en-US" sz="4000" dirty="0"/>
              <a:t>Co-development </a:t>
            </a:r>
          </a:p>
          <a:p>
            <a:pPr>
              <a:spcAft>
                <a:spcPts val="600"/>
              </a:spcAft>
            </a:pPr>
            <a:r>
              <a:rPr lang="en-US" sz="4000" dirty="0"/>
              <a:t>Territorial splits</a:t>
            </a:r>
          </a:p>
          <a:p>
            <a:pPr>
              <a:spcAft>
                <a:spcPts val="600"/>
              </a:spcAft>
            </a:pPr>
            <a:r>
              <a:rPr lang="en-US" sz="4000" dirty="0"/>
              <a:t>Co-promotion</a:t>
            </a:r>
          </a:p>
          <a:p>
            <a:pPr>
              <a:spcAft>
                <a:spcPts val="600"/>
              </a:spcAft>
            </a:pPr>
            <a:r>
              <a:rPr lang="en-US" sz="4000" dirty="0"/>
              <a:t>JV</a:t>
            </a:r>
          </a:p>
          <a:p>
            <a:pPr marL="0" indent="0">
              <a:buNone/>
            </a:pPr>
            <a:endParaRPr lang="en-US" sz="2000" dirty="0"/>
          </a:p>
        </p:txBody>
      </p:sp>
      <p:pic>
        <p:nvPicPr>
          <p:cNvPr id="5" name="Content Placeholder 4" descr="A picture containing text, sign, outdoor, green&#10;&#10;Description automatically generated">
            <a:extLst>
              <a:ext uri="{FF2B5EF4-FFF2-40B4-BE49-F238E27FC236}">
                <a16:creationId xmlns:a16="http://schemas.microsoft.com/office/drawing/2014/main" id="{EAE6AE5D-DA22-808B-BC9C-2499E66B3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1532" y="2664758"/>
            <a:ext cx="5150277" cy="3353237"/>
          </a:xfrm>
          <a:prstGeom prst="rect">
            <a:avLst/>
          </a:prstGeom>
        </p:spPr>
      </p:pic>
      <p:sp>
        <p:nvSpPr>
          <p:cNvPr id="28" name="Rectangle 2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517E9C9D-1145-7156-7671-7B7C2B5C34C2}"/>
              </a:ext>
            </a:extLst>
          </p:cNvPr>
          <p:cNvSpPr>
            <a:spLocks noGrp="1"/>
          </p:cNvSpPr>
          <p:nvPr>
            <p:ph type="sldNum" sz="quarter" idx="12"/>
          </p:nvPr>
        </p:nvSpPr>
        <p:spPr/>
        <p:txBody>
          <a:bodyPr/>
          <a:lstStyle/>
          <a:p>
            <a:fld id="{364C9072-047D-4798-95D9-E7769E164F77}" type="slidenum">
              <a:rPr lang="en-US" smtClean="0"/>
              <a:t>2</a:t>
            </a:fld>
            <a:endParaRPr lang="en-US"/>
          </a:p>
        </p:txBody>
      </p:sp>
      <p:sp>
        <p:nvSpPr>
          <p:cNvPr id="4" name="TextBox 3">
            <a:extLst>
              <a:ext uri="{FF2B5EF4-FFF2-40B4-BE49-F238E27FC236}">
                <a16:creationId xmlns:a16="http://schemas.microsoft.com/office/drawing/2014/main" id="{FC0BA686-1FED-2E56-9FCA-E43CFF2BC42F}"/>
              </a:ext>
            </a:extLst>
          </p:cNvPr>
          <p:cNvSpPr txBox="1"/>
          <p:nvPr/>
        </p:nvSpPr>
        <p:spPr>
          <a:xfrm>
            <a:off x="3581401" y="2755364"/>
            <a:ext cx="2430796" cy="3600986"/>
          </a:xfrm>
          <a:prstGeom prst="rect">
            <a:avLst/>
          </a:prstGeom>
          <a:noFill/>
        </p:spPr>
        <p:txBody>
          <a:bodyPr wrap="square" rtlCol="0">
            <a:spAutoFit/>
          </a:bodyPr>
          <a:lstStyle/>
          <a:p>
            <a:r>
              <a:rPr lang="en-US" dirty="0"/>
              <a:t>1H 2022 GlobalData</a:t>
            </a:r>
          </a:p>
          <a:p>
            <a:r>
              <a:rPr lang="en-US" sz="1400" dirty="0"/>
              <a:t>65 asset sales, 122 co. sales</a:t>
            </a:r>
          </a:p>
          <a:p>
            <a:endParaRPr lang="en-US" sz="1400" dirty="0"/>
          </a:p>
          <a:p>
            <a:r>
              <a:rPr lang="en-US" sz="1400" dirty="0"/>
              <a:t>296 Licensing deal</a:t>
            </a:r>
          </a:p>
          <a:p>
            <a:endParaRPr lang="en-US" sz="1400" dirty="0"/>
          </a:p>
          <a:p>
            <a:r>
              <a:rPr lang="en-US" sz="1400" dirty="0"/>
              <a:t>93 option in deal description</a:t>
            </a:r>
          </a:p>
          <a:p>
            <a:endParaRPr lang="en-US" sz="1400" dirty="0"/>
          </a:p>
          <a:p>
            <a:r>
              <a:rPr lang="en-US" sz="1400" dirty="0"/>
              <a:t>312 collaboration in deal description</a:t>
            </a:r>
          </a:p>
          <a:p>
            <a:r>
              <a:rPr lang="en-US" sz="1400" dirty="0"/>
              <a:t>419 partnerships with co-dev</a:t>
            </a:r>
          </a:p>
          <a:p>
            <a:endParaRPr lang="en-US" sz="1400" dirty="0"/>
          </a:p>
          <a:p>
            <a:r>
              <a:rPr lang="en-US" sz="1400" dirty="0"/>
              <a:t>33 territory in deal description</a:t>
            </a:r>
          </a:p>
          <a:p>
            <a:endParaRPr lang="en-US" sz="1400" dirty="0"/>
          </a:p>
          <a:p>
            <a:r>
              <a:rPr lang="en-US" sz="1400" dirty="0"/>
              <a:t>46 co-marketing</a:t>
            </a:r>
          </a:p>
          <a:p>
            <a:endParaRPr lang="en-US" sz="1400" dirty="0"/>
          </a:p>
          <a:p>
            <a:r>
              <a:rPr lang="en-US" sz="1400" dirty="0"/>
              <a:t>13 JV</a:t>
            </a:r>
          </a:p>
        </p:txBody>
      </p:sp>
    </p:spTree>
    <p:extLst>
      <p:ext uri="{BB962C8B-B14F-4D97-AF65-F5344CB8AC3E}">
        <p14:creationId xmlns:p14="http://schemas.microsoft.com/office/powerpoint/2010/main" val="911956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B438117-2F75-4A23-8B8D-49E922D99479}"/>
              </a:ext>
            </a:extLst>
          </p:cNvPr>
          <p:cNvSpPr>
            <a:spLocks noGrp="1"/>
          </p:cNvSpPr>
          <p:nvPr>
            <p:ph type="title"/>
          </p:nvPr>
        </p:nvSpPr>
        <p:spPr>
          <a:xfrm>
            <a:off x="466343" y="458921"/>
            <a:ext cx="2845191" cy="3237579"/>
          </a:xfrm>
        </p:spPr>
        <p:txBody>
          <a:bodyPr>
            <a:normAutofit/>
          </a:bodyPr>
          <a:lstStyle/>
          <a:p>
            <a:r>
              <a:rPr lang="en-US" sz="3600" dirty="0" err="1">
                <a:solidFill>
                  <a:srgbClr val="FFFFFF"/>
                </a:solidFill>
              </a:rPr>
              <a:t>Repare</a:t>
            </a:r>
            <a:r>
              <a:rPr lang="en-US" sz="3600" dirty="0">
                <a:solidFill>
                  <a:srgbClr val="FFFFFF"/>
                </a:solidFill>
              </a:rPr>
              <a:t> Therapeutics and BMS</a:t>
            </a:r>
            <a:br>
              <a:rPr lang="en-US" sz="3600" dirty="0">
                <a:solidFill>
                  <a:srgbClr val="FFFFFF"/>
                </a:solidFill>
              </a:rPr>
            </a:br>
            <a:r>
              <a:rPr lang="en-US" sz="3600" dirty="0">
                <a:solidFill>
                  <a:srgbClr val="FFFFFF"/>
                </a:solidFill>
              </a:rPr>
              <a:t>May 2020</a:t>
            </a:r>
            <a:br>
              <a:rPr lang="en-US" sz="3600" dirty="0">
                <a:solidFill>
                  <a:srgbClr val="FFFFFF"/>
                </a:solidFill>
              </a:rPr>
            </a:br>
            <a:endParaRPr lang="en-US" sz="3600" dirty="0">
              <a:solidFill>
                <a:srgbClr val="FFFFFF"/>
              </a:solidFill>
            </a:endParaRPr>
          </a:p>
        </p:txBody>
      </p:sp>
      <p:sp>
        <p:nvSpPr>
          <p:cNvPr id="6"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76B16C2-8CB8-41C4-B9A9-1F74CF541582}"/>
              </a:ext>
            </a:extLst>
          </p:cNvPr>
          <p:cNvSpPr>
            <a:spLocks noGrp="1"/>
          </p:cNvSpPr>
          <p:nvPr>
            <p:ph idx="1"/>
          </p:nvPr>
        </p:nvSpPr>
        <p:spPr>
          <a:xfrm>
            <a:off x="4316209" y="664638"/>
            <a:ext cx="7037591" cy="5475129"/>
          </a:xfrm>
        </p:spPr>
        <p:txBody>
          <a:bodyPr anchor="ctr">
            <a:normAutofit/>
          </a:bodyPr>
          <a:lstStyle/>
          <a:p>
            <a:pPr marL="0" indent="0">
              <a:buNone/>
            </a:pPr>
            <a:r>
              <a:rPr lang="en-US" sz="1800" b="1" dirty="0"/>
              <a:t>From the Press Release </a:t>
            </a:r>
          </a:p>
          <a:p>
            <a:r>
              <a:rPr lang="en-US" sz="1800" dirty="0"/>
              <a:t>May 2020</a:t>
            </a:r>
          </a:p>
          <a:p>
            <a:r>
              <a:rPr lang="en-US" sz="1800" b="1" dirty="0"/>
              <a:t>Purpose:  </a:t>
            </a:r>
            <a:r>
              <a:rPr lang="en-US" sz="1800" dirty="0" err="1"/>
              <a:t>Repare</a:t>
            </a:r>
            <a:r>
              <a:rPr lang="en-US" sz="1800" dirty="0"/>
              <a:t> will use CRISPR and synthetic lethality assays to identify multiple targets for BMS</a:t>
            </a:r>
            <a:endParaRPr lang="en-US" sz="1800" b="1" dirty="0"/>
          </a:p>
          <a:p>
            <a:pPr algn="l"/>
            <a:r>
              <a:rPr lang="en-US" sz="1600" b="0" i="0" dirty="0">
                <a:solidFill>
                  <a:srgbClr val="444444"/>
                </a:solidFill>
                <a:effectLst/>
                <a:latin typeface="Arial" panose="020B0604020202020204" pitchFamily="34" charset="0"/>
              </a:rPr>
              <a:t>The companies will leverage </a:t>
            </a:r>
            <a:r>
              <a:rPr lang="en-US" sz="1600" b="0" i="0" dirty="0" err="1">
                <a:solidFill>
                  <a:srgbClr val="444444"/>
                </a:solidFill>
                <a:effectLst/>
                <a:latin typeface="Arial" panose="020B0604020202020204" pitchFamily="34" charset="0"/>
              </a:rPr>
              <a:t>Repare’s</a:t>
            </a:r>
            <a:r>
              <a:rPr lang="en-US" sz="1600" b="0" i="0" dirty="0">
                <a:solidFill>
                  <a:srgbClr val="444444"/>
                </a:solidFill>
                <a:effectLst/>
                <a:latin typeface="Arial" panose="020B0604020202020204" pitchFamily="34" charset="0"/>
              </a:rPr>
              <a:t> proprietary, CRISPR-enabled genome-wide synthetic lethal target discovery platform, </a:t>
            </a:r>
            <a:r>
              <a:rPr lang="en-US" sz="1600" b="0" i="0" dirty="0" err="1">
                <a:solidFill>
                  <a:srgbClr val="444444"/>
                </a:solidFill>
                <a:effectLst/>
                <a:latin typeface="Arial" panose="020B0604020202020204" pitchFamily="34" charset="0"/>
              </a:rPr>
              <a:t>SNIPRx</a:t>
            </a:r>
            <a:r>
              <a:rPr lang="en-US" sz="1600" b="0" i="0" dirty="0">
                <a:solidFill>
                  <a:srgbClr val="444444"/>
                </a:solidFill>
                <a:effectLst/>
                <a:latin typeface="Arial" panose="020B0604020202020204" pitchFamily="34" charset="0"/>
              </a:rPr>
              <a:t>®, to jointly identify multiple synthetic lethal precision oncology targets for drug candidates.  </a:t>
            </a:r>
            <a:r>
              <a:rPr lang="en-US" sz="1600" b="0" i="0" dirty="0" err="1">
                <a:solidFill>
                  <a:srgbClr val="444444"/>
                </a:solidFill>
                <a:effectLst/>
                <a:latin typeface="Arial" panose="020B0604020202020204" pitchFamily="34" charset="0"/>
              </a:rPr>
              <a:t>Repare</a:t>
            </a:r>
            <a:r>
              <a:rPr lang="en-US" sz="1600" b="0" i="0" dirty="0">
                <a:solidFill>
                  <a:srgbClr val="444444"/>
                </a:solidFill>
                <a:effectLst/>
                <a:latin typeface="Arial" panose="020B0604020202020204" pitchFamily="34" charset="0"/>
              </a:rPr>
              <a:t> will grant BMS exclusive worldwide rights to develop and commercialize therapeutics for select validated synthetic lethal precision oncology targets discovered under the collaboration.</a:t>
            </a:r>
          </a:p>
          <a:p>
            <a:pPr algn="l"/>
            <a:r>
              <a:rPr lang="en-US" sz="1800" b="1" dirty="0"/>
              <a:t>Financials:  </a:t>
            </a:r>
          </a:p>
          <a:p>
            <a:pPr lvl="1"/>
            <a:r>
              <a:rPr lang="en-US" sz="1400" dirty="0"/>
              <a:t>$65M upfront, with $15M as equity in </a:t>
            </a:r>
            <a:r>
              <a:rPr lang="en-US" sz="1400" dirty="0" err="1"/>
              <a:t>Repare</a:t>
            </a:r>
            <a:endParaRPr lang="en-US" sz="1400" dirty="0"/>
          </a:p>
          <a:p>
            <a:pPr lvl="1"/>
            <a:r>
              <a:rPr lang="en-US" sz="1400" dirty="0"/>
              <a:t>$3B in license fees, discovery, development, regulatory and sales milestones</a:t>
            </a:r>
          </a:p>
          <a:p>
            <a:pPr lvl="1"/>
            <a:r>
              <a:rPr lang="en-US" sz="1400" dirty="0"/>
              <a:t>Royalties on each product commercialized by BMS</a:t>
            </a:r>
          </a:p>
          <a:p>
            <a:pPr lvl="1"/>
            <a:endParaRPr lang="en-US" sz="1400" dirty="0"/>
          </a:p>
          <a:p>
            <a:pPr lvl="1"/>
            <a:endParaRPr lang="en-US" sz="1400" dirty="0"/>
          </a:p>
          <a:p>
            <a:pPr lvl="1"/>
            <a:endParaRPr lang="en-US" sz="1400" dirty="0"/>
          </a:p>
          <a:p>
            <a:pPr lvl="1"/>
            <a:endParaRPr lang="en-US" sz="1400" dirty="0"/>
          </a:p>
          <a:p>
            <a:pPr lvl="1"/>
            <a:endParaRPr lang="en-US" sz="1400" dirty="0"/>
          </a:p>
        </p:txBody>
      </p:sp>
      <p:sp>
        <p:nvSpPr>
          <p:cNvPr id="4" name="Slide Number Placeholder 3">
            <a:extLst>
              <a:ext uri="{FF2B5EF4-FFF2-40B4-BE49-F238E27FC236}">
                <a16:creationId xmlns:a16="http://schemas.microsoft.com/office/drawing/2014/main" id="{9728CD6A-E111-498E-BA55-66EF613DCF7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DC78E0-3902-4CB8-B123-33CEB1DEA2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1080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65128A-13FD-4A4A-B819-E035D9FFA8B1}"/>
              </a:ext>
            </a:extLst>
          </p:cNvPr>
          <p:cNvSpPr>
            <a:spLocks noGrp="1"/>
          </p:cNvSpPr>
          <p:nvPr>
            <p:ph type="title"/>
          </p:nvPr>
        </p:nvSpPr>
        <p:spPr>
          <a:xfrm>
            <a:off x="777240" y="731519"/>
            <a:ext cx="2845191" cy="3237579"/>
          </a:xfrm>
        </p:spPr>
        <p:txBody>
          <a:bodyPr>
            <a:normAutofit fontScale="90000"/>
          </a:bodyPr>
          <a:lstStyle/>
          <a:p>
            <a:r>
              <a:rPr lang="en-US" sz="3100" dirty="0">
                <a:solidFill>
                  <a:srgbClr val="FFFFFF"/>
                </a:solidFill>
              </a:rPr>
              <a:t>Aim:  provide exclusive license option rights to those synthetic lethality targets that add lethality onto cancer gene lesions</a:t>
            </a:r>
            <a:endParaRPr lang="en-US" sz="3800" dirty="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A688600-CED9-4A83-B135-18D8E7469DC1}"/>
              </a:ext>
            </a:extLst>
          </p:cNvPr>
          <p:cNvSpPr>
            <a:spLocks noGrp="1"/>
          </p:cNvSpPr>
          <p:nvPr>
            <p:ph idx="1"/>
          </p:nvPr>
        </p:nvSpPr>
        <p:spPr>
          <a:xfrm>
            <a:off x="4141695" y="457200"/>
            <a:ext cx="7275606" cy="5899150"/>
          </a:xfrm>
        </p:spPr>
        <p:txBody>
          <a:bodyPr anchor="ctr">
            <a:normAutofit/>
          </a:bodyPr>
          <a:lstStyle/>
          <a:p>
            <a:pPr marL="0" indent="0" algn="l">
              <a:spcBef>
                <a:spcPts val="1200"/>
              </a:spcBef>
              <a:spcAft>
                <a:spcPts val="0"/>
              </a:spcAft>
              <a:buNone/>
            </a:pPr>
            <a:r>
              <a:rPr lang="en-US" sz="1400" b="1" i="0" dirty="0">
                <a:solidFill>
                  <a:srgbClr val="000000"/>
                </a:solidFill>
                <a:effectLst/>
                <a:latin typeface="Times New Roman" panose="02020603050405020304" pitchFamily="18" charset="0"/>
              </a:rPr>
              <a:t>Scope and overview</a:t>
            </a:r>
          </a:p>
          <a:p>
            <a:pPr marL="0" indent="0" algn="l">
              <a:spcBef>
                <a:spcPts val="1200"/>
              </a:spcBef>
              <a:spcAft>
                <a:spcPts val="0"/>
              </a:spcAft>
              <a:buNone/>
            </a:pPr>
            <a:r>
              <a:rPr lang="en-US" sz="1400" dirty="0">
                <a:solidFill>
                  <a:srgbClr val="000000"/>
                </a:solidFill>
                <a:latin typeface="Times New Roman" panose="02020603050405020304" pitchFamily="18" charset="0"/>
              </a:rPr>
              <a:t>D</a:t>
            </a:r>
            <a:r>
              <a:rPr lang="en-US" sz="1400" b="0" i="0" dirty="0">
                <a:solidFill>
                  <a:srgbClr val="000000"/>
                </a:solidFill>
                <a:effectLst/>
                <a:latin typeface="Times New Roman" panose="02020603050405020304" pitchFamily="18" charset="0"/>
              </a:rPr>
              <a:t>uring the Collaboration Term, to the extent that </a:t>
            </a:r>
            <a:r>
              <a:rPr lang="en-US" sz="1400" b="0" i="0" dirty="0" err="1">
                <a:solidFill>
                  <a:srgbClr val="000000"/>
                </a:solidFill>
                <a:effectLst/>
                <a:latin typeface="Times New Roman" panose="02020603050405020304" pitchFamily="18" charset="0"/>
              </a:rPr>
              <a:t>Repare</a:t>
            </a:r>
            <a:r>
              <a:rPr lang="en-US" sz="1400" b="0" i="0" dirty="0">
                <a:solidFill>
                  <a:srgbClr val="000000"/>
                </a:solidFill>
                <a:effectLst/>
                <a:latin typeface="Times New Roman" panose="02020603050405020304" pitchFamily="18" charset="0"/>
              </a:rPr>
              <a:t> has not already done so, </a:t>
            </a:r>
            <a:r>
              <a:rPr lang="en-US" sz="1400" b="0" i="0" dirty="0" err="1">
                <a:solidFill>
                  <a:srgbClr val="000000"/>
                </a:solidFill>
                <a:effectLst/>
                <a:latin typeface="Times New Roman" panose="02020603050405020304" pitchFamily="18" charset="0"/>
              </a:rPr>
              <a:t>Repare</a:t>
            </a:r>
            <a:r>
              <a:rPr lang="en-US" sz="1400" b="0" i="0" dirty="0">
                <a:solidFill>
                  <a:srgbClr val="000000"/>
                </a:solidFill>
                <a:effectLst/>
                <a:latin typeface="Times New Roman" panose="02020603050405020304" pitchFamily="18" charset="0"/>
              </a:rPr>
              <a:t> shall </a:t>
            </a:r>
          </a:p>
          <a:p>
            <a:pPr marL="0" indent="0" algn="l">
              <a:spcBef>
                <a:spcPts val="1200"/>
              </a:spcBef>
              <a:spcAft>
                <a:spcPts val="0"/>
              </a:spcAft>
              <a:buNone/>
            </a:pPr>
            <a:r>
              <a:rPr lang="en-US" sz="1400" b="0" i="0" dirty="0">
                <a:solidFill>
                  <a:srgbClr val="000000"/>
                </a:solidFill>
                <a:effectLst/>
                <a:latin typeface="Times New Roman" panose="02020603050405020304" pitchFamily="18" charset="0"/>
              </a:rPr>
              <a:t>(a) in accordance with the Research Plan, on a Pre-Option Campaign-by-Pre-Option Campaign basis, conduct Initial Screening, Hit Confirmation [to confirm the initial targets that were hit], </a:t>
            </a:r>
            <a:r>
              <a:rPr lang="en-US" sz="1400" b="0" i="1" dirty="0">
                <a:solidFill>
                  <a:srgbClr val="000000"/>
                </a:solidFill>
                <a:effectLst/>
                <a:latin typeface="Times New Roman" panose="02020603050405020304" pitchFamily="18" charset="0"/>
              </a:rPr>
              <a:t>In Vitro</a:t>
            </a:r>
            <a:r>
              <a:rPr lang="en-US" sz="1400" b="0" i="0" dirty="0">
                <a:solidFill>
                  <a:srgbClr val="000000"/>
                </a:solidFill>
                <a:effectLst/>
                <a:latin typeface="Times New Roman" panose="02020603050405020304" pitchFamily="18" charset="0"/>
              </a:rPr>
              <a:t> Validation Activities and, as applicable, </a:t>
            </a:r>
            <a:r>
              <a:rPr lang="en-US" sz="1400" b="0" i="1" dirty="0">
                <a:solidFill>
                  <a:srgbClr val="000000"/>
                </a:solidFill>
                <a:effectLst/>
                <a:latin typeface="Times New Roman" panose="02020603050405020304" pitchFamily="18" charset="0"/>
              </a:rPr>
              <a:t>In Vivo </a:t>
            </a:r>
            <a:r>
              <a:rPr lang="en-US" sz="1400" b="0" i="0" dirty="0">
                <a:solidFill>
                  <a:srgbClr val="000000"/>
                </a:solidFill>
                <a:effectLst/>
                <a:latin typeface="Times New Roman" panose="02020603050405020304" pitchFamily="18" charset="0"/>
              </a:rPr>
              <a:t>Validation Activities with respect to such Pre-Option Campaign </a:t>
            </a:r>
          </a:p>
          <a:p>
            <a:pPr algn="l">
              <a:spcBef>
                <a:spcPts val="1200"/>
              </a:spcBef>
              <a:spcAft>
                <a:spcPts val="0"/>
              </a:spcAft>
            </a:pPr>
            <a:r>
              <a:rPr lang="en-US" sz="1400" b="0" i="0" dirty="0">
                <a:solidFill>
                  <a:srgbClr val="000000"/>
                </a:solidFill>
                <a:effectLst/>
                <a:latin typeface="Times New Roman" panose="02020603050405020304" pitchFamily="18" charset="0"/>
              </a:rPr>
              <a:t>with the goal of identifying Druggable/LDD Targets that have a Synthetic Lethal relationship with the Pre-Option Campaign Lesion(s) that are the subject of such Pre-Option Campaign, </a:t>
            </a:r>
          </a:p>
          <a:p>
            <a:pPr marL="0" indent="0" algn="l">
              <a:spcBef>
                <a:spcPts val="1200"/>
              </a:spcBef>
              <a:spcAft>
                <a:spcPts val="0"/>
              </a:spcAft>
              <a:buNone/>
            </a:pPr>
            <a:r>
              <a:rPr lang="en-US" sz="1400" b="0" i="0" dirty="0">
                <a:solidFill>
                  <a:srgbClr val="000000"/>
                </a:solidFill>
                <a:effectLst/>
                <a:latin typeface="Times New Roman" panose="02020603050405020304" pitchFamily="18" charset="0"/>
              </a:rPr>
              <a:t>(b) conduct Hit Confirmation on Prioritized Overlapping Undruggable Targets and </a:t>
            </a:r>
          </a:p>
          <a:p>
            <a:pPr marL="0" indent="0" algn="l">
              <a:spcBef>
                <a:spcPts val="1200"/>
              </a:spcBef>
              <a:spcAft>
                <a:spcPts val="0"/>
              </a:spcAft>
              <a:buNone/>
            </a:pPr>
            <a:r>
              <a:rPr lang="en-US" sz="1400" b="0" i="0" dirty="0">
                <a:solidFill>
                  <a:srgbClr val="000000"/>
                </a:solidFill>
                <a:effectLst/>
                <a:latin typeface="Times New Roman" panose="02020603050405020304" pitchFamily="18" charset="0"/>
              </a:rPr>
              <a:t>(c) offer BMS the opportunity to obtain rights to (i) Unblinded Targets from the Primary Campaigns and (ii) Unblinded Undruggable Targets.</a:t>
            </a:r>
          </a:p>
          <a:p>
            <a:pPr lvl="1">
              <a:spcBef>
                <a:spcPts val="1200"/>
              </a:spcBef>
            </a:pPr>
            <a:r>
              <a:rPr lang="en-US" sz="1100" b="0" i="0" dirty="0">
                <a:solidFill>
                  <a:srgbClr val="000000"/>
                </a:solidFill>
                <a:effectLst/>
                <a:latin typeface="Times New Roman" panose="02020603050405020304" pitchFamily="18" charset="0"/>
              </a:rPr>
              <a:t>“</a:t>
            </a:r>
            <a:r>
              <a:rPr lang="en-US" sz="1100" b="0" i="0" u="sng" dirty="0">
                <a:solidFill>
                  <a:srgbClr val="000000"/>
                </a:solidFill>
                <a:effectLst/>
                <a:latin typeface="Times New Roman" panose="02020603050405020304" pitchFamily="18" charset="0"/>
              </a:rPr>
              <a:t>Campaign</a:t>
            </a:r>
            <a:r>
              <a:rPr lang="en-US" sz="1100" b="0" i="0" dirty="0">
                <a:solidFill>
                  <a:srgbClr val="000000"/>
                </a:solidFill>
                <a:effectLst/>
                <a:latin typeface="Times New Roman" panose="02020603050405020304" pitchFamily="18" charset="0"/>
              </a:rPr>
              <a:t>” means </a:t>
            </a:r>
            <a:r>
              <a:rPr lang="en-US" sz="1100" b="0" i="0" dirty="0" err="1">
                <a:solidFill>
                  <a:srgbClr val="000000"/>
                </a:solidFill>
                <a:effectLst/>
                <a:latin typeface="Times New Roman" panose="02020603050405020304" pitchFamily="18" charset="0"/>
              </a:rPr>
              <a:t>SNIPRx</a:t>
            </a:r>
            <a:r>
              <a:rPr lang="en-US" sz="1100" b="0" i="0" baseline="30000" dirty="0">
                <a:solidFill>
                  <a:srgbClr val="000000"/>
                </a:solidFill>
                <a:effectLst/>
                <a:latin typeface="Times New Roman" panose="02020603050405020304" pitchFamily="18" charset="0"/>
              </a:rPr>
              <a:t>®</a:t>
            </a:r>
            <a:r>
              <a:rPr lang="en-US" sz="1100" b="0" i="0" dirty="0">
                <a:solidFill>
                  <a:srgbClr val="000000"/>
                </a:solidFill>
                <a:effectLst/>
                <a:latin typeface="Times New Roman" panose="02020603050405020304" pitchFamily="18" charset="0"/>
              </a:rPr>
              <a:t> screening efforts to identify Targets that are Synthetic Lethal with (a) a single Lesion that, by itself, identifies a patient population or (b) a combination of multiple related Lesions that, together, identify a patient population.</a:t>
            </a:r>
          </a:p>
          <a:p>
            <a:pPr lvl="2">
              <a:spcBef>
                <a:spcPts val="1200"/>
              </a:spcBef>
            </a:pPr>
            <a:r>
              <a:rPr lang="en-US" sz="1100" dirty="0">
                <a:solidFill>
                  <a:srgbClr val="000000"/>
                </a:solidFill>
                <a:latin typeface="Times New Roman" panose="02020603050405020304" pitchFamily="18" charset="0"/>
              </a:rPr>
              <a:t>Up to x primary campaigns and y backup campaigns that may be substituted for a primary campaign</a:t>
            </a:r>
            <a:endParaRPr lang="en-US" sz="1100" b="0" i="0" dirty="0">
              <a:solidFill>
                <a:srgbClr val="000000"/>
              </a:solidFill>
              <a:effectLst/>
              <a:latin typeface="Times New Roman" panose="02020603050405020304" pitchFamily="18" charset="0"/>
            </a:endParaRPr>
          </a:p>
          <a:p>
            <a:pPr lvl="1">
              <a:spcBef>
                <a:spcPts val="1200"/>
              </a:spcBef>
            </a:pPr>
            <a:r>
              <a:rPr lang="en-US" sz="1100" b="0" i="0" dirty="0">
                <a:solidFill>
                  <a:srgbClr val="000000"/>
                </a:solidFill>
                <a:effectLst/>
                <a:latin typeface="Times New Roman" panose="02020603050405020304" pitchFamily="18" charset="0"/>
              </a:rPr>
              <a:t> “</a:t>
            </a:r>
            <a:r>
              <a:rPr lang="en-US" sz="1100" b="0" i="0" u="sng" dirty="0">
                <a:solidFill>
                  <a:srgbClr val="000000"/>
                </a:solidFill>
                <a:effectLst/>
                <a:latin typeface="Times New Roman" panose="02020603050405020304" pitchFamily="18" charset="0"/>
              </a:rPr>
              <a:t>Initial Screening</a:t>
            </a:r>
            <a:r>
              <a:rPr lang="en-US" sz="1100" b="0" i="0" dirty="0">
                <a:solidFill>
                  <a:srgbClr val="000000"/>
                </a:solidFill>
                <a:effectLst/>
                <a:latin typeface="Times New Roman" panose="02020603050405020304" pitchFamily="18" charset="0"/>
              </a:rPr>
              <a:t>” means the first round of Synthetic Lethal screens to be conducted in [***].</a:t>
            </a:r>
          </a:p>
          <a:p>
            <a:pPr lvl="1">
              <a:spcBef>
                <a:spcPts val="1200"/>
              </a:spcBef>
            </a:pPr>
            <a:r>
              <a:rPr lang="en-US" sz="1100" b="0" i="0" dirty="0">
                <a:solidFill>
                  <a:srgbClr val="000000"/>
                </a:solidFill>
                <a:effectLst/>
                <a:latin typeface="Times New Roman" panose="02020603050405020304" pitchFamily="18" charset="0"/>
              </a:rPr>
              <a:t>“</a:t>
            </a:r>
            <a:r>
              <a:rPr lang="en-US" sz="1100" b="0" i="0" u="sng" dirty="0">
                <a:solidFill>
                  <a:srgbClr val="000000"/>
                </a:solidFill>
                <a:effectLst/>
                <a:latin typeface="Times New Roman" panose="02020603050405020304" pitchFamily="18" charset="0"/>
              </a:rPr>
              <a:t>Druggable Target</a:t>
            </a:r>
            <a:r>
              <a:rPr lang="en-US" sz="1100" b="0" i="0" dirty="0">
                <a:solidFill>
                  <a:srgbClr val="000000"/>
                </a:solidFill>
                <a:effectLst/>
                <a:latin typeface="Times New Roman" panose="02020603050405020304" pitchFamily="18" charset="0"/>
              </a:rPr>
              <a:t>” means any Target for which the activity of the protein can be modulated by an active site or allosteric small molecule chemical entity, including such proteins that can be [***]</a:t>
            </a:r>
          </a:p>
          <a:p>
            <a:pPr lvl="1">
              <a:spcBef>
                <a:spcPts val="1200"/>
              </a:spcBef>
            </a:pPr>
            <a:r>
              <a:rPr lang="en-US" sz="1100" b="0" i="0" dirty="0">
                <a:solidFill>
                  <a:srgbClr val="000000"/>
                </a:solidFill>
                <a:effectLst/>
                <a:latin typeface="Times New Roman" panose="02020603050405020304" pitchFamily="18" charset="0"/>
              </a:rPr>
              <a:t>“</a:t>
            </a:r>
            <a:r>
              <a:rPr lang="en-US" sz="1100" b="0" i="0" u="sng" dirty="0">
                <a:solidFill>
                  <a:srgbClr val="000000"/>
                </a:solidFill>
                <a:effectLst/>
                <a:latin typeface="Times New Roman" panose="02020603050405020304" pitchFamily="18" charset="0"/>
              </a:rPr>
              <a:t>LDD</a:t>
            </a:r>
            <a:r>
              <a:rPr lang="en-US" sz="1100" b="0" i="0" dirty="0">
                <a:solidFill>
                  <a:srgbClr val="000000"/>
                </a:solidFill>
                <a:effectLst/>
                <a:latin typeface="Times New Roman" panose="02020603050405020304" pitchFamily="18" charset="0"/>
              </a:rPr>
              <a:t>” means [***].</a:t>
            </a:r>
          </a:p>
          <a:p>
            <a:pPr lvl="1">
              <a:spcBef>
                <a:spcPts val="1200"/>
              </a:spcBef>
            </a:pPr>
            <a:r>
              <a:rPr lang="en-US" sz="1100" dirty="0">
                <a:solidFill>
                  <a:srgbClr val="000000"/>
                </a:solidFill>
                <a:latin typeface="Times New Roman" panose="02020603050405020304" pitchFamily="18" charset="0"/>
              </a:rPr>
              <a:t>“ </a:t>
            </a:r>
            <a:r>
              <a:rPr lang="en-US" sz="1100" u="sng" dirty="0">
                <a:solidFill>
                  <a:srgbClr val="000000"/>
                </a:solidFill>
                <a:latin typeface="Times New Roman" panose="02020603050405020304" pitchFamily="18" charset="0"/>
              </a:rPr>
              <a:t>Undruggable Target</a:t>
            </a:r>
            <a:r>
              <a:rPr lang="en-US" sz="1100" dirty="0">
                <a:solidFill>
                  <a:srgbClr val="000000"/>
                </a:solidFill>
                <a:latin typeface="Times New Roman" panose="02020603050405020304" pitchFamily="18" charset="0"/>
              </a:rPr>
              <a:t>” </a:t>
            </a:r>
            <a:r>
              <a:rPr lang="en-US" sz="1100" b="0" i="0" dirty="0">
                <a:solidFill>
                  <a:srgbClr val="000000"/>
                </a:solidFill>
                <a:effectLst/>
                <a:latin typeface="Times New Roman" panose="02020603050405020304" pitchFamily="18" charset="0"/>
              </a:rPr>
              <a:t>means a Target which can be [***]</a:t>
            </a:r>
          </a:p>
          <a:p>
            <a:pPr lvl="1">
              <a:spcBef>
                <a:spcPts val="1200"/>
              </a:spcBef>
            </a:pPr>
            <a:r>
              <a:rPr lang="en-US" sz="1100" b="0" i="0" dirty="0">
                <a:solidFill>
                  <a:srgbClr val="000000"/>
                </a:solidFill>
                <a:effectLst/>
                <a:latin typeface="Times New Roman" panose="02020603050405020304" pitchFamily="18" charset="0"/>
              </a:rPr>
              <a:t>“</a:t>
            </a:r>
            <a:r>
              <a:rPr lang="en-US" sz="1100" b="0" i="0" u="sng" dirty="0">
                <a:solidFill>
                  <a:srgbClr val="000000"/>
                </a:solidFill>
                <a:effectLst/>
                <a:latin typeface="Times New Roman" panose="02020603050405020304" pitchFamily="18" charset="0"/>
              </a:rPr>
              <a:t>Overlapping Undruggable Targets</a:t>
            </a:r>
            <a:r>
              <a:rPr lang="en-US" sz="1100" b="0" i="0" dirty="0">
                <a:solidFill>
                  <a:srgbClr val="000000"/>
                </a:solidFill>
                <a:effectLst/>
                <a:latin typeface="Times New Roman" panose="02020603050405020304" pitchFamily="18" charset="0"/>
              </a:rPr>
              <a:t>” </a:t>
            </a:r>
            <a:r>
              <a:rPr lang="en-US" sz="1100" b="0" i="0" dirty="0" err="1">
                <a:solidFill>
                  <a:srgbClr val="000000"/>
                </a:solidFill>
                <a:effectLst/>
                <a:latin typeface="Times New Roman" panose="02020603050405020304" pitchFamily="18" charset="0"/>
              </a:rPr>
              <a:t>Repare</a:t>
            </a:r>
            <a:r>
              <a:rPr lang="en-US" sz="1100" b="0" i="0" dirty="0">
                <a:solidFill>
                  <a:srgbClr val="000000"/>
                </a:solidFill>
                <a:effectLst/>
                <a:latin typeface="Times New Roman" panose="02020603050405020304" pitchFamily="18" charset="0"/>
              </a:rPr>
              <a:t> Potential Undruggable Targets that have been identified to the Third Party Gatekeeper that are also BMS Undruggable Targets that have been identified to the Third Party Gatekeeper</a:t>
            </a:r>
            <a:endParaRPr lang="en-US" sz="1100" dirty="0">
              <a:solidFill>
                <a:srgbClr val="000000"/>
              </a:solidFill>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C5772621-5A92-4292-A47A-AC122040789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DC78E0-3902-4CB8-B123-33CEB1DEA2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3120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65128A-13FD-4A4A-B819-E035D9FFA8B1}"/>
              </a:ext>
            </a:extLst>
          </p:cNvPr>
          <p:cNvSpPr>
            <a:spLocks noGrp="1"/>
          </p:cNvSpPr>
          <p:nvPr>
            <p:ph type="title"/>
          </p:nvPr>
        </p:nvSpPr>
        <p:spPr>
          <a:xfrm>
            <a:off x="561851" y="560546"/>
            <a:ext cx="3375080" cy="3237579"/>
          </a:xfrm>
        </p:spPr>
        <p:txBody>
          <a:bodyPr>
            <a:noAutofit/>
          </a:bodyPr>
          <a:lstStyle/>
          <a:p>
            <a:br>
              <a:rPr lang="en-US" sz="1800" dirty="0">
                <a:solidFill>
                  <a:srgbClr val="FFFFFF"/>
                </a:solidFill>
              </a:rPr>
            </a:br>
            <a:br>
              <a:rPr lang="en-US" sz="1800" dirty="0">
                <a:solidFill>
                  <a:srgbClr val="FFFFFF"/>
                </a:solidFill>
              </a:rPr>
            </a:br>
            <a:r>
              <a:rPr lang="en-US" sz="2400" dirty="0">
                <a:solidFill>
                  <a:srgbClr val="FFFFFF"/>
                </a:solidFill>
              </a:rPr>
              <a:t>Each step Hit to In vivo Validation </a:t>
            </a:r>
            <a:br>
              <a:rPr lang="en-US" sz="2400" dirty="0">
                <a:solidFill>
                  <a:srgbClr val="FFFFFF"/>
                </a:solidFill>
              </a:rPr>
            </a:br>
            <a:r>
              <a:rPr lang="en-US" sz="2400" dirty="0">
                <a:solidFill>
                  <a:srgbClr val="FFFFFF"/>
                </a:solidFill>
              </a:rPr>
              <a:t>reported anonymized  </a:t>
            </a:r>
            <a:br>
              <a:rPr lang="en-US" sz="2400" dirty="0">
                <a:solidFill>
                  <a:srgbClr val="FFFFFF"/>
                </a:solidFill>
              </a:rPr>
            </a:br>
            <a:br>
              <a:rPr lang="en-US" sz="2400" dirty="0">
                <a:solidFill>
                  <a:srgbClr val="FFFFFF"/>
                </a:solidFill>
              </a:rPr>
            </a:br>
            <a:r>
              <a:rPr lang="en-US" sz="2400" dirty="0">
                <a:solidFill>
                  <a:srgbClr val="FFFFFF"/>
                </a:solidFill>
              </a:rPr>
              <a:t>but JSC can decide that JSC or BMS Internal Gatekeeper needs to see unblinded data (to be firewalled from rest of BMS)</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A688600-CED9-4A83-B135-18D8E7469DC1}"/>
              </a:ext>
            </a:extLst>
          </p:cNvPr>
          <p:cNvSpPr>
            <a:spLocks noGrp="1"/>
          </p:cNvSpPr>
          <p:nvPr>
            <p:ph idx="1"/>
          </p:nvPr>
        </p:nvSpPr>
        <p:spPr>
          <a:xfrm>
            <a:off x="4316209" y="499000"/>
            <a:ext cx="7037591" cy="5475129"/>
          </a:xfrm>
        </p:spPr>
        <p:txBody>
          <a:bodyPr anchor="ctr">
            <a:normAutofit/>
          </a:bodyPr>
          <a:lstStyle/>
          <a:p>
            <a:pPr marL="342900" indent="-342900" algn="l">
              <a:spcBef>
                <a:spcPts val="1200"/>
              </a:spcBef>
              <a:spcAft>
                <a:spcPts val="0"/>
              </a:spcAft>
              <a:buAutoNum type="arabicPeriod"/>
            </a:pPr>
            <a:r>
              <a:rPr lang="en-US" sz="1600" dirty="0">
                <a:solidFill>
                  <a:srgbClr val="000000"/>
                </a:solidFill>
                <a:latin typeface="Times New Roman" panose="02020603050405020304" pitchFamily="18" charset="0"/>
              </a:rPr>
              <a:t>Hits (targets that create synthetic lethality with the Campaign lesion) reported anonymized to JSC or Internal Gatekeeper as BMS decides</a:t>
            </a:r>
          </a:p>
          <a:p>
            <a:pPr marL="342900" indent="-342900" algn="l">
              <a:spcBef>
                <a:spcPts val="1200"/>
              </a:spcBef>
              <a:spcAft>
                <a:spcPts val="0"/>
              </a:spcAft>
              <a:buAutoNum type="arabicPeriod"/>
            </a:pPr>
            <a:r>
              <a:rPr lang="en-US" sz="1600" dirty="0">
                <a:solidFill>
                  <a:srgbClr val="000000"/>
                </a:solidFill>
                <a:latin typeface="Times New Roman" panose="02020603050405020304" pitchFamily="18" charset="0"/>
              </a:rPr>
              <a:t>Confirmed Hits reported anonymized </a:t>
            </a:r>
          </a:p>
          <a:p>
            <a:pPr marL="0" indent="0" algn="l">
              <a:spcBef>
                <a:spcPts val="1200"/>
              </a:spcBef>
              <a:spcAft>
                <a:spcPts val="0"/>
              </a:spcAft>
              <a:buNone/>
            </a:pPr>
            <a:r>
              <a:rPr lang="en-US" sz="1600" dirty="0">
                <a:solidFill>
                  <a:srgbClr val="000000"/>
                </a:solidFill>
                <a:latin typeface="Times New Roman" panose="02020603050405020304" pitchFamily="18" charset="0"/>
              </a:rPr>
              <a:t>JSC or Internal Gatekeeper designates 1 or more Selected Targets for in vitro validation</a:t>
            </a:r>
          </a:p>
          <a:p>
            <a:pPr marL="342900" indent="-342900" algn="l">
              <a:spcBef>
                <a:spcPts val="1200"/>
              </a:spcBef>
              <a:spcAft>
                <a:spcPts val="0"/>
              </a:spcAft>
              <a:buAutoNum type="arabicPeriod" startAt="3"/>
            </a:pPr>
            <a:r>
              <a:rPr lang="en-US" sz="1600" dirty="0">
                <a:solidFill>
                  <a:srgbClr val="000000"/>
                </a:solidFill>
                <a:latin typeface="Times New Roman" panose="02020603050405020304" pitchFamily="18" charset="0"/>
              </a:rPr>
              <a:t>Targets with In vitro validation reported</a:t>
            </a:r>
          </a:p>
          <a:p>
            <a:pPr marL="457200" lvl="1" indent="0">
              <a:spcBef>
                <a:spcPts val="1200"/>
              </a:spcBef>
              <a:buNone/>
            </a:pPr>
            <a:r>
              <a:rPr lang="en-US" sz="1200" dirty="0">
                <a:solidFill>
                  <a:srgbClr val="000000"/>
                </a:solidFill>
                <a:latin typeface="Times New Roman" panose="02020603050405020304" pitchFamily="18" charset="0"/>
              </a:rPr>
              <a:t>Targets that do not have in vitro validation are Excluded Targets</a:t>
            </a:r>
          </a:p>
          <a:p>
            <a:pPr marL="0" indent="0">
              <a:spcBef>
                <a:spcPts val="1200"/>
              </a:spcBef>
              <a:buNone/>
            </a:pPr>
            <a:r>
              <a:rPr lang="en-US" sz="1600" dirty="0">
                <a:solidFill>
                  <a:srgbClr val="000000"/>
                </a:solidFill>
                <a:latin typeface="Times New Roman" panose="02020603050405020304" pitchFamily="18" charset="0"/>
              </a:rPr>
              <a:t>JSC can decide In vivo validation is feasible </a:t>
            </a:r>
          </a:p>
          <a:p>
            <a:pPr marL="0" indent="0">
              <a:spcBef>
                <a:spcPts val="1200"/>
              </a:spcBef>
              <a:buNone/>
            </a:pPr>
            <a:r>
              <a:rPr lang="en-US" sz="1600" dirty="0">
                <a:solidFill>
                  <a:srgbClr val="000000"/>
                </a:solidFill>
                <a:latin typeface="Times New Roman" panose="02020603050405020304" pitchFamily="18" charset="0"/>
              </a:rPr>
              <a:t>4. In vivo validation reported</a:t>
            </a:r>
          </a:p>
          <a:p>
            <a:pPr marL="342900" indent="-342900">
              <a:spcBef>
                <a:spcPts val="1200"/>
              </a:spcBef>
              <a:buAutoNum type="arabicPeriod" startAt="5"/>
            </a:pPr>
            <a:r>
              <a:rPr lang="en-US" sz="1600" dirty="0">
                <a:solidFill>
                  <a:srgbClr val="000000"/>
                </a:solidFill>
                <a:latin typeface="Times New Roman" panose="02020603050405020304" pitchFamily="18" charset="0"/>
              </a:rPr>
              <a:t>FINAL DATA PACKAGE</a:t>
            </a:r>
          </a:p>
          <a:p>
            <a:pPr marL="0" indent="0">
              <a:spcBef>
                <a:spcPts val="1200"/>
              </a:spcBef>
              <a:buNone/>
            </a:pPr>
            <a:r>
              <a:rPr lang="en-US" sz="1600" dirty="0">
                <a:solidFill>
                  <a:srgbClr val="000000"/>
                </a:solidFill>
                <a:latin typeface="Times New Roman" panose="02020603050405020304" pitchFamily="18" charset="0"/>
              </a:rPr>
              <a:t>JSC or Internal Gatekeeper to decide on 1 Primary and 1 Secondary Validated Targets</a:t>
            </a:r>
          </a:p>
          <a:p>
            <a:pPr marL="0" indent="0">
              <a:spcBef>
                <a:spcPts val="1200"/>
              </a:spcBef>
              <a:buNone/>
            </a:pPr>
            <a:r>
              <a:rPr lang="en-US" sz="1600" dirty="0">
                <a:solidFill>
                  <a:srgbClr val="000000"/>
                </a:solidFill>
                <a:latin typeface="Times New Roman" panose="02020603050405020304" pitchFamily="18" charset="0"/>
              </a:rPr>
              <a:t>BMS to give notice of desire to unblind Primary Target.  Upon receipt of the full data package, the Option Term begins</a:t>
            </a:r>
          </a:p>
          <a:p>
            <a:pPr marL="0" indent="0">
              <a:spcBef>
                <a:spcPts val="1200"/>
              </a:spcBef>
              <a:buNone/>
            </a:pPr>
            <a:endParaRPr lang="en-US" sz="1600" dirty="0">
              <a:solidFill>
                <a:srgbClr val="000000"/>
              </a:solidFill>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C5772621-5A92-4292-A47A-AC122040789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DC78E0-3902-4CB8-B123-33CEB1DEA2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7579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65128A-13FD-4A4A-B819-E035D9FFA8B1}"/>
              </a:ext>
            </a:extLst>
          </p:cNvPr>
          <p:cNvSpPr>
            <a:spLocks noGrp="1"/>
          </p:cNvSpPr>
          <p:nvPr>
            <p:ph type="title"/>
          </p:nvPr>
        </p:nvSpPr>
        <p:spPr>
          <a:xfrm>
            <a:off x="466343" y="819983"/>
            <a:ext cx="3267363" cy="3237579"/>
          </a:xfrm>
        </p:spPr>
        <p:txBody>
          <a:bodyPr>
            <a:noAutofit/>
          </a:bodyPr>
          <a:lstStyle/>
          <a:p>
            <a:br>
              <a:rPr lang="en-US" sz="3600" dirty="0">
                <a:solidFill>
                  <a:srgbClr val="FFFFFF"/>
                </a:solidFill>
              </a:rPr>
            </a:br>
            <a:br>
              <a:rPr lang="en-US" sz="3600" dirty="0">
                <a:solidFill>
                  <a:srgbClr val="FFFFFF"/>
                </a:solidFill>
              </a:rPr>
            </a:br>
            <a:r>
              <a:rPr lang="en-US" sz="3600" dirty="0">
                <a:solidFill>
                  <a:srgbClr val="FFFFFF"/>
                </a:solidFill>
              </a:rPr>
              <a:t>If BMS </a:t>
            </a:r>
            <a:r>
              <a:rPr lang="en-US" sz="3600" dirty="0" err="1">
                <a:solidFill>
                  <a:srgbClr val="FFFFFF"/>
                </a:solidFill>
              </a:rPr>
              <a:t>Opts</a:t>
            </a:r>
            <a:r>
              <a:rPr lang="en-US" sz="3600" dirty="0">
                <a:solidFill>
                  <a:srgbClr val="FFFFFF"/>
                </a:solidFill>
              </a:rPr>
              <a:t>-in to a Target, BMS has a clock for progress </a:t>
            </a:r>
            <a:br>
              <a:rPr lang="en-US" sz="3600" dirty="0">
                <a:solidFill>
                  <a:srgbClr val="FFFFFF"/>
                </a:solidFill>
              </a:rPr>
            </a:br>
            <a:br>
              <a:rPr lang="en-US" sz="3600" dirty="0">
                <a:solidFill>
                  <a:srgbClr val="FFFFFF"/>
                </a:solidFill>
              </a:rPr>
            </a:br>
            <a:br>
              <a:rPr lang="en-US" sz="3600" dirty="0">
                <a:solidFill>
                  <a:srgbClr val="FFFFFF"/>
                </a:solidFill>
              </a:rPr>
            </a:br>
            <a:br>
              <a:rPr lang="en-US" sz="3600" dirty="0">
                <a:solidFill>
                  <a:srgbClr val="FFFFFF"/>
                </a:solidFill>
              </a:rPr>
            </a:br>
            <a:br>
              <a:rPr lang="en-US" sz="3600" dirty="0">
                <a:solidFill>
                  <a:srgbClr val="FFFFFF"/>
                </a:solidFill>
              </a:rPr>
            </a:br>
            <a:endParaRPr lang="en-US" sz="4800" dirty="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A688600-CED9-4A83-B135-18D8E7469DC1}"/>
              </a:ext>
            </a:extLst>
          </p:cNvPr>
          <p:cNvSpPr>
            <a:spLocks noGrp="1"/>
          </p:cNvSpPr>
          <p:nvPr>
            <p:ph idx="1"/>
          </p:nvPr>
        </p:nvSpPr>
        <p:spPr>
          <a:xfrm>
            <a:off x="4237078" y="560546"/>
            <a:ext cx="7037591" cy="5475129"/>
          </a:xfrm>
        </p:spPr>
        <p:txBody>
          <a:bodyPr anchor="ctr">
            <a:normAutofit/>
          </a:bodyPr>
          <a:lstStyle/>
          <a:p>
            <a:pPr marL="0" indent="0" algn="l">
              <a:spcBef>
                <a:spcPts val="600"/>
              </a:spcBef>
              <a:spcAft>
                <a:spcPts val="0"/>
              </a:spcAft>
              <a:buNone/>
            </a:pPr>
            <a:r>
              <a:rPr lang="en-US" sz="1600" b="0" i="0" dirty="0">
                <a:solidFill>
                  <a:srgbClr val="000000"/>
                </a:solidFill>
                <a:effectLst/>
                <a:latin typeface="Times New Roman" panose="02020603050405020304" pitchFamily="18" charset="0"/>
              </a:rPr>
              <a:t>(a)    During the Primary Target Period for such Collaboration Campaign, BMS may conduct Chemistry on the Primary Target from such Collaboration Campaign.</a:t>
            </a:r>
          </a:p>
          <a:p>
            <a:pPr marL="0" indent="0" algn="l">
              <a:spcBef>
                <a:spcPts val="1200"/>
              </a:spcBef>
              <a:spcAft>
                <a:spcPts val="0"/>
              </a:spcAft>
              <a:buNone/>
            </a:pPr>
            <a:r>
              <a:rPr lang="en-US" sz="1600" b="0" i="0" dirty="0">
                <a:solidFill>
                  <a:srgbClr val="000000"/>
                </a:solidFill>
                <a:effectLst/>
                <a:latin typeface="Times New Roman" panose="02020603050405020304" pitchFamily="18" charset="0"/>
              </a:rPr>
              <a:t>(b)    If, on or before the end of the Primary Target Period for such Collaboration Campaign, BMS does not (i) make a Further Development Election for the Primary Target from such Collaboration Campaign and (ii) pay the [***] Milestone Payment for such Primary Target pursuant to Section 9.4, then, effective as of the expiration of such Primary Target Period, such Primary Target shall be deemed a Reverted Optioned Target and Section 2.13 shall apply to such Reverted Optioned Target.</a:t>
            </a:r>
          </a:p>
          <a:p>
            <a:pPr marL="0" indent="0" algn="l">
              <a:spcBef>
                <a:spcPts val="1200"/>
              </a:spcBef>
              <a:spcAft>
                <a:spcPts val="0"/>
              </a:spcAft>
              <a:buNone/>
            </a:pPr>
            <a:endParaRPr lang="en-US" sz="1600" dirty="0">
              <a:solidFill>
                <a:srgbClr val="000000"/>
              </a:solidFill>
              <a:latin typeface="Times New Roman" panose="02020603050405020304" pitchFamily="18" charset="0"/>
            </a:endParaRPr>
          </a:p>
          <a:p>
            <a:pPr marL="0" indent="0" algn="l">
              <a:spcBef>
                <a:spcPts val="1200"/>
              </a:spcBef>
              <a:spcAft>
                <a:spcPts val="0"/>
              </a:spcAft>
              <a:buNone/>
            </a:pPr>
            <a:r>
              <a:rPr lang="en-US" sz="1600" b="0" i="0" dirty="0">
                <a:solidFill>
                  <a:srgbClr val="000000"/>
                </a:solidFill>
                <a:effectLst/>
                <a:latin typeface="Times New Roman" panose="02020603050405020304" pitchFamily="18" charset="0"/>
              </a:rPr>
              <a:t>Same concept for Optioned Undruggable Target </a:t>
            </a:r>
          </a:p>
          <a:p>
            <a:pPr marL="0" indent="0" algn="l">
              <a:spcBef>
                <a:spcPts val="1200"/>
              </a:spcBef>
              <a:spcAft>
                <a:spcPts val="0"/>
              </a:spcAft>
              <a:buNone/>
            </a:pPr>
            <a:endParaRPr lang="en-US" sz="1600" dirty="0">
              <a:solidFill>
                <a:srgbClr val="000000"/>
              </a:solidFill>
              <a:latin typeface="Times New Roman" panose="02020603050405020304" pitchFamily="18" charset="0"/>
            </a:endParaRPr>
          </a:p>
          <a:p>
            <a:pPr marL="0" indent="0" algn="l">
              <a:spcBef>
                <a:spcPts val="1200"/>
              </a:spcBef>
              <a:spcAft>
                <a:spcPts val="0"/>
              </a:spcAft>
              <a:buNone/>
            </a:pPr>
            <a:r>
              <a:rPr lang="en-US" sz="1600" b="0" i="0" dirty="0">
                <a:solidFill>
                  <a:srgbClr val="000000"/>
                </a:solidFill>
                <a:effectLst/>
                <a:latin typeface="Times New Roman" panose="02020603050405020304" pitchFamily="18" charset="0"/>
              </a:rPr>
              <a:t>For each, BMS will issue reports with respect to BMS activities on such targets.  </a:t>
            </a:r>
          </a:p>
          <a:p>
            <a:pPr marL="0" indent="0" algn="l">
              <a:spcBef>
                <a:spcPts val="1200"/>
              </a:spcBef>
              <a:spcAft>
                <a:spcPts val="0"/>
              </a:spcAft>
              <a:buNone/>
            </a:pPr>
            <a:endParaRPr lang="en-US" sz="1600" dirty="0">
              <a:solidFill>
                <a:srgbClr val="000000"/>
              </a:solidFill>
              <a:latin typeface="Times New Roman" panose="02020603050405020304" pitchFamily="18" charset="0"/>
            </a:endParaRPr>
          </a:p>
          <a:p>
            <a:pPr marL="0" indent="0" algn="l">
              <a:spcBef>
                <a:spcPts val="1200"/>
              </a:spcBef>
              <a:spcAft>
                <a:spcPts val="0"/>
              </a:spcAft>
              <a:buNone/>
            </a:pPr>
            <a:r>
              <a:rPr lang="en-US" sz="1600" b="0" i="0" dirty="0">
                <a:solidFill>
                  <a:srgbClr val="000000"/>
                </a:solidFill>
                <a:effectLst/>
                <a:latin typeface="Times New Roman" panose="02020603050405020304" pitchFamily="18" charset="0"/>
              </a:rPr>
              <a:t> </a:t>
            </a:r>
          </a:p>
          <a:p>
            <a:pPr marL="0" indent="0" algn="l">
              <a:spcBef>
                <a:spcPts val="1200"/>
              </a:spcBef>
              <a:spcAft>
                <a:spcPts val="0"/>
              </a:spcAft>
              <a:buNone/>
            </a:pPr>
            <a:endParaRPr lang="en-US" sz="1600" dirty="0">
              <a:solidFill>
                <a:srgbClr val="000000"/>
              </a:solidFill>
              <a:latin typeface="Times New Roman" panose="02020603050405020304" pitchFamily="18" charset="0"/>
            </a:endParaRPr>
          </a:p>
          <a:p>
            <a:pPr marL="0" indent="0" algn="l">
              <a:spcBef>
                <a:spcPts val="1200"/>
              </a:spcBef>
              <a:spcAft>
                <a:spcPts val="0"/>
              </a:spcAft>
              <a:buNone/>
            </a:pPr>
            <a:endParaRPr lang="en-US" sz="1600" dirty="0">
              <a:solidFill>
                <a:srgbClr val="000000"/>
              </a:solidFill>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C5772621-5A92-4292-A47A-AC122040789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DC78E0-3902-4CB8-B123-33CEB1DEA2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837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65128A-13FD-4A4A-B819-E035D9FFA8B1}"/>
              </a:ext>
            </a:extLst>
          </p:cNvPr>
          <p:cNvSpPr>
            <a:spLocks noGrp="1"/>
          </p:cNvSpPr>
          <p:nvPr>
            <p:ph type="title"/>
          </p:nvPr>
        </p:nvSpPr>
        <p:spPr>
          <a:xfrm>
            <a:off x="466343" y="486360"/>
            <a:ext cx="2845191" cy="3237579"/>
          </a:xfrm>
        </p:spPr>
        <p:txBody>
          <a:bodyPr>
            <a:normAutofit/>
          </a:bodyPr>
          <a:lstStyle/>
          <a:p>
            <a:r>
              <a:rPr lang="en-US" sz="3600" dirty="0">
                <a:solidFill>
                  <a:srgbClr val="FFFFFF"/>
                </a:solidFill>
              </a:rPr>
              <a:t>Excluded Campaigns and Targets </a:t>
            </a:r>
            <a:br>
              <a:rPr lang="en-US" sz="3600" dirty="0">
                <a:solidFill>
                  <a:srgbClr val="FFFFFF"/>
                </a:solidFill>
              </a:rPr>
            </a:br>
            <a:br>
              <a:rPr lang="en-US" sz="3600" dirty="0">
                <a:solidFill>
                  <a:srgbClr val="FFFFFF"/>
                </a:solidFill>
              </a:rPr>
            </a:br>
            <a:endParaRPr lang="en-US" sz="2400" dirty="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A688600-CED9-4A83-B135-18D8E7469DC1}"/>
              </a:ext>
            </a:extLst>
          </p:cNvPr>
          <p:cNvSpPr>
            <a:spLocks noGrp="1"/>
          </p:cNvSpPr>
          <p:nvPr>
            <p:ph idx="1"/>
          </p:nvPr>
        </p:nvSpPr>
        <p:spPr>
          <a:xfrm>
            <a:off x="3983055" y="465287"/>
            <a:ext cx="7037591" cy="5475129"/>
          </a:xfrm>
        </p:spPr>
        <p:txBody>
          <a:bodyPr anchor="ctr">
            <a:normAutofit/>
          </a:bodyPr>
          <a:lstStyle/>
          <a:p>
            <a:pPr marL="800100" lvl="1" indent="-342900">
              <a:buAutoNum type="arabicPeriod"/>
            </a:pPr>
            <a:r>
              <a:rPr lang="en-US" sz="1800" dirty="0"/>
              <a:t>If BMS does not unblind a Primary Target for a campaign, that campaign becomes an Excluded Campaign.  </a:t>
            </a:r>
          </a:p>
          <a:p>
            <a:pPr marL="800100" lvl="1" indent="-342900">
              <a:buAutoNum type="arabicPeriod"/>
            </a:pPr>
            <a:r>
              <a:rPr lang="en-US" sz="1800" dirty="0"/>
              <a:t>If BMS does not unblind a target with the final data package, then that becomes an Excluded Target</a:t>
            </a:r>
          </a:p>
          <a:p>
            <a:pPr marL="800100" lvl="1" indent="-342900">
              <a:buAutoNum type="arabicPeriod"/>
            </a:pPr>
            <a:r>
              <a:rPr lang="en-US" sz="1800" dirty="0"/>
              <a:t>Excluded Targets – All data shall be returned or destroyed except for a copy kept by the Internal Gatekeeper.  All obligations of </a:t>
            </a:r>
            <a:r>
              <a:rPr lang="en-US" sz="1800" dirty="0" err="1"/>
              <a:t>Repare</a:t>
            </a:r>
            <a:r>
              <a:rPr lang="en-US" sz="1800" dirty="0"/>
              <a:t> cease.  </a:t>
            </a:r>
          </a:p>
          <a:p>
            <a:pPr lvl="1"/>
            <a:endParaRPr lang="en-US" sz="1800" dirty="0"/>
          </a:p>
          <a:p>
            <a:pPr lvl="1"/>
            <a:endParaRPr lang="en-US" sz="1800" dirty="0"/>
          </a:p>
          <a:p>
            <a:pPr lvl="1"/>
            <a:endParaRPr lang="en-US" sz="1800" dirty="0"/>
          </a:p>
          <a:p>
            <a:pPr marL="457200" lvl="1" indent="0">
              <a:buNone/>
            </a:pPr>
            <a:endParaRPr lang="en-US" sz="1800" dirty="0"/>
          </a:p>
          <a:p>
            <a:pPr marL="457200" lvl="1" indent="0">
              <a:buNone/>
            </a:pPr>
            <a:endParaRPr lang="en-US" sz="1800" dirty="0"/>
          </a:p>
          <a:p>
            <a:pPr lvl="1"/>
            <a:endParaRPr lang="en-US" sz="1800" dirty="0"/>
          </a:p>
          <a:p>
            <a:pPr lvl="1"/>
            <a:endParaRPr lang="en-US" sz="1800" dirty="0"/>
          </a:p>
          <a:p>
            <a:pPr lvl="1"/>
            <a:endParaRPr lang="en-US" sz="1800" dirty="0"/>
          </a:p>
          <a:p>
            <a:pPr lvl="1"/>
            <a:endParaRPr lang="en-US" sz="1800" dirty="0"/>
          </a:p>
        </p:txBody>
      </p:sp>
      <p:sp>
        <p:nvSpPr>
          <p:cNvPr id="4" name="Slide Number Placeholder 3">
            <a:extLst>
              <a:ext uri="{FF2B5EF4-FFF2-40B4-BE49-F238E27FC236}">
                <a16:creationId xmlns:a16="http://schemas.microsoft.com/office/drawing/2014/main" id="{C5772621-5A92-4292-A47A-AC122040789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DC78E0-3902-4CB8-B123-33CEB1DEA2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5161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65128A-13FD-4A4A-B819-E035D9FFA8B1}"/>
              </a:ext>
            </a:extLst>
          </p:cNvPr>
          <p:cNvSpPr>
            <a:spLocks noGrp="1"/>
          </p:cNvSpPr>
          <p:nvPr>
            <p:ph type="title"/>
          </p:nvPr>
        </p:nvSpPr>
        <p:spPr>
          <a:xfrm>
            <a:off x="466343" y="458921"/>
            <a:ext cx="2845191" cy="3237579"/>
          </a:xfrm>
        </p:spPr>
        <p:txBody>
          <a:bodyPr>
            <a:normAutofit/>
          </a:bodyPr>
          <a:lstStyle/>
          <a:p>
            <a:r>
              <a:rPr lang="en-US" sz="3600" dirty="0">
                <a:solidFill>
                  <a:srgbClr val="FFFFFF"/>
                </a:solidFill>
              </a:rPr>
              <a:t>License to BMS &amp;</a:t>
            </a:r>
            <a:br>
              <a:rPr lang="en-US" sz="3600" dirty="0">
                <a:solidFill>
                  <a:srgbClr val="FFFFFF"/>
                </a:solidFill>
              </a:rPr>
            </a:br>
            <a:r>
              <a:rPr lang="en-US" sz="3600" dirty="0">
                <a:solidFill>
                  <a:srgbClr val="FFFFFF"/>
                </a:solidFill>
              </a:rPr>
              <a:t>Exclusivity</a:t>
            </a:r>
            <a:br>
              <a:rPr lang="en-US" sz="3600" dirty="0">
                <a:solidFill>
                  <a:srgbClr val="FFFFFF"/>
                </a:solidFill>
              </a:rPr>
            </a:br>
            <a:br>
              <a:rPr lang="en-US" sz="3600" dirty="0">
                <a:solidFill>
                  <a:srgbClr val="FFFFFF"/>
                </a:solidFill>
              </a:rPr>
            </a:br>
            <a:endParaRPr lang="en-US" sz="3600" dirty="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A688600-CED9-4A83-B135-18D8E7469DC1}"/>
              </a:ext>
            </a:extLst>
          </p:cNvPr>
          <p:cNvSpPr>
            <a:spLocks noGrp="1"/>
          </p:cNvSpPr>
          <p:nvPr>
            <p:ph idx="1"/>
          </p:nvPr>
        </p:nvSpPr>
        <p:spPr>
          <a:xfrm>
            <a:off x="4044601" y="792370"/>
            <a:ext cx="7595414" cy="5475129"/>
          </a:xfrm>
        </p:spPr>
        <p:txBody>
          <a:bodyPr anchor="ctr">
            <a:noAutofit/>
          </a:bodyPr>
          <a:lstStyle/>
          <a:p>
            <a:pPr marL="457200" lvl="1" indent="0">
              <a:buNone/>
            </a:pPr>
            <a:r>
              <a:rPr lang="en-US" sz="1800" b="1" dirty="0"/>
              <a:t>License:</a:t>
            </a:r>
            <a:r>
              <a:rPr lang="en-US" sz="1800" dirty="0"/>
              <a:t>  to BMS with rights to sublicense</a:t>
            </a:r>
          </a:p>
          <a:p>
            <a:pPr lvl="1"/>
            <a:r>
              <a:rPr lang="en-US" sz="1800" dirty="0"/>
              <a:t>an exclusive (even as to </a:t>
            </a:r>
            <a:r>
              <a:rPr lang="en-US" sz="1800" dirty="0" err="1"/>
              <a:t>Repare</a:t>
            </a:r>
            <a:r>
              <a:rPr lang="en-US" sz="1800" dirty="0"/>
              <a:t>)</a:t>
            </a:r>
          </a:p>
          <a:p>
            <a:pPr lvl="1"/>
            <a:r>
              <a:rPr lang="en-US" sz="1800" dirty="0"/>
              <a:t>worldwide, royalty-bearing, sublicensable (through multiple tiers license under the </a:t>
            </a:r>
            <a:r>
              <a:rPr lang="en-US" sz="1800" dirty="0" err="1"/>
              <a:t>Repare</a:t>
            </a:r>
            <a:r>
              <a:rPr lang="en-US" sz="1800" dirty="0"/>
              <a:t> IP</a:t>
            </a:r>
          </a:p>
          <a:p>
            <a:pPr lvl="1"/>
            <a:r>
              <a:rPr lang="en-US" sz="1800" dirty="0"/>
              <a:t>to develop, commercialize and exploit  compounds and products directed to the Collaboration Targets</a:t>
            </a:r>
          </a:p>
          <a:p>
            <a:pPr lvl="1"/>
            <a:r>
              <a:rPr lang="en-US" sz="1800" dirty="0"/>
              <a:t>in the Field (all uses) in the Territory (worldwide)</a:t>
            </a:r>
          </a:p>
          <a:p>
            <a:pPr marL="457200" lvl="1" indent="0">
              <a:buNone/>
            </a:pPr>
            <a:endParaRPr lang="en-US" sz="1800" dirty="0"/>
          </a:p>
          <a:p>
            <a:pPr marL="457200" lvl="1" indent="0">
              <a:buNone/>
            </a:pPr>
            <a:r>
              <a:rPr lang="en-US" sz="1800" b="1" dirty="0" err="1"/>
              <a:t>Repare</a:t>
            </a:r>
            <a:r>
              <a:rPr lang="en-US" sz="1800" b="1" dirty="0"/>
              <a:t> Exclusivity – </a:t>
            </a:r>
            <a:r>
              <a:rPr lang="en-US" sz="1800" dirty="0"/>
              <a:t>no drugs against Collaboration Targets, or to any Target using the Campaign Lesion(s) that are the subject of such Pre-Option Campaign or Collaboration Campaign </a:t>
            </a:r>
          </a:p>
          <a:p>
            <a:pPr marL="457200" lvl="1" indent="0">
              <a:buNone/>
            </a:pPr>
            <a:r>
              <a:rPr lang="en-US" sz="1800" dirty="0"/>
              <a:t>If </a:t>
            </a:r>
            <a:r>
              <a:rPr lang="en-US" sz="1800" dirty="0" err="1"/>
              <a:t>Repare</a:t>
            </a:r>
            <a:r>
              <a:rPr lang="en-US" sz="1800" dirty="0"/>
              <a:t> is acquired, exclusivity does not apply as long as (a) none of the </a:t>
            </a:r>
            <a:r>
              <a:rPr lang="en-US" sz="1800" dirty="0" err="1"/>
              <a:t>Repare</a:t>
            </a:r>
            <a:r>
              <a:rPr lang="en-US" sz="1800" dirty="0"/>
              <a:t> Intellectual Property or Collaboration Intellectual Property is used in such Acquirer Activities, (b) none of the other Patents or Know-How licensed by either Party to the other Party pursuant to this Agreement is used in such Acquirer Activities, (c) no Confidential Information of BMS is used in any such Acquirer Activities and (d) </a:t>
            </a:r>
            <a:r>
              <a:rPr lang="en-US" sz="1800" dirty="0" err="1"/>
              <a:t>Repare</a:t>
            </a:r>
            <a:r>
              <a:rPr lang="en-US" sz="1800" dirty="0"/>
              <a:t> puts in place firewalls, system access restrictions or other protections that, collectively, are designed to ensure the foregoing clauses (a) through (c) are complied with</a:t>
            </a:r>
          </a:p>
          <a:p>
            <a:pPr marL="457200" lvl="1" indent="0">
              <a:buNone/>
            </a:pPr>
            <a:r>
              <a:rPr lang="en-US" sz="1800" dirty="0"/>
              <a:t>	</a:t>
            </a:r>
          </a:p>
        </p:txBody>
      </p:sp>
      <p:sp>
        <p:nvSpPr>
          <p:cNvPr id="4" name="Slide Number Placeholder 3">
            <a:extLst>
              <a:ext uri="{FF2B5EF4-FFF2-40B4-BE49-F238E27FC236}">
                <a16:creationId xmlns:a16="http://schemas.microsoft.com/office/drawing/2014/main" id="{C5772621-5A92-4292-A47A-AC122040789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DC78E0-3902-4CB8-B123-33CEB1DEA2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429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613B53-F584-4D1B-A644-96699405236E}"/>
              </a:ext>
            </a:extLst>
          </p:cNvPr>
          <p:cNvSpPr>
            <a:spLocks noGrp="1"/>
          </p:cNvSpPr>
          <p:nvPr>
            <p:ph type="title"/>
          </p:nvPr>
        </p:nvSpPr>
        <p:spPr>
          <a:xfrm>
            <a:off x="466343" y="643962"/>
            <a:ext cx="2845191" cy="3237579"/>
          </a:xfrm>
        </p:spPr>
        <p:txBody>
          <a:bodyPr>
            <a:normAutofit/>
          </a:bodyPr>
          <a:lstStyle/>
          <a:p>
            <a:r>
              <a:rPr lang="en-US" sz="3600" dirty="0">
                <a:solidFill>
                  <a:srgbClr val="FFFFFF"/>
                </a:solidFill>
              </a:rPr>
              <a:t>Payments</a:t>
            </a:r>
            <a:br>
              <a:rPr lang="en-US" sz="3600" dirty="0">
                <a:solidFill>
                  <a:srgbClr val="FFFFFF"/>
                </a:solidFill>
              </a:rPr>
            </a:br>
            <a:br>
              <a:rPr lang="en-US" sz="3600" dirty="0">
                <a:solidFill>
                  <a:srgbClr val="FFFFFF"/>
                </a:solidFill>
              </a:rPr>
            </a:br>
            <a:br>
              <a:rPr lang="en-US" sz="3600" dirty="0">
                <a:solidFill>
                  <a:srgbClr val="FFFFFF"/>
                </a:solidFill>
              </a:rPr>
            </a:br>
            <a:br>
              <a:rPr lang="en-US" sz="3600" dirty="0">
                <a:solidFill>
                  <a:srgbClr val="FFFFFF"/>
                </a:solidFill>
              </a:rPr>
            </a:br>
            <a:br>
              <a:rPr lang="en-US" sz="3600" dirty="0">
                <a:solidFill>
                  <a:srgbClr val="FFFFFF"/>
                </a:solidFill>
              </a:rPr>
            </a:br>
            <a:endParaRPr lang="en-US" sz="3600" dirty="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628749B-92F7-4679-A2F7-9DF0BDD44A1B}"/>
              </a:ext>
            </a:extLst>
          </p:cNvPr>
          <p:cNvSpPr>
            <a:spLocks noGrp="1"/>
          </p:cNvSpPr>
          <p:nvPr>
            <p:ph idx="1"/>
          </p:nvPr>
        </p:nvSpPr>
        <p:spPr>
          <a:xfrm>
            <a:off x="4186278" y="560546"/>
            <a:ext cx="7688475" cy="5795804"/>
          </a:xfrm>
        </p:spPr>
        <p:txBody>
          <a:bodyPr anchor="ctr">
            <a:normAutofit fontScale="92500" lnSpcReduction="10000"/>
          </a:bodyPr>
          <a:lstStyle/>
          <a:p>
            <a:r>
              <a:rPr lang="en-US" sz="1800" dirty="0"/>
              <a:t>Upfront $50M plus $15M warrant for equity in </a:t>
            </a:r>
            <a:r>
              <a:rPr lang="en-US" sz="1800" dirty="0" err="1"/>
              <a:t>Repare</a:t>
            </a:r>
            <a:endParaRPr lang="en-US" sz="1800" dirty="0"/>
          </a:p>
          <a:p>
            <a:r>
              <a:rPr lang="en-US" sz="1800" dirty="0"/>
              <a:t>Option exercise fee on each Campaign and on each Undruggable Target</a:t>
            </a:r>
          </a:p>
          <a:p>
            <a:r>
              <a:rPr lang="en-US" sz="1800" dirty="0"/>
              <a:t>Milestone on deciding to do further development </a:t>
            </a:r>
            <a:r>
              <a:rPr lang="en-US" sz="1800"/>
              <a:t>on Target-by-Target </a:t>
            </a:r>
            <a:r>
              <a:rPr lang="en-US" sz="1800" dirty="0"/>
              <a:t>basis</a:t>
            </a:r>
          </a:p>
          <a:p>
            <a:r>
              <a:rPr lang="en-US" sz="1800" dirty="0"/>
              <a:t>Additional Target fee (beyond primary target)</a:t>
            </a:r>
          </a:p>
          <a:p>
            <a:r>
              <a:rPr lang="en-US" sz="1800" dirty="0"/>
              <a:t>Any time achieves [***] for a Target</a:t>
            </a:r>
          </a:p>
          <a:p>
            <a:r>
              <a:rPr lang="en-US" sz="1800" dirty="0"/>
              <a:t>4 development and regulatory milestones</a:t>
            </a:r>
          </a:p>
          <a:p>
            <a:r>
              <a:rPr lang="en-US" sz="1800" dirty="0"/>
              <a:t>2 sales milestones</a:t>
            </a:r>
          </a:p>
          <a:p>
            <a:r>
              <a:rPr lang="en-US" sz="1800" dirty="0"/>
              <a:t>Royalties (3 tiers) until latest of </a:t>
            </a:r>
          </a:p>
          <a:p>
            <a:pPr marL="457200" lvl="1" indent="0">
              <a:buNone/>
            </a:pPr>
            <a:r>
              <a:rPr lang="en-US" sz="1800" dirty="0"/>
              <a:t>1) last to expire valid claim on Subject Patent on Product</a:t>
            </a:r>
          </a:p>
          <a:p>
            <a:pPr lvl="1"/>
            <a:r>
              <a:rPr lang="en-US" sz="1050" b="0" i="0" dirty="0">
                <a:solidFill>
                  <a:srgbClr val="000000"/>
                </a:solidFill>
                <a:effectLst/>
                <a:latin typeface="Times New Roman" panose="02020603050405020304" pitchFamily="18" charset="0"/>
              </a:rPr>
              <a:t>  “</a:t>
            </a:r>
            <a:r>
              <a:rPr lang="en-US" sz="1050" b="0" i="0" u="sng" dirty="0">
                <a:solidFill>
                  <a:srgbClr val="000000"/>
                </a:solidFill>
                <a:effectLst/>
                <a:latin typeface="Times New Roman" panose="02020603050405020304" pitchFamily="18" charset="0"/>
              </a:rPr>
              <a:t>Subject Patent</a:t>
            </a:r>
            <a:r>
              <a:rPr lang="en-US" sz="1050" b="0" i="0" dirty="0">
                <a:solidFill>
                  <a:srgbClr val="000000"/>
                </a:solidFill>
                <a:effectLst/>
                <a:latin typeface="Times New Roman" panose="02020603050405020304" pitchFamily="18" charset="0"/>
              </a:rPr>
              <a:t>” means, with respect to a given Resulting Compound or Product, any Patent owned by or licensed to </a:t>
            </a:r>
            <a:r>
              <a:rPr lang="en-US" sz="1050" b="0" i="0" dirty="0" err="1">
                <a:solidFill>
                  <a:srgbClr val="000000"/>
                </a:solidFill>
                <a:effectLst/>
                <a:latin typeface="Times New Roman" panose="02020603050405020304" pitchFamily="18" charset="0"/>
              </a:rPr>
              <a:t>Repare</a:t>
            </a:r>
            <a:r>
              <a:rPr lang="en-US" sz="1050" b="0" i="0" dirty="0">
                <a:solidFill>
                  <a:srgbClr val="000000"/>
                </a:solidFill>
                <a:effectLst/>
                <a:latin typeface="Times New Roman" panose="02020603050405020304" pitchFamily="18" charset="0"/>
              </a:rPr>
              <a:t> or BMS or any of either Party’s respective Affiliates, solely or jointly with the other Party or any of the other Party’s Affiliates or any Third Party, that Covers any method of use, composition of matter, dosage or formulation of such Resulting Compound or Product.</a:t>
            </a:r>
          </a:p>
          <a:p>
            <a:pPr marL="457200" lvl="1" indent="0">
              <a:buNone/>
            </a:pPr>
            <a:r>
              <a:rPr lang="en-US" sz="1800" dirty="0"/>
              <a:t>2)10 years after First Commercial Sale in such Country</a:t>
            </a:r>
          </a:p>
          <a:p>
            <a:pPr marL="457200" lvl="1" indent="0">
              <a:buNone/>
            </a:pPr>
            <a:r>
              <a:rPr lang="en-US" sz="1800" dirty="0"/>
              <a:t>3)The expiration of Regulatory exclusivity</a:t>
            </a:r>
          </a:p>
          <a:p>
            <a:pPr marL="457200" lvl="1" indent="0">
              <a:buNone/>
            </a:pPr>
            <a:endParaRPr lang="en-US" sz="1800" dirty="0"/>
          </a:p>
          <a:p>
            <a:pPr marL="457200" lvl="1" indent="0">
              <a:buNone/>
            </a:pPr>
            <a:r>
              <a:rPr lang="en-US" sz="1800" dirty="0"/>
              <a:t>Reduced for Third Party IP or Generic entry</a:t>
            </a:r>
          </a:p>
          <a:p>
            <a:pPr marL="457200" lvl="1" indent="0">
              <a:buNone/>
            </a:pPr>
            <a:r>
              <a:rPr lang="en-US" sz="1800" dirty="0"/>
              <a:t>Reduced if BMS acquires an independently validated as at Target 3</a:t>
            </a:r>
            <a:r>
              <a:rPr lang="en-US" sz="1800" baseline="30000" dirty="0"/>
              <a:t>rd</a:t>
            </a:r>
            <a:r>
              <a:rPr lang="en-US" sz="1800" dirty="0"/>
              <a:t> party compound</a:t>
            </a:r>
          </a:p>
          <a:p>
            <a:pPr marL="457200" lvl="1" indent="0">
              <a:buNone/>
            </a:pPr>
            <a:r>
              <a:rPr lang="en-US" sz="1800" dirty="0"/>
              <a:t>Also pay reduced royalties if BMS acquires a non-independently validated compound with royalties varying by stage, and even to reverted Targets </a:t>
            </a:r>
          </a:p>
        </p:txBody>
      </p:sp>
      <p:sp>
        <p:nvSpPr>
          <p:cNvPr id="4" name="Slide Number Placeholder 3">
            <a:extLst>
              <a:ext uri="{FF2B5EF4-FFF2-40B4-BE49-F238E27FC236}">
                <a16:creationId xmlns:a16="http://schemas.microsoft.com/office/drawing/2014/main" id="{4361843D-F7EB-4B86-87F3-E3DA97182D6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DC78E0-3902-4CB8-B123-33CEB1DEA2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513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65128A-13FD-4A4A-B819-E035D9FFA8B1}"/>
              </a:ext>
            </a:extLst>
          </p:cNvPr>
          <p:cNvSpPr>
            <a:spLocks noGrp="1"/>
          </p:cNvSpPr>
          <p:nvPr>
            <p:ph type="title"/>
          </p:nvPr>
        </p:nvSpPr>
        <p:spPr>
          <a:xfrm>
            <a:off x="466343" y="458921"/>
            <a:ext cx="2845191" cy="3237579"/>
          </a:xfrm>
        </p:spPr>
        <p:txBody>
          <a:bodyPr>
            <a:normAutofit/>
          </a:bodyPr>
          <a:lstStyle/>
          <a:p>
            <a:r>
              <a:rPr lang="en-US" sz="3600" dirty="0">
                <a:solidFill>
                  <a:srgbClr val="FFFFFF"/>
                </a:solidFill>
              </a:rPr>
              <a:t>IP ownership</a:t>
            </a:r>
            <a:br>
              <a:rPr lang="en-US" sz="3600" dirty="0">
                <a:solidFill>
                  <a:srgbClr val="FFFFFF"/>
                </a:solidFill>
              </a:rPr>
            </a:br>
            <a:br>
              <a:rPr lang="en-US" sz="3600" dirty="0">
                <a:solidFill>
                  <a:srgbClr val="FFFFFF"/>
                </a:solidFill>
              </a:rPr>
            </a:br>
            <a:br>
              <a:rPr lang="en-US" sz="3600" dirty="0">
                <a:solidFill>
                  <a:srgbClr val="FFFFFF"/>
                </a:solidFill>
              </a:rPr>
            </a:br>
            <a:br>
              <a:rPr lang="en-US" sz="3600" dirty="0">
                <a:solidFill>
                  <a:srgbClr val="FFFFFF"/>
                </a:solidFill>
              </a:rPr>
            </a:br>
            <a:endParaRPr lang="en-US" sz="3600" dirty="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A688600-CED9-4A83-B135-18D8E7469DC1}"/>
              </a:ext>
            </a:extLst>
          </p:cNvPr>
          <p:cNvSpPr>
            <a:spLocks noGrp="1"/>
          </p:cNvSpPr>
          <p:nvPr>
            <p:ph idx="1"/>
          </p:nvPr>
        </p:nvSpPr>
        <p:spPr>
          <a:xfrm>
            <a:off x="4065116" y="664638"/>
            <a:ext cx="7461599" cy="5475129"/>
          </a:xfrm>
        </p:spPr>
        <p:txBody>
          <a:bodyPr anchor="ctr">
            <a:normAutofit lnSpcReduction="10000"/>
          </a:bodyPr>
          <a:lstStyle/>
          <a:p>
            <a:pPr lvl="1"/>
            <a:r>
              <a:rPr lang="en-US" sz="1800" b="0" i="0" dirty="0">
                <a:solidFill>
                  <a:srgbClr val="000000"/>
                </a:solidFill>
                <a:effectLst/>
                <a:latin typeface="Times New Roman" panose="02020603050405020304" pitchFamily="18" charset="0"/>
              </a:rPr>
              <a:t>Platform </a:t>
            </a:r>
            <a:r>
              <a:rPr lang="en-US" sz="1800" b="0" i="0" dirty="0" err="1">
                <a:solidFill>
                  <a:srgbClr val="000000"/>
                </a:solidFill>
                <a:effectLst/>
                <a:latin typeface="Times New Roman" panose="02020603050405020304" pitchFamily="18" charset="0"/>
              </a:rPr>
              <a:t>Repare</a:t>
            </a:r>
            <a:endParaRPr lang="en-US" sz="1800" b="0" i="0" dirty="0">
              <a:solidFill>
                <a:srgbClr val="000000"/>
              </a:solidFill>
              <a:effectLst/>
              <a:latin typeface="Times New Roman" panose="02020603050405020304" pitchFamily="18" charset="0"/>
            </a:endParaRPr>
          </a:p>
          <a:p>
            <a:pPr lvl="1"/>
            <a:r>
              <a:rPr lang="en-US" sz="1800" b="0" i="0" dirty="0">
                <a:solidFill>
                  <a:srgbClr val="000000"/>
                </a:solidFill>
                <a:effectLst/>
                <a:latin typeface="Times New Roman" panose="02020603050405020304" pitchFamily="18" charset="0"/>
              </a:rPr>
              <a:t>Except for </a:t>
            </a:r>
            <a:r>
              <a:rPr lang="en-US" sz="1800" b="0" i="0" dirty="0" err="1">
                <a:solidFill>
                  <a:srgbClr val="000000"/>
                </a:solidFill>
                <a:effectLst/>
                <a:latin typeface="Times New Roman" panose="02020603050405020304" pitchFamily="18" charset="0"/>
              </a:rPr>
              <a:t>Repare</a:t>
            </a:r>
            <a:r>
              <a:rPr lang="en-US" sz="1800" b="0" i="0" dirty="0">
                <a:solidFill>
                  <a:srgbClr val="000000"/>
                </a:solidFill>
                <a:effectLst/>
                <a:latin typeface="Times New Roman" panose="02020603050405020304" pitchFamily="18" charset="0"/>
              </a:rPr>
              <a:t> Intellectual Property [pre-existing</a:t>
            </a:r>
            <a:r>
              <a:rPr lang="en-US" sz="1800" dirty="0">
                <a:solidFill>
                  <a:srgbClr val="000000"/>
                </a:solidFill>
                <a:latin typeface="Times New Roman" panose="02020603050405020304" pitchFamily="18" charset="0"/>
              </a:rPr>
              <a:t>]</a:t>
            </a:r>
            <a:r>
              <a:rPr lang="en-US" sz="1800" b="0" i="0" dirty="0">
                <a:solidFill>
                  <a:srgbClr val="000000"/>
                </a:solidFill>
                <a:effectLst/>
                <a:latin typeface="Times New Roman" panose="02020603050405020304" pitchFamily="18" charset="0"/>
              </a:rPr>
              <a:t> and </a:t>
            </a:r>
            <a:r>
              <a:rPr lang="en-US" sz="1800" b="0" i="0" dirty="0" err="1">
                <a:solidFill>
                  <a:srgbClr val="000000"/>
                </a:solidFill>
                <a:effectLst/>
                <a:latin typeface="Times New Roman" panose="02020603050405020304" pitchFamily="18" charset="0"/>
              </a:rPr>
              <a:t>Repare</a:t>
            </a:r>
            <a:r>
              <a:rPr lang="en-US" sz="1800" b="0" i="0" dirty="0">
                <a:solidFill>
                  <a:srgbClr val="000000"/>
                </a:solidFill>
                <a:effectLst/>
                <a:latin typeface="Times New Roman" panose="02020603050405020304" pitchFamily="18" charset="0"/>
              </a:rPr>
              <a:t> Collaboration Intellectual Property [on platform improvements] (which shall be solely and exclusively owned by </a:t>
            </a:r>
            <a:r>
              <a:rPr lang="en-US" sz="1800" b="0" i="0" dirty="0" err="1">
                <a:solidFill>
                  <a:srgbClr val="000000"/>
                </a:solidFill>
                <a:effectLst/>
                <a:latin typeface="Times New Roman" panose="02020603050405020304" pitchFamily="18" charset="0"/>
              </a:rPr>
              <a:t>Repare</a:t>
            </a:r>
            <a:r>
              <a:rPr lang="en-US" sz="1800" b="0" i="0" dirty="0">
                <a:solidFill>
                  <a:srgbClr val="000000"/>
                </a:solidFill>
                <a:effectLst/>
                <a:latin typeface="Times New Roman" panose="02020603050405020304" pitchFamily="18" charset="0"/>
              </a:rPr>
              <a:t>), </a:t>
            </a:r>
          </a:p>
          <a:p>
            <a:pPr lvl="1"/>
            <a:r>
              <a:rPr lang="en-US" sz="1800" b="0" i="0" dirty="0">
                <a:solidFill>
                  <a:srgbClr val="000000"/>
                </a:solidFill>
                <a:effectLst/>
                <a:latin typeface="Times New Roman" panose="02020603050405020304" pitchFamily="18" charset="0"/>
              </a:rPr>
              <a:t>Compounds BMS</a:t>
            </a:r>
          </a:p>
          <a:p>
            <a:pPr lvl="1"/>
            <a:r>
              <a:rPr lang="en-US" sz="1800" b="0" i="0" dirty="0">
                <a:solidFill>
                  <a:srgbClr val="000000"/>
                </a:solidFill>
                <a:effectLst/>
                <a:latin typeface="Times New Roman" panose="02020603050405020304" pitchFamily="18" charset="0"/>
              </a:rPr>
              <a:t>BMS will solely and exclusively own any Patents and Know-How (including any Collaboration Intellectual Property) Covering any Collaboration Druggable/LDD Target Resulting Compounds or Collaboration Undruggable Target Resulting Compounds, or Products containing any such Resulting Compounds (such Collaboration Intellectual Property, “</a:t>
            </a:r>
            <a:r>
              <a:rPr lang="en-US" sz="1800" b="0" i="0" u="sng" dirty="0">
                <a:solidFill>
                  <a:srgbClr val="000000"/>
                </a:solidFill>
                <a:effectLst/>
                <a:latin typeface="Times New Roman" panose="02020603050405020304" pitchFamily="18" charset="0"/>
              </a:rPr>
              <a:t>Resulting Compound/Product Collaboration IP</a:t>
            </a:r>
            <a:r>
              <a:rPr lang="en-US" sz="1800" b="0" i="0" dirty="0">
                <a:solidFill>
                  <a:srgbClr val="000000"/>
                </a:solidFill>
                <a:effectLst/>
                <a:latin typeface="Times New Roman" panose="02020603050405020304" pitchFamily="18" charset="0"/>
              </a:rPr>
              <a:t>”).</a:t>
            </a:r>
          </a:p>
          <a:p>
            <a:pPr lvl="1"/>
            <a:r>
              <a:rPr lang="en-US" sz="1800" dirty="0">
                <a:solidFill>
                  <a:srgbClr val="000000"/>
                </a:solidFill>
                <a:latin typeface="Times New Roman" panose="02020603050405020304" pitchFamily="18" charset="0"/>
              </a:rPr>
              <a:t>Joint IP</a:t>
            </a:r>
          </a:p>
          <a:p>
            <a:pPr lvl="1"/>
            <a:r>
              <a:rPr lang="en-US" sz="1400" dirty="0">
                <a:solidFill>
                  <a:srgbClr val="000000"/>
                </a:solidFill>
                <a:latin typeface="Times New Roman" panose="02020603050405020304" pitchFamily="18" charset="0"/>
              </a:rPr>
              <a:t>B</a:t>
            </a:r>
            <a:r>
              <a:rPr lang="en-US" sz="1400" b="0" i="0" dirty="0">
                <a:solidFill>
                  <a:srgbClr val="000000"/>
                </a:solidFill>
                <a:effectLst/>
                <a:latin typeface="Times New Roman" panose="02020603050405020304" pitchFamily="18" charset="0"/>
              </a:rPr>
              <a:t>oth Parties shall jointly own all Joint Collaboration IP, such that each Party has an undivided one-half (1/2) interest in such Joint Collaboration IP, and, subject to any licenses granted by one Party to the other under this Agreement, with no duty of accounting to the other Party and no requirement to obtain consent from the other Party in connection with any licenses granted by either Party to Third Parties with respect to such Joint Collaboration IP. </a:t>
            </a:r>
          </a:p>
          <a:p>
            <a:pPr lvl="1"/>
            <a:r>
              <a:rPr lang="en-US" sz="1400" b="0" i="0" dirty="0">
                <a:solidFill>
                  <a:srgbClr val="000000"/>
                </a:solidFill>
                <a:effectLst/>
                <a:latin typeface="Times New Roman" panose="02020603050405020304" pitchFamily="18" charset="0"/>
              </a:rPr>
              <a:t>BMS shall have the sole right, but not the obligation, at its sole cost and</a:t>
            </a:r>
            <a:r>
              <a:rPr lang="en-US" sz="1400" dirty="0">
                <a:solidFill>
                  <a:srgbClr val="000000"/>
                </a:solidFill>
                <a:latin typeface="Times New Roman" panose="02020603050405020304" pitchFamily="18" charset="0"/>
              </a:rPr>
              <a:t> </a:t>
            </a:r>
            <a:r>
              <a:rPr lang="en-US" sz="1400" b="0" i="0" dirty="0">
                <a:solidFill>
                  <a:srgbClr val="000000"/>
                </a:solidFill>
                <a:effectLst/>
                <a:latin typeface="Times New Roman" panose="02020603050405020304" pitchFamily="18" charset="0"/>
              </a:rPr>
              <a:t>expense, to Prosecute, Defend and enforce, and apply for patent term extensions and supplementary protection certificates for, all Subject Patents.</a:t>
            </a:r>
            <a:r>
              <a:rPr lang="en-US" sz="1400" b="1" i="0" dirty="0">
                <a:solidFill>
                  <a:srgbClr val="000000"/>
                </a:solidFill>
                <a:effectLst/>
                <a:latin typeface="Times New Roman" panose="02020603050405020304" pitchFamily="18" charset="0"/>
              </a:rPr>
              <a:t> </a:t>
            </a:r>
            <a:r>
              <a:rPr lang="en-US" sz="1400" b="0" i="0" dirty="0">
                <a:solidFill>
                  <a:srgbClr val="000000"/>
                </a:solidFill>
                <a:effectLst/>
                <a:latin typeface="Times New Roman" panose="02020603050405020304" pitchFamily="18" charset="0"/>
              </a:rPr>
              <a:t>All recoveries compensating net lost profits obtained by BMS or any of its Affiliates or Sublicensees as a result of any enforcement proceeding with respect to any Subject Patent shall be treated as Net Sales and included in the calculation of Annual Net Sales for purposes of calculating milestones and royalties </a:t>
            </a:r>
            <a:endParaRPr lang="en-US" sz="1800" dirty="0"/>
          </a:p>
        </p:txBody>
      </p:sp>
      <p:sp>
        <p:nvSpPr>
          <p:cNvPr id="4" name="Slide Number Placeholder 3">
            <a:extLst>
              <a:ext uri="{FF2B5EF4-FFF2-40B4-BE49-F238E27FC236}">
                <a16:creationId xmlns:a16="http://schemas.microsoft.com/office/drawing/2014/main" id="{C5772621-5A92-4292-A47A-AC122040789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DC78E0-3902-4CB8-B123-33CEB1DEA2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7937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65128A-13FD-4A4A-B819-E035D9FFA8B1}"/>
              </a:ext>
            </a:extLst>
          </p:cNvPr>
          <p:cNvSpPr>
            <a:spLocks noGrp="1"/>
          </p:cNvSpPr>
          <p:nvPr>
            <p:ph type="title"/>
          </p:nvPr>
        </p:nvSpPr>
        <p:spPr>
          <a:xfrm>
            <a:off x="483013" y="916080"/>
            <a:ext cx="2845191" cy="3237579"/>
          </a:xfrm>
        </p:spPr>
        <p:txBody>
          <a:bodyPr>
            <a:normAutofit/>
          </a:bodyPr>
          <a:lstStyle/>
          <a:p>
            <a:r>
              <a:rPr lang="en-US" sz="3800" dirty="0">
                <a:solidFill>
                  <a:srgbClr val="FFFFFF"/>
                </a:solidFill>
              </a:rPr>
              <a:t>PR</a:t>
            </a:r>
            <a:br>
              <a:rPr lang="en-US" sz="3800" dirty="0">
                <a:solidFill>
                  <a:srgbClr val="FFFFFF"/>
                </a:solidFill>
              </a:rPr>
            </a:br>
            <a:br>
              <a:rPr lang="en-US" sz="3800" dirty="0">
                <a:solidFill>
                  <a:srgbClr val="FFFFFF"/>
                </a:solidFill>
              </a:rPr>
            </a:br>
            <a:br>
              <a:rPr lang="en-US" sz="3800" dirty="0">
                <a:solidFill>
                  <a:srgbClr val="FFFFFF"/>
                </a:solidFill>
              </a:rPr>
            </a:br>
            <a:br>
              <a:rPr lang="en-US" sz="3800" dirty="0">
                <a:solidFill>
                  <a:srgbClr val="FFFFFF"/>
                </a:solidFill>
              </a:rPr>
            </a:br>
            <a:br>
              <a:rPr lang="en-US" sz="3800" dirty="0">
                <a:solidFill>
                  <a:srgbClr val="FFFFFF"/>
                </a:solidFill>
              </a:rPr>
            </a:br>
            <a:endParaRPr lang="en-US" sz="3800" dirty="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A688600-CED9-4A83-B135-18D8E7469DC1}"/>
              </a:ext>
            </a:extLst>
          </p:cNvPr>
          <p:cNvSpPr>
            <a:spLocks noGrp="1"/>
          </p:cNvSpPr>
          <p:nvPr>
            <p:ph idx="1"/>
          </p:nvPr>
        </p:nvSpPr>
        <p:spPr>
          <a:xfrm>
            <a:off x="4212655" y="686862"/>
            <a:ext cx="7037591" cy="5475129"/>
          </a:xfrm>
        </p:spPr>
        <p:txBody>
          <a:bodyPr anchor="ctr">
            <a:normAutofit lnSpcReduction="10000"/>
          </a:bodyPr>
          <a:lstStyle/>
          <a:p>
            <a:r>
              <a:rPr lang="en-US" sz="1800" dirty="0" err="1">
                <a:solidFill>
                  <a:srgbClr val="000000"/>
                </a:solidFill>
                <a:latin typeface="Times New Roman" panose="02020603050405020304" pitchFamily="18" charset="0"/>
              </a:rPr>
              <a:t>Repare</a:t>
            </a:r>
            <a:r>
              <a:rPr lang="en-US" sz="1800" dirty="0">
                <a:solidFill>
                  <a:srgbClr val="000000"/>
                </a:solidFill>
                <a:latin typeface="Times New Roman" panose="02020603050405020304" pitchFamily="18" charset="0"/>
              </a:rPr>
              <a:t> may issue press release in form attached</a:t>
            </a:r>
          </a:p>
          <a:p>
            <a:pPr algn="l">
              <a:spcBef>
                <a:spcPts val="0"/>
              </a:spcBef>
              <a:spcAft>
                <a:spcPts val="0"/>
              </a:spcAft>
            </a:pPr>
            <a:endParaRPr lang="en-US" sz="1800" b="0" i="0" dirty="0">
              <a:solidFill>
                <a:srgbClr val="000000"/>
              </a:solidFill>
              <a:effectLst/>
              <a:latin typeface="Times New Roman" panose="02020603050405020304" pitchFamily="18" charset="0"/>
            </a:endParaRPr>
          </a:p>
          <a:p>
            <a:pPr algn="l">
              <a:spcBef>
                <a:spcPts val="0"/>
              </a:spcBef>
              <a:spcAft>
                <a:spcPts val="0"/>
              </a:spcAft>
            </a:pPr>
            <a:r>
              <a:rPr lang="en-US" sz="1800" b="0" i="0" dirty="0">
                <a:solidFill>
                  <a:srgbClr val="000000"/>
                </a:solidFill>
                <a:effectLst/>
                <a:latin typeface="Times New Roman" panose="02020603050405020304" pitchFamily="18" charset="0"/>
              </a:rPr>
              <a:t>No publications by </a:t>
            </a:r>
            <a:r>
              <a:rPr lang="en-US" sz="1800" b="0" i="0" dirty="0" err="1">
                <a:solidFill>
                  <a:srgbClr val="000000"/>
                </a:solidFill>
                <a:effectLst/>
                <a:latin typeface="Times New Roman" panose="02020603050405020304" pitchFamily="18" charset="0"/>
              </a:rPr>
              <a:t>Repare</a:t>
            </a:r>
            <a:r>
              <a:rPr lang="en-US" sz="1800" b="0" i="0" dirty="0">
                <a:solidFill>
                  <a:srgbClr val="000000"/>
                </a:solidFill>
                <a:effectLst/>
                <a:latin typeface="Times New Roman" panose="02020603050405020304" pitchFamily="18" charset="0"/>
              </a:rPr>
              <a:t> on any thing not Excluded.  </a:t>
            </a:r>
          </a:p>
          <a:p>
            <a:pPr lvl="1">
              <a:spcBef>
                <a:spcPts val="0"/>
              </a:spcBef>
            </a:pPr>
            <a:r>
              <a:rPr lang="en-US" sz="1400" b="0" i="0" dirty="0">
                <a:solidFill>
                  <a:srgbClr val="000000"/>
                </a:solidFill>
                <a:effectLst/>
                <a:latin typeface="Times New Roman" panose="02020603050405020304" pitchFamily="18" charset="0"/>
              </a:rPr>
              <a:t>Without the prior written consent of BMS, </a:t>
            </a:r>
            <a:r>
              <a:rPr lang="en-US" sz="1400" b="0" i="0" dirty="0" err="1">
                <a:solidFill>
                  <a:srgbClr val="000000"/>
                </a:solidFill>
                <a:effectLst/>
                <a:latin typeface="Times New Roman" panose="02020603050405020304" pitchFamily="18" charset="0"/>
              </a:rPr>
              <a:t>Repare</a:t>
            </a:r>
            <a:r>
              <a:rPr lang="en-US" sz="1400" b="0" i="0" dirty="0">
                <a:solidFill>
                  <a:srgbClr val="000000"/>
                </a:solidFill>
                <a:effectLst/>
                <a:latin typeface="Times New Roman" panose="02020603050405020304" pitchFamily="18" charset="0"/>
              </a:rPr>
              <a:t> shall have no right to make any Publication with respect to:</a:t>
            </a:r>
          </a:p>
          <a:p>
            <a:pPr lvl="2">
              <a:spcBef>
                <a:spcPts val="600"/>
              </a:spcBef>
            </a:pPr>
            <a:r>
              <a:rPr lang="en-US" sz="1050" b="0" i="0" dirty="0">
                <a:solidFill>
                  <a:srgbClr val="000000"/>
                </a:solidFill>
                <a:effectLst/>
                <a:latin typeface="Times New Roman" panose="02020603050405020304" pitchFamily="18" charset="0"/>
              </a:rPr>
              <a:t>(a)    any (i) Pre-Option Campaign or Collaboration Campaign, (ii) Overlapping Undruggable Target or Prioritized Overlapping Undruggable Target, or (iii) Selected Target, Validated Target, Unblinded Target or Collaboration Target;</a:t>
            </a:r>
          </a:p>
          <a:p>
            <a:pPr lvl="2">
              <a:spcBef>
                <a:spcPts val="1200"/>
              </a:spcBef>
            </a:pPr>
            <a:r>
              <a:rPr lang="en-US" sz="1050" b="0" i="0" dirty="0">
                <a:solidFill>
                  <a:srgbClr val="000000"/>
                </a:solidFill>
                <a:effectLst/>
                <a:latin typeface="Times New Roman" panose="02020603050405020304" pitchFamily="18" charset="0"/>
              </a:rPr>
              <a:t>(b)    any Synthetic Lethal relationship between any Pre-Option Campaign Lesion(s) or Collaboration Campaign Lesion(s) and any Druggable/LDD Target;</a:t>
            </a:r>
          </a:p>
          <a:p>
            <a:pPr lvl="2">
              <a:spcBef>
                <a:spcPts val="1200"/>
              </a:spcBef>
            </a:pPr>
            <a:r>
              <a:rPr lang="en-US" sz="1050" b="0" i="0" dirty="0">
                <a:solidFill>
                  <a:srgbClr val="000000"/>
                </a:solidFill>
                <a:effectLst/>
                <a:latin typeface="Times New Roman" panose="02020603050405020304" pitchFamily="18" charset="0"/>
              </a:rPr>
              <a:t>(c)     any Synthetic Lethal relationship between any Lesion(s) and any Overlapping Undruggable Target or Prioritized Overlapping Undruggable Target; or</a:t>
            </a:r>
          </a:p>
          <a:p>
            <a:pPr lvl="2">
              <a:spcBef>
                <a:spcPts val="1200"/>
              </a:spcBef>
            </a:pPr>
            <a:r>
              <a:rPr lang="en-US" sz="1050" b="0" i="0" dirty="0">
                <a:solidFill>
                  <a:srgbClr val="000000"/>
                </a:solidFill>
                <a:effectLst/>
                <a:latin typeface="Times New Roman" panose="02020603050405020304" pitchFamily="18" charset="0"/>
              </a:rPr>
              <a:t>(d)    the data or results from any work under this Agreement pertaining to any (i) Pre-Option Campaign or Collaboration Campaign, (ii) Overlapping Undruggable Target or Prioritized Overlapping Undruggable Target, or (iii) Selected Target, Validated Target, Unblinded Target or Collaboration Target;</a:t>
            </a:r>
          </a:p>
          <a:p>
            <a:pPr lvl="1">
              <a:spcBef>
                <a:spcPts val="1200"/>
              </a:spcBef>
            </a:pPr>
            <a:r>
              <a:rPr lang="en-US" sz="1400" b="0" i="0" dirty="0">
                <a:solidFill>
                  <a:srgbClr val="000000"/>
                </a:solidFill>
                <a:effectLst/>
                <a:latin typeface="Times New Roman" panose="02020603050405020304" pitchFamily="18" charset="0"/>
              </a:rPr>
              <a:t>in each case ((a) through (d)) unless and until the applicable Campaign or Target becomes an Excluded Campaign or Excluded Target </a:t>
            </a:r>
          </a:p>
          <a:p>
            <a:pPr>
              <a:spcBef>
                <a:spcPts val="1200"/>
              </a:spcBef>
            </a:pPr>
            <a:r>
              <a:rPr lang="en-US" sz="1600" b="0" i="0" dirty="0">
                <a:solidFill>
                  <a:srgbClr val="000000"/>
                </a:solidFill>
                <a:effectLst/>
                <a:latin typeface="Times New Roman" panose="02020603050405020304" pitchFamily="18" charset="0"/>
              </a:rPr>
              <a:t>BMS free except if it contains </a:t>
            </a:r>
            <a:r>
              <a:rPr lang="en-US" sz="1600" b="0" i="0" dirty="0" err="1">
                <a:solidFill>
                  <a:srgbClr val="000000"/>
                </a:solidFill>
                <a:effectLst/>
                <a:latin typeface="Times New Roman" panose="02020603050405020304" pitchFamily="18" charset="0"/>
              </a:rPr>
              <a:t>Repare</a:t>
            </a:r>
            <a:r>
              <a:rPr lang="en-US" sz="1600" b="0" i="0" dirty="0">
                <a:solidFill>
                  <a:srgbClr val="000000"/>
                </a:solidFill>
                <a:effectLst/>
                <a:latin typeface="Times New Roman" panose="02020603050405020304" pitchFamily="18" charset="0"/>
              </a:rPr>
              <a:t> confidential information</a:t>
            </a:r>
          </a:p>
          <a:p>
            <a:pPr>
              <a:spcBef>
                <a:spcPts val="1200"/>
              </a:spcBef>
            </a:pPr>
            <a:r>
              <a:rPr lang="en-US" sz="1600" b="0" i="0" dirty="0">
                <a:solidFill>
                  <a:srgbClr val="000000"/>
                </a:solidFill>
                <a:effectLst/>
                <a:latin typeface="Times New Roman" panose="02020603050405020304" pitchFamily="18" charset="0"/>
              </a:rPr>
              <a:t>From and after BMS’s exercise of its Option with respect to a Primary Campaign or an Unblinded Undruggable Target (as applicable), BMS shall have the right to make Publications with respect to such Primary Campaign or an Unblinded Undruggable Target without the prior written consent of </a:t>
            </a:r>
            <a:r>
              <a:rPr lang="en-US" sz="1600" b="0" i="0" dirty="0" err="1">
                <a:solidFill>
                  <a:srgbClr val="000000"/>
                </a:solidFill>
                <a:effectLst/>
                <a:latin typeface="Times New Roman" panose="02020603050405020304" pitchFamily="18" charset="0"/>
              </a:rPr>
              <a:t>Repare</a:t>
            </a:r>
            <a:r>
              <a:rPr lang="en-US" sz="1600" b="0" i="0" dirty="0">
                <a:solidFill>
                  <a:srgbClr val="000000"/>
                </a:solidFill>
                <a:effectLst/>
                <a:latin typeface="Times New Roman" panose="02020603050405020304" pitchFamily="18" charset="0"/>
              </a:rPr>
              <a:t>; </a:t>
            </a:r>
            <a:r>
              <a:rPr lang="en-US" sz="1600" b="0" i="0" u="sng" dirty="0">
                <a:solidFill>
                  <a:srgbClr val="000000"/>
                </a:solidFill>
                <a:effectLst/>
                <a:latin typeface="Times New Roman" panose="02020603050405020304" pitchFamily="18" charset="0"/>
              </a:rPr>
              <a:t>provided</a:t>
            </a:r>
            <a:r>
              <a:rPr lang="en-US" sz="1600" b="0" i="0" dirty="0">
                <a:solidFill>
                  <a:srgbClr val="000000"/>
                </a:solidFill>
                <a:effectLst/>
                <a:latin typeface="Times New Roman" panose="02020603050405020304" pitchFamily="18" charset="0"/>
              </a:rPr>
              <a:t> </a:t>
            </a:r>
            <a:r>
              <a:rPr lang="en-US" sz="1600" b="0" i="0" u="sng" dirty="0">
                <a:solidFill>
                  <a:srgbClr val="000000"/>
                </a:solidFill>
                <a:effectLst/>
                <a:latin typeface="Times New Roman" panose="02020603050405020304" pitchFamily="18" charset="0"/>
              </a:rPr>
              <a:t>that</a:t>
            </a:r>
            <a:r>
              <a:rPr lang="en-US" sz="1600" b="0" i="0" dirty="0">
                <a:solidFill>
                  <a:srgbClr val="000000"/>
                </a:solidFill>
                <a:effectLst/>
                <a:latin typeface="Times New Roman" panose="02020603050405020304" pitchFamily="18" charset="0"/>
              </a:rPr>
              <a:t>, in the event that BMS desires to make a Publication that may disclose the Confidential Information of </a:t>
            </a:r>
            <a:r>
              <a:rPr lang="en-US" sz="1600" b="0" i="0" dirty="0" err="1">
                <a:solidFill>
                  <a:srgbClr val="000000"/>
                </a:solidFill>
                <a:effectLst/>
                <a:latin typeface="Times New Roman" panose="02020603050405020304" pitchFamily="18" charset="0"/>
              </a:rPr>
              <a:t>Repare</a:t>
            </a:r>
            <a:r>
              <a:rPr lang="en-US" sz="1600" b="0" i="0" dirty="0">
                <a:solidFill>
                  <a:srgbClr val="000000"/>
                </a:solidFill>
                <a:effectLst/>
                <a:latin typeface="Times New Roman" panose="02020603050405020304" pitchFamily="18" charset="0"/>
              </a:rPr>
              <a:t>, BMS shall provide a copy of the proposed Publication (including abstracts, or presentations to a journal, editor, meeting, seminar or other Third Party) to </a:t>
            </a:r>
            <a:r>
              <a:rPr lang="en-US" sz="1600" b="0" i="0" dirty="0" err="1">
                <a:solidFill>
                  <a:srgbClr val="000000"/>
                </a:solidFill>
                <a:effectLst/>
                <a:latin typeface="Times New Roman" panose="02020603050405020304" pitchFamily="18" charset="0"/>
              </a:rPr>
              <a:t>Repare</a:t>
            </a:r>
            <a:r>
              <a:rPr lang="en-US" sz="1600" b="0" i="0" dirty="0">
                <a:solidFill>
                  <a:srgbClr val="000000"/>
                </a:solidFill>
                <a:effectLst/>
                <a:latin typeface="Times New Roman" panose="02020603050405020304" pitchFamily="18" charset="0"/>
              </a:rPr>
              <a:t> for comment at le</a:t>
            </a:r>
            <a:endParaRPr lang="en-US" sz="2200" dirty="0"/>
          </a:p>
        </p:txBody>
      </p:sp>
      <p:sp>
        <p:nvSpPr>
          <p:cNvPr id="4" name="Slide Number Placeholder 3">
            <a:extLst>
              <a:ext uri="{FF2B5EF4-FFF2-40B4-BE49-F238E27FC236}">
                <a16:creationId xmlns:a16="http://schemas.microsoft.com/office/drawing/2014/main" id="{C5772621-5A92-4292-A47A-AC122040789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DC78E0-3902-4CB8-B123-33CEB1DEA2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102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4">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702B15-3E40-C011-B567-83A20B254F81}"/>
              </a:ext>
            </a:extLst>
          </p:cNvPr>
          <p:cNvSpPr>
            <a:spLocks noGrp="1"/>
          </p:cNvSpPr>
          <p:nvPr>
            <p:ph type="title"/>
          </p:nvPr>
        </p:nvSpPr>
        <p:spPr>
          <a:xfrm>
            <a:off x="793662" y="386930"/>
            <a:ext cx="10066122" cy="1298448"/>
          </a:xfrm>
        </p:spPr>
        <p:txBody>
          <a:bodyPr anchor="b">
            <a:normAutofit/>
          </a:bodyPr>
          <a:lstStyle/>
          <a:p>
            <a:r>
              <a:rPr lang="en-US" sz="4800" dirty="0" err="1"/>
              <a:t>CoDevelopment</a:t>
            </a:r>
            <a:r>
              <a:rPr lang="en-US" sz="4800" dirty="0"/>
              <a:t> and Territorial Splits</a:t>
            </a:r>
          </a:p>
        </p:txBody>
      </p:sp>
      <p:sp>
        <p:nvSpPr>
          <p:cNvPr id="14" name="Rectangle 1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B5B63D8E-BA79-E2D1-EB44-A43D611907AF}"/>
              </a:ext>
            </a:extLst>
          </p:cNvPr>
          <p:cNvSpPr>
            <a:spLocks noGrp="1"/>
          </p:cNvSpPr>
          <p:nvPr>
            <p:ph idx="1"/>
          </p:nvPr>
        </p:nvSpPr>
        <p:spPr>
          <a:xfrm>
            <a:off x="793661" y="2599509"/>
            <a:ext cx="4530898" cy="3639450"/>
          </a:xfrm>
        </p:spPr>
        <p:txBody>
          <a:bodyPr anchor="ctr">
            <a:normAutofit/>
          </a:bodyPr>
          <a:lstStyle/>
          <a:p>
            <a:r>
              <a:rPr lang="en-US" sz="2000" b="1" dirty="0"/>
              <a:t>Who</a:t>
            </a:r>
            <a:r>
              <a:rPr lang="en-US" sz="2000" dirty="0"/>
              <a:t>?  Both parties</a:t>
            </a:r>
          </a:p>
          <a:p>
            <a:r>
              <a:rPr lang="en-US" sz="2000" b="1" dirty="0"/>
              <a:t>What</a:t>
            </a:r>
            <a:r>
              <a:rPr lang="en-US" sz="2000" dirty="0"/>
              <a:t>?  Development and commercialization splits.  May include co-detailing or co-promotion. </a:t>
            </a:r>
          </a:p>
          <a:p>
            <a:r>
              <a:rPr lang="en-US" sz="2000" b="1" dirty="0"/>
              <a:t>Money</a:t>
            </a:r>
            <a:r>
              <a:rPr lang="en-US" sz="2000" dirty="0"/>
              <a:t>?  Often opt-in/out for cost and profit share in US, royalties in ROW</a:t>
            </a:r>
          </a:p>
        </p:txBody>
      </p:sp>
      <p:pic>
        <p:nvPicPr>
          <p:cNvPr id="6" name="Content Placeholder 5" descr="Diagram&#10;&#10;Description automatically generated">
            <a:extLst>
              <a:ext uri="{FF2B5EF4-FFF2-40B4-BE49-F238E27FC236}">
                <a16:creationId xmlns:a16="http://schemas.microsoft.com/office/drawing/2014/main" id="{2B8C25A9-9287-EC51-A188-1B33367C6B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1532" y="2783418"/>
            <a:ext cx="5150277" cy="3115917"/>
          </a:xfrm>
          <a:prstGeom prst="rect">
            <a:avLst/>
          </a:prstGeom>
        </p:spPr>
      </p:pic>
      <p:sp>
        <p:nvSpPr>
          <p:cNvPr id="21" name="Rectangle 2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19FAF78-31ED-A47E-37DA-DE037716CF49}"/>
              </a:ext>
            </a:extLst>
          </p:cNvPr>
          <p:cNvSpPr>
            <a:spLocks noGrp="1"/>
          </p:cNvSpPr>
          <p:nvPr>
            <p:ph type="sldNum" sz="quarter" idx="12"/>
          </p:nvPr>
        </p:nvSpPr>
        <p:spPr>
          <a:xfrm>
            <a:off x="8610600" y="6492240"/>
            <a:ext cx="2743200" cy="365125"/>
          </a:xfrm>
        </p:spPr>
        <p:txBody>
          <a:bodyPr>
            <a:normAutofit/>
          </a:bodyPr>
          <a:lstStyle/>
          <a:p>
            <a:pPr>
              <a:spcAft>
                <a:spcPts val="600"/>
              </a:spcAft>
            </a:pPr>
            <a:fld id="{24DC78E0-3902-4CB8-B123-33CEB1DEA26D}" type="slidenum">
              <a:rPr lang="en-US" smtClean="0"/>
              <a:pPr>
                <a:spcAft>
                  <a:spcPts val="600"/>
                </a:spcAft>
              </a:pPr>
              <a:t>29</a:t>
            </a:fld>
            <a:endParaRPr lang="en-US"/>
          </a:p>
        </p:txBody>
      </p:sp>
    </p:spTree>
    <p:extLst>
      <p:ext uri="{BB962C8B-B14F-4D97-AF65-F5344CB8AC3E}">
        <p14:creationId xmlns:p14="http://schemas.microsoft.com/office/powerpoint/2010/main" val="662923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3186D-CA5D-2FE0-032E-88A8D84D1AC2}"/>
              </a:ext>
            </a:extLst>
          </p:cNvPr>
          <p:cNvSpPr>
            <a:spLocks noGrp="1"/>
          </p:cNvSpPr>
          <p:nvPr>
            <p:ph type="title"/>
          </p:nvPr>
        </p:nvSpPr>
        <p:spPr>
          <a:xfrm>
            <a:off x="639066" y="171528"/>
            <a:ext cx="10515600" cy="1325563"/>
          </a:xfrm>
        </p:spPr>
        <p:txBody>
          <a:bodyPr/>
          <a:lstStyle/>
          <a:p>
            <a:r>
              <a:rPr lang="en-US" dirty="0"/>
              <a:t>Deal construction – term sheets</a:t>
            </a:r>
          </a:p>
        </p:txBody>
      </p:sp>
      <p:sp>
        <p:nvSpPr>
          <p:cNvPr id="5" name="Text Placeholder 4">
            <a:extLst>
              <a:ext uri="{FF2B5EF4-FFF2-40B4-BE49-F238E27FC236}">
                <a16:creationId xmlns:a16="http://schemas.microsoft.com/office/drawing/2014/main" id="{FDB7C857-75F6-02DD-3ABB-EBFD258738E8}"/>
              </a:ext>
            </a:extLst>
          </p:cNvPr>
          <p:cNvSpPr>
            <a:spLocks noGrp="1"/>
          </p:cNvSpPr>
          <p:nvPr>
            <p:ph type="body" idx="1"/>
          </p:nvPr>
        </p:nvSpPr>
        <p:spPr>
          <a:xfrm>
            <a:off x="839788" y="1246265"/>
            <a:ext cx="5157787" cy="823912"/>
          </a:xfrm>
        </p:spPr>
        <p:txBody>
          <a:bodyPr/>
          <a:lstStyle/>
          <a:p>
            <a:r>
              <a:rPr lang="en-US" dirty="0"/>
              <a:t>Questions</a:t>
            </a:r>
          </a:p>
        </p:txBody>
      </p:sp>
      <p:sp>
        <p:nvSpPr>
          <p:cNvPr id="11" name="Rectangle: Rounded Corners 10">
            <a:extLst>
              <a:ext uri="{FF2B5EF4-FFF2-40B4-BE49-F238E27FC236}">
                <a16:creationId xmlns:a16="http://schemas.microsoft.com/office/drawing/2014/main" id="{1BA7546F-AF3A-7E9B-F71E-4B871374848C}"/>
              </a:ext>
            </a:extLst>
          </p:cNvPr>
          <p:cNvSpPr/>
          <p:nvPr/>
        </p:nvSpPr>
        <p:spPr>
          <a:xfrm>
            <a:off x="540834" y="4505090"/>
            <a:ext cx="6763215" cy="214235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019D8F1-76D3-044F-D1B8-AB7FFD0801FB}"/>
              </a:ext>
            </a:extLst>
          </p:cNvPr>
          <p:cNvSpPr>
            <a:spLocks noGrp="1"/>
          </p:cNvSpPr>
          <p:nvPr>
            <p:ph sz="half" idx="2"/>
          </p:nvPr>
        </p:nvSpPr>
        <p:spPr>
          <a:xfrm>
            <a:off x="839788" y="2070177"/>
            <a:ext cx="2946051" cy="3684588"/>
          </a:xfrm>
        </p:spPr>
        <p:txBody>
          <a:bodyPr>
            <a:noAutofit/>
          </a:bodyPr>
          <a:lstStyle/>
          <a:p>
            <a:pPr marL="342900" indent="-342900">
              <a:buFont typeface="+mj-lt"/>
              <a:buAutoNum type="arabicPeriod"/>
            </a:pPr>
            <a:r>
              <a:rPr lang="en-US" sz="1600" dirty="0"/>
              <a:t>Who?  	</a:t>
            </a:r>
          </a:p>
          <a:p>
            <a:pPr marL="342900" indent="-342900">
              <a:buFont typeface="+mj-lt"/>
              <a:buAutoNum type="arabicPeriod"/>
            </a:pPr>
            <a:r>
              <a:rPr lang="en-US" sz="1600" dirty="0"/>
              <a:t>Why?  	</a:t>
            </a:r>
          </a:p>
          <a:p>
            <a:pPr marL="342900" indent="-342900">
              <a:buFont typeface="+mj-lt"/>
              <a:buAutoNum type="arabicPeriod"/>
            </a:pPr>
            <a:r>
              <a:rPr lang="en-US" sz="1600" dirty="0"/>
              <a:t>What’s included?  	</a:t>
            </a:r>
          </a:p>
          <a:p>
            <a:pPr marL="342900" indent="-342900">
              <a:buFont typeface="+mj-lt"/>
              <a:buAutoNum type="arabicPeriod"/>
            </a:pPr>
            <a:r>
              <a:rPr lang="en-US" sz="1600" dirty="0"/>
              <a:t>Structure?  	</a:t>
            </a:r>
          </a:p>
          <a:p>
            <a:pPr marL="342900" indent="-342900">
              <a:buFont typeface="+mj-lt"/>
              <a:buAutoNum type="arabicPeriod"/>
            </a:pPr>
            <a:r>
              <a:rPr lang="en-US" sz="1600" dirty="0"/>
              <a:t>Where?  </a:t>
            </a:r>
          </a:p>
          <a:p>
            <a:pPr marL="342900" indent="-342900">
              <a:buFont typeface="+mj-lt"/>
              <a:buAutoNum type="arabicPeriod"/>
            </a:pPr>
            <a:r>
              <a:rPr lang="en-US" sz="1600" dirty="0"/>
              <a:t>Who does what?  	</a:t>
            </a:r>
          </a:p>
          <a:p>
            <a:pPr marL="342900" indent="-342900">
              <a:buFont typeface="+mj-lt"/>
              <a:buAutoNum type="arabicPeriod"/>
            </a:pPr>
            <a:r>
              <a:rPr lang="en-US" sz="1600" dirty="0"/>
              <a:t>Compensation?</a:t>
            </a:r>
          </a:p>
          <a:p>
            <a:pPr marL="342900" indent="-342900">
              <a:buFont typeface="+mj-lt"/>
              <a:buAutoNum type="arabicPeriod"/>
            </a:pPr>
            <a:r>
              <a:rPr lang="en-US" sz="1600" dirty="0"/>
              <a:t>Commitments? </a:t>
            </a:r>
          </a:p>
          <a:p>
            <a:pPr marL="342900" indent="-342900">
              <a:buFont typeface="+mj-lt"/>
              <a:buAutoNum type="arabicPeriod"/>
            </a:pPr>
            <a:r>
              <a:rPr lang="en-US" sz="1600" dirty="0"/>
              <a:t>Improvements? </a:t>
            </a:r>
          </a:p>
          <a:p>
            <a:pPr marL="342900" indent="-342900">
              <a:buFont typeface="+mj-lt"/>
              <a:buAutoNum type="arabicPeriod"/>
            </a:pPr>
            <a:r>
              <a:rPr lang="en-US" sz="1600" dirty="0"/>
              <a:t>How decisions get made?   </a:t>
            </a:r>
          </a:p>
          <a:p>
            <a:pPr marL="342900" indent="-342900">
              <a:buFont typeface="+mj-lt"/>
              <a:buAutoNum type="arabicPeriod"/>
            </a:pPr>
            <a:r>
              <a:rPr lang="en-US" sz="1600" dirty="0"/>
              <a:t>Compete?  	</a:t>
            </a:r>
          </a:p>
          <a:p>
            <a:pPr marL="342900" indent="-342900">
              <a:buFont typeface="+mj-lt"/>
              <a:buAutoNum type="arabicPeriod"/>
            </a:pPr>
            <a:r>
              <a:rPr lang="en-US" sz="1600" dirty="0"/>
              <a:t>Disputes?</a:t>
            </a:r>
          </a:p>
          <a:p>
            <a:pPr marL="342900" indent="-342900">
              <a:buFont typeface="+mj-lt"/>
              <a:buAutoNum type="arabicPeriod"/>
            </a:pPr>
            <a:r>
              <a:rPr lang="en-US" sz="1600" dirty="0"/>
              <a:t>At the End?</a:t>
            </a:r>
          </a:p>
          <a:p>
            <a:pPr marL="457200" lvl="1" indent="0">
              <a:buNone/>
            </a:pPr>
            <a:endParaRPr lang="en-US" sz="1600" dirty="0"/>
          </a:p>
        </p:txBody>
      </p:sp>
      <p:sp>
        <p:nvSpPr>
          <p:cNvPr id="6" name="Text Placeholder 5">
            <a:extLst>
              <a:ext uri="{FF2B5EF4-FFF2-40B4-BE49-F238E27FC236}">
                <a16:creationId xmlns:a16="http://schemas.microsoft.com/office/drawing/2014/main" id="{5676DE21-1CB5-CDC7-71DE-FBE3C1955B25}"/>
              </a:ext>
            </a:extLst>
          </p:cNvPr>
          <p:cNvSpPr>
            <a:spLocks noGrp="1"/>
          </p:cNvSpPr>
          <p:nvPr>
            <p:ph type="body" sz="quarter" idx="3"/>
          </p:nvPr>
        </p:nvSpPr>
        <p:spPr>
          <a:xfrm>
            <a:off x="3451305" y="1246265"/>
            <a:ext cx="5183188" cy="823912"/>
          </a:xfrm>
        </p:spPr>
        <p:txBody>
          <a:bodyPr/>
          <a:lstStyle/>
          <a:p>
            <a:r>
              <a:rPr lang="en-US" dirty="0"/>
              <a:t>Vocabulary</a:t>
            </a:r>
          </a:p>
        </p:txBody>
      </p:sp>
      <p:sp>
        <p:nvSpPr>
          <p:cNvPr id="7" name="Content Placeholder 6">
            <a:extLst>
              <a:ext uri="{FF2B5EF4-FFF2-40B4-BE49-F238E27FC236}">
                <a16:creationId xmlns:a16="http://schemas.microsoft.com/office/drawing/2014/main" id="{D57BE52E-2375-285B-1F94-24154B76DB6C}"/>
              </a:ext>
            </a:extLst>
          </p:cNvPr>
          <p:cNvSpPr>
            <a:spLocks noGrp="1"/>
          </p:cNvSpPr>
          <p:nvPr>
            <p:ph sz="quarter" idx="4"/>
          </p:nvPr>
        </p:nvSpPr>
        <p:spPr>
          <a:xfrm>
            <a:off x="3451305" y="2070177"/>
            <a:ext cx="5183188" cy="3684588"/>
          </a:xfrm>
        </p:spPr>
        <p:txBody>
          <a:bodyPr>
            <a:noAutofit/>
          </a:bodyPr>
          <a:lstStyle/>
          <a:p>
            <a:pPr marL="342900" indent="-342900">
              <a:buFont typeface="+mj-lt"/>
              <a:buAutoNum type="arabicPeriod"/>
            </a:pPr>
            <a:r>
              <a:rPr lang="en-US" sz="1600" dirty="0"/>
              <a:t>The parties</a:t>
            </a:r>
          </a:p>
          <a:p>
            <a:pPr marL="342900" indent="-342900">
              <a:buFont typeface="+mj-lt"/>
              <a:buAutoNum type="arabicPeriod"/>
            </a:pPr>
            <a:r>
              <a:rPr lang="en-US" sz="1600" dirty="0"/>
              <a:t>The aim (whereas)</a:t>
            </a:r>
          </a:p>
          <a:p>
            <a:pPr marL="342900" indent="-342900">
              <a:buFont typeface="+mj-lt"/>
              <a:buAutoNum type="arabicPeriod"/>
            </a:pPr>
            <a:r>
              <a:rPr lang="en-US" sz="1600" dirty="0"/>
              <a:t>Scope (rights, asset, IP, licensed product)</a:t>
            </a:r>
          </a:p>
          <a:p>
            <a:pPr marL="342900" indent="-342900">
              <a:buFont typeface="+mj-lt"/>
              <a:buAutoNum type="arabicPeriod"/>
            </a:pPr>
            <a:r>
              <a:rPr lang="en-US" sz="1600" dirty="0"/>
              <a:t>Sale, license, option, </a:t>
            </a:r>
            <a:r>
              <a:rPr lang="en-US" sz="1600" dirty="0" err="1"/>
              <a:t>etc</a:t>
            </a:r>
            <a:endParaRPr lang="en-US" sz="1600" dirty="0"/>
          </a:p>
          <a:p>
            <a:pPr marL="342900" indent="-342900">
              <a:buFont typeface="+mj-lt"/>
              <a:buAutoNum type="arabicPeriod"/>
            </a:pPr>
            <a:r>
              <a:rPr lang="en-US" sz="1600" dirty="0"/>
              <a:t>Territories</a:t>
            </a:r>
          </a:p>
          <a:p>
            <a:pPr marL="342900" indent="-342900">
              <a:buFont typeface="+mj-lt"/>
              <a:buAutoNum type="arabicPeriod"/>
            </a:pPr>
            <a:r>
              <a:rPr lang="en-US" sz="1600" dirty="0"/>
              <a:t>Roles and responsibilities</a:t>
            </a:r>
          </a:p>
          <a:p>
            <a:pPr marL="342900" indent="-342900">
              <a:buFont typeface="+mj-lt"/>
              <a:buAutoNum type="arabicPeriod"/>
            </a:pPr>
            <a:r>
              <a:rPr lang="en-US" sz="1600" dirty="0"/>
              <a:t>Financials</a:t>
            </a:r>
          </a:p>
          <a:p>
            <a:pPr marL="342900" indent="-342900">
              <a:buFont typeface="+mj-lt"/>
              <a:buAutoNum type="arabicPeriod"/>
            </a:pPr>
            <a:r>
              <a:rPr lang="en-US" sz="1600" dirty="0"/>
              <a:t>Diligence</a:t>
            </a:r>
          </a:p>
          <a:p>
            <a:pPr marL="342900" indent="-342900">
              <a:buFont typeface="+mj-lt"/>
              <a:buAutoNum type="arabicPeriod"/>
            </a:pPr>
            <a:r>
              <a:rPr lang="en-US" sz="1600" dirty="0"/>
              <a:t>IP ownership</a:t>
            </a:r>
          </a:p>
          <a:p>
            <a:pPr marL="342900" indent="-342900">
              <a:buFont typeface="+mj-lt"/>
              <a:buAutoNum type="arabicPeriod"/>
            </a:pPr>
            <a:r>
              <a:rPr lang="en-US" sz="1600" dirty="0"/>
              <a:t>Governance</a:t>
            </a:r>
          </a:p>
          <a:p>
            <a:pPr marL="342900" indent="-342900">
              <a:buFont typeface="+mj-lt"/>
              <a:buAutoNum type="arabicPeriod"/>
            </a:pPr>
            <a:r>
              <a:rPr lang="en-US" sz="1600" dirty="0"/>
              <a:t>Exclusivity/ non-competes</a:t>
            </a:r>
          </a:p>
          <a:p>
            <a:pPr marL="342900" indent="-342900">
              <a:buFont typeface="+mj-lt"/>
              <a:buAutoNum type="arabicPeriod"/>
            </a:pPr>
            <a:r>
              <a:rPr lang="en-US" sz="1600" dirty="0"/>
              <a:t>Dispute resolution</a:t>
            </a:r>
          </a:p>
          <a:p>
            <a:pPr marL="342900" indent="-342900">
              <a:buFont typeface="+mj-lt"/>
              <a:buAutoNum type="arabicPeriod"/>
            </a:pPr>
            <a:r>
              <a:rPr lang="en-US" sz="1600" dirty="0"/>
              <a:t>Termination and effect of termination</a:t>
            </a:r>
          </a:p>
          <a:p>
            <a:endParaRPr lang="en-US" sz="1600" dirty="0"/>
          </a:p>
        </p:txBody>
      </p:sp>
      <p:pic>
        <p:nvPicPr>
          <p:cNvPr id="9" name="Picture 8" descr="A picture containing text, sign, clipart&#10;&#10;Description automatically generated">
            <a:extLst>
              <a:ext uri="{FF2B5EF4-FFF2-40B4-BE49-F238E27FC236}">
                <a16:creationId xmlns:a16="http://schemas.microsoft.com/office/drawing/2014/main" id="{A3F6CAFB-5424-4225-C094-B7A92C259B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5298" y="1837205"/>
            <a:ext cx="4365702" cy="4365702"/>
          </a:xfrm>
          <a:prstGeom prst="rect">
            <a:avLst/>
          </a:prstGeom>
        </p:spPr>
      </p:pic>
      <p:sp>
        <p:nvSpPr>
          <p:cNvPr id="10" name="Arrow: Right 9">
            <a:extLst>
              <a:ext uri="{FF2B5EF4-FFF2-40B4-BE49-F238E27FC236}">
                <a16:creationId xmlns:a16="http://schemas.microsoft.com/office/drawing/2014/main" id="{F49CEC36-BB24-A5A4-D303-72BBA7D88A04}"/>
              </a:ext>
            </a:extLst>
          </p:cNvPr>
          <p:cNvSpPr/>
          <p:nvPr/>
        </p:nvSpPr>
        <p:spPr>
          <a:xfrm>
            <a:off x="289932" y="1187605"/>
            <a:ext cx="11368668" cy="35126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1">
            <a:extLst>
              <a:ext uri="{FF2B5EF4-FFF2-40B4-BE49-F238E27FC236}">
                <a16:creationId xmlns:a16="http://schemas.microsoft.com/office/drawing/2014/main" id="{72B909D2-5696-0BFF-F4FF-B189C01FFED7}"/>
              </a:ext>
            </a:extLst>
          </p:cNvPr>
          <p:cNvSpPr>
            <a:spLocks noGrp="1"/>
          </p:cNvSpPr>
          <p:nvPr>
            <p:ph type="sldNum" sz="quarter" idx="12"/>
          </p:nvPr>
        </p:nvSpPr>
        <p:spPr/>
        <p:txBody>
          <a:bodyPr/>
          <a:lstStyle/>
          <a:p>
            <a:fld id="{364C9072-047D-4798-95D9-E7769E164F77}" type="slidenum">
              <a:rPr lang="en-US" smtClean="0"/>
              <a:t>3</a:t>
            </a:fld>
            <a:endParaRPr lang="en-US"/>
          </a:p>
        </p:txBody>
      </p:sp>
    </p:spTree>
    <p:extLst>
      <p:ext uri="{BB962C8B-B14F-4D97-AF65-F5344CB8AC3E}">
        <p14:creationId xmlns:p14="http://schemas.microsoft.com/office/powerpoint/2010/main" val="2173015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3662" y="386930"/>
            <a:ext cx="10066122" cy="1298448"/>
          </a:xfrm>
        </p:spPr>
        <p:txBody>
          <a:bodyPr anchor="b">
            <a:normAutofit/>
          </a:bodyPr>
          <a:lstStyle/>
          <a:p>
            <a:r>
              <a:rPr lang="en-US" sz="4800"/>
              <a:t>Structure first deal to permit a 2</a:t>
            </a:r>
            <a:r>
              <a:rPr lang="en-US" sz="4800" baseline="30000"/>
              <a:t>nd</a:t>
            </a:r>
            <a:r>
              <a:rPr lang="en-US" sz="4800"/>
              <a:t> deal</a:t>
            </a:r>
          </a:p>
        </p:txBody>
      </p:sp>
      <p:sp>
        <p:nvSpPr>
          <p:cNvPr id="13"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1" y="2599509"/>
            <a:ext cx="4530898" cy="3639450"/>
          </a:xfrm>
        </p:spPr>
        <p:txBody>
          <a:bodyPr anchor="ctr">
            <a:normAutofit/>
          </a:bodyPr>
          <a:lstStyle/>
          <a:p>
            <a:r>
              <a:rPr lang="en-US" sz="1700"/>
              <a:t>Big pharma would like global rights but often a territorial deal comes first or offers more rewards</a:t>
            </a:r>
          </a:p>
          <a:p>
            <a:r>
              <a:rPr lang="en-US" sz="1700"/>
              <a:t>Big pharma will accept a territorial deal if </a:t>
            </a:r>
          </a:p>
          <a:p>
            <a:pPr lvl="1"/>
            <a:r>
              <a:rPr lang="en-US" sz="1700"/>
              <a:t>It is not the US or Europe</a:t>
            </a:r>
          </a:p>
          <a:p>
            <a:pPr lvl="1"/>
            <a:r>
              <a:rPr lang="en-US" sz="1700"/>
              <a:t>The contract does not preclude big pharma from largely doing as it would normally do and ensures protection for the value of the asset</a:t>
            </a:r>
          </a:p>
          <a:p>
            <a:r>
              <a:rPr lang="en-US" sz="1700"/>
              <a:t>Accept no obligation that the next bigger partner will find objectionable</a:t>
            </a:r>
          </a:p>
          <a:p>
            <a:r>
              <a:rPr lang="en-US" sz="1700"/>
              <a:t>Ensure that the biggest value is protected in decision making</a:t>
            </a:r>
          </a:p>
        </p:txBody>
      </p:sp>
      <p:pic>
        <p:nvPicPr>
          <p:cNvPr id="8" name="Graphic 7" descr="Commitments">
            <a:extLst>
              <a:ext uri="{FF2B5EF4-FFF2-40B4-BE49-F238E27FC236}">
                <a16:creationId xmlns:a16="http://schemas.microsoft.com/office/drawing/2014/main" id="{8DA2115E-6306-A340-40F8-13C71758B3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9548" y="2484255"/>
            <a:ext cx="3714244" cy="3714244"/>
          </a:xfrm>
          <a:prstGeom prst="rect">
            <a:avLst/>
          </a:prstGeom>
        </p:spPr>
      </p:pic>
      <p:sp>
        <p:nvSpPr>
          <p:cNvPr id="17"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7D510D0E-443C-4807-92DB-D366EE603F04}"/>
              </a:ext>
            </a:extLst>
          </p:cNvPr>
          <p:cNvSpPr>
            <a:spLocks noGrp="1"/>
          </p:cNvSpPr>
          <p:nvPr>
            <p:ph type="sldNum" sz="quarter" idx="12"/>
          </p:nvPr>
        </p:nvSpPr>
        <p:spPr>
          <a:xfrm>
            <a:off x="8610600" y="6492240"/>
            <a:ext cx="2743200" cy="365125"/>
          </a:xfrm>
        </p:spPr>
        <p:txBody>
          <a:bodyPr>
            <a:normAutofit/>
          </a:bodyPr>
          <a:lstStyle/>
          <a:p>
            <a:pPr>
              <a:spcAft>
                <a:spcPts val="600"/>
              </a:spcAft>
            </a:pPr>
            <a:fld id="{5CE4AD7E-3171-F04C-B8C6-0B4C7B1DE12C}" type="slidenum">
              <a:rPr lang="en-US" smtClean="0"/>
              <a:pPr>
                <a:spcAft>
                  <a:spcPts val="600"/>
                </a:spcAft>
              </a:pPr>
              <a:t>30</a:t>
            </a:fld>
            <a:endParaRPr lang="en-US"/>
          </a:p>
        </p:txBody>
      </p:sp>
    </p:spTree>
    <p:extLst>
      <p:ext uri="{BB962C8B-B14F-4D97-AF65-F5344CB8AC3E}">
        <p14:creationId xmlns:p14="http://schemas.microsoft.com/office/powerpoint/2010/main" val="567583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0">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9" name="Rectangle 11">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2">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1" name="Rectangle 14">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3618" y="1239927"/>
            <a:ext cx="4008586" cy="4680583"/>
          </a:xfrm>
        </p:spPr>
        <p:txBody>
          <a:bodyPr anchor="ctr">
            <a:normAutofit/>
          </a:bodyPr>
          <a:lstStyle/>
          <a:p>
            <a:r>
              <a:rPr lang="en-US" sz="5200"/>
              <a:t>China as first Territorial Deal</a:t>
            </a:r>
          </a:p>
        </p:txBody>
      </p:sp>
      <p:sp>
        <p:nvSpPr>
          <p:cNvPr id="3" name="Content Placeholder 2"/>
          <p:cNvSpPr>
            <a:spLocks noGrp="1"/>
          </p:cNvSpPr>
          <p:nvPr>
            <p:ph idx="1"/>
          </p:nvPr>
        </p:nvSpPr>
        <p:spPr>
          <a:xfrm>
            <a:off x="6291923" y="1239927"/>
            <a:ext cx="4971824" cy="4680583"/>
          </a:xfrm>
        </p:spPr>
        <p:txBody>
          <a:bodyPr anchor="ctr">
            <a:normAutofit/>
          </a:bodyPr>
          <a:lstStyle/>
          <a:p>
            <a:r>
              <a:rPr lang="en-US" sz="1400"/>
              <a:t>China generalizations</a:t>
            </a:r>
          </a:p>
          <a:p>
            <a:pPr lvl="1"/>
            <a:r>
              <a:rPr lang="en-US" sz="1400"/>
              <a:t>China is currently a low margin market, growing fast but difficult market</a:t>
            </a:r>
          </a:p>
          <a:p>
            <a:pPr lvl="1"/>
            <a:r>
              <a:rPr lang="en-US" sz="1400"/>
              <a:t>China deals tend to be small upfronts and milestones (maybe 1/10</a:t>
            </a:r>
            <a:r>
              <a:rPr lang="en-US" sz="1400" baseline="30000"/>
              <a:t>th</a:t>
            </a:r>
            <a:r>
              <a:rPr lang="en-US" sz="1400"/>
              <a:t> global?) and near global market royalties</a:t>
            </a:r>
          </a:p>
          <a:p>
            <a:pPr lvl="1"/>
            <a:r>
              <a:rPr lang="en-US" sz="1400"/>
              <a:t>Global companies do place some value on China for building their future – taking it out slightly reduces the likelihood of a global deal</a:t>
            </a:r>
          </a:p>
          <a:p>
            <a:pPr lvl="1"/>
            <a:r>
              <a:rPr lang="en-US" sz="1400"/>
              <a:t>There are still frequent worries about IP leakage (with high turnover of Chinese employees), low quality, government controls on currency and government approval of contracts.  </a:t>
            </a:r>
          </a:p>
          <a:p>
            <a:pPr lvl="1"/>
            <a:r>
              <a:rPr lang="en-US" sz="1400"/>
              <a:t>Government favors local manufacturing.  </a:t>
            </a:r>
          </a:p>
          <a:p>
            <a:r>
              <a:rPr lang="en-US" sz="1400"/>
              <a:t>Ideal deal?   </a:t>
            </a:r>
          </a:p>
          <a:p>
            <a:pPr lvl="1"/>
            <a:r>
              <a:rPr lang="en-US" sz="1400"/>
              <a:t>With a company known to global pharma for acceptable quality, funds for other  activities, acceptance of structure acceptable to big pharma, </a:t>
            </a:r>
            <a:r>
              <a:rPr lang="en-US" sz="1400" u="sng"/>
              <a:t>providing hard to get data</a:t>
            </a:r>
            <a:r>
              <a:rPr lang="en-US" sz="1400"/>
              <a:t> </a:t>
            </a:r>
          </a:p>
          <a:p>
            <a:r>
              <a:rPr lang="en-US" sz="1400"/>
              <a:t>To get the 2</a:t>
            </a:r>
            <a:r>
              <a:rPr lang="en-US" sz="1400" baseline="30000"/>
              <a:t>nd</a:t>
            </a:r>
            <a:r>
              <a:rPr lang="en-US" sz="1400"/>
              <a:t> deal, the first deal must be palatable to a future partner</a:t>
            </a:r>
          </a:p>
          <a:p>
            <a:endParaRPr lang="en-US" sz="1400"/>
          </a:p>
        </p:txBody>
      </p:sp>
      <p:sp>
        <p:nvSpPr>
          <p:cNvPr id="4" name="Slide Number Placeholder 3">
            <a:extLst>
              <a:ext uri="{FF2B5EF4-FFF2-40B4-BE49-F238E27FC236}">
                <a16:creationId xmlns:a16="http://schemas.microsoft.com/office/drawing/2014/main" id="{67B2D620-5F45-4811-AB4C-11E71B54B2A6}"/>
              </a:ext>
            </a:extLst>
          </p:cNvPr>
          <p:cNvSpPr>
            <a:spLocks noGrp="1"/>
          </p:cNvSpPr>
          <p:nvPr>
            <p:ph type="sldNum" sz="quarter" idx="12"/>
          </p:nvPr>
        </p:nvSpPr>
        <p:spPr>
          <a:xfrm>
            <a:off x="8610600" y="6492240"/>
            <a:ext cx="1871749" cy="365125"/>
          </a:xfrm>
        </p:spPr>
        <p:txBody>
          <a:bodyPr>
            <a:normAutofit/>
          </a:bodyPr>
          <a:lstStyle/>
          <a:p>
            <a:pPr>
              <a:spcAft>
                <a:spcPts val="600"/>
              </a:spcAft>
            </a:pPr>
            <a:fld id="{5CE4AD7E-3171-F04C-B8C6-0B4C7B1DE12C}" type="slidenum">
              <a:rPr lang="en-US" smtClean="0"/>
              <a:pPr>
                <a:spcAft>
                  <a:spcPts val="600"/>
                </a:spcAft>
              </a:pPr>
              <a:t>31</a:t>
            </a:fld>
            <a:endParaRPr lang="en-US"/>
          </a:p>
        </p:txBody>
      </p:sp>
    </p:spTree>
    <p:extLst>
      <p:ext uri="{BB962C8B-B14F-4D97-AF65-F5344CB8AC3E}">
        <p14:creationId xmlns:p14="http://schemas.microsoft.com/office/powerpoint/2010/main" val="2729039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B458075B-EED2-1BE3-CCDE-00710E7E47F3}"/>
              </a:ext>
            </a:extLst>
          </p:cNvPr>
          <p:cNvPicPr>
            <a:picLocks noChangeAspect="1"/>
          </p:cNvPicPr>
          <p:nvPr/>
        </p:nvPicPr>
        <p:blipFill rotWithShape="1">
          <a:blip r:embed="rId2">
            <a:extLst>
              <a:ext uri="{28A0092B-C50C-407E-A947-70E740481C1C}">
                <a14:useLocalDpi xmlns:a14="http://schemas.microsoft.com/office/drawing/2010/main" val="0"/>
              </a:ext>
            </a:extLst>
          </a:blip>
          <a:srcRect l="5964" r="10037" b="1"/>
          <a:stretch/>
        </p:blipFill>
        <p:spPr>
          <a:xfrm>
            <a:off x="-67907" y="120189"/>
            <a:ext cx="12191980" cy="6857990"/>
          </a:xfrm>
          <a:prstGeom prst="rect">
            <a:avLst/>
          </a:prstGeom>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 name="Title 1">
            <a:extLst>
              <a:ext uri="{FF2B5EF4-FFF2-40B4-BE49-F238E27FC236}">
                <a16:creationId xmlns:a16="http://schemas.microsoft.com/office/drawing/2014/main" id="{4D8FFF96-29AF-667D-4328-EA5E27068DB4}"/>
              </a:ext>
            </a:extLst>
          </p:cNvPr>
          <p:cNvSpPr>
            <a:spLocks noGrp="1"/>
          </p:cNvSpPr>
          <p:nvPr>
            <p:ph type="ctrTitle"/>
          </p:nvPr>
        </p:nvSpPr>
        <p:spPr>
          <a:xfrm>
            <a:off x="2366010" y="2800677"/>
            <a:ext cx="7459980" cy="867786"/>
          </a:xfrm>
          <a:solidFill>
            <a:schemeClr val="bg1"/>
          </a:solidFill>
        </p:spPr>
        <p:txBody>
          <a:bodyPr>
            <a:normAutofit/>
          </a:bodyPr>
          <a:lstStyle/>
          <a:p>
            <a:r>
              <a:rPr lang="en-US" sz="5400" dirty="0"/>
              <a:t>A Tour of Deals</a:t>
            </a:r>
          </a:p>
        </p:txBody>
      </p:sp>
      <p:sp>
        <p:nvSpPr>
          <p:cNvPr id="6" name="Slide Number Placeholder 5">
            <a:extLst>
              <a:ext uri="{FF2B5EF4-FFF2-40B4-BE49-F238E27FC236}">
                <a16:creationId xmlns:a16="http://schemas.microsoft.com/office/drawing/2014/main" id="{BD411728-162A-7F8F-AD9A-10E7974ED32E}"/>
              </a:ext>
            </a:extLst>
          </p:cNvPr>
          <p:cNvSpPr>
            <a:spLocks noGrp="1"/>
          </p:cNvSpPr>
          <p:nvPr>
            <p:ph type="sldNum" sz="quarter" idx="12"/>
          </p:nvPr>
        </p:nvSpPr>
        <p:spPr/>
        <p:txBody>
          <a:bodyPr/>
          <a:lstStyle/>
          <a:p>
            <a:fld id="{877483EF-2A69-41CF-B24F-5D0986CB7C00}" type="slidenum">
              <a:rPr lang="en-US" smtClean="0"/>
              <a:t>32</a:t>
            </a:fld>
            <a:endParaRPr lang="en-US"/>
          </a:p>
        </p:txBody>
      </p:sp>
      <p:sp>
        <p:nvSpPr>
          <p:cNvPr id="4" name="TextBox 3">
            <a:extLst>
              <a:ext uri="{FF2B5EF4-FFF2-40B4-BE49-F238E27FC236}">
                <a16:creationId xmlns:a16="http://schemas.microsoft.com/office/drawing/2014/main" id="{C9318B14-5843-8562-0BE9-D416514A3834}"/>
              </a:ext>
            </a:extLst>
          </p:cNvPr>
          <p:cNvSpPr txBox="1"/>
          <p:nvPr/>
        </p:nvSpPr>
        <p:spPr>
          <a:xfrm>
            <a:off x="2262487" y="5502075"/>
            <a:ext cx="569387" cy="369332"/>
          </a:xfrm>
          <a:prstGeom prst="rect">
            <a:avLst/>
          </a:prstGeom>
          <a:solidFill>
            <a:srgbClr val="FFFF00"/>
          </a:solidFill>
        </p:spPr>
        <p:txBody>
          <a:bodyPr wrap="none" rtlCol="0">
            <a:spAutoFit/>
          </a:bodyPr>
          <a:lstStyle/>
          <a:p>
            <a:r>
              <a:rPr lang="en-US" dirty="0"/>
              <a:t>Sale</a:t>
            </a:r>
          </a:p>
        </p:txBody>
      </p:sp>
      <p:sp>
        <p:nvSpPr>
          <p:cNvPr id="8" name="TextBox 7">
            <a:extLst>
              <a:ext uri="{FF2B5EF4-FFF2-40B4-BE49-F238E27FC236}">
                <a16:creationId xmlns:a16="http://schemas.microsoft.com/office/drawing/2014/main" id="{069C9E68-3F35-0472-A0FA-3F860DEC8835}"/>
              </a:ext>
            </a:extLst>
          </p:cNvPr>
          <p:cNvSpPr txBox="1"/>
          <p:nvPr/>
        </p:nvSpPr>
        <p:spPr>
          <a:xfrm>
            <a:off x="763751" y="3653257"/>
            <a:ext cx="875561" cy="369332"/>
          </a:xfrm>
          <a:prstGeom prst="rect">
            <a:avLst/>
          </a:prstGeom>
          <a:solidFill>
            <a:srgbClr val="FFFF00"/>
          </a:solidFill>
        </p:spPr>
        <p:txBody>
          <a:bodyPr wrap="none" rtlCol="0">
            <a:spAutoFit/>
          </a:bodyPr>
          <a:lstStyle/>
          <a:p>
            <a:r>
              <a:rPr lang="en-US" dirty="0"/>
              <a:t>License</a:t>
            </a:r>
          </a:p>
        </p:txBody>
      </p:sp>
      <p:sp>
        <p:nvSpPr>
          <p:cNvPr id="9" name="TextBox 8">
            <a:extLst>
              <a:ext uri="{FF2B5EF4-FFF2-40B4-BE49-F238E27FC236}">
                <a16:creationId xmlns:a16="http://schemas.microsoft.com/office/drawing/2014/main" id="{5E6B3B1B-4774-6C99-1E20-902E71C50366}"/>
              </a:ext>
            </a:extLst>
          </p:cNvPr>
          <p:cNvSpPr txBox="1"/>
          <p:nvPr/>
        </p:nvSpPr>
        <p:spPr>
          <a:xfrm>
            <a:off x="4531950" y="2026965"/>
            <a:ext cx="831253" cy="369332"/>
          </a:xfrm>
          <a:prstGeom prst="rect">
            <a:avLst/>
          </a:prstGeom>
          <a:solidFill>
            <a:srgbClr val="FFFF00"/>
          </a:solidFill>
        </p:spPr>
        <p:txBody>
          <a:bodyPr wrap="none" rtlCol="0">
            <a:spAutoFit/>
          </a:bodyPr>
          <a:lstStyle/>
          <a:p>
            <a:r>
              <a:rPr lang="en-US" dirty="0"/>
              <a:t>Option</a:t>
            </a:r>
          </a:p>
        </p:txBody>
      </p:sp>
      <p:sp>
        <p:nvSpPr>
          <p:cNvPr id="10" name="TextBox 9">
            <a:extLst>
              <a:ext uri="{FF2B5EF4-FFF2-40B4-BE49-F238E27FC236}">
                <a16:creationId xmlns:a16="http://schemas.microsoft.com/office/drawing/2014/main" id="{E15AFD3E-A04E-959E-8688-3967BB8A7A0F}"/>
              </a:ext>
            </a:extLst>
          </p:cNvPr>
          <p:cNvSpPr txBox="1"/>
          <p:nvPr/>
        </p:nvSpPr>
        <p:spPr>
          <a:xfrm>
            <a:off x="6632419" y="1966418"/>
            <a:ext cx="1447384" cy="646331"/>
          </a:xfrm>
          <a:prstGeom prst="rect">
            <a:avLst/>
          </a:prstGeom>
          <a:solidFill>
            <a:srgbClr val="FFFF00"/>
          </a:solidFill>
        </p:spPr>
        <p:txBody>
          <a:bodyPr wrap="none" rtlCol="0">
            <a:spAutoFit/>
          </a:bodyPr>
          <a:lstStyle/>
          <a:p>
            <a:r>
              <a:rPr lang="en-US" dirty="0"/>
              <a:t>Research </a:t>
            </a:r>
          </a:p>
          <a:p>
            <a:r>
              <a:rPr lang="en-US" dirty="0"/>
              <a:t>Collaboration</a:t>
            </a:r>
          </a:p>
        </p:txBody>
      </p:sp>
      <p:sp>
        <p:nvSpPr>
          <p:cNvPr id="11" name="TextBox 10">
            <a:extLst>
              <a:ext uri="{FF2B5EF4-FFF2-40B4-BE49-F238E27FC236}">
                <a16:creationId xmlns:a16="http://schemas.microsoft.com/office/drawing/2014/main" id="{C1816CDB-3BEB-354D-5CF7-138A5E492EA7}"/>
              </a:ext>
            </a:extLst>
          </p:cNvPr>
          <p:cNvSpPr txBox="1"/>
          <p:nvPr/>
        </p:nvSpPr>
        <p:spPr>
          <a:xfrm>
            <a:off x="8764315" y="1009630"/>
            <a:ext cx="1746888" cy="369332"/>
          </a:xfrm>
          <a:prstGeom prst="rect">
            <a:avLst/>
          </a:prstGeom>
          <a:solidFill>
            <a:srgbClr val="FFFF00"/>
          </a:solidFill>
        </p:spPr>
        <p:txBody>
          <a:bodyPr wrap="none" rtlCol="0">
            <a:spAutoFit/>
          </a:bodyPr>
          <a:lstStyle/>
          <a:p>
            <a:r>
              <a:rPr lang="en-US" dirty="0"/>
              <a:t>Co-development</a:t>
            </a:r>
          </a:p>
        </p:txBody>
      </p:sp>
      <p:sp>
        <p:nvSpPr>
          <p:cNvPr id="12" name="TextBox 11">
            <a:extLst>
              <a:ext uri="{FF2B5EF4-FFF2-40B4-BE49-F238E27FC236}">
                <a16:creationId xmlns:a16="http://schemas.microsoft.com/office/drawing/2014/main" id="{3C73AA65-6AC2-F391-3CDA-90D2449E5A63}"/>
              </a:ext>
            </a:extLst>
          </p:cNvPr>
          <p:cNvSpPr txBox="1"/>
          <p:nvPr/>
        </p:nvSpPr>
        <p:spPr>
          <a:xfrm>
            <a:off x="6194638" y="4394491"/>
            <a:ext cx="1561325" cy="369332"/>
          </a:xfrm>
          <a:prstGeom prst="rect">
            <a:avLst/>
          </a:prstGeom>
          <a:solidFill>
            <a:srgbClr val="FFFF00"/>
          </a:solidFill>
        </p:spPr>
        <p:txBody>
          <a:bodyPr wrap="none" rtlCol="0">
            <a:spAutoFit/>
          </a:bodyPr>
          <a:lstStyle/>
          <a:p>
            <a:r>
              <a:rPr lang="en-US" dirty="0"/>
              <a:t>Territorial Split</a:t>
            </a:r>
          </a:p>
        </p:txBody>
      </p:sp>
    </p:spTree>
    <p:extLst>
      <p:ext uri="{BB962C8B-B14F-4D97-AF65-F5344CB8AC3E}">
        <p14:creationId xmlns:p14="http://schemas.microsoft.com/office/powerpoint/2010/main" val="325456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4">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6">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8">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8B774B55-DEEF-410A-9F9B-E3F6C9F7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B86DCCB2-7632-0357-4934-CC6CAE19B87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927" r="-1" b="21909"/>
          <a:stretch/>
        </p:blipFill>
        <p:spPr>
          <a:xfrm>
            <a:off x="635457" y="640080"/>
            <a:ext cx="10916463" cy="3602736"/>
          </a:xfrm>
          <a:prstGeom prst="rect">
            <a:avLst/>
          </a:prstGeom>
        </p:spPr>
      </p:pic>
      <p:cxnSp>
        <p:nvCxnSpPr>
          <p:cNvPr id="23" name="Straight Connector 22">
            <a:extLst>
              <a:ext uri="{FF2B5EF4-FFF2-40B4-BE49-F238E27FC236}">
                <a16:creationId xmlns:a16="http://schemas.microsoft.com/office/drawing/2014/main" id="{E86F63E5-80CB-48C0-8847-43E22C5378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B7318D88-D9BB-4846-BF7B-49CBE4094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178E6CEE-A5A7-4FF2-A9BA-8E59C72B36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BE3241DB-6073-400C-D251-7A63C7B643F7}"/>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877483EF-2A69-41CF-B24F-5D0986CB7C00}" type="slidenum">
              <a:rPr lang="en-US" smtClean="0"/>
              <a:pPr>
                <a:spcAft>
                  <a:spcPts val="600"/>
                </a:spcAft>
              </a:pPr>
              <a:t>33</a:t>
            </a:fld>
            <a:endParaRPr lang="en-US"/>
          </a:p>
        </p:txBody>
      </p:sp>
    </p:spTree>
    <p:extLst>
      <p:ext uri="{BB962C8B-B14F-4D97-AF65-F5344CB8AC3E}">
        <p14:creationId xmlns:p14="http://schemas.microsoft.com/office/powerpoint/2010/main" val="1952940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F3856E9-4239-4EE7-A372-FDCF4882F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CC9CDCF-90F8-42B0-BD0A-794C52688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0095"/>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4" name="Group 13">
            <a:extLst>
              <a:ext uri="{FF2B5EF4-FFF2-40B4-BE49-F238E27FC236}">
                <a16:creationId xmlns:a16="http://schemas.microsoft.com/office/drawing/2014/main" id="{C07D05FE-3FB8-4314-A050-9AB40814D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1219"/>
            <a:ext cx="5646974" cy="6483075"/>
            <a:chOff x="-19221" y="0"/>
            <a:chExt cx="5646974" cy="6483075"/>
          </a:xfrm>
        </p:grpSpPr>
        <p:sp>
          <p:nvSpPr>
            <p:cNvPr id="15" name="Freeform: Shape 14">
              <a:extLst>
                <a:ext uri="{FF2B5EF4-FFF2-40B4-BE49-F238E27FC236}">
                  <a16:creationId xmlns:a16="http://schemas.microsoft.com/office/drawing/2014/main" id="{BDDC6C42-DDD5-4105-85F2-9C052563A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FB95E12-4EF0-42F7-BCF9-AD31B4C8E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2338F8B2-67A9-4086-9341-7705CAB6F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653AAAF-CCEF-494B-9366-16BB3815A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34B356D9-49C3-412F-8E03-AC9AE837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804672" y="2023236"/>
            <a:ext cx="3659777" cy="2820908"/>
          </a:xfrm>
        </p:spPr>
        <p:txBody>
          <a:bodyPr>
            <a:normAutofit/>
          </a:bodyPr>
          <a:lstStyle/>
          <a:p>
            <a:r>
              <a:rPr lang="en-US" sz="4000">
                <a:solidFill>
                  <a:schemeClr val="tx2"/>
                </a:solidFill>
              </a:rPr>
              <a:t>The Negotiating Process</a:t>
            </a:r>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BFF53352-4BFF-45D1-938B-84D9E9B895AE}" type="slidenum">
              <a:rPr lang="en-US">
                <a:latin typeface="Calibri"/>
              </a:rPr>
              <a:pPr>
                <a:spcAft>
                  <a:spcPts val="600"/>
                </a:spcAft>
              </a:pPr>
              <a:t>34</a:t>
            </a:fld>
            <a:endParaRPr lang="en-US">
              <a:latin typeface="Calibri"/>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452194082"/>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793662" y="386930"/>
            <a:ext cx="10066122" cy="1298448"/>
          </a:xfrm>
          <a:prstGeom prst="rect">
            <a:avLst/>
          </a:prstGeom>
        </p:spPr>
        <p:txBody>
          <a:bodyPr vert="horz" lIns="91440" tIns="45720" rIns="91440" bIns="45720" rtlCol="0" anchor="b">
            <a:normAutofit/>
            <a:scene3d>
              <a:camera prst="orthographicFront"/>
              <a:lightRig rig="flat" dir="tl">
                <a:rot lat="0" lon="0" rev="6600000"/>
              </a:lightRig>
            </a:scene3d>
            <a:sp3d extrusionH="25400" contourW="8890">
              <a:bevelT w="38100" h="31750"/>
              <a:contourClr>
                <a:srgbClr val="00B0F0"/>
              </a:contourClr>
            </a:sp3d>
          </a:bodyPr>
          <a:lstStyle/>
          <a:p>
            <a:pPr algn="l">
              <a:lnSpc>
                <a:spcPct val="90000"/>
              </a:lnSpc>
            </a:pPr>
            <a:r>
              <a:rPr lang="en-US" sz="4800" b="1" kern="1200" dirty="0">
                <a:ln w="11430"/>
                <a:solidFill>
                  <a:schemeClr val="tx1"/>
                </a:solidFill>
                <a:effectLst>
                  <a:outerShdw blurRad="50800" dist="39000" dir="5460000" algn="tl">
                    <a:srgbClr val="000000">
                      <a:alpha val="38000"/>
                    </a:srgbClr>
                  </a:outerShdw>
                </a:effectLst>
                <a:latin typeface="+mj-lt"/>
                <a:ea typeface="+mj-ea"/>
                <a:cs typeface="+mj-cs"/>
              </a:rPr>
              <a:t>Strategy</a:t>
            </a:r>
          </a:p>
        </p:txBody>
      </p:sp>
      <p:sp>
        <p:nvSpPr>
          <p:cNvPr id="15" name="Rectangle 1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BFF53352-4BFF-45D1-938B-84D9E9B895AE}" type="slidenum">
              <a:rPr lang="en-US" smtClean="0"/>
              <a:pPr>
                <a:spcAft>
                  <a:spcPts val="600"/>
                </a:spcAft>
              </a:pPr>
              <a:t>35</a:t>
            </a:fld>
            <a:endParaRPr lang="en-US"/>
          </a:p>
        </p:txBody>
      </p:sp>
      <p:graphicFrame>
        <p:nvGraphicFramePr>
          <p:cNvPr id="7" name="Diagram 6"/>
          <p:cNvGraphicFramePr/>
          <p:nvPr>
            <p:extLst>
              <p:ext uri="{D42A27DB-BD31-4B8C-83A1-F6EECF244321}">
                <p14:modId xmlns:p14="http://schemas.microsoft.com/office/powerpoint/2010/main" val="2927423663"/>
              </p:ext>
            </p:extLst>
          </p:nvPr>
        </p:nvGraphicFramePr>
        <p:xfrm>
          <a:off x="2515540" y="2437816"/>
          <a:ext cx="6181427" cy="363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5767" name="Rectangle 245766">
            <a:extLst>
              <a:ext uri="{FF2B5EF4-FFF2-40B4-BE49-F238E27FC236}">
                <a16:creationId xmlns:a16="http://schemas.microsoft.com/office/drawing/2014/main" id="{D4C74C1C-EF2E-40CF-A712-656E694E67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69" name="Rectangle 245768">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62" name="Rectangle 2"/>
          <p:cNvSpPr>
            <a:spLocks noGrp="1" noChangeArrowheads="1"/>
          </p:cNvSpPr>
          <p:nvPr>
            <p:ph type="title"/>
          </p:nvPr>
        </p:nvSpPr>
        <p:spPr>
          <a:xfrm>
            <a:off x="5764783" y="349664"/>
            <a:ext cx="5845571" cy="1638377"/>
          </a:xfrm>
        </p:spPr>
        <p:txBody>
          <a:bodyPr anchor="b">
            <a:normAutofit/>
          </a:bodyPr>
          <a:lstStyle/>
          <a:p>
            <a:pPr>
              <a:defRPr/>
            </a:pPr>
            <a:r>
              <a:rPr lang="en-US" sz="4800">
                <a:latin typeface="Tahoma" pitchFamily="34" charset="0"/>
              </a:rPr>
              <a:t>Deals Get Done Because of </a:t>
            </a:r>
          </a:p>
        </p:txBody>
      </p:sp>
      <p:sp>
        <p:nvSpPr>
          <p:cNvPr id="245771" name="Rectangle 245770">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73" name="Rectangle 24577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75" name="Rectangle 245774">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Contract with solid fill">
            <a:extLst>
              <a:ext uri="{FF2B5EF4-FFF2-40B4-BE49-F238E27FC236}">
                <a16:creationId xmlns:a16="http://schemas.microsoft.com/office/drawing/2014/main" id="{BFC96F1D-28DA-8600-9F7A-CC50F34DAE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110" y="1186882"/>
            <a:ext cx="4235516" cy="4235516"/>
          </a:xfrm>
          <a:prstGeom prst="rect">
            <a:avLst/>
          </a:prstGeom>
        </p:spPr>
      </p:pic>
      <p:sp>
        <p:nvSpPr>
          <p:cNvPr id="17410" name="Rectangle 3"/>
          <p:cNvSpPr>
            <a:spLocks noGrp="1" noChangeArrowheads="1"/>
          </p:cNvSpPr>
          <p:nvPr>
            <p:ph idx="1"/>
          </p:nvPr>
        </p:nvSpPr>
        <p:spPr>
          <a:xfrm>
            <a:off x="5766262" y="2620641"/>
            <a:ext cx="5837750" cy="3023702"/>
          </a:xfrm>
        </p:spPr>
        <p:txBody>
          <a:bodyPr anchor="ctr">
            <a:normAutofit/>
          </a:bodyPr>
          <a:lstStyle/>
          <a:p>
            <a:r>
              <a:rPr lang="en-US" sz="2000"/>
              <a:t>Clarity of the value proposition</a:t>
            </a:r>
          </a:p>
          <a:p>
            <a:r>
              <a:rPr lang="en-US" sz="2000"/>
              <a:t>Belief in the market potential</a:t>
            </a:r>
          </a:p>
          <a:p>
            <a:r>
              <a:rPr lang="en-US" sz="2000"/>
              <a:t>Belief that the risks can be addressed early</a:t>
            </a:r>
          </a:p>
          <a:p>
            <a:r>
              <a:rPr lang="en-US" sz="2000"/>
              <a:t>Competition for the asset</a:t>
            </a:r>
          </a:p>
          <a:p>
            <a:r>
              <a:rPr lang="en-US" sz="2000"/>
              <a:t>Internal champions</a:t>
            </a:r>
          </a:p>
          <a:p>
            <a:r>
              <a:rPr lang="en-US" sz="2000"/>
              <a:t>Strategic imperatives</a:t>
            </a:r>
          </a:p>
        </p:txBody>
      </p:sp>
      <p:sp>
        <p:nvSpPr>
          <p:cNvPr id="10" name="Slide Number Placeholder 9"/>
          <p:cNvSpPr>
            <a:spLocks noGrp="1"/>
          </p:cNvSpPr>
          <p:nvPr>
            <p:ph type="sldNum" sz="quarter" idx="12"/>
          </p:nvPr>
        </p:nvSpPr>
        <p:spPr>
          <a:xfrm>
            <a:off x="8610600" y="6492240"/>
            <a:ext cx="2743200" cy="365125"/>
          </a:xfrm>
        </p:spPr>
        <p:txBody>
          <a:bodyPr>
            <a:normAutofit/>
          </a:bodyPr>
          <a:lstStyle/>
          <a:p>
            <a:pPr>
              <a:spcAft>
                <a:spcPts val="600"/>
              </a:spcAft>
            </a:pPr>
            <a:fld id="{6699517A-28B6-4DAE-B62E-C93CFF3C5550}" type="slidenum">
              <a:rPr lang="en-US" smtClean="0"/>
              <a:pPr>
                <a:spcAft>
                  <a:spcPts val="600"/>
                </a:spcAft>
              </a:pPr>
              <a:t>36</a:t>
            </a:fld>
            <a:endParaRPr 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5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A4DF23-02C0-751A-A53A-9C4E65FACBD2}"/>
              </a:ext>
            </a:extLst>
          </p:cNvPr>
          <p:cNvSpPr>
            <a:spLocks noGrp="1"/>
          </p:cNvSpPr>
          <p:nvPr>
            <p:ph type="title"/>
          </p:nvPr>
        </p:nvSpPr>
        <p:spPr>
          <a:xfrm>
            <a:off x="589560" y="856180"/>
            <a:ext cx="4560584" cy="1128068"/>
          </a:xfrm>
        </p:spPr>
        <p:txBody>
          <a:bodyPr anchor="ctr">
            <a:normAutofit/>
          </a:bodyPr>
          <a:lstStyle/>
          <a:p>
            <a:r>
              <a:rPr lang="en-US" sz="3700" dirty="0"/>
              <a:t>Starting deal:  MTA, Pilot or Feasibility</a:t>
            </a:r>
          </a:p>
        </p:txBody>
      </p:sp>
      <p:grpSp>
        <p:nvGrpSpPr>
          <p:cNvPr id="62" name="Group 6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63" name="Rectangle 6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C52FBBF7-7F30-A9EC-43EF-576CED6FDFB5}"/>
              </a:ext>
            </a:extLst>
          </p:cNvPr>
          <p:cNvSpPr>
            <a:spLocks noGrp="1"/>
          </p:cNvSpPr>
          <p:nvPr>
            <p:ph idx="1"/>
          </p:nvPr>
        </p:nvSpPr>
        <p:spPr>
          <a:xfrm>
            <a:off x="159341" y="2224322"/>
            <a:ext cx="5447590" cy="4527741"/>
          </a:xfrm>
        </p:spPr>
        <p:txBody>
          <a:bodyPr anchor="ctr">
            <a:normAutofit fontScale="92500" lnSpcReduction="20000"/>
          </a:bodyPr>
          <a:lstStyle/>
          <a:p>
            <a:pPr>
              <a:spcAft>
                <a:spcPts val="600"/>
              </a:spcAft>
            </a:pPr>
            <a:r>
              <a:rPr lang="en-US" sz="2400" b="1" dirty="0"/>
              <a:t>Why</a:t>
            </a:r>
            <a:r>
              <a:rPr lang="en-US" sz="2400" dirty="0"/>
              <a:t>?    evaluate </a:t>
            </a:r>
          </a:p>
          <a:p>
            <a:pPr>
              <a:spcAft>
                <a:spcPts val="600"/>
              </a:spcAft>
            </a:pPr>
            <a:r>
              <a:rPr lang="en-US" sz="2400" b="1" dirty="0"/>
              <a:t>Value</a:t>
            </a:r>
            <a:r>
              <a:rPr lang="en-US" sz="2400" dirty="0"/>
              <a:t>?  Confidence boost / use data</a:t>
            </a:r>
          </a:p>
          <a:p>
            <a:pPr>
              <a:spcAft>
                <a:spcPts val="600"/>
              </a:spcAft>
            </a:pPr>
            <a:r>
              <a:rPr lang="en-US" sz="2400" b="1" dirty="0"/>
              <a:t>Who</a:t>
            </a:r>
            <a:r>
              <a:rPr lang="en-US" sz="2400" dirty="0"/>
              <a:t>?  Buy-side (MTA), Sell side (Pilot)</a:t>
            </a:r>
          </a:p>
          <a:p>
            <a:pPr>
              <a:spcAft>
                <a:spcPts val="600"/>
              </a:spcAft>
            </a:pPr>
            <a:r>
              <a:rPr lang="en-US" sz="2400" b="1" dirty="0"/>
              <a:t>Money</a:t>
            </a:r>
            <a:r>
              <a:rPr lang="en-US" sz="2400" dirty="0"/>
              <a:t>?  Often for materials, costs</a:t>
            </a:r>
          </a:p>
          <a:p>
            <a:pPr>
              <a:spcAft>
                <a:spcPts val="600"/>
              </a:spcAft>
            </a:pPr>
            <a:r>
              <a:rPr lang="en-US" sz="2400" b="1" dirty="0"/>
              <a:t>Can Include</a:t>
            </a:r>
            <a:r>
              <a:rPr lang="en-US" sz="2400" dirty="0"/>
              <a:t>:  </a:t>
            </a:r>
          </a:p>
          <a:p>
            <a:pPr lvl="1">
              <a:spcAft>
                <a:spcPts val="600"/>
              </a:spcAft>
            </a:pPr>
            <a:r>
              <a:rPr lang="en-US" dirty="0"/>
              <a:t>Right to negotiate (an option) </a:t>
            </a:r>
          </a:p>
          <a:p>
            <a:pPr lvl="1">
              <a:spcAft>
                <a:spcPts val="600"/>
              </a:spcAft>
            </a:pPr>
            <a:r>
              <a:rPr lang="en-US" dirty="0"/>
              <a:t>Exclusivity (generally not)</a:t>
            </a:r>
          </a:p>
          <a:p>
            <a:pPr>
              <a:spcAft>
                <a:spcPts val="600"/>
              </a:spcAft>
            </a:pPr>
            <a:r>
              <a:rPr lang="en-US" sz="2400" b="1" dirty="0"/>
              <a:t>Advice</a:t>
            </a:r>
            <a:r>
              <a:rPr lang="en-US" sz="2400" dirty="0"/>
              <a:t>?</a:t>
            </a:r>
          </a:p>
          <a:p>
            <a:pPr lvl="1">
              <a:spcAft>
                <a:spcPts val="600"/>
              </a:spcAft>
            </a:pPr>
            <a:r>
              <a:rPr lang="en-US" dirty="0"/>
              <a:t>Make experiments essential, not gray</a:t>
            </a:r>
          </a:p>
          <a:p>
            <a:pPr lvl="1">
              <a:spcAft>
                <a:spcPts val="600"/>
              </a:spcAft>
            </a:pPr>
            <a:r>
              <a:rPr lang="en-US" dirty="0"/>
              <a:t>Ideally confirmatory</a:t>
            </a:r>
          </a:p>
          <a:p>
            <a:pPr lvl="1">
              <a:spcAft>
                <a:spcPts val="600"/>
              </a:spcAft>
            </a:pPr>
            <a:r>
              <a:rPr lang="en-US" dirty="0"/>
              <a:t>Avoid blocking IP (method of use)</a:t>
            </a:r>
            <a:endParaRPr lang="en-US" sz="2100" dirty="0"/>
          </a:p>
        </p:txBody>
      </p:sp>
      <p:sp>
        <p:nvSpPr>
          <p:cNvPr id="68" name="Rectangle 6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sign, pointing&#10;&#10;Description automatically generated">
            <a:extLst>
              <a:ext uri="{FF2B5EF4-FFF2-40B4-BE49-F238E27FC236}">
                <a16:creationId xmlns:a16="http://schemas.microsoft.com/office/drawing/2014/main" id="{AE3712A8-FAEC-6973-63D7-3543780FD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826" y="746463"/>
            <a:ext cx="5172614" cy="4873752"/>
          </a:xfrm>
          <a:prstGeom prst="rect">
            <a:avLst/>
          </a:prstGeom>
        </p:spPr>
      </p:pic>
      <p:sp>
        <p:nvSpPr>
          <p:cNvPr id="5" name="Slide Number Placeholder 4">
            <a:extLst>
              <a:ext uri="{FF2B5EF4-FFF2-40B4-BE49-F238E27FC236}">
                <a16:creationId xmlns:a16="http://schemas.microsoft.com/office/drawing/2014/main" id="{5F3D9987-2263-6932-0680-FD7F5F39D908}"/>
              </a:ext>
            </a:extLst>
          </p:cNvPr>
          <p:cNvSpPr>
            <a:spLocks noGrp="1"/>
          </p:cNvSpPr>
          <p:nvPr>
            <p:ph type="sldNum" sz="quarter" idx="12"/>
          </p:nvPr>
        </p:nvSpPr>
        <p:spPr/>
        <p:txBody>
          <a:bodyPr/>
          <a:lstStyle/>
          <a:p>
            <a:fld id="{364C9072-047D-4798-95D9-E7769E164F77}" type="slidenum">
              <a:rPr lang="en-US" smtClean="0"/>
              <a:t>4</a:t>
            </a:fld>
            <a:endParaRPr lang="en-US"/>
          </a:p>
        </p:txBody>
      </p:sp>
    </p:spTree>
    <p:extLst>
      <p:ext uri="{BB962C8B-B14F-4D97-AF65-F5344CB8AC3E}">
        <p14:creationId xmlns:p14="http://schemas.microsoft.com/office/powerpoint/2010/main" val="2557812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60C9AE-25BE-90F4-9463-4EBB94DF2975}"/>
              </a:ext>
            </a:extLst>
          </p:cNvPr>
          <p:cNvSpPr>
            <a:spLocks noGrp="1"/>
          </p:cNvSpPr>
          <p:nvPr>
            <p:ph type="title"/>
          </p:nvPr>
        </p:nvSpPr>
        <p:spPr>
          <a:xfrm>
            <a:off x="793662" y="386930"/>
            <a:ext cx="10066122" cy="1298448"/>
          </a:xfrm>
        </p:spPr>
        <p:txBody>
          <a:bodyPr anchor="b">
            <a:normAutofit/>
          </a:bodyPr>
          <a:lstStyle/>
          <a:p>
            <a:r>
              <a:rPr lang="en-US" sz="4800" dirty="0"/>
              <a:t>Sale</a:t>
            </a:r>
          </a:p>
        </p:txBody>
      </p:sp>
      <p:sp>
        <p:nvSpPr>
          <p:cNvPr id="36" name="Rectangle 35">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8">
            <a:extLst>
              <a:ext uri="{FF2B5EF4-FFF2-40B4-BE49-F238E27FC236}">
                <a16:creationId xmlns:a16="http://schemas.microsoft.com/office/drawing/2014/main" id="{071AB7F5-8339-8E62-6CAE-8364B7427C0B}"/>
              </a:ext>
            </a:extLst>
          </p:cNvPr>
          <p:cNvSpPr>
            <a:spLocks noGrp="1"/>
          </p:cNvSpPr>
          <p:nvPr>
            <p:ph idx="1"/>
          </p:nvPr>
        </p:nvSpPr>
        <p:spPr>
          <a:xfrm>
            <a:off x="245326" y="2484255"/>
            <a:ext cx="6818972" cy="3754704"/>
          </a:xfrm>
        </p:spPr>
        <p:txBody>
          <a:bodyPr anchor="ctr">
            <a:normAutofit fontScale="77500" lnSpcReduction="20000"/>
          </a:bodyPr>
          <a:lstStyle/>
          <a:p>
            <a:pPr>
              <a:spcAft>
                <a:spcPts val="600"/>
              </a:spcAft>
            </a:pPr>
            <a:r>
              <a:rPr lang="en-US" sz="3400" b="1" dirty="0"/>
              <a:t>Why</a:t>
            </a:r>
            <a:r>
              <a:rPr lang="en-US" sz="3400" dirty="0"/>
              <a:t>?  </a:t>
            </a:r>
            <a:r>
              <a:rPr lang="en-US" sz="3200" dirty="0"/>
              <a:t>Control / Simplicity</a:t>
            </a:r>
            <a:endParaRPr lang="en-US" sz="3400" dirty="0"/>
          </a:p>
          <a:p>
            <a:pPr>
              <a:spcAft>
                <a:spcPts val="600"/>
              </a:spcAft>
            </a:pPr>
            <a:r>
              <a:rPr lang="en-US" sz="3400" b="1" dirty="0"/>
              <a:t>Who</a:t>
            </a:r>
            <a:r>
              <a:rPr lang="en-US" sz="3400" dirty="0"/>
              <a:t>? </a:t>
            </a:r>
            <a:r>
              <a:rPr lang="en-US" sz="3000" dirty="0"/>
              <a:t>No ongoing role for originator</a:t>
            </a:r>
          </a:p>
          <a:p>
            <a:pPr>
              <a:spcAft>
                <a:spcPts val="600"/>
              </a:spcAft>
            </a:pPr>
            <a:r>
              <a:rPr lang="en-US" sz="3000" b="1" dirty="0"/>
              <a:t>What</a:t>
            </a:r>
            <a:r>
              <a:rPr lang="en-US" sz="3000" dirty="0"/>
              <a:t>?  Asset, IP, company</a:t>
            </a:r>
          </a:p>
          <a:p>
            <a:pPr>
              <a:spcAft>
                <a:spcPts val="600"/>
              </a:spcAft>
            </a:pPr>
            <a:r>
              <a:rPr lang="en-US" sz="3000" b="1" dirty="0"/>
              <a:t>Money</a:t>
            </a:r>
            <a:r>
              <a:rPr lang="en-US" sz="3000" dirty="0"/>
              <a:t>?  Generally upfront plus some contingent payments (CVR), generally not royalties.  </a:t>
            </a:r>
          </a:p>
          <a:p>
            <a:pPr>
              <a:spcAft>
                <a:spcPts val="600"/>
              </a:spcAft>
            </a:pPr>
            <a:r>
              <a:rPr lang="en-US" sz="3000" b="1" dirty="0"/>
              <a:t>Advice</a:t>
            </a:r>
            <a:r>
              <a:rPr lang="en-US" sz="3000" dirty="0"/>
              <a:t>?</a:t>
            </a:r>
          </a:p>
          <a:p>
            <a:pPr lvl="1">
              <a:spcAft>
                <a:spcPts val="600"/>
              </a:spcAft>
            </a:pPr>
            <a:r>
              <a:rPr lang="en-US" sz="2800" dirty="0"/>
              <a:t>Assignment of IP – more difficult to get back</a:t>
            </a:r>
          </a:p>
          <a:p>
            <a:pPr lvl="1">
              <a:spcAft>
                <a:spcPts val="600"/>
              </a:spcAft>
            </a:pPr>
            <a:r>
              <a:rPr lang="en-US" sz="2800" dirty="0"/>
              <a:t>Diligence requirements to ensure back-ended payments achieved</a:t>
            </a:r>
          </a:p>
          <a:p>
            <a:endParaRPr lang="en-US" sz="2000" dirty="0"/>
          </a:p>
        </p:txBody>
      </p:sp>
      <p:pic>
        <p:nvPicPr>
          <p:cNvPr id="5" name="Content Placeholder 4" descr="A red sign with black text&#10;&#10;Description automatically generated with medium confidence">
            <a:extLst>
              <a:ext uri="{FF2B5EF4-FFF2-40B4-BE49-F238E27FC236}">
                <a16:creationId xmlns:a16="http://schemas.microsoft.com/office/drawing/2014/main" id="{B4D950D3-BEA2-8678-83FC-6418C93C3096}"/>
              </a:ext>
            </a:extLst>
          </p:cNvPr>
          <p:cNvPicPr>
            <a:picLocks noChangeAspect="1"/>
          </p:cNvPicPr>
          <p:nvPr/>
        </p:nvPicPr>
        <p:blipFill rotWithShape="1">
          <a:blip r:embed="rId2">
            <a:extLst>
              <a:ext uri="{28A0092B-C50C-407E-A947-70E740481C1C}">
                <a14:useLocalDpi xmlns:a14="http://schemas.microsoft.com/office/drawing/2010/main" val="0"/>
              </a:ext>
            </a:extLst>
          </a:blip>
          <a:srcRect l="9136" r="8943" b="2"/>
          <a:stretch/>
        </p:blipFill>
        <p:spPr>
          <a:xfrm>
            <a:off x="7309624" y="2389218"/>
            <a:ext cx="3926203" cy="3714244"/>
          </a:xfrm>
          <a:prstGeom prst="rect">
            <a:avLst/>
          </a:prstGeom>
        </p:spPr>
      </p:pic>
      <p:sp>
        <p:nvSpPr>
          <p:cNvPr id="40" name="Rectangle 39">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E4B11E2C-FA13-9F8C-26DB-60FC72750B23}"/>
              </a:ext>
            </a:extLst>
          </p:cNvPr>
          <p:cNvSpPr>
            <a:spLocks noGrp="1"/>
          </p:cNvSpPr>
          <p:nvPr>
            <p:ph type="sldNum" sz="quarter" idx="12"/>
          </p:nvPr>
        </p:nvSpPr>
        <p:spPr/>
        <p:txBody>
          <a:bodyPr/>
          <a:lstStyle/>
          <a:p>
            <a:fld id="{364C9072-047D-4798-95D9-E7769E164F77}" type="slidenum">
              <a:rPr lang="en-US" smtClean="0"/>
              <a:t>5</a:t>
            </a:fld>
            <a:endParaRPr lang="en-US"/>
          </a:p>
        </p:txBody>
      </p:sp>
    </p:spTree>
    <p:extLst>
      <p:ext uri="{BB962C8B-B14F-4D97-AF65-F5344CB8AC3E}">
        <p14:creationId xmlns:p14="http://schemas.microsoft.com/office/powerpoint/2010/main" val="160337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06B029-6D80-A6AB-CF88-0FBCF5618C34}"/>
              </a:ext>
            </a:extLst>
          </p:cNvPr>
          <p:cNvSpPr>
            <a:spLocks noGrp="1"/>
          </p:cNvSpPr>
          <p:nvPr>
            <p:ph type="title"/>
          </p:nvPr>
        </p:nvSpPr>
        <p:spPr>
          <a:xfrm>
            <a:off x="589560" y="856180"/>
            <a:ext cx="4560584" cy="1128068"/>
          </a:xfrm>
        </p:spPr>
        <p:txBody>
          <a:bodyPr anchor="ctr">
            <a:normAutofit/>
          </a:bodyPr>
          <a:lstStyle/>
          <a:p>
            <a:r>
              <a:rPr lang="en-US" sz="4000" dirty="0"/>
              <a:t>Simple License</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521DC810-4E53-2B4D-C376-31D6CABB3903}"/>
              </a:ext>
            </a:extLst>
          </p:cNvPr>
          <p:cNvSpPr>
            <a:spLocks noGrp="1"/>
          </p:cNvSpPr>
          <p:nvPr>
            <p:ph idx="1"/>
          </p:nvPr>
        </p:nvSpPr>
        <p:spPr>
          <a:xfrm>
            <a:off x="159341" y="2330505"/>
            <a:ext cx="5526468" cy="4477315"/>
          </a:xfrm>
        </p:spPr>
        <p:txBody>
          <a:bodyPr anchor="ctr">
            <a:normAutofit fontScale="85000" lnSpcReduction="20000"/>
          </a:bodyPr>
          <a:lstStyle/>
          <a:p>
            <a:r>
              <a:rPr lang="en-US" b="1" dirty="0"/>
              <a:t>What</a:t>
            </a:r>
            <a:r>
              <a:rPr lang="en-US" dirty="0"/>
              <a:t>?  </a:t>
            </a:r>
            <a:r>
              <a:rPr lang="en-US" sz="2600" dirty="0"/>
              <a:t>Licensed Product under IP, IP and/or Know-How</a:t>
            </a:r>
          </a:p>
          <a:p>
            <a:r>
              <a:rPr lang="en-US" b="1" dirty="0"/>
              <a:t>Who</a:t>
            </a:r>
            <a:r>
              <a:rPr lang="en-US" dirty="0"/>
              <a:t>?  </a:t>
            </a:r>
            <a:r>
              <a:rPr lang="en-US" sz="2600" dirty="0"/>
              <a:t>Originator still owns the IP but grants a license</a:t>
            </a:r>
            <a:endParaRPr lang="en-US" dirty="0"/>
          </a:p>
          <a:p>
            <a:pPr lvl="2"/>
            <a:r>
              <a:rPr lang="en-US" dirty="0"/>
              <a:t>Broadest:  License grant to research, develop, make or have made, sell or have sold Licensed Products under the patents </a:t>
            </a:r>
          </a:p>
          <a:p>
            <a:pPr lvl="2"/>
            <a:r>
              <a:rPr lang="en-US" dirty="0"/>
              <a:t>Generally, includes sublicensing</a:t>
            </a:r>
          </a:p>
          <a:p>
            <a:pPr lvl="2"/>
            <a:r>
              <a:rPr lang="en-US" dirty="0"/>
              <a:t>Can retain rights (such as to do research)</a:t>
            </a:r>
          </a:p>
          <a:p>
            <a:pPr lvl="1"/>
            <a:r>
              <a:rPr lang="en-US" dirty="0"/>
              <a:t>No ongoing role for originator</a:t>
            </a:r>
          </a:p>
          <a:p>
            <a:r>
              <a:rPr lang="en-US" b="1" dirty="0"/>
              <a:t>Money</a:t>
            </a:r>
            <a:r>
              <a:rPr lang="en-US" dirty="0"/>
              <a:t>? </a:t>
            </a:r>
          </a:p>
          <a:p>
            <a:pPr lvl="1"/>
            <a:r>
              <a:rPr lang="en-US" sz="2200" dirty="0"/>
              <a:t>Typically upfront, milestones (dev, reg, and sales), and royalties.  </a:t>
            </a:r>
          </a:p>
          <a:p>
            <a:pPr lvl="1"/>
            <a:r>
              <a:rPr lang="en-US" sz="2200" dirty="0"/>
              <a:t>Can include sublicensing share.  </a:t>
            </a:r>
            <a:endParaRPr lang="en-US" dirty="0"/>
          </a:p>
          <a:p>
            <a:r>
              <a:rPr lang="en-US" b="1" dirty="0"/>
              <a:t>Advice</a:t>
            </a:r>
            <a:r>
              <a:rPr lang="en-US" dirty="0"/>
              <a:t>?  </a:t>
            </a:r>
            <a:r>
              <a:rPr lang="en-US" sz="2600" dirty="0"/>
              <a:t>Diligence requirements to ensure back-ended payments achieved</a:t>
            </a:r>
            <a:endParaRPr lang="en-US" dirty="0"/>
          </a:p>
          <a:p>
            <a:endParaRPr lang="en-US" sz="2000" dirty="0"/>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red and white sign&#10;&#10;Description automatically generated with low confidence">
            <a:extLst>
              <a:ext uri="{FF2B5EF4-FFF2-40B4-BE49-F238E27FC236}">
                <a16:creationId xmlns:a16="http://schemas.microsoft.com/office/drawing/2014/main" id="{332B29CE-B03D-7DD3-9289-C0A6210C1D08}"/>
              </a:ext>
            </a:extLst>
          </p:cNvPr>
          <p:cNvPicPr>
            <a:picLocks noChangeAspect="1"/>
          </p:cNvPicPr>
          <p:nvPr/>
        </p:nvPicPr>
        <p:blipFill rotWithShape="1">
          <a:blip r:embed="rId2">
            <a:extLst>
              <a:ext uri="{28A0092B-C50C-407E-A947-70E740481C1C}">
                <a14:useLocalDpi xmlns:a14="http://schemas.microsoft.com/office/drawing/2010/main" val="0"/>
              </a:ext>
            </a:extLst>
          </a:blip>
          <a:srcRect l="5908" r="10019" b="1"/>
          <a:stretch/>
        </p:blipFill>
        <p:spPr>
          <a:xfrm>
            <a:off x="5977788" y="799352"/>
            <a:ext cx="5425410" cy="5259296"/>
          </a:xfrm>
          <a:prstGeom prst="rect">
            <a:avLst/>
          </a:prstGeom>
        </p:spPr>
      </p:pic>
      <p:sp>
        <p:nvSpPr>
          <p:cNvPr id="6" name="Slide Number Placeholder 5">
            <a:extLst>
              <a:ext uri="{FF2B5EF4-FFF2-40B4-BE49-F238E27FC236}">
                <a16:creationId xmlns:a16="http://schemas.microsoft.com/office/drawing/2014/main" id="{44DF275E-D8EC-9612-4A24-5AEE195A1737}"/>
              </a:ext>
            </a:extLst>
          </p:cNvPr>
          <p:cNvSpPr>
            <a:spLocks noGrp="1"/>
          </p:cNvSpPr>
          <p:nvPr>
            <p:ph type="sldNum" sz="quarter" idx="12"/>
          </p:nvPr>
        </p:nvSpPr>
        <p:spPr/>
        <p:txBody>
          <a:bodyPr/>
          <a:lstStyle/>
          <a:p>
            <a:fld id="{364C9072-047D-4798-95D9-E7769E164F77}" type="slidenum">
              <a:rPr lang="en-US" smtClean="0"/>
              <a:t>6</a:t>
            </a:fld>
            <a:endParaRPr lang="en-US"/>
          </a:p>
        </p:txBody>
      </p:sp>
    </p:spTree>
    <p:extLst>
      <p:ext uri="{BB962C8B-B14F-4D97-AF65-F5344CB8AC3E}">
        <p14:creationId xmlns:p14="http://schemas.microsoft.com/office/powerpoint/2010/main" val="629878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FB3A43-0083-52A4-4D52-21CE1B5FA95B}"/>
              </a:ext>
            </a:extLst>
          </p:cNvPr>
          <p:cNvSpPr>
            <a:spLocks noGrp="1"/>
          </p:cNvSpPr>
          <p:nvPr>
            <p:ph type="title"/>
          </p:nvPr>
        </p:nvSpPr>
        <p:spPr>
          <a:xfrm>
            <a:off x="795528" y="386930"/>
            <a:ext cx="10141799" cy="1300554"/>
          </a:xfrm>
        </p:spPr>
        <p:txBody>
          <a:bodyPr anchor="b">
            <a:normAutofit/>
          </a:bodyPr>
          <a:lstStyle/>
          <a:p>
            <a:r>
              <a:rPr lang="en-US" sz="4800" dirty="0"/>
              <a:t>Detour 1 – </a:t>
            </a:r>
            <a:r>
              <a:rPr lang="en-US" sz="4800" dirty="0" err="1"/>
              <a:t>BioBucks</a:t>
            </a:r>
            <a:endParaRPr lang="en-US" sz="4800" dirty="0"/>
          </a:p>
        </p:txBody>
      </p:sp>
      <p:sp>
        <p:nvSpPr>
          <p:cNvPr id="14" name="Rectangle 13">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yellow sign with black text&#10;&#10;Description automatically generated with low confidence">
            <a:extLst>
              <a:ext uri="{FF2B5EF4-FFF2-40B4-BE49-F238E27FC236}">
                <a16:creationId xmlns:a16="http://schemas.microsoft.com/office/drawing/2014/main" id="{92B5B21C-CE29-0F4A-9D12-846F0F03E8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450" y="2524715"/>
            <a:ext cx="4613967" cy="3714244"/>
          </a:xfrm>
          <a:prstGeom prst="rect">
            <a:avLst/>
          </a:prstGeom>
        </p:spPr>
      </p:pic>
      <p:sp>
        <p:nvSpPr>
          <p:cNvPr id="9" name="Content Placeholder 8">
            <a:extLst>
              <a:ext uri="{FF2B5EF4-FFF2-40B4-BE49-F238E27FC236}">
                <a16:creationId xmlns:a16="http://schemas.microsoft.com/office/drawing/2014/main" id="{431B6576-0AD5-738E-F3F7-1AD28C8C68CC}"/>
              </a:ext>
            </a:extLst>
          </p:cNvPr>
          <p:cNvSpPr>
            <a:spLocks noGrp="1"/>
          </p:cNvSpPr>
          <p:nvPr>
            <p:ph idx="1"/>
          </p:nvPr>
        </p:nvSpPr>
        <p:spPr>
          <a:xfrm>
            <a:off x="5809785" y="2599509"/>
            <a:ext cx="5127542" cy="3639450"/>
          </a:xfrm>
        </p:spPr>
        <p:txBody>
          <a:bodyPr anchor="ctr">
            <a:normAutofit fontScale="92500" lnSpcReduction="10000"/>
          </a:bodyPr>
          <a:lstStyle/>
          <a:p>
            <a:pPr>
              <a:spcAft>
                <a:spcPts val="600"/>
              </a:spcAft>
            </a:pPr>
            <a:r>
              <a:rPr lang="en-US" dirty="0"/>
              <a:t>Most deals $ not disclosed </a:t>
            </a:r>
          </a:p>
          <a:p>
            <a:pPr lvl="1">
              <a:spcAft>
                <a:spcPts val="600"/>
              </a:spcAft>
            </a:pPr>
            <a:r>
              <a:rPr lang="en-US" dirty="0"/>
              <a:t>Deal terms disclosed when material to a US public company or for bragging rights </a:t>
            </a:r>
          </a:p>
          <a:p>
            <a:pPr>
              <a:spcAft>
                <a:spcPts val="600"/>
              </a:spcAft>
            </a:pPr>
            <a:r>
              <a:rPr lang="en-US" dirty="0"/>
              <a:t>Difficult to compare</a:t>
            </a:r>
          </a:p>
          <a:p>
            <a:pPr lvl="1">
              <a:spcAft>
                <a:spcPts val="600"/>
              </a:spcAft>
            </a:pPr>
            <a:r>
              <a:rPr lang="en-US" sz="2000" dirty="0"/>
              <a:t>Milestones have different triggers</a:t>
            </a:r>
          </a:p>
          <a:p>
            <a:pPr lvl="1">
              <a:spcAft>
                <a:spcPts val="600"/>
              </a:spcAft>
            </a:pPr>
            <a:r>
              <a:rPr lang="en-US" sz="2000" dirty="0"/>
              <a:t>Upfront may be committed</a:t>
            </a:r>
          </a:p>
          <a:p>
            <a:pPr lvl="1">
              <a:spcAft>
                <a:spcPts val="600"/>
              </a:spcAft>
            </a:pPr>
            <a:r>
              <a:rPr lang="en-US" sz="2000" dirty="0"/>
              <a:t>Some have options</a:t>
            </a:r>
          </a:p>
          <a:p>
            <a:pPr lvl="1">
              <a:spcAft>
                <a:spcPts val="600"/>
              </a:spcAft>
            </a:pPr>
            <a:r>
              <a:rPr lang="en-US" sz="2000" dirty="0"/>
              <a:t>In negotiations, all forms of contributions trade-able</a:t>
            </a:r>
          </a:p>
        </p:txBody>
      </p:sp>
      <p:sp>
        <p:nvSpPr>
          <p:cNvPr id="18" name="Rectangle 17">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410683BB-1D80-9CEA-4B6F-A173EAC15D4A}"/>
              </a:ext>
            </a:extLst>
          </p:cNvPr>
          <p:cNvSpPr>
            <a:spLocks noGrp="1"/>
          </p:cNvSpPr>
          <p:nvPr>
            <p:ph type="sldNum" sz="quarter" idx="12"/>
          </p:nvPr>
        </p:nvSpPr>
        <p:spPr/>
        <p:txBody>
          <a:bodyPr/>
          <a:lstStyle/>
          <a:p>
            <a:fld id="{364C9072-047D-4798-95D9-E7769E164F77}" type="slidenum">
              <a:rPr lang="en-US" smtClean="0"/>
              <a:t>7</a:t>
            </a:fld>
            <a:endParaRPr lang="en-US"/>
          </a:p>
        </p:txBody>
      </p:sp>
    </p:spTree>
    <p:extLst>
      <p:ext uri="{BB962C8B-B14F-4D97-AF65-F5344CB8AC3E}">
        <p14:creationId xmlns:p14="http://schemas.microsoft.com/office/powerpoint/2010/main" val="55334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FB3A43-0083-52A4-4D52-21CE1B5FA95B}"/>
              </a:ext>
            </a:extLst>
          </p:cNvPr>
          <p:cNvSpPr>
            <a:spLocks noGrp="1"/>
          </p:cNvSpPr>
          <p:nvPr>
            <p:ph type="title"/>
          </p:nvPr>
        </p:nvSpPr>
        <p:spPr>
          <a:xfrm>
            <a:off x="795528" y="386930"/>
            <a:ext cx="10141799" cy="1300554"/>
          </a:xfrm>
        </p:spPr>
        <p:txBody>
          <a:bodyPr anchor="b">
            <a:normAutofit/>
          </a:bodyPr>
          <a:lstStyle/>
          <a:p>
            <a:r>
              <a:rPr lang="en-US" sz="4800" dirty="0"/>
              <a:t>Detour 2 – Equity</a:t>
            </a:r>
          </a:p>
        </p:txBody>
      </p:sp>
      <p:sp>
        <p:nvSpPr>
          <p:cNvPr id="14" name="Rectangle 13">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yellow sign with black text&#10;&#10;Description automatically generated with low confidence">
            <a:extLst>
              <a:ext uri="{FF2B5EF4-FFF2-40B4-BE49-F238E27FC236}">
                <a16:creationId xmlns:a16="http://schemas.microsoft.com/office/drawing/2014/main" id="{92B5B21C-CE29-0F4A-9D12-846F0F03E8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450" y="2524715"/>
            <a:ext cx="4613967" cy="3714244"/>
          </a:xfrm>
          <a:prstGeom prst="rect">
            <a:avLst/>
          </a:prstGeom>
        </p:spPr>
      </p:pic>
      <p:sp>
        <p:nvSpPr>
          <p:cNvPr id="9" name="Content Placeholder 8">
            <a:extLst>
              <a:ext uri="{FF2B5EF4-FFF2-40B4-BE49-F238E27FC236}">
                <a16:creationId xmlns:a16="http://schemas.microsoft.com/office/drawing/2014/main" id="{431B6576-0AD5-738E-F3F7-1AD28C8C68CC}"/>
              </a:ext>
            </a:extLst>
          </p:cNvPr>
          <p:cNvSpPr>
            <a:spLocks noGrp="1"/>
          </p:cNvSpPr>
          <p:nvPr>
            <p:ph idx="1"/>
          </p:nvPr>
        </p:nvSpPr>
        <p:spPr>
          <a:xfrm>
            <a:off x="5809785" y="2599509"/>
            <a:ext cx="5127542" cy="3639450"/>
          </a:xfrm>
        </p:spPr>
        <p:txBody>
          <a:bodyPr anchor="ctr">
            <a:normAutofit fontScale="85000" lnSpcReduction="20000"/>
          </a:bodyPr>
          <a:lstStyle/>
          <a:p>
            <a:pPr>
              <a:spcAft>
                <a:spcPts val="600"/>
              </a:spcAft>
            </a:pPr>
            <a:r>
              <a:rPr lang="en-US" dirty="0"/>
              <a:t>Buyer:  equity </a:t>
            </a:r>
            <a:r>
              <a:rPr lang="en-US" dirty="0" err="1"/>
              <a:t>derisks</a:t>
            </a:r>
            <a:r>
              <a:rPr lang="en-US" dirty="0"/>
              <a:t> (diversifies investment)</a:t>
            </a:r>
          </a:p>
          <a:p>
            <a:pPr lvl="1">
              <a:spcAft>
                <a:spcPts val="600"/>
              </a:spcAft>
            </a:pPr>
            <a:r>
              <a:rPr lang="en-US" dirty="0"/>
              <a:t>But different companies see equity as a plus or a pain</a:t>
            </a:r>
          </a:p>
          <a:p>
            <a:pPr lvl="1">
              <a:spcAft>
                <a:spcPts val="600"/>
              </a:spcAft>
            </a:pPr>
            <a:r>
              <a:rPr lang="en-US" dirty="0"/>
              <a:t>Often different decision makers</a:t>
            </a:r>
          </a:p>
          <a:p>
            <a:pPr lvl="1">
              <a:spcAft>
                <a:spcPts val="600"/>
              </a:spcAft>
            </a:pPr>
            <a:r>
              <a:rPr lang="en-US" dirty="0"/>
              <a:t>Venture arms may be aligned with BD or aiming to be pre-BD or alternative to BD focus</a:t>
            </a:r>
          </a:p>
          <a:p>
            <a:pPr lvl="1">
              <a:spcAft>
                <a:spcPts val="600"/>
              </a:spcAft>
            </a:pPr>
            <a:r>
              <a:rPr lang="en-US" dirty="0"/>
              <a:t>Leads to observer board seat</a:t>
            </a:r>
          </a:p>
          <a:p>
            <a:pPr>
              <a:spcAft>
                <a:spcPts val="600"/>
              </a:spcAft>
            </a:pPr>
            <a:r>
              <a:rPr lang="en-US" dirty="0"/>
              <a:t>Seller:  rather have unrestricted cash</a:t>
            </a:r>
          </a:p>
          <a:p>
            <a:pPr lvl="1">
              <a:spcAft>
                <a:spcPts val="600"/>
              </a:spcAft>
            </a:pPr>
            <a:r>
              <a:rPr lang="en-US" dirty="0"/>
              <a:t>But validates company</a:t>
            </a:r>
          </a:p>
        </p:txBody>
      </p:sp>
      <p:sp>
        <p:nvSpPr>
          <p:cNvPr id="18" name="Rectangle 17">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410683BB-1D80-9CEA-4B6F-A173EAC15D4A}"/>
              </a:ext>
            </a:extLst>
          </p:cNvPr>
          <p:cNvSpPr>
            <a:spLocks noGrp="1"/>
          </p:cNvSpPr>
          <p:nvPr>
            <p:ph type="sldNum" sz="quarter" idx="12"/>
          </p:nvPr>
        </p:nvSpPr>
        <p:spPr/>
        <p:txBody>
          <a:bodyPr/>
          <a:lstStyle/>
          <a:p>
            <a:fld id="{364C9072-047D-4798-95D9-E7769E164F77}" type="slidenum">
              <a:rPr lang="en-US" smtClean="0"/>
              <a:t>8</a:t>
            </a:fld>
            <a:endParaRPr lang="en-US"/>
          </a:p>
        </p:txBody>
      </p:sp>
    </p:spTree>
    <p:extLst>
      <p:ext uri="{BB962C8B-B14F-4D97-AF65-F5344CB8AC3E}">
        <p14:creationId xmlns:p14="http://schemas.microsoft.com/office/powerpoint/2010/main" val="2083594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FB3A43-0083-52A4-4D52-21CE1B5FA95B}"/>
              </a:ext>
            </a:extLst>
          </p:cNvPr>
          <p:cNvSpPr>
            <a:spLocks noGrp="1"/>
          </p:cNvSpPr>
          <p:nvPr>
            <p:ph type="title"/>
          </p:nvPr>
        </p:nvSpPr>
        <p:spPr>
          <a:xfrm>
            <a:off x="795528" y="386930"/>
            <a:ext cx="10141799" cy="1300554"/>
          </a:xfrm>
        </p:spPr>
        <p:txBody>
          <a:bodyPr anchor="b">
            <a:normAutofit/>
          </a:bodyPr>
          <a:lstStyle/>
          <a:p>
            <a:r>
              <a:rPr lang="en-US" sz="4800" dirty="0"/>
              <a:t>Detour 3 – Sublicensing</a:t>
            </a:r>
          </a:p>
        </p:txBody>
      </p:sp>
      <p:sp>
        <p:nvSpPr>
          <p:cNvPr id="14" name="Rectangle 13">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yellow sign with black text&#10;&#10;Description automatically generated with low confidence">
            <a:extLst>
              <a:ext uri="{FF2B5EF4-FFF2-40B4-BE49-F238E27FC236}">
                <a16:creationId xmlns:a16="http://schemas.microsoft.com/office/drawing/2014/main" id="{92B5B21C-CE29-0F4A-9D12-846F0F03E8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450" y="2524715"/>
            <a:ext cx="4613967" cy="3714244"/>
          </a:xfrm>
          <a:prstGeom prst="rect">
            <a:avLst/>
          </a:prstGeom>
        </p:spPr>
      </p:pic>
      <p:sp>
        <p:nvSpPr>
          <p:cNvPr id="9" name="Content Placeholder 8">
            <a:extLst>
              <a:ext uri="{FF2B5EF4-FFF2-40B4-BE49-F238E27FC236}">
                <a16:creationId xmlns:a16="http://schemas.microsoft.com/office/drawing/2014/main" id="{431B6576-0AD5-738E-F3F7-1AD28C8C68CC}"/>
              </a:ext>
            </a:extLst>
          </p:cNvPr>
          <p:cNvSpPr>
            <a:spLocks noGrp="1"/>
          </p:cNvSpPr>
          <p:nvPr>
            <p:ph idx="1"/>
          </p:nvPr>
        </p:nvSpPr>
        <p:spPr>
          <a:xfrm>
            <a:off x="5809785" y="2599509"/>
            <a:ext cx="5127542" cy="3639450"/>
          </a:xfrm>
        </p:spPr>
        <p:txBody>
          <a:bodyPr anchor="ctr">
            <a:normAutofit fontScale="85000" lnSpcReduction="20000"/>
          </a:bodyPr>
          <a:lstStyle/>
          <a:p>
            <a:pPr>
              <a:spcAft>
                <a:spcPts val="600"/>
              </a:spcAft>
            </a:pPr>
            <a:r>
              <a:rPr lang="en-US" dirty="0"/>
              <a:t>Big companies want right to sublicense</a:t>
            </a:r>
          </a:p>
          <a:p>
            <a:pPr lvl="1">
              <a:spcAft>
                <a:spcPts val="600"/>
              </a:spcAft>
            </a:pPr>
            <a:r>
              <a:rPr lang="en-US" dirty="0"/>
              <a:t>To market in Greece, Turkey, China  </a:t>
            </a:r>
            <a:r>
              <a:rPr lang="en-US" dirty="0" err="1"/>
              <a:t>etc</a:t>
            </a:r>
            <a:r>
              <a:rPr lang="en-US" dirty="0"/>
              <a:t> where nationalism favors locals</a:t>
            </a:r>
          </a:p>
          <a:p>
            <a:pPr>
              <a:spcAft>
                <a:spcPts val="600"/>
              </a:spcAft>
            </a:pPr>
            <a:r>
              <a:rPr lang="en-US" dirty="0"/>
              <a:t>Mid sized companies often develop to clinical POC and partner again</a:t>
            </a:r>
          </a:p>
          <a:p>
            <a:pPr>
              <a:spcAft>
                <a:spcPts val="600"/>
              </a:spcAft>
            </a:pPr>
            <a:r>
              <a:rPr lang="en-US" dirty="0"/>
              <a:t>Can have a (tiered) share of sublicensing revenue in addition or in lieu of other terms</a:t>
            </a:r>
          </a:p>
          <a:p>
            <a:pPr lvl="1">
              <a:spcAft>
                <a:spcPts val="600"/>
              </a:spcAft>
            </a:pPr>
            <a:r>
              <a:rPr lang="en-US" dirty="0"/>
              <a:t>Typically excludes equity, research funding, often excludes royalties</a:t>
            </a:r>
          </a:p>
        </p:txBody>
      </p:sp>
      <p:sp>
        <p:nvSpPr>
          <p:cNvPr id="18" name="Rectangle 17">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410683BB-1D80-9CEA-4B6F-A173EAC15D4A}"/>
              </a:ext>
            </a:extLst>
          </p:cNvPr>
          <p:cNvSpPr>
            <a:spLocks noGrp="1"/>
          </p:cNvSpPr>
          <p:nvPr>
            <p:ph type="sldNum" sz="quarter" idx="12"/>
          </p:nvPr>
        </p:nvSpPr>
        <p:spPr/>
        <p:txBody>
          <a:bodyPr/>
          <a:lstStyle/>
          <a:p>
            <a:fld id="{364C9072-047D-4798-95D9-E7769E164F77}" type="slidenum">
              <a:rPr lang="en-US" smtClean="0"/>
              <a:t>9</a:t>
            </a:fld>
            <a:endParaRPr lang="en-US"/>
          </a:p>
        </p:txBody>
      </p:sp>
    </p:spTree>
    <p:extLst>
      <p:ext uri="{BB962C8B-B14F-4D97-AF65-F5344CB8AC3E}">
        <p14:creationId xmlns:p14="http://schemas.microsoft.com/office/powerpoint/2010/main" val="304714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ndVT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3.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Retrospec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1519</TotalTime>
  <Words>3738</Words>
  <Application>Microsoft Office PowerPoint</Application>
  <PresentationFormat>Widescreen</PresentationFormat>
  <Paragraphs>391</Paragraphs>
  <Slides>36</Slides>
  <Notes>3</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36</vt:i4>
      </vt:variant>
    </vt:vector>
  </HeadingPairs>
  <TitlesOfParts>
    <vt:vector size="50" baseType="lpstr">
      <vt:lpstr>Arial</vt:lpstr>
      <vt:lpstr>Calibri</vt:lpstr>
      <vt:lpstr>Calibri Light</vt:lpstr>
      <vt:lpstr>Gill Sans MT</vt:lpstr>
      <vt:lpstr>Tahoma</vt:lpstr>
      <vt:lpstr>Times New Roman</vt:lpstr>
      <vt:lpstr>Wingdings 2</vt:lpstr>
      <vt:lpstr>Office Theme</vt:lpstr>
      <vt:lpstr>DividendVTI</vt:lpstr>
      <vt:lpstr>Retrospect</vt:lpstr>
      <vt:lpstr>1_Office Theme</vt:lpstr>
      <vt:lpstr>2_Office Theme</vt:lpstr>
      <vt:lpstr>3_Office Theme</vt:lpstr>
      <vt:lpstr>1_Retrospect</vt:lpstr>
      <vt:lpstr>A Tour of Deal Structures</vt:lpstr>
      <vt:lpstr>Alternative Deal Structures</vt:lpstr>
      <vt:lpstr>Deal construction – term sheets</vt:lpstr>
      <vt:lpstr>Starting deal:  MTA, Pilot or Feasibility</vt:lpstr>
      <vt:lpstr>Sale</vt:lpstr>
      <vt:lpstr>Simple License</vt:lpstr>
      <vt:lpstr>Detour 1 – BioBucks</vt:lpstr>
      <vt:lpstr>Detour 2 – Equity</vt:lpstr>
      <vt:lpstr>Detour 3 – Sublicensing</vt:lpstr>
      <vt:lpstr>Gilead and AGenus</vt:lpstr>
      <vt:lpstr>Gilead and Agenus-  up to 5 Abs, IND stage Dec 2018</vt:lpstr>
      <vt:lpstr>Terms</vt:lpstr>
      <vt:lpstr>Dispute Resolution</vt:lpstr>
      <vt:lpstr>Termination</vt:lpstr>
      <vt:lpstr>Detour 4 –  Options inside deals</vt:lpstr>
      <vt:lpstr>Option Deal</vt:lpstr>
      <vt:lpstr>Novartis Conatus Dec 2016  (summarized with access to full contract from SEC Edgar)</vt:lpstr>
      <vt:lpstr>Research Collaborations = Often complex</vt:lpstr>
      <vt:lpstr>Detour 5- Exclusivity</vt:lpstr>
      <vt:lpstr>Repare Therapeutics and BMS May 2020 </vt:lpstr>
      <vt:lpstr>Aim:  provide exclusive license option rights to those synthetic lethality targets that add lethality onto cancer gene lesions</vt:lpstr>
      <vt:lpstr>  Each step Hit to In vivo Validation  reported anonymized    but JSC can decide that JSC or BMS Internal Gatekeeper needs to see unblinded data (to be firewalled from rest of BMS)</vt:lpstr>
      <vt:lpstr>  If BMS Opts-in to a Target, BMS has a clock for progress      </vt:lpstr>
      <vt:lpstr>Excluded Campaigns and Targets   </vt:lpstr>
      <vt:lpstr>License to BMS &amp; Exclusivity  </vt:lpstr>
      <vt:lpstr>Payments     </vt:lpstr>
      <vt:lpstr>IP ownership    </vt:lpstr>
      <vt:lpstr>PR     </vt:lpstr>
      <vt:lpstr>CoDevelopment and Territorial Splits</vt:lpstr>
      <vt:lpstr>Structure first deal to permit a 2nd deal</vt:lpstr>
      <vt:lpstr>China as first Territorial Deal</vt:lpstr>
      <vt:lpstr>A Tour of Deals</vt:lpstr>
      <vt:lpstr>PowerPoint Presentation</vt:lpstr>
      <vt:lpstr>The Negotiating Process</vt:lpstr>
      <vt:lpstr>Strategy</vt:lpstr>
      <vt:lpstr>Deals Get Done Because of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Pullan</dc:creator>
  <cp:lastModifiedBy>Linda Pullan</cp:lastModifiedBy>
  <cp:revision>5</cp:revision>
  <dcterms:created xsi:type="dcterms:W3CDTF">2022-06-09T01:56:48Z</dcterms:created>
  <dcterms:modified xsi:type="dcterms:W3CDTF">2023-06-15T15:05:35Z</dcterms:modified>
</cp:coreProperties>
</file>