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2" r:id="rId2"/>
    <p:sldMasterId id="2147483672" r:id="rId3"/>
  </p:sldMasterIdLst>
  <p:notesMasterIdLst>
    <p:notesMasterId r:id="rId28"/>
  </p:notesMasterIdLst>
  <p:sldIdLst>
    <p:sldId id="256" r:id="rId4"/>
    <p:sldId id="257" r:id="rId5"/>
    <p:sldId id="265" r:id="rId6"/>
    <p:sldId id="270" r:id="rId7"/>
    <p:sldId id="271" r:id="rId8"/>
    <p:sldId id="274" r:id="rId9"/>
    <p:sldId id="262" r:id="rId10"/>
    <p:sldId id="269" r:id="rId11"/>
    <p:sldId id="263" r:id="rId12"/>
    <p:sldId id="264" r:id="rId13"/>
    <p:sldId id="275" r:id="rId14"/>
    <p:sldId id="276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90" r:id="rId24"/>
    <p:sldId id="288" r:id="rId25"/>
    <p:sldId id="289" r:id="rId26"/>
    <p:sldId id="26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Harrington" initials="AH" lastIdx="7" clrIdx="0">
    <p:extLst>
      <p:ext uri="{19B8F6BF-5375-455C-9EA6-DF929625EA0E}">
        <p15:presenceInfo xmlns:p15="http://schemas.microsoft.com/office/powerpoint/2012/main" userId="S-1-5-21-2149558826-3324038498-27948981-312887" providerId="AD"/>
      </p:ext>
    </p:extLst>
  </p:cmAuthor>
  <p:cmAuthor id="2" name="Daniel Froemel" initials="DF" lastIdx="1" clrIdx="1">
    <p:extLst>
      <p:ext uri="{19B8F6BF-5375-455C-9EA6-DF929625EA0E}">
        <p15:presenceInfo xmlns:p15="http://schemas.microsoft.com/office/powerpoint/2012/main" userId="S-1-5-21-2149558826-3324038498-27948981-374515" providerId="AD"/>
      </p:ext>
    </p:extLst>
  </p:cmAuthor>
  <p:cmAuthor id="3" name="Alyson Lerma" initials="AL" lastIdx="7" clrIdx="2">
    <p:extLst>
      <p:ext uri="{19B8F6BF-5375-455C-9EA6-DF929625EA0E}">
        <p15:presenceInfo xmlns:p15="http://schemas.microsoft.com/office/powerpoint/2012/main" userId="S-1-5-21-2149558826-3324038498-27948981-308640" providerId="AD"/>
      </p:ext>
    </p:extLst>
  </p:cmAuthor>
  <p:cmAuthor id="4" name="Hannah McIntosh" initials="HM" lastIdx="2" clrIdx="3">
    <p:extLst>
      <p:ext uri="{19B8F6BF-5375-455C-9EA6-DF929625EA0E}">
        <p15:presenceInfo xmlns:p15="http://schemas.microsoft.com/office/powerpoint/2012/main" userId="S-1-5-21-2149558826-3324038498-27948981-3653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72"/>
    <a:srgbClr val="000000"/>
    <a:srgbClr val="1B365D"/>
    <a:srgbClr val="6E7073"/>
    <a:srgbClr val="CDCDCD"/>
    <a:srgbClr val="EEEEEE"/>
    <a:srgbClr val="174A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0764A-B111-44B3-AE37-A9C6790043FE}" type="datetimeFigureOut">
              <a:rPr lang="en-US" smtClean="0"/>
              <a:t>9/13/2018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C1CD0-D833-4B0D-BF33-74A8E63C0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6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962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 Education </a:t>
            </a:r>
            <a:r>
              <a:rPr lang="en-US" dirty="0" smtClean="0"/>
              <a:t>Students (slide title)</a:t>
            </a:r>
          </a:p>
          <a:p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When a JDC notifies a LEA that a general education student has been detained: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student remains enrolled in the LEA regardless of the location of the JDC.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LEA enters the juvenile detention center student classification for the facility (see the JDC student classifications slide) in SIS and uploads to EIS.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juvenile justice POC makes arrangements for the student’s educational services with the JDC and the other LEA if the JDC is located in another district.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If the student is placed in a JDC in another district, the juvenile justice POC works with the receiving LEA to ensure that all educational records are received in a timely manner and that the student is coded properly in the student information system.</a:t>
            </a:r>
          </a:p>
          <a:p>
            <a:endParaRPr lang="en-US" dirty="0" smtClean="0"/>
          </a:p>
          <a:p>
            <a:pPr lvl="0">
              <a:spcBef>
                <a:spcPct val="20000"/>
              </a:spcBef>
              <a:buClr>
                <a:srgbClr val="EE3524"/>
              </a:buClr>
            </a:pP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9832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Special Education Students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It is important to note that the process is different for special education students.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When </a:t>
            </a:r>
            <a:r>
              <a:rPr lang="en-US" dirty="0"/>
              <a:t>a JDC notifies a LEA that a special education student has been detained: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student remains enrolled in the LEA only if the JDC is located within the LEA.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student is withdrawn from the home LEA and enrolled in the receiving LEA if the JDC is located in another LEA.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This process assures that the receiving district, which is responsible for compliance with IDEA, has access to the IEP in </a:t>
            </a:r>
            <a:r>
              <a:rPr lang="en-US" dirty="0" err="1"/>
              <a:t>EdPlan</a:t>
            </a:r>
            <a:r>
              <a:rPr lang="en-US" dirty="0"/>
              <a:t> (</a:t>
            </a:r>
            <a:r>
              <a:rPr lang="en-US" dirty="0" err="1"/>
              <a:t>EasyIEP</a:t>
            </a:r>
            <a:r>
              <a:rPr lang="en-US" dirty="0"/>
              <a:t>).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LEA that enrolls the student during the incarceration enters the juvenile detention center student classification for the facility in SIS and uploads it to EIS.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187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JDC Student Classifications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shown on the next slide, each of the state’s 17 juvenile detention centers has a separate student classification.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first three digits are the letters “JDC.” 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final two digits are a number between “01” and “17</a:t>
            </a:r>
            <a:r>
              <a:rPr lang="en-US" dirty="0" smtClean="0"/>
              <a:t>.”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date the student enters the JDC is the student classification begin date</a:t>
            </a:r>
            <a:r>
              <a:rPr lang="en-US" dirty="0" smtClean="0"/>
              <a:t>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 date the student leaves the JDC is the student classification end date.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826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JDC01-JDC17 Student Classifications (slide title)</a:t>
            </a:r>
          </a:p>
          <a:p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The table in this slide contains the 17 juvenile detention student classifications.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For example, JDC01 is for the Bedford County Juvenile Detention Center 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JDC02 is for the Blount County Juvenile Detention Center.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106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Classifications Research Query</a:t>
            </a:r>
            <a:r>
              <a:rPr lang="en-US" dirty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(slide title)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check your juvenile detention center data, use the Student Classifications research query</a:t>
            </a:r>
            <a:r>
              <a:rPr lang="en-US" dirty="0" smtClean="0"/>
              <a:t>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Login to EIS as a district or school user</a:t>
            </a:r>
            <a:r>
              <a:rPr lang="en-US" dirty="0" smtClean="0"/>
              <a:t>.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Select “Data Reports” / “Research Queries</a:t>
            </a:r>
            <a:r>
              <a:rPr lang="en-US" dirty="0" smtClean="0"/>
              <a:t>.”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Select the “Student Classifications” research query.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53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Classifications Research Query</a:t>
            </a:r>
            <a:r>
              <a:rPr lang="en-US" dirty="0" smtClean="0"/>
              <a:t>: Juvenile Detention Centers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(slide title)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Select </a:t>
            </a:r>
            <a:r>
              <a:rPr lang="en-US" dirty="0"/>
              <a:t>“Student Classifications”  and the code for the facility of interest</a:t>
            </a:r>
            <a:r>
              <a:rPr lang="en-US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example,  select “JDC Bedford County (JDC01)” for the Bedford County Juvenile Detention Center. 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535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Classifications Research Query Results: JDC Bedford County</a:t>
            </a:r>
            <a:r>
              <a:rPr lang="en-US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dirty="0" smtClean="0"/>
              <a:t>JDC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01) (slide title)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To run the query, select “View Report</a:t>
            </a:r>
            <a:r>
              <a:rPr lang="en-US" dirty="0" smtClean="0"/>
              <a:t>.”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Download </a:t>
            </a:r>
            <a:r>
              <a:rPr lang="en-US" dirty="0"/>
              <a:t>in csv or Excel format using the file icon to the right of “Find” | “Next</a:t>
            </a:r>
            <a:r>
              <a:rPr lang="en-US" dirty="0" smtClean="0"/>
              <a:t>.”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As shown in the table below, the </a:t>
            </a:r>
            <a:r>
              <a:rPr lang="en-US" dirty="0"/>
              <a:t>Student Classifications research query results include a record for each student flagged with the JDC Bedford County (JDC01) student classification.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51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80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29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4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98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New code; communication began last summer, reference Trish Kelly webinar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269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84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the Student Classifications research query to check your data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Enter revisions to SIS/EIS as needed.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23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37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Juvenile Justice </a:t>
            </a:r>
            <a:r>
              <a:rPr lang="en-US" dirty="0" smtClean="0"/>
              <a:t>Point </a:t>
            </a:r>
            <a:r>
              <a:rPr lang="en-US" dirty="0"/>
              <a:t>of Contact (POC</a:t>
            </a:r>
            <a:r>
              <a:rPr lang="en-US" dirty="0" smtClean="0"/>
              <a:t>) (slide title)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i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i="1" dirty="0" smtClean="0"/>
              <a:t>All</a:t>
            </a:r>
            <a:r>
              <a:rPr lang="en-US" sz="1000" dirty="0" smtClean="0"/>
              <a:t> </a:t>
            </a:r>
            <a:r>
              <a:rPr lang="en-US" sz="1000" dirty="0"/>
              <a:t>districts must appoint a juvenile justice point of contact (POC) to: </a:t>
            </a:r>
            <a:endParaRPr lang="en-US" sz="1000" dirty="0" smtClean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serve </a:t>
            </a:r>
            <a:r>
              <a:rPr lang="en-US" sz="1000" dirty="0"/>
              <a:t>as the point of contact when a student is incarcerated</a:t>
            </a:r>
            <a:r>
              <a:rPr lang="en-US" sz="1000" dirty="0" smtClean="0"/>
              <a:t>,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communicate </a:t>
            </a:r>
            <a:r>
              <a:rPr lang="en-US" sz="1000" dirty="0"/>
              <a:t>with JDCs and juvenile justice POCs in other districts, </a:t>
            </a:r>
            <a:r>
              <a:rPr lang="en-US" sz="1000" dirty="0" smtClean="0"/>
              <a:t>and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expedite </a:t>
            </a:r>
            <a:r>
              <a:rPr lang="en-US" sz="1000" dirty="0"/>
              <a:t>the transfer of school records.</a:t>
            </a:r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3C1CD0-D833-4B0D-BF33-74A8E63C0BD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737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597" y="3810000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5334000"/>
            <a:ext cx="6400800" cy="685800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chemeClr val="bg1"/>
                </a:solidFill>
                <a:latin typeface="PermianSlabSerifTypeface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If applicable, insert sub-title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56799" y="6400800"/>
            <a:ext cx="5030403" cy="3810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 lang="en-US" sz="1400" smtClean="0">
                <a:solidFill>
                  <a:schemeClr val="tx2"/>
                </a:solidFill>
              </a:defRPr>
            </a:lvl1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Presenter Name | Job Title | Team/Office/Division | Date</a:t>
            </a:r>
          </a:p>
        </p:txBody>
      </p:sp>
    </p:spTree>
    <p:extLst>
      <p:ext uri="{BB962C8B-B14F-4D97-AF65-F5344CB8AC3E}">
        <p14:creationId xmlns:p14="http://schemas.microsoft.com/office/powerpoint/2010/main" val="47301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178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800" y="1295400"/>
            <a:ext cx="4114800" cy="4525963"/>
          </a:xfrm>
        </p:spPr>
        <p:txBody>
          <a:bodyPr/>
          <a:lstStyle>
            <a:lvl1pPr>
              <a:defRPr sz="220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495800" y="1295400"/>
            <a:ext cx="4114800" cy="452596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55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91435" y="3810000"/>
            <a:ext cx="5952565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9000" y="4038600"/>
            <a:ext cx="5562600" cy="2019300"/>
          </a:xfrm>
        </p:spPr>
        <p:txBody>
          <a:bodyPr>
            <a:normAutofit/>
          </a:bodyPr>
          <a:lstStyle>
            <a:lvl1pPr algn="r">
              <a:defRPr sz="3800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818180" y="3810000"/>
            <a:ext cx="238222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74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078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224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31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Presenter Name, Job Title, Team/Office/Division Name</a:t>
            </a:r>
          </a:p>
          <a:p>
            <a:pPr lvl="1"/>
            <a:r>
              <a:rPr lang="en-US" dirty="0" smtClean="0"/>
              <a:t>Email Address</a:t>
            </a:r>
          </a:p>
          <a:p>
            <a:pPr lvl="1"/>
            <a:r>
              <a:rPr lang="en-US" dirty="0" smtClean="0"/>
              <a:t>Phone Number</a:t>
            </a:r>
          </a:p>
          <a:p>
            <a:pPr lvl="0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04800" y="40582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Georgia"/>
              </a:rPr>
              <a:t>Contact Information</a:t>
            </a:r>
            <a:endParaRPr lang="en-US" sz="3200" b="1" dirty="0">
              <a:solidFill>
                <a:srgbClr val="FFFFFF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99516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0"/>
            <a:ext cx="9144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cs typeface="Arial" panose="020B0604020202020204" pitchFamily="34" charset="0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cs typeface="Arial" panose="020B0604020202020204" pitchFamily="34" charset="0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0473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98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522787"/>
            <a:ext cx="7772400" cy="708025"/>
          </a:xfrm>
        </p:spPr>
        <p:txBody>
          <a:bodyPr>
            <a:noAutofit/>
          </a:bodyPr>
          <a:lstStyle>
            <a:lvl1pPr algn="ctr">
              <a:defRPr sz="4200" b="1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1" y="6390274"/>
            <a:ext cx="7772399" cy="325851"/>
          </a:xfrm>
        </p:spPr>
        <p:txBody>
          <a:bodyPr>
            <a:noAutofit/>
          </a:bodyPr>
          <a:lstStyle>
            <a:lvl1pPr marL="0" indent="0" algn="ctr">
              <a:buNone/>
              <a:defRPr sz="16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| Job Title | Team/Office/Division Name | Date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290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024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66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800" y="1295400"/>
            <a:ext cx="4114800" cy="4525963"/>
          </a:xfrm>
        </p:spPr>
        <p:txBody>
          <a:bodyPr/>
          <a:lstStyle>
            <a:lvl1pPr>
              <a:defRPr sz="220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495800" y="1295400"/>
            <a:ext cx="4114800" cy="452596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7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91435" y="3810000"/>
            <a:ext cx="5952565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9000" y="4038600"/>
            <a:ext cx="5562600" cy="2019300"/>
          </a:xfrm>
        </p:spPr>
        <p:txBody>
          <a:bodyPr>
            <a:normAutofit/>
          </a:bodyPr>
          <a:lstStyle>
            <a:lvl1pPr algn="r">
              <a:defRPr sz="3800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818180" y="3810000"/>
            <a:ext cx="238222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106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37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088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0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Presenter Name, Job Title, Team/Office/Division Name</a:t>
            </a:r>
          </a:p>
          <a:p>
            <a:pPr lvl="1"/>
            <a:r>
              <a:rPr lang="en-US" dirty="0" smtClean="0"/>
              <a:t>Email Address</a:t>
            </a:r>
          </a:p>
          <a:p>
            <a:pPr lvl="1"/>
            <a:r>
              <a:rPr lang="en-US" dirty="0" smtClean="0"/>
              <a:t>Phone Number</a:t>
            </a:r>
          </a:p>
          <a:p>
            <a:pPr lvl="0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04800" y="40582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Georgia"/>
              </a:rPr>
              <a:t>Contact Information</a:t>
            </a:r>
            <a:endParaRPr lang="en-US" sz="3200" b="1" dirty="0">
              <a:solidFill>
                <a:srgbClr val="FFFFFF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07988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0"/>
            <a:ext cx="9144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cs typeface="Arial" panose="020B0604020202020204" pitchFamily="34" charset="0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cs typeface="Arial" panose="020B0604020202020204" pitchFamily="34" charset="0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580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81000" y="1295400"/>
            <a:ext cx="4114800" cy="4525963"/>
          </a:xfrm>
        </p:spPr>
        <p:txBody>
          <a:bodyPr/>
          <a:lstStyle>
            <a:lvl1pPr>
              <a:defRPr sz="220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572000" y="1295400"/>
            <a:ext cx="4114800" cy="452596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9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91435" y="3810000"/>
            <a:ext cx="5952565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9000" y="4038600"/>
            <a:ext cx="5562600" cy="2019300"/>
          </a:xfrm>
        </p:spPr>
        <p:txBody>
          <a:bodyPr>
            <a:normAutofit/>
          </a:bodyPr>
          <a:lstStyle>
            <a:lvl1pPr algn="r">
              <a:defRPr sz="3500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818180" y="3810000"/>
            <a:ext cx="238222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87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6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228600"/>
            <a:ext cx="8305800" cy="91440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6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i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cs typeface="PermianSlabSerifTypeface"/>
              </a:rPr>
              <a:t>Presenter</a:t>
            </a:r>
            <a:r>
              <a:rPr lang="en-US" sz="3000" b="1" i="0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cs typeface="PermianSlabSerifTypeface"/>
              </a:rPr>
              <a:t> Name</a:t>
            </a:r>
            <a:br>
              <a:rPr lang="en-US" sz="3000" b="1" i="0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cs typeface="PermianSlabSerifTypeface"/>
              </a:rPr>
            </a:br>
            <a:r>
              <a:rPr lang="en-US" sz="3000" b="1" i="0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cs typeface="PermianSlabSerifTypeface"/>
              </a:rPr>
              <a:t>Title</a:t>
            </a:r>
            <a:br>
              <a:rPr lang="en-US" sz="3000" b="1" i="0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cs typeface="PermianSlabSerifTypeface"/>
              </a:rPr>
            </a:br>
            <a:r>
              <a:rPr lang="en-US" sz="3000" b="1" i="0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cs typeface="PermianSlabSerifTypeface"/>
              </a:rPr>
              <a:t>Team/Office/Division</a:t>
            </a:r>
          </a:p>
          <a:p>
            <a:r>
              <a:rPr lang="en-US" sz="3000" b="1" i="0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cs typeface="PermianSlabSerifTypeface"/>
              </a:rPr>
              <a:t>Email Address</a:t>
            </a:r>
          </a:p>
          <a:p>
            <a:r>
              <a:rPr lang="en-US" sz="3000" b="1" i="0" baseline="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  <a:cs typeface="PermianSlabSerifTypeface"/>
              </a:rPr>
              <a:t>Phone Number</a:t>
            </a:r>
            <a:endParaRPr lang="en-US" sz="3000" b="1" i="0" dirty="0">
              <a:solidFill>
                <a:schemeClr val="bg1"/>
              </a:solidFill>
              <a:effectLst/>
              <a:latin typeface="Georgia" panose="02040502050405020303" pitchFamily="18" charset="0"/>
              <a:cs typeface="PermianSlabSerifTypeface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19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0"/>
            <a:ext cx="9144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8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522787"/>
            <a:ext cx="7772400" cy="708025"/>
          </a:xfrm>
        </p:spPr>
        <p:txBody>
          <a:bodyPr>
            <a:noAutofit/>
          </a:bodyPr>
          <a:lstStyle>
            <a:lvl1pPr algn="ctr">
              <a:defRPr sz="4200" b="1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1" y="6390274"/>
            <a:ext cx="7772399" cy="325851"/>
          </a:xfrm>
        </p:spPr>
        <p:txBody>
          <a:bodyPr>
            <a:noAutofit/>
          </a:bodyPr>
          <a:lstStyle>
            <a:lvl1pPr marL="0" indent="0" algn="ctr">
              <a:buNone/>
              <a:defRPr sz="16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| Job Title | Team/Office/Division Name | Date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298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7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2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9" r:id="rId4"/>
    <p:sldLayoutId id="2147483655" r:id="rId5"/>
    <p:sldLayoutId id="2147483658" r:id="rId6"/>
    <p:sldLayoutId id="2147483661" r:id="rId7"/>
    <p:sldLayoutId id="2147483660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PermianSlabSerifTypeface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rgbClr val="000000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7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8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82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7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9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Earl.Lattimore@tn.gov" TargetMode="External"/><Relationship Id="rId2" Type="http://schemas.openxmlformats.org/officeDocument/2006/relationships/hyperlink" Target="mailto:Daniel.Froemel@tn.gov" TargetMode="External"/><Relationship Id="rId1" Type="http://schemas.openxmlformats.org/officeDocument/2006/relationships/slideLayout" Target="../slideLayouts/slideLayout18.xml"/><Relationship Id="rId4" Type="http://schemas.openxmlformats.org/officeDocument/2006/relationships/hyperlink" Target="mailto:Erin.Christian@tn.gov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Foster Care &amp; Juvenile Justice Program Updates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Georgia" panose="02040502050405020303" pitchFamily="18" charset="0"/>
              </a:rPr>
              <a:t>Tennessee Data &amp; Attendance Conference</a:t>
            </a:r>
            <a:endParaRPr lang="en-US" dirty="0">
              <a:latin typeface="Georgia" panose="02040502050405020303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524000" y="6324600"/>
            <a:ext cx="5867399" cy="45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Daniel Froemel | Consolidated Planning &amp; Monitoring | Sept. 13,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0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Statewide counts for the 2017-18 school year (as of </a:t>
            </a:r>
            <a:r>
              <a:rPr lang="en-US" dirty="0" smtClean="0"/>
              <a:t>Aug. </a:t>
            </a:r>
            <a:r>
              <a:rPr lang="en-US" dirty="0"/>
              <a:t>30, 2018) were:</a:t>
            </a:r>
          </a:p>
          <a:p>
            <a:pPr lvl="1"/>
            <a:r>
              <a:rPr lang="en-US" dirty="0"/>
              <a:t>Foster Care (F0S01): 7,499</a:t>
            </a:r>
          </a:p>
          <a:p>
            <a:pPr lvl="1"/>
            <a:r>
              <a:rPr lang="en-US" dirty="0"/>
              <a:t>Foster Care (FOS01) AND Direct Cert (J): </a:t>
            </a:r>
            <a:r>
              <a:rPr lang="en-US" dirty="0" smtClean="0"/>
              <a:t>6,972</a:t>
            </a:r>
            <a:endParaRPr lang="en-US" dirty="0"/>
          </a:p>
          <a:p>
            <a:pPr lvl="1"/>
            <a:r>
              <a:rPr lang="en-US" dirty="0"/>
              <a:t>Direct Cert (J): </a:t>
            </a:r>
            <a:r>
              <a:rPr lang="en-US" dirty="0" smtClean="0"/>
              <a:t>379,417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2017-18 Foster Care and Direct Cert Counts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88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Juvenile Justice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34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 state law, as of 2018-19, districts must provide educational services to students incarcerated in juvenile detention centers (JDCs) licensed by the Department of Children’s Services (DCS).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T.C.A.§ </a:t>
            </a:r>
            <a:r>
              <a:rPr lang="en-US" dirty="0" smtClean="0"/>
              <a:t>49-6-3023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66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All</a:t>
            </a:r>
            <a:r>
              <a:rPr lang="en-US" dirty="0"/>
              <a:t> districts must appoint a juvenile justice point of contact (POC) to: </a:t>
            </a:r>
          </a:p>
          <a:p>
            <a:pPr lvl="1"/>
            <a:r>
              <a:rPr lang="en-US" sz="2400" dirty="0"/>
              <a:t>serve as the point of contact when a student is incarcerated,</a:t>
            </a:r>
          </a:p>
          <a:p>
            <a:pPr lvl="1"/>
            <a:r>
              <a:rPr lang="en-US" sz="2400" dirty="0"/>
              <a:t>communicate with JDCs and juvenile justice POCs in other districts, and</a:t>
            </a:r>
          </a:p>
          <a:p>
            <a:pPr lvl="1"/>
            <a:r>
              <a:rPr lang="en-US" sz="2400" dirty="0"/>
              <a:t>expedite the transfer of school records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Districts list their JJ POC in </a:t>
            </a:r>
            <a:r>
              <a:rPr lang="en-US" sz="2400" dirty="0" err="1" smtClean="0"/>
              <a:t>ePlan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Juvenile </a:t>
            </a:r>
            <a:r>
              <a:rPr lang="en-US" dirty="0"/>
              <a:t>Justice </a:t>
            </a:r>
            <a:r>
              <a:rPr lang="en-US" dirty="0" smtClean="0"/>
              <a:t>Point </a:t>
            </a:r>
            <a:r>
              <a:rPr lang="en-US" dirty="0"/>
              <a:t>of Contact (POC)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73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When a JDC notifies a LEA that a general education student has been detained: </a:t>
            </a:r>
          </a:p>
          <a:p>
            <a:pPr lvl="1"/>
            <a:r>
              <a:rPr lang="en-US" sz="2400" dirty="0"/>
              <a:t>The student remains enrolled in the LEA regardless of the location of the JDC.</a:t>
            </a:r>
          </a:p>
          <a:p>
            <a:pPr lvl="1"/>
            <a:r>
              <a:rPr lang="en-US" sz="2400" dirty="0"/>
              <a:t>The LEA enters the juvenile detention center student classification for the facility (see the JDC student classifications </a:t>
            </a:r>
            <a:r>
              <a:rPr lang="en-US" sz="2400" dirty="0" smtClean="0"/>
              <a:t>slide) </a:t>
            </a:r>
            <a:r>
              <a:rPr lang="en-US" sz="2400" dirty="0"/>
              <a:t>in SIS and uploads to EIS.</a:t>
            </a:r>
          </a:p>
          <a:p>
            <a:pPr lvl="1"/>
            <a:r>
              <a:rPr lang="en-US" sz="2400" dirty="0"/>
              <a:t>The juvenile justice POC makes arrangements for the student’s educational services with the JDC and the other LEA if the JDC is located in another district. </a:t>
            </a:r>
          </a:p>
          <a:p>
            <a:pPr lvl="1"/>
            <a:r>
              <a:rPr lang="en-US" sz="2400" dirty="0"/>
              <a:t>If the student is placed in a JDC in another district, the juvenile justice POC works with the receiving LEA to ensure that all educational records are received in a timely manner and that the student is coded properly in the student information system.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General </a:t>
            </a:r>
            <a:r>
              <a:rPr lang="en-US" dirty="0"/>
              <a:t>Education Students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6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When a JDC notifies a LEA that a special education student has been detained: </a:t>
            </a:r>
          </a:p>
          <a:p>
            <a:pPr lvl="1"/>
            <a:r>
              <a:rPr lang="en-US" sz="2400" dirty="0"/>
              <a:t>The student remains enrolled in the LEA only if the JDC is located within the LEA.</a:t>
            </a:r>
          </a:p>
          <a:p>
            <a:pPr lvl="1"/>
            <a:r>
              <a:rPr lang="en-US" sz="2400" dirty="0"/>
              <a:t>The student is withdrawn from the home LEA and enrolled in the receiving LEA if the JDC is located in another LEA.</a:t>
            </a:r>
          </a:p>
          <a:p>
            <a:pPr lvl="2"/>
            <a:r>
              <a:rPr lang="en-US" dirty="0"/>
              <a:t>This process assures that the receiving district, which is responsible for compliance with IDEA, has access to the IEP in </a:t>
            </a:r>
            <a:r>
              <a:rPr lang="en-US" dirty="0" err="1"/>
              <a:t>EdPlan</a:t>
            </a:r>
            <a:r>
              <a:rPr lang="en-US" dirty="0"/>
              <a:t> (</a:t>
            </a:r>
            <a:r>
              <a:rPr lang="en-US" dirty="0" err="1"/>
              <a:t>EasyIEP</a:t>
            </a:r>
            <a:r>
              <a:rPr lang="en-US" dirty="0"/>
              <a:t>).</a:t>
            </a:r>
          </a:p>
          <a:p>
            <a:pPr lvl="1"/>
            <a:r>
              <a:rPr lang="en-US" sz="2400" dirty="0"/>
              <a:t>The LEA that enrolls the student during the incarceration enters the juvenile detention center student classification for the </a:t>
            </a:r>
            <a:r>
              <a:rPr lang="en-US" sz="2400" dirty="0" smtClean="0"/>
              <a:t>facility </a:t>
            </a:r>
            <a:r>
              <a:rPr lang="en-US" sz="2400" dirty="0"/>
              <a:t>in SIS and uploads it to EIS.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Education Students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17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As shown </a:t>
            </a:r>
            <a:r>
              <a:rPr lang="en-US" dirty="0" smtClean="0"/>
              <a:t>on </a:t>
            </a:r>
            <a:r>
              <a:rPr lang="en-US" dirty="0"/>
              <a:t>the </a:t>
            </a:r>
            <a:r>
              <a:rPr lang="en-US" dirty="0" smtClean="0"/>
              <a:t>next slide, </a:t>
            </a:r>
            <a:r>
              <a:rPr lang="en-US" dirty="0"/>
              <a:t>each of the state’s 17 juvenile detention centers has a separate student classification. </a:t>
            </a:r>
          </a:p>
          <a:p>
            <a:pPr lvl="1"/>
            <a:r>
              <a:rPr lang="en-US" sz="2400" dirty="0"/>
              <a:t>The first three digits are the letters “JDC.”  </a:t>
            </a:r>
          </a:p>
          <a:p>
            <a:pPr lvl="1"/>
            <a:r>
              <a:rPr lang="en-US" sz="2400" dirty="0"/>
              <a:t>The final two digits are a number between “01” and “17.”</a:t>
            </a:r>
          </a:p>
          <a:p>
            <a:pPr lvl="0"/>
            <a:r>
              <a:rPr lang="en-US" dirty="0"/>
              <a:t>The date the student enters the JDC is the student classification begin date.</a:t>
            </a:r>
          </a:p>
          <a:p>
            <a:pPr lvl="0"/>
            <a:r>
              <a:rPr lang="en-US" dirty="0" smtClean="0"/>
              <a:t>The </a:t>
            </a:r>
            <a:r>
              <a:rPr lang="en-US" dirty="0"/>
              <a:t>date the student leaves the JDC is the student classification end date.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JDC Student Classifications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2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49242" y="1295400"/>
            <a:ext cx="5093116" cy="452596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JDC01–JDC17 Student Classifications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check your juvenile detention center data, use the Student Classifications research query.</a:t>
            </a:r>
          </a:p>
          <a:p>
            <a:r>
              <a:rPr lang="en-US" dirty="0" smtClean="0"/>
              <a:t>Login to EIS as a district or school user.</a:t>
            </a:r>
          </a:p>
          <a:p>
            <a:r>
              <a:rPr lang="en-US" dirty="0" smtClean="0"/>
              <a:t>Select “Data Reports” / “Research Queries.”</a:t>
            </a:r>
          </a:p>
          <a:p>
            <a:r>
              <a:rPr lang="en-US" dirty="0" smtClean="0"/>
              <a:t>Select the “Student Classifications” research query.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Student Classifications Research </a:t>
            </a:r>
            <a:r>
              <a:rPr lang="en-US" dirty="0" smtClean="0"/>
              <a:t>Query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Select “Student Classifications”  and the code for the facility of interest.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For example, select “JDC Bedford County (JDC01)” for the Bedford County Juvenile Detention Center.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Student Classifications Research </a:t>
            </a:r>
            <a:r>
              <a:rPr lang="en-US" dirty="0" smtClean="0"/>
              <a:t>Query: Juvenile Detention Centers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742" y="2382227"/>
            <a:ext cx="3505458" cy="3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oster Care Important Reminders</a:t>
            </a:r>
          </a:p>
          <a:p>
            <a:pPr lvl="1"/>
            <a:r>
              <a:rPr lang="en-US" dirty="0" smtClean="0"/>
              <a:t>Overview and purpose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oding</a:t>
            </a:r>
            <a:endParaRPr lang="en-US" dirty="0"/>
          </a:p>
          <a:p>
            <a:r>
              <a:rPr lang="en-US" dirty="0" smtClean="0"/>
              <a:t>Juvenile Justice Updates</a:t>
            </a:r>
          </a:p>
          <a:p>
            <a:pPr lvl="1"/>
            <a:r>
              <a:rPr lang="en-US" dirty="0" smtClean="0"/>
              <a:t>Overview and purpose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oding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85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 run the query, select “View Report.”</a:t>
            </a:r>
          </a:p>
          <a:p>
            <a:r>
              <a:rPr lang="en-US" sz="2000" dirty="0" smtClean="0"/>
              <a:t>Download in csv or Excel format using the file icon to the right of “Find” | “Next.”</a:t>
            </a:r>
          </a:p>
          <a:p>
            <a:r>
              <a:rPr lang="en-US" sz="2000" dirty="0" smtClean="0"/>
              <a:t>As shown in the table below, the Student Classifications research query results include a record for each student flagged with the JDC Bedford County (JDC01) student classification.</a:t>
            </a:r>
          </a:p>
          <a:p>
            <a:pPr marL="0" indent="0">
              <a:buNone/>
            </a:pPr>
            <a:endParaRPr lang="en-US" sz="1800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Student Classifications Research </a:t>
            </a:r>
            <a:r>
              <a:rPr lang="en-US" sz="2400" dirty="0" smtClean="0"/>
              <a:t>Query Results: JDC Bedford County (JDC01)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62" y="3429000"/>
            <a:ext cx="7959076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78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fifth instructional day, the receiving LEA will contact the sending LEA for records</a:t>
            </a:r>
          </a:p>
          <a:p>
            <a:r>
              <a:rPr lang="en-US" dirty="0" smtClean="0"/>
              <a:t>By the tenth instructional day, the sending LEA will ensure that all records are sent to the receiving LEA</a:t>
            </a:r>
          </a:p>
          <a:p>
            <a:r>
              <a:rPr lang="en-US" dirty="0" smtClean="0"/>
              <a:t>By the 15</a:t>
            </a:r>
            <a:r>
              <a:rPr lang="en-US" baseline="30000" dirty="0" smtClean="0"/>
              <a:t>th</a:t>
            </a:r>
            <a:r>
              <a:rPr lang="en-US" dirty="0" smtClean="0"/>
              <a:t> instructional day, the receiving LEA will create an ESP with the sending LEA</a:t>
            </a:r>
          </a:p>
          <a:p>
            <a:r>
              <a:rPr lang="en-US" dirty="0" smtClean="0"/>
              <a:t>Instruction will start by the 20</a:t>
            </a:r>
            <a:r>
              <a:rPr lang="en-US" baseline="30000" dirty="0" smtClean="0"/>
              <a:t>th</a:t>
            </a:r>
            <a:r>
              <a:rPr lang="en-US" dirty="0" smtClean="0"/>
              <a:t> instructional day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05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ESP</a:t>
            </a:r>
          </a:p>
          <a:p>
            <a:pPr lvl="1"/>
            <a:r>
              <a:rPr lang="en-US" dirty="0" smtClean="0"/>
              <a:t>Must be developed by student’s 15</a:t>
            </a:r>
            <a:r>
              <a:rPr lang="en-US" baseline="30000" dirty="0" smtClean="0"/>
              <a:t>th</a:t>
            </a:r>
            <a:r>
              <a:rPr lang="en-US" dirty="0" smtClean="0"/>
              <a:t> instructional day</a:t>
            </a:r>
          </a:p>
          <a:p>
            <a:pPr lvl="1"/>
            <a:r>
              <a:rPr lang="en-US" dirty="0" smtClean="0"/>
              <a:t>Members from both the sending school districts and the receiving school districts must be involved</a:t>
            </a:r>
          </a:p>
          <a:p>
            <a:pPr lvl="1"/>
            <a:r>
              <a:rPr lang="en-US" dirty="0" smtClean="0"/>
              <a:t>JJ POCs responsible for facilitating ESP meetings</a:t>
            </a:r>
          </a:p>
          <a:p>
            <a:pPr lvl="1"/>
            <a:r>
              <a:rPr lang="en-US" dirty="0" smtClean="0"/>
              <a:t>Purpose is for receiving district and sending district to collaborate on educational plan for student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Service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51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Daniel </a:t>
            </a:r>
            <a:r>
              <a:rPr lang="en-US" dirty="0" smtClean="0"/>
              <a:t>Froemel (First, East)</a:t>
            </a:r>
            <a:endParaRPr lang="en-US" dirty="0"/>
          </a:p>
          <a:p>
            <a:pPr marL="0" indent="0" algn="ctr">
              <a:buNone/>
            </a:pPr>
            <a:r>
              <a:rPr lang="en-US" u="sng" dirty="0">
                <a:hlinkClick r:id="rId2"/>
              </a:rPr>
              <a:t>Daniel.Froemel@tn.gov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(615) </a:t>
            </a:r>
            <a:r>
              <a:rPr lang="en-US" dirty="0" smtClean="0"/>
              <a:t>351-1208</a:t>
            </a:r>
          </a:p>
          <a:p>
            <a:pPr marL="0" indent="0" algn="ctr">
              <a:buNone/>
            </a:pPr>
            <a:r>
              <a:rPr lang="en-US" dirty="0"/>
              <a:t>Earl </a:t>
            </a:r>
            <a:r>
              <a:rPr lang="en-US" dirty="0" smtClean="0"/>
              <a:t>Lattimore (Mid-Cumberland </a:t>
            </a:r>
            <a:r>
              <a:rPr lang="en-US" dirty="0"/>
              <a:t>(except MNPS</a:t>
            </a:r>
            <a:r>
              <a:rPr lang="en-US" dirty="0" smtClean="0"/>
              <a:t>),Upper Cumberland, South Central, Southeast)</a:t>
            </a:r>
            <a:endParaRPr lang="en-US" dirty="0"/>
          </a:p>
          <a:p>
            <a:pPr marL="0" indent="0" algn="ctr">
              <a:buNone/>
            </a:pPr>
            <a:r>
              <a:rPr lang="en-US" u="sng" dirty="0">
                <a:hlinkClick r:id="rId3"/>
              </a:rPr>
              <a:t>Earl.Lattimore@tn.gov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(</a:t>
            </a:r>
            <a:r>
              <a:rPr lang="en-US" dirty="0" smtClean="0"/>
              <a:t>615</a:t>
            </a:r>
            <a:r>
              <a:rPr lang="en-US" dirty="0"/>
              <a:t>) </a:t>
            </a:r>
            <a:r>
              <a:rPr lang="en-US" dirty="0" smtClean="0"/>
              <a:t>390-4549</a:t>
            </a:r>
          </a:p>
          <a:p>
            <a:pPr marL="0" indent="0" algn="ctr">
              <a:buNone/>
            </a:pPr>
            <a:r>
              <a:rPr lang="en-US" dirty="0"/>
              <a:t>Erin </a:t>
            </a:r>
            <a:r>
              <a:rPr lang="en-US" dirty="0" smtClean="0"/>
              <a:t>Christian (Northwest, Southwest, MNPS, DCS, DOC)</a:t>
            </a:r>
            <a:endParaRPr lang="en-US" dirty="0"/>
          </a:p>
          <a:p>
            <a:pPr marL="0" indent="0" algn="ctr">
              <a:buNone/>
            </a:pPr>
            <a:r>
              <a:rPr lang="en-US" u="sng" dirty="0">
                <a:hlinkClick r:id="rId4"/>
              </a:rPr>
              <a:t>Erin.Christian@tn.gov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(901) 504-9627</a:t>
            </a:r>
          </a:p>
        </p:txBody>
      </p:sp>
    </p:spTree>
    <p:extLst>
      <p:ext uri="{BB962C8B-B14F-4D97-AF65-F5344CB8AC3E}">
        <p14:creationId xmlns:p14="http://schemas.microsoft.com/office/powerpoint/2010/main" val="97684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72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Foster Care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1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Children and youth in foster care represent one of the most vulnerable student subgroups in this country. </a:t>
            </a: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the approximately 415,000 children in foster care in 2014, nearly 270,000 were in elementary and secondary </a:t>
            </a:r>
            <a:r>
              <a:rPr lang="en-US" dirty="0" smtClean="0"/>
              <a:t>schools.</a:t>
            </a:r>
          </a:p>
          <a:p>
            <a:r>
              <a:rPr lang="en-US" dirty="0" smtClean="0"/>
              <a:t>Studies </a:t>
            </a:r>
            <a:r>
              <a:rPr lang="en-US" dirty="0"/>
              <a:t>find that children in foster care are much more likely than their peers to struggle academically and fall behind in school. 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200" dirty="0" smtClean="0"/>
              <a:t>Source: U.S. Dept. of Education: Non-Regulatory Guidance: Ensuring Educational Stability for Children in Foster Care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dirty="0" smtClean="0"/>
              <a:t>Foster Care in ESSA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9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often a vulnerable and highly mobile student </a:t>
            </a:r>
            <a:r>
              <a:rPr lang="en-US" dirty="0" smtClean="0"/>
              <a:t>population</a:t>
            </a:r>
          </a:p>
          <a:p>
            <a:r>
              <a:rPr lang="en-US" dirty="0" smtClean="0"/>
              <a:t>Experience </a:t>
            </a:r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/>
              <a:t>unscheduled school changes than their peers in a given school </a:t>
            </a:r>
            <a:r>
              <a:rPr lang="en-US" dirty="0" smtClean="0"/>
              <a:t>year</a:t>
            </a:r>
            <a:endParaRPr lang="en-US" dirty="0"/>
          </a:p>
          <a:p>
            <a:r>
              <a:rPr lang="en-US" dirty="0"/>
              <a:t>Experience (compared to their peers not in foster care):</a:t>
            </a:r>
          </a:p>
          <a:p>
            <a:pPr lvl="1"/>
            <a:r>
              <a:rPr lang="en-US" dirty="0" smtClean="0"/>
              <a:t>Lower high </a:t>
            </a:r>
            <a:r>
              <a:rPr lang="en-US" dirty="0"/>
              <a:t>school graduation rates;</a:t>
            </a:r>
          </a:p>
          <a:p>
            <a:pPr lvl="1"/>
            <a:r>
              <a:rPr lang="en-US" dirty="0" smtClean="0"/>
              <a:t>Lower scores </a:t>
            </a:r>
            <a:r>
              <a:rPr lang="en-US" dirty="0"/>
              <a:t>on academic assessments; and</a:t>
            </a:r>
          </a:p>
          <a:p>
            <a:pPr lvl="1"/>
            <a:r>
              <a:rPr lang="en-US" dirty="0" smtClean="0"/>
              <a:t>Higher rates </a:t>
            </a:r>
            <a:r>
              <a:rPr lang="en-US" dirty="0"/>
              <a:t>of retention, absenteeism, suspensions, and </a:t>
            </a:r>
            <a:r>
              <a:rPr lang="en-US" dirty="0" smtClean="0"/>
              <a:t>expulsions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 in Foster Care: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3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Links Between Mobility and Graduation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0479" y="1295400"/>
            <a:ext cx="7410642" cy="4525963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6725" y="3182090"/>
            <a:ext cx="2965875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5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Definition and Identification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dirty="0" smtClean="0"/>
              <a:t>hildren </a:t>
            </a:r>
            <a:r>
              <a:rPr lang="en-US" dirty="0"/>
              <a:t>placed away from their parents or legal guardians by the Department of Children’s Services (DCS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Foster students are listed on the monthly report from DCS that TDOE sends to LEAs’ School Nutrition department.</a:t>
            </a:r>
          </a:p>
          <a:p>
            <a:pPr lvl="1"/>
            <a:r>
              <a:rPr lang="en-US" u="sng" dirty="0" smtClean="0"/>
              <a:t>Does not include students who:</a:t>
            </a:r>
          </a:p>
          <a:p>
            <a:pPr lvl="2"/>
            <a:r>
              <a:rPr lang="en-US" dirty="0" smtClean="0"/>
              <a:t>Are staying with a family friend or relative</a:t>
            </a:r>
          </a:p>
          <a:p>
            <a:pPr lvl="2"/>
            <a:r>
              <a:rPr lang="en-US" dirty="0" smtClean="0"/>
              <a:t>Are homeless per the McKinney-Vento definition</a:t>
            </a:r>
          </a:p>
          <a:p>
            <a:pPr lvl="2"/>
            <a:r>
              <a:rPr lang="en-US" dirty="0" smtClean="0"/>
              <a:t>Are runaways</a:t>
            </a:r>
          </a:p>
          <a:p>
            <a:pPr lvl="0"/>
            <a:r>
              <a:rPr lang="en-US" b="1" dirty="0" smtClean="0"/>
              <a:t>Student Classification of Foster Students</a:t>
            </a:r>
            <a:endParaRPr lang="en-US" dirty="0"/>
          </a:p>
          <a:p>
            <a:pPr lvl="1"/>
            <a:r>
              <a:rPr lang="en-US" dirty="0"/>
              <a:t>Use </a:t>
            </a:r>
            <a:r>
              <a:rPr lang="en-US" dirty="0" smtClean="0"/>
              <a:t>code FOS01 only for students on the DCS foster care list.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 and Youth in Foster Care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Included in the Economically Disadvantaged (ED) subgroup</a:t>
            </a:r>
            <a:endParaRPr lang="en-US" b="1" dirty="0" smtClean="0"/>
          </a:p>
          <a:p>
            <a:r>
              <a:rPr lang="en-US" dirty="0" smtClean="0"/>
              <a:t>Under ESSA, foster care students are a subgroup of graduation rate and assessment/accountability reporting</a:t>
            </a:r>
          </a:p>
          <a:p>
            <a:pPr marL="0" indent="0">
              <a:buNone/>
            </a:pPr>
            <a:endParaRPr lang="en-US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Children and Youth in Foster Care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59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For accountability, assessment, </a:t>
            </a:r>
            <a:r>
              <a:rPr lang="en-US" dirty="0"/>
              <a:t>and BEP </a:t>
            </a:r>
            <a:r>
              <a:rPr lang="en-US" dirty="0" smtClean="0"/>
              <a:t>funding, the economically disadvantaged subgroup </a:t>
            </a:r>
            <a:r>
              <a:rPr lang="en-US" dirty="0"/>
              <a:t>consists of students eligible for free school meals due </a:t>
            </a:r>
            <a:r>
              <a:rPr lang="en-US" dirty="0" smtClean="0"/>
              <a:t>to: </a:t>
            </a:r>
            <a:endParaRPr lang="en-US" sz="1800" dirty="0"/>
          </a:p>
          <a:p>
            <a:pPr lvl="1"/>
            <a:r>
              <a:rPr lang="en-US" sz="2400" dirty="0"/>
              <a:t>direct certification of economic disadvantage (J) as participants in federal/state income/nutrition programs (e.g., TANF, SNAP) or due to </a:t>
            </a:r>
            <a:endParaRPr lang="en-US" sz="1800" dirty="0"/>
          </a:p>
          <a:p>
            <a:pPr lvl="1"/>
            <a:r>
              <a:rPr lang="en-US" sz="2400" dirty="0"/>
              <a:t>categorical eligibility through their status </a:t>
            </a:r>
            <a:r>
              <a:rPr lang="en-US" sz="2400" dirty="0" smtClean="0"/>
              <a:t>as</a:t>
            </a:r>
          </a:p>
          <a:p>
            <a:pPr lvl="2"/>
            <a:r>
              <a:rPr lang="en-US" dirty="0"/>
              <a:t>foster care (FOS01</a:t>
            </a:r>
            <a:r>
              <a:rPr lang="en-US" dirty="0" smtClean="0"/>
              <a:t>),</a:t>
            </a:r>
          </a:p>
          <a:p>
            <a:pPr lvl="2"/>
            <a:r>
              <a:rPr lang="en-US" dirty="0" smtClean="0"/>
              <a:t>homeless </a:t>
            </a:r>
            <a:r>
              <a:rPr lang="en-US" dirty="0"/>
              <a:t>(H), </a:t>
            </a:r>
            <a:endParaRPr lang="en-US" dirty="0" smtClean="0"/>
          </a:p>
          <a:p>
            <a:pPr lvl="2"/>
            <a:r>
              <a:rPr lang="en-US" dirty="0" smtClean="0"/>
              <a:t>migrant </a:t>
            </a:r>
            <a:r>
              <a:rPr lang="en-US" dirty="0"/>
              <a:t>(I), </a:t>
            </a:r>
            <a:r>
              <a:rPr lang="en-US" dirty="0" smtClean="0"/>
              <a:t>and</a:t>
            </a:r>
          </a:p>
          <a:p>
            <a:pPr lvl="2"/>
            <a:r>
              <a:rPr lang="en-US" dirty="0" smtClean="0"/>
              <a:t>runaway </a:t>
            </a:r>
            <a:r>
              <a:rPr lang="en-US" dirty="0"/>
              <a:t>(U</a:t>
            </a:r>
            <a:r>
              <a:rPr lang="en-US" dirty="0" smtClean="0"/>
              <a:t>).  </a:t>
            </a:r>
            <a:endParaRPr lang="en-US" sz="1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Economically Disadvantaged Subgroup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19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DOE Template - Editing">
  <a:themeElements>
    <a:clrScheme name="Theme Colors for TDOE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74A7C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Primary Fonts - Permian Slab and Open Sans">
      <a:majorFont>
        <a:latin typeface="PermianSlabSerifTypeface"/>
        <a:ea typeface=""/>
        <a:cs typeface=""/>
      </a:majorFont>
      <a:minorFont>
        <a:latin typeface="Open Sans"/>
        <a:ea typeface=""/>
        <a:cs typeface="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DOE Template - Editing">
  <a:themeElements>
    <a:clrScheme name="TDOE Colors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B365D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TDOE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61CFA7-5784-4816-8865-3D363482387D}" vid="{3FE5B953-5DEC-4335-BBB5-E60459355A33}"/>
    </a:ext>
  </a:extLst>
</a:theme>
</file>

<file path=ppt/theme/theme3.xml><?xml version="1.0" encoding="utf-8"?>
<a:theme xmlns:a="http://schemas.openxmlformats.org/drawingml/2006/main" name="2_TDOE Template - Editing">
  <a:themeElements>
    <a:clrScheme name="TDOE Colors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B365D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TDOE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61CFA7-5784-4816-8865-3D363482387D}" vid="{3FE5B953-5DEC-4335-BBB5-E60459355A33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TDOE-PowerPoint-Template-Basic (16)</Template>
  <TotalTime>1776</TotalTime>
  <Words>1858</Words>
  <Application>Microsoft Office PowerPoint</Application>
  <PresentationFormat>On-screen Show (4:3)</PresentationFormat>
  <Paragraphs>209</Paragraphs>
  <Slides>24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Calibri</vt:lpstr>
      <vt:lpstr>Courier New</vt:lpstr>
      <vt:lpstr>Georgia</vt:lpstr>
      <vt:lpstr>Open Sans</vt:lpstr>
      <vt:lpstr>PermianSlabSerifTypeface</vt:lpstr>
      <vt:lpstr>Times New Roman</vt:lpstr>
      <vt:lpstr>Wingdings</vt:lpstr>
      <vt:lpstr>TDOE Template - Editing</vt:lpstr>
      <vt:lpstr>1_TDOE Template - Editing</vt:lpstr>
      <vt:lpstr>2_TDOE Template - Editing</vt:lpstr>
      <vt:lpstr>Foster Care &amp; Juvenile Justice Program Updates</vt:lpstr>
      <vt:lpstr>Overview</vt:lpstr>
      <vt:lpstr>Foster Care Updates</vt:lpstr>
      <vt:lpstr> Foster Care in ESSA </vt:lpstr>
      <vt:lpstr>Children in Foster Care:</vt:lpstr>
      <vt:lpstr>Links Between Mobility and Graduation</vt:lpstr>
      <vt:lpstr>Children and Youth in Foster Care </vt:lpstr>
      <vt:lpstr>Children and Youth in Foster Care </vt:lpstr>
      <vt:lpstr>Economically Disadvantaged Subgroup</vt:lpstr>
      <vt:lpstr>2017-18 Foster Care and Direct Cert Counts</vt:lpstr>
      <vt:lpstr>Juvenile Justice Updates</vt:lpstr>
      <vt:lpstr>T.C.A.§ 49-6-3023</vt:lpstr>
      <vt:lpstr> Juvenile Justice Point of Contact (POC) </vt:lpstr>
      <vt:lpstr> General Education Students </vt:lpstr>
      <vt:lpstr>Special Education Students</vt:lpstr>
      <vt:lpstr>JDC Student Classifications </vt:lpstr>
      <vt:lpstr>JDC01–JDC17 Student Classifications</vt:lpstr>
      <vt:lpstr>Student Classifications Research Query</vt:lpstr>
      <vt:lpstr>Student Classifications Research Query: Juvenile Detention Centers</vt:lpstr>
      <vt:lpstr>Student Classifications Research Query Results: JDC Bedford County (JDC01)</vt:lpstr>
      <vt:lpstr>Timeline</vt:lpstr>
      <vt:lpstr>Educational Service Plan</vt:lpstr>
      <vt:lpstr>Contact information</vt:lpstr>
      <vt:lpstr>PowerPoint Presentation</vt:lpstr>
    </vt:vector>
  </TitlesOfParts>
  <Company>State of Tennessee Dept.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Update</dc:title>
  <dc:creator>Justin Singleton</dc:creator>
  <cp:lastModifiedBy>TN Attendance Committee</cp:lastModifiedBy>
  <cp:revision>45</cp:revision>
  <dcterms:created xsi:type="dcterms:W3CDTF">2018-03-14T18:31:29Z</dcterms:created>
  <dcterms:modified xsi:type="dcterms:W3CDTF">2018-09-13T20:48:03Z</dcterms:modified>
</cp:coreProperties>
</file>