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5" r:id="rId4"/>
    <p:sldId id="259" r:id="rId5"/>
    <p:sldId id="260" r:id="rId6"/>
    <p:sldId id="277" r:id="rId7"/>
    <p:sldId id="278" r:id="rId8"/>
    <p:sldId id="274" r:id="rId9"/>
    <p:sldId id="272" r:id="rId10"/>
    <p:sldId id="269" r:id="rId11"/>
    <p:sldId id="276" r:id="rId12"/>
    <p:sldId id="264" r:id="rId13"/>
    <p:sldId id="267" r:id="rId14"/>
    <p:sldId id="268" r:id="rId15"/>
    <p:sldId id="271" r:id="rId16"/>
    <p:sldId id="266" r:id="rId17"/>
    <p:sldId id="258" r:id="rId18"/>
    <p:sldId id="257" r:id="rId19"/>
    <p:sldId id="265" r:id="rId20"/>
    <p:sldId id="261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7" autoAdjust="0"/>
    <p:restoredTop sz="94660"/>
  </p:normalViewPr>
  <p:slideViewPr>
    <p:cSldViewPr snapToGrid="0">
      <p:cViewPr>
        <p:scale>
          <a:sx n="71" d="100"/>
          <a:sy n="71" d="100"/>
        </p:scale>
        <p:origin x="2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7EF9-8634-4F35-BA26-F559445BA290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BDA9-77D4-4144-B270-33533073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76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7EF9-8634-4F35-BA26-F559445BA290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BDA9-77D4-4144-B270-33533073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7EF9-8634-4F35-BA26-F559445BA290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BDA9-77D4-4144-B270-33533073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0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7EF9-8634-4F35-BA26-F559445BA290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BDA9-77D4-4144-B270-33533073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7EF9-8634-4F35-BA26-F559445BA290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BDA9-77D4-4144-B270-33533073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1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7EF9-8634-4F35-BA26-F559445BA290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BDA9-77D4-4144-B270-33533073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3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7EF9-8634-4F35-BA26-F559445BA290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BDA9-77D4-4144-B270-33533073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0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7EF9-8634-4F35-BA26-F559445BA290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BDA9-77D4-4144-B270-33533073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7EF9-8634-4F35-BA26-F559445BA290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BDA9-77D4-4144-B270-33533073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9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7EF9-8634-4F35-BA26-F559445BA290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BDA9-77D4-4144-B270-33533073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1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7EF9-8634-4F35-BA26-F559445BA290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7BDA9-77D4-4144-B270-33533073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2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87EF9-8634-4F35-BA26-F559445BA290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7BDA9-77D4-4144-B270-33533073F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4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lasticfoodservicefacts.com/Life-Cycle-Inventory-Foodservice-Product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enmarco.com/userdocs/ItemImages/260723lrg.jpg" TargetMode="External"/><Relationship Id="rId13" Type="http://schemas.openxmlformats.org/officeDocument/2006/relationships/image" Target="../media/image9.jpeg"/><Relationship Id="rId3" Type="http://schemas.openxmlformats.org/officeDocument/2006/relationships/hyperlink" Target="http://www.brenmarco.com/userdocs/ItemImages/260722lrg.jpg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hyperlink" Target="http://www.brenmarco.com/aspx/ProductDetail.aspx?i=12905" TargetMode="External"/><Relationship Id="rId10" Type="http://schemas.openxmlformats.org/officeDocument/2006/relationships/hyperlink" Target="http://www.brenmarco.com/aspx/ProductDetail.aspx?i=15625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25406"/>
            <a:ext cx="9144000" cy="120339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Greening Williamstown</a:t>
            </a:r>
            <a:endParaRPr lang="en-US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8469" y="5247860"/>
            <a:ext cx="9515061" cy="1371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Banning single-use plastic bags</a:t>
            </a:r>
          </a:p>
          <a:p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dirty="0" smtClean="0">
                <a:solidFill>
                  <a:srgbClr val="FF0000"/>
                </a:solidFill>
              </a:rPr>
              <a:t>nd polystyrene products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70" y="2064305"/>
            <a:ext cx="4186858" cy="29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72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There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any Available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lternatives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7917" y="1690688"/>
            <a:ext cx="3599329" cy="256708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u="sng" dirty="0" smtClean="0"/>
              <a:t>Plastic Bags</a:t>
            </a:r>
          </a:p>
          <a:p>
            <a:r>
              <a:rPr lang="en-US" dirty="0" smtClean="0"/>
              <a:t>Paper bags</a:t>
            </a:r>
          </a:p>
          <a:p>
            <a:r>
              <a:rPr lang="en-US" dirty="0" smtClean="0"/>
              <a:t>Reusable tote bags</a:t>
            </a:r>
          </a:p>
          <a:p>
            <a:r>
              <a:rPr lang="en-US" dirty="0" smtClean="0"/>
              <a:t>String bags</a:t>
            </a:r>
          </a:p>
          <a:p>
            <a:r>
              <a:rPr lang="en-US" dirty="0" err="1" smtClean="0"/>
              <a:t>BagShare</a:t>
            </a:r>
            <a:r>
              <a:rPr lang="en-US" dirty="0" smtClean="0"/>
              <a:t> Project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747246" y="1678082"/>
            <a:ext cx="4805083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u="sng" dirty="0" smtClean="0"/>
              <a:t>Polystyrene</a:t>
            </a:r>
            <a:endParaRPr lang="en-US" b="1" u="sng" dirty="0"/>
          </a:p>
          <a:p>
            <a:r>
              <a:rPr lang="en-US" dirty="0" smtClean="0"/>
              <a:t>Recycled </a:t>
            </a:r>
            <a:r>
              <a:rPr lang="en-US" dirty="0"/>
              <a:t>Paper Products</a:t>
            </a:r>
          </a:p>
          <a:p>
            <a:r>
              <a:rPr lang="en-US" dirty="0"/>
              <a:t>Conventional/Virgin Paper Products</a:t>
            </a:r>
          </a:p>
          <a:p>
            <a:r>
              <a:rPr lang="en-US" dirty="0" smtClean="0"/>
              <a:t>Bagasse (made from sugar cane byproduct)</a:t>
            </a:r>
            <a:endParaRPr lang="en-US" dirty="0"/>
          </a:p>
          <a:p>
            <a:r>
              <a:rPr lang="en-US" dirty="0"/>
              <a:t>Recycled Plastic Products</a:t>
            </a:r>
          </a:p>
          <a:p>
            <a:r>
              <a:rPr lang="en-US" dirty="0"/>
              <a:t>Conventional Plastic Products</a:t>
            </a:r>
          </a:p>
          <a:p>
            <a:r>
              <a:rPr lang="en-US" dirty="0" smtClean="0"/>
              <a:t>Bioplastics (generally from corn)</a:t>
            </a:r>
            <a:endParaRPr lang="en-US" dirty="0"/>
          </a:p>
          <a:p>
            <a:r>
              <a:rPr lang="en-US" dirty="0"/>
              <a:t>Biodegradable </a:t>
            </a:r>
            <a:r>
              <a:rPr lang="en-US" dirty="0" smtClean="0"/>
              <a:t>Products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2" descr="https://encrypted-tbn3.gstatic.com/images?q=tbn:ANd9GcQychbfwO9HjWTvKGezjqvs1y-jNxvDjdRM2IqbwdB5Hchl6d_88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604" y="1859057"/>
            <a:ext cx="3062288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iconsdb.com/icons/download/soylent-red/x-mark-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948" y="4715435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93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0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There Are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any Vendors of Alternative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roducts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4776" y="1295400"/>
            <a:ext cx="11089342" cy="53384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en-US" sz="8800" dirty="0" smtClean="0"/>
              <a:t>Selected vendors include:</a:t>
            </a:r>
          </a:p>
          <a:p>
            <a:pPr>
              <a:buFont typeface="Arial" charset="0"/>
              <a:buChar char="•"/>
              <a:defRPr/>
            </a:pPr>
            <a:endParaRPr lang="en-US" sz="7200" dirty="0"/>
          </a:p>
          <a:p>
            <a:pPr>
              <a:buFont typeface="Arial" charset="0"/>
              <a:buChar char="•"/>
              <a:defRPr/>
            </a:pPr>
            <a:r>
              <a:rPr lang="en-US" sz="8000" dirty="0" smtClean="0"/>
              <a:t>US </a:t>
            </a:r>
            <a:r>
              <a:rPr lang="en-US" sz="8000" dirty="0"/>
              <a:t>Eco Products……………………………………………….978-457-9229</a:t>
            </a:r>
          </a:p>
          <a:p>
            <a:pPr>
              <a:buFont typeface="Arial" charset="0"/>
              <a:buChar char="•"/>
              <a:defRPr/>
            </a:pPr>
            <a:r>
              <a:rPr lang="en-US" sz="8000" dirty="0"/>
              <a:t>Eco-Products…………………………………………………….1-866-402-1831</a:t>
            </a:r>
          </a:p>
          <a:p>
            <a:pPr>
              <a:buFont typeface="Arial" charset="0"/>
              <a:buChar char="•"/>
              <a:defRPr/>
            </a:pPr>
            <a:r>
              <a:rPr lang="en-US" sz="8000" dirty="0"/>
              <a:t>Tri Mark United East…………………………………………800-556-7338</a:t>
            </a:r>
          </a:p>
          <a:p>
            <a:pPr>
              <a:buFont typeface="Arial" charset="0"/>
              <a:buChar char="•"/>
              <a:defRPr/>
            </a:pPr>
            <a:r>
              <a:rPr lang="en-US" sz="8000" dirty="0"/>
              <a:t>Dart………………………………………………………………….800-248-5960</a:t>
            </a:r>
          </a:p>
          <a:p>
            <a:pPr>
              <a:buFont typeface="Arial" charset="0"/>
              <a:buChar char="•"/>
              <a:defRPr/>
            </a:pPr>
            <a:r>
              <a:rPr lang="en-US" sz="8000" dirty="0" err="1"/>
              <a:t>Vegware</a:t>
            </a:r>
            <a:r>
              <a:rPr lang="en-US" sz="8000" dirty="0"/>
              <a:t>..…………………………………………………………845-643-0406</a:t>
            </a:r>
          </a:p>
          <a:p>
            <a:pPr>
              <a:buFont typeface="Arial" charset="0"/>
              <a:buChar char="•"/>
              <a:defRPr/>
            </a:pPr>
            <a:r>
              <a:rPr lang="en-US" sz="8000" dirty="0" err="1"/>
              <a:t>Biomasspackaging</a:t>
            </a:r>
            <a:r>
              <a:rPr lang="en-US" sz="8000" dirty="0"/>
              <a:t>……………………………………………800-317-2737</a:t>
            </a:r>
          </a:p>
          <a:p>
            <a:pPr>
              <a:buFont typeface="Arial" charset="0"/>
              <a:buChar char="•"/>
              <a:defRPr/>
            </a:pPr>
            <a:r>
              <a:rPr lang="en-US" sz="8000" dirty="0" err="1"/>
              <a:t>Minipak</a:t>
            </a:r>
            <a:r>
              <a:rPr lang="en-US" sz="8000" dirty="0"/>
              <a:t> Torre……………………...............................1-714-283-4200</a:t>
            </a:r>
          </a:p>
          <a:p>
            <a:pPr>
              <a:buFont typeface="Arial" charset="0"/>
              <a:buChar char="•"/>
              <a:defRPr/>
            </a:pPr>
            <a:r>
              <a:rPr lang="en-US" sz="8000" dirty="0"/>
              <a:t>Pactiv……………………………………………………………….847-482-2000</a:t>
            </a:r>
          </a:p>
          <a:p>
            <a:pPr>
              <a:buFont typeface="Arial" charset="0"/>
              <a:buChar char="•"/>
              <a:defRPr/>
            </a:pPr>
            <a:r>
              <a:rPr lang="en-US" sz="8000" dirty="0"/>
              <a:t>Hubert……………………………………………………………..1-866-482-4357</a:t>
            </a:r>
          </a:p>
          <a:p>
            <a:pPr>
              <a:buFont typeface="Arial" charset="0"/>
              <a:buChar char="•"/>
              <a:defRPr/>
            </a:pPr>
            <a:r>
              <a:rPr lang="en-US" sz="8000" dirty="0"/>
              <a:t>Be Green Packaging………………………………………….805-456-6088</a:t>
            </a:r>
          </a:p>
          <a:p>
            <a:pPr>
              <a:buFont typeface="Arial" charset="0"/>
              <a:buChar char="•"/>
              <a:defRPr/>
            </a:pPr>
            <a:r>
              <a:rPr lang="en-US" sz="8000" dirty="0" err="1"/>
              <a:t>MyTakeOutBags</a:t>
            </a:r>
            <a:r>
              <a:rPr lang="en-US" sz="8000" dirty="0"/>
              <a:t>……………………………………………….888-321-2248</a:t>
            </a:r>
          </a:p>
          <a:p>
            <a:pPr>
              <a:buFont typeface="Arial" charset="0"/>
              <a:buChar char="•"/>
              <a:defRPr/>
            </a:pPr>
            <a:r>
              <a:rPr lang="en-US" sz="8000" dirty="0" smtClean="0"/>
              <a:t>Amazon.com</a:t>
            </a:r>
          </a:p>
          <a:p>
            <a:pPr>
              <a:buFont typeface="Arial" charset="0"/>
              <a:buChar char="•"/>
              <a:defRPr/>
            </a:pPr>
            <a:r>
              <a:rPr lang="en-US" sz="8000" dirty="0" smtClean="0"/>
              <a:t>… and many more.  </a:t>
            </a:r>
            <a:r>
              <a:rPr lang="en-US" dirty="0" smtClean="0"/>
              <a:t>…								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							</a:t>
            </a:r>
            <a:r>
              <a:rPr lang="en-US" sz="4400" dirty="0" smtClean="0"/>
              <a:t>Note</a:t>
            </a:r>
            <a:r>
              <a:rPr lang="en-US" sz="4400" dirty="0"/>
              <a:t>:  C</a:t>
            </a:r>
            <a:r>
              <a:rPr lang="en-US" sz="4400" dirty="0" smtClean="0"/>
              <a:t>ompiled </a:t>
            </a:r>
            <a:r>
              <a:rPr lang="en-US" sz="4400" dirty="0"/>
              <a:t>by Town of </a:t>
            </a:r>
            <a:r>
              <a:rPr lang="en-US" sz="4400" dirty="0" smtClean="0"/>
              <a:t>Brookline</a:t>
            </a:r>
          </a:p>
        </p:txBody>
      </p:sp>
    </p:spTree>
    <p:extLst>
      <p:ext uri="{BB962C8B-B14F-4D97-AF65-F5344CB8AC3E}">
        <p14:creationId xmlns:p14="http://schemas.microsoft.com/office/powerpoint/2010/main" val="199372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041221"/>
            <a:ext cx="7768399" cy="581677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127001"/>
            <a:ext cx="10299700" cy="8001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Aren’t Alternatives Much More Expensive?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153" y="1041221"/>
            <a:ext cx="1353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No: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7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Aren’t Paper and Corn Products Just as Environmentally Harmful as Polystyrene?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892300"/>
            <a:ext cx="11722100" cy="44636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No:</a:t>
            </a:r>
            <a:endParaRPr lang="en-US" sz="7200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US" sz="2400" dirty="0" smtClean="0"/>
              <a:t>Styrene </a:t>
            </a:r>
            <a:r>
              <a:rPr lang="en-US" sz="2400" dirty="0"/>
              <a:t>is toxic, paper is not. </a:t>
            </a: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Unlike paper, polystyrene </a:t>
            </a:r>
            <a:r>
              <a:rPr lang="en-US" sz="2400" dirty="0"/>
              <a:t>never </a:t>
            </a:r>
            <a:r>
              <a:rPr lang="en-US" sz="2400" dirty="0" smtClean="0"/>
              <a:t>decomposes into soil.  Rather, it just breaks down into smaller and smaller bits.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/>
              <a:t>The </a:t>
            </a:r>
            <a:r>
              <a:rPr lang="en-US" sz="2400" dirty="0" smtClean="0"/>
              <a:t>source of the claim that </a:t>
            </a:r>
            <a:r>
              <a:rPr lang="en-US" sz="2400" dirty="0"/>
              <a:t>paper might actually have </a:t>
            </a:r>
            <a:r>
              <a:rPr lang="en-US" sz="2400" dirty="0" smtClean="0"/>
              <a:t>a greater carbon impact than polystyrene is a 2011 study sponsored by </a:t>
            </a:r>
            <a:r>
              <a:rPr lang="en-US" sz="2400" dirty="0"/>
              <a:t>the Plastic Foodservice Packaging </a:t>
            </a:r>
            <a:r>
              <a:rPr lang="en-US" sz="2400" dirty="0" smtClean="0"/>
              <a:t>Group (</a:t>
            </a: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plasticfoodservicefacts.com/Life-Cycle-Inventory-Foodservice-Products</a:t>
            </a:r>
            <a:r>
              <a:rPr lang="en-US" sz="2400" dirty="0" smtClean="0"/>
              <a:t>). Merchants of doubt.</a:t>
            </a:r>
            <a:endParaRPr lang="en-US" sz="2400" dirty="0"/>
          </a:p>
          <a:p>
            <a:pPr marL="514350" indent="-514350"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But </a:t>
            </a:r>
            <a:r>
              <a:rPr lang="en-US" sz="2400" dirty="0">
                <a:solidFill>
                  <a:schemeClr val="accent6"/>
                </a:solidFill>
              </a:rPr>
              <a:t>on the </a:t>
            </a:r>
            <a:r>
              <a:rPr lang="en-US" sz="2400" dirty="0" smtClean="0">
                <a:solidFill>
                  <a:schemeClr val="accent6"/>
                </a:solidFill>
              </a:rPr>
              <a:t>other hand</a:t>
            </a:r>
            <a:r>
              <a:rPr lang="en-US" sz="2400" dirty="0">
                <a:solidFill>
                  <a:schemeClr val="accent6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71020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Disposable Packaging Does Have a </a:t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Significant Carbon Footprint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42" y="1999403"/>
            <a:ext cx="10025916" cy="31235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" y="6414951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Credit:  City of Portland, </a:t>
            </a:r>
            <a:r>
              <a:rPr lang="en-US" sz="1400" dirty="0" smtClean="0"/>
              <a:t>Oregon / Eco-Products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3986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Different disposable food service materials have different impacts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901700" y="3357034"/>
            <a:ext cx="3484033" cy="2300288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000" u="sng" dirty="0"/>
              <a:t>The Bottom </a:t>
            </a:r>
            <a:r>
              <a:rPr lang="en-US" sz="2000" u="sng" dirty="0" smtClean="0"/>
              <a:t>Line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Recyclable/Compostable </a:t>
            </a:r>
            <a:r>
              <a:rPr lang="en-US" sz="2000" dirty="0"/>
              <a:t>products are better than polystyrene. 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smtClean="0"/>
              <a:t>Reusable </a:t>
            </a:r>
            <a:r>
              <a:rPr lang="en-US" sz="2000" dirty="0"/>
              <a:t>is better than disposable, no matter how recyclable or </a:t>
            </a:r>
            <a:r>
              <a:rPr lang="en-US" sz="2000" dirty="0" smtClean="0"/>
              <a:t>compostable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0234"/>
            <a:ext cx="6553201" cy="6613599"/>
          </a:xfrm>
        </p:spPr>
      </p:pic>
      <p:sp>
        <p:nvSpPr>
          <p:cNvPr id="10" name="TextBox 9"/>
          <p:cNvSpPr txBox="1"/>
          <p:nvPr/>
        </p:nvSpPr>
        <p:spPr>
          <a:xfrm>
            <a:off x="3467099" y="6389688"/>
            <a:ext cx="2019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Credit:  City of Portland, Oregon</a:t>
            </a:r>
          </a:p>
        </p:txBody>
      </p:sp>
    </p:spTree>
    <p:extLst>
      <p:ext uri="{BB962C8B-B14F-4D97-AF65-F5344CB8AC3E}">
        <p14:creationId xmlns:p14="http://schemas.microsoft.com/office/powerpoint/2010/main" val="359504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515600" cy="7397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Political Notes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863600"/>
            <a:ext cx="11290300" cy="5740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Bylaws </a:t>
            </a:r>
            <a:r>
              <a:rPr lang="en-US" dirty="0" smtClean="0"/>
              <a:t>passed in Town Meeting need </a:t>
            </a:r>
            <a:r>
              <a:rPr lang="en-US" dirty="0"/>
              <a:t>to be approved by </a:t>
            </a:r>
            <a:r>
              <a:rPr lang="en-US" dirty="0" smtClean="0"/>
              <a:t>Massachusetts Attorney </a:t>
            </a:r>
            <a:r>
              <a:rPr lang="en-US" dirty="0"/>
              <a:t>G</a:t>
            </a:r>
            <a:r>
              <a:rPr lang="en-US" dirty="0" smtClean="0"/>
              <a:t>eneral.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There is a certain advantage to using language already approved elsewhere.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 are several legislators on Beacon Hill who are working on state bag bans.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There is a certain advantage to using unique language.  A confusing local regulatory landscape will eventually have major retailers begging for statewide standards.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future is in eliminating all disposal food service waste, not just switching to recyclables &amp; </a:t>
            </a:r>
            <a:r>
              <a:rPr lang="en-US" dirty="0" err="1" smtClean="0"/>
              <a:t>compostables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Portland, OR, has recently passed an ordinance refusing to accept disposable </a:t>
            </a:r>
            <a:r>
              <a:rPr lang="en-US" dirty="0"/>
              <a:t>ware – even if it </a:t>
            </a:r>
            <a:r>
              <a:rPr lang="en-US" dirty="0" smtClean="0"/>
              <a:t>is supposedly compostable – in the city-wide </a:t>
            </a:r>
            <a:r>
              <a:rPr lang="en-US" dirty="0"/>
              <a:t>commercial </a:t>
            </a:r>
            <a:r>
              <a:rPr lang="en-US" dirty="0" smtClean="0"/>
              <a:t>and </a:t>
            </a:r>
            <a:r>
              <a:rPr lang="en-US" dirty="0"/>
              <a:t>residential </a:t>
            </a:r>
            <a:r>
              <a:rPr lang="en-US" dirty="0" smtClean="0"/>
              <a:t>compost program.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Clean Water Action, a national lobby, is at the forefront of helping businesses and communities operate more sustainably, with their </a:t>
            </a:r>
            <a:r>
              <a:rPr lang="en-US" dirty="0" err="1" smtClean="0"/>
              <a:t>ReThinking</a:t>
            </a:r>
            <a:r>
              <a:rPr lang="en-US" dirty="0" smtClean="0"/>
              <a:t> Disposables campaign.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3207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589"/>
            <a:ext cx="10515600" cy="11858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Banning plastic bags: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Some Key Decision Points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8" y="1454150"/>
            <a:ext cx="11568112" cy="51323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thickness?</a:t>
            </a:r>
          </a:p>
          <a:p>
            <a:pPr lvl="1"/>
            <a:r>
              <a:rPr lang="en-US" dirty="0" smtClean="0"/>
              <a:t>Over 1.5 mil: Provincetown</a:t>
            </a:r>
          </a:p>
          <a:p>
            <a:pPr lvl="1"/>
            <a:r>
              <a:rPr lang="en-US" dirty="0" smtClean="0"/>
              <a:t>2.25 mil:  Brookline</a:t>
            </a:r>
          </a:p>
          <a:p>
            <a:pPr lvl="1"/>
            <a:r>
              <a:rPr lang="en-US" dirty="0" smtClean="0"/>
              <a:t>Over 3.0 mil: Marblehead, Newburyport, Newton</a:t>
            </a:r>
          </a:p>
          <a:p>
            <a:r>
              <a:rPr lang="en-US" dirty="0" smtClean="0"/>
              <a:t>What business impacted?</a:t>
            </a:r>
          </a:p>
          <a:p>
            <a:pPr lvl="1"/>
            <a:r>
              <a:rPr lang="en-US" dirty="0" smtClean="0"/>
              <a:t>Any establishment:  Marblehead, Newburyport, Provincetown</a:t>
            </a:r>
          </a:p>
          <a:p>
            <a:pPr lvl="1"/>
            <a:r>
              <a:rPr lang="en-US" dirty="0" smtClean="0"/>
              <a:t>Medium size stores (2500+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r>
              <a:rPr lang="en-US" dirty="0" smtClean="0"/>
              <a:t>): Brookline</a:t>
            </a:r>
          </a:p>
          <a:p>
            <a:pPr lvl="1"/>
            <a:r>
              <a:rPr lang="en-US" dirty="0" smtClean="0"/>
              <a:t>Larger stores (3500+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r>
              <a:rPr lang="en-US" dirty="0" smtClean="0"/>
              <a:t>): Newton</a:t>
            </a:r>
          </a:p>
          <a:p>
            <a:r>
              <a:rPr lang="en-US" dirty="0" smtClean="0"/>
              <a:t>Specified guidelines for paper bags?</a:t>
            </a:r>
          </a:p>
          <a:p>
            <a:pPr lvl="1"/>
            <a:r>
              <a:rPr lang="en-US" dirty="0" smtClean="0"/>
              <a:t>Yes:  Brookline, Marblehead, Newton</a:t>
            </a:r>
          </a:p>
          <a:p>
            <a:pPr lvl="1"/>
            <a:r>
              <a:rPr lang="en-US" dirty="0" smtClean="0"/>
              <a:t>No:  Newburyport, Provincetown</a:t>
            </a:r>
          </a:p>
          <a:p>
            <a:r>
              <a:rPr lang="en-US" dirty="0" smtClean="0"/>
              <a:t>Ban or mandatory levy?</a:t>
            </a:r>
          </a:p>
          <a:p>
            <a:pPr lvl="1"/>
            <a:r>
              <a:rPr lang="en-US" dirty="0" smtClean="0"/>
              <a:t>Ban:  Massachusetts municipalities</a:t>
            </a:r>
          </a:p>
          <a:p>
            <a:pPr lvl="1"/>
            <a:r>
              <a:rPr lang="en-US" dirty="0" smtClean="0"/>
              <a:t>5 cents:  DC, etc.</a:t>
            </a:r>
          </a:p>
          <a:p>
            <a:pPr lvl="1"/>
            <a:r>
              <a:rPr lang="en-US" dirty="0" smtClean="0"/>
              <a:t>10 cents:  California cities, etc.</a:t>
            </a:r>
          </a:p>
          <a:p>
            <a:r>
              <a:rPr lang="en-US" dirty="0" smtClean="0"/>
              <a:t>Penalties:  range from $50 to $200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31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738"/>
            <a:ext cx="10515600" cy="12144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Banning Polystyrene: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Some Key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Decision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5912"/>
            <a:ext cx="11072814" cy="5057775"/>
          </a:xfrm>
        </p:spPr>
        <p:txBody>
          <a:bodyPr/>
          <a:lstStyle/>
          <a:p>
            <a:r>
              <a:rPr lang="en-US" dirty="0" smtClean="0"/>
              <a:t>Ban all polystyrene food service </a:t>
            </a:r>
            <a:r>
              <a:rPr lang="en-US" sz="2545" dirty="0" smtClean="0"/>
              <a:t>products</a:t>
            </a:r>
            <a:r>
              <a:rPr lang="en-US" dirty="0" smtClean="0"/>
              <a:t> or just foam (EPS)?</a:t>
            </a:r>
          </a:p>
          <a:p>
            <a:pPr lvl="1"/>
            <a:r>
              <a:rPr lang="en-US" dirty="0" smtClean="0"/>
              <a:t>All polystyrene:  Great Barrington, Brookline</a:t>
            </a:r>
          </a:p>
          <a:p>
            <a:pPr lvl="1"/>
            <a:r>
              <a:rPr lang="en-US" dirty="0" smtClean="0"/>
              <a:t>Just EPS:  Amherst, South Hadley</a:t>
            </a:r>
          </a:p>
          <a:p>
            <a:r>
              <a:rPr lang="en-US" dirty="0" smtClean="0"/>
              <a:t>Ban just food packaging or other products, such as packing peanuts?</a:t>
            </a:r>
          </a:p>
          <a:p>
            <a:pPr lvl="1"/>
            <a:r>
              <a:rPr lang="en-US" dirty="0" smtClean="0"/>
              <a:t>Is it possible to ban the sale of Styrofoam cups at grocery and convenience stores?</a:t>
            </a:r>
          </a:p>
          <a:p>
            <a:r>
              <a:rPr lang="en-US" dirty="0" smtClean="0"/>
              <a:t>Allow grace period before ban goes into effect?  How long?</a:t>
            </a:r>
          </a:p>
          <a:p>
            <a:r>
              <a:rPr lang="en-US" dirty="0" smtClean="0"/>
              <a:t>Allow for hardship </a:t>
            </a:r>
            <a:r>
              <a:rPr lang="en-US" dirty="0"/>
              <a:t>cases for businesses that need </a:t>
            </a:r>
            <a:r>
              <a:rPr lang="en-US" dirty="0" smtClean="0"/>
              <a:t>more time to </a:t>
            </a:r>
            <a:r>
              <a:rPr lang="en-US" dirty="0"/>
              <a:t>adapt?</a:t>
            </a:r>
            <a:endParaRPr lang="en-US" dirty="0" smtClean="0"/>
          </a:p>
          <a:p>
            <a:r>
              <a:rPr lang="en-US" dirty="0" smtClean="0"/>
              <a:t>What penalties shall be imposed for non-compliance?</a:t>
            </a:r>
          </a:p>
          <a:p>
            <a:r>
              <a:rPr lang="en-US" dirty="0" smtClean="0"/>
              <a:t>Enforcement issues:  Health Department Inspectors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66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Deadlines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March 30</a:t>
            </a:r>
            <a:r>
              <a:rPr lang="en-US" dirty="0" smtClean="0"/>
              <a:t>:  Due date to insert articles into warrant for Town Meeting.</a:t>
            </a:r>
          </a:p>
          <a:p>
            <a:r>
              <a:rPr lang="en-US" dirty="0" smtClean="0"/>
              <a:t>By this date, the texts of our bylaws must be drafted in final form.</a:t>
            </a:r>
          </a:p>
          <a:p>
            <a:r>
              <a:rPr lang="en-US" dirty="0" smtClean="0"/>
              <a:t>10 signatures required for each article.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May 19</a:t>
            </a:r>
            <a:r>
              <a:rPr lang="en-US" dirty="0" smtClean="0"/>
              <a:t>:  Town Meeting.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5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216" y="325368"/>
            <a:ext cx="10515600" cy="90708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Some Quick Definitions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47" y="1570382"/>
            <a:ext cx="11211339" cy="4949687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 smtClean="0"/>
              <a:t>Styrene</a:t>
            </a:r>
            <a:r>
              <a:rPr lang="en-US" sz="3600" dirty="0" smtClean="0"/>
              <a:t> = An organic compound derived from benzene.  It is associated with a number of health risks, including cancer.</a:t>
            </a:r>
          </a:p>
          <a:p>
            <a:endParaRPr lang="en-US" sz="3600" dirty="0"/>
          </a:p>
          <a:p>
            <a:r>
              <a:rPr lang="en-US" sz="3600" b="1" dirty="0" smtClean="0"/>
              <a:t>Polystyrene</a:t>
            </a:r>
            <a:r>
              <a:rPr lang="en-US" sz="3600" dirty="0" smtClean="0"/>
              <a:t> = Plastic made of styrene.  This can take many forms, from coffee lids and sushi boxes to EPS cups.</a:t>
            </a:r>
          </a:p>
          <a:p>
            <a:endParaRPr lang="en-US" sz="3600" dirty="0" smtClean="0"/>
          </a:p>
          <a:p>
            <a:r>
              <a:rPr lang="en-US" sz="3600" b="1" dirty="0" smtClean="0"/>
              <a:t>EPS</a:t>
            </a:r>
            <a:r>
              <a:rPr lang="en-US" sz="3600" dirty="0" smtClean="0"/>
              <a:t> = Expanded Polystyrene, a bulky, lightweight plastic in the form of a smooth, rigid foam.  Widely used for everything from coffee cups to insulation.  </a:t>
            </a:r>
          </a:p>
          <a:p>
            <a:endParaRPr lang="en-US" sz="3600" dirty="0"/>
          </a:p>
          <a:p>
            <a:r>
              <a:rPr lang="en-US" sz="3600" b="1" dirty="0" smtClean="0"/>
              <a:t>XPS</a:t>
            </a:r>
            <a:r>
              <a:rPr lang="en-US" sz="3600" dirty="0" smtClean="0"/>
              <a:t> = Extruded Polystyrene is the bumpier rougher form of EPS, the kind that breaks off in chunks.  Packing materials, e.g.</a:t>
            </a:r>
          </a:p>
          <a:p>
            <a:endParaRPr lang="en-US" sz="3600" b="1" dirty="0"/>
          </a:p>
          <a:p>
            <a:r>
              <a:rPr lang="en-US" sz="3600" b="1" dirty="0" smtClean="0"/>
              <a:t>Styrofoam</a:t>
            </a:r>
            <a:r>
              <a:rPr lang="en-US" sz="3600" dirty="0" smtClean="0"/>
              <a:t> = a brand name for the XPS manufactured by Dow Chemicals.  Although it is a trademarked product, “Styrofoam” is widely used for all EPS and XPS.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951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8794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Some Tasks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head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965200"/>
            <a:ext cx="11607800" cy="5715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Legal</a:t>
            </a:r>
            <a:endParaRPr lang="en-US" u="sng" dirty="0"/>
          </a:p>
          <a:p>
            <a:r>
              <a:rPr lang="en-US" dirty="0" smtClean="0"/>
              <a:t>Draft bylaw for polystyrene</a:t>
            </a:r>
          </a:p>
          <a:p>
            <a:r>
              <a:rPr lang="en-US" dirty="0" smtClean="0"/>
              <a:t>Draft bylaw for plastic bags</a:t>
            </a:r>
          </a:p>
          <a:p>
            <a:pPr marL="0" indent="0">
              <a:buNone/>
            </a:pPr>
            <a:endParaRPr lang="en-US" sz="1300" dirty="0" smtClean="0"/>
          </a:p>
          <a:p>
            <a:pPr marL="0" indent="0">
              <a:buNone/>
            </a:pPr>
            <a:r>
              <a:rPr lang="en-US" u="sng" dirty="0" smtClean="0"/>
              <a:t>Outreach</a:t>
            </a:r>
          </a:p>
          <a:p>
            <a:r>
              <a:rPr lang="en-US" dirty="0" smtClean="0"/>
              <a:t>Town Manager &amp; Board of </a:t>
            </a:r>
            <a:r>
              <a:rPr lang="en-US" dirty="0"/>
              <a:t>S</a:t>
            </a:r>
            <a:r>
              <a:rPr lang="en-US" dirty="0" smtClean="0"/>
              <a:t>electmen</a:t>
            </a:r>
          </a:p>
          <a:p>
            <a:pPr lvl="1"/>
            <a:r>
              <a:rPr lang="en-US" dirty="0"/>
              <a:t>Select Board meets 7:00 p.m. on the second and fourth Monday of each </a:t>
            </a:r>
            <a:r>
              <a:rPr lang="en-US" dirty="0" smtClean="0"/>
              <a:t>month.</a:t>
            </a:r>
          </a:p>
          <a:p>
            <a:pPr lvl="1"/>
            <a:r>
              <a:rPr lang="en-US" dirty="0" smtClean="0"/>
              <a:t>Bylaws will impose burden of enforcement on town’s Board of Health.</a:t>
            </a:r>
            <a:endParaRPr lang="en-US" dirty="0"/>
          </a:p>
          <a:p>
            <a:r>
              <a:rPr lang="en-US" dirty="0" smtClean="0"/>
              <a:t>Business </a:t>
            </a:r>
            <a:r>
              <a:rPr lang="en-US" dirty="0" smtClean="0"/>
              <a:t>Community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ery important that they are informed and buy in.  </a:t>
            </a:r>
            <a:r>
              <a:rPr lang="en-US" smtClean="0"/>
              <a:t>(Somerville </a:t>
            </a:r>
            <a:r>
              <a:rPr lang="en-US" dirty="0" smtClean="0"/>
              <a:t>vs. Brookline)</a:t>
            </a:r>
            <a:endParaRPr lang="en-US" dirty="0" smtClean="0"/>
          </a:p>
          <a:p>
            <a:pPr lvl="1"/>
            <a:r>
              <a:rPr lang="en-US" dirty="0" smtClean="0"/>
              <a:t>Chamber of Commerce -- special meeting</a:t>
            </a:r>
          </a:p>
          <a:p>
            <a:pPr lvl="1"/>
            <a:r>
              <a:rPr lang="en-US" dirty="0" smtClean="0"/>
              <a:t>Businesses not in Chamber of Commerce:  Chopsticks, Asian Market, </a:t>
            </a:r>
            <a:r>
              <a:rPr lang="en-US" dirty="0" err="1" smtClean="0"/>
              <a:t>Aubuchon</a:t>
            </a:r>
            <a:r>
              <a:rPr lang="en-US" dirty="0" smtClean="0"/>
              <a:t>, &amp; chains (Dunkin Donuts, etc.)</a:t>
            </a:r>
          </a:p>
          <a:p>
            <a:r>
              <a:rPr lang="en-US" dirty="0" smtClean="0"/>
              <a:t>Institutions </a:t>
            </a:r>
          </a:p>
          <a:p>
            <a:pPr lvl="1"/>
            <a:r>
              <a:rPr lang="en-US" dirty="0" smtClean="0"/>
              <a:t>May </a:t>
            </a:r>
            <a:r>
              <a:rPr lang="en-US" dirty="0"/>
              <a:t>need special help to transition</a:t>
            </a:r>
          </a:p>
          <a:p>
            <a:pPr lvl="1"/>
            <a:r>
              <a:rPr lang="en-US" dirty="0" smtClean="0"/>
              <a:t>Schools</a:t>
            </a:r>
            <a:r>
              <a:rPr lang="en-US" dirty="0" smtClean="0"/>
              <a:t>:  MGRHS, WES</a:t>
            </a:r>
          </a:p>
          <a:p>
            <a:pPr lvl="1"/>
            <a:r>
              <a:rPr lang="en-US" dirty="0" err="1" smtClean="0"/>
              <a:t>Sweetwood</a:t>
            </a:r>
            <a:r>
              <a:rPr lang="en-US" dirty="0" smtClean="0"/>
              <a:t>, </a:t>
            </a:r>
            <a:r>
              <a:rPr lang="en-US" dirty="0" err="1" smtClean="0"/>
              <a:t>Sweetbrook</a:t>
            </a:r>
            <a:endParaRPr lang="en-US" dirty="0" smtClean="0"/>
          </a:p>
          <a:p>
            <a:pPr lvl="1"/>
            <a:r>
              <a:rPr lang="en-US" dirty="0" smtClean="0"/>
              <a:t>Hotels</a:t>
            </a:r>
            <a:endParaRPr lang="en-US" dirty="0" smtClean="0"/>
          </a:p>
          <a:p>
            <a:r>
              <a:rPr lang="en-US" dirty="0" smtClean="0"/>
              <a:t>Community Outreach</a:t>
            </a:r>
          </a:p>
          <a:p>
            <a:pPr lvl="1"/>
            <a:r>
              <a:rPr lang="en-US" dirty="0" smtClean="0"/>
              <a:t>Spreading the word within Williamstown</a:t>
            </a:r>
          </a:p>
          <a:p>
            <a:pPr lvl="1"/>
            <a:r>
              <a:rPr lang="en-US" dirty="0" smtClean="0"/>
              <a:t>Arrange for public screening of </a:t>
            </a:r>
            <a:r>
              <a:rPr lang="en-US" i="1" dirty="0" smtClean="0"/>
              <a:t>Bag It! </a:t>
            </a:r>
            <a:r>
              <a:rPr lang="en-US" dirty="0" smtClean="0"/>
              <a:t>in Williamstown and North Adams</a:t>
            </a:r>
            <a:endParaRPr lang="en-US" i="1" dirty="0" smtClean="0"/>
          </a:p>
          <a:p>
            <a:pPr lvl="2"/>
            <a:r>
              <a:rPr lang="en-US" dirty="0" smtClean="0"/>
              <a:t>Perhaps in partnership with </a:t>
            </a:r>
            <a:r>
              <a:rPr lang="en-US" dirty="0" err="1" smtClean="0"/>
              <a:t>Zilkha</a:t>
            </a:r>
            <a:r>
              <a:rPr lang="en-US" dirty="0" smtClean="0"/>
              <a:t> Center?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81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9225"/>
            <a:ext cx="10515600" cy="7397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Expanding our efforts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181100"/>
            <a:ext cx="11874500" cy="54355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Greening the Berkshires</a:t>
            </a:r>
            <a:endParaRPr lang="en-US" u="sng" dirty="0"/>
          </a:p>
          <a:p>
            <a:r>
              <a:rPr lang="en-US" dirty="0" smtClean="0"/>
              <a:t>Reach out to activists in other towns and cities in the Berkshires</a:t>
            </a:r>
          </a:p>
          <a:p>
            <a:r>
              <a:rPr lang="en-US" dirty="0" smtClean="0"/>
              <a:t>Get our legislators on board:  Sen. Dowling, Rep. </a:t>
            </a:r>
            <a:r>
              <a:rPr lang="en-US" dirty="0" err="1" smtClean="0"/>
              <a:t>Pignatelli</a:t>
            </a:r>
            <a:r>
              <a:rPr lang="en-US" dirty="0" smtClean="0"/>
              <a:t>.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Rep </a:t>
            </a:r>
            <a:r>
              <a:rPr lang="en-US" sz="2800" dirty="0" err="1" smtClean="0">
                <a:solidFill>
                  <a:srgbClr val="FF0000"/>
                </a:solidFill>
              </a:rPr>
              <a:t>Cariddi</a:t>
            </a:r>
            <a:r>
              <a:rPr lang="en-US" sz="2800" dirty="0" smtClean="0">
                <a:solidFill>
                  <a:srgbClr val="FF0000"/>
                </a:solidFill>
              </a:rPr>
              <a:t> is already with us!</a:t>
            </a:r>
          </a:p>
          <a:p>
            <a:endParaRPr lang="en-US" sz="1700" dirty="0" smtClean="0"/>
          </a:p>
          <a:p>
            <a:pPr marL="0" indent="0">
              <a:buNone/>
            </a:pPr>
            <a:r>
              <a:rPr lang="en-US" u="sng" dirty="0" smtClean="0"/>
              <a:t>Be Part of the Solution</a:t>
            </a:r>
            <a:endParaRPr lang="en-US" u="sng" dirty="0"/>
          </a:p>
          <a:p>
            <a:r>
              <a:rPr lang="en-US" dirty="0"/>
              <a:t>Help identify best practices</a:t>
            </a:r>
          </a:p>
          <a:p>
            <a:r>
              <a:rPr lang="en-US" dirty="0"/>
              <a:t>Help local businesses </a:t>
            </a:r>
            <a:r>
              <a:rPr lang="en-US" dirty="0" smtClean="0"/>
              <a:t>&amp; institutions identify sources of alternative products. </a:t>
            </a:r>
          </a:p>
          <a:p>
            <a:r>
              <a:rPr lang="en-US" dirty="0" smtClean="0"/>
              <a:t>Ensure local vendors (Greenberg’s, Sysco, etc.) stock alternative products at comparable prices.</a:t>
            </a:r>
          </a:p>
          <a:p>
            <a:r>
              <a:rPr lang="en-US" dirty="0" smtClean="0"/>
              <a:t>Encourage local vendors to accept trade-ins of polystyrene products, so businesses and institutions are not left with unusable supplies.  (South Hadley did this.)</a:t>
            </a:r>
            <a:endParaRPr lang="en-US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Improve information </a:t>
            </a:r>
            <a:r>
              <a:rPr lang="en-US" u="sng" dirty="0"/>
              <a:t>f</a:t>
            </a:r>
            <a:r>
              <a:rPr lang="en-US" u="sng" dirty="0" smtClean="0"/>
              <a:t>lows so other towns do not have to start from scratch</a:t>
            </a:r>
          </a:p>
          <a:p>
            <a:r>
              <a:rPr lang="en-US" dirty="0" err="1" smtClean="0"/>
              <a:t>GreenMass.Org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2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ttps://encrypted-tbn3.gstatic.com/images?q=tbn:ANd9GcSasZ1KvMyvoWLmRNscFnkbSlefqpn3ZsEZEyA9_mgtxj8Coi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5283" y="2173942"/>
            <a:ext cx="1905000" cy="1905000"/>
          </a:xfrm>
          <a:prstGeom prst="rect">
            <a:avLst/>
          </a:prstGeom>
        </p:spPr>
      </p:pic>
      <p:pic>
        <p:nvPicPr>
          <p:cNvPr id="5" name="Picture 4" descr="http://www.brenmarco.com/userdocs/ItemImages/260722lr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83" y="2173942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www.brenmarco.com/userdocs/ItemImages/260127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83" y="2173942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breastcancer.org/Images/6_tcm8-33367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83" y="4459942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http://www.brenmarco.com/userdocs/ItemImages/260723lrg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83" y="423479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681318" y="542366"/>
            <a:ext cx="7064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Some Common Polystyrene Products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14" descr="new wave clear lids, dome lid, polystyrene lids, clear dome lids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883" y="4459942"/>
            <a:ext cx="1885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Dart Conex L32N05 Translucent Plastic Lid with Straw Slot 500/Cas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83" y="4459942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Choice 2 oz. Clear Polystyrene Souffle Cup / Portion Cup - 2500 / Cas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083" y="726142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83" y="2154892"/>
            <a:ext cx="19240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5154" y="6472519"/>
            <a:ext cx="2626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Town of Brookline, MA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49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28058"/>
            <a:ext cx="10515600" cy="7143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Case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gainst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olystyrene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903288"/>
            <a:ext cx="11836400" cy="564991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3800" u="sng" dirty="0"/>
              <a:t>Health Effects: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Polystyrene is based on styrene, a neurotoxin and probable carcinogen. Polystyrene is the only plastic used in food packaging that is based on a carcinogen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3800" dirty="0" smtClean="0"/>
              <a:t>Polystyrene </a:t>
            </a:r>
            <a:r>
              <a:rPr lang="en-US" altLang="en-US" sz="3800" dirty="0"/>
              <a:t>products may leach styrene when exposed to hot or greasy foods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/>
              <a:t>Styrene residues are found in 100% of human fat tissue </a:t>
            </a:r>
            <a:r>
              <a:rPr lang="en-US" sz="3800" dirty="0" smtClean="0"/>
              <a:t>samples</a:t>
            </a:r>
            <a:endParaRPr lang="en-US" sz="3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 smtClean="0"/>
              <a:t>Manufacturing polystyrene is highly hazardous for factory workers</a:t>
            </a:r>
            <a:endParaRPr lang="en-US" sz="3800" dirty="0"/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sz="3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3800" u="sng" dirty="0"/>
              <a:t>Environmental Effects: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3800" dirty="0" smtClean="0"/>
              <a:t>Polystyrene does </a:t>
            </a:r>
            <a:r>
              <a:rPr lang="en-US" altLang="en-US" sz="3800" dirty="0"/>
              <a:t>not biodegrade. </a:t>
            </a:r>
            <a:r>
              <a:rPr lang="en-US" altLang="en-US" sz="3800" dirty="0" smtClean="0"/>
              <a:t>It is very </a:t>
            </a:r>
            <a:r>
              <a:rPr lang="en-US" altLang="en-US" sz="3800" dirty="0"/>
              <a:t>bulky, so </a:t>
            </a:r>
            <a:r>
              <a:rPr lang="en-US" altLang="en-US" sz="3800" dirty="0" smtClean="0"/>
              <a:t>it takes </a:t>
            </a:r>
            <a:r>
              <a:rPr lang="en-US" altLang="en-US" sz="3800" dirty="0"/>
              <a:t>up a lot of room in </a:t>
            </a:r>
            <a:r>
              <a:rPr lang="en-US" altLang="en-US" sz="3800" dirty="0" smtClean="0"/>
              <a:t>landfills.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3800" dirty="0" smtClean="0"/>
              <a:t>Estimates </a:t>
            </a:r>
            <a:r>
              <a:rPr lang="en-US" altLang="en-US" sz="3800" dirty="0"/>
              <a:t>of longevity range from hundreds to thousands of years.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3800" dirty="0" smtClean="0"/>
              <a:t>Even when properly disposed, polystyrene often </a:t>
            </a:r>
            <a:r>
              <a:rPr lang="en-US" altLang="en-US" sz="3800" dirty="0"/>
              <a:t>ends up as </a:t>
            </a:r>
            <a:r>
              <a:rPr lang="en-US" altLang="en-US" sz="3800" dirty="0" smtClean="0"/>
              <a:t>litter due to its light weight.</a:t>
            </a:r>
            <a:endParaRPr lang="en-US" altLang="en-US" sz="3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3800" dirty="0"/>
              <a:t>Production produces a large amount of hazardous waste and air pollution</a:t>
            </a:r>
          </a:p>
          <a:p>
            <a:r>
              <a:rPr lang="en-US" sz="3800" dirty="0"/>
              <a:t>Polystyrene items harm wildlife. At least 267 marine species worldwide have </a:t>
            </a:r>
          </a:p>
          <a:p>
            <a:r>
              <a:rPr lang="en-US" sz="3800" dirty="0"/>
              <a:t>been reported to have been affected by polystyrene </a:t>
            </a:r>
            <a:r>
              <a:rPr lang="en-US" sz="3800" dirty="0" smtClean="0"/>
              <a:t>litter</a:t>
            </a:r>
            <a:endParaRPr lang="en-US" sz="3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800" dirty="0" smtClean="0"/>
              <a:t>Polystyrene </a:t>
            </a:r>
            <a:r>
              <a:rPr lang="en-US" sz="3800" dirty="0"/>
              <a:t>is made from non-renewable fossil fuels (oil and natural gas).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sz="45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111125"/>
            <a:ext cx="10515600" cy="6889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Case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gainst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lastic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ags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800100"/>
            <a:ext cx="12001500" cy="5854700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u="sng" dirty="0"/>
              <a:t>Economic Effects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Every year, Americans discard 100 billion single-use plastic bags.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The average family accumulates 60 plastic bags in only four trips to the grocery store.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The plastic bag industry collects $4 billion per year in profits from U.S. retailers, who pass the costs on to consumers.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The average use time of a plastic bag is only 12 minutes</a:t>
            </a:r>
            <a:r>
              <a:rPr lang="en-US" sz="2400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Less than one percent of plastic carry-out bags are recycled each year. Recycling one ton of plastic bags costs $4,000. The recycled product can be sold for $</a:t>
            </a:r>
            <a:r>
              <a:rPr lang="en-US" sz="2400" dirty="0" smtClean="0"/>
              <a:t>32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u="sng" dirty="0"/>
              <a:t>Environmental Effects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Plastic bags are a major litter </a:t>
            </a:r>
            <a:r>
              <a:rPr lang="en-US" sz="2400" dirty="0" smtClean="0"/>
              <a:t>problem, thanks especially to their aerodynamic qualities.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Plastic </a:t>
            </a:r>
            <a:r>
              <a:rPr lang="en-US" sz="2400" dirty="0"/>
              <a:t>bags are often mistaken as food by both domesticated and wild animals. </a:t>
            </a:r>
            <a:r>
              <a:rPr lang="en-US" sz="2400" dirty="0" smtClean="0"/>
              <a:t>Birds</a:t>
            </a:r>
            <a:r>
              <a:rPr lang="en-US" sz="2400" dirty="0"/>
              <a:t>, turtles, whales, sea lions, </a:t>
            </a:r>
            <a:r>
              <a:rPr lang="en-US" sz="2400" dirty="0" smtClean="0"/>
              <a:t>seals, </a:t>
            </a:r>
            <a:r>
              <a:rPr lang="en-US" sz="2400" dirty="0"/>
              <a:t>and fish are among the species at </a:t>
            </a:r>
            <a:r>
              <a:rPr lang="en-US" sz="2400" dirty="0" smtClean="0"/>
              <a:t>particular risk</a:t>
            </a:r>
            <a:r>
              <a:rPr lang="en-US" sz="2400" dirty="0"/>
              <a:t>.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Ten percent of the plastic produced every year worldwide winds up in the </a:t>
            </a:r>
            <a:r>
              <a:rPr lang="en-US" sz="2400" dirty="0" smtClean="0"/>
              <a:t>ocean, </a:t>
            </a:r>
            <a:r>
              <a:rPr lang="en-US" sz="2400" dirty="0"/>
              <a:t>70% of which finds its way to the ocean floor, where it will likely never degrade.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Every square mile of ocean has about 46,000 pieces of plastic floating in it.</a:t>
            </a:r>
          </a:p>
        </p:txBody>
      </p:sp>
    </p:spTree>
    <p:extLst>
      <p:ext uri="{BB962C8B-B14F-4D97-AF65-F5344CB8AC3E}">
        <p14:creationId xmlns:p14="http://schemas.microsoft.com/office/powerpoint/2010/main" val="5754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79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 Problem of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Microplastics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791" y="1501506"/>
            <a:ext cx="11483718" cy="5066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Rather than eventually breaking </a:t>
            </a:r>
            <a:r>
              <a:rPr lang="en-US" dirty="0" smtClean="0"/>
              <a:t>down </a:t>
            </a:r>
            <a:r>
              <a:rPr lang="en-US" dirty="0"/>
              <a:t>into benign substances</a:t>
            </a:r>
            <a:r>
              <a:rPr lang="en-US" dirty="0" smtClean="0"/>
              <a:t>, polystyrene and plastic bags fracture </a:t>
            </a:r>
            <a:r>
              <a:rPr lang="en-US" dirty="0"/>
              <a:t>into small plastic particles (</a:t>
            </a:r>
            <a:r>
              <a:rPr lang="en-US" dirty="0" err="1"/>
              <a:t>microplastics</a:t>
            </a:r>
            <a:r>
              <a:rPr lang="en-US" dirty="0"/>
              <a:t>), which persist in the environment.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tiny particles, 5 mm or </a:t>
            </a:r>
            <a:r>
              <a:rPr lang="en-US" dirty="0" smtClean="0"/>
              <a:t>smaller, </a:t>
            </a:r>
            <a:r>
              <a:rPr lang="en-US" dirty="0"/>
              <a:t>present the greatest long-term danger, as these particles displace food supplies in the world’s </a:t>
            </a:r>
            <a:r>
              <a:rPr lang="en-US" dirty="0" smtClean="0"/>
              <a:t>oceans.</a:t>
            </a:r>
          </a:p>
          <a:p>
            <a:r>
              <a:rPr lang="en-US" dirty="0" smtClean="0"/>
              <a:t>Animals </a:t>
            </a:r>
            <a:r>
              <a:rPr lang="en-US" dirty="0"/>
              <a:t>from shellfish to whales can ingest them. This can displace space in an animal's stomach or block their digestive </a:t>
            </a:r>
            <a:r>
              <a:rPr lang="en-US" dirty="0" smtClean="0"/>
              <a:t>tracks, and </a:t>
            </a:r>
            <a:r>
              <a:rPr lang="en-US" dirty="0"/>
              <a:t>then cause animals to die from </a:t>
            </a:r>
            <a:r>
              <a:rPr lang="en-US" dirty="0" smtClean="0"/>
              <a:t>starvation.</a:t>
            </a:r>
          </a:p>
          <a:p>
            <a:pPr lvl="0"/>
            <a:r>
              <a:rPr lang="en-US" dirty="0" smtClean="0"/>
              <a:t>Once </a:t>
            </a:r>
            <a:r>
              <a:rPr lang="en-US" dirty="0" err="1"/>
              <a:t>microplastics</a:t>
            </a:r>
            <a:r>
              <a:rPr lang="en-US" dirty="0"/>
              <a:t> enter our oceans, they will stay there virtually forever, because they persist and their removal is not possible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sz="1600" dirty="0" smtClean="0"/>
              <a:t>					</a:t>
            </a:r>
          </a:p>
          <a:p>
            <a:pPr marL="0" lv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					</a:t>
            </a:r>
            <a:r>
              <a:rPr lang="en-US" sz="1300" dirty="0" smtClean="0"/>
              <a:t>Sources for this and two preceding slides:  Sierra Club; Save the Bay; </a:t>
            </a:r>
            <a:r>
              <a:rPr lang="en-US" sz="1300" dirty="0" err="1" smtClean="0"/>
              <a:t>TheWayToGo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52" y="0"/>
            <a:ext cx="7332455" cy="6649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9633" y="6492856"/>
            <a:ext cx="2329841" cy="313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Credit: </a:t>
            </a:r>
            <a:r>
              <a:rPr lang="en-US" sz="1400" dirty="0" err="1" smtClean="0"/>
              <a:t>Surfrider</a:t>
            </a:r>
            <a:r>
              <a:rPr lang="en-US" sz="1400" dirty="0" smtClean="0"/>
              <a:t> Foundation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461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Plastic and/or Polystyrene are banned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5000" b="1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over 100 cities all over the world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58985" y="6548994"/>
            <a:ext cx="18702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 Plastic Free Times</a:t>
            </a:r>
            <a:endParaRPr lang="en-US" sz="1050" dirty="0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56" y="1528512"/>
            <a:ext cx="5440382" cy="480033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98" y="6409563"/>
            <a:ext cx="6763098" cy="36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 Number of Municipalities in Massachusetts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ave Passed or Are Currently Considering Bans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Passed	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6159354"/>
              </p:ext>
            </p:extLst>
          </p:nvPr>
        </p:nvGraphicFramePr>
        <p:xfrm>
          <a:off x="419101" y="2505075"/>
          <a:ext cx="557847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491"/>
                <a:gridCol w="1859491"/>
                <a:gridCol w="18594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Polystyrene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Plastic Bags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Amherst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Brookline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Falmouth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Great Barrington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Manchester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Newburyport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Provincetown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Somerville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South Hadley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pPr algn="ctr"/>
            <a:r>
              <a:rPr lang="en-US" dirty="0" smtClean="0"/>
              <a:t>Proposed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755271"/>
              </p:ext>
            </p:extLst>
          </p:nvPr>
        </p:nvGraphicFramePr>
        <p:xfrm>
          <a:off x="6172200" y="2505075"/>
          <a:ext cx="518318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729"/>
                <a:gridCol w="1727729"/>
                <a:gridCol w="17277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Polystyrene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Plastic Bags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Brewster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Cambridge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Hamilton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Hingham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Pittsfield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Northampton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Watertown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188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1598</Words>
  <Application>Microsoft Office PowerPoint</Application>
  <PresentationFormat>Widescreen</PresentationFormat>
  <Paragraphs>233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Greening Williamstown</vt:lpstr>
      <vt:lpstr>Some Quick Definitions</vt:lpstr>
      <vt:lpstr>PowerPoint Presentation</vt:lpstr>
      <vt:lpstr>The Case Against Polystyrene</vt:lpstr>
      <vt:lpstr>The Case Against Plastic Bags</vt:lpstr>
      <vt:lpstr>The Problem of Microplastics</vt:lpstr>
      <vt:lpstr>PowerPoint Presentation</vt:lpstr>
      <vt:lpstr>Plastic and/or Polystyrene are banned in over 100 cities all over the world</vt:lpstr>
      <vt:lpstr>A Number of Municipalities in Massachusetts Have Passed or Are Currently Considering Bans</vt:lpstr>
      <vt:lpstr>There Are Many Available Alternatives</vt:lpstr>
      <vt:lpstr>There Are Many Vendors of Alternative Products</vt:lpstr>
      <vt:lpstr>Aren’t Alternatives Much More Expensive?</vt:lpstr>
      <vt:lpstr>Aren’t Paper and Corn Products Just as Environmentally Harmful as Polystyrene?</vt:lpstr>
      <vt:lpstr>Disposable Packaging Does Have a  Significant Carbon Footprint</vt:lpstr>
      <vt:lpstr>Different disposable food service materials have different impacts</vt:lpstr>
      <vt:lpstr>Political Notes</vt:lpstr>
      <vt:lpstr>Banning plastic bags: Some Key Decision Points</vt:lpstr>
      <vt:lpstr>Banning Polystyrene: Some Key Decision Points</vt:lpstr>
      <vt:lpstr>Deadlines</vt:lpstr>
      <vt:lpstr>Some Tasks Ahead</vt:lpstr>
      <vt:lpstr>Expanding our efforts</vt:lpstr>
    </vt:vector>
  </TitlesOfParts>
  <Company>Emerson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Greening Williamstown</dc:title>
  <dc:creator>Brad</dc:creator>
  <cp:lastModifiedBy>Brad</cp:lastModifiedBy>
  <cp:revision>81</cp:revision>
  <dcterms:created xsi:type="dcterms:W3CDTF">2015-02-25T02:28:30Z</dcterms:created>
  <dcterms:modified xsi:type="dcterms:W3CDTF">2015-02-28T14:06:22Z</dcterms:modified>
</cp:coreProperties>
</file>