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69" r:id="rId3"/>
    <p:sldId id="274" r:id="rId4"/>
    <p:sldId id="272" r:id="rId5"/>
    <p:sldId id="275" r:id="rId6"/>
    <p:sldId id="261" r:id="rId7"/>
    <p:sldId id="262" r:id="rId8"/>
    <p:sldId id="263" r:id="rId9"/>
    <p:sldId id="264" r:id="rId10"/>
    <p:sldId id="265" r:id="rId11"/>
    <p:sldId id="267" r:id="rId12"/>
    <p:sldId id="270" r:id="rId13"/>
  </p:sldIdLst>
  <p:sldSz cx="6858000" cy="12192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0" d="100"/>
          <a:sy n="40" d="100"/>
        </p:scale>
        <p:origin x="25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56813" y="4470403"/>
            <a:ext cx="4950338" cy="4022722"/>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456813" y="8493121"/>
            <a:ext cx="4950338" cy="2002281"/>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86CC02-8C6E-4F8F-A2A8-562234BAA575}" type="datetimeFigureOut">
              <a:rPr lang="en-CA" smtClean="0"/>
              <a:t>2022-11-02</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8"/>
          <p:cNvSpPr/>
          <p:nvPr/>
        </p:nvSpPr>
        <p:spPr bwMode="auto">
          <a:xfrm>
            <a:off x="-23789" y="7682060"/>
            <a:ext cx="1046605" cy="1389833"/>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7500" y="8052518"/>
            <a:ext cx="438734" cy="649111"/>
          </a:xfrm>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78778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2" y="1083734"/>
            <a:ext cx="4943989" cy="5541404"/>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456812" y="7740526"/>
            <a:ext cx="4943989" cy="2765980"/>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6CC02-8C6E-4F8F-A2A8-562234BAA575}" type="datetimeFigureOut">
              <a:rPr lang="en-CA" smtClean="0"/>
              <a:t>2022-11-02</a:t>
            </a:fld>
            <a:endParaRPr lang="en-CA"/>
          </a:p>
        </p:txBody>
      </p:sp>
      <p:sp>
        <p:nvSpPr>
          <p:cNvPr id="5" name="Footer Placeholder 4"/>
          <p:cNvSpPr>
            <a:spLocks noGrp="1"/>
          </p:cNvSpPr>
          <p:nvPr>
            <p:ph type="ftr" sz="quarter" idx="11"/>
          </p:nvPr>
        </p:nvSpPr>
        <p:spPr/>
        <p:txBody>
          <a:bodyPr/>
          <a:lstStyle/>
          <a:p>
            <a:endParaRPr lang="en-CA"/>
          </a:p>
        </p:txBody>
      </p:sp>
      <p:sp>
        <p:nvSpPr>
          <p:cNvPr id="10" name="Freeform 11"/>
          <p:cNvSpPr/>
          <p:nvPr/>
        </p:nvSpPr>
        <p:spPr bwMode="auto">
          <a:xfrm flipV="1">
            <a:off x="44" y="5629382"/>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5767361"/>
            <a:ext cx="438734" cy="649111"/>
          </a:xfrm>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253447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1093" y="1083734"/>
            <a:ext cx="4582190" cy="5147733"/>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811979" y="6231467"/>
            <a:ext cx="4240416" cy="677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456812" y="7740526"/>
            <a:ext cx="4943989" cy="2765980"/>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6CC02-8C6E-4F8F-A2A8-562234BAA575}" type="datetimeFigureOut">
              <a:rPr lang="en-CA" smtClean="0"/>
              <a:t>2022-11-02</a:t>
            </a:fld>
            <a:endParaRPr lang="en-CA"/>
          </a:p>
        </p:txBody>
      </p:sp>
      <p:sp>
        <p:nvSpPr>
          <p:cNvPr id="5" name="Footer Placeholder 4"/>
          <p:cNvSpPr>
            <a:spLocks noGrp="1"/>
          </p:cNvSpPr>
          <p:nvPr>
            <p:ph type="ftr" sz="quarter" idx="11"/>
          </p:nvPr>
        </p:nvSpPr>
        <p:spPr/>
        <p:txBody>
          <a:bodyPr/>
          <a:lstStyle/>
          <a:p>
            <a:endParaRPr lang="en-CA"/>
          </a:p>
        </p:txBody>
      </p:sp>
      <p:sp>
        <p:nvSpPr>
          <p:cNvPr id="19" name="Freeform 11"/>
          <p:cNvSpPr/>
          <p:nvPr/>
        </p:nvSpPr>
        <p:spPr bwMode="auto">
          <a:xfrm flipV="1">
            <a:off x="44" y="5629382"/>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5767361"/>
            <a:ext cx="438734" cy="649111"/>
          </a:xfrm>
        </p:spPr>
        <p:txBody>
          <a:bodyPr/>
          <a:lstStyle/>
          <a:p>
            <a:fld id="{B8F2CC5D-6DEB-499E-9CD9-EAAAFD7E91E8}" type="slidenum">
              <a:rPr lang="en-CA" smtClean="0"/>
              <a:t>‹#›</a:t>
            </a:fld>
            <a:endParaRPr lang="en-CA"/>
          </a:p>
        </p:txBody>
      </p:sp>
      <p:sp>
        <p:nvSpPr>
          <p:cNvPr id="14" name="TextBox 13"/>
          <p:cNvSpPr txBox="1"/>
          <p:nvPr/>
        </p:nvSpPr>
        <p:spPr>
          <a:xfrm>
            <a:off x="1356238" y="1152009"/>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6127150" y="5164988"/>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1650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56812" y="4334936"/>
            <a:ext cx="4943989" cy="4844169"/>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456812" y="9211733"/>
            <a:ext cx="4943989" cy="129710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086CC02-8C6E-4F8F-A2A8-562234BAA575}" type="datetimeFigureOut">
              <a:rPr lang="en-CA" smtClean="0"/>
              <a:t>2022-11-02</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4" y="8730063"/>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8858824"/>
            <a:ext cx="438734" cy="649111"/>
          </a:xfrm>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181551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1641093" y="1083734"/>
            <a:ext cx="4582190" cy="5147733"/>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456811" y="7721600"/>
            <a:ext cx="5016219" cy="149013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456811" y="9211733"/>
            <a:ext cx="5016219" cy="129710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086CC02-8C6E-4F8F-A2A8-562234BAA575}" type="datetimeFigureOut">
              <a:rPr lang="en-CA" smtClean="0"/>
              <a:t>2022-11-02</a:t>
            </a:fld>
            <a:endParaRPr lang="en-CA"/>
          </a:p>
        </p:txBody>
      </p:sp>
      <p:sp>
        <p:nvSpPr>
          <p:cNvPr id="6" name="Footer Placeholder 5"/>
          <p:cNvSpPr>
            <a:spLocks noGrp="1"/>
          </p:cNvSpPr>
          <p:nvPr>
            <p:ph type="ftr" sz="quarter" idx="11"/>
          </p:nvPr>
        </p:nvSpPr>
        <p:spPr/>
        <p:txBody>
          <a:bodyPr/>
          <a:lstStyle/>
          <a:p>
            <a:endParaRPr lang="en-CA"/>
          </a:p>
        </p:txBody>
      </p:sp>
      <p:sp>
        <p:nvSpPr>
          <p:cNvPr id="20" name="Freeform 11"/>
          <p:cNvSpPr/>
          <p:nvPr/>
        </p:nvSpPr>
        <p:spPr bwMode="auto">
          <a:xfrm flipV="1">
            <a:off x="44" y="8730063"/>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8858824"/>
            <a:ext cx="438734" cy="649111"/>
          </a:xfrm>
        </p:spPr>
        <p:txBody>
          <a:bodyPr/>
          <a:lstStyle/>
          <a:p>
            <a:fld id="{B8F2CC5D-6DEB-499E-9CD9-EAAAFD7E91E8}" type="slidenum">
              <a:rPr lang="en-CA" smtClean="0"/>
              <a:t>‹#›</a:t>
            </a:fld>
            <a:endParaRPr lang="en-CA"/>
          </a:p>
        </p:txBody>
      </p:sp>
      <p:sp>
        <p:nvSpPr>
          <p:cNvPr id="11" name="TextBox 10"/>
          <p:cNvSpPr txBox="1"/>
          <p:nvPr/>
        </p:nvSpPr>
        <p:spPr>
          <a:xfrm>
            <a:off x="1356238" y="1152009"/>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2" name="TextBox 11"/>
          <p:cNvSpPr txBox="1"/>
          <p:nvPr/>
        </p:nvSpPr>
        <p:spPr>
          <a:xfrm>
            <a:off x="6127150" y="5164988"/>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830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56812" y="1115390"/>
            <a:ext cx="4943988" cy="5120036"/>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456812" y="7721600"/>
            <a:ext cx="4943989" cy="149013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456812" y="9211733"/>
            <a:ext cx="4943989" cy="129710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086CC02-8C6E-4F8F-A2A8-562234BAA575}" type="datetimeFigureOut">
              <a:rPr lang="en-CA" smtClean="0"/>
              <a:t>2022-11-02</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4" y="8730063"/>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8858824"/>
            <a:ext cx="438734" cy="649111"/>
          </a:xfrm>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1869689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6CC02-8C6E-4F8F-A2A8-562234BAA575}" type="datetimeFigureOut">
              <a:rPr lang="en-CA" smtClean="0"/>
              <a:t>2022-11-02</a:t>
            </a:fld>
            <a:endParaRPr lang="en-CA"/>
          </a:p>
        </p:txBody>
      </p:sp>
      <p:sp>
        <p:nvSpPr>
          <p:cNvPr id="5" name="Footer Placeholder 4"/>
          <p:cNvSpPr>
            <a:spLocks noGrp="1"/>
          </p:cNvSpPr>
          <p:nvPr>
            <p:ph type="ftr" sz="quarter" idx="11"/>
          </p:nvPr>
        </p:nvSpPr>
        <p:spPr/>
        <p:txBody>
          <a:bodyPr/>
          <a:lstStyle/>
          <a:p>
            <a:endParaRPr lang="en-CA"/>
          </a:p>
        </p:txBody>
      </p:sp>
      <p:sp>
        <p:nvSpPr>
          <p:cNvPr id="10"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2482278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8901" y="1115390"/>
            <a:ext cx="1242099" cy="9393452"/>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456812" y="1115390"/>
            <a:ext cx="3537261" cy="93934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6CC02-8C6E-4F8F-A2A8-562234BAA575}" type="datetimeFigureOut">
              <a:rPr lang="en-CA" smtClean="0"/>
              <a:t>2022-11-02</a:t>
            </a:fld>
            <a:endParaRPr lang="en-CA"/>
          </a:p>
        </p:txBody>
      </p:sp>
      <p:sp>
        <p:nvSpPr>
          <p:cNvPr id="5" name="Footer Placeholder 4"/>
          <p:cNvSpPr>
            <a:spLocks noGrp="1"/>
          </p:cNvSpPr>
          <p:nvPr>
            <p:ph type="ftr" sz="quarter" idx="11"/>
          </p:nvPr>
        </p:nvSpPr>
        <p:spPr/>
        <p:txBody>
          <a:bodyPr/>
          <a:lstStyle/>
          <a:p>
            <a:endParaRPr lang="en-CA"/>
          </a:p>
        </p:txBody>
      </p:sp>
      <p:sp>
        <p:nvSpPr>
          <p:cNvPr id="10"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81831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8901" y="1109529"/>
            <a:ext cx="4941899" cy="2277138"/>
          </a:xfrm>
        </p:spPr>
        <p:txBody>
          <a:bodyPr/>
          <a:lstStyle/>
          <a:p>
            <a:r>
              <a:rPr lang="en-US"/>
              <a:t>Click to edit Master title style</a:t>
            </a:r>
            <a:endParaRPr lang="en-US" dirty="0"/>
          </a:p>
        </p:txBody>
      </p:sp>
      <p:sp>
        <p:nvSpPr>
          <p:cNvPr id="3" name="Content Placeholder 2"/>
          <p:cNvSpPr>
            <a:spLocks noGrp="1"/>
          </p:cNvSpPr>
          <p:nvPr>
            <p:ph idx="1"/>
          </p:nvPr>
        </p:nvSpPr>
        <p:spPr>
          <a:xfrm>
            <a:off x="1456812" y="3793067"/>
            <a:ext cx="4943989" cy="6715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6CC02-8C6E-4F8F-A2A8-562234BAA575}" type="datetimeFigureOut">
              <a:rPr lang="en-CA" smtClean="0"/>
              <a:t>2022-11-02</a:t>
            </a:fld>
            <a:endParaRPr lang="en-CA"/>
          </a:p>
        </p:txBody>
      </p:sp>
      <p:sp>
        <p:nvSpPr>
          <p:cNvPr id="5" name="Footer Placeholder 4"/>
          <p:cNvSpPr>
            <a:spLocks noGrp="1"/>
          </p:cNvSpPr>
          <p:nvPr>
            <p:ph type="ftr" sz="quarter" idx="11"/>
          </p:nvPr>
        </p:nvSpPr>
        <p:spPr/>
        <p:txBody>
          <a:bodyPr/>
          <a:lstStyle/>
          <a:p>
            <a:endParaRPr lang="en-CA"/>
          </a:p>
        </p:txBody>
      </p:sp>
      <p:sp>
        <p:nvSpPr>
          <p:cNvPr id="10"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135224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6812" y="3688110"/>
            <a:ext cx="4943989" cy="26112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456812" y="6366933"/>
            <a:ext cx="4943989" cy="15296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6CC02-8C6E-4F8F-A2A8-562234BAA575}" type="datetimeFigureOut">
              <a:rPr lang="en-CA" smtClean="0"/>
              <a:t>2022-11-02</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4" y="5629382"/>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5767361"/>
            <a:ext cx="438734" cy="649111"/>
          </a:xfrm>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222783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56813" y="3798589"/>
            <a:ext cx="2398148" cy="669759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02981" y="3798589"/>
            <a:ext cx="2397820" cy="669759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86CC02-8C6E-4F8F-A2A8-562234BAA575}" type="datetimeFigureOut">
              <a:rPr lang="en-CA" smtClean="0"/>
              <a:t>2022-11-02</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83421" y="1400504"/>
            <a:ext cx="438734" cy="649111"/>
          </a:xfrm>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327290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699014" y="3958446"/>
            <a:ext cx="2155947"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56811" y="4982913"/>
            <a:ext cx="2398149" cy="55212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2116" y="3952707"/>
            <a:ext cx="2154929"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000286" y="4977174"/>
            <a:ext cx="2396760" cy="55212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86CC02-8C6E-4F8F-A2A8-562234BAA575}" type="datetimeFigureOut">
              <a:rPr lang="en-CA" smtClean="0"/>
              <a:t>2022-11-02</a:t>
            </a:fld>
            <a:endParaRPr lang="en-CA"/>
          </a:p>
        </p:txBody>
      </p:sp>
      <p:sp>
        <p:nvSpPr>
          <p:cNvPr id="8" name="Footer Placeholder 7"/>
          <p:cNvSpPr>
            <a:spLocks noGrp="1"/>
          </p:cNvSpPr>
          <p:nvPr>
            <p:ph type="ftr" sz="quarter" idx="11"/>
          </p:nvPr>
        </p:nvSpPr>
        <p:spPr/>
        <p:txBody>
          <a:bodyPr/>
          <a:lstStyle/>
          <a:p>
            <a:endParaRPr lang="en-CA"/>
          </a:p>
        </p:txBody>
      </p:sp>
      <p:sp>
        <p:nvSpPr>
          <p:cNvPr id="11"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3421" y="1400504"/>
            <a:ext cx="438734" cy="649111"/>
          </a:xfrm>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43138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58900" y="1109529"/>
            <a:ext cx="4941900" cy="227713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86CC02-8C6E-4F8F-A2A8-562234BAA575}" type="datetimeFigureOut">
              <a:rPr lang="en-CA" smtClean="0"/>
              <a:t>2022-11-02</a:t>
            </a:fld>
            <a:endParaRPr lang="en-CA"/>
          </a:p>
        </p:txBody>
      </p:sp>
      <p:sp>
        <p:nvSpPr>
          <p:cNvPr id="4" name="Footer Placeholder 3"/>
          <p:cNvSpPr>
            <a:spLocks noGrp="1"/>
          </p:cNvSpPr>
          <p:nvPr>
            <p:ph type="ftr" sz="quarter" idx="11"/>
          </p:nvPr>
        </p:nvSpPr>
        <p:spPr/>
        <p:txBody>
          <a:bodyPr/>
          <a:lstStyle/>
          <a:p>
            <a:endParaRPr lang="en-CA"/>
          </a:p>
        </p:txBody>
      </p:sp>
      <p:sp>
        <p:nvSpPr>
          <p:cNvPr id="8"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13940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6CC02-8C6E-4F8F-A2A8-562234BAA575}" type="datetimeFigureOut">
              <a:rPr lang="en-CA" smtClean="0"/>
              <a:t>2022-11-02</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405542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1" y="793045"/>
            <a:ext cx="1972188" cy="1735666"/>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3557620" y="793048"/>
            <a:ext cx="2843180" cy="96266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56811" y="2841979"/>
            <a:ext cx="1972188" cy="75776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086CC02-8C6E-4F8F-A2A8-562234BAA575}" type="datetimeFigureOut">
              <a:rPr lang="en-CA" smtClean="0"/>
              <a:t>2022-11-02</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4" y="1264346"/>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77175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2" y="8534400"/>
            <a:ext cx="4943989" cy="100753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56812" y="1128827"/>
            <a:ext cx="4943989" cy="685328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456812" y="9541934"/>
            <a:ext cx="4943989" cy="87771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086CC02-8C6E-4F8F-A2A8-562234BAA575}" type="datetimeFigureOut">
              <a:rPr lang="en-CA" smtClean="0"/>
              <a:t>2022-11-02</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4" y="8730063"/>
            <a:ext cx="1018767" cy="90312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8858824"/>
            <a:ext cx="438734" cy="649111"/>
          </a:xfrm>
        </p:spPr>
        <p:txBody>
          <a:bodyPr/>
          <a:lstStyle/>
          <a:p>
            <a:fld id="{B8F2CC5D-6DEB-499E-9CD9-EAAAFD7E91E8}" type="slidenum">
              <a:rPr lang="en-CA" smtClean="0"/>
              <a:t>‹#›</a:t>
            </a:fld>
            <a:endParaRPr lang="en-CA"/>
          </a:p>
        </p:txBody>
      </p:sp>
    </p:spTree>
    <p:extLst>
      <p:ext uri="{BB962C8B-B14F-4D97-AF65-F5344CB8AC3E}">
        <p14:creationId xmlns:p14="http://schemas.microsoft.com/office/powerpoint/2010/main" val="68391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406400"/>
            <a:ext cx="1485900" cy="11802005"/>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316" y="507"/>
            <a:ext cx="1464204" cy="12183054"/>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7160" cy="1219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8900" y="1109529"/>
            <a:ext cx="4941900" cy="227713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6812" y="3793067"/>
            <a:ext cx="4943989" cy="6908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29300" y="10906826"/>
            <a:ext cx="574785" cy="658082"/>
          </a:xfrm>
          <a:prstGeom prst="rect">
            <a:avLst/>
          </a:prstGeom>
        </p:spPr>
        <p:txBody>
          <a:bodyPr vert="horz" lIns="91440" tIns="45720" rIns="91440" bIns="45720" rtlCol="0" anchor="ctr"/>
          <a:lstStyle>
            <a:lvl1pPr algn="r">
              <a:defRPr sz="675">
                <a:solidFill>
                  <a:schemeClr val="tx1">
                    <a:tint val="75000"/>
                  </a:schemeClr>
                </a:solidFill>
              </a:defRPr>
            </a:lvl1pPr>
          </a:lstStyle>
          <a:p>
            <a:fld id="{5086CC02-8C6E-4F8F-A2A8-562234BAA575}" type="datetimeFigureOut">
              <a:rPr lang="en-CA" smtClean="0"/>
              <a:t>2022-11-02</a:t>
            </a:fld>
            <a:endParaRPr lang="en-CA"/>
          </a:p>
        </p:txBody>
      </p:sp>
      <p:sp>
        <p:nvSpPr>
          <p:cNvPr id="5" name="Footer Placeholder 4"/>
          <p:cNvSpPr>
            <a:spLocks noGrp="1"/>
          </p:cNvSpPr>
          <p:nvPr>
            <p:ph type="ftr" sz="quarter" idx="3"/>
          </p:nvPr>
        </p:nvSpPr>
        <p:spPr>
          <a:xfrm>
            <a:off x="1456811" y="10908106"/>
            <a:ext cx="4287366" cy="64911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383421" y="1400504"/>
            <a:ext cx="438734" cy="649111"/>
          </a:xfrm>
          <a:prstGeom prst="rect">
            <a:avLst/>
          </a:prstGeom>
        </p:spPr>
        <p:txBody>
          <a:bodyPr vert="horz" lIns="91440" tIns="45720" rIns="91440" bIns="45720" rtlCol="0" anchor="ctr"/>
          <a:lstStyle>
            <a:lvl1pPr algn="r">
              <a:defRPr sz="1500">
                <a:solidFill>
                  <a:srgbClr val="FEFFFF"/>
                </a:solidFill>
              </a:defRPr>
            </a:lvl1pPr>
          </a:lstStyle>
          <a:p>
            <a:fld id="{B8F2CC5D-6DEB-499E-9CD9-EAAAFD7E91E8}" type="slidenum">
              <a:rPr lang="en-CA" smtClean="0"/>
              <a:t>‹#›</a:t>
            </a:fld>
            <a:endParaRPr lang="en-CA"/>
          </a:p>
        </p:txBody>
      </p:sp>
    </p:spTree>
    <p:extLst>
      <p:ext uri="{BB962C8B-B14F-4D97-AF65-F5344CB8AC3E}">
        <p14:creationId xmlns:p14="http://schemas.microsoft.com/office/powerpoint/2010/main" val="398277076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013EF-727C-E422-1AA9-41F466FBC88B}"/>
              </a:ext>
            </a:extLst>
          </p:cNvPr>
          <p:cNvPicPr>
            <a:picLocks noChangeAspect="1"/>
          </p:cNvPicPr>
          <p:nvPr/>
        </p:nvPicPr>
        <p:blipFill>
          <a:blip r:embed="rId2"/>
          <a:stretch>
            <a:fillRect/>
          </a:stretch>
        </p:blipFill>
        <p:spPr>
          <a:xfrm>
            <a:off x="2296461" y="5457886"/>
            <a:ext cx="3027624" cy="2948888"/>
          </a:xfrm>
          <a:prstGeom prst="rect">
            <a:avLst/>
          </a:prstGeom>
        </p:spPr>
      </p:pic>
      <p:sp>
        <p:nvSpPr>
          <p:cNvPr id="5" name="Title 4">
            <a:extLst>
              <a:ext uri="{FF2B5EF4-FFF2-40B4-BE49-F238E27FC236}">
                <a16:creationId xmlns:a16="http://schemas.microsoft.com/office/drawing/2014/main" id="{AD599E6C-DE1E-EB35-0641-C1F961326300}"/>
              </a:ext>
            </a:extLst>
          </p:cNvPr>
          <p:cNvSpPr>
            <a:spLocks noGrp="1"/>
          </p:cNvSpPr>
          <p:nvPr>
            <p:ph type="title"/>
          </p:nvPr>
        </p:nvSpPr>
        <p:spPr>
          <a:xfrm>
            <a:off x="1149845" y="781283"/>
            <a:ext cx="5415077" cy="3469468"/>
          </a:xfrm>
        </p:spPr>
        <p:txBody>
          <a:bodyPr>
            <a:normAutofit fontScale="90000"/>
          </a:bodyPr>
          <a:lstStyle/>
          <a:p>
            <a:pPr algn="ctr"/>
            <a:r>
              <a:rPr lang="en-CA" sz="4000" b="1" dirty="0"/>
              <a:t>Nature Moncton</a:t>
            </a:r>
            <a:r>
              <a:rPr lang="en-CA" sz="4000" dirty="0"/>
              <a:t> </a:t>
            </a:r>
            <a:br>
              <a:rPr lang="en-CA" dirty="0"/>
            </a:br>
            <a:r>
              <a:rPr lang="en-CA" sz="2000" b="1" dirty="0"/>
              <a:t>in partnership with the </a:t>
            </a:r>
            <a:br>
              <a:rPr lang="en-CA" dirty="0"/>
            </a:br>
            <a:r>
              <a:rPr lang="en-CA" sz="4000" b="1" dirty="0"/>
              <a:t>Conservation Council of New Brunswick</a:t>
            </a:r>
            <a:br>
              <a:rPr lang="en-CA" sz="4000" b="1" dirty="0"/>
            </a:br>
            <a:r>
              <a:rPr lang="en-CA" sz="4000" b="1" dirty="0"/>
              <a:t>Southeast Chapter</a:t>
            </a:r>
            <a:br>
              <a:rPr lang="en-CA" sz="4000" dirty="0"/>
            </a:br>
            <a:r>
              <a:rPr lang="en-CA" sz="2000" b="1" dirty="0"/>
              <a:t>Present</a:t>
            </a:r>
            <a:br>
              <a:rPr lang="en-CA" sz="2000" b="1" dirty="0"/>
            </a:br>
            <a:r>
              <a:rPr lang="en-CA" sz="5300" b="1" dirty="0"/>
              <a:t>Petitcodiac River Appreciation Day</a:t>
            </a:r>
          </a:p>
        </p:txBody>
      </p:sp>
      <p:pic>
        <p:nvPicPr>
          <p:cNvPr id="3" name="Picture 2">
            <a:extLst>
              <a:ext uri="{FF2B5EF4-FFF2-40B4-BE49-F238E27FC236}">
                <a16:creationId xmlns:a16="http://schemas.microsoft.com/office/drawing/2014/main" id="{DB5E32CF-2EC7-92D0-0C95-634A1E90EDAC}"/>
              </a:ext>
            </a:extLst>
          </p:cNvPr>
          <p:cNvPicPr>
            <a:picLocks noChangeAspect="1"/>
          </p:cNvPicPr>
          <p:nvPr/>
        </p:nvPicPr>
        <p:blipFill>
          <a:blip r:embed="rId3"/>
          <a:stretch>
            <a:fillRect/>
          </a:stretch>
        </p:blipFill>
        <p:spPr>
          <a:xfrm>
            <a:off x="1100723" y="8646318"/>
            <a:ext cx="5419099" cy="2368317"/>
          </a:xfrm>
          <a:prstGeom prst="rect">
            <a:avLst/>
          </a:prstGeom>
        </p:spPr>
      </p:pic>
      <p:sp>
        <p:nvSpPr>
          <p:cNvPr id="2" name="TextBox 1">
            <a:extLst>
              <a:ext uri="{FF2B5EF4-FFF2-40B4-BE49-F238E27FC236}">
                <a16:creationId xmlns:a16="http://schemas.microsoft.com/office/drawing/2014/main" id="{02E1FF6A-7B8C-A204-4BB7-ED669E52978C}"/>
              </a:ext>
            </a:extLst>
          </p:cNvPr>
          <p:cNvSpPr txBox="1"/>
          <p:nvPr/>
        </p:nvSpPr>
        <p:spPr>
          <a:xfrm>
            <a:off x="1443789" y="11362591"/>
            <a:ext cx="4547937" cy="369332"/>
          </a:xfrm>
          <a:prstGeom prst="rect">
            <a:avLst/>
          </a:prstGeom>
          <a:noFill/>
        </p:spPr>
        <p:txBody>
          <a:bodyPr wrap="square" rtlCol="0">
            <a:spAutoFit/>
          </a:bodyPr>
          <a:lstStyle/>
          <a:p>
            <a:pPr algn="ctr"/>
            <a:r>
              <a:rPr lang="en-CA" b="1" dirty="0"/>
              <a:t>Saturday November 5, 2022</a:t>
            </a:r>
          </a:p>
        </p:txBody>
      </p:sp>
    </p:spTree>
    <p:extLst>
      <p:ext uri="{BB962C8B-B14F-4D97-AF65-F5344CB8AC3E}">
        <p14:creationId xmlns:p14="http://schemas.microsoft.com/office/powerpoint/2010/main" val="312806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94D9-2E42-3F04-1A3C-D3471141866A}"/>
              </a:ext>
            </a:extLst>
          </p:cNvPr>
          <p:cNvSpPr>
            <a:spLocks noGrp="1"/>
          </p:cNvSpPr>
          <p:nvPr>
            <p:ph type="title"/>
          </p:nvPr>
        </p:nvSpPr>
        <p:spPr>
          <a:xfrm>
            <a:off x="1458901" y="1109529"/>
            <a:ext cx="4941899" cy="573632"/>
          </a:xfrm>
        </p:spPr>
        <p:txBody>
          <a:bodyPr/>
          <a:lstStyle/>
          <a:p>
            <a:r>
              <a:rPr kumimoji="0" lang="en-CA"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Petitcodiac River Appreciation Day</a:t>
            </a:r>
            <a:endParaRPr lang="en-CA" dirty="0"/>
          </a:p>
        </p:txBody>
      </p:sp>
      <p:sp>
        <p:nvSpPr>
          <p:cNvPr id="3" name="Content Placeholder 2">
            <a:extLst>
              <a:ext uri="{FF2B5EF4-FFF2-40B4-BE49-F238E27FC236}">
                <a16:creationId xmlns:a16="http://schemas.microsoft.com/office/drawing/2014/main" id="{882B9CE3-A263-1AD5-8D13-32F4A8229BA3}"/>
              </a:ext>
            </a:extLst>
          </p:cNvPr>
          <p:cNvSpPr>
            <a:spLocks noGrp="1"/>
          </p:cNvSpPr>
          <p:nvPr>
            <p:ph idx="1"/>
          </p:nvPr>
        </p:nvSpPr>
        <p:spPr>
          <a:xfrm>
            <a:off x="1262743" y="2104571"/>
            <a:ext cx="5140147" cy="9622972"/>
          </a:xfrm>
        </p:spPr>
        <p:txBody>
          <a:bodyPr>
            <a:normAutofit/>
          </a:bodyPr>
          <a:lstStyle/>
          <a:p>
            <a:pPr>
              <a:lnSpc>
                <a:spcPct val="106000"/>
              </a:lnSpc>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2:30 – 3:00:  Keeping it Healthy – Taking the Pulse of the Petitcodiac River – The Petitcodiac Watershed Alliance - Dr. </a:t>
            </a:r>
            <a:r>
              <a:rPr lang="en-CA" sz="1800" b="1"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Alyre</a:t>
            </a:r>
            <a:r>
              <a:rPr lang="en-CA"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dirty="0">
                <a:solidFill>
                  <a:schemeClr val="tx1"/>
                </a:solidFill>
                <a:latin typeface="Arial" panose="020B0604020202020204" pitchFamily="34" charset="0"/>
                <a:cs typeface="Times New Roman" panose="02020603050405020304" pitchFamily="18" charset="0"/>
              </a:rPr>
              <a:t>Chiasson, retired Professor - Université de Moncton. </a:t>
            </a:r>
          </a:p>
          <a:p>
            <a:pPr marL="0" indent="0">
              <a:lnSpc>
                <a:spcPct val="106000"/>
              </a:lnSpc>
              <a:spcAft>
                <a:spcPts val="12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br>
              <a:rPr lang="en-CA" sz="1800" dirty="0">
                <a:effectLst/>
                <a:latin typeface="Arial" panose="020B0604020202020204" pitchFamily="34" charset="0"/>
                <a:ea typeface="Times New Roman" panose="02020603050405020304" pitchFamily="18" charset="0"/>
                <a:cs typeface="Times New Roman" panose="02020603050405020304" pitchFamily="18" charset="0"/>
              </a:rPr>
            </a:br>
            <a:r>
              <a:rPr lang="en-CA" sz="1800" dirty="0">
                <a:effectLst/>
                <a:latin typeface="Arial" panose="020B0604020202020204" pitchFamily="34" charset="0"/>
                <a:ea typeface="Times New Roman" panose="02020603050405020304" pitchFamily="18" charset="0"/>
                <a:cs typeface="Times New Roman" panose="02020603050405020304" pitchFamily="18" charset="0"/>
              </a:rPr>
              <a:t>From an early focus on water quality in the early 1990s, the Petitcodiac Watershed Alliance currently pursues the broader mandate of watershed health and stewardship. Science based, the group has undertaken actions not only of benefit to aquatic organisms within the river but also to inhabitants of the riparian zone, such as painted turtles. Active in schools and in community events the group strives to educate all on the vital importance of the river in our lives and for the generations to follow. A brief historical overview of the group will be presented as well as the challenges we face in the current and immediate future. </a:t>
            </a:r>
            <a:r>
              <a:rPr lang="en-CA" sz="1800" dirty="0">
                <a:solidFill>
                  <a:srgbClr val="000000"/>
                </a:solidFill>
                <a:effectLst/>
                <a:latin typeface="Arial" panose="020B0604020202020204" pitchFamily="34" charset="0"/>
                <a:ea typeface="Times New Roman" panose="02020603050405020304" pitchFamily="18" charset="0"/>
              </a:rPr>
              <a:t> </a:t>
            </a:r>
          </a:p>
          <a:p>
            <a:pPr>
              <a:lnSpc>
                <a:spcPct val="106000"/>
              </a:lnSpc>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A" sz="1800" dirty="0">
              <a:effectLst/>
              <a:latin typeface="Times New Roman" panose="02020603050405020304" pitchFamily="18" charset="0"/>
              <a:ea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800" b="1" dirty="0">
                <a:solidFill>
                  <a:srgbClr val="000000"/>
                </a:solidFill>
                <a:effectLst/>
                <a:latin typeface="Arial" panose="020B0604020202020204" pitchFamily="34" charset="0"/>
                <a:ea typeface="Times New Roman" panose="02020603050405020304" pitchFamily="18" charset="0"/>
              </a:rPr>
              <a:t>3:00 p.m.:</a:t>
            </a:r>
            <a:r>
              <a:rPr lang="en-CA" sz="1800" dirty="0">
                <a:solidFill>
                  <a:srgbClr val="000000"/>
                </a:solidFill>
                <a:effectLst/>
                <a:latin typeface="Arial" panose="020B0604020202020204" pitchFamily="34" charset="0"/>
                <a:ea typeface="Times New Roman" panose="02020603050405020304" pitchFamily="18" charset="0"/>
              </a:rPr>
              <a:t>  </a:t>
            </a:r>
            <a:r>
              <a:rPr lang="en-CA" sz="1800" b="1" dirty="0">
                <a:solidFill>
                  <a:srgbClr val="000000"/>
                </a:solidFill>
                <a:effectLst/>
                <a:latin typeface="Arial" panose="020B0604020202020204" pitchFamily="34" charset="0"/>
                <a:ea typeface="Times New Roman" panose="02020603050405020304" pitchFamily="18" charset="0"/>
              </a:rPr>
              <a:t>Wind up and concluding remarks – Nature Moncton</a:t>
            </a: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A" sz="1800" dirty="0">
              <a:latin typeface="Times New Roman" panose="02020603050405020304" pitchFamily="18" charset="0"/>
              <a:ea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800" b="1" dirty="0">
                <a:solidFill>
                  <a:srgbClr val="000000"/>
                </a:solidFill>
                <a:effectLst/>
                <a:latin typeface="Arial" panose="020B0604020202020204" pitchFamily="34" charset="0"/>
                <a:ea typeface="Times New Roman" panose="02020603050405020304" pitchFamily="18" charset="0"/>
              </a:rPr>
              <a:t>Silent auction - successful bids posted; auction items to be paid and collected.</a:t>
            </a:r>
            <a:br>
              <a:rPr lang="en-CA" sz="1800" b="1" dirty="0">
                <a:solidFill>
                  <a:srgbClr val="000000"/>
                </a:solidFill>
                <a:effectLst/>
                <a:latin typeface="Arial" panose="020B0604020202020204" pitchFamily="34" charset="0"/>
                <a:ea typeface="Times New Roman" panose="02020603050405020304" pitchFamily="18" charset="0"/>
              </a:rPr>
            </a:br>
            <a:endParaRPr lang="en-CA" sz="1800" b="1" dirty="0">
              <a:solidFill>
                <a:srgbClr val="000000"/>
              </a:solidFill>
              <a:effectLst/>
              <a:latin typeface="Arial" panose="020B0604020202020204" pitchFamily="34" charset="0"/>
              <a:ea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800" b="1" dirty="0">
                <a:solidFill>
                  <a:srgbClr val="000000"/>
                </a:solidFill>
                <a:effectLst/>
                <a:latin typeface="Arial" panose="020B0604020202020204" pitchFamily="34" charset="0"/>
                <a:ea typeface="Times New Roman" panose="02020603050405020304" pitchFamily="18" charset="0"/>
              </a:rPr>
              <a:t>Grand Prize Draw awarded.</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212213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8E95A2-69C8-5933-6C07-408F2C8F2BA4}"/>
              </a:ext>
            </a:extLst>
          </p:cNvPr>
          <p:cNvPicPr>
            <a:picLocks noChangeAspect="1"/>
          </p:cNvPicPr>
          <p:nvPr/>
        </p:nvPicPr>
        <p:blipFill>
          <a:blip r:embed="rId2"/>
          <a:stretch>
            <a:fillRect/>
          </a:stretch>
        </p:blipFill>
        <p:spPr>
          <a:xfrm>
            <a:off x="1283313" y="1383856"/>
            <a:ext cx="1908018" cy="2862026"/>
          </a:xfrm>
          <a:prstGeom prst="rect">
            <a:avLst/>
          </a:prstGeom>
        </p:spPr>
      </p:pic>
      <p:sp>
        <p:nvSpPr>
          <p:cNvPr id="9" name="Title 8">
            <a:extLst>
              <a:ext uri="{FF2B5EF4-FFF2-40B4-BE49-F238E27FC236}">
                <a16:creationId xmlns:a16="http://schemas.microsoft.com/office/drawing/2014/main" id="{380C8E28-004F-BD10-FE5B-85E3DA88D006}"/>
              </a:ext>
            </a:extLst>
          </p:cNvPr>
          <p:cNvSpPr>
            <a:spLocks noGrp="1"/>
          </p:cNvSpPr>
          <p:nvPr>
            <p:ph type="title"/>
          </p:nvPr>
        </p:nvSpPr>
        <p:spPr>
          <a:xfrm>
            <a:off x="1283313" y="328479"/>
            <a:ext cx="4941899" cy="624021"/>
          </a:xfrm>
        </p:spPr>
        <p:txBody>
          <a:bodyPr/>
          <a:lstStyle/>
          <a:p>
            <a:r>
              <a:rPr kumimoji="0" lang="en-CA"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Petitcodiac River Appreciation Day</a:t>
            </a:r>
            <a:endParaRPr lang="en-CA" dirty="0"/>
          </a:p>
        </p:txBody>
      </p:sp>
      <p:sp>
        <p:nvSpPr>
          <p:cNvPr id="10" name="Content Placeholder 9">
            <a:extLst>
              <a:ext uri="{FF2B5EF4-FFF2-40B4-BE49-F238E27FC236}">
                <a16:creationId xmlns:a16="http://schemas.microsoft.com/office/drawing/2014/main" id="{8F18C3A6-3CE9-9354-12E7-40145B444902}"/>
              </a:ext>
            </a:extLst>
          </p:cNvPr>
          <p:cNvSpPr>
            <a:spLocks noGrp="1"/>
          </p:cNvSpPr>
          <p:nvPr>
            <p:ph idx="1"/>
          </p:nvPr>
        </p:nvSpPr>
        <p:spPr>
          <a:xfrm>
            <a:off x="956521" y="4379233"/>
            <a:ext cx="5117484" cy="6536418"/>
          </a:xfrm>
        </p:spPr>
        <p:txBody>
          <a:bodyPr>
            <a:normAutofit lnSpcReduction="10000"/>
          </a:bodyPr>
          <a:lstStyle/>
          <a:p>
            <a:endParaRPr lang="en-CA" dirty="0"/>
          </a:p>
          <a:p>
            <a:r>
              <a:rPr lang="en-CA" sz="1800" b="1" dirty="0">
                <a:latin typeface="Arial" panose="020B0604020202020204" pitchFamily="34" charset="0"/>
                <a:cs typeface="Times New Roman" panose="02020603050405020304" pitchFamily="18" charset="0"/>
              </a:rPr>
              <a:t>Ginette </a:t>
            </a:r>
            <a:r>
              <a:rPr lang="en-CA" sz="1800" b="1" dirty="0" err="1">
                <a:latin typeface="Arial" panose="020B0604020202020204" pitchFamily="34" charset="0"/>
                <a:cs typeface="Times New Roman" panose="02020603050405020304" pitchFamily="18" charset="0"/>
              </a:rPr>
              <a:t>Petitpas</a:t>
            </a:r>
            <a:r>
              <a:rPr lang="en-CA" sz="1800" b="1" dirty="0">
                <a:latin typeface="Arial" panose="020B0604020202020204" pitchFamily="34" charset="0"/>
                <a:cs typeface="Times New Roman" panose="02020603050405020304" pitchFamily="18" charset="0"/>
              </a:rPr>
              <a:t> Taylor </a:t>
            </a:r>
          </a:p>
          <a:p>
            <a:pPr marL="0" indent="0">
              <a:buNone/>
            </a:pPr>
            <a:r>
              <a:rPr lang="en-CA" sz="1800" b="1" dirty="0">
                <a:latin typeface="Arial" panose="020B0604020202020204" pitchFamily="34" charset="0"/>
                <a:cs typeface="Times New Roman" panose="02020603050405020304" pitchFamily="18" charset="0"/>
              </a:rPr>
              <a:t>        MP for Moncton-Riverview-Dieppe.                              	 Constituency Office (506) 851-3310.</a:t>
            </a:r>
          </a:p>
          <a:p>
            <a:pPr marL="0" indent="0">
              <a:buNone/>
            </a:pPr>
            <a:endParaRPr lang="en-CA" sz="1800" b="1" dirty="0">
              <a:latin typeface="Arial" panose="020B0604020202020204" pitchFamily="34" charset="0"/>
              <a:cs typeface="Times New Roman" panose="02020603050405020304" pitchFamily="18" charset="0"/>
            </a:endParaRPr>
          </a:p>
          <a:p>
            <a:pPr marL="0" indent="0">
              <a:buNone/>
            </a:pPr>
            <a:r>
              <a:rPr lang="en-CA" sz="1800" b="1" dirty="0">
                <a:latin typeface="Arial" panose="020B0604020202020204" pitchFamily="34" charset="0"/>
                <a:cs typeface="Times New Roman" panose="02020603050405020304" pitchFamily="18" charset="0"/>
              </a:rPr>
              <a:t>……………………………………………………….</a:t>
            </a:r>
          </a:p>
          <a:p>
            <a:endParaRPr lang="en-CA" dirty="0"/>
          </a:p>
          <a:p>
            <a:endParaRPr lang="en-CA" dirty="0"/>
          </a:p>
          <a:p>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When this event began we started strong and were moving toward a date of April 2020. Nelson had the program all coordinated when along came Covid-19.  Since then we have had to make a few changes.</a:t>
            </a:r>
            <a:r>
              <a:rPr lang="en-CA" sz="1700" b="1" dirty="0">
                <a:latin typeface="Arial" panose="020B0604020202020204" pitchFamily="34" charset="0"/>
                <a:cs typeface="Arial" panose="020B0604020202020204" pitchFamily="34" charset="0"/>
              </a:rPr>
              <a:t> </a:t>
            </a:r>
          </a:p>
          <a:p>
            <a:r>
              <a:rPr lang="en-CA" sz="1700" b="1" dirty="0">
                <a:latin typeface="Arial" panose="020B0604020202020204" pitchFamily="34" charset="0"/>
                <a:cs typeface="Arial" panose="020B0604020202020204" pitchFamily="34" charset="0"/>
              </a:rPr>
              <a:t>Gilbert Sewell</a:t>
            </a:r>
            <a:r>
              <a:rPr lang="en-CA" sz="1700" dirty="0">
                <a:latin typeface="Arial" panose="020B0604020202020204" pitchFamily="34" charset="0"/>
                <a:cs typeface="Arial" panose="020B0604020202020204" pitchFamily="34" charset="0"/>
              </a:rPr>
              <a:t> passed away on March 21, 2021.  </a:t>
            </a:r>
          </a:p>
          <a:p>
            <a:r>
              <a:rPr lang="en-CA" sz="1700" b="1" dirty="0">
                <a:effectLst/>
                <a:latin typeface="Arial" panose="020B0604020202020204" pitchFamily="34" charset="0"/>
                <a:ea typeface="Calibri" panose="020F0502020204030204" pitchFamily="34" charset="0"/>
                <a:cs typeface="Arial" panose="020B0604020202020204" pitchFamily="34" charset="0"/>
              </a:rPr>
              <a:t>Jerry </a:t>
            </a:r>
            <a:r>
              <a:rPr lang="en-CA" sz="1700" b="1" dirty="0" err="1">
                <a:effectLst/>
                <a:latin typeface="Arial" panose="020B0604020202020204" pitchFamily="34" charset="0"/>
                <a:ea typeface="Calibri" panose="020F0502020204030204" pitchFamily="34" charset="0"/>
                <a:cs typeface="Arial" panose="020B0604020202020204" pitchFamily="34" charset="0"/>
              </a:rPr>
              <a:t>Gogan</a:t>
            </a:r>
            <a:r>
              <a:rPr lang="en-CA" sz="1700" b="1" dirty="0">
                <a:effectLst/>
                <a:latin typeface="Arial" panose="020B0604020202020204" pitchFamily="34" charset="0"/>
                <a:ea typeface="Calibri" panose="020F0502020204030204" pitchFamily="34" charset="0"/>
                <a:cs typeface="Arial" panose="020B0604020202020204" pitchFamily="34" charset="0"/>
              </a:rPr>
              <a:t> </a:t>
            </a:r>
            <a:r>
              <a:rPr lang="en-CA" sz="1700" dirty="0">
                <a:latin typeface="Arial" panose="020B0604020202020204" pitchFamily="34" charset="0"/>
                <a:cs typeface="Arial" panose="020B0604020202020204" pitchFamily="34" charset="0"/>
              </a:rPr>
              <a:t>passed away on June 23, 2021.</a:t>
            </a:r>
          </a:p>
          <a:p>
            <a:r>
              <a:rPr lang="en-CA" sz="1700" dirty="0">
                <a:latin typeface="Arial" panose="020B0604020202020204" pitchFamily="34" charset="0"/>
                <a:cs typeface="Arial" panose="020B0604020202020204" pitchFamily="34" charset="0"/>
              </a:rPr>
              <a:t>These two gentlemen were exceptional human beings and we miss them. The presentations they were going to give are lost to this event.  While they have been replaced with other speakers it is just something else Covid has taken away from us.  </a:t>
            </a:r>
          </a:p>
          <a:p>
            <a:endParaRPr lang="en-CA" sz="1700" dirty="0">
              <a:latin typeface="Arial" panose="020B0604020202020204" pitchFamily="34" charset="0"/>
              <a:cs typeface="Arial" panose="020B0604020202020204" pitchFamily="34" charset="0"/>
            </a:endParaRP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extBox 1"/>
          <p:cNvSpPr txBox="1"/>
          <p:nvPr/>
        </p:nvSpPr>
        <p:spPr>
          <a:xfrm>
            <a:off x="3515263" y="1845373"/>
            <a:ext cx="2562726" cy="1938992"/>
          </a:xfrm>
          <a:prstGeom prst="rect">
            <a:avLst/>
          </a:prstGeom>
          <a:noFill/>
        </p:spPr>
        <p:txBody>
          <a:bodyPr wrap="square" rtlCol="0">
            <a:spAutoFit/>
          </a:bodyPr>
          <a:lstStyle/>
          <a:p>
            <a:r>
              <a:rPr lang="en-US" sz="2000" dirty="0">
                <a:solidFill>
                  <a:srgbClr val="1D2228"/>
                </a:solidFill>
                <a:latin typeface="Helvetica Neue"/>
              </a:rPr>
              <a:t>“With lots of love for our beloved river, I am wishing all a happy Petitcodiac River Appreciation Day.”</a:t>
            </a:r>
            <a:endParaRPr lang="en-CA" sz="2000" b="1" dirty="0">
              <a:latin typeface="Arial" panose="020B0604020202020204" pitchFamily="34" charset="0"/>
              <a:cs typeface="Times New Roman" panose="02020603050405020304" pitchFamily="18" charset="0"/>
            </a:endParaRPr>
          </a:p>
        </p:txBody>
      </p:sp>
      <p:sp>
        <p:nvSpPr>
          <p:cNvPr id="3" name="TextBox 2"/>
          <p:cNvSpPr txBox="1"/>
          <p:nvPr/>
        </p:nvSpPr>
        <p:spPr>
          <a:xfrm>
            <a:off x="1182512" y="6841766"/>
            <a:ext cx="2571750" cy="369332"/>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 In Memory</a:t>
            </a:r>
            <a:r>
              <a:rPr lang="en-CA" dirty="0">
                <a:latin typeface="Arial" panose="020B0604020202020204" pitchFamily="34" charset="0"/>
                <a:cs typeface="Arial" panose="020B0604020202020204" pitchFamily="34" charset="0"/>
              </a:rPr>
              <a:t>:</a:t>
            </a:r>
            <a:endParaRPr lang="en-CA" dirty="0"/>
          </a:p>
        </p:txBody>
      </p:sp>
    </p:spTree>
    <p:extLst>
      <p:ext uri="{BB962C8B-B14F-4D97-AF65-F5344CB8AC3E}">
        <p14:creationId xmlns:p14="http://schemas.microsoft.com/office/powerpoint/2010/main" val="180127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6324-0334-617A-D3EC-E0E7B820ED41}"/>
              </a:ext>
            </a:extLst>
          </p:cNvPr>
          <p:cNvSpPr>
            <a:spLocks noGrp="1"/>
          </p:cNvSpPr>
          <p:nvPr>
            <p:ph type="title"/>
          </p:nvPr>
        </p:nvSpPr>
        <p:spPr>
          <a:xfrm>
            <a:off x="1371816" y="385802"/>
            <a:ext cx="4941899" cy="2131687"/>
          </a:xfrm>
        </p:spPr>
        <p:txBody>
          <a:bodyPr>
            <a:normAutofit/>
          </a:bodyPr>
          <a:lstStyle/>
          <a:p>
            <a:r>
              <a:rPr lang="en-CA" b="1" dirty="0"/>
              <a:t>Nature Moncton and the Conservation Council of New Brunswick-Southeast Chapter thank our sponsors: </a:t>
            </a:r>
          </a:p>
        </p:txBody>
      </p:sp>
      <p:pic>
        <p:nvPicPr>
          <p:cNvPr id="11" name="Content Placeholder 10">
            <a:extLst>
              <a:ext uri="{FF2B5EF4-FFF2-40B4-BE49-F238E27FC236}">
                <a16:creationId xmlns:a16="http://schemas.microsoft.com/office/drawing/2014/main" id="{8C7145A1-58B8-E43F-5DEC-DEEF70B2CE2C}"/>
              </a:ext>
            </a:extLst>
          </p:cNvPr>
          <p:cNvPicPr>
            <a:picLocks noGrp="1" noChangeAspect="1"/>
          </p:cNvPicPr>
          <p:nvPr>
            <p:ph idx="1"/>
          </p:nvPr>
        </p:nvPicPr>
        <p:blipFill>
          <a:blip r:embed="rId2"/>
          <a:stretch>
            <a:fillRect/>
          </a:stretch>
        </p:blipFill>
        <p:spPr>
          <a:xfrm>
            <a:off x="3491778" y="9417990"/>
            <a:ext cx="3118572" cy="2131687"/>
          </a:xfrm>
        </p:spPr>
      </p:pic>
      <p:pic>
        <p:nvPicPr>
          <p:cNvPr id="4" name="Picture 3">
            <a:extLst>
              <a:ext uri="{FF2B5EF4-FFF2-40B4-BE49-F238E27FC236}">
                <a16:creationId xmlns:a16="http://schemas.microsoft.com/office/drawing/2014/main" id="{AA9D3A4E-0849-52F2-0445-B35A75CEECFA}"/>
              </a:ext>
            </a:extLst>
          </p:cNvPr>
          <p:cNvPicPr>
            <a:picLocks noChangeAspect="1"/>
          </p:cNvPicPr>
          <p:nvPr/>
        </p:nvPicPr>
        <p:blipFill>
          <a:blip r:embed="rId3"/>
          <a:stretch>
            <a:fillRect/>
          </a:stretch>
        </p:blipFill>
        <p:spPr>
          <a:xfrm>
            <a:off x="685429" y="8716067"/>
            <a:ext cx="2680794" cy="2767920"/>
          </a:xfrm>
          <a:prstGeom prst="rect">
            <a:avLst/>
          </a:prstGeom>
        </p:spPr>
      </p:pic>
      <p:pic>
        <p:nvPicPr>
          <p:cNvPr id="6" name="Picture 5">
            <a:extLst>
              <a:ext uri="{FF2B5EF4-FFF2-40B4-BE49-F238E27FC236}">
                <a16:creationId xmlns:a16="http://schemas.microsoft.com/office/drawing/2014/main" id="{8A6D5663-51BB-B7EE-2DAC-6363755B871E}"/>
              </a:ext>
            </a:extLst>
          </p:cNvPr>
          <p:cNvPicPr>
            <a:picLocks noChangeAspect="1"/>
          </p:cNvPicPr>
          <p:nvPr/>
        </p:nvPicPr>
        <p:blipFill>
          <a:blip r:embed="rId4"/>
          <a:stretch>
            <a:fillRect/>
          </a:stretch>
        </p:blipFill>
        <p:spPr>
          <a:xfrm>
            <a:off x="1820636" y="7036046"/>
            <a:ext cx="4789714" cy="1410923"/>
          </a:xfrm>
          <a:prstGeom prst="rect">
            <a:avLst/>
          </a:prstGeom>
        </p:spPr>
      </p:pic>
      <p:pic>
        <p:nvPicPr>
          <p:cNvPr id="10" name="Picture 9">
            <a:extLst>
              <a:ext uri="{FF2B5EF4-FFF2-40B4-BE49-F238E27FC236}">
                <a16:creationId xmlns:a16="http://schemas.microsoft.com/office/drawing/2014/main" id="{69523E2A-591B-E566-3A79-724C40AF6693}"/>
              </a:ext>
            </a:extLst>
          </p:cNvPr>
          <p:cNvPicPr>
            <a:picLocks noChangeAspect="1"/>
          </p:cNvPicPr>
          <p:nvPr/>
        </p:nvPicPr>
        <p:blipFill>
          <a:blip r:embed="rId5"/>
          <a:stretch>
            <a:fillRect/>
          </a:stretch>
        </p:blipFill>
        <p:spPr>
          <a:xfrm>
            <a:off x="796067" y="2243516"/>
            <a:ext cx="3572374" cy="1543265"/>
          </a:xfrm>
          <a:prstGeom prst="rect">
            <a:avLst/>
          </a:prstGeom>
        </p:spPr>
      </p:pic>
      <p:pic>
        <p:nvPicPr>
          <p:cNvPr id="14" name="Picture 13">
            <a:extLst>
              <a:ext uri="{FF2B5EF4-FFF2-40B4-BE49-F238E27FC236}">
                <a16:creationId xmlns:a16="http://schemas.microsoft.com/office/drawing/2014/main" id="{D382E3DF-51B9-ED19-6302-E8DA16DAEE2C}"/>
              </a:ext>
            </a:extLst>
          </p:cNvPr>
          <p:cNvPicPr>
            <a:picLocks noChangeAspect="1"/>
          </p:cNvPicPr>
          <p:nvPr/>
        </p:nvPicPr>
        <p:blipFill>
          <a:blip r:embed="rId6"/>
          <a:stretch>
            <a:fillRect/>
          </a:stretch>
        </p:blipFill>
        <p:spPr>
          <a:xfrm>
            <a:off x="3074763" y="3639670"/>
            <a:ext cx="3238952" cy="1743318"/>
          </a:xfrm>
          <a:prstGeom prst="rect">
            <a:avLst/>
          </a:prstGeom>
        </p:spPr>
      </p:pic>
      <p:pic>
        <p:nvPicPr>
          <p:cNvPr id="9" name="Picture 8">
            <a:extLst>
              <a:ext uri="{FF2B5EF4-FFF2-40B4-BE49-F238E27FC236}">
                <a16:creationId xmlns:a16="http://schemas.microsoft.com/office/drawing/2014/main" id="{1C505B6C-A726-D3F1-2708-C7C7EE497773}"/>
              </a:ext>
            </a:extLst>
          </p:cNvPr>
          <p:cNvPicPr>
            <a:picLocks noChangeAspect="1"/>
          </p:cNvPicPr>
          <p:nvPr/>
        </p:nvPicPr>
        <p:blipFill>
          <a:blip r:embed="rId7"/>
          <a:stretch>
            <a:fillRect/>
          </a:stretch>
        </p:blipFill>
        <p:spPr>
          <a:xfrm>
            <a:off x="1516266" y="5773737"/>
            <a:ext cx="4941899" cy="801918"/>
          </a:xfrm>
          <a:prstGeom prst="rect">
            <a:avLst/>
          </a:prstGeom>
        </p:spPr>
      </p:pic>
    </p:spTree>
    <p:extLst>
      <p:ext uri="{BB962C8B-B14F-4D97-AF65-F5344CB8AC3E}">
        <p14:creationId xmlns:p14="http://schemas.microsoft.com/office/powerpoint/2010/main" val="258353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612BF3-77CF-85D4-349C-5CC1E5013057}"/>
              </a:ext>
            </a:extLst>
          </p:cNvPr>
          <p:cNvSpPr>
            <a:spLocks noGrp="1"/>
          </p:cNvSpPr>
          <p:nvPr>
            <p:ph type="title"/>
          </p:nvPr>
        </p:nvSpPr>
        <p:spPr>
          <a:xfrm>
            <a:off x="1458901" y="466725"/>
            <a:ext cx="4941899" cy="447675"/>
          </a:xfrm>
        </p:spPr>
        <p:txBody>
          <a:bodyPr>
            <a:normAutofit fontScale="90000"/>
          </a:bodyPr>
          <a:lstStyle/>
          <a:p>
            <a:r>
              <a:rPr lang="en-CA" dirty="0"/>
              <a:t>Thank you to the people who made this event possible:</a:t>
            </a:r>
            <a:br>
              <a:rPr lang="en-CA" dirty="0"/>
            </a:br>
            <a:br>
              <a:rPr lang="en-CA" dirty="0"/>
            </a:br>
            <a:endParaRPr lang="en-CA" dirty="0"/>
          </a:p>
        </p:txBody>
      </p:sp>
      <p:sp>
        <p:nvSpPr>
          <p:cNvPr id="4" name="Content Placeholder 3">
            <a:extLst>
              <a:ext uri="{FF2B5EF4-FFF2-40B4-BE49-F238E27FC236}">
                <a16:creationId xmlns:a16="http://schemas.microsoft.com/office/drawing/2014/main" id="{56E66FD7-B0AA-6895-6448-9C1927420C16}"/>
              </a:ext>
            </a:extLst>
          </p:cNvPr>
          <p:cNvSpPr>
            <a:spLocks noGrp="1"/>
          </p:cNvSpPr>
          <p:nvPr>
            <p:ph idx="1"/>
          </p:nvPr>
        </p:nvSpPr>
        <p:spPr>
          <a:xfrm>
            <a:off x="1306286" y="1584251"/>
            <a:ext cx="5094515" cy="10157806"/>
          </a:xfrm>
        </p:spPr>
        <p:txBody>
          <a:bodyPr>
            <a:normAutofit/>
          </a:bodyPr>
          <a:lstStyle/>
          <a:p>
            <a:r>
              <a:rPr lang="en-CA" sz="1700" dirty="0">
                <a:latin typeface="Arial" panose="020B0604020202020204" pitchFamily="34" charset="0"/>
                <a:cs typeface="Arial" panose="020B0604020202020204" pitchFamily="34" charset="0"/>
              </a:rPr>
              <a:t>Nelson Poirier. This event was his idea. He lined up the presenters and kept them eager to participate even through two long years of COVID delay. He spent countless hours organizing, as well as being the Moderator.</a:t>
            </a:r>
          </a:p>
          <a:p>
            <a:r>
              <a:rPr lang="en-CA" sz="1700" dirty="0">
                <a:latin typeface="Arial" panose="020B0604020202020204" pitchFamily="34" charset="0"/>
                <a:cs typeface="Arial" panose="020B0604020202020204" pitchFamily="34" charset="0"/>
              </a:rPr>
              <a:t>Fred Richards, leader, printer, communicator, director of media services; with Nelson and David, one of the original three organizers. </a:t>
            </a:r>
          </a:p>
          <a:p>
            <a:r>
              <a:rPr lang="en-CA" sz="1700" dirty="0">
                <a:latin typeface="Arial" panose="020B0604020202020204" pitchFamily="34" charset="0"/>
                <a:cs typeface="Arial" panose="020B0604020202020204" pitchFamily="34" charset="0"/>
              </a:rPr>
              <a:t>David and Anita Cannon worked tirelessly to get the event physically and financially ready to go.</a:t>
            </a:r>
          </a:p>
          <a:p>
            <a:r>
              <a:rPr lang="en-CA" sz="1700" dirty="0">
                <a:latin typeface="Arial" panose="020B0604020202020204" pitchFamily="34" charset="0"/>
                <a:cs typeface="Arial" panose="020B0604020202020204" pitchFamily="34" charset="0"/>
              </a:rPr>
              <a:t>Conservation Council of New Brunswick-Southeast Chapter, for Partnering with Nature Moncton for this event.</a:t>
            </a:r>
          </a:p>
          <a:p>
            <a:r>
              <a:rPr lang="en-CA" sz="1700" dirty="0">
                <a:latin typeface="Arial" panose="020B0604020202020204" pitchFamily="34" charset="0"/>
                <a:cs typeface="Arial" panose="020B0604020202020204" pitchFamily="34" charset="0"/>
              </a:rPr>
              <a:t>Susan Richards for being our Secretary for the PRAD Organizing Committee and getting those minutes to us promptly.</a:t>
            </a:r>
          </a:p>
          <a:p>
            <a:r>
              <a:rPr lang="en-CA" sz="1700" dirty="0">
                <a:latin typeface="Arial" panose="020B0604020202020204" pitchFamily="34" charset="0"/>
                <a:cs typeface="Arial" panose="020B0604020202020204" pitchFamily="34" charset="0"/>
              </a:rPr>
              <a:t>Fred and Lynn Dube for managing ticket sales.</a:t>
            </a:r>
          </a:p>
          <a:p>
            <a:r>
              <a:rPr lang="en-CA" sz="1700" dirty="0">
                <a:latin typeface="Arial" panose="020B0604020202020204" pitchFamily="34" charset="0"/>
                <a:cs typeface="Arial" panose="020B0604020202020204" pitchFamily="34" charset="0"/>
              </a:rPr>
              <a:t>Cynthia </a:t>
            </a:r>
            <a:r>
              <a:rPr lang="en-CA" sz="1700" dirty="0" err="1">
                <a:latin typeface="Arial" panose="020B0604020202020204" pitchFamily="34" charset="0"/>
                <a:cs typeface="Arial" panose="020B0604020202020204" pitchFamily="34" charset="0"/>
              </a:rPr>
              <a:t>Doucet</a:t>
            </a:r>
            <a:r>
              <a:rPr lang="en-CA" sz="1700" dirty="0">
                <a:latin typeface="Arial" panose="020B0604020202020204" pitchFamily="34" charset="0"/>
                <a:cs typeface="Arial" panose="020B0604020202020204" pitchFamily="34" charset="0"/>
              </a:rPr>
              <a:t> for setting up Eventbrite and representing CCNB-Southeast Chapter, at all those meetings.</a:t>
            </a:r>
          </a:p>
          <a:p>
            <a:r>
              <a:rPr lang="en-CA" sz="1700" dirty="0">
                <a:latin typeface="Arial" panose="020B0604020202020204" pitchFamily="34" charset="0"/>
                <a:cs typeface="Arial" panose="020B0604020202020204" pitchFamily="34" charset="0"/>
              </a:rPr>
              <a:t>Susan Atkinson as facilities co-ordinator liaising with Pauline Cormier (The Moncton Press Club).</a:t>
            </a:r>
          </a:p>
          <a:p>
            <a:r>
              <a:rPr lang="en-CA" sz="1700" dirty="0" err="1">
                <a:latin typeface="Arial" panose="020B0604020202020204" pitchFamily="34" charset="0"/>
                <a:cs typeface="Arial" panose="020B0604020202020204" pitchFamily="34" charset="0"/>
              </a:rPr>
              <a:t>Evar</a:t>
            </a:r>
            <a:r>
              <a:rPr lang="en-CA" sz="1700" dirty="0">
                <a:latin typeface="Arial" panose="020B0604020202020204" pitchFamily="34" charset="0"/>
                <a:cs typeface="Arial" panose="020B0604020202020204" pitchFamily="34" charset="0"/>
              </a:rPr>
              <a:t> Simon and Gordon Rattray for videography at the event.  </a:t>
            </a:r>
          </a:p>
          <a:p>
            <a:r>
              <a:rPr lang="en-CA" sz="1700" dirty="0">
                <a:latin typeface="Arial" panose="020B0604020202020204" pitchFamily="34" charset="0"/>
                <a:cs typeface="Arial" panose="020B0604020202020204" pitchFamily="34" charset="0"/>
              </a:rPr>
              <a:t>Yves </a:t>
            </a:r>
            <a:r>
              <a:rPr lang="en-CA" sz="1700" dirty="0" err="1">
                <a:latin typeface="Arial" panose="020B0604020202020204" pitchFamily="34" charset="0"/>
                <a:cs typeface="Arial" panose="020B0604020202020204" pitchFamily="34" charset="0"/>
              </a:rPr>
              <a:t>Poussart</a:t>
            </a:r>
            <a:r>
              <a:rPr lang="en-CA" sz="1700" dirty="0">
                <a:latin typeface="Arial" panose="020B0604020202020204" pitchFamily="34" charset="0"/>
                <a:cs typeface="Arial" panose="020B0604020202020204" pitchFamily="34" charset="0"/>
              </a:rPr>
              <a:t> event photographer.</a:t>
            </a:r>
          </a:p>
          <a:p>
            <a:r>
              <a:rPr lang="en-CA" sz="1700" dirty="0">
                <a:latin typeface="Arial" panose="020B0604020202020204" pitchFamily="34" charset="0"/>
                <a:cs typeface="Arial" panose="020B0604020202020204" pitchFamily="34" charset="0"/>
              </a:rPr>
              <a:t>Helen </a:t>
            </a:r>
            <a:r>
              <a:rPr lang="en-CA" sz="1700" dirty="0" err="1">
                <a:latin typeface="Arial" panose="020B0604020202020204" pitchFamily="34" charset="0"/>
                <a:cs typeface="Arial" panose="020B0604020202020204" pitchFamily="34" charset="0"/>
              </a:rPr>
              <a:t>Chenell</a:t>
            </a:r>
            <a:r>
              <a:rPr lang="en-CA" sz="1700" dirty="0">
                <a:latin typeface="Arial" panose="020B0604020202020204" pitchFamily="34" charset="0"/>
                <a:cs typeface="Arial" panose="020B0604020202020204" pitchFamily="34" charset="0"/>
              </a:rPr>
              <a:t> poster designer.</a:t>
            </a:r>
          </a:p>
          <a:p>
            <a:r>
              <a:rPr lang="en-CA" sz="1700" dirty="0">
                <a:latin typeface="Arial" panose="020B0604020202020204" pitchFamily="34" charset="0"/>
                <a:cs typeface="Arial" panose="020B0604020202020204" pitchFamily="34" charset="0"/>
              </a:rPr>
              <a:t>The RCMP Band for piping in the Tidal Bore.</a:t>
            </a:r>
          </a:p>
          <a:p>
            <a:r>
              <a:rPr lang="en-CA" sz="1700" dirty="0">
                <a:latin typeface="Arial" panose="020B0604020202020204" pitchFamily="34" charset="0"/>
                <a:cs typeface="Arial" panose="020B0604020202020204" pitchFamily="34" charset="0"/>
              </a:rPr>
              <a:t>Dave MacDonald running the silent auction.</a:t>
            </a:r>
          </a:p>
          <a:p>
            <a:r>
              <a:rPr lang="en-CA" sz="1700" dirty="0">
                <a:latin typeface="Arial" panose="020B0604020202020204" pitchFamily="34" charset="0"/>
                <a:cs typeface="Arial" panose="020B0604020202020204" pitchFamily="34" charset="0"/>
              </a:rPr>
              <a:t>To all the volunteers who assisted on the event day.  Too many to mention individually, your work is appreciated.</a:t>
            </a:r>
          </a:p>
          <a:p>
            <a:pPr marL="0" indent="0">
              <a:buNone/>
            </a:pPr>
            <a:r>
              <a:rPr lang="en-CA" sz="1700" dirty="0">
                <a:latin typeface="Arial" panose="020B0604020202020204" pitchFamily="34" charset="0"/>
                <a:cs typeface="Arial" panose="020B0604020202020204" pitchFamily="34" charset="0"/>
              </a:rPr>
              <a:t>                    Thank You All.  </a:t>
            </a:r>
          </a:p>
          <a:p>
            <a:pPr marL="0" indent="0">
              <a:buNone/>
            </a:pPr>
            <a:r>
              <a:rPr lang="en-CA" sz="15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5254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3BB0-2D45-7448-D7C7-C770EDD0D8EA}"/>
              </a:ext>
            </a:extLst>
          </p:cNvPr>
          <p:cNvSpPr>
            <a:spLocks noGrp="1"/>
          </p:cNvSpPr>
          <p:nvPr>
            <p:ph type="title"/>
          </p:nvPr>
        </p:nvSpPr>
        <p:spPr>
          <a:xfrm>
            <a:off x="1283304" y="538765"/>
            <a:ext cx="4941900" cy="675503"/>
          </a:xfrm>
        </p:spPr>
        <p:txBody>
          <a:bodyPr/>
          <a:lstStyle/>
          <a:p>
            <a:r>
              <a:rPr kumimoji="0" lang="en-CA"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Petitcodiac River Appreciation Day</a:t>
            </a:r>
            <a:endParaRPr lang="en-CA" dirty="0"/>
          </a:p>
        </p:txBody>
      </p:sp>
      <p:sp>
        <p:nvSpPr>
          <p:cNvPr id="4" name="TextBox 3"/>
          <p:cNvSpPr txBox="1"/>
          <p:nvPr/>
        </p:nvSpPr>
        <p:spPr>
          <a:xfrm>
            <a:off x="1283304" y="1382711"/>
            <a:ext cx="4941900" cy="3970318"/>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Nature Moncton</a:t>
            </a:r>
          </a:p>
          <a:p>
            <a:endParaRPr lang="en-CA" sz="1500" dirty="0">
              <a:latin typeface="Arial" panose="020B0604020202020204" pitchFamily="34" charset="0"/>
              <a:cs typeface="Arial" panose="020B0604020202020204" pitchFamily="34" charset="0"/>
            </a:endParaRPr>
          </a:p>
          <a:p>
            <a:r>
              <a:rPr lang="en-CA" sz="1700" dirty="0">
                <a:effectLst/>
                <a:latin typeface="Arial" panose="020B0604020202020204" pitchFamily="34" charset="0"/>
                <a:ea typeface="Calibri" panose="020F0502020204030204" pitchFamily="34" charset="0"/>
                <a:cs typeface="Arial" panose="020B0604020202020204" pitchFamily="34" charset="0"/>
              </a:rPr>
              <a:t>Nature Moncton is a not-for-profit incorporated club founded in 1961.  The objectives of the club are to study and appreciate all aspects of nature, the sharing of interest in the natural world, and the development of measures to help protect and preserve the natural environment.  </a:t>
            </a:r>
          </a:p>
          <a:p>
            <a:endParaRPr lang="en-CA" sz="1700" dirty="0">
              <a:latin typeface="Arial" panose="020B0604020202020204" pitchFamily="34" charset="0"/>
              <a:ea typeface="Calibri" panose="020F0502020204030204" pitchFamily="34" charset="0"/>
              <a:cs typeface="Arial" panose="020B0604020202020204" pitchFamily="34" charset="0"/>
            </a:endParaRPr>
          </a:p>
          <a:p>
            <a:r>
              <a:rPr lang="en-CA" sz="1700" dirty="0">
                <a:effectLst/>
                <a:latin typeface="Arial" panose="020B0604020202020204" pitchFamily="34" charset="0"/>
                <a:ea typeface="Calibri" panose="020F0502020204030204" pitchFamily="34" charset="0"/>
                <a:cs typeface="Arial" panose="020B0604020202020204" pitchFamily="34" charset="0"/>
              </a:rPr>
              <a:t>This is accomplished through our daily nature blog at </a:t>
            </a:r>
            <a:r>
              <a:rPr lang="en-CA" sz="1700" dirty="0">
                <a:solidFill>
                  <a:srgbClr val="0070C0"/>
                </a:solidFill>
                <a:effectLst/>
                <a:latin typeface="Arial" panose="020B0604020202020204" pitchFamily="34" charset="0"/>
                <a:ea typeface="Calibri" panose="020F0502020204030204" pitchFamily="34" charset="0"/>
                <a:cs typeface="Arial" panose="020B0604020202020204" pitchFamily="34" charset="0"/>
              </a:rPr>
              <a:t>www.naturemoncton.com</a:t>
            </a:r>
            <a:r>
              <a:rPr lang="en-CA" sz="1700" dirty="0">
                <a:effectLst/>
                <a:latin typeface="Arial" panose="020B0604020202020204" pitchFamily="34" charset="0"/>
                <a:ea typeface="Calibri" panose="020F0502020204030204" pitchFamily="34" charset="0"/>
                <a:cs typeface="Arial" panose="020B0604020202020204" pitchFamily="34" charset="0"/>
              </a:rPr>
              <a:t>, monthly presentations, field trips, the distribution and installation of bird, owl and bat boxes, and events such as the Petitcodiac River Appreciation Day.  </a:t>
            </a:r>
          </a:p>
          <a:p>
            <a:endParaRPr lang="en-CA" sz="1500" dirty="0">
              <a:latin typeface="Arial" panose="020B0604020202020204" pitchFamily="34" charset="0"/>
              <a:cs typeface="Arial" panose="020B0604020202020204" pitchFamily="34" charset="0"/>
            </a:endParaRPr>
          </a:p>
        </p:txBody>
      </p:sp>
      <p:sp>
        <p:nvSpPr>
          <p:cNvPr id="5" name="TextBox 4"/>
          <p:cNvSpPr txBox="1"/>
          <p:nvPr/>
        </p:nvSpPr>
        <p:spPr>
          <a:xfrm>
            <a:off x="1209154" y="5783082"/>
            <a:ext cx="5090199" cy="5616922"/>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CCNB-SE Chapter</a:t>
            </a:r>
          </a:p>
          <a:p>
            <a:endParaRPr lang="en-CA" dirty="0"/>
          </a:p>
          <a:p>
            <a:r>
              <a:rPr lang="en-CA" sz="1700" dirty="0">
                <a:latin typeface="Arial" panose="020B0604020202020204" pitchFamily="34" charset="0"/>
                <a:cs typeface="Arial" panose="020B0604020202020204" pitchFamily="34" charset="0"/>
              </a:rPr>
              <a:t>The Conservation Council of New Brunswick has been at the forefront of environmental protection in our province since 1969.</a:t>
            </a:r>
          </a:p>
          <a:p>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The South-East Chapter of the CCNB works to create awareness of environmental issues in the southeast region of NB, and to promote solutions to protect the natural environment.</a:t>
            </a:r>
          </a:p>
          <a:p>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The chapter has created educational materials and presentations for public events, markets, and schools, hosted speakers and workshops, and maintains an active email list connecting members with information about environment related events and issues in the region.</a:t>
            </a:r>
          </a:p>
          <a:p>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CCNB South-East is proud to partner with Nature Moncton in this event to help people learn about and celebrate our special river.</a:t>
            </a:r>
          </a:p>
        </p:txBody>
      </p:sp>
    </p:spTree>
    <p:extLst>
      <p:ext uri="{BB962C8B-B14F-4D97-AF65-F5344CB8AC3E}">
        <p14:creationId xmlns:p14="http://schemas.microsoft.com/office/powerpoint/2010/main" val="280169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3BB0-2D45-7448-D7C7-C770EDD0D8EA}"/>
              </a:ext>
            </a:extLst>
          </p:cNvPr>
          <p:cNvSpPr>
            <a:spLocks noGrp="1"/>
          </p:cNvSpPr>
          <p:nvPr>
            <p:ph type="title"/>
          </p:nvPr>
        </p:nvSpPr>
        <p:spPr>
          <a:xfrm>
            <a:off x="1333157" y="506983"/>
            <a:ext cx="4941900" cy="792828"/>
          </a:xfrm>
        </p:spPr>
        <p:txBody>
          <a:bodyPr/>
          <a:lstStyle/>
          <a:p>
            <a:r>
              <a:rPr kumimoji="0" lang="en-CA"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Petitcodiac River Appreciation Day</a:t>
            </a:r>
            <a:endParaRPr lang="en-CA" dirty="0"/>
          </a:p>
        </p:txBody>
      </p:sp>
      <p:sp>
        <p:nvSpPr>
          <p:cNvPr id="3" name="Text Placeholder 2">
            <a:extLst>
              <a:ext uri="{FF2B5EF4-FFF2-40B4-BE49-F238E27FC236}">
                <a16:creationId xmlns:a16="http://schemas.microsoft.com/office/drawing/2014/main" id="{DB284C22-62DD-E2EA-2A56-884F8C7959E8}"/>
              </a:ext>
            </a:extLst>
          </p:cNvPr>
          <p:cNvSpPr>
            <a:spLocks noGrp="1"/>
          </p:cNvSpPr>
          <p:nvPr>
            <p:ph type="body" idx="4294967295"/>
          </p:nvPr>
        </p:nvSpPr>
        <p:spPr>
          <a:xfrm>
            <a:off x="1179176" y="1299811"/>
            <a:ext cx="5249862" cy="10385206"/>
          </a:xfrm>
        </p:spPr>
        <p:txBody>
          <a:bodyPr>
            <a:normAutofit fontScale="92500" lnSpcReduction="10000"/>
          </a:bodyPr>
          <a:lstStyle/>
          <a:p>
            <a:pPr>
              <a:lnSpc>
                <a:spcPct val="106000"/>
              </a:lnSpc>
              <a:spcAft>
                <a:spcPts val="800"/>
              </a:spcAft>
            </a:pPr>
            <a:r>
              <a:rPr lang="en-CA" sz="1900" b="1" dirty="0">
                <a:latin typeface="Arial" panose="020B0604020202020204" pitchFamily="34" charset="0"/>
                <a:ea typeface="Times New Roman" panose="02020603050405020304" pitchFamily="18" charset="0"/>
                <a:cs typeface="Arial" panose="020B0604020202020204" pitchFamily="34" charset="0"/>
              </a:rPr>
              <a:t>8</a:t>
            </a:r>
            <a:r>
              <a:rPr lang="en-CA" sz="1900" b="1" dirty="0">
                <a:effectLst/>
                <a:latin typeface="Arial" panose="020B0604020202020204" pitchFamily="34" charset="0"/>
                <a:ea typeface="Times New Roman" panose="02020603050405020304" pitchFamily="18" charset="0"/>
                <a:cs typeface="Arial" panose="020B0604020202020204" pitchFamily="34" charset="0"/>
              </a:rPr>
              <a:t>:00 a.m.  Welcoming the Tidal Bore </a:t>
            </a:r>
            <a:endParaRPr lang="en-CA" sz="1900" b="1"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CA" sz="1700" dirty="0">
                <a:effectLst/>
                <a:latin typeface="Arial" panose="020B0604020202020204" pitchFamily="34" charset="0"/>
                <a:ea typeface="Times New Roman" panose="02020603050405020304" pitchFamily="18" charset="0"/>
                <a:cs typeface="Arial" panose="020B0604020202020204" pitchFamily="34" charset="0"/>
              </a:rPr>
              <a:t>The Tidal Bore is scheduled to arrive shortly after 8:00 a.m.  The actual time may vary. The </a:t>
            </a:r>
            <a:r>
              <a:rPr lang="en-CA" sz="1700" b="1" dirty="0">
                <a:effectLst/>
                <a:latin typeface="Arial" panose="020B0604020202020204" pitchFamily="34" charset="0"/>
                <a:ea typeface="Calibri" panose="020F0502020204030204" pitchFamily="34" charset="0"/>
                <a:cs typeface="Arial" panose="020B0604020202020204" pitchFamily="34" charset="0"/>
              </a:rPr>
              <a:t>NB RCMP Pipes &amp; Drums </a:t>
            </a:r>
            <a:r>
              <a:rPr lang="en-CA" sz="1700" dirty="0">
                <a:effectLst/>
                <a:latin typeface="Arial" panose="020B0604020202020204" pitchFamily="34" charset="0"/>
                <a:ea typeface="Times New Roman" panose="02020603050405020304" pitchFamily="18" charset="0"/>
                <a:cs typeface="Arial" panose="020B0604020202020204" pitchFamily="34" charset="0"/>
              </a:rPr>
              <a:t>will be waiting for it to approach and appropriately greet its arrival as it passes. For those interested, come see a salute from the river to us, an auspicious way to begin our tribute to the Petitcodiac River. </a:t>
            </a:r>
          </a:p>
          <a:p>
            <a:pPr>
              <a:lnSpc>
                <a:spcPct val="106000"/>
              </a:lnSpc>
              <a:spcAft>
                <a:spcPts val="800"/>
              </a:spcAft>
            </a:pPr>
            <a:r>
              <a:rPr lang="en-CA" sz="1900" b="1" dirty="0">
                <a:latin typeface="Arial" panose="020B0604020202020204" pitchFamily="34" charset="0"/>
                <a:cs typeface="Times New Roman" panose="02020603050405020304" pitchFamily="18" charset="0"/>
              </a:rPr>
              <a:t>8:30 a.m. Greetings from Nature Moncton President Fred Richards.   </a:t>
            </a:r>
          </a:p>
          <a:p>
            <a:pPr>
              <a:lnSpc>
                <a:spcPct val="106000"/>
              </a:lnSpc>
              <a:spcAft>
                <a:spcPts val="800"/>
              </a:spcAft>
            </a:pPr>
            <a:r>
              <a:rPr lang="en-CA" sz="1900" b="1" dirty="0">
                <a:latin typeface="Arial" panose="020B0604020202020204" pitchFamily="34" charset="0"/>
                <a:cs typeface="Times New Roman" panose="02020603050405020304" pitchFamily="18" charset="0"/>
              </a:rPr>
              <a:t>Introduction by Moderator Nelson Poirier. </a:t>
            </a:r>
          </a:p>
          <a:p>
            <a:pPr>
              <a:lnSpc>
                <a:spcPct val="106000"/>
              </a:lnSpc>
              <a:spcAft>
                <a:spcPts val="800"/>
              </a:spcAft>
            </a:pPr>
            <a:r>
              <a:rPr lang="en-CA" sz="1900" b="1" dirty="0">
                <a:latin typeface="Arial" panose="020B0604020202020204" pitchFamily="34" charset="0"/>
                <a:cs typeface="Times New Roman" panose="02020603050405020304" pitchFamily="18" charset="0"/>
              </a:rPr>
              <a:t>Land Acknowledgement.</a:t>
            </a:r>
          </a:p>
          <a:p>
            <a:r>
              <a:rPr lang="en-CA" sz="1900" b="1" dirty="0">
                <a:latin typeface="Arial" panose="020B0604020202020204" pitchFamily="34" charset="0"/>
                <a:cs typeface="Times New Roman" panose="02020603050405020304" pitchFamily="18" charset="0"/>
              </a:rPr>
              <a:t>Ginette </a:t>
            </a:r>
            <a:r>
              <a:rPr lang="en-CA" sz="1900" b="1" dirty="0" err="1">
                <a:latin typeface="Arial" panose="020B0604020202020204" pitchFamily="34" charset="0"/>
                <a:cs typeface="Times New Roman" panose="02020603050405020304" pitchFamily="18" charset="0"/>
              </a:rPr>
              <a:t>Petitpas</a:t>
            </a:r>
            <a:r>
              <a:rPr lang="en-CA" sz="1900" b="1" dirty="0">
                <a:latin typeface="Arial" panose="020B0604020202020204" pitchFamily="34" charset="0"/>
                <a:cs typeface="Times New Roman" panose="02020603050405020304" pitchFamily="18" charset="0"/>
              </a:rPr>
              <a:t> Taylor, MP for Moncton-Riverview-Dieppe, </a:t>
            </a:r>
          </a:p>
          <a:p>
            <a:r>
              <a:rPr lang="en-CA" altLang="en-US" sz="1900" b="1" dirty="0">
                <a:latin typeface="Arial" panose="020B0604020202020204" pitchFamily="34" charset="0"/>
                <a:cs typeface="Times New Roman" panose="02020603050405020304" pitchFamily="18" charset="0"/>
              </a:rPr>
              <a:t>Mike Holland, MLA, Minister of Natural Resources &amp; Energy Development, GNB</a:t>
            </a:r>
          </a:p>
          <a:p>
            <a:r>
              <a:rPr lang="en-CA" sz="1900" b="1" dirty="0">
                <a:latin typeface="Arial" panose="020B0604020202020204" pitchFamily="34" charset="0"/>
                <a:ea typeface="Calibri" panose="020F0502020204030204" pitchFamily="34" charset="0"/>
              </a:rPr>
              <a:t>8:50:   Indigenous Blessing Ceremony – Nicole Porter, Fort Folly.</a:t>
            </a:r>
          </a:p>
          <a:p>
            <a:pPr marL="0" indent="0">
              <a:buNone/>
            </a:pPr>
            <a:endParaRPr lang="en-CA" sz="1800" b="1" dirty="0">
              <a:latin typeface="Arial" panose="020B0604020202020204" pitchFamily="34" charset="0"/>
              <a:ea typeface="Calibri" panose="020F0502020204030204" pitchFamily="34" charset="0"/>
            </a:endParaRPr>
          </a:p>
          <a:p>
            <a:r>
              <a:rPr lang="en-CA" sz="1900" b="1" i="1" dirty="0">
                <a:solidFill>
                  <a:schemeClr val="tx1"/>
                </a:solidFill>
                <a:latin typeface="Arial" panose="020B0604020202020204" pitchFamily="34" charset="0"/>
                <a:ea typeface="Calibri" panose="020F0502020204030204" pitchFamily="34" charset="0"/>
              </a:rPr>
              <a:t>Presentations begin. Prepare to be amazed - from where we were, to where we are! </a:t>
            </a:r>
          </a:p>
          <a:p>
            <a:endParaRPr lang="en-CA" sz="1800" b="1" i="1" dirty="0">
              <a:solidFill>
                <a:schemeClr val="tx1"/>
              </a:solidFill>
              <a:latin typeface="Arial" panose="020B0604020202020204" pitchFamily="34" charset="0"/>
              <a:ea typeface="Calibri" panose="020F0502020204030204" pitchFamily="34" charset="0"/>
            </a:endParaRPr>
          </a:p>
          <a:p>
            <a:r>
              <a:rPr kumimoji="0" lang="en-CA" altLang="en-US" sz="1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9:00 - 9:30:  Yesterday to Today - Marc Chamberlain, Heritage Development Officer, </a:t>
            </a:r>
            <a:r>
              <a:rPr kumimoji="0" lang="en-CA" altLang="en-US" sz="19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Resurgo</a:t>
            </a:r>
            <a:r>
              <a:rPr kumimoji="0" lang="en-CA" altLang="en-US" sz="1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Moncton.</a:t>
            </a:r>
            <a:endParaRPr kumimoji="0" lang="en-CA" altLang="en-US" sz="1900" b="0" i="0" u="none" strike="noStrike" cap="none" normalizeH="0" baseline="0" dirty="0">
              <a:ln>
                <a:noFill/>
              </a:ln>
              <a:solidFill>
                <a:schemeClr val="tx1"/>
              </a:solidFill>
              <a:effectLst/>
              <a:latin typeface="Arial" panose="020B0604020202020204" pitchFamily="34" charset="0"/>
            </a:endParaRPr>
          </a:p>
          <a:p>
            <a:r>
              <a:rPr lang="en-CA" sz="1800" dirty="0">
                <a:latin typeface="Arial" panose="020B0604020202020204" pitchFamily="34" charset="0"/>
                <a:ea typeface="Times New Roman" panose="02020603050405020304" pitchFamily="18" charset="0"/>
                <a:cs typeface="Times New Roman" panose="02020603050405020304" pitchFamily="18" charset="0"/>
              </a:rPr>
              <a:t>A ‘bend’ in the Petitcodiac River where the tides allowed ships to come in and out, bringing people to an area which over time became a place called Moncton.</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CA" sz="1800" b="1" dirty="0">
                <a:latin typeface="Arial" panose="020B0604020202020204" pitchFamily="34" charset="0"/>
                <a:ea typeface="Calibri" panose="020F0502020204030204" pitchFamily="34" charset="0"/>
              </a:rPr>
            </a:br>
            <a:br>
              <a:rPr lang="en-CA" sz="1800" b="1" dirty="0">
                <a:latin typeface="Arial" panose="020B0604020202020204" pitchFamily="34" charset="0"/>
                <a:ea typeface="Calibri" panose="020F0502020204030204" pitchFamily="34" charset="0"/>
              </a:rPr>
            </a:br>
            <a:endParaRPr lang="en-CA" altLang="en-US" sz="1800" b="1" dirty="0">
              <a:latin typeface="Arial" panose="020B060402020202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411281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DEF4-6E99-3ABB-1039-ACF761967514}"/>
              </a:ext>
            </a:extLst>
          </p:cNvPr>
          <p:cNvSpPr>
            <a:spLocks noGrp="1"/>
          </p:cNvSpPr>
          <p:nvPr>
            <p:ph type="title"/>
          </p:nvPr>
        </p:nvSpPr>
        <p:spPr>
          <a:xfrm>
            <a:off x="1242333" y="288758"/>
            <a:ext cx="4941899" cy="673768"/>
          </a:xfrm>
        </p:spPr>
        <p:txBody>
          <a:bodyPr>
            <a:normAutofit/>
          </a:bodyPr>
          <a:lstStyle/>
          <a:p>
            <a:r>
              <a:rPr lang="en-CA" sz="2000" b="1" dirty="0"/>
              <a:t>Petitcodiac River Appreciation Day</a:t>
            </a:r>
            <a:endParaRPr lang="en-CA" sz="2000" dirty="0"/>
          </a:p>
        </p:txBody>
      </p:sp>
      <p:sp>
        <p:nvSpPr>
          <p:cNvPr id="3" name="Content Placeholder 2">
            <a:extLst>
              <a:ext uri="{FF2B5EF4-FFF2-40B4-BE49-F238E27FC236}">
                <a16:creationId xmlns:a16="http://schemas.microsoft.com/office/drawing/2014/main" id="{C4D60D9B-8079-77C4-4166-104BCF73FB80}"/>
              </a:ext>
            </a:extLst>
          </p:cNvPr>
          <p:cNvSpPr>
            <a:spLocks noGrp="1"/>
          </p:cNvSpPr>
          <p:nvPr>
            <p:ph idx="1"/>
          </p:nvPr>
        </p:nvSpPr>
        <p:spPr>
          <a:xfrm>
            <a:off x="978568" y="1275346"/>
            <a:ext cx="5422234" cy="10443411"/>
          </a:xfrm>
        </p:spPr>
        <p:txBody>
          <a:bodyPr/>
          <a:lstStyle/>
          <a:p>
            <a:r>
              <a:rPr lang="en-US" sz="1500" dirty="0">
                <a:latin typeface="Arial" panose="020B0604020202020204" pitchFamily="34" charset="0"/>
                <a:cs typeface="Arial" panose="020B0604020202020204" pitchFamily="34" charset="0"/>
              </a:rPr>
              <a:t>Marc Chamberlain will give a presentation accentuated by various monuments scattered downstream along the river. The novelty here is that the presentation will move backwards in time though forward in space as he moves from one monument to the next in the order they are presented along the river, beginning with the Moncton 100 Monument in Bore Park, and ending with the very first peoples to have settled along the banks of the Petitcodiac</a:t>
            </a:r>
            <a:r>
              <a:rPr lang="en-US" sz="1400" dirty="0">
                <a:latin typeface="Arial" panose="020B0604020202020204" pitchFamily="34" charset="0"/>
                <a:cs typeface="Arial" panose="020B0604020202020204" pitchFamily="34" charset="0"/>
              </a:rPr>
              <a:t>. </a:t>
            </a:r>
          </a:p>
          <a:p>
            <a:r>
              <a:rPr lang="en-US" sz="1600" b="1" dirty="0">
                <a:latin typeface="Arial" panose="020B0604020202020204" pitchFamily="34" charset="0"/>
              </a:rPr>
              <a:t>9:30 – 10:00:  River over Troubled Waters, Something is Going Wrong - Gary Griffin, Citizen Scientist</a:t>
            </a:r>
          </a:p>
          <a:p>
            <a:r>
              <a:rPr lang="en-CA" sz="1500" dirty="0">
                <a:latin typeface="Arial" panose="020B0604020202020204" pitchFamily="34" charset="0"/>
                <a:ea typeface="Calibri" panose="020F0502020204030204" pitchFamily="34" charset="0"/>
              </a:rPr>
              <a:t>Gary Griffin was one of the first to sound the alarm, beginning in 1968 immediately after the causeway construction. DFO (Department of Fisheries and Oceans) researcher Dr. Paul Elson had researched the river closely for 20+ years until 1966, so the preconstruction status of the river was well known. In 1968, Gary monitored the fishway designed to let fish pass upstream, and immediately found dead salmon in the mud pools below the new structure due to currents that prevented them from finding the fishway. Gary will review the state of the famed Atlantic Salmon and other species before causeway construction, and his findings after construction in 1968.</a:t>
            </a:r>
          </a:p>
          <a:p>
            <a:r>
              <a:rPr lang="en-CA" sz="1600" b="1" dirty="0">
                <a:solidFill>
                  <a:srgbClr val="000000"/>
                </a:solidFill>
                <a:latin typeface="Arial" panose="020B0604020202020204" pitchFamily="34" charset="0"/>
                <a:ea typeface="Times New Roman" panose="02020603050405020304" pitchFamily="18" charset="0"/>
              </a:rPr>
              <a:t>1</a:t>
            </a:r>
            <a:r>
              <a:rPr lang="en-CA" sz="1600" b="1" dirty="0">
                <a:latin typeface="Arial" panose="020B0604020202020204" pitchFamily="34" charset="0"/>
              </a:rPr>
              <a:t>0:00 – 10:15:  COFFEE BREAK   (coffee, tea, and water are complimentary)</a:t>
            </a:r>
          </a:p>
          <a:p>
            <a:r>
              <a:rPr lang="en-CA" sz="1600" b="1" dirty="0">
                <a:latin typeface="Arial" panose="020B0604020202020204" pitchFamily="34" charset="0"/>
              </a:rPr>
              <a:t>SILENT AUCTION opens  </a:t>
            </a:r>
          </a:p>
          <a:p>
            <a:r>
              <a:rPr lang="en-CA" sz="1600" b="1" dirty="0">
                <a:latin typeface="Arial" panose="020B0604020202020204" pitchFamily="34" charset="0"/>
              </a:rPr>
              <a:t>10:15 – 10:45:  The River Restoration Campaign - Daniel LeBlanc.</a:t>
            </a:r>
          </a:p>
          <a:p>
            <a:r>
              <a:rPr lang="en-CA" sz="1500" dirty="0">
                <a:latin typeface="Arial" panose="020B0604020202020204" pitchFamily="34" charset="0"/>
                <a:ea typeface="Calibri" panose="020F0502020204030204" pitchFamily="34" charset="0"/>
                <a:cs typeface="Arial" panose="020B0604020202020204" pitchFamily="34" charset="0"/>
              </a:rPr>
              <a:t>As the founding Petitcodiac Riverkeeper, Daniel LeBlanc directed the epic campaign that triggered the project to restore the mighty Petitcodiac in 2008, putting an end to one of Canada’s longest environmental battles.  Daniel’s presentation will include highlights of this campaign at the leading edge of  environmental law enforcement and environmental communications. The river and the community owe Daniel LeBlanc significant gratitude for his skillful leadership efforts. Daniel has also had a long-lasting passion for resurrecting the tidal bore as a world-class attraction for sport and surfing and will briefly mention that aspect of the restoration.</a:t>
            </a:r>
            <a:endParaRPr lang="en-CA" sz="1500" dirty="0">
              <a:latin typeface="Arial" panose="020B0604020202020204" pitchFamily="34" charset="0"/>
              <a:cs typeface="Arial" panose="020B0604020202020204" pitchFamily="34" charset="0"/>
            </a:endParaRPr>
          </a:p>
          <a:p>
            <a:endParaRPr lang="en-CA" sz="1600" b="1" dirty="0">
              <a:latin typeface="Arial" panose="020B0604020202020204" pitchFamily="34" charset="0"/>
            </a:endParaRPr>
          </a:p>
          <a:p>
            <a:endParaRPr lang="en-CA" sz="1400" b="1" dirty="0">
              <a:solidFill>
                <a:srgbClr val="000000"/>
              </a:solidFill>
              <a:latin typeface="Arial" panose="020B0604020202020204" pitchFamily="34" charset="0"/>
              <a:ea typeface="Times New Roman" panose="02020603050405020304" pitchFamily="18" charset="0"/>
            </a:endParaRPr>
          </a:p>
          <a:p>
            <a:endParaRPr lang="en-CA" sz="1400" dirty="0">
              <a:latin typeface="Arial" panose="020B0604020202020204" pitchFamily="34" charset="0"/>
              <a:ea typeface="Calibri" panose="020F0502020204030204" pitchFamily="34" charset="0"/>
            </a:endParaRPr>
          </a:p>
          <a:p>
            <a:endParaRPr lang="en-US" dirty="0"/>
          </a:p>
          <a:p>
            <a:endParaRPr lang="en-CA" dirty="0"/>
          </a:p>
        </p:txBody>
      </p:sp>
    </p:spTree>
    <p:extLst>
      <p:ext uri="{BB962C8B-B14F-4D97-AF65-F5344CB8AC3E}">
        <p14:creationId xmlns:p14="http://schemas.microsoft.com/office/powerpoint/2010/main" val="226849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18E8-EA64-99FB-6B60-8FDF7757F161}"/>
              </a:ext>
            </a:extLst>
          </p:cNvPr>
          <p:cNvSpPr>
            <a:spLocks noGrp="1"/>
          </p:cNvSpPr>
          <p:nvPr>
            <p:ph type="title"/>
          </p:nvPr>
        </p:nvSpPr>
        <p:spPr>
          <a:xfrm>
            <a:off x="1456811" y="570268"/>
            <a:ext cx="4941899" cy="573632"/>
          </a:xfrm>
        </p:spPr>
        <p:txBody>
          <a:bodyPr/>
          <a:lstStyle/>
          <a:p>
            <a:r>
              <a:rPr kumimoji="0" lang="en-CA"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Petitcodiac River Appreciation Day</a:t>
            </a:r>
            <a:endParaRPr lang="en-CA" dirty="0"/>
          </a:p>
        </p:txBody>
      </p:sp>
      <p:sp>
        <p:nvSpPr>
          <p:cNvPr id="3" name="Content Placeholder 2">
            <a:extLst>
              <a:ext uri="{FF2B5EF4-FFF2-40B4-BE49-F238E27FC236}">
                <a16:creationId xmlns:a16="http://schemas.microsoft.com/office/drawing/2014/main" id="{C4763A20-9E10-2274-FB8D-2EF4BFF1893F}"/>
              </a:ext>
            </a:extLst>
          </p:cNvPr>
          <p:cNvSpPr>
            <a:spLocks noGrp="1"/>
          </p:cNvSpPr>
          <p:nvPr>
            <p:ph idx="1"/>
          </p:nvPr>
        </p:nvSpPr>
        <p:spPr>
          <a:xfrm>
            <a:off x="1016001" y="1310573"/>
            <a:ext cx="5382710" cy="10485641"/>
          </a:xfrm>
        </p:spPr>
        <p:txBody>
          <a:bodyPr>
            <a:normAutofit fontScale="85000" lnSpcReduction="20000"/>
          </a:bodyPr>
          <a:lstStyle/>
          <a:p>
            <a:pPr>
              <a:lnSpc>
                <a:spcPct val="106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100" b="1" dirty="0">
                <a:effectLst/>
                <a:latin typeface="Arial" panose="020B0604020202020204" pitchFamily="34" charset="0"/>
                <a:ea typeface="Calibri" panose="020F0502020204030204" pitchFamily="34" charset="0"/>
                <a:cs typeface="Arial" panose="020B0604020202020204" pitchFamily="34" charset="0"/>
              </a:rPr>
              <a:t>10:45 – 11:15:  In Celebration of the Petitcodiac River from a Bay of Fundy Tidal Perspective - Paul Gaudet, Manager of Interpretive Services, Hopewell Rocks Tidal Exploration Site.</a:t>
            </a:r>
            <a:endParaRPr lang="en-CA" sz="2100" dirty="0">
              <a:effectLst/>
              <a:latin typeface="Arial" panose="020B0604020202020204" pitchFamily="34" charset="0"/>
              <a:ea typeface="Calibri" panose="020F0502020204030204" pitchFamily="34" charset="0"/>
              <a:cs typeface="Arial" panose="020B0604020202020204" pitchFamily="34" charset="0"/>
            </a:endParaRPr>
          </a:p>
          <a:p>
            <a:pPr marL="273050" indent="0">
              <a:lnSpc>
                <a:spcPct val="106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000" dirty="0">
                <a:effectLst/>
                <a:latin typeface="Arial" panose="020B0604020202020204" pitchFamily="34" charset="0"/>
                <a:ea typeface="Times New Roman" panose="02020603050405020304" pitchFamily="18" charset="0"/>
                <a:cs typeface="Arial" panose="020B0604020202020204" pitchFamily="34" charset="0"/>
              </a:rPr>
              <a:t>Whereas the Bay of Fundy and the Petitcodiac River are inexorably connected, Paul will speak from the perspective of how tides work and why they are so high in the Bay of Fundy. He will mention some of the nuances and quirks as a result of the Bay having the highest tides in the world and will bring life to his comments with photographs, videos and some audience participation.</a:t>
            </a:r>
            <a:endParaRPr lang="en-CA" sz="2000" dirty="0">
              <a:latin typeface="Arial" panose="020B0604020202020204" pitchFamily="34" charset="0"/>
              <a:cs typeface="Arial" panose="020B0604020202020204" pitchFamily="34" charset="0"/>
            </a:endParaRPr>
          </a:p>
          <a:p>
            <a:endParaRPr lang="en-CA" dirty="0"/>
          </a:p>
          <a:p>
            <a:pPr>
              <a:lnSpc>
                <a:spcPct val="106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100" b="1" dirty="0">
                <a:effectLst/>
                <a:latin typeface="Arial" panose="020B0604020202020204" pitchFamily="34" charset="0"/>
                <a:ea typeface="Calibri" panose="020F0502020204030204" pitchFamily="34" charset="0"/>
                <a:cs typeface="Times New Roman" panose="02020603050405020304" pitchFamily="18" charset="0"/>
              </a:rPr>
              <a:t>11:15 – 11:45:  Strategic Bridge Engineering:  Planning to let the River run Free - Michael Pauley, </a:t>
            </a:r>
            <a:r>
              <a:rPr lang="en-CA" sz="2100" b="1" dirty="0" err="1">
                <a:effectLst/>
                <a:latin typeface="Arial" panose="020B0604020202020204" pitchFamily="34" charset="0"/>
                <a:ea typeface="Calibri" panose="020F0502020204030204" pitchFamily="34" charset="0"/>
                <a:cs typeface="Times New Roman" panose="02020603050405020304" pitchFamily="18" charset="0"/>
              </a:rPr>
              <a:t>P.Eng</a:t>
            </a:r>
            <a:r>
              <a:rPr lang="en-CA" sz="2100" b="1" dirty="0">
                <a:effectLst/>
                <a:latin typeface="Arial" panose="020B0604020202020204" pitchFamily="34" charset="0"/>
                <a:ea typeface="Calibri" panose="020F0502020204030204" pitchFamily="34" charset="0"/>
                <a:cs typeface="Times New Roman" panose="02020603050405020304" pitchFamily="18" charset="0"/>
              </a:rPr>
              <a:t>, P.M.P., Senior Engineer, NB Department </a:t>
            </a:r>
            <a:r>
              <a:rPr lang="en-CA" sz="2100" b="1" dirty="0">
                <a:latin typeface="Arial" panose="020B0604020202020204" pitchFamily="34" charset="0"/>
                <a:ea typeface="Calibri" panose="020F0502020204030204" pitchFamily="34" charset="0"/>
                <a:cs typeface="Times New Roman" panose="02020603050405020304" pitchFamily="18" charset="0"/>
              </a:rPr>
              <a:t>of </a:t>
            </a:r>
            <a:r>
              <a:rPr lang="en-CA" sz="2100" b="1" dirty="0">
                <a:effectLst/>
                <a:latin typeface="Arial" panose="020B0604020202020204" pitchFamily="34" charset="0"/>
                <a:ea typeface="Calibri" panose="020F0502020204030204" pitchFamily="34" charset="0"/>
                <a:cs typeface="Times New Roman" panose="02020603050405020304" pitchFamily="18" charset="0"/>
              </a:rPr>
              <a:t>Transportation and Infrastructure</a:t>
            </a:r>
            <a:br>
              <a:rPr lang="en-CA" sz="2100" b="1" dirty="0">
                <a:effectLst/>
                <a:latin typeface="Arial" panose="020B0604020202020204" pitchFamily="34" charset="0"/>
                <a:ea typeface="Calibri" panose="020F0502020204030204" pitchFamily="34" charset="0"/>
                <a:cs typeface="Times New Roman" panose="02020603050405020304" pitchFamily="18" charset="0"/>
              </a:rPr>
            </a:br>
            <a:br>
              <a:rPr lang="en-CA" sz="2100" dirty="0">
                <a:effectLst/>
                <a:latin typeface="Arial" panose="020B0604020202020204" pitchFamily="34" charset="0"/>
                <a:ea typeface="Calibri" panose="020F0502020204030204" pitchFamily="34" charset="0"/>
                <a:cs typeface="Times New Roman" panose="02020603050405020304" pitchFamily="18" charset="0"/>
              </a:rPr>
            </a:br>
            <a:r>
              <a:rPr lang="en-CA" sz="2000" dirty="0">
                <a:effectLst/>
                <a:latin typeface="Arial" panose="020B0604020202020204" pitchFamily="34" charset="0"/>
                <a:ea typeface="Times New Roman" panose="02020603050405020304" pitchFamily="18" charset="0"/>
                <a:cs typeface="Arial" panose="020B0604020202020204" pitchFamily="34" charset="0"/>
              </a:rPr>
              <a:t>Mike Pauley is a Civil Engineer employed with the New Brunswick Department of Transportation and Infrastructure.  He is the Assistant Director of Operations/ Project Manager - P3’s as well as the New Brunswick Highway Corporation Provincial Advisor. He has over 27 years of Project Management experience in both Buildings and Transportation and specializes in Alternative Service Delivery projects such as this project. </a:t>
            </a:r>
            <a:endParaRPr lang="en-CA" sz="2000" dirty="0">
              <a:effectLst/>
              <a:latin typeface="Arial" panose="020B0604020202020204" pitchFamily="34" charset="0"/>
              <a:ea typeface="Calibri" panose="020F0502020204030204" pitchFamily="34" charset="0"/>
              <a:cs typeface="Arial" panose="020B0604020202020204" pitchFamily="34" charset="0"/>
            </a:endParaRPr>
          </a:p>
          <a:p>
            <a:pPr marL="273050" indent="0">
              <a:lnSpc>
                <a:spcPct val="106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000" dirty="0">
                <a:effectLst/>
                <a:latin typeface="Arial" panose="020B0604020202020204" pitchFamily="34" charset="0"/>
                <a:ea typeface="Times New Roman" panose="02020603050405020304" pitchFamily="18" charset="0"/>
                <a:cs typeface="Arial" panose="020B0604020202020204" pitchFamily="34" charset="0"/>
              </a:rPr>
              <a:t>Mike has been directly and intimately involved in the planning and execution of the Petitcodiac Causeway Project which has come to be described as one of the world’s largest and most complex river restoration projects. Today, Mike will provide an update on the project and discuss some of the exciting work that was completed in 2021, including the redirection of the Petitcodiac River to its new channel under the new bridge, and what we can expect to see in the future.</a:t>
            </a:r>
            <a:endParaRPr lang="en-CA" sz="2000" dirty="0">
              <a:effectLst/>
              <a:latin typeface="Arial" panose="020B0604020202020204" pitchFamily="34" charset="0"/>
              <a:ea typeface="Calibri" panose="020F050202020403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19856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D481-651D-5E80-7500-E001A7F9EDAD}"/>
              </a:ext>
            </a:extLst>
          </p:cNvPr>
          <p:cNvSpPr>
            <a:spLocks noGrp="1"/>
          </p:cNvSpPr>
          <p:nvPr>
            <p:ph type="title"/>
          </p:nvPr>
        </p:nvSpPr>
        <p:spPr>
          <a:xfrm>
            <a:off x="1458901" y="1109529"/>
            <a:ext cx="4941899" cy="573632"/>
          </a:xfrm>
        </p:spPr>
        <p:txBody>
          <a:bodyPr>
            <a:normAutofit/>
          </a:bodyPr>
          <a:lstStyle/>
          <a:p>
            <a:r>
              <a:rPr lang="en-CA" sz="2000" b="1" dirty="0">
                <a:solidFill>
                  <a:prstClr val="black">
                    <a:lumMod val="85000"/>
                    <a:lumOff val="15000"/>
                  </a:prstClr>
                </a:solidFill>
                <a:latin typeface="Century Gothic" panose="020B0502020202020204"/>
              </a:rPr>
              <a:t>Petitcodiac River Appreciation Day</a:t>
            </a:r>
          </a:p>
        </p:txBody>
      </p:sp>
      <p:sp>
        <p:nvSpPr>
          <p:cNvPr id="3" name="Content Placeholder 2">
            <a:extLst>
              <a:ext uri="{FF2B5EF4-FFF2-40B4-BE49-F238E27FC236}">
                <a16:creationId xmlns:a16="http://schemas.microsoft.com/office/drawing/2014/main" id="{D89F7706-3BBC-9088-2F77-A78CBCD71BAC}"/>
              </a:ext>
            </a:extLst>
          </p:cNvPr>
          <p:cNvSpPr>
            <a:spLocks noGrp="1"/>
          </p:cNvSpPr>
          <p:nvPr>
            <p:ph idx="1"/>
          </p:nvPr>
        </p:nvSpPr>
        <p:spPr>
          <a:xfrm>
            <a:off x="1172309" y="1917374"/>
            <a:ext cx="5230582" cy="9711918"/>
          </a:xfrm>
        </p:spPr>
        <p:txBody>
          <a:bodyPr/>
          <a:lstStyle/>
          <a:p>
            <a:r>
              <a:rPr lang="en-CA" sz="1800" b="1" dirty="0">
                <a:effectLst/>
                <a:latin typeface="Arial" panose="020B0604020202020204" pitchFamily="34" charset="0"/>
                <a:ea typeface="Calibri" panose="020F0502020204030204" pitchFamily="34" charset="0"/>
              </a:rPr>
              <a:t>11:45 – 12:30:  LUNCH BREAK (coffee, tea, water are complimentary)</a:t>
            </a:r>
            <a:r>
              <a:rPr lang="en-CA" sz="1800" b="1" dirty="0">
                <a:latin typeface="Arial" panose="020B0604020202020204" pitchFamily="34" charset="0"/>
                <a:ea typeface="Calibri" panose="020F0502020204030204" pitchFamily="34" charset="0"/>
              </a:rPr>
              <a:t> </a:t>
            </a:r>
          </a:p>
          <a:p>
            <a:pPr marL="0" indent="0">
              <a:buNone/>
            </a:pPr>
            <a:endParaRPr lang="en-CA" sz="1800" b="1" dirty="0">
              <a:latin typeface="Arial" panose="020B0604020202020204" pitchFamily="34" charset="0"/>
              <a:ea typeface="Calibri" panose="020F0502020204030204" pitchFamily="34" charset="0"/>
            </a:endParaRPr>
          </a:p>
          <a:p>
            <a:r>
              <a:rPr lang="en-CA" sz="1800" b="1" dirty="0">
                <a:effectLst/>
                <a:latin typeface="Arial" panose="020B0604020202020204" pitchFamily="34" charset="0"/>
                <a:ea typeface="Calibri" panose="020F0502020204030204" pitchFamily="34" charset="0"/>
              </a:rPr>
              <a:t>SILENT AUCTION continues </a:t>
            </a:r>
          </a:p>
          <a:p>
            <a:endParaRPr lang="en-CA" sz="1800" b="1" dirty="0">
              <a:effectLst/>
              <a:latin typeface="Arial" panose="020B0604020202020204" pitchFamily="34" charset="0"/>
              <a:ea typeface="Calibri" panose="020F0502020204030204" pitchFamily="34" charset="0"/>
            </a:endParaRPr>
          </a:p>
          <a:p>
            <a:r>
              <a:rPr lang="en-CA" sz="1800" b="1" dirty="0">
                <a:latin typeface="Arial" panose="020B0604020202020204" pitchFamily="34" charset="0"/>
                <a:ea typeface="Calibri" panose="020F0502020204030204" pitchFamily="34" charset="0"/>
              </a:rPr>
              <a:t>12:30 – 12:35:  Dawn Arnold.  Mayor of Moncton.</a:t>
            </a:r>
            <a:endParaRPr lang="en-CA" sz="1800" b="1" dirty="0">
              <a:effectLst/>
              <a:latin typeface="Arial" panose="020B0604020202020204" pitchFamily="34" charset="0"/>
              <a:ea typeface="Calibri" panose="020F0502020204030204" pitchFamily="34" charset="0"/>
            </a:endParaRPr>
          </a:p>
          <a:p>
            <a:endParaRPr lang="en-CA" sz="1800" b="1" dirty="0">
              <a:effectLst/>
              <a:latin typeface="Arial" panose="020B0604020202020204" pitchFamily="34" charset="0"/>
              <a:ea typeface="Calibri" panose="020F0502020204030204" pitchFamily="34" charset="0"/>
            </a:endParaRPr>
          </a:p>
          <a:p>
            <a:r>
              <a:rPr lang="en-CA" sz="1800" b="1" dirty="0">
                <a:effectLst/>
                <a:latin typeface="Arial" panose="020B0604020202020204" pitchFamily="34" charset="0"/>
                <a:ea typeface="Calibri" panose="020F0502020204030204" pitchFamily="34" charset="0"/>
              </a:rPr>
              <a:t>12:35 – 1:15:  Fort Folly Habitat Recovery - Tim Robinson, Manager, FFHR and Edmund Redfield, Field Technician, FFHR</a:t>
            </a:r>
            <a:br>
              <a:rPr lang="en-CA" sz="1800" dirty="0">
                <a:effectLst/>
                <a:latin typeface="Arial" panose="020B0604020202020204" pitchFamily="34" charset="0"/>
                <a:ea typeface="Calibri" panose="020F0502020204030204" pitchFamily="34" charset="0"/>
              </a:rPr>
            </a:br>
            <a:br>
              <a:rPr lang="en-CA" sz="1800" dirty="0">
                <a:effectLst/>
                <a:latin typeface="Arial" panose="020B0604020202020204" pitchFamily="34" charset="0"/>
                <a:ea typeface="Calibri" panose="020F0502020204030204" pitchFamily="34" charset="0"/>
              </a:rPr>
            </a:br>
            <a:r>
              <a:rPr lang="en-CA" sz="1700" dirty="0">
                <a:effectLst/>
                <a:latin typeface="Arial" panose="020B0604020202020204" pitchFamily="34" charset="0"/>
                <a:ea typeface="Calibri" panose="020F0502020204030204" pitchFamily="34" charset="0"/>
              </a:rPr>
              <a:t>One of the main factors driving the decision to open the causeway gates and eventually replace part of the structure with a bridge was the desire to restore free passage to the Petitcodiac River’s native community of co-evolved migratory fish. These included endangered Inner Bay of Fundy Atlantic Salmon, species at risk such as Striped Bass and American Eels, and other fish species less well known that are equally dependent upon the free movement between freshwater and the marine environment to successfully complete their lifecycle. Once this barrier was opened in 2010, habitat within the Petitcodiac watershed was eligible to become part of an expansion of wider management and recovery efforts for these species within the inner Bay of Fundy. Ten years later, Fort Folly Habitat Recovery is providing an overview of what has been done, what the results have been, and what is planned going forward to further promote recovery of the river and the species it is home to.</a:t>
            </a:r>
            <a:br>
              <a:rPr lang="en-CA" sz="1700" dirty="0">
                <a:effectLst/>
                <a:latin typeface="Arial" panose="020B0604020202020204" pitchFamily="34" charset="0"/>
                <a:ea typeface="Calibri" panose="020F0502020204030204" pitchFamily="34" charset="0"/>
              </a:rPr>
            </a:br>
            <a:endParaRPr lang="en-CA" sz="1700" dirty="0"/>
          </a:p>
        </p:txBody>
      </p:sp>
    </p:spTree>
    <p:extLst>
      <p:ext uri="{BB962C8B-B14F-4D97-AF65-F5344CB8AC3E}">
        <p14:creationId xmlns:p14="http://schemas.microsoft.com/office/powerpoint/2010/main" val="84248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9DE6-A3C2-80A2-9003-52A8BEAB6AF9}"/>
              </a:ext>
            </a:extLst>
          </p:cNvPr>
          <p:cNvSpPr>
            <a:spLocks noGrp="1"/>
          </p:cNvSpPr>
          <p:nvPr>
            <p:ph type="title"/>
          </p:nvPr>
        </p:nvSpPr>
        <p:spPr>
          <a:xfrm>
            <a:off x="1458901" y="1109529"/>
            <a:ext cx="4941899" cy="573632"/>
          </a:xfrm>
        </p:spPr>
        <p:txBody>
          <a:bodyPr/>
          <a:lstStyle/>
          <a:p>
            <a:r>
              <a:rPr kumimoji="0" lang="en-CA"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Petitcodiac River Appreciation Day</a:t>
            </a:r>
            <a:endParaRPr lang="en-CA" dirty="0"/>
          </a:p>
        </p:txBody>
      </p:sp>
      <p:sp>
        <p:nvSpPr>
          <p:cNvPr id="3" name="Content Placeholder 2">
            <a:extLst>
              <a:ext uri="{FF2B5EF4-FFF2-40B4-BE49-F238E27FC236}">
                <a16:creationId xmlns:a16="http://schemas.microsoft.com/office/drawing/2014/main" id="{5023EF0D-13D1-2AE7-13B2-9B73F1D1F8D9}"/>
              </a:ext>
            </a:extLst>
          </p:cNvPr>
          <p:cNvSpPr>
            <a:spLocks noGrp="1"/>
          </p:cNvSpPr>
          <p:nvPr>
            <p:ph idx="1"/>
          </p:nvPr>
        </p:nvSpPr>
        <p:spPr>
          <a:xfrm>
            <a:off x="1161143" y="1683161"/>
            <a:ext cx="5241747" cy="6715772"/>
          </a:xfrm>
        </p:spPr>
        <p:txBody>
          <a:bodyPr>
            <a:normAutofit lnSpcReduction="10000"/>
          </a:bodyPr>
          <a:lstStyle/>
          <a:p>
            <a:endParaRPr lang="en-CA" sz="1800" b="1" dirty="0">
              <a:effectLst/>
              <a:latin typeface="Arial" panose="020B0604020202020204" pitchFamily="34" charset="0"/>
              <a:ea typeface="Calibri" panose="020F0502020204030204" pitchFamily="34" charset="0"/>
            </a:endParaRPr>
          </a:p>
          <a:p>
            <a:endParaRPr lang="en-CA" sz="1800" b="1" dirty="0">
              <a:latin typeface="Arial" panose="020B0604020202020204" pitchFamily="34" charset="0"/>
              <a:ea typeface="Calibri" panose="020F0502020204030204" pitchFamily="34" charset="0"/>
            </a:endParaRPr>
          </a:p>
          <a:p>
            <a:r>
              <a:rPr lang="en-CA" sz="1800" b="1" dirty="0">
                <a:effectLst/>
                <a:latin typeface="Arial" panose="020B0604020202020204" pitchFamily="34" charset="0"/>
                <a:ea typeface="Calibri" panose="020F0502020204030204" pitchFamily="34" charset="0"/>
              </a:rPr>
              <a:t>1:15 – 1:45: </a:t>
            </a:r>
            <a:r>
              <a:rPr lang="en-CA" sz="1800" dirty="0">
                <a:effectLst/>
                <a:latin typeface="Arial" panose="020B0604020202020204" pitchFamily="34" charset="0"/>
                <a:ea typeface="Calibri" panose="020F0502020204030204" pitchFamily="34" charset="0"/>
              </a:rPr>
              <a:t> </a:t>
            </a:r>
            <a:r>
              <a:rPr lang="en-CA" sz="1800" b="1" dirty="0">
                <a:effectLst/>
                <a:latin typeface="Arial" panose="020B0604020202020204" pitchFamily="34" charset="0"/>
                <a:ea typeface="Calibri" panose="020F0502020204030204" pitchFamily="34" charset="0"/>
              </a:rPr>
              <a:t>A Clean River - Kevin Rice, General Manager, </a:t>
            </a:r>
            <a:r>
              <a:rPr lang="en-CA" sz="1800" b="1" dirty="0" err="1">
                <a:effectLst/>
                <a:latin typeface="Arial" panose="020B0604020202020204" pitchFamily="34" charset="0"/>
                <a:ea typeface="Calibri" panose="020F0502020204030204" pitchFamily="34" charset="0"/>
              </a:rPr>
              <a:t>TransAqua</a:t>
            </a:r>
            <a:br>
              <a:rPr lang="en-CA" sz="1800" b="1" dirty="0">
                <a:effectLst/>
                <a:latin typeface="Arial" panose="020B0604020202020204" pitchFamily="34" charset="0"/>
                <a:ea typeface="Calibri" panose="020F0502020204030204" pitchFamily="34" charset="0"/>
              </a:rPr>
            </a:br>
            <a:br>
              <a:rPr lang="en-CA" sz="1800" dirty="0">
                <a:effectLst/>
                <a:latin typeface="Arial" panose="020B0604020202020204" pitchFamily="34" charset="0"/>
                <a:ea typeface="Calibri" panose="020F0502020204030204" pitchFamily="34" charset="0"/>
              </a:rPr>
            </a:br>
            <a:r>
              <a:rPr lang="en-CA" sz="1800" dirty="0">
                <a:effectLst/>
                <a:latin typeface="Arial" panose="020B0604020202020204" pitchFamily="34" charset="0"/>
                <a:ea typeface="Calibri" panose="020F0502020204030204" pitchFamily="34" charset="0"/>
              </a:rPr>
              <a:t>Kevin Rice is responsible for </a:t>
            </a:r>
            <a:r>
              <a:rPr lang="en-CA" sz="1800" dirty="0" err="1">
                <a:effectLst/>
                <a:latin typeface="Arial" panose="020B0604020202020204" pitchFamily="34" charset="0"/>
                <a:ea typeface="Calibri" panose="020F0502020204030204" pitchFamily="34" charset="0"/>
              </a:rPr>
              <a:t>TransAqua</a:t>
            </a:r>
            <a:r>
              <a:rPr lang="en-CA" sz="1800" dirty="0">
                <a:effectLst/>
                <a:latin typeface="Arial" panose="020B0604020202020204" pitchFamily="34" charset="0"/>
                <a:ea typeface="Calibri" panose="020F0502020204030204" pitchFamily="34" charset="0"/>
              </a:rPr>
              <a:t> (The Greater Moncton Wastewater Commission) and its multi-million-dollar transformation from a Primary Chemically Enhanced wastewater treatment process to a Secondary Biological wastewater treatment process, enabling it to reduce the amount of Total Suspended Solids by 50% and Carbonaceous Biological Oxygen Demand by 75% by meeting federal regulations by the end of 2020. The $90.4 Million Upgrade and Modernization Project is significantly reducing the amount of solids and increas</a:t>
            </a:r>
            <a:r>
              <a:rPr lang="en-CA" sz="1800" strike="sngStrike" dirty="0">
                <a:effectLst/>
                <a:latin typeface="Arial" panose="020B0604020202020204" pitchFamily="34" charset="0"/>
                <a:ea typeface="Calibri" panose="020F0502020204030204" pitchFamily="34" charset="0"/>
              </a:rPr>
              <a:t>i</a:t>
            </a:r>
            <a:r>
              <a:rPr lang="en-CA" sz="1800" dirty="0">
                <a:effectLst/>
                <a:latin typeface="Arial" panose="020B0604020202020204" pitchFamily="34" charset="0"/>
                <a:ea typeface="Calibri" panose="020F0502020204030204" pitchFamily="34" charset="0"/>
              </a:rPr>
              <a:t>ng the oxygen levels in </a:t>
            </a:r>
            <a:r>
              <a:rPr lang="en-CA" sz="1800" dirty="0" err="1">
                <a:effectLst/>
                <a:latin typeface="Arial" panose="020B0604020202020204" pitchFamily="34" charset="0"/>
                <a:ea typeface="Calibri" panose="020F0502020204030204" pitchFamily="34" charset="0"/>
              </a:rPr>
              <a:t>TransAqua's</a:t>
            </a:r>
            <a:r>
              <a:rPr lang="en-CA" sz="1800" dirty="0">
                <a:effectLst/>
                <a:latin typeface="Arial" panose="020B0604020202020204" pitchFamily="34" charset="0"/>
                <a:ea typeface="Calibri" panose="020F0502020204030204" pitchFamily="34" charset="0"/>
              </a:rPr>
              <a:t> effluent entering the Petitcodiac River, increasing the opportunity for aquatic life to flourish. </a:t>
            </a:r>
            <a:r>
              <a:rPr lang="en-CA" sz="1800" dirty="0" err="1">
                <a:effectLst/>
                <a:latin typeface="Arial" panose="020B0604020202020204" pitchFamily="34" charset="0"/>
                <a:ea typeface="Calibri" panose="020F0502020204030204" pitchFamily="34" charset="0"/>
              </a:rPr>
              <a:t>TransAqua's</a:t>
            </a:r>
            <a:r>
              <a:rPr lang="en-CA" sz="1800" dirty="0">
                <a:effectLst/>
                <a:latin typeface="Arial" panose="020B0604020202020204" pitchFamily="34" charset="0"/>
                <a:ea typeface="Calibri" panose="020F0502020204030204" pitchFamily="34" charset="0"/>
              </a:rPr>
              <a:t> new Ultraviolet Disinfection process will remove harmful pathogens to where the effluent is expected to meet the Canadian Recreational Water Quality Guidelines.</a:t>
            </a:r>
            <a:endParaRPr lang="en-CA" dirty="0"/>
          </a:p>
        </p:txBody>
      </p:sp>
    </p:spTree>
    <p:extLst>
      <p:ext uri="{BB962C8B-B14F-4D97-AF65-F5344CB8AC3E}">
        <p14:creationId xmlns:p14="http://schemas.microsoft.com/office/powerpoint/2010/main" val="345508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FB93-1CA5-ABF8-D2CD-B9E7104562C6}"/>
              </a:ext>
            </a:extLst>
          </p:cNvPr>
          <p:cNvSpPr>
            <a:spLocks noGrp="1"/>
          </p:cNvSpPr>
          <p:nvPr>
            <p:ph type="title"/>
          </p:nvPr>
        </p:nvSpPr>
        <p:spPr>
          <a:xfrm>
            <a:off x="1458901" y="1109529"/>
            <a:ext cx="4941899" cy="573632"/>
          </a:xfrm>
        </p:spPr>
        <p:txBody>
          <a:bodyPr/>
          <a:lstStyle/>
          <a:p>
            <a:r>
              <a:rPr kumimoji="0" lang="en-CA"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Petitcodiac River Appreciation Day</a:t>
            </a:r>
            <a:endParaRPr lang="en-CA" dirty="0"/>
          </a:p>
        </p:txBody>
      </p:sp>
      <p:sp>
        <p:nvSpPr>
          <p:cNvPr id="3" name="Content Placeholder 2">
            <a:extLst>
              <a:ext uri="{FF2B5EF4-FFF2-40B4-BE49-F238E27FC236}">
                <a16:creationId xmlns:a16="http://schemas.microsoft.com/office/drawing/2014/main" id="{DCCF5AE5-3C13-949F-5791-3D476D2D268E}"/>
              </a:ext>
            </a:extLst>
          </p:cNvPr>
          <p:cNvSpPr>
            <a:spLocks noGrp="1"/>
          </p:cNvSpPr>
          <p:nvPr>
            <p:ph idx="1"/>
          </p:nvPr>
        </p:nvSpPr>
        <p:spPr>
          <a:xfrm>
            <a:off x="1456811" y="1988457"/>
            <a:ext cx="4943989" cy="8171544"/>
          </a:xfrm>
        </p:spPr>
        <p:txBody>
          <a:bodyPr>
            <a:normAutofit/>
          </a:bodyPr>
          <a:lstStyle/>
          <a:p>
            <a:pPr>
              <a:lnSpc>
                <a:spcPct val="106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800" b="1" dirty="0">
                <a:effectLst/>
                <a:latin typeface="Arial" panose="020B0604020202020204" pitchFamily="34" charset="0"/>
                <a:ea typeface="Calibri" panose="020F0502020204030204" pitchFamily="34" charset="0"/>
                <a:cs typeface="Times New Roman" panose="02020603050405020304" pitchFamily="18" charset="0"/>
              </a:rPr>
              <a:t>1:45 – 2:00: COFFEE BREAK (coffee, tea, water are complimentary)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SILENT AUCTION finishes at 2:00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All bids will be collected.</a:t>
            </a:r>
          </a:p>
          <a:p>
            <a:pPr marL="0" indent="0">
              <a:lnSpc>
                <a:spcPct val="106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 – 2:30:  Trails, Trails, Trails - Marc Leger, Regional Trails Coordinator, Plan 360</a:t>
            </a:r>
          </a:p>
          <a:p>
            <a:pPr marL="300038" lvl="1" indent="0">
              <a:lnSpc>
                <a:spcPct val="106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700" dirty="0">
                <a:effectLst/>
                <a:latin typeface="Arial" panose="020B0604020202020204" pitchFamily="34" charset="0"/>
                <a:ea typeface="Times New Roman" panose="02020603050405020304" pitchFamily="18" charset="0"/>
              </a:rPr>
              <a:t>Recreation outdoors and connecting with nature are increasingly prescribed as ways to improve individual health and well-being but the question remains… how can we make it easier for people to be active outside? More and more, trails are becoming valued infrastructure that can facilitate these activities and improve the quality of life in our region. Here in Southeast New Brunswick, we have endless opportunities to create incredible trails and experiences that will enable people to connect with nature, be healthier, and better understand the rich history of our area. This approach has made the Petitcodiac River and its tributaries an ideal site for the creation of a trail system that will let us all better appreciate what we have around us.</a:t>
            </a:r>
            <a:endParaRPr lang="en-CA" sz="1700" dirty="0"/>
          </a:p>
        </p:txBody>
      </p:sp>
    </p:spTree>
    <p:extLst>
      <p:ext uri="{BB962C8B-B14F-4D97-AF65-F5344CB8AC3E}">
        <p14:creationId xmlns:p14="http://schemas.microsoft.com/office/powerpoint/2010/main" val="12156673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Facet</Template>
  <TotalTime>22426</TotalTime>
  <Words>2250</Words>
  <Application>Microsoft Office PowerPoint</Application>
  <PresentationFormat>Widescreen</PresentationFormat>
  <Paragraphs>116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Helvetica Neue</vt:lpstr>
      <vt:lpstr>Times New Roman</vt:lpstr>
      <vt:lpstr>Wingdings 3</vt:lpstr>
      <vt:lpstr>Wisp</vt:lpstr>
      <vt:lpstr>Nature Moncton  in partnership with the  Conservation Council of New Brunswick Southeast Chapter Present Petitcodiac River Appreciation Day</vt:lpstr>
      <vt:lpstr>Thank you to the people who made this event possible:  </vt:lpstr>
      <vt:lpstr>Petitcodiac River Appreciation Day</vt:lpstr>
      <vt:lpstr>Petitcodiac River Appreciation Day</vt:lpstr>
      <vt:lpstr>Petitcodiac River Appreciation Day</vt:lpstr>
      <vt:lpstr>Petitcodiac River Appreciation Day</vt:lpstr>
      <vt:lpstr>Petitcodiac River Appreciation Day</vt:lpstr>
      <vt:lpstr>Petitcodiac River Appreciation Day</vt:lpstr>
      <vt:lpstr>Petitcodiac River Appreciation Day</vt:lpstr>
      <vt:lpstr>Petitcodiac River Appreciation Day</vt:lpstr>
      <vt:lpstr>Petitcodiac River Appreciation Day</vt:lpstr>
      <vt:lpstr>Nature Moncton and the Conservation Council of New Brunswick-Southeast Chapter thank our sponsors: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Moncton  in partnership with the  Conservation Council of New Brunswick Southeast Chapter Present Petitcodiac River Appreciation Day</dc:title>
  <dc:creator>Frederick Richards</dc:creator>
  <cp:lastModifiedBy>Frederick Richards</cp:lastModifiedBy>
  <cp:revision>78</cp:revision>
  <cp:lastPrinted>2022-11-01T15:46:30Z</cp:lastPrinted>
  <dcterms:created xsi:type="dcterms:W3CDTF">2022-10-05T14:03:06Z</dcterms:created>
  <dcterms:modified xsi:type="dcterms:W3CDTF">2022-11-02T13:43:04Z</dcterms:modified>
</cp:coreProperties>
</file>