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6"/>
  </p:notesMasterIdLst>
  <p:handoutMasterIdLst>
    <p:handoutMasterId r:id="rId267"/>
  </p:handoutMasterIdLst>
  <p:sldIdLst>
    <p:sldId id="299" r:id="rId2"/>
    <p:sldId id="337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6" r:id="rId11"/>
    <p:sldId id="277" r:id="rId12"/>
    <p:sldId id="3370" r:id="rId13"/>
    <p:sldId id="3396" r:id="rId14"/>
    <p:sldId id="1212" r:id="rId15"/>
    <p:sldId id="669" r:id="rId16"/>
    <p:sldId id="317" r:id="rId17"/>
    <p:sldId id="337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32" r:id="rId32"/>
    <p:sldId id="333" r:id="rId33"/>
    <p:sldId id="334" r:id="rId34"/>
    <p:sldId id="335" r:id="rId35"/>
    <p:sldId id="336" r:id="rId36"/>
    <p:sldId id="337" r:id="rId37"/>
    <p:sldId id="341" r:id="rId38"/>
    <p:sldId id="342" r:id="rId39"/>
    <p:sldId id="343" r:id="rId40"/>
    <p:sldId id="3374" r:id="rId41"/>
    <p:sldId id="345" r:id="rId42"/>
    <p:sldId id="346" r:id="rId43"/>
    <p:sldId id="3373" r:id="rId44"/>
    <p:sldId id="3375" r:id="rId45"/>
    <p:sldId id="687" r:id="rId46"/>
    <p:sldId id="1155" r:id="rId47"/>
    <p:sldId id="688" r:id="rId48"/>
    <p:sldId id="607" r:id="rId49"/>
    <p:sldId id="609" r:id="rId50"/>
    <p:sldId id="612" r:id="rId51"/>
    <p:sldId id="615" r:id="rId52"/>
    <p:sldId id="616" r:id="rId53"/>
    <p:sldId id="618" r:id="rId54"/>
    <p:sldId id="619" r:id="rId55"/>
    <p:sldId id="620" r:id="rId56"/>
    <p:sldId id="1213" r:id="rId57"/>
    <p:sldId id="625" r:id="rId58"/>
    <p:sldId id="626" r:id="rId59"/>
    <p:sldId id="627" r:id="rId60"/>
    <p:sldId id="628" r:id="rId61"/>
    <p:sldId id="629" r:id="rId62"/>
    <p:sldId id="630" r:id="rId63"/>
    <p:sldId id="1214" r:id="rId64"/>
    <p:sldId id="632" r:id="rId65"/>
    <p:sldId id="689" r:id="rId66"/>
    <p:sldId id="3379" r:id="rId67"/>
    <p:sldId id="3397" r:id="rId68"/>
    <p:sldId id="3371" r:id="rId69"/>
    <p:sldId id="3388" r:id="rId70"/>
    <p:sldId id="3387" r:id="rId71"/>
    <p:sldId id="393" r:id="rId72"/>
    <p:sldId id="3389" r:id="rId73"/>
    <p:sldId id="645" r:id="rId74"/>
    <p:sldId id="646" r:id="rId75"/>
    <p:sldId id="1776" r:id="rId76"/>
    <p:sldId id="653" r:id="rId77"/>
    <p:sldId id="1221" r:id="rId78"/>
    <p:sldId id="3398" r:id="rId79"/>
    <p:sldId id="3372" r:id="rId80"/>
    <p:sldId id="635" r:id="rId81"/>
    <p:sldId id="636" r:id="rId82"/>
    <p:sldId id="637" r:id="rId83"/>
    <p:sldId id="3402" r:id="rId84"/>
    <p:sldId id="638" r:id="rId85"/>
    <p:sldId id="691" r:id="rId86"/>
    <p:sldId id="1224" r:id="rId87"/>
    <p:sldId id="1226" r:id="rId88"/>
    <p:sldId id="1227" r:id="rId89"/>
    <p:sldId id="1228" r:id="rId90"/>
    <p:sldId id="1233" r:id="rId91"/>
    <p:sldId id="1234" r:id="rId92"/>
    <p:sldId id="1239" r:id="rId93"/>
    <p:sldId id="1240" r:id="rId94"/>
    <p:sldId id="1241" r:id="rId95"/>
    <p:sldId id="1236" r:id="rId96"/>
    <p:sldId id="1244" r:id="rId97"/>
    <p:sldId id="1237" r:id="rId98"/>
    <p:sldId id="3390" r:id="rId99"/>
    <p:sldId id="3399" r:id="rId100"/>
    <p:sldId id="1254" r:id="rId101"/>
    <p:sldId id="1260" r:id="rId102"/>
    <p:sldId id="1261" r:id="rId103"/>
    <p:sldId id="1262" r:id="rId104"/>
    <p:sldId id="1263" r:id="rId105"/>
    <p:sldId id="1264" r:id="rId106"/>
    <p:sldId id="1265" r:id="rId107"/>
    <p:sldId id="1266" r:id="rId108"/>
    <p:sldId id="1267" r:id="rId109"/>
    <p:sldId id="1268" r:id="rId110"/>
    <p:sldId id="1270" r:id="rId111"/>
    <p:sldId id="1271" r:id="rId112"/>
    <p:sldId id="1272" r:id="rId113"/>
    <p:sldId id="1273" r:id="rId114"/>
    <p:sldId id="1274" r:id="rId115"/>
    <p:sldId id="1275" r:id="rId116"/>
    <p:sldId id="1277" r:id="rId117"/>
    <p:sldId id="1276" r:id="rId118"/>
    <p:sldId id="1278" r:id="rId119"/>
    <p:sldId id="1280" r:id="rId120"/>
    <p:sldId id="1281" r:id="rId121"/>
    <p:sldId id="1282" r:id="rId122"/>
    <p:sldId id="1283" r:id="rId123"/>
    <p:sldId id="1284" r:id="rId124"/>
    <p:sldId id="1285" r:id="rId125"/>
    <p:sldId id="1286" r:id="rId126"/>
    <p:sldId id="1287" r:id="rId127"/>
    <p:sldId id="1288" r:id="rId128"/>
    <p:sldId id="1289" r:id="rId129"/>
    <p:sldId id="1291" r:id="rId130"/>
    <p:sldId id="1292" r:id="rId131"/>
    <p:sldId id="1293" r:id="rId132"/>
    <p:sldId id="1294" r:id="rId133"/>
    <p:sldId id="1295" r:id="rId134"/>
    <p:sldId id="1296" r:id="rId135"/>
    <p:sldId id="3394" r:id="rId136"/>
    <p:sldId id="3436" r:id="rId137"/>
    <p:sldId id="780" r:id="rId138"/>
    <p:sldId id="787" r:id="rId139"/>
    <p:sldId id="1049" r:id="rId140"/>
    <p:sldId id="1624" r:id="rId141"/>
    <p:sldId id="3403" r:id="rId142"/>
    <p:sldId id="3437" r:id="rId143"/>
    <p:sldId id="655" r:id="rId144"/>
    <p:sldId id="3400" r:id="rId145"/>
    <p:sldId id="436" r:id="rId146"/>
    <p:sldId id="438" r:id="rId147"/>
    <p:sldId id="1174" r:id="rId148"/>
    <p:sldId id="1792" r:id="rId149"/>
    <p:sldId id="867" r:id="rId150"/>
    <p:sldId id="868" r:id="rId151"/>
    <p:sldId id="869" r:id="rId152"/>
    <p:sldId id="870" r:id="rId153"/>
    <p:sldId id="871" r:id="rId154"/>
    <p:sldId id="872" r:id="rId155"/>
    <p:sldId id="530" r:id="rId156"/>
    <p:sldId id="1061" r:id="rId157"/>
    <p:sldId id="851" r:id="rId158"/>
    <p:sldId id="3391" r:id="rId159"/>
    <p:sldId id="448" r:id="rId160"/>
    <p:sldId id="449" r:id="rId161"/>
    <p:sldId id="661" r:id="rId162"/>
    <p:sldId id="451" r:id="rId163"/>
    <p:sldId id="450" r:id="rId164"/>
    <p:sldId id="660" r:id="rId165"/>
    <p:sldId id="3395" r:id="rId166"/>
    <p:sldId id="662" r:id="rId167"/>
    <p:sldId id="3392" r:id="rId168"/>
    <p:sldId id="1062" r:id="rId169"/>
    <p:sldId id="453" r:id="rId170"/>
    <p:sldId id="534" r:id="rId171"/>
    <p:sldId id="535" r:id="rId172"/>
    <p:sldId id="536" r:id="rId173"/>
    <p:sldId id="557" r:id="rId174"/>
    <p:sldId id="1179" r:id="rId175"/>
    <p:sldId id="890" r:id="rId176"/>
    <p:sldId id="3438" r:id="rId177"/>
    <p:sldId id="1299" r:id="rId178"/>
    <p:sldId id="539" r:id="rId179"/>
    <p:sldId id="540" r:id="rId180"/>
    <p:sldId id="801" r:id="rId181"/>
    <p:sldId id="1182" r:id="rId182"/>
    <p:sldId id="896" r:id="rId183"/>
    <p:sldId id="3439" r:id="rId184"/>
    <p:sldId id="1300" r:id="rId185"/>
    <p:sldId id="543" r:id="rId186"/>
    <p:sldId id="545" r:id="rId187"/>
    <p:sldId id="678" r:id="rId188"/>
    <p:sldId id="803" r:id="rId189"/>
    <p:sldId id="904" r:id="rId190"/>
    <p:sldId id="1185" r:id="rId191"/>
    <p:sldId id="1301" r:id="rId192"/>
    <p:sldId id="1302" r:id="rId193"/>
    <p:sldId id="1189" r:id="rId194"/>
    <p:sldId id="1190" r:id="rId195"/>
    <p:sldId id="1191" r:id="rId196"/>
    <p:sldId id="3443" r:id="rId197"/>
    <p:sldId id="807" r:id="rId198"/>
    <p:sldId id="809" r:id="rId199"/>
    <p:sldId id="483" r:id="rId200"/>
    <p:sldId id="1192" r:id="rId201"/>
    <p:sldId id="701" r:id="rId202"/>
    <p:sldId id="708" r:id="rId203"/>
    <p:sldId id="707" r:id="rId204"/>
    <p:sldId id="728" r:id="rId205"/>
    <p:sldId id="810" r:id="rId206"/>
    <p:sldId id="1193" r:id="rId207"/>
    <p:sldId id="1194" r:id="rId208"/>
    <p:sldId id="815" r:id="rId209"/>
    <p:sldId id="812" r:id="rId210"/>
    <p:sldId id="947" r:id="rId211"/>
    <p:sldId id="3440" r:id="rId212"/>
    <p:sldId id="772" r:id="rId213"/>
    <p:sldId id="773" r:id="rId214"/>
    <p:sldId id="794" r:id="rId215"/>
    <p:sldId id="813" r:id="rId216"/>
    <p:sldId id="1196" r:id="rId217"/>
    <p:sldId id="3441" r:id="rId218"/>
    <p:sldId id="777" r:id="rId219"/>
    <p:sldId id="1198" r:id="rId220"/>
    <p:sldId id="816" r:id="rId221"/>
    <p:sldId id="957" r:id="rId222"/>
    <p:sldId id="3442" r:id="rId223"/>
    <p:sldId id="1303" r:id="rId224"/>
    <p:sldId id="1200" r:id="rId225"/>
    <p:sldId id="1201" r:id="rId226"/>
    <p:sldId id="705" r:id="rId227"/>
    <p:sldId id="1202" r:id="rId228"/>
    <p:sldId id="1210" r:id="rId229"/>
    <p:sldId id="1204" r:id="rId230"/>
    <p:sldId id="1205" r:id="rId231"/>
    <p:sldId id="704" r:id="rId232"/>
    <p:sldId id="838" r:id="rId233"/>
    <p:sldId id="3393" r:id="rId234"/>
    <p:sldId id="698" r:id="rId235"/>
    <p:sldId id="3401" r:id="rId236"/>
    <p:sldId id="3445" r:id="rId237"/>
    <p:sldId id="3444" r:id="rId238"/>
    <p:sldId id="1605" r:id="rId239"/>
    <p:sldId id="1606" r:id="rId240"/>
    <p:sldId id="1607" r:id="rId241"/>
    <p:sldId id="1608" r:id="rId242"/>
    <p:sldId id="1609" r:id="rId243"/>
    <p:sldId id="1610" r:id="rId244"/>
    <p:sldId id="1611" r:id="rId245"/>
    <p:sldId id="1612" r:id="rId246"/>
    <p:sldId id="1613" r:id="rId247"/>
    <p:sldId id="1614" r:id="rId248"/>
    <p:sldId id="1615" r:id="rId249"/>
    <p:sldId id="1617" r:id="rId250"/>
    <p:sldId id="1618" r:id="rId251"/>
    <p:sldId id="1619" r:id="rId252"/>
    <p:sldId id="1620" r:id="rId253"/>
    <p:sldId id="1818" r:id="rId254"/>
    <p:sldId id="1819" r:id="rId255"/>
    <p:sldId id="1623" r:id="rId256"/>
    <p:sldId id="1816" r:id="rId257"/>
    <p:sldId id="1625" r:id="rId258"/>
    <p:sldId id="1627" r:id="rId259"/>
    <p:sldId id="1626" r:id="rId260"/>
    <p:sldId id="1629" r:id="rId261"/>
    <p:sldId id="1631" r:id="rId262"/>
    <p:sldId id="1632" r:id="rId263"/>
    <p:sldId id="3446" r:id="rId264"/>
    <p:sldId id="3386" r:id="rId2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FF"/>
    <a:srgbClr val="FF2600"/>
    <a:srgbClr val="76D6FF"/>
    <a:srgbClr val="FF8AD8"/>
    <a:srgbClr val="FF9300"/>
    <a:srgbClr val="011893"/>
    <a:srgbClr val="009051"/>
    <a:srgbClr val="FFFC00"/>
    <a:srgbClr val="8EFA00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15" autoAdjust="0"/>
    <p:restoredTop sz="95597" autoAdjust="0"/>
  </p:normalViewPr>
  <p:slideViewPr>
    <p:cSldViewPr snapToGrid="0">
      <p:cViewPr varScale="1">
        <p:scale>
          <a:sx n="128" d="100"/>
          <a:sy n="128" d="100"/>
        </p:scale>
        <p:origin x="592" y="176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481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theme" Target="theme/theme1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tableStyles" Target="tableStyle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notesMaster" Target="notesMasters/notesMaster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handoutMaster" Target="handoutMasters/handoutMaster1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Sheet1!$A$2:$A$10</c:f>
              <c:strCache>
                <c:ptCount val="9"/>
                <c:pt idx="0">
                  <c:v>Kindergarten</c:v>
                </c:pt>
                <c:pt idx="1">
                  <c:v>1st</c:v>
                </c:pt>
                <c:pt idx="2">
                  <c:v>2nd</c:v>
                </c:pt>
                <c:pt idx="3">
                  <c:v>3rd</c:v>
                </c:pt>
                <c:pt idx="4">
                  <c:v>4th</c:v>
                </c:pt>
                <c:pt idx="5">
                  <c:v>5th</c:v>
                </c:pt>
                <c:pt idx="6">
                  <c:v>6th</c:v>
                </c:pt>
                <c:pt idx="7">
                  <c:v>7th</c:v>
                </c:pt>
                <c:pt idx="8">
                  <c:v>8th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158</c:v>
                </c:pt>
                <c:pt idx="1">
                  <c:v>126</c:v>
                </c:pt>
                <c:pt idx="2">
                  <c:v>147</c:v>
                </c:pt>
                <c:pt idx="3">
                  <c:v>334</c:v>
                </c:pt>
                <c:pt idx="4">
                  <c:v>400</c:v>
                </c:pt>
                <c:pt idx="5">
                  <c:v>415</c:v>
                </c:pt>
                <c:pt idx="6">
                  <c:v>553</c:v>
                </c:pt>
                <c:pt idx="7">
                  <c:v>459</c:v>
                </c:pt>
                <c:pt idx="8">
                  <c:v>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C1-9B4B-866A-B7363594BB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53714560"/>
        <c:axId val="1255719440"/>
        <c:axId val="0"/>
      </c:bar3DChart>
      <c:catAx>
        <c:axId val="125371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5719440"/>
        <c:crosses val="autoZero"/>
        <c:auto val="1"/>
        <c:lblAlgn val="ctr"/>
        <c:lblOffset val="100"/>
        <c:noMultiLvlLbl val="0"/>
      </c:catAx>
      <c:valAx>
        <c:axId val="125571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371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Maria’s Progress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5</c:v>
                </c:pt>
                <c:pt idx="1">
                  <c:v>4</c:v>
                </c:pt>
                <c:pt idx="2">
                  <c:v>5</c:v>
                </c:pt>
                <c:pt idx="3">
                  <c:v>7</c:v>
                </c:pt>
                <c:pt idx="4">
                  <c:v>5</c:v>
                </c:pt>
                <c:pt idx="5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774-A94A-B87F-D0EEF14526C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1199790304"/>
        <c:axId val="-1199787984"/>
      </c:lineChart>
      <c:catAx>
        <c:axId val="-1199790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99787984"/>
        <c:crosses val="autoZero"/>
        <c:auto val="1"/>
        <c:lblAlgn val="ctr"/>
        <c:lblOffset val="100"/>
        <c:noMultiLvlLbl val="0"/>
      </c:catAx>
      <c:valAx>
        <c:axId val="-1199787984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9979030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image" Target="../media/image144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image" Target="../media/image14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B52A4640-FD85-D64F-8F35-E07304235F5F}" type="presOf" srcId="{2EC81A35-8D57-124B-ABCE-2ABCF936B667}" destId="{9EC0FAFF-6CE3-7640-BE7A-52C4AF5538E2}" srcOrd="1" destOrd="0" presId="urn:microsoft.com/office/officeart/2005/8/layout/venn1"/>
    <dgm:cxn modelId="{034C6D4E-2FBA-474A-9077-0FF8C9C804CA}" type="presOf" srcId="{C2DCDBC5-95E9-4F42-8754-6810EB41A3B6}" destId="{ABB0EE10-8504-404A-8824-5F22425D91BF}" srcOrd="0" destOrd="0" presId="urn:microsoft.com/office/officeart/2005/8/layout/venn1"/>
    <dgm:cxn modelId="{EF1E985C-4C83-514F-AAB7-E897E1014759}" type="presOf" srcId="{E47640B8-E388-6141-8043-F310278C03B2}" destId="{524DE1D1-1650-674C-AA9B-4DB5A8E1AD84}" srcOrd="1" destOrd="0" presId="urn:microsoft.com/office/officeart/2005/8/layout/venn1"/>
    <dgm:cxn modelId="{C3825867-C405-7B42-A7E5-424A4EAD6450}" type="presOf" srcId="{E47640B8-E388-6141-8043-F310278C03B2}" destId="{E0F896BF-E8D9-2145-B631-F874C101A436}" srcOrd="0" destOrd="0" presId="urn:microsoft.com/office/officeart/2005/8/layout/venn1"/>
    <dgm:cxn modelId="{E979DA97-980B-3643-BB92-317601AA8A1C}" type="presOf" srcId="{865D233C-903B-9F4C-9226-AC6433E046AF}" destId="{337EDADF-F20D-C040-81EA-8B0554C72AC2}" srcOrd="1" destOrd="0" presId="urn:microsoft.com/office/officeart/2005/8/layout/venn1"/>
    <dgm:cxn modelId="{3007A799-B6FD-C042-BC31-FD8640B2F69C}" type="presOf" srcId="{865D233C-903B-9F4C-9226-AC6433E046AF}" destId="{DDAD003A-79BB-F54B-8024-DA7A6A25F4EE}" srcOrd="0" destOrd="0" presId="urn:microsoft.com/office/officeart/2005/8/layout/venn1"/>
    <dgm:cxn modelId="{2BE821C9-2121-9B41-97DB-B374926960B4}" type="presOf" srcId="{2EC81A35-8D57-124B-ABCE-2ABCF936B667}" destId="{93E056BD-4766-394C-A4DC-5E4C2451228E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E3AA8411-1348-674D-BBB3-180030DCDE43}" type="presParOf" srcId="{ABB0EE10-8504-404A-8824-5F22425D91BF}" destId="{93E056BD-4766-394C-A4DC-5E4C2451228E}" srcOrd="0" destOrd="0" presId="urn:microsoft.com/office/officeart/2005/8/layout/venn1"/>
    <dgm:cxn modelId="{7BE10229-9ECC-B04C-BCBD-5C48734A388C}" type="presParOf" srcId="{ABB0EE10-8504-404A-8824-5F22425D91BF}" destId="{9EC0FAFF-6CE3-7640-BE7A-52C4AF5538E2}" srcOrd="1" destOrd="0" presId="urn:microsoft.com/office/officeart/2005/8/layout/venn1"/>
    <dgm:cxn modelId="{40178842-B790-BA4E-9D3B-93341614B1D0}" type="presParOf" srcId="{ABB0EE10-8504-404A-8824-5F22425D91BF}" destId="{E0F896BF-E8D9-2145-B631-F874C101A436}" srcOrd="2" destOrd="0" presId="urn:microsoft.com/office/officeart/2005/8/layout/venn1"/>
    <dgm:cxn modelId="{D1A9D604-ECA4-3A4F-AF71-6AC9ABA33704}" type="presParOf" srcId="{ABB0EE10-8504-404A-8824-5F22425D91BF}" destId="{524DE1D1-1650-674C-AA9B-4DB5A8E1AD84}" srcOrd="3" destOrd="0" presId="urn:microsoft.com/office/officeart/2005/8/layout/venn1"/>
    <dgm:cxn modelId="{6664AA12-529F-F740-887C-153AB714C68D}" type="presParOf" srcId="{ABB0EE10-8504-404A-8824-5F22425D91BF}" destId="{DDAD003A-79BB-F54B-8024-DA7A6A25F4EE}" srcOrd="4" destOrd="0" presId="urn:microsoft.com/office/officeart/2005/8/layout/venn1"/>
    <dgm:cxn modelId="{2240D205-BFFC-CB44-A1A3-BF8308066BC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83871EA-9BE8-C04A-8516-0E2EC11E2679}" type="doc">
      <dgm:prSet loTypeId="urn:microsoft.com/office/officeart/2005/8/layout/vList3" loCatId="" qsTypeId="urn:microsoft.com/office/officeart/2005/8/quickstyle/simple4" qsCatId="simple" csTypeId="urn:microsoft.com/office/officeart/2005/8/colors/accent3_2" csCatId="accent3" phldr="1"/>
      <dgm:spPr/>
    </dgm:pt>
    <dgm:pt modelId="{D830B408-BD4E-944C-A92D-EA42DD29AD57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Don’t tie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b="1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to </a:t>
          </a:r>
          <a:r>
            <a:rPr lang="en-US" b="1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142B49-2D30-5848-BD87-B2DCBFB67F31}" type="parTrans" cxnId="{2C02CF1D-4E36-A044-B658-F99E9A1384D1}">
      <dgm:prSet/>
      <dgm:spPr/>
      <dgm:t>
        <a:bodyPr/>
        <a:lstStyle/>
        <a:p>
          <a:endParaRPr lang="en-US"/>
        </a:p>
      </dgm:t>
    </dgm:pt>
    <dgm:pt modelId="{24C4BC35-7F8B-AD4B-ACC9-42B295AB605E}" type="sibTrans" cxnId="{2C02CF1D-4E36-A044-B658-F99E9A1384D1}">
      <dgm:prSet/>
      <dgm:spPr/>
      <dgm:t>
        <a:bodyPr/>
        <a:lstStyle/>
        <a:p>
          <a:endParaRPr lang="en-US"/>
        </a:p>
      </dgm:t>
    </dgm:pt>
    <dgm:pt modelId="{61BD7CCC-D52A-EA4E-BDA0-D2D5A32AFD1C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gm:t>
    </dgm:pt>
    <dgm:pt modelId="{ED92FDF1-68A0-D64F-8917-AE157ADCC42E}" type="sibTrans" cxnId="{0A5C1AA1-E979-1044-ABC4-25D84E633259}">
      <dgm:prSet/>
      <dgm:spPr/>
      <dgm:t>
        <a:bodyPr/>
        <a:lstStyle/>
        <a:p>
          <a:endParaRPr lang="en-US"/>
        </a:p>
      </dgm:t>
    </dgm:pt>
    <dgm:pt modelId="{E1C7207B-210E-9A47-95AB-EA91A0737B24}" type="parTrans" cxnId="{0A5C1AA1-E979-1044-ABC4-25D84E633259}">
      <dgm:prSet/>
      <dgm:spPr/>
      <dgm:t>
        <a:bodyPr/>
        <a:lstStyle/>
        <a:p>
          <a:endParaRPr lang="en-US"/>
        </a:p>
      </dgm:t>
    </dgm:pt>
    <dgm:pt modelId="{00DC6DCF-EFE9-4647-B54C-DF9E6D2D8EA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gm:t>
    </dgm:pt>
    <dgm:pt modelId="{D7763D75-6AF1-CA4B-9481-1729A1B5DBF7}" type="sibTrans" cxnId="{A5B03E71-8A45-5F4C-8121-75195160D216}">
      <dgm:prSet/>
      <dgm:spPr/>
      <dgm:t>
        <a:bodyPr/>
        <a:lstStyle/>
        <a:p>
          <a:endParaRPr lang="en-US"/>
        </a:p>
      </dgm:t>
    </dgm:pt>
    <dgm:pt modelId="{4A836005-5A51-8C45-B9FE-BE2D703583DD}" type="parTrans" cxnId="{A5B03E71-8A45-5F4C-8121-75195160D216}">
      <dgm:prSet/>
      <dgm:spPr/>
      <dgm:t>
        <a:bodyPr/>
        <a:lstStyle/>
        <a:p>
          <a:endParaRPr lang="en-US"/>
        </a:p>
      </dgm:t>
    </dgm:pt>
    <dgm:pt modelId="{3A334D0F-30D4-FD4A-831B-FA808FC27C15}" type="pres">
      <dgm:prSet presAssocID="{283871EA-9BE8-C04A-8516-0E2EC11E2679}" presName="linearFlow" presStyleCnt="0">
        <dgm:presLayoutVars>
          <dgm:dir/>
          <dgm:resizeHandles val="exact"/>
        </dgm:presLayoutVars>
      </dgm:prSet>
      <dgm:spPr/>
    </dgm:pt>
    <dgm:pt modelId="{ED47F28C-CC25-4F4B-AEEB-3FE25FFD2A3E}" type="pres">
      <dgm:prSet presAssocID="{D830B408-BD4E-944C-A92D-EA42DD29AD57}" presName="composite" presStyleCnt="0"/>
      <dgm:spPr/>
    </dgm:pt>
    <dgm:pt modelId="{93E8A7C5-2288-6248-90ED-EBDAC9C2AF1B}" type="pres">
      <dgm:prSet presAssocID="{D830B408-BD4E-944C-A92D-EA42DD29AD57}" presName="imgShp" presStyleLbl="fgImgPlace1" presStyleIdx="0" presStyleCnt="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AE84D8B-E407-3C46-9229-96BAAC93762E}" type="pres">
      <dgm:prSet presAssocID="{D830B408-BD4E-944C-A92D-EA42DD29AD57}" presName="txShp" presStyleLbl="node1" presStyleIdx="0" presStyleCnt="3">
        <dgm:presLayoutVars>
          <dgm:bulletEnabled val="1"/>
        </dgm:presLayoutVars>
      </dgm:prSet>
      <dgm:spPr/>
    </dgm:pt>
    <dgm:pt modelId="{CBA4211E-D5EF-8B4A-B7F9-7B395D461299}" type="pres">
      <dgm:prSet presAssocID="{24C4BC35-7F8B-AD4B-ACC9-42B295AB605E}" presName="spacing" presStyleCnt="0"/>
      <dgm:spPr/>
    </dgm:pt>
    <dgm:pt modelId="{6E061EFE-62BE-9D45-B9AC-C6C0AE6B06E5}" type="pres">
      <dgm:prSet presAssocID="{00DC6DCF-EFE9-4647-B54C-DF9E6D2D8EA4}" presName="composite" presStyleCnt="0"/>
      <dgm:spPr/>
    </dgm:pt>
    <dgm:pt modelId="{FD02029B-350C-AB4B-9A7C-76D54F8E9ACE}" type="pres">
      <dgm:prSet presAssocID="{00DC6DCF-EFE9-4647-B54C-DF9E6D2D8EA4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552667F-E692-D040-BD56-405FDE9D6B93}" type="pres">
      <dgm:prSet presAssocID="{00DC6DCF-EFE9-4647-B54C-DF9E6D2D8EA4}" presName="txShp" presStyleLbl="node1" presStyleIdx="1" presStyleCnt="3">
        <dgm:presLayoutVars>
          <dgm:bulletEnabled val="1"/>
        </dgm:presLayoutVars>
      </dgm:prSet>
      <dgm:spPr/>
    </dgm:pt>
    <dgm:pt modelId="{CC51A0BD-FEC9-B747-8824-A730CBBB628B}" type="pres">
      <dgm:prSet presAssocID="{D7763D75-6AF1-CA4B-9481-1729A1B5DBF7}" presName="spacing" presStyleCnt="0"/>
      <dgm:spPr/>
    </dgm:pt>
    <dgm:pt modelId="{BE44B697-880C-1D48-9BBE-8D6E86E55526}" type="pres">
      <dgm:prSet presAssocID="{61BD7CCC-D52A-EA4E-BDA0-D2D5A32AFD1C}" presName="composite" presStyleCnt="0"/>
      <dgm:spPr/>
    </dgm:pt>
    <dgm:pt modelId="{C52F0813-628C-4044-85F6-BCE43736656E}" type="pres">
      <dgm:prSet presAssocID="{61BD7CCC-D52A-EA4E-BDA0-D2D5A32AFD1C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08A0991-7311-FD4A-84E4-2B9B868C310C}" type="pres">
      <dgm:prSet presAssocID="{61BD7CCC-D52A-EA4E-BDA0-D2D5A32AFD1C}" presName="txShp" presStyleLbl="node1" presStyleIdx="2" presStyleCnt="3">
        <dgm:presLayoutVars>
          <dgm:bulletEnabled val="1"/>
        </dgm:presLayoutVars>
      </dgm:prSet>
      <dgm:spPr/>
    </dgm:pt>
  </dgm:ptLst>
  <dgm:cxnLst>
    <dgm:cxn modelId="{2C02CF1D-4E36-A044-B658-F99E9A1384D1}" srcId="{283871EA-9BE8-C04A-8516-0E2EC11E2679}" destId="{D830B408-BD4E-944C-A92D-EA42DD29AD57}" srcOrd="0" destOrd="0" parTransId="{74142B49-2D30-5848-BD87-B2DCBFB67F31}" sibTransId="{24C4BC35-7F8B-AD4B-ACC9-42B295AB605E}"/>
    <dgm:cxn modelId="{AF83D138-5969-384E-8496-6CC03E04C482}" type="presOf" srcId="{00DC6DCF-EFE9-4647-B54C-DF9E6D2D8EA4}" destId="{2552667F-E692-D040-BD56-405FDE9D6B93}" srcOrd="0" destOrd="0" presId="urn:microsoft.com/office/officeart/2005/8/layout/vList3"/>
    <dgm:cxn modelId="{1A726370-1C9B-B546-BF24-49F483B93ACD}" type="presOf" srcId="{D830B408-BD4E-944C-A92D-EA42DD29AD57}" destId="{4AE84D8B-E407-3C46-9229-96BAAC93762E}" srcOrd="0" destOrd="0" presId="urn:microsoft.com/office/officeart/2005/8/layout/vList3"/>
    <dgm:cxn modelId="{A5B03E71-8A45-5F4C-8121-75195160D216}" srcId="{283871EA-9BE8-C04A-8516-0E2EC11E2679}" destId="{00DC6DCF-EFE9-4647-B54C-DF9E6D2D8EA4}" srcOrd="1" destOrd="0" parTransId="{4A836005-5A51-8C45-B9FE-BE2D703583DD}" sibTransId="{D7763D75-6AF1-CA4B-9481-1729A1B5DBF7}"/>
    <dgm:cxn modelId="{E6B3E094-89D9-DC49-A44A-3737FA0AA6C4}" type="presOf" srcId="{61BD7CCC-D52A-EA4E-BDA0-D2D5A32AFD1C}" destId="{408A0991-7311-FD4A-84E4-2B9B868C310C}" srcOrd="0" destOrd="0" presId="urn:microsoft.com/office/officeart/2005/8/layout/vList3"/>
    <dgm:cxn modelId="{0A5C1AA1-E979-1044-ABC4-25D84E633259}" srcId="{283871EA-9BE8-C04A-8516-0E2EC11E2679}" destId="{61BD7CCC-D52A-EA4E-BDA0-D2D5A32AFD1C}" srcOrd="2" destOrd="0" parTransId="{E1C7207B-210E-9A47-95AB-EA91A0737B24}" sibTransId="{ED92FDF1-68A0-D64F-8917-AE157ADCC42E}"/>
    <dgm:cxn modelId="{6EB31CB6-16AA-2B4C-8B80-328732171B61}" type="presOf" srcId="{283871EA-9BE8-C04A-8516-0E2EC11E2679}" destId="{3A334D0F-30D4-FD4A-831B-FA808FC27C15}" srcOrd="0" destOrd="0" presId="urn:microsoft.com/office/officeart/2005/8/layout/vList3"/>
    <dgm:cxn modelId="{9A2849B1-221A-C84A-9F04-336EF8E261D4}" type="presParOf" srcId="{3A334D0F-30D4-FD4A-831B-FA808FC27C15}" destId="{ED47F28C-CC25-4F4B-AEEB-3FE25FFD2A3E}" srcOrd="0" destOrd="0" presId="urn:microsoft.com/office/officeart/2005/8/layout/vList3"/>
    <dgm:cxn modelId="{3CB3DB7B-7F5D-2340-8854-CDEFEC7BE31B}" type="presParOf" srcId="{ED47F28C-CC25-4F4B-AEEB-3FE25FFD2A3E}" destId="{93E8A7C5-2288-6248-90ED-EBDAC9C2AF1B}" srcOrd="0" destOrd="0" presId="urn:microsoft.com/office/officeart/2005/8/layout/vList3"/>
    <dgm:cxn modelId="{2CA8C2A0-FE27-ED4F-8A6E-AF5DE75CECD1}" type="presParOf" srcId="{ED47F28C-CC25-4F4B-AEEB-3FE25FFD2A3E}" destId="{4AE84D8B-E407-3C46-9229-96BAAC93762E}" srcOrd="1" destOrd="0" presId="urn:microsoft.com/office/officeart/2005/8/layout/vList3"/>
    <dgm:cxn modelId="{2A54EC8F-CDA4-8C46-91C7-C8CD04DC7AF6}" type="presParOf" srcId="{3A334D0F-30D4-FD4A-831B-FA808FC27C15}" destId="{CBA4211E-D5EF-8B4A-B7F9-7B395D461299}" srcOrd="1" destOrd="0" presId="urn:microsoft.com/office/officeart/2005/8/layout/vList3"/>
    <dgm:cxn modelId="{91C3AF8D-8CBE-334D-8499-145DFE61D136}" type="presParOf" srcId="{3A334D0F-30D4-FD4A-831B-FA808FC27C15}" destId="{6E061EFE-62BE-9D45-B9AC-C6C0AE6B06E5}" srcOrd="2" destOrd="0" presId="urn:microsoft.com/office/officeart/2005/8/layout/vList3"/>
    <dgm:cxn modelId="{E233A1AB-C0AA-934A-AA70-44BD8F7D71C7}" type="presParOf" srcId="{6E061EFE-62BE-9D45-B9AC-C6C0AE6B06E5}" destId="{FD02029B-350C-AB4B-9A7C-76D54F8E9ACE}" srcOrd="0" destOrd="0" presId="urn:microsoft.com/office/officeart/2005/8/layout/vList3"/>
    <dgm:cxn modelId="{B10FF0C2-9F97-2848-ADE2-F5FDBD28EE53}" type="presParOf" srcId="{6E061EFE-62BE-9D45-B9AC-C6C0AE6B06E5}" destId="{2552667F-E692-D040-BD56-405FDE9D6B93}" srcOrd="1" destOrd="0" presId="urn:microsoft.com/office/officeart/2005/8/layout/vList3"/>
    <dgm:cxn modelId="{B10586C5-4DAA-D546-8C76-79061B0F5B00}" type="presParOf" srcId="{3A334D0F-30D4-FD4A-831B-FA808FC27C15}" destId="{CC51A0BD-FEC9-B747-8824-A730CBBB628B}" srcOrd="3" destOrd="0" presId="urn:microsoft.com/office/officeart/2005/8/layout/vList3"/>
    <dgm:cxn modelId="{11B10A25-4EC4-C044-99B4-735571E31D78}" type="presParOf" srcId="{3A334D0F-30D4-FD4A-831B-FA808FC27C15}" destId="{BE44B697-880C-1D48-9BBE-8D6E86E55526}" srcOrd="4" destOrd="0" presId="urn:microsoft.com/office/officeart/2005/8/layout/vList3"/>
    <dgm:cxn modelId="{70DBEAB6-EB06-FC45-BDE9-48586C57756F}" type="presParOf" srcId="{BE44B697-880C-1D48-9BBE-8D6E86E55526}" destId="{C52F0813-628C-4044-85F6-BCE43736656E}" srcOrd="0" destOrd="0" presId="urn:microsoft.com/office/officeart/2005/8/layout/vList3"/>
    <dgm:cxn modelId="{1FB2E1ED-4383-0E49-A1DE-F9713C60739C}" type="presParOf" srcId="{BE44B697-880C-1D48-9BBE-8D6E86E55526}" destId="{408A0991-7311-FD4A-84E4-2B9B868C310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AA7ACB3B-0DC9-F44A-91F2-35A535761FBF}" type="presOf" srcId="{E47640B8-E388-6141-8043-F310278C03B2}" destId="{E0F896BF-E8D9-2145-B631-F874C101A436}" srcOrd="0" destOrd="0" presId="urn:microsoft.com/office/officeart/2005/8/layout/venn1"/>
    <dgm:cxn modelId="{E651103E-1232-ED4F-999A-D7E850AA70FE}" type="presOf" srcId="{2EC81A35-8D57-124B-ABCE-2ABCF936B667}" destId="{93E056BD-4766-394C-A4DC-5E4C2451228E}" srcOrd="0" destOrd="0" presId="urn:microsoft.com/office/officeart/2005/8/layout/venn1"/>
    <dgm:cxn modelId="{73DB1964-0EB3-4A4A-ADBA-419CFE6FBA5E}" type="presOf" srcId="{865D233C-903B-9F4C-9226-AC6433E046AF}" destId="{DDAD003A-79BB-F54B-8024-DA7A6A25F4EE}" srcOrd="0" destOrd="0" presId="urn:microsoft.com/office/officeart/2005/8/layout/venn1"/>
    <dgm:cxn modelId="{F9D350B3-89E1-454F-B61F-2AF1CD196808}" type="presOf" srcId="{E47640B8-E388-6141-8043-F310278C03B2}" destId="{524DE1D1-1650-674C-AA9B-4DB5A8E1AD84}" srcOrd="1" destOrd="0" presId="urn:microsoft.com/office/officeart/2005/8/layout/venn1"/>
    <dgm:cxn modelId="{94C729CA-581B-F146-AB67-C831D468B72F}" type="presOf" srcId="{C2DCDBC5-95E9-4F42-8754-6810EB41A3B6}" destId="{ABB0EE10-8504-404A-8824-5F22425D91BF}" srcOrd="0" destOrd="0" presId="urn:microsoft.com/office/officeart/2005/8/layout/venn1"/>
    <dgm:cxn modelId="{C0C095CC-231E-0146-92E5-9F29AA876E53}" type="presOf" srcId="{2EC81A35-8D57-124B-ABCE-2ABCF936B667}" destId="{9EC0FAFF-6CE3-7640-BE7A-52C4AF5538E2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FC8FDED9-DE95-5F4F-BD5F-02B189DD940A}" type="presOf" srcId="{865D233C-903B-9F4C-9226-AC6433E046AF}" destId="{337EDADF-F20D-C040-81EA-8B0554C72AC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4EEC507-5C07-2541-A7D1-2C22C5DF6D86}" type="presParOf" srcId="{ABB0EE10-8504-404A-8824-5F22425D91BF}" destId="{93E056BD-4766-394C-A4DC-5E4C2451228E}" srcOrd="0" destOrd="0" presId="urn:microsoft.com/office/officeart/2005/8/layout/venn1"/>
    <dgm:cxn modelId="{17B6DDEC-2559-EE4A-A030-7626FC075293}" type="presParOf" srcId="{ABB0EE10-8504-404A-8824-5F22425D91BF}" destId="{9EC0FAFF-6CE3-7640-BE7A-52C4AF5538E2}" srcOrd="1" destOrd="0" presId="urn:microsoft.com/office/officeart/2005/8/layout/venn1"/>
    <dgm:cxn modelId="{AE5D67AE-214A-B04F-B8C3-5D26F3F716B4}" type="presParOf" srcId="{ABB0EE10-8504-404A-8824-5F22425D91BF}" destId="{E0F896BF-E8D9-2145-B631-F874C101A436}" srcOrd="2" destOrd="0" presId="urn:microsoft.com/office/officeart/2005/8/layout/venn1"/>
    <dgm:cxn modelId="{A33DB061-A248-424A-A132-B87A01D21DD9}" type="presParOf" srcId="{ABB0EE10-8504-404A-8824-5F22425D91BF}" destId="{524DE1D1-1650-674C-AA9B-4DB5A8E1AD84}" srcOrd="3" destOrd="0" presId="urn:microsoft.com/office/officeart/2005/8/layout/venn1"/>
    <dgm:cxn modelId="{383B8B92-0AFE-234E-B49E-0539FFD29D13}" type="presParOf" srcId="{ABB0EE10-8504-404A-8824-5F22425D91BF}" destId="{DDAD003A-79BB-F54B-8024-DA7A6A25F4EE}" srcOrd="4" destOrd="0" presId="urn:microsoft.com/office/officeart/2005/8/layout/venn1"/>
    <dgm:cxn modelId="{58E3E84C-94C5-7D43-BD72-3C069981F116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0EE2F050-6F3D-6047-987E-1C87A4614D55}" type="presOf" srcId="{2EC81A35-8D57-124B-ABCE-2ABCF936B667}" destId="{93E056BD-4766-394C-A4DC-5E4C2451228E}" srcOrd="0" destOrd="0" presId="urn:microsoft.com/office/officeart/2005/8/layout/venn1"/>
    <dgm:cxn modelId="{1CFFD88C-013A-E648-BC77-2D70A74C0952}" type="presOf" srcId="{865D233C-903B-9F4C-9226-AC6433E046AF}" destId="{DDAD003A-79BB-F54B-8024-DA7A6A25F4EE}" srcOrd="0" destOrd="0" presId="urn:microsoft.com/office/officeart/2005/8/layout/venn1"/>
    <dgm:cxn modelId="{03EA058E-DFB9-F048-8274-3116B234153C}" type="presOf" srcId="{2EC81A35-8D57-124B-ABCE-2ABCF936B667}" destId="{9EC0FAFF-6CE3-7640-BE7A-52C4AF5538E2}" srcOrd="1" destOrd="0" presId="urn:microsoft.com/office/officeart/2005/8/layout/venn1"/>
    <dgm:cxn modelId="{CEF747B0-0EED-9E49-BAA9-886FAEB2D206}" type="presOf" srcId="{C2DCDBC5-95E9-4F42-8754-6810EB41A3B6}" destId="{ABB0EE10-8504-404A-8824-5F22425D91BF}" srcOrd="0" destOrd="0" presId="urn:microsoft.com/office/officeart/2005/8/layout/venn1"/>
    <dgm:cxn modelId="{BD83C5C7-A986-A14A-A141-B146B4FDA2C9}" type="presOf" srcId="{E47640B8-E388-6141-8043-F310278C03B2}" destId="{E0F896BF-E8D9-2145-B631-F874C101A436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E389BF2-F629-A041-A2E2-9FF1F3229114}" type="presOf" srcId="{E47640B8-E388-6141-8043-F310278C03B2}" destId="{524DE1D1-1650-674C-AA9B-4DB5A8E1AD84}" srcOrd="1" destOrd="0" presId="urn:microsoft.com/office/officeart/2005/8/layout/venn1"/>
    <dgm:cxn modelId="{EC0F57FF-91C0-5049-AA6F-BFD60A687C47}" type="presOf" srcId="{865D233C-903B-9F4C-9226-AC6433E046AF}" destId="{337EDADF-F20D-C040-81EA-8B0554C72AC2}" srcOrd="1" destOrd="0" presId="urn:microsoft.com/office/officeart/2005/8/layout/venn1"/>
    <dgm:cxn modelId="{82EA6427-147B-E54B-BD57-456EE02039E1}" type="presParOf" srcId="{ABB0EE10-8504-404A-8824-5F22425D91BF}" destId="{93E056BD-4766-394C-A4DC-5E4C2451228E}" srcOrd="0" destOrd="0" presId="urn:microsoft.com/office/officeart/2005/8/layout/venn1"/>
    <dgm:cxn modelId="{2639AC9D-A5A2-134D-8670-1A857255385E}" type="presParOf" srcId="{ABB0EE10-8504-404A-8824-5F22425D91BF}" destId="{9EC0FAFF-6CE3-7640-BE7A-52C4AF5538E2}" srcOrd="1" destOrd="0" presId="urn:microsoft.com/office/officeart/2005/8/layout/venn1"/>
    <dgm:cxn modelId="{CC2F048B-D071-074A-986D-CE0956D9BF25}" type="presParOf" srcId="{ABB0EE10-8504-404A-8824-5F22425D91BF}" destId="{E0F896BF-E8D9-2145-B631-F874C101A436}" srcOrd="2" destOrd="0" presId="urn:microsoft.com/office/officeart/2005/8/layout/venn1"/>
    <dgm:cxn modelId="{6E4E2A54-B51B-294F-92EB-F5AAD1B4E6AB}" type="presParOf" srcId="{ABB0EE10-8504-404A-8824-5F22425D91BF}" destId="{524DE1D1-1650-674C-AA9B-4DB5A8E1AD84}" srcOrd="3" destOrd="0" presId="urn:microsoft.com/office/officeart/2005/8/layout/venn1"/>
    <dgm:cxn modelId="{82B78D41-C9B5-2C40-A007-42681C424C10}" type="presParOf" srcId="{ABB0EE10-8504-404A-8824-5F22425D91BF}" destId="{DDAD003A-79BB-F54B-8024-DA7A6A25F4EE}" srcOrd="4" destOrd="0" presId="urn:microsoft.com/office/officeart/2005/8/layout/venn1"/>
    <dgm:cxn modelId="{818D8293-6F93-0A41-B392-886599CDA3D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0EE2F050-6F3D-6047-987E-1C87A4614D55}" type="presOf" srcId="{2EC81A35-8D57-124B-ABCE-2ABCF936B667}" destId="{93E056BD-4766-394C-A4DC-5E4C2451228E}" srcOrd="0" destOrd="0" presId="urn:microsoft.com/office/officeart/2005/8/layout/venn1"/>
    <dgm:cxn modelId="{1CFFD88C-013A-E648-BC77-2D70A74C0952}" type="presOf" srcId="{865D233C-903B-9F4C-9226-AC6433E046AF}" destId="{DDAD003A-79BB-F54B-8024-DA7A6A25F4EE}" srcOrd="0" destOrd="0" presId="urn:microsoft.com/office/officeart/2005/8/layout/venn1"/>
    <dgm:cxn modelId="{03EA058E-DFB9-F048-8274-3116B234153C}" type="presOf" srcId="{2EC81A35-8D57-124B-ABCE-2ABCF936B667}" destId="{9EC0FAFF-6CE3-7640-BE7A-52C4AF5538E2}" srcOrd="1" destOrd="0" presId="urn:microsoft.com/office/officeart/2005/8/layout/venn1"/>
    <dgm:cxn modelId="{CEF747B0-0EED-9E49-BAA9-886FAEB2D206}" type="presOf" srcId="{C2DCDBC5-95E9-4F42-8754-6810EB41A3B6}" destId="{ABB0EE10-8504-404A-8824-5F22425D91BF}" srcOrd="0" destOrd="0" presId="urn:microsoft.com/office/officeart/2005/8/layout/venn1"/>
    <dgm:cxn modelId="{BD83C5C7-A986-A14A-A141-B146B4FDA2C9}" type="presOf" srcId="{E47640B8-E388-6141-8043-F310278C03B2}" destId="{E0F896BF-E8D9-2145-B631-F874C101A436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E389BF2-F629-A041-A2E2-9FF1F3229114}" type="presOf" srcId="{E47640B8-E388-6141-8043-F310278C03B2}" destId="{524DE1D1-1650-674C-AA9B-4DB5A8E1AD84}" srcOrd="1" destOrd="0" presId="urn:microsoft.com/office/officeart/2005/8/layout/venn1"/>
    <dgm:cxn modelId="{EC0F57FF-91C0-5049-AA6F-BFD60A687C47}" type="presOf" srcId="{865D233C-903B-9F4C-9226-AC6433E046AF}" destId="{337EDADF-F20D-C040-81EA-8B0554C72AC2}" srcOrd="1" destOrd="0" presId="urn:microsoft.com/office/officeart/2005/8/layout/venn1"/>
    <dgm:cxn modelId="{82EA6427-147B-E54B-BD57-456EE02039E1}" type="presParOf" srcId="{ABB0EE10-8504-404A-8824-5F22425D91BF}" destId="{93E056BD-4766-394C-A4DC-5E4C2451228E}" srcOrd="0" destOrd="0" presId="urn:microsoft.com/office/officeart/2005/8/layout/venn1"/>
    <dgm:cxn modelId="{2639AC9D-A5A2-134D-8670-1A857255385E}" type="presParOf" srcId="{ABB0EE10-8504-404A-8824-5F22425D91BF}" destId="{9EC0FAFF-6CE3-7640-BE7A-52C4AF5538E2}" srcOrd="1" destOrd="0" presId="urn:microsoft.com/office/officeart/2005/8/layout/venn1"/>
    <dgm:cxn modelId="{CC2F048B-D071-074A-986D-CE0956D9BF25}" type="presParOf" srcId="{ABB0EE10-8504-404A-8824-5F22425D91BF}" destId="{E0F896BF-E8D9-2145-B631-F874C101A436}" srcOrd="2" destOrd="0" presId="urn:microsoft.com/office/officeart/2005/8/layout/venn1"/>
    <dgm:cxn modelId="{6E4E2A54-B51B-294F-92EB-F5AAD1B4E6AB}" type="presParOf" srcId="{ABB0EE10-8504-404A-8824-5F22425D91BF}" destId="{524DE1D1-1650-674C-AA9B-4DB5A8E1AD84}" srcOrd="3" destOrd="0" presId="urn:microsoft.com/office/officeart/2005/8/layout/venn1"/>
    <dgm:cxn modelId="{82B78D41-C9B5-2C40-A007-42681C424C10}" type="presParOf" srcId="{ABB0EE10-8504-404A-8824-5F22425D91BF}" destId="{DDAD003A-79BB-F54B-8024-DA7A6A25F4EE}" srcOrd="4" destOrd="0" presId="urn:microsoft.com/office/officeart/2005/8/layout/venn1"/>
    <dgm:cxn modelId="{818D8293-6F93-0A41-B392-886599CDA3D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CD3312A-F231-7542-B9EA-BF2074BF41DB}" type="presOf" srcId="{E47640B8-E388-6141-8043-F310278C03B2}" destId="{E0F896BF-E8D9-2145-B631-F874C101A436}" srcOrd="0" destOrd="0" presId="urn:microsoft.com/office/officeart/2005/8/layout/venn1"/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FDA3CE65-B65F-6B47-BC31-24C11E75A7A1}" type="presOf" srcId="{865D233C-903B-9F4C-9226-AC6433E046AF}" destId="{337EDADF-F20D-C040-81EA-8B0554C72AC2}" srcOrd="1" destOrd="0" presId="urn:microsoft.com/office/officeart/2005/8/layout/venn1"/>
    <dgm:cxn modelId="{9429C596-5938-B640-8987-A241B5AB4A10}" type="presOf" srcId="{865D233C-903B-9F4C-9226-AC6433E046AF}" destId="{DDAD003A-79BB-F54B-8024-DA7A6A25F4EE}" srcOrd="0" destOrd="0" presId="urn:microsoft.com/office/officeart/2005/8/layout/venn1"/>
    <dgm:cxn modelId="{B41F079F-0FFE-D548-B045-9824CC8C760E}" type="presOf" srcId="{2EC81A35-8D57-124B-ABCE-2ABCF936B667}" destId="{93E056BD-4766-394C-A4DC-5E4C2451228E}" srcOrd="0" destOrd="0" presId="urn:microsoft.com/office/officeart/2005/8/layout/venn1"/>
    <dgm:cxn modelId="{304597B2-8DE7-9D47-AFBE-CD1672B2E916}" type="presOf" srcId="{E47640B8-E388-6141-8043-F310278C03B2}" destId="{524DE1D1-1650-674C-AA9B-4DB5A8E1AD84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9F8A5DE-78C0-374E-A895-76187DCD0D99}" type="presOf" srcId="{2EC81A35-8D57-124B-ABCE-2ABCF936B667}" destId="{9EC0FAFF-6CE3-7640-BE7A-52C4AF5538E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7467DFFE-6241-8244-91DF-5A08738C691F}" type="presOf" srcId="{C2DCDBC5-95E9-4F42-8754-6810EB41A3B6}" destId="{ABB0EE10-8504-404A-8824-5F22425D91BF}" srcOrd="0" destOrd="0" presId="urn:microsoft.com/office/officeart/2005/8/layout/venn1"/>
    <dgm:cxn modelId="{DC0B293C-5BE3-1F4B-B908-E2A8A265E1FA}" type="presParOf" srcId="{ABB0EE10-8504-404A-8824-5F22425D91BF}" destId="{93E056BD-4766-394C-A4DC-5E4C2451228E}" srcOrd="0" destOrd="0" presId="urn:microsoft.com/office/officeart/2005/8/layout/venn1"/>
    <dgm:cxn modelId="{4003E80E-8DD1-7841-BA63-707AE3E7DC98}" type="presParOf" srcId="{ABB0EE10-8504-404A-8824-5F22425D91BF}" destId="{9EC0FAFF-6CE3-7640-BE7A-52C4AF5538E2}" srcOrd="1" destOrd="0" presId="urn:microsoft.com/office/officeart/2005/8/layout/venn1"/>
    <dgm:cxn modelId="{7878769F-2B2A-BF4A-BD1D-8A97AFB45591}" type="presParOf" srcId="{ABB0EE10-8504-404A-8824-5F22425D91BF}" destId="{E0F896BF-E8D9-2145-B631-F874C101A436}" srcOrd="2" destOrd="0" presId="urn:microsoft.com/office/officeart/2005/8/layout/venn1"/>
    <dgm:cxn modelId="{0A788832-DA36-D944-ABC7-8566495CFDEC}" type="presParOf" srcId="{ABB0EE10-8504-404A-8824-5F22425D91BF}" destId="{524DE1D1-1650-674C-AA9B-4DB5A8E1AD84}" srcOrd="3" destOrd="0" presId="urn:microsoft.com/office/officeart/2005/8/layout/venn1"/>
    <dgm:cxn modelId="{7CCD2D93-0361-C04E-9431-3567F72B7D93}" type="presParOf" srcId="{ABB0EE10-8504-404A-8824-5F22425D91BF}" destId="{DDAD003A-79BB-F54B-8024-DA7A6A25F4EE}" srcOrd="4" destOrd="0" presId="urn:microsoft.com/office/officeart/2005/8/layout/venn1"/>
    <dgm:cxn modelId="{B0B6B778-2037-324C-9849-0F41E2BFA4EF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F09A5E4-E10C-5F46-817A-9B23E11A8C74}" type="doc">
      <dgm:prSet loTypeId="urn:microsoft.com/office/officeart/2005/8/layout/venn1" loCatId="" qsTypeId="urn:microsoft.com/office/officeart/2005/8/quickstyle/simple1" qsCatId="simple" csTypeId="urn:microsoft.com/office/officeart/2005/8/colors/accent2_2" csCatId="accent2" phldr="1"/>
      <dgm:spPr/>
    </dgm:pt>
    <dgm:pt modelId="{1E9B037F-0EE2-B245-A2A1-0252FDC94E38}">
      <dgm:prSet phldrT="[Text]"/>
      <dgm:spPr/>
      <dgm:t>
        <a:bodyPr/>
        <a:lstStyle/>
        <a:p>
          <a:pPr rtl="0"/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Length</a:t>
          </a:r>
        </a:p>
      </dgm:t>
    </dgm:pt>
    <dgm:pt modelId="{16E077EC-C108-FC4D-9A8C-67DA06C23DD5}" type="parTrans" cxnId="{3DC52469-59B8-9C4F-BBFB-95CDD2FE90B9}">
      <dgm:prSet/>
      <dgm:spPr/>
      <dgm:t>
        <a:bodyPr/>
        <a:lstStyle/>
        <a:p>
          <a:endParaRPr lang="en-US"/>
        </a:p>
      </dgm:t>
    </dgm:pt>
    <dgm:pt modelId="{83F09924-6C22-F243-8812-53358E7CDB04}" type="sibTrans" cxnId="{3DC52469-59B8-9C4F-BBFB-95CDD2FE90B9}">
      <dgm:prSet/>
      <dgm:spPr/>
      <dgm:t>
        <a:bodyPr/>
        <a:lstStyle/>
        <a:p>
          <a:endParaRPr lang="en-US"/>
        </a:p>
      </dgm:t>
    </dgm:pt>
    <dgm:pt modelId="{B8CDFD27-FAF0-9A49-A1CF-97846BBD8A8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Area</a:t>
          </a:r>
        </a:p>
      </dgm:t>
    </dgm:pt>
    <dgm:pt modelId="{60883BF1-D0D7-9C40-8FD4-F91833FF78A6}" type="parTrans" cxnId="{8F0B7052-A581-F84F-9DD0-41C019F51C5F}">
      <dgm:prSet/>
      <dgm:spPr/>
      <dgm:t>
        <a:bodyPr/>
        <a:lstStyle/>
        <a:p>
          <a:endParaRPr lang="en-US"/>
        </a:p>
      </dgm:t>
    </dgm:pt>
    <dgm:pt modelId="{EF286DBB-D80C-CD44-A477-2089F9302E30}" type="sibTrans" cxnId="{8F0B7052-A581-F84F-9DD0-41C019F51C5F}">
      <dgm:prSet/>
      <dgm:spPr/>
      <dgm:t>
        <a:bodyPr/>
        <a:lstStyle/>
        <a:p>
          <a:endParaRPr lang="en-US"/>
        </a:p>
      </dgm:t>
    </dgm:pt>
    <dgm:pt modelId="{EC45C1A3-26C7-0649-BF90-EFF6FC77067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Set</a:t>
          </a:r>
        </a:p>
      </dgm:t>
    </dgm:pt>
    <dgm:pt modelId="{47C9E437-ACF1-E548-8706-B833B531A4B9}" type="parTrans" cxnId="{39C96463-F892-8A49-A2F9-B3AB4185105E}">
      <dgm:prSet/>
      <dgm:spPr/>
      <dgm:t>
        <a:bodyPr/>
        <a:lstStyle/>
        <a:p>
          <a:endParaRPr lang="en-US"/>
        </a:p>
      </dgm:t>
    </dgm:pt>
    <dgm:pt modelId="{A66DA4DE-87AF-3E4A-9E8B-0F59461B9B8B}" type="sibTrans" cxnId="{39C96463-F892-8A49-A2F9-B3AB4185105E}">
      <dgm:prSet/>
      <dgm:spPr/>
      <dgm:t>
        <a:bodyPr/>
        <a:lstStyle/>
        <a:p>
          <a:endParaRPr lang="en-US"/>
        </a:p>
      </dgm:t>
    </dgm:pt>
    <dgm:pt modelId="{73C1BF29-F70E-3948-9B50-B3A01DDFF686}" type="pres">
      <dgm:prSet presAssocID="{FF09A5E4-E10C-5F46-817A-9B23E11A8C74}" presName="compositeShape" presStyleCnt="0">
        <dgm:presLayoutVars>
          <dgm:chMax val="7"/>
          <dgm:dir/>
          <dgm:resizeHandles val="exact"/>
        </dgm:presLayoutVars>
      </dgm:prSet>
      <dgm:spPr/>
    </dgm:pt>
    <dgm:pt modelId="{6F1CD974-7F31-A14C-8E3E-8A426E5495F9}" type="pres">
      <dgm:prSet presAssocID="{1E9B037F-0EE2-B245-A2A1-0252FDC94E38}" presName="circ1" presStyleLbl="vennNode1" presStyleIdx="0" presStyleCnt="3" custLinFactNeighborX="0" custLinFactNeighborY="-5556"/>
      <dgm:spPr/>
    </dgm:pt>
    <dgm:pt modelId="{47E092A6-CF96-9141-BAAB-2CC2D109498C}" type="pres">
      <dgm:prSet presAssocID="{1E9B037F-0EE2-B245-A2A1-0252FDC94E3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ADAE058-6F55-2448-9EA6-0F97A68AB33E}" type="pres">
      <dgm:prSet presAssocID="{B8CDFD27-FAF0-9A49-A1CF-97846BBD8A80}" presName="circ2" presStyleLbl="vennNode1" presStyleIdx="1" presStyleCnt="3"/>
      <dgm:spPr/>
    </dgm:pt>
    <dgm:pt modelId="{98F58DB1-7C16-A246-8D2C-EA6EFB3E6AA5}" type="pres">
      <dgm:prSet presAssocID="{B8CDFD27-FAF0-9A49-A1CF-97846BBD8A8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775F3C9-EB33-3743-A0C7-55A35C20C178}" type="pres">
      <dgm:prSet presAssocID="{EC45C1A3-26C7-0649-BF90-EFF6FC77067E}" presName="circ3" presStyleLbl="vennNode1" presStyleIdx="2" presStyleCnt="3"/>
      <dgm:spPr/>
    </dgm:pt>
    <dgm:pt modelId="{0BCBECB7-79D8-724E-9479-FBCF141494EC}" type="pres">
      <dgm:prSet presAssocID="{EC45C1A3-26C7-0649-BF90-EFF6FC77067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F6D4A0C-4482-FA44-B699-530427994F10}" type="presOf" srcId="{EC45C1A3-26C7-0649-BF90-EFF6FC77067E}" destId="{0BCBECB7-79D8-724E-9479-FBCF141494EC}" srcOrd="1" destOrd="0" presId="urn:microsoft.com/office/officeart/2005/8/layout/venn1"/>
    <dgm:cxn modelId="{8F0B7052-A581-F84F-9DD0-41C019F51C5F}" srcId="{FF09A5E4-E10C-5F46-817A-9B23E11A8C74}" destId="{B8CDFD27-FAF0-9A49-A1CF-97846BBD8A80}" srcOrd="1" destOrd="0" parTransId="{60883BF1-D0D7-9C40-8FD4-F91833FF78A6}" sibTransId="{EF286DBB-D80C-CD44-A477-2089F9302E30}"/>
    <dgm:cxn modelId="{39C96463-F892-8A49-A2F9-B3AB4185105E}" srcId="{FF09A5E4-E10C-5F46-817A-9B23E11A8C74}" destId="{EC45C1A3-26C7-0649-BF90-EFF6FC77067E}" srcOrd="2" destOrd="0" parTransId="{47C9E437-ACF1-E548-8706-B833B531A4B9}" sibTransId="{A66DA4DE-87AF-3E4A-9E8B-0F59461B9B8B}"/>
    <dgm:cxn modelId="{3DC52469-59B8-9C4F-BBFB-95CDD2FE90B9}" srcId="{FF09A5E4-E10C-5F46-817A-9B23E11A8C74}" destId="{1E9B037F-0EE2-B245-A2A1-0252FDC94E38}" srcOrd="0" destOrd="0" parTransId="{16E077EC-C108-FC4D-9A8C-67DA06C23DD5}" sibTransId="{83F09924-6C22-F243-8812-53358E7CDB04}"/>
    <dgm:cxn modelId="{99E25180-07CE-4542-BFB1-4D9C951D4B0C}" type="presOf" srcId="{1E9B037F-0EE2-B245-A2A1-0252FDC94E38}" destId="{6F1CD974-7F31-A14C-8E3E-8A426E5495F9}" srcOrd="0" destOrd="0" presId="urn:microsoft.com/office/officeart/2005/8/layout/venn1"/>
    <dgm:cxn modelId="{7EDC3DA9-A9E5-AD40-AAF3-E8C1E8F25F7D}" type="presOf" srcId="{B8CDFD27-FAF0-9A49-A1CF-97846BBD8A80}" destId="{4ADAE058-6F55-2448-9EA6-0F97A68AB33E}" srcOrd="0" destOrd="0" presId="urn:microsoft.com/office/officeart/2005/8/layout/venn1"/>
    <dgm:cxn modelId="{EE4107C8-511D-A047-90EB-E4E9C629655D}" type="presOf" srcId="{B8CDFD27-FAF0-9A49-A1CF-97846BBD8A80}" destId="{98F58DB1-7C16-A246-8D2C-EA6EFB3E6AA5}" srcOrd="1" destOrd="0" presId="urn:microsoft.com/office/officeart/2005/8/layout/venn1"/>
    <dgm:cxn modelId="{902AA4D0-B8D5-8542-B502-643AB77EA868}" type="presOf" srcId="{EC45C1A3-26C7-0649-BF90-EFF6FC77067E}" destId="{5775F3C9-EB33-3743-A0C7-55A35C20C178}" srcOrd="0" destOrd="0" presId="urn:microsoft.com/office/officeart/2005/8/layout/venn1"/>
    <dgm:cxn modelId="{4279A6D4-840C-854F-A257-30E4048F45B8}" type="presOf" srcId="{1E9B037F-0EE2-B245-A2A1-0252FDC94E38}" destId="{47E092A6-CF96-9141-BAAB-2CC2D109498C}" srcOrd="1" destOrd="0" presId="urn:microsoft.com/office/officeart/2005/8/layout/venn1"/>
    <dgm:cxn modelId="{352AFCDD-CED0-5A4D-A484-CDCB071D6394}" type="presOf" srcId="{FF09A5E4-E10C-5F46-817A-9B23E11A8C74}" destId="{73C1BF29-F70E-3948-9B50-B3A01DDFF686}" srcOrd="0" destOrd="0" presId="urn:microsoft.com/office/officeart/2005/8/layout/venn1"/>
    <dgm:cxn modelId="{094D5B1A-B4FB-CC4B-8D26-25625A7EC4B0}" type="presParOf" srcId="{73C1BF29-F70E-3948-9B50-B3A01DDFF686}" destId="{6F1CD974-7F31-A14C-8E3E-8A426E5495F9}" srcOrd="0" destOrd="0" presId="urn:microsoft.com/office/officeart/2005/8/layout/venn1"/>
    <dgm:cxn modelId="{BAAC7B80-B0CA-5D41-97C1-4A21D78FE9C4}" type="presParOf" srcId="{73C1BF29-F70E-3948-9B50-B3A01DDFF686}" destId="{47E092A6-CF96-9141-BAAB-2CC2D109498C}" srcOrd="1" destOrd="0" presId="urn:microsoft.com/office/officeart/2005/8/layout/venn1"/>
    <dgm:cxn modelId="{12EF4AD1-E3A8-5C40-B722-3F4C1ED3A376}" type="presParOf" srcId="{73C1BF29-F70E-3948-9B50-B3A01DDFF686}" destId="{4ADAE058-6F55-2448-9EA6-0F97A68AB33E}" srcOrd="2" destOrd="0" presId="urn:microsoft.com/office/officeart/2005/8/layout/venn1"/>
    <dgm:cxn modelId="{BB214197-627F-4A45-B5A9-D5C1A5CAB357}" type="presParOf" srcId="{73C1BF29-F70E-3948-9B50-B3A01DDFF686}" destId="{98F58DB1-7C16-A246-8D2C-EA6EFB3E6AA5}" srcOrd="3" destOrd="0" presId="urn:microsoft.com/office/officeart/2005/8/layout/venn1"/>
    <dgm:cxn modelId="{3AE2873B-F81A-644E-8788-B0E172D0768F}" type="presParOf" srcId="{73C1BF29-F70E-3948-9B50-B3A01DDFF686}" destId="{5775F3C9-EB33-3743-A0C7-55A35C20C178}" srcOrd="4" destOrd="0" presId="urn:microsoft.com/office/officeart/2005/8/layout/venn1"/>
    <dgm:cxn modelId="{5EFB19C3-B67E-594A-A5B3-DC7079EBB169}" type="presParOf" srcId="{73C1BF29-F70E-3948-9B50-B3A01DDFF686}" destId="{0BCBECB7-79D8-724E-9479-FBCF141494E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4257C954-CEB4-7249-9D70-2E94198E99BA}" type="presOf" srcId="{865D233C-903B-9F4C-9226-AC6433E046AF}" destId="{DDAD003A-79BB-F54B-8024-DA7A6A25F4EE}" srcOrd="0" destOrd="0" presId="urn:microsoft.com/office/officeart/2005/8/layout/venn1"/>
    <dgm:cxn modelId="{C09D2E72-3D8E-E24B-AE32-0EDD4EF53FAC}" type="presOf" srcId="{2EC81A35-8D57-124B-ABCE-2ABCF936B667}" destId="{93E056BD-4766-394C-A4DC-5E4C2451228E}" srcOrd="0" destOrd="0" presId="urn:microsoft.com/office/officeart/2005/8/layout/venn1"/>
    <dgm:cxn modelId="{A85B4A72-281C-EE48-8EFC-F74EA0FB24A1}" type="presOf" srcId="{E47640B8-E388-6141-8043-F310278C03B2}" destId="{524DE1D1-1650-674C-AA9B-4DB5A8E1AD84}" srcOrd="1" destOrd="0" presId="urn:microsoft.com/office/officeart/2005/8/layout/venn1"/>
    <dgm:cxn modelId="{1C9C9177-E480-464B-AA00-4027BC5BDB78}" type="presOf" srcId="{2EC81A35-8D57-124B-ABCE-2ABCF936B667}" destId="{9EC0FAFF-6CE3-7640-BE7A-52C4AF5538E2}" srcOrd="1" destOrd="0" presId="urn:microsoft.com/office/officeart/2005/8/layout/venn1"/>
    <dgm:cxn modelId="{84EE8394-7640-B64F-9073-6B537059A0AA}" type="presOf" srcId="{865D233C-903B-9F4C-9226-AC6433E046AF}" destId="{337EDADF-F20D-C040-81EA-8B0554C72AC2}" srcOrd="1" destOrd="0" presId="urn:microsoft.com/office/officeart/2005/8/layout/venn1"/>
    <dgm:cxn modelId="{02CDDEAB-2D75-764C-B2B6-4FB862C8EBDB}" type="presOf" srcId="{E47640B8-E388-6141-8043-F310278C03B2}" destId="{E0F896BF-E8D9-2145-B631-F874C101A436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53D94FF1-9362-A04C-AE53-DC92CA0E06D1}" type="presOf" srcId="{C2DCDBC5-95E9-4F42-8754-6810EB41A3B6}" destId="{ABB0EE10-8504-404A-8824-5F22425D91BF}" srcOrd="0" destOrd="0" presId="urn:microsoft.com/office/officeart/2005/8/layout/venn1"/>
    <dgm:cxn modelId="{3C360085-AA31-0544-9E47-C7DD8B387EB7}" type="presParOf" srcId="{ABB0EE10-8504-404A-8824-5F22425D91BF}" destId="{93E056BD-4766-394C-A4DC-5E4C2451228E}" srcOrd="0" destOrd="0" presId="urn:microsoft.com/office/officeart/2005/8/layout/venn1"/>
    <dgm:cxn modelId="{8370E83C-7AD9-ED4E-A73F-59038C9DF27F}" type="presParOf" srcId="{ABB0EE10-8504-404A-8824-5F22425D91BF}" destId="{9EC0FAFF-6CE3-7640-BE7A-52C4AF5538E2}" srcOrd="1" destOrd="0" presId="urn:microsoft.com/office/officeart/2005/8/layout/venn1"/>
    <dgm:cxn modelId="{73BD17A4-D418-1E40-9E16-B8408E613DB0}" type="presParOf" srcId="{ABB0EE10-8504-404A-8824-5F22425D91BF}" destId="{E0F896BF-E8D9-2145-B631-F874C101A436}" srcOrd="2" destOrd="0" presId="urn:microsoft.com/office/officeart/2005/8/layout/venn1"/>
    <dgm:cxn modelId="{8A2365D8-9C22-9448-BC80-3DB23827D75F}" type="presParOf" srcId="{ABB0EE10-8504-404A-8824-5F22425D91BF}" destId="{524DE1D1-1650-674C-AA9B-4DB5A8E1AD84}" srcOrd="3" destOrd="0" presId="urn:microsoft.com/office/officeart/2005/8/layout/venn1"/>
    <dgm:cxn modelId="{86126C80-49F0-0A45-B409-535BB9E3630B}" type="presParOf" srcId="{ABB0EE10-8504-404A-8824-5F22425D91BF}" destId="{DDAD003A-79BB-F54B-8024-DA7A6A25F4EE}" srcOrd="4" destOrd="0" presId="urn:microsoft.com/office/officeart/2005/8/layout/venn1"/>
    <dgm:cxn modelId="{8DB0A797-5733-504E-A79B-A36EA480BDB8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4257C954-CEB4-7249-9D70-2E94198E99BA}" type="presOf" srcId="{865D233C-903B-9F4C-9226-AC6433E046AF}" destId="{DDAD003A-79BB-F54B-8024-DA7A6A25F4EE}" srcOrd="0" destOrd="0" presId="urn:microsoft.com/office/officeart/2005/8/layout/venn1"/>
    <dgm:cxn modelId="{C09D2E72-3D8E-E24B-AE32-0EDD4EF53FAC}" type="presOf" srcId="{2EC81A35-8D57-124B-ABCE-2ABCF936B667}" destId="{93E056BD-4766-394C-A4DC-5E4C2451228E}" srcOrd="0" destOrd="0" presId="urn:microsoft.com/office/officeart/2005/8/layout/venn1"/>
    <dgm:cxn modelId="{A85B4A72-281C-EE48-8EFC-F74EA0FB24A1}" type="presOf" srcId="{E47640B8-E388-6141-8043-F310278C03B2}" destId="{524DE1D1-1650-674C-AA9B-4DB5A8E1AD84}" srcOrd="1" destOrd="0" presId="urn:microsoft.com/office/officeart/2005/8/layout/venn1"/>
    <dgm:cxn modelId="{1C9C9177-E480-464B-AA00-4027BC5BDB78}" type="presOf" srcId="{2EC81A35-8D57-124B-ABCE-2ABCF936B667}" destId="{9EC0FAFF-6CE3-7640-BE7A-52C4AF5538E2}" srcOrd="1" destOrd="0" presId="urn:microsoft.com/office/officeart/2005/8/layout/venn1"/>
    <dgm:cxn modelId="{84EE8394-7640-B64F-9073-6B537059A0AA}" type="presOf" srcId="{865D233C-903B-9F4C-9226-AC6433E046AF}" destId="{337EDADF-F20D-C040-81EA-8B0554C72AC2}" srcOrd="1" destOrd="0" presId="urn:microsoft.com/office/officeart/2005/8/layout/venn1"/>
    <dgm:cxn modelId="{02CDDEAB-2D75-764C-B2B6-4FB862C8EBDB}" type="presOf" srcId="{E47640B8-E388-6141-8043-F310278C03B2}" destId="{E0F896BF-E8D9-2145-B631-F874C101A436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53D94FF1-9362-A04C-AE53-DC92CA0E06D1}" type="presOf" srcId="{C2DCDBC5-95E9-4F42-8754-6810EB41A3B6}" destId="{ABB0EE10-8504-404A-8824-5F22425D91BF}" srcOrd="0" destOrd="0" presId="urn:microsoft.com/office/officeart/2005/8/layout/venn1"/>
    <dgm:cxn modelId="{3C360085-AA31-0544-9E47-C7DD8B387EB7}" type="presParOf" srcId="{ABB0EE10-8504-404A-8824-5F22425D91BF}" destId="{93E056BD-4766-394C-A4DC-5E4C2451228E}" srcOrd="0" destOrd="0" presId="urn:microsoft.com/office/officeart/2005/8/layout/venn1"/>
    <dgm:cxn modelId="{8370E83C-7AD9-ED4E-A73F-59038C9DF27F}" type="presParOf" srcId="{ABB0EE10-8504-404A-8824-5F22425D91BF}" destId="{9EC0FAFF-6CE3-7640-BE7A-52C4AF5538E2}" srcOrd="1" destOrd="0" presId="urn:microsoft.com/office/officeart/2005/8/layout/venn1"/>
    <dgm:cxn modelId="{73BD17A4-D418-1E40-9E16-B8408E613DB0}" type="presParOf" srcId="{ABB0EE10-8504-404A-8824-5F22425D91BF}" destId="{E0F896BF-E8D9-2145-B631-F874C101A436}" srcOrd="2" destOrd="0" presId="urn:microsoft.com/office/officeart/2005/8/layout/venn1"/>
    <dgm:cxn modelId="{8A2365D8-9C22-9448-BC80-3DB23827D75F}" type="presParOf" srcId="{ABB0EE10-8504-404A-8824-5F22425D91BF}" destId="{524DE1D1-1650-674C-AA9B-4DB5A8E1AD84}" srcOrd="3" destOrd="0" presId="urn:microsoft.com/office/officeart/2005/8/layout/venn1"/>
    <dgm:cxn modelId="{86126C80-49F0-0A45-B409-535BB9E3630B}" type="presParOf" srcId="{ABB0EE10-8504-404A-8824-5F22425D91BF}" destId="{DDAD003A-79BB-F54B-8024-DA7A6A25F4EE}" srcOrd="4" destOrd="0" presId="urn:microsoft.com/office/officeart/2005/8/layout/venn1"/>
    <dgm:cxn modelId="{8DB0A797-5733-504E-A79B-A36EA480BDB8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4257C954-CEB4-7249-9D70-2E94198E99BA}" type="presOf" srcId="{865D233C-903B-9F4C-9226-AC6433E046AF}" destId="{DDAD003A-79BB-F54B-8024-DA7A6A25F4EE}" srcOrd="0" destOrd="0" presId="urn:microsoft.com/office/officeart/2005/8/layout/venn1"/>
    <dgm:cxn modelId="{C09D2E72-3D8E-E24B-AE32-0EDD4EF53FAC}" type="presOf" srcId="{2EC81A35-8D57-124B-ABCE-2ABCF936B667}" destId="{93E056BD-4766-394C-A4DC-5E4C2451228E}" srcOrd="0" destOrd="0" presId="urn:microsoft.com/office/officeart/2005/8/layout/venn1"/>
    <dgm:cxn modelId="{A85B4A72-281C-EE48-8EFC-F74EA0FB24A1}" type="presOf" srcId="{E47640B8-E388-6141-8043-F310278C03B2}" destId="{524DE1D1-1650-674C-AA9B-4DB5A8E1AD84}" srcOrd="1" destOrd="0" presId="urn:microsoft.com/office/officeart/2005/8/layout/venn1"/>
    <dgm:cxn modelId="{1C9C9177-E480-464B-AA00-4027BC5BDB78}" type="presOf" srcId="{2EC81A35-8D57-124B-ABCE-2ABCF936B667}" destId="{9EC0FAFF-6CE3-7640-BE7A-52C4AF5538E2}" srcOrd="1" destOrd="0" presId="urn:microsoft.com/office/officeart/2005/8/layout/venn1"/>
    <dgm:cxn modelId="{84EE8394-7640-B64F-9073-6B537059A0AA}" type="presOf" srcId="{865D233C-903B-9F4C-9226-AC6433E046AF}" destId="{337EDADF-F20D-C040-81EA-8B0554C72AC2}" srcOrd="1" destOrd="0" presId="urn:microsoft.com/office/officeart/2005/8/layout/venn1"/>
    <dgm:cxn modelId="{02CDDEAB-2D75-764C-B2B6-4FB862C8EBDB}" type="presOf" srcId="{E47640B8-E388-6141-8043-F310278C03B2}" destId="{E0F896BF-E8D9-2145-B631-F874C101A436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53D94FF1-9362-A04C-AE53-DC92CA0E06D1}" type="presOf" srcId="{C2DCDBC5-95E9-4F42-8754-6810EB41A3B6}" destId="{ABB0EE10-8504-404A-8824-5F22425D91BF}" srcOrd="0" destOrd="0" presId="urn:microsoft.com/office/officeart/2005/8/layout/venn1"/>
    <dgm:cxn modelId="{3C360085-AA31-0544-9E47-C7DD8B387EB7}" type="presParOf" srcId="{ABB0EE10-8504-404A-8824-5F22425D91BF}" destId="{93E056BD-4766-394C-A4DC-5E4C2451228E}" srcOrd="0" destOrd="0" presId="urn:microsoft.com/office/officeart/2005/8/layout/venn1"/>
    <dgm:cxn modelId="{8370E83C-7AD9-ED4E-A73F-59038C9DF27F}" type="presParOf" srcId="{ABB0EE10-8504-404A-8824-5F22425D91BF}" destId="{9EC0FAFF-6CE3-7640-BE7A-52C4AF5538E2}" srcOrd="1" destOrd="0" presId="urn:microsoft.com/office/officeart/2005/8/layout/venn1"/>
    <dgm:cxn modelId="{73BD17A4-D418-1E40-9E16-B8408E613DB0}" type="presParOf" srcId="{ABB0EE10-8504-404A-8824-5F22425D91BF}" destId="{E0F896BF-E8D9-2145-B631-F874C101A436}" srcOrd="2" destOrd="0" presId="urn:microsoft.com/office/officeart/2005/8/layout/venn1"/>
    <dgm:cxn modelId="{8A2365D8-9C22-9448-BC80-3DB23827D75F}" type="presParOf" srcId="{ABB0EE10-8504-404A-8824-5F22425D91BF}" destId="{524DE1D1-1650-674C-AA9B-4DB5A8E1AD84}" srcOrd="3" destOrd="0" presId="urn:microsoft.com/office/officeart/2005/8/layout/venn1"/>
    <dgm:cxn modelId="{86126C80-49F0-0A45-B409-535BB9E3630B}" type="presParOf" srcId="{ABB0EE10-8504-404A-8824-5F22425D91BF}" destId="{DDAD003A-79BB-F54B-8024-DA7A6A25F4EE}" srcOrd="4" destOrd="0" presId="urn:microsoft.com/office/officeart/2005/8/layout/venn1"/>
    <dgm:cxn modelId="{8DB0A797-5733-504E-A79B-A36EA480BDB8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2125678" y="0"/>
          <a:ext cx="4132624" cy="2266200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2676695" y="396585"/>
        <a:ext cx="3030591" cy="1019790"/>
      </dsp:txXfrm>
    </dsp:sp>
    <dsp:sp modelId="{E0F896BF-E8D9-2145-B631-F874C101A436}">
      <dsp:nvSpPr>
        <dsp:cNvPr id="0" name=""/>
        <dsp:cNvSpPr/>
      </dsp:nvSpPr>
      <dsp:spPr>
        <a:xfrm>
          <a:off x="3968531" y="1221853"/>
          <a:ext cx="3750429" cy="2438400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5115538" y="1851773"/>
        <a:ext cx="2250257" cy="1341120"/>
      </dsp:txXfrm>
    </dsp:sp>
    <dsp:sp modelId="{DDAD003A-79BB-F54B-8024-DA7A6A25F4EE}">
      <dsp:nvSpPr>
        <dsp:cNvPr id="0" name=""/>
        <dsp:cNvSpPr/>
      </dsp:nvSpPr>
      <dsp:spPr>
        <a:xfrm>
          <a:off x="760020" y="1353137"/>
          <a:ext cx="3750429" cy="2320625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1113185" y="1952632"/>
        <a:ext cx="2250257" cy="127634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84D8B-E407-3C46-9229-96BAAC93762E}">
      <dsp:nvSpPr>
        <dsp:cNvPr id="0" name=""/>
        <dsp:cNvSpPr/>
      </dsp:nvSpPr>
      <dsp:spPr>
        <a:xfrm rot="10800000">
          <a:off x="1626495" y="849"/>
          <a:ext cx="5053427" cy="1414560"/>
        </a:xfrm>
        <a:prstGeom prst="homePlate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3782" tIns="140970" rIns="263144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Calibri" panose="020F0502020204030204" pitchFamily="34" charset="0"/>
              <a:cs typeface="Calibri" panose="020F0502020204030204" pitchFamily="34" charset="0"/>
            </a:rPr>
            <a:t>Don’t tie </a:t>
          </a:r>
          <a:r>
            <a:rPr lang="en-US" sz="37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sz="3700" b="1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sz="3700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to </a:t>
          </a:r>
          <a:r>
            <a:rPr lang="en-US" sz="3700" b="1" kern="1200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sz="3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1980135" y="849"/>
        <a:ext cx="4699787" cy="1414560"/>
      </dsp:txXfrm>
    </dsp:sp>
    <dsp:sp modelId="{93E8A7C5-2288-6248-90ED-EBDAC9C2AF1B}">
      <dsp:nvSpPr>
        <dsp:cNvPr id="0" name=""/>
        <dsp:cNvSpPr/>
      </dsp:nvSpPr>
      <dsp:spPr>
        <a:xfrm>
          <a:off x="919215" y="849"/>
          <a:ext cx="1414560" cy="1414560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52667F-E692-D040-BD56-405FDE9D6B93}">
      <dsp:nvSpPr>
        <dsp:cNvPr id="0" name=""/>
        <dsp:cNvSpPr/>
      </dsp:nvSpPr>
      <dsp:spPr>
        <a:xfrm rot="10800000">
          <a:off x="1626495" y="1837666"/>
          <a:ext cx="5053427" cy="141456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3782" tIns="140970" rIns="263144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sz="37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sp:txBody>
      <dsp:txXfrm rot="10800000">
        <a:off x="1980135" y="1837666"/>
        <a:ext cx="4699787" cy="1414560"/>
      </dsp:txXfrm>
    </dsp:sp>
    <dsp:sp modelId="{FD02029B-350C-AB4B-9A7C-76D54F8E9ACE}">
      <dsp:nvSpPr>
        <dsp:cNvPr id="0" name=""/>
        <dsp:cNvSpPr/>
      </dsp:nvSpPr>
      <dsp:spPr>
        <a:xfrm>
          <a:off x="919215" y="1837666"/>
          <a:ext cx="1414560" cy="141456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8A0991-7311-FD4A-84E4-2B9B868C310C}">
      <dsp:nvSpPr>
        <dsp:cNvPr id="0" name=""/>
        <dsp:cNvSpPr/>
      </dsp:nvSpPr>
      <dsp:spPr>
        <a:xfrm rot="10800000">
          <a:off x="1626495" y="3674483"/>
          <a:ext cx="5053427" cy="141456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3782" tIns="140970" rIns="263144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sz="37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sp:txBody>
      <dsp:txXfrm rot="10800000">
        <a:off x="1980135" y="3674483"/>
        <a:ext cx="4699787" cy="1414560"/>
      </dsp:txXfrm>
    </dsp:sp>
    <dsp:sp modelId="{C52F0813-628C-4044-85F6-BCE43736656E}">
      <dsp:nvSpPr>
        <dsp:cNvPr id="0" name=""/>
        <dsp:cNvSpPr/>
      </dsp:nvSpPr>
      <dsp:spPr>
        <a:xfrm>
          <a:off x="919215" y="3674483"/>
          <a:ext cx="1414560" cy="141456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CD974-7F31-A14C-8E3E-8A426E5495F9}">
      <dsp:nvSpPr>
        <dsp:cNvPr id="0" name=""/>
        <dsp:cNvSpPr/>
      </dsp:nvSpPr>
      <dsp:spPr>
        <a:xfrm>
          <a:off x="2891313" y="0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Length</a:t>
          </a:r>
        </a:p>
      </dsp:txBody>
      <dsp:txXfrm>
        <a:off x="3278536" y="508230"/>
        <a:ext cx="2129726" cy="1306877"/>
      </dsp:txXfrm>
    </dsp:sp>
    <dsp:sp modelId="{4ADAE058-6F55-2448-9EA6-0F97A68AB33E}">
      <dsp:nvSpPr>
        <dsp:cNvPr id="0" name=""/>
        <dsp:cNvSpPr/>
      </dsp:nvSpPr>
      <dsp:spPr>
        <a:xfrm>
          <a:off x="3939235" y="1875611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Area</a:t>
          </a:r>
        </a:p>
      </dsp:txBody>
      <dsp:txXfrm>
        <a:off x="4827428" y="2625856"/>
        <a:ext cx="1742503" cy="1597295"/>
      </dsp:txXfrm>
    </dsp:sp>
    <dsp:sp modelId="{5775F3C9-EB33-3743-A0C7-55A35C20C178}">
      <dsp:nvSpPr>
        <dsp:cNvPr id="0" name=""/>
        <dsp:cNvSpPr/>
      </dsp:nvSpPr>
      <dsp:spPr>
        <a:xfrm>
          <a:off x="1843391" y="1875611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Set</a:t>
          </a:r>
        </a:p>
      </dsp:txBody>
      <dsp:txXfrm>
        <a:off x="2116867" y="2625856"/>
        <a:ext cx="1742503" cy="15972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1291445" y="0"/>
          <a:ext cx="2467474" cy="1353084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1620441" y="236789"/>
        <a:ext cx="1809481" cy="608888"/>
      </dsp:txXfrm>
    </dsp:sp>
    <dsp:sp modelId="{E0F896BF-E8D9-2145-B631-F874C101A436}">
      <dsp:nvSpPr>
        <dsp:cNvPr id="0" name=""/>
        <dsp:cNvSpPr/>
      </dsp:nvSpPr>
      <dsp:spPr>
        <a:xfrm>
          <a:off x="2391761" y="729534"/>
          <a:ext cx="2239277" cy="1455900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3076607" y="1105642"/>
        <a:ext cx="1343566" cy="800745"/>
      </dsp:txXfrm>
    </dsp:sp>
    <dsp:sp modelId="{DDAD003A-79BB-F54B-8024-DA7A6A25F4EE}">
      <dsp:nvSpPr>
        <dsp:cNvPr id="0" name=""/>
        <dsp:cNvSpPr/>
      </dsp:nvSpPr>
      <dsp:spPr>
        <a:xfrm>
          <a:off x="476048" y="807920"/>
          <a:ext cx="2239277" cy="1385580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686914" y="1165862"/>
        <a:ext cx="1343566" cy="76206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1291445" y="0"/>
          <a:ext cx="2467474" cy="1353084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1620441" y="236789"/>
        <a:ext cx="1809481" cy="608888"/>
      </dsp:txXfrm>
    </dsp:sp>
    <dsp:sp modelId="{E0F896BF-E8D9-2145-B631-F874C101A436}">
      <dsp:nvSpPr>
        <dsp:cNvPr id="0" name=""/>
        <dsp:cNvSpPr/>
      </dsp:nvSpPr>
      <dsp:spPr>
        <a:xfrm>
          <a:off x="2391761" y="729534"/>
          <a:ext cx="2239277" cy="1455900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3076607" y="1105642"/>
        <a:ext cx="1343566" cy="800745"/>
      </dsp:txXfrm>
    </dsp:sp>
    <dsp:sp modelId="{DDAD003A-79BB-F54B-8024-DA7A6A25F4EE}">
      <dsp:nvSpPr>
        <dsp:cNvPr id="0" name=""/>
        <dsp:cNvSpPr/>
      </dsp:nvSpPr>
      <dsp:spPr>
        <a:xfrm>
          <a:off x="476048" y="807920"/>
          <a:ext cx="2239277" cy="1385580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686914" y="1165862"/>
        <a:ext cx="1343566" cy="76206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1291445" y="0"/>
          <a:ext cx="2467474" cy="1353084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1620441" y="236789"/>
        <a:ext cx="1809481" cy="608888"/>
      </dsp:txXfrm>
    </dsp:sp>
    <dsp:sp modelId="{E0F896BF-E8D9-2145-B631-F874C101A436}">
      <dsp:nvSpPr>
        <dsp:cNvPr id="0" name=""/>
        <dsp:cNvSpPr/>
      </dsp:nvSpPr>
      <dsp:spPr>
        <a:xfrm>
          <a:off x="2391761" y="729534"/>
          <a:ext cx="2239277" cy="1455900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3076607" y="1105642"/>
        <a:ext cx="1343566" cy="800745"/>
      </dsp:txXfrm>
    </dsp:sp>
    <dsp:sp modelId="{DDAD003A-79BB-F54B-8024-DA7A6A25F4EE}">
      <dsp:nvSpPr>
        <dsp:cNvPr id="0" name=""/>
        <dsp:cNvSpPr/>
      </dsp:nvSpPr>
      <dsp:spPr>
        <a:xfrm>
          <a:off x="476048" y="807920"/>
          <a:ext cx="2239277" cy="1385580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686914" y="1165862"/>
        <a:ext cx="1343566" cy="7620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24BDA-D6BF-4386-9525-DF906CDAA658}" type="datetimeFigureOut">
              <a:rPr lang="en-US" smtClean="0"/>
              <a:t>7/14/19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48857-A4E2-47A3-BE24-C42D3BE24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21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B8A71-C697-4FEB-8778-C5F523E41333}" type="datetimeFigureOut">
              <a:rPr lang="en-US" smtClean="0"/>
              <a:t>7/14/19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28B76-325F-4EB6-B770-D7CFC87B8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0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058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3435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3758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2502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3920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8430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5770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600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7383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7775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7746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0801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885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00192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0049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496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32206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73326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27538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13302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5330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9860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88429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30541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28277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15117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0989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11863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35552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B616-07E6-0148-BF87-30EC47C44EC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848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103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29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40739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138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234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72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102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5318355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103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9879551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104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856436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105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246060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111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1719956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112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0333836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113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414924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18019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114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5579522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914621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7461834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5918999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1218875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813921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1912590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130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1194299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131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002598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132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629522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31655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133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04757039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D3630FE6-A2CF-48A0-906F-EED471A65489}" type="slidenum">
              <a:rPr lang="en-US" smtClean="0">
                <a:latin typeface="Arial" charset="0"/>
              </a:rPr>
              <a:pPr/>
              <a:t>138</a:t>
            </a:fld>
            <a:endParaRPr 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593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DF1AFBE-8CD9-40B1-B724-9D5AD9C53D0A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139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1634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21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5949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107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0068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711352" y="6443805"/>
            <a:ext cx="1785667" cy="3077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3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11352" y="6443805"/>
            <a:ext cx="1785667" cy="3077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792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587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711352" y="6443805"/>
            <a:ext cx="1785667" cy="3077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9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31" y="3962400"/>
            <a:ext cx="9137650" cy="289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39484"/>
            <a:ext cx="8686800" cy="1353965"/>
          </a:xfrm>
        </p:spPr>
        <p:txBody>
          <a:bodyPr anchor="t" anchorCtr="0">
            <a:normAutofit/>
          </a:bodyPr>
          <a:lstStyle>
            <a:lvl1pPr algn="l"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416280"/>
            <a:ext cx="8686800" cy="69494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4"/>
          </p:nvPr>
        </p:nvSpPr>
        <p:spPr>
          <a:xfrm>
            <a:off x="6978771" y="6479523"/>
            <a:ext cx="1936630" cy="1538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34" y="4496619"/>
            <a:ext cx="4138682" cy="845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055" y="4675708"/>
            <a:ext cx="3568974" cy="3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6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9739"/>
            <a:ext cx="8686800" cy="114300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230890"/>
            <a:ext cx="8686800" cy="95097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8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219202"/>
            <a:ext cx="8686800" cy="4632325"/>
          </a:xfrm>
        </p:spPr>
        <p:txBody>
          <a:bodyPr>
            <a:normAutofit/>
          </a:bodyPr>
          <a:lstStyle>
            <a:lvl1pPr marL="457200" indent="-457200">
              <a:defRPr sz="1800"/>
            </a:lvl1pPr>
            <a:lvl2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2pPr>
            <a:lvl3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3pPr>
            <a:lvl4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4pPr>
            <a:lvl5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1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19200"/>
            <a:ext cx="8686800" cy="1143000"/>
          </a:xfrm>
        </p:spPr>
        <p:txBody>
          <a:bodyPr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711352" y="6443805"/>
            <a:ext cx="1785667" cy="3077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2357120"/>
            <a:ext cx="8686800" cy="2971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1588" indent="0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08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87526" y="2055813"/>
            <a:ext cx="8224699" cy="3852006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1pPr>
            <a:lvl2pPr>
              <a:defRPr sz="180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2pPr>
            <a:lvl3pPr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3pPr>
            <a:lvl4pPr marL="9159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4pPr>
            <a:lvl5pPr marL="11430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5pPr>
            <a:lvl6pPr marL="137795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6pPr>
            <a:lvl7pPr marL="1597025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7pPr>
            <a:lvl8pPr marL="18303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8pPr>
            <a:lvl9pPr marL="20574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</a:t>
            </a:r>
          </a:p>
          <a:p>
            <a:pPr lvl="4"/>
            <a:r>
              <a:rPr lang="en-US" dirty="0"/>
              <a:t>Five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	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 bwMode="gray">
          <a:xfrm>
            <a:off x="8755131" y="6507316"/>
            <a:ext cx="157094" cy="153888"/>
          </a:xfrm>
          <a:prstGeom prst="rect">
            <a:avLst/>
          </a:prstGeom>
        </p:spPr>
        <p:txBody>
          <a:bodyPr wrap="none" anchor="b" anchorCtr="0"/>
          <a:lstStyle/>
          <a:p>
            <a:pPr algn="r"/>
            <a:fld id="{F3477EC8-074D-41C4-94AE-E9EA7CEEA348}" type="slidenum">
              <a:rPr>
                <a:solidFill>
                  <a:srgbClr val="FFFFFF">
                    <a:lumMod val="75000"/>
                  </a:srgbClr>
                </a:solidFill>
              </a:rPr>
              <a:pPr algn="r"/>
              <a:t>‹#›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7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888" y="6178549"/>
            <a:ext cx="9137650" cy="680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5128"/>
            <a:ext cx="8686800" cy="4839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1039F1-BC0E-8346-9021-3E0041142DF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995" y="6410674"/>
            <a:ext cx="2841767" cy="4483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0C5A42-2C3E-9343-907E-B1AA5CC2FBDA}"/>
              </a:ext>
            </a:extLst>
          </p:cNvPr>
          <p:cNvSpPr txBox="1"/>
          <p:nvPr userDrawn="1"/>
        </p:nvSpPr>
        <p:spPr>
          <a:xfrm>
            <a:off x="-1888" y="6595289"/>
            <a:ext cx="43005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Sarah R. Powell, Ph.D.</a:t>
            </a:r>
            <a:r>
              <a:rPr lang="en-US" sz="1200" kern="12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© 2019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30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rgbClr val="FF930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Clr>
          <a:schemeClr val="accent4">
            <a:lumMod val="75000"/>
          </a:schemeClr>
        </a:buClr>
        <a:buFont typeface="Arial" panose="020B0604020202020204" pitchFamily="34" charset="0"/>
        <a:buNone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344488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5715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798513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10287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4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5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tiff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0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0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tiff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tiff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tiff"/><Relationship Id="rId3" Type="http://schemas.openxmlformats.org/officeDocument/2006/relationships/diagramLayout" Target="../diagrams/layout7.xml"/><Relationship Id="rId7" Type="http://schemas.openxmlformats.org/officeDocument/2006/relationships/image" Target="../media/image135.tiff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138.tiff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37.tiff"/></Relationships>
</file>

<file path=ppt/slides/_rels/slide2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tiff"/><Relationship Id="rId13" Type="http://schemas.microsoft.com/office/2007/relationships/hdphoto" Target="../media/hdphoto5.wdp"/><Relationship Id="rId3" Type="http://schemas.openxmlformats.org/officeDocument/2006/relationships/diagramLayout" Target="../diagrams/layout8.xml"/><Relationship Id="rId7" Type="http://schemas.openxmlformats.org/officeDocument/2006/relationships/image" Target="../media/image25.jpeg"/><Relationship Id="rId12" Type="http://schemas.microsoft.com/office/2007/relationships/hdphoto" Target="../media/hdphoto4.wdp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hdphoto" Target="../media/hdphoto3.wdp"/><Relationship Id="rId5" Type="http://schemas.openxmlformats.org/officeDocument/2006/relationships/diagramColors" Target="../diagrams/colors8.xml"/><Relationship Id="rId10" Type="http://schemas.microsoft.com/office/2007/relationships/hdphoto" Target="../media/hdphoto2.wdp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40.png"/><Relationship Id="rId14" Type="http://schemas.microsoft.com/office/2007/relationships/hdphoto" Target="../media/hdphoto6.wdp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tiff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110.png"/><Relationship Id="rId4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4.tiff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3.tiff"/><Relationship Id="rId4" Type="http://schemas.openxmlformats.org/officeDocument/2006/relationships/diagramLayout" Target="../diagrams/layout2.xml"/><Relationship Id="rId9" Type="http://schemas.openxmlformats.org/officeDocument/2006/relationships/image" Target="../media/image22.tif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25.jpeg"/><Relationship Id="rId7" Type="http://schemas.microsoft.com/office/2007/relationships/hdphoto" Target="../media/hdphoto1.wdp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27.tiff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26.tiff"/><Relationship Id="rId9" Type="http://schemas.openxmlformats.org/officeDocument/2006/relationships/diagramLayout" Target="../diagrams/layout3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1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3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9064" y="1218986"/>
            <a:ext cx="82656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Data-Based Individualization in Mathematics</a:t>
            </a:r>
          </a:p>
        </p:txBody>
      </p:sp>
    </p:spTree>
    <p:extLst>
      <p:ext uri="{BB962C8B-B14F-4D97-AF65-F5344CB8AC3E}">
        <p14:creationId xmlns:p14="http://schemas.microsoft.com/office/powerpoint/2010/main" val="234286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/>
          <p:nvPr/>
        </p:nvSpPr>
        <p:spPr>
          <a:xfrm rot="-5400000">
            <a:off x="4850680" y="1887857"/>
            <a:ext cx="82296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Wei, Lenz, &amp; Blackorby (2013)</a:t>
            </a:r>
            <a:endParaRPr/>
          </a:p>
        </p:txBody>
      </p:sp>
      <p:pic>
        <p:nvPicPr>
          <p:cNvPr id="270" name="Google Shape;270;p3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56" y="95955"/>
            <a:ext cx="4238977" cy="5936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2159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18D14C-3B0C-BA43-9073-5EBFB5EC8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210" y="0"/>
            <a:ext cx="5173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9075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Addition Facts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/>
              <a:t>100 addition basic facts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0" dirty="0"/>
              <a:t>Single-digit addends sum to a single- or double-digit number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5  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addend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</a:t>
            </a:r>
            <a:r>
              <a:rPr lang="en-US" u="sng" dirty="0"/>
              <a:t>+	4</a:t>
            </a:r>
            <a:r>
              <a:rPr lang="en-US" dirty="0"/>
              <a:t>	</a:t>
            </a:r>
            <a:r>
              <a:rPr lang="en-US" b="1" dirty="0">
                <a:solidFill>
                  <a:srgbClr val="EB641B"/>
                </a:solidFill>
              </a:rPr>
              <a:t>(addend)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9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sum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157520756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/>
              <a:t>Addition: Part-Part-Whole (Total)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0" y="874070"/>
            <a:ext cx="8686800" cy="4839538"/>
          </a:xfrm>
        </p:spPr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2400" b="0" dirty="0"/>
              <a:t>Count one set, count another set, put sets together, count sum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969" y="4220744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969" y="4144544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969" y="4373144"/>
            <a:ext cx="1099113" cy="546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127" y="1999511"/>
            <a:ext cx="735120" cy="647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01" y="2742461"/>
            <a:ext cx="735120" cy="64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686" y="1897172"/>
            <a:ext cx="558800" cy="425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86" y="2430572"/>
            <a:ext cx="558800" cy="425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686" y="2963972"/>
            <a:ext cx="558800" cy="4254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569" y="3915944"/>
            <a:ext cx="1054100" cy="9338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169" y="3992144"/>
            <a:ext cx="1054100" cy="9338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9813" y="1999511"/>
            <a:ext cx="3352800" cy="15067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29942" y="5328888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+ 3 = 5</a:t>
            </a:r>
          </a:p>
        </p:txBody>
      </p:sp>
    </p:spTree>
    <p:extLst>
      <p:ext uri="{BB962C8B-B14F-4D97-AF65-F5344CB8AC3E}">
        <p14:creationId xmlns:p14="http://schemas.microsoft.com/office/powerpoint/2010/main" val="400990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0278 L 0.18507 0.0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0278 L 0.15157 0.008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-0.14166 -1.48148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-0.16684 7.40741E-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-0.13333 2.96296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/>
              <a:t>Addition: Part-Part-Whole (Total)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1"/>
                </a:solidFill>
              </a:rPr>
              <a:t>4 + 5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3 + 7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600" y="2647902"/>
            <a:ext cx="2342305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112" y="3897044"/>
            <a:ext cx="2159000" cy="2159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07CF14-147D-754C-BB60-E27E9AD84AD2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BFFBD0-3A2D-C347-895F-BAA555DF2730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7E74A66-431C-754F-A35E-1CA5FD08E2DA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F31A4B-3B19-B944-B916-E4F256C5E5FF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78D413D-D536-ED46-BA94-4A14DE7A9915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99603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Addition: Join (Change Increase)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2F2F26-3F15-E44A-8A20-5F65CCD12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11648"/>
            <a:ext cx="8686800" cy="4839538"/>
          </a:xfrm>
        </p:spPr>
        <p:txBody>
          <a:bodyPr/>
          <a:lstStyle/>
          <a:p>
            <a:r>
              <a:rPr lang="en-US" dirty="0"/>
              <a:t>Start with a set, add the other set, count sum 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287" y="4351854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287" y="4275654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287" y="4504254"/>
            <a:ext cx="1099113" cy="546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2331317"/>
            <a:ext cx="735120" cy="647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2940917"/>
            <a:ext cx="735120" cy="64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72567"/>
            <a:ext cx="558800" cy="425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2705967"/>
            <a:ext cx="558800" cy="425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239367"/>
            <a:ext cx="558800" cy="4254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887" y="4047054"/>
            <a:ext cx="1054100" cy="9338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487" y="4123254"/>
            <a:ext cx="1054100" cy="9338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53372" y="5337430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+ 3 = 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362200" y="2201142"/>
            <a:ext cx="3352800" cy="15067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7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-0.14167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-0.16684 -2.5925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-0.13334 -3.7037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Addition: Join (Change Increase)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C37BD6A-BAD1-7C43-8AD1-18FC02EB33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1"/>
                </a:solidFill>
              </a:rPr>
              <a:t>8 + 3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5 + 6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600" y="2674297"/>
            <a:ext cx="2342305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830" y="3664897"/>
            <a:ext cx="2159000" cy="215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5D37F4D-4509-4E47-8595-517EDCE1B15A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4C2649-399D-CB4A-8454-3CF4AC9B8FB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390C1F7-6F22-F945-8638-FE6B3A81C7D3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1E81204-5EF6-7145-A16E-71544717ABA4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910DBB-88B0-7146-9852-97E7EE57652A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262045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370829" y="2689412"/>
            <a:ext cx="834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addition in two separate ways?</a:t>
            </a:r>
          </a:p>
        </p:txBody>
      </p:sp>
    </p:spTree>
    <p:extLst>
      <p:ext uri="{BB962C8B-B14F-4D97-AF65-F5344CB8AC3E}">
        <p14:creationId xmlns:p14="http://schemas.microsoft.com/office/powerpoint/2010/main" val="139618795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304800" y="1219200"/>
            <a:ext cx="8305800" cy="4445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Parts</a:t>
            </a:r>
            <a:r>
              <a:rPr lang="en-US" sz="2800" dirty="0"/>
              <a:t> put together into a </a:t>
            </a:r>
            <a:r>
              <a:rPr lang="en-US" sz="2800" b="1" dirty="0">
                <a:solidFill>
                  <a:srgbClr val="D883FF"/>
                </a:solidFill>
              </a:rPr>
              <a:t>total</a:t>
            </a:r>
            <a:endParaRPr lang="en-US" sz="2800" dirty="0">
              <a:solidFill>
                <a:srgbClr val="D883FF"/>
              </a:solidFill>
            </a:endParaRPr>
          </a:p>
          <a:p>
            <a:pPr lvl="1"/>
            <a:r>
              <a:rPr lang="en-US" sz="2800" dirty="0"/>
              <a:t>Angie saw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cardinals and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blue jays. How many birds did Angie see?</a:t>
            </a:r>
          </a:p>
          <a:p>
            <a:pPr marL="731520" lvl="2" indent="0" eaLnBrk="1" hangingPunct="1">
              <a:buNone/>
            </a:pP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D883FF"/>
                </a:solidFill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33757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152400" y="1143000"/>
            <a:ext cx="8839200" cy="5486400"/>
          </a:xfrm>
        </p:spPr>
        <p:txBody>
          <a:bodyPr>
            <a:noAutofit/>
          </a:bodyPr>
          <a:lstStyle/>
          <a:p>
            <a:r>
              <a:rPr lang="en-US" sz="2800" dirty="0"/>
              <a:t>An amount that </a:t>
            </a:r>
            <a:r>
              <a:rPr lang="en-US" sz="2800" b="1" dirty="0"/>
              <a:t>increases</a:t>
            </a:r>
            <a:r>
              <a:rPr lang="en-US" sz="2800" dirty="0"/>
              <a:t> or decreases</a:t>
            </a:r>
          </a:p>
          <a:p>
            <a:pPr lvl="1"/>
            <a:r>
              <a:rPr lang="en-US" sz="2600" dirty="0"/>
              <a:t>Pam had $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. Then she earned $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for cleaning her room. How much money does Pam have now?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+ 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66860603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Part-Part-Whole Versus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4"/>
                </a:solidFill>
              </a:rPr>
              <a:t>3 + 9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50"/>
                </a:solidFill>
              </a:rPr>
              <a:t>7 + 4 = __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1394C00-B4A0-1C4F-9479-97CB10A9ED68}"/>
              </a:ext>
            </a:extLst>
          </p:cNvPr>
          <p:cNvGrpSpPr/>
          <p:nvPr/>
        </p:nvGrpSpPr>
        <p:grpSpPr>
          <a:xfrm>
            <a:off x="5336318" y="1344706"/>
            <a:ext cx="3200400" cy="3873449"/>
            <a:chOff x="5551471" y="1466427"/>
            <a:chExt cx="3200400" cy="38734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93A53D-49F1-5642-ADCC-48D941577430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Determine a word problem for each schema.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C9D195A-B35B-5C4B-B30F-DB375DCC32A7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2539B84-E717-994B-B1F9-7385099E92F2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8B3B980-B89B-F042-B529-72A0FA3DF9D4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2104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56" y="138802"/>
            <a:ext cx="4238978" cy="587845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5"/>
          <p:cNvSpPr/>
          <p:nvPr/>
        </p:nvSpPr>
        <p:spPr>
          <a:xfrm rot="-5400000">
            <a:off x="4850680" y="1887857"/>
            <a:ext cx="82296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Wei, Lenz, &amp; Blackorby (2013)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1270800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Subtraction Facts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/>
              <a:t>100 subtraction basic facts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0" dirty="0"/>
              <a:t>Subtrahend and difference are single-digit numbers and minuend is single- or double-digit number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16		</a:t>
            </a:r>
            <a:r>
              <a:rPr lang="en-US" b="1" dirty="0">
                <a:solidFill>
                  <a:srgbClr val="EB641B"/>
                </a:solidFill>
              </a:rPr>
              <a:t>(minuend)</a:t>
            </a:r>
          </a:p>
          <a:p>
            <a:pPr>
              <a:lnSpc>
                <a:spcPct val="90000"/>
              </a:lnSpc>
              <a:buNone/>
            </a:pPr>
            <a:r>
              <a:rPr lang="en-US" dirty="0"/>
              <a:t>	</a:t>
            </a:r>
            <a:r>
              <a:rPr lang="en-US" u="sng" dirty="0"/>
              <a:t>–	  8</a:t>
            </a:r>
            <a:r>
              <a:rPr lang="en-US" dirty="0"/>
              <a:t>		</a:t>
            </a:r>
            <a:r>
              <a:rPr lang="en-US" b="1" dirty="0">
                <a:solidFill>
                  <a:srgbClr val="EB641B"/>
                </a:solidFill>
              </a:rPr>
              <a:t>(subtrahend)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  8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difference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367183450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Subtraction: Separate (Change Decrease)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13DE5-5630-2942-BDC4-1DCB83E43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06" y="751514"/>
            <a:ext cx="8686800" cy="4839538"/>
          </a:xfrm>
        </p:spPr>
        <p:txBody>
          <a:bodyPr/>
          <a:lstStyle/>
          <a:p>
            <a:r>
              <a:rPr lang="en-US" dirty="0"/>
              <a:t>Start with a set, take away from that set, count difference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799" y="3801533"/>
            <a:ext cx="665330" cy="812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799" y="3801533"/>
            <a:ext cx="665330" cy="812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799" y="3801533"/>
            <a:ext cx="665330" cy="812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799" y="3801533"/>
            <a:ext cx="665330" cy="812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799" y="3801533"/>
            <a:ext cx="665330" cy="8128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>
            <a:off x="5816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054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292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070" y="2248164"/>
            <a:ext cx="664158" cy="635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070" y="2019564"/>
            <a:ext cx="664158" cy="635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70" y="2705364"/>
            <a:ext cx="664158" cy="635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070" y="2705364"/>
            <a:ext cx="664158" cy="635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270" y="2019564"/>
            <a:ext cx="664158" cy="635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00200" y="1934897"/>
            <a:ext cx="2895600" cy="158326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37228" y="5142579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– 3 = 2</a:t>
            </a:r>
          </a:p>
        </p:txBody>
      </p:sp>
    </p:spTree>
    <p:extLst>
      <p:ext uri="{BB962C8B-B14F-4D97-AF65-F5344CB8AC3E}">
        <p14:creationId xmlns:p14="http://schemas.microsoft.com/office/powerpoint/2010/main" val="354302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3 -0.00185 L 0.28886 -0.00185 " pathEditMode="relative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3 -0.00186 L 0.38058 -0.04628 " pathEditMode="relative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4 0.00926 L 0.58069 0.07589 " pathEditMode="relative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Subtraction: Separate (Change Decrease)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2"/>
                </a:solidFill>
              </a:rPr>
              <a:t>11 </a:t>
            </a:r>
            <a:r>
              <a:rPr lang="en-US" sz="3600" dirty="0">
                <a:solidFill>
                  <a:schemeClr val="accent2"/>
                </a:solidFill>
              </a:rPr>
              <a:t>–</a:t>
            </a:r>
            <a:r>
              <a:rPr lang="en-US" sz="3600" b="0" dirty="0">
                <a:solidFill>
                  <a:schemeClr val="accent2"/>
                </a:solidFill>
              </a:rPr>
              <a:t> 6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13 </a:t>
            </a:r>
            <a:r>
              <a:rPr lang="en-US" sz="3600" dirty="0">
                <a:solidFill>
                  <a:schemeClr val="accent4"/>
                </a:solidFill>
              </a:rPr>
              <a:t>–</a:t>
            </a:r>
            <a:r>
              <a:rPr lang="en-US" sz="3600" b="0" dirty="0">
                <a:solidFill>
                  <a:schemeClr val="accent4"/>
                </a:solidFill>
              </a:rPr>
              <a:t> 7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892050"/>
            <a:ext cx="2374900" cy="2374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388" y="3776133"/>
            <a:ext cx="2057400" cy="2057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E50D9F-6974-644E-B905-ED9BA095CD2E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822771-FE57-9643-8C4D-54ED58A086C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4DC4E5B-BE7E-C446-BBB8-0A0E8BE99F47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0FE1CDE-C218-1548-8EBE-4908818EF578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6FD94BD-AB7D-DB47-8C67-84546C200B01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00592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Subtraction: Compare (Difference)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D184E5-534E-C442-A5E9-098A608DC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59606"/>
            <a:ext cx="8686800" cy="4839538"/>
          </a:xfrm>
        </p:spPr>
        <p:txBody>
          <a:bodyPr/>
          <a:lstStyle/>
          <a:p>
            <a:r>
              <a:rPr lang="en-US" dirty="0"/>
              <a:t>Compare two sets, count difference</a:t>
            </a:r>
          </a:p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445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26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07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88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69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45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26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207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DB8965-F441-0E46-A553-3E18B5CC37D3}"/>
              </a:ext>
            </a:extLst>
          </p:cNvPr>
          <p:cNvSpPr txBox="1"/>
          <p:nvPr/>
        </p:nvSpPr>
        <p:spPr>
          <a:xfrm>
            <a:off x="2318270" y="5022096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– 3 =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CC94D-A8B7-2C44-ABDE-EEF181CC2D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592" y="1829177"/>
            <a:ext cx="2517416" cy="126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344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Subtraction: Compare (Difference)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1"/>
                </a:solidFill>
              </a:rPr>
              <a:t>10 </a:t>
            </a:r>
            <a:r>
              <a:rPr lang="en-US" sz="3600" dirty="0">
                <a:solidFill>
                  <a:schemeClr val="accent1"/>
                </a:solidFill>
              </a:rPr>
              <a:t>–</a:t>
            </a:r>
            <a:r>
              <a:rPr lang="en-US" sz="3600" b="0" dirty="0">
                <a:solidFill>
                  <a:schemeClr val="accent1"/>
                </a:solidFill>
              </a:rPr>
              <a:t> 7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2"/>
                </a:solidFill>
              </a:rPr>
              <a:t>11 </a:t>
            </a:r>
            <a:r>
              <a:rPr lang="en-US" sz="3600" dirty="0">
                <a:solidFill>
                  <a:schemeClr val="accent2"/>
                </a:solidFill>
              </a:rPr>
              <a:t>–</a:t>
            </a:r>
            <a:r>
              <a:rPr lang="en-US" sz="3600" b="0" dirty="0">
                <a:solidFill>
                  <a:schemeClr val="accent2"/>
                </a:solidFill>
              </a:rPr>
              <a:t> 3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823633"/>
            <a:ext cx="2057400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0" y="3601895"/>
            <a:ext cx="2019300" cy="20193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1DBAC72-5723-B64D-B074-412A419F108F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F795C2C-6A50-4C48-A0F0-A756898B04E3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1E998D4-37F4-6548-9629-1C3DC10A96CD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22AC090-F781-AB4A-A710-FB14C2CDACF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5DC0F6F-A0D3-CF46-BB07-EB7963005F47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497877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228600" y="3048000"/>
            <a:ext cx="872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subtraction in two separate ways?</a:t>
            </a:r>
          </a:p>
        </p:txBody>
      </p:sp>
    </p:spTree>
    <p:extLst>
      <p:ext uri="{BB962C8B-B14F-4D97-AF65-F5344CB8AC3E}">
        <p14:creationId xmlns:p14="http://schemas.microsoft.com/office/powerpoint/2010/main" val="112087545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143000"/>
            <a:ext cx="8763000" cy="4838700"/>
          </a:xfrm>
        </p:spPr>
        <p:txBody>
          <a:bodyPr>
            <a:noAutofit/>
          </a:bodyPr>
          <a:lstStyle/>
          <a:p>
            <a:r>
              <a:rPr lang="en-US" sz="2800" dirty="0"/>
              <a:t>An amount that increases or </a:t>
            </a:r>
            <a:r>
              <a:rPr lang="en-US" sz="2800" b="1" dirty="0"/>
              <a:t>decreases</a:t>
            </a:r>
          </a:p>
          <a:p>
            <a:pPr lvl="1"/>
            <a:r>
              <a:rPr lang="en-US" sz="2600" dirty="0"/>
              <a:t>Amanda had </a:t>
            </a: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b="1" dirty="0"/>
              <a:t> </a:t>
            </a:r>
            <a:r>
              <a:rPr lang="en-US" sz="2600" dirty="0"/>
              <a:t>cookies. Then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How many cookies does Amanda have now? 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B575E9-5335-5A42-B3E1-68941AD306E9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286771701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219201"/>
            <a:ext cx="8736106" cy="475272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Greater</a:t>
            </a:r>
            <a:r>
              <a:rPr lang="en-US" sz="2800" dirty="0"/>
              <a:t> and </a:t>
            </a:r>
            <a:r>
              <a:rPr lang="en-US" sz="2800" dirty="0">
                <a:solidFill>
                  <a:schemeClr val="accent4"/>
                </a:solidFill>
              </a:rPr>
              <a:t>less</a:t>
            </a:r>
            <a:r>
              <a:rPr lang="en-US" sz="2800" dirty="0"/>
              <a:t> amounts compared for a </a:t>
            </a:r>
            <a:r>
              <a:rPr lang="en-US" sz="2800" dirty="0">
                <a:solidFill>
                  <a:srgbClr val="FF0000"/>
                </a:solidFill>
              </a:rPr>
              <a:t>difference</a:t>
            </a:r>
          </a:p>
          <a:p>
            <a:pPr lvl="1"/>
            <a:r>
              <a:rPr lang="en-US" sz="2600" dirty="0"/>
              <a:t>Scott has </a:t>
            </a:r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apples. Cathy has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apples. How many more apples does Scott have? (How many fewer does Cathy have?)</a:t>
            </a:r>
          </a:p>
          <a:p>
            <a:pPr lvl="2"/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17038788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Separate Versus Compare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F0"/>
                </a:solidFill>
              </a:rPr>
              <a:t>9 –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50"/>
                </a:solidFill>
              </a:rPr>
              <a:t>8 – 3 = __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358" y="3281430"/>
            <a:ext cx="2159000" cy="215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920AD5B-3C02-1648-84B6-C07ADFFD2B4D}"/>
              </a:ext>
            </a:extLst>
          </p:cNvPr>
          <p:cNvGrpSpPr/>
          <p:nvPr/>
        </p:nvGrpSpPr>
        <p:grpSpPr>
          <a:xfrm>
            <a:off x="5336318" y="1344706"/>
            <a:ext cx="3200400" cy="3873449"/>
            <a:chOff x="5551471" y="1466427"/>
            <a:chExt cx="3200400" cy="387344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E59E33-4663-3D42-9711-68EE086F5CED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Determine a word problem for each schema.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F37C782-C59C-F840-A334-AA8C0674C8A6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08DD5CA-BC7D-444B-9240-0E26A20B38D4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2426C84-EF64-C246-B389-27BCB089ED06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007356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Multiplication Facts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/>
              <a:t>100 multiplication basic facts </a:t>
            </a:r>
          </a:p>
          <a:p>
            <a:pPr lvl="1" eaLnBrk="1" hangingPunct="1"/>
            <a:r>
              <a:rPr lang="en-US" b="0" dirty="0"/>
              <a:t>Multiplication of single-digit factors results in a single- or double-digit product </a:t>
            </a:r>
          </a:p>
          <a:p>
            <a:pPr eaLnBrk="1" hangingPunct="1">
              <a:buFontTx/>
              <a:buNone/>
            </a:pPr>
            <a:r>
              <a:rPr lang="en-US" dirty="0"/>
              <a:t>		2  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factor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dirty="0"/>
              <a:t>	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u="sng" dirty="0"/>
              <a:t>	3</a:t>
            </a:r>
            <a:r>
              <a:rPr lang="en-US" dirty="0"/>
              <a:t>		</a:t>
            </a:r>
            <a:r>
              <a:rPr lang="en-US" b="1" dirty="0">
                <a:solidFill>
                  <a:srgbClr val="EB641B"/>
                </a:solidFill>
              </a:rPr>
              <a:t>(factor)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buFontTx/>
              <a:buNone/>
            </a:pPr>
            <a:r>
              <a:rPr lang="en-US" dirty="0"/>
              <a:t>		6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product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en-US" sz="2000" u="sng" dirty="0"/>
          </a:p>
          <a:p>
            <a:pPr lvl="1" eaLnBrk="1" hangingPunct="1">
              <a:buFontTx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5335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Descriptors of mathematics difficulty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Mathematics difficulty/disability</a:t>
            </a: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184371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Mathematics learning difficulty/disability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BFFDCC-2E28-0142-BD71-1B8C41AF7A00}"/>
              </a:ext>
            </a:extLst>
          </p:cNvPr>
          <p:cNvSpPr txBox="1">
            <a:spLocks/>
          </p:cNvSpPr>
          <p:nvPr/>
        </p:nvSpPr>
        <p:spPr>
          <a:xfrm>
            <a:off x="228600" y="2554971"/>
            <a:ext cx="8839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rgbClr val="33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 learning disability with IEP goals in mathematics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806E4AD-787D-404C-8B2B-950CA4515AED}"/>
              </a:ext>
            </a:extLst>
          </p:cNvPr>
          <p:cNvSpPr txBox="1">
            <a:spLocks/>
          </p:cNvSpPr>
          <p:nvPr/>
        </p:nvSpPr>
        <p:spPr>
          <a:xfrm>
            <a:off x="228600" y="3247327"/>
            <a:ext cx="8839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rgbClr val="FF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Dyscalculia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36846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Equal Groups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6552A3-9C98-F847-B451-8A47AA9D0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87" y="860407"/>
            <a:ext cx="8686800" cy="4839538"/>
          </a:xfrm>
        </p:spPr>
        <p:txBody>
          <a:bodyPr/>
          <a:lstStyle/>
          <a:p>
            <a:r>
              <a:rPr lang="en-US" dirty="0"/>
              <a:t>Show the groups, show the amount for each group, count product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487" y="4477025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687" y="4096025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687" y="4477025"/>
            <a:ext cx="1099113" cy="546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087" y="2191025"/>
            <a:ext cx="558800" cy="425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7" y="2114825"/>
            <a:ext cx="1752600" cy="1752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087" y="2114825"/>
            <a:ext cx="1752600" cy="1752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487" y="2114825"/>
            <a:ext cx="1752600" cy="1752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887" y="2572025"/>
            <a:ext cx="558800" cy="4254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287" y="2953025"/>
            <a:ext cx="558800" cy="4254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487" y="2572025"/>
            <a:ext cx="558800" cy="4254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887" y="2953025"/>
            <a:ext cx="558800" cy="4254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087" y="2572025"/>
            <a:ext cx="558800" cy="4254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487" y="2953025"/>
            <a:ext cx="558800" cy="4254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87" y="4172225"/>
            <a:ext cx="1099113" cy="5461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287" y="4019825"/>
            <a:ext cx="1099113" cy="5461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287" y="4400825"/>
            <a:ext cx="1099113" cy="5461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842817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</p:spTree>
    <p:extLst>
      <p:ext uri="{BB962C8B-B14F-4D97-AF65-F5344CB8AC3E}">
        <p14:creationId xmlns:p14="http://schemas.microsoft.com/office/powerpoint/2010/main" val="376470442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Multiplication: Equal Groups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1"/>
                </a:solidFill>
              </a:rPr>
              <a:t>5 </a:t>
            </a:r>
            <a:r>
              <a:rPr lang="en-US" sz="3600" dirty="0">
                <a:solidFill>
                  <a:schemeClr val="accent1"/>
                </a:solidFill>
              </a:rPr>
              <a:t>×</a:t>
            </a:r>
            <a:r>
              <a:rPr lang="en-US" sz="3600" b="0" dirty="0">
                <a:solidFill>
                  <a:schemeClr val="accent1"/>
                </a:solidFill>
              </a:rPr>
              <a:t> 3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2 </a:t>
            </a:r>
            <a:r>
              <a:rPr lang="en-US" sz="3600" dirty="0">
                <a:solidFill>
                  <a:schemeClr val="accent4"/>
                </a:solidFill>
              </a:rPr>
              <a:t>×</a:t>
            </a:r>
            <a:r>
              <a:rPr lang="en-US" sz="3600" b="0" dirty="0">
                <a:solidFill>
                  <a:schemeClr val="accent4"/>
                </a:solidFill>
              </a:rPr>
              <a:t> 5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82881" y="3810000"/>
            <a:ext cx="2342305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82" y="2801297"/>
            <a:ext cx="1727200" cy="1727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18202E-D722-844C-8C6B-3ECAE6FE57FD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37F929-6964-4C46-885A-E6A5A52D8AB0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89CE2BA-2949-6243-BEEC-93CDC15F110B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F6701A4-0B3C-D24A-A3F6-D51527135144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7F9BC33-E355-1544-B5E4-D1E7FE68577C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193851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Array/Area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95A03-C365-FD48-886B-E37081083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51514"/>
            <a:ext cx="8686800" cy="4839538"/>
          </a:xfrm>
        </p:spPr>
        <p:txBody>
          <a:bodyPr/>
          <a:lstStyle/>
          <a:p>
            <a:r>
              <a:rPr lang="en-US" dirty="0"/>
              <a:t>Make the array, count product</a:t>
            </a:r>
          </a:p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249271" y="35455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0271" y="35455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249271" y="40789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30271" y="40789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249271" y="46123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630271" y="46123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2D8A0B-8AAA-2246-95D9-E58E8AE53021}"/>
              </a:ext>
            </a:extLst>
          </p:cNvPr>
          <p:cNvSpPr txBox="1"/>
          <p:nvPr/>
        </p:nvSpPr>
        <p:spPr>
          <a:xfrm>
            <a:off x="2857201" y="5145741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0C8639-1812-B946-89C2-1179EEBA2E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140" y="1805641"/>
            <a:ext cx="1501435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4122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Multiplication: Array/Area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A8716"/>
                </a:solidFill>
              </a:rPr>
              <a:t>3 × 4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2 </a:t>
            </a:r>
            <a:r>
              <a:rPr lang="en-US" sz="3600" dirty="0">
                <a:solidFill>
                  <a:schemeClr val="accent4"/>
                </a:solidFill>
              </a:rPr>
              <a:t>×</a:t>
            </a:r>
            <a:r>
              <a:rPr lang="en-US" sz="3600" b="0" dirty="0">
                <a:solidFill>
                  <a:schemeClr val="accent4"/>
                </a:solidFill>
              </a:rPr>
              <a:t> 5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636197"/>
            <a:ext cx="20574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094" y="3683947"/>
            <a:ext cx="2019300" cy="20193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D993B3-02D8-D342-901A-E7198CA57DCC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B44B14-2179-BB4F-B333-659DBDE3A683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F6E9D14-9298-0144-9B8A-4AC4E477750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EC45E5-E462-3C43-8B3D-D55AFA7C7EA7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743884F-7E0A-C647-9DE9-F681DEFEE6F1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8154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Comparison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929F47-A23A-774C-A08F-FA8081095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00066"/>
            <a:ext cx="8686800" cy="4839538"/>
          </a:xfrm>
        </p:spPr>
        <p:txBody>
          <a:bodyPr/>
          <a:lstStyle/>
          <a:p>
            <a:r>
              <a:rPr lang="en-US" dirty="0"/>
              <a:t>Show a set, then multiply the set</a:t>
            </a:r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695836" y="4787153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C8DEA9-54C9-E547-9B5D-863F45021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506" y="2205283"/>
            <a:ext cx="5834311" cy="139887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BB49162D-F6E9-1143-8FE4-3616FDEDD487}"/>
              </a:ext>
            </a:extLst>
          </p:cNvPr>
          <p:cNvSpPr/>
          <p:nvPr/>
        </p:nvSpPr>
        <p:spPr>
          <a:xfrm>
            <a:off x="2089773" y="2064631"/>
            <a:ext cx="2765941" cy="428978"/>
          </a:xfrm>
          <a:custGeom>
            <a:avLst/>
            <a:gdLst>
              <a:gd name="connsiteX0" fmla="*/ 0 w 2765941"/>
              <a:gd name="connsiteY0" fmla="*/ 428978 h 428978"/>
              <a:gd name="connsiteX1" fmla="*/ 22577 w 2765941"/>
              <a:gd name="connsiteY1" fmla="*/ 316089 h 428978"/>
              <a:gd name="connsiteX2" fmla="*/ 56444 w 2765941"/>
              <a:gd name="connsiteY2" fmla="*/ 282222 h 428978"/>
              <a:gd name="connsiteX3" fmla="*/ 79022 w 2765941"/>
              <a:gd name="connsiteY3" fmla="*/ 248355 h 428978"/>
              <a:gd name="connsiteX4" fmla="*/ 112889 w 2765941"/>
              <a:gd name="connsiteY4" fmla="*/ 225778 h 428978"/>
              <a:gd name="connsiteX5" fmla="*/ 180622 w 2765941"/>
              <a:gd name="connsiteY5" fmla="*/ 180622 h 428978"/>
              <a:gd name="connsiteX6" fmla="*/ 248355 w 2765941"/>
              <a:gd name="connsiteY6" fmla="*/ 124178 h 428978"/>
              <a:gd name="connsiteX7" fmla="*/ 316089 w 2765941"/>
              <a:gd name="connsiteY7" fmla="*/ 101600 h 428978"/>
              <a:gd name="connsiteX8" fmla="*/ 383822 w 2765941"/>
              <a:gd name="connsiteY8" fmla="*/ 79022 h 428978"/>
              <a:gd name="connsiteX9" fmla="*/ 428977 w 2765941"/>
              <a:gd name="connsiteY9" fmla="*/ 67733 h 428978"/>
              <a:gd name="connsiteX10" fmla="*/ 541866 w 2765941"/>
              <a:gd name="connsiteY10" fmla="*/ 56444 h 428978"/>
              <a:gd name="connsiteX11" fmla="*/ 790222 w 2765941"/>
              <a:gd name="connsiteY11" fmla="*/ 45155 h 428978"/>
              <a:gd name="connsiteX12" fmla="*/ 1016000 w 2765941"/>
              <a:gd name="connsiteY12" fmla="*/ 56444 h 428978"/>
              <a:gd name="connsiteX13" fmla="*/ 1140177 w 2765941"/>
              <a:gd name="connsiteY13" fmla="*/ 79022 h 428978"/>
              <a:gd name="connsiteX14" fmla="*/ 1207911 w 2765941"/>
              <a:gd name="connsiteY14" fmla="*/ 101600 h 428978"/>
              <a:gd name="connsiteX15" fmla="*/ 1241777 w 2765941"/>
              <a:gd name="connsiteY15" fmla="*/ 112889 h 428978"/>
              <a:gd name="connsiteX16" fmla="*/ 1275644 w 2765941"/>
              <a:gd name="connsiteY16" fmla="*/ 135466 h 428978"/>
              <a:gd name="connsiteX17" fmla="*/ 1320800 w 2765941"/>
              <a:gd name="connsiteY17" fmla="*/ 191911 h 428978"/>
              <a:gd name="connsiteX18" fmla="*/ 1332089 w 2765941"/>
              <a:gd name="connsiteY18" fmla="*/ 225778 h 428978"/>
              <a:gd name="connsiteX19" fmla="*/ 1365955 w 2765941"/>
              <a:gd name="connsiteY19" fmla="*/ 293511 h 428978"/>
              <a:gd name="connsiteX20" fmla="*/ 1377244 w 2765941"/>
              <a:gd name="connsiteY20" fmla="*/ 406400 h 428978"/>
              <a:gd name="connsiteX21" fmla="*/ 1388533 w 2765941"/>
              <a:gd name="connsiteY21" fmla="*/ 316089 h 428978"/>
              <a:gd name="connsiteX22" fmla="*/ 1399822 w 2765941"/>
              <a:gd name="connsiteY22" fmla="*/ 270933 h 428978"/>
              <a:gd name="connsiteX23" fmla="*/ 1467555 w 2765941"/>
              <a:gd name="connsiteY23" fmla="*/ 169333 h 428978"/>
              <a:gd name="connsiteX24" fmla="*/ 1490133 w 2765941"/>
              <a:gd name="connsiteY24" fmla="*/ 135466 h 428978"/>
              <a:gd name="connsiteX25" fmla="*/ 1557866 w 2765941"/>
              <a:gd name="connsiteY25" fmla="*/ 90311 h 428978"/>
              <a:gd name="connsiteX26" fmla="*/ 1693333 w 2765941"/>
              <a:gd name="connsiteY26" fmla="*/ 45155 h 428978"/>
              <a:gd name="connsiteX27" fmla="*/ 1761066 w 2765941"/>
              <a:gd name="connsiteY27" fmla="*/ 22578 h 428978"/>
              <a:gd name="connsiteX28" fmla="*/ 1919111 w 2765941"/>
              <a:gd name="connsiteY28" fmla="*/ 0 h 428978"/>
              <a:gd name="connsiteX29" fmla="*/ 2201333 w 2765941"/>
              <a:gd name="connsiteY29" fmla="*/ 11289 h 428978"/>
              <a:gd name="connsiteX30" fmla="*/ 2269066 w 2765941"/>
              <a:gd name="connsiteY30" fmla="*/ 22578 h 428978"/>
              <a:gd name="connsiteX31" fmla="*/ 2427111 w 2765941"/>
              <a:gd name="connsiteY31" fmla="*/ 67733 h 428978"/>
              <a:gd name="connsiteX32" fmla="*/ 2460977 w 2765941"/>
              <a:gd name="connsiteY32" fmla="*/ 79022 h 428978"/>
              <a:gd name="connsiteX33" fmla="*/ 2494844 w 2765941"/>
              <a:gd name="connsiteY33" fmla="*/ 90311 h 428978"/>
              <a:gd name="connsiteX34" fmla="*/ 2562577 w 2765941"/>
              <a:gd name="connsiteY34" fmla="*/ 135466 h 428978"/>
              <a:gd name="connsiteX35" fmla="*/ 2630311 w 2765941"/>
              <a:gd name="connsiteY35" fmla="*/ 191911 h 428978"/>
              <a:gd name="connsiteX36" fmla="*/ 2686755 w 2765941"/>
              <a:gd name="connsiteY36" fmla="*/ 248355 h 428978"/>
              <a:gd name="connsiteX37" fmla="*/ 2743200 w 2765941"/>
              <a:gd name="connsiteY37" fmla="*/ 304800 h 428978"/>
              <a:gd name="connsiteX38" fmla="*/ 2765777 w 2765941"/>
              <a:gd name="connsiteY38" fmla="*/ 406400 h 42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765941" h="428978">
                <a:moveTo>
                  <a:pt x="0" y="428978"/>
                </a:moveTo>
                <a:cubicBezTo>
                  <a:pt x="955" y="422292"/>
                  <a:pt x="8249" y="337581"/>
                  <a:pt x="22577" y="316089"/>
                </a:cubicBezTo>
                <a:cubicBezTo>
                  <a:pt x="31433" y="302805"/>
                  <a:pt x="46223" y="294487"/>
                  <a:pt x="56444" y="282222"/>
                </a:cubicBezTo>
                <a:cubicBezTo>
                  <a:pt x="65130" y="271799"/>
                  <a:pt x="69428" y="257949"/>
                  <a:pt x="79022" y="248355"/>
                </a:cubicBezTo>
                <a:cubicBezTo>
                  <a:pt x="88616" y="238761"/>
                  <a:pt x="102466" y="234464"/>
                  <a:pt x="112889" y="225778"/>
                </a:cubicBezTo>
                <a:cubicBezTo>
                  <a:pt x="169265" y="178798"/>
                  <a:pt x="121103" y="200462"/>
                  <a:pt x="180622" y="180622"/>
                </a:cubicBezTo>
                <a:cubicBezTo>
                  <a:pt x="201890" y="159354"/>
                  <a:pt x="220065" y="136751"/>
                  <a:pt x="248355" y="124178"/>
                </a:cubicBezTo>
                <a:cubicBezTo>
                  <a:pt x="270103" y="114512"/>
                  <a:pt x="293511" y="109126"/>
                  <a:pt x="316089" y="101600"/>
                </a:cubicBezTo>
                <a:lnTo>
                  <a:pt x="383822" y="79022"/>
                </a:lnTo>
                <a:cubicBezTo>
                  <a:pt x="398874" y="75259"/>
                  <a:pt x="413618" y="69927"/>
                  <a:pt x="428977" y="67733"/>
                </a:cubicBezTo>
                <a:cubicBezTo>
                  <a:pt x="466414" y="62385"/>
                  <a:pt x="504122" y="58803"/>
                  <a:pt x="541866" y="56444"/>
                </a:cubicBezTo>
                <a:cubicBezTo>
                  <a:pt x="624575" y="51275"/>
                  <a:pt x="707437" y="48918"/>
                  <a:pt x="790222" y="45155"/>
                </a:cubicBezTo>
                <a:cubicBezTo>
                  <a:pt x="865481" y="48918"/>
                  <a:pt x="940853" y="50877"/>
                  <a:pt x="1016000" y="56444"/>
                </a:cubicBezTo>
                <a:cubicBezTo>
                  <a:pt x="1054712" y="59312"/>
                  <a:pt x="1101668" y="67469"/>
                  <a:pt x="1140177" y="79022"/>
                </a:cubicBezTo>
                <a:cubicBezTo>
                  <a:pt x="1162973" y="85861"/>
                  <a:pt x="1185333" y="94074"/>
                  <a:pt x="1207911" y="101600"/>
                </a:cubicBezTo>
                <a:cubicBezTo>
                  <a:pt x="1219200" y="105363"/>
                  <a:pt x="1231876" y="106289"/>
                  <a:pt x="1241777" y="112889"/>
                </a:cubicBezTo>
                <a:lnTo>
                  <a:pt x="1275644" y="135466"/>
                </a:lnTo>
                <a:cubicBezTo>
                  <a:pt x="1304019" y="220592"/>
                  <a:pt x="1262443" y="118964"/>
                  <a:pt x="1320800" y="191911"/>
                </a:cubicBezTo>
                <a:cubicBezTo>
                  <a:pt x="1328234" y="201203"/>
                  <a:pt x="1326767" y="215135"/>
                  <a:pt x="1332089" y="225778"/>
                </a:cubicBezTo>
                <a:cubicBezTo>
                  <a:pt x="1375856" y="313314"/>
                  <a:pt x="1337579" y="208384"/>
                  <a:pt x="1365955" y="293511"/>
                </a:cubicBezTo>
                <a:cubicBezTo>
                  <a:pt x="1369718" y="331141"/>
                  <a:pt x="1350503" y="379659"/>
                  <a:pt x="1377244" y="406400"/>
                </a:cubicBezTo>
                <a:cubicBezTo>
                  <a:pt x="1398696" y="427852"/>
                  <a:pt x="1383545" y="346014"/>
                  <a:pt x="1388533" y="316089"/>
                </a:cubicBezTo>
                <a:cubicBezTo>
                  <a:pt x="1391084" y="300785"/>
                  <a:pt x="1392883" y="284810"/>
                  <a:pt x="1399822" y="270933"/>
                </a:cubicBezTo>
                <a:cubicBezTo>
                  <a:pt x="1399823" y="270931"/>
                  <a:pt x="1456266" y="186267"/>
                  <a:pt x="1467555" y="169333"/>
                </a:cubicBezTo>
                <a:cubicBezTo>
                  <a:pt x="1475081" y="158044"/>
                  <a:pt x="1478844" y="142992"/>
                  <a:pt x="1490133" y="135466"/>
                </a:cubicBezTo>
                <a:cubicBezTo>
                  <a:pt x="1512711" y="120414"/>
                  <a:pt x="1532124" y="98892"/>
                  <a:pt x="1557866" y="90311"/>
                </a:cubicBezTo>
                <a:lnTo>
                  <a:pt x="1693333" y="45155"/>
                </a:lnTo>
                <a:lnTo>
                  <a:pt x="1761066" y="22578"/>
                </a:lnTo>
                <a:cubicBezTo>
                  <a:pt x="1850924" y="4606"/>
                  <a:pt x="1798441" y="13408"/>
                  <a:pt x="1919111" y="0"/>
                </a:cubicBezTo>
                <a:cubicBezTo>
                  <a:pt x="2013185" y="3763"/>
                  <a:pt x="2107379" y="5227"/>
                  <a:pt x="2201333" y="11289"/>
                </a:cubicBezTo>
                <a:cubicBezTo>
                  <a:pt x="2224175" y="12763"/>
                  <a:pt x="2246685" y="17782"/>
                  <a:pt x="2269066" y="22578"/>
                </a:cubicBezTo>
                <a:cubicBezTo>
                  <a:pt x="2348449" y="39588"/>
                  <a:pt x="2356029" y="44039"/>
                  <a:pt x="2427111" y="67733"/>
                </a:cubicBezTo>
                <a:lnTo>
                  <a:pt x="2460977" y="79022"/>
                </a:lnTo>
                <a:cubicBezTo>
                  <a:pt x="2472266" y="82785"/>
                  <a:pt x="2484943" y="83710"/>
                  <a:pt x="2494844" y="90311"/>
                </a:cubicBezTo>
                <a:cubicBezTo>
                  <a:pt x="2517422" y="105363"/>
                  <a:pt x="2543390" y="116279"/>
                  <a:pt x="2562577" y="135466"/>
                </a:cubicBezTo>
                <a:cubicBezTo>
                  <a:pt x="2606038" y="178927"/>
                  <a:pt x="2583160" y="160477"/>
                  <a:pt x="2630311" y="191911"/>
                </a:cubicBezTo>
                <a:cubicBezTo>
                  <a:pt x="2690520" y="282225"/>
                  <a:pt x="2611496" y="173096"/>
                  <a:pt x="2686755" y="248355"/>
                </a:cubicBezTo>
                <a:cubicBezTo>
                  <a:pt x="2762015" y="323615"/>
                  <a:pt x="2652888" y="244592"/>
                  <a:pt x="2743200" y="304800"/>
                </a:cubicBezTo>
                <a:cubicBezTo>
                  <a:pt x="2769347" y="383243"/>
                  <a:pt x="2765777" y="348734"/>
                  <a:pt x="2765777" y="406400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7405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Multiplication: Comparison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3"/>
                </a:solidFill>
              </a:rPr>
              <a:t>6 </a:t>
            </a:r>
            <a:r>
              <a:rPr lang="en-US" sz="3600" dirty="0">
                <a:solidFill>
                  <a:schemeClr val="accent3"/>
                </a:solidFill>
              </a:rPr>
              <a:t>×</a:t>
            </a:r>
            <a:r>
              <a:rPr lang="en-US" sz="3600" b="0" dirty="0">
                <a:solidFill>
                  <a:schemeClr val="accent3"/>
                </a:solidFill>
              </a:rPr>
              <a:t> 3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4 </a:t>
            </a:r>
            <a:r>
              <a:rPr lang="en-US" sz="3600" dirty="0">
                <a:solidFill>
                  <a:schemeClr val="accent4"/>
                </a:solidFill>
              </a:rPr>
              <a:t>×</a:t>
            </a:r>
            <a:r>
              <a:rPr lang="en-US" sz="3600" b="0" dirty="0">
                <a:solidFill>
                  <a:schemeClr val="accent4"/>
                </a:solidFill>
              </a:rPr>
              <a:t> 5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0AADF6-549F-904B-88EE-BC9946570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392706"/>
            <a:ext cx="5834311" cy="139887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BC6122-E445-3149-84DD-09B1585B1A16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1BF98E0-39B7-6C4A-853C-F95BE38A4EC8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D5CC5F8-8C8E-844E-B321-02034A59A986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A220800-5219-C54A-A0C0-7D11D6F10F72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2FBBB57-0393-B944-9770-6E90E7E56B19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66194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533400" y="3048000"/>
            <a:ext cx="847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multiplication in different ways?</a:t>
            </a:r>
          </a:p>
        </p:txBody>
      </p:sp>
    </p:spTree>
    <p:extLst>
      <p:ext uri="{BB962C8B-B14F-4D97-AF65-F5344CB8AC3E}">
        <p14:creationId xmlns:p14="http://schemas.microsoft.com/office/powerpoint/2010/main" val="391884562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Groups</a:t>
            </a:r>
            <a:r>
              <a:rPr lang="en-US" sz="2800" dirty="0"/>
              <a:t> multiplied by </a:t>
            </a:r>
            <a:r>
              <a:rPr lang="en-US" sz="2800" b="1" dirty="0">
                <a:solidFill>
                  <a:srgbClr val="FF6600"/>
                </a:solidFill>
              </a:rPr>
              <a:t>number in each group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r>
              <a:rPr lang="en-US" sz="2800" b="1" dirty="0"/>
              <a:t> </a:t>
            </a:r>
          </a:p>
          <a:p>
            <a:pPr lvl="1"/>
            <a:r>
              <a:rPr lang="en-US" sz="2800" dirty="0"/>
              <a:t>Carlos has </a:t>
            </a:r>
            <a:r>
              <a:rPr lang="en-US" sz="2800" b="1" dirty="0">
                <a:solidFill>
                  <a:srgbClr val="00B050"/>
                </a:solidFill>
              </a:rPr>
              <a:t>2</a:t>
            </a:r>
            <a:r>
              <a:rPr lang="en-US" sz="2800" dirty="0"/>
              <a:t> bags of apples. There are </a:t>
            </a:r>
            <a:r>
              <a:rPr lang="en-US" sz="2800" b="1" dirty="0">
                <a:solidFill>
                  <a:srgbClr val="EB641B"/>
                </a:solidFill>
              </a:rPr>
              <a:t>6</a:t>
            </a:r>
            <a:r>
              <a:rPr lang="en-US" sz="2800" dirty="0"/>
              <a:t> apples in each bag. How many apples does Carlos have altogether? 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2</a:t>
            </a:r>
            <a:r>
              <a:rPr lang="en-US" sz="2800" dirty="0"/>
              <a:t> × </a:t>
            </a:r>
            <a:r>
              <a:rPr lang="en-US" sz="2800" b="1" dirty="0">
                <a:solidFill>
                  <a:srgbClr val="EB641B"/>
                </a:solidFill>
              </a:rPr>
              <a:t>6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? </a:t>
            </a:r>
            <a:r>
              <a:rPr lang="en-US" sz="5100" b="1" dirty="0">
                <a:solidFill>
                  <a:srgbClr val="0070C0"/>
                </a:solidFill>
              </a:rPr>
              <a:t>		</a:t>
            </a:r>
          </a:p>
          <a:p>
            <a:pPr lvl="2"/>
            <a:endParaRPr lang="en-US" sz="28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863EE-06FF-5D4C-8195-184B65B3FF96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03381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Set</a:t>
            </a:r>
            <a:r>
              <a:rPr lang="en-US" sz="2800" dirty="0"/>
              <a:t> multiplied by a number of </a:t>
            </a:r>
            <a:r>
              <a:rPr lang="en-US" sz="2800" b="1" dirty="0">
                <a:solidFill>
                  <a:srgbClr val="EB641B"/>
                </a:solidFill>
              </a:rPr>
              <a:t>times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endParaRPr lang="en-US" sz="2800" dirty="0"/>
          </a:p>
          <a:p>
            <a:pPr lvl="1" eaLnBrk="1" hangingPunct="1"/>
            <a:r>
              <a:rPr lang="en-US" sz="2800" dirty="0"/>
              <a:t>Beth picked </a:t>
            </a:r>
            <a:r>
              <a:rPr lang="en-US" sz="2800" b="1" dirty="0">
                <a:solidFill>
                  <a:srgbClr val="00B050"/>
                </a:solidFill>
              </a:rPr>
              <a:t>6</a:t>
            </a:r>
            <a:r>
              <a:rPr lang="en-US" sz="2800" dirty="0"/>
              <a:t> apples. Amy picked </a:t>
            </a:r>
            <a:r>
              <a:rPr lang="en-US" sz="2800" b="1" dirty="0">
                <a:solidFill>
                  <a:srgbClr val="EB641B"/>
                </a:solidFill>
              </a:rPr>
              <a:t>2</a:t>
            </a:r>
            <a:r>
              <a:rPr lang="en-US" sz="2800" dirty="0"/>
              <a:t> times as many apples as Beth. How many apples did Amy pick?  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6</a:t>
            </a:r>
            <a:r>
              <a:rPr lang="en-US" sz="2800" dirty="0"/>
              <a:t> × </a:t>
            </a:r>
            <a:r>
              <a:rPr lang="en-US" sz="2800" b="1" dirty="0">
                <a:solidFill>
                  <a:srgbClr val="EB641B"/>
                </a:solidFill>
              </a:rPr>
              <a:t>2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?	</a:t>
            </a:r>
            <a:r>
              <a:rPr lang="en-US" sz="2400" b="1" dirty="0">
                <a:solidFill>
                  <a:srgbClr val="0070C0"/>
                </a:solidFill>
              </a:rPr>
              <a:t>	</a:t>
            </a:r>
          </a:p>
          <a:p>
            <a:pPr marL="731520" lvl="2" indent="0">
              <a:buNone/>
            </a:pPr>
            <a:endParaRPr lang="en-US" sz="2400" b="1" dirty="0">
              <a:solidFill>
                <a:srgbClr val="0070C0"/>
              </a:solidFill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E4207D-6FE2-2B42-8959-489FC554E64B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64173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Division Facts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300" dirty="0"/>
              <a:t>90 division basic facts</a:t>
            </a:r>
          </a:p>
          <a:p>
            <a:pPr lvl="1" eaLnBrk="1" hangingPunct="1"/>
            <a:r>
              <a:rPr lang="en-US" b="0" dirty="0"/>
              <a:t>Divisor and quotient are single-digit numbers and dividend is single- or double-digit number</a:t>
            </a:r>
          </a:p>
          <a:p>
            <a:pPr eaLnBrk="1" hangingPunct="1">
              <a:buFontTx/>
              <a:buNone/>
            </a:pPr>
            <a:r>
              <a:rPr lang="en-US" dirty="0"/>
              <a:t>	   8 	</a:t>
            </a:r>
            <a:r>
              <a:rPr lang="en-US" dirty="0">
                <a:cs typeface="Arial" charset="0"/>
              </a:rPr>
              <a:t>÷	4	=	2</a:t>
            </a:r>
            <a:r>
              <a:rPr lang="en-US" dirty="0"/>
              <a:t>	</a:t>
            </a:r>
          </a:p>
          <a:p>
            <a:pPr eaLnBrk="1" hangingPunct="1">
              <a:buFontTx/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dividend</a:t>
            </a:r>
            <a:r>
              <a:rPr lang="en-US" b="1" dirty="0">
                <a:solidFill>
                  <a:srgbClr val="EB641B"/>
                </a:solidFill>
              </a:rPr>
              <a:t>)   </a:t>
            </a:r>
            <a:r>
              <a:rPr lang="en-US" dirty="0"/>
              <a:t> 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divisor</a:t>
            </a:r>
            <a:r>
              <a:rPr lang="en-US" b="1" dirty="0">
                <a:solidFill>
                  <a:srgbClr val="EB641B"/>
                </a:solidFill>
              </a:rPr>
              <a:t>)</a:t>
            </a:r>
            <a:r>
              <a:rPr lang="en-US" dirty="0"/>
              <a:t>	   </a:t>
            </a:r>
            <a:r>
              <a:rPr lang="en-US" b="1" dirty="0">
                <a:solidFill>
                  <a:srgbClr val="EB641B"/>
                </a:solidFill>
              </a:rPr>
              <a:t> (</a:t>
            </a:r>
            <a:r>
              <a:rPr lang="en-US" b="1" u="sng" dirty="0">
                <a:solidFill>
                  <a:srgbClr val="EB641B"/>
                </a:solidFill>
              </a:rPr>
              <a:t>quotient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en-US" sz="2000" u="sng" dirty="0"/>
          </a:p>
          <a:p>
            <a:pPr lvl="1" eaLnBrk="1" hangingPunct="1">
              <a:buFontTx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0463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8438A4-61C7-5845-9D6A-C66BBA2A2F70}"/>
              </a:ext>
            </a:extLst>
          </p:cNvPr>
          <p:cNvSpPr txBox="1"/>
          <p:nvPr/>
        </p:nvSpPr>
        <p:spPr>
          <a:xfrm>
            <a:off x="407504" y="606287"/>
            <a:ext cx="7971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support systems does your school </a:t>
            </a:r>
          </a:p>
          <a:p>
            <a:pPr algn="ctr"/>
            <a:r>
              <a:rPr lang="en-US" sz="3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in place to help these learners?</a:t>
            </a:r>
          </a:p>
        </p:txBody>
      </p:sp>
    </p:spTree>
    <p:extLst>
      <p:ext uri="{BB962C8B-B14F-4D97-AF65-F5344CB8AC3E}">
        <p14:creationId xmlns:p14="http://schemas.microsoft.com/office/powerpoint/2010/main" val="42333368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Division: Equal Groups (Partitive Division)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62A89A-F522-8C4E-9A96-60C51A6D3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75790"/>
            <a:ext cx="8686800" cy="4839538"/>
          </a:xfrm>
        </p:spPr>
        <p:txBody>
          <a:bodyPr/>
          <a:lstStyle/>
          <a:p>
            <a:r>
              <a:rPr lang="en-US" dirty="0"/>
              <a:t>Show the dividend, divide equally among divisor, count quotient</a:t>
            </a: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253161"/>
            <a:ext cx="1099113" cy="546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3872161"/>
            <a:ext cx="1099113" cy="546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4405561"/>
            <a:ext cx="1099113" cy="546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984134"/>
            <a:ext cx="1752600" cy="1752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831734"/>
            <a:ext cx="1752600" cy="1752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2060334"/>
            <a:ext cx="1752600" cy="17526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050934"/>
            <a:ext cx="558800" cy="4254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2898534"/>
            <a:ext cx="558800" cy="4254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2060334"/>
            <a:ext cx="558800" cy="4254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872161"/>
            <a:ext cx="1099113" cy="5461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795961"/>
            <a:ext cx="1099113" cy="5461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329361"/>
            <a:ext cx="1099113" cy="5461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441334"/>
            <a:ext cx="558800" cy="4254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967161"/>
            <a:ext cx="558800" cy="4254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88934"/>
            <a:ext cx="558800" cy="4254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885641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÷ 3 = 2</a:t>
            </a:r>
          </a:p>
        </p:txBody>
      </p:sp>
    </p:spTree>
    <p:extLst>
      <p:ext uri="{BB962C8B-B14F-4D97-AF65-F5344CB8AC3E}">
        <p14:creationId xmlns:p14="http://schemas.microsoft.com/office/powerpoint/2010/main" val="296492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31684 0.05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51424 -0.035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12" y="-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0.00231 L 0.80313 -0.086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51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0.2085 -0.011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0.00231 L 0.44462 0.057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0.59201 0.122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Division: Partitive Division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A8716"/>
                </a:solidFill>
              </a:rPr>
              <a:t>12 ÷ 4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15 </a:t>
            </a:r>
            <a:r>
              <a:rPr lang="en-US" sz="3600" dirty="0">
                <a:solidFill>
                  <a:schemeClr val="accent4"/>
                </a:solidFill>
              </a:rPr>
              <a:t>÷</a:t>
            </a:r>
            <a:r>
              <a:rPr lang="en-US" sz="3600" b="0" dirty="0">
                <a:solidFill>
                  <a:schemeClr val="accent4"/>
                </a:solidFill>
              </a:rPr>
              <a:t> 3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600" y="2590800"/>
            <a:ext cx="2342305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800" y="3917577"/>
            <a:ext cx="1727200" cy="1727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51D92F7-6D54-BD49-9DBF-E298AEBABAAB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193189-B387-B044-91FA-85C571F6916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CF61CCC-3FAA-9C46-9904-D202E05214DC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B6F71A6-304D-A444-9F48-D7C2C549FF29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91077D1-4B87-4045-8050-6A5E933057AC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429444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Division: Equal Groups (Measurement Division)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C01B57-4A5E-E543-A590-8FAA56687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60407"/>
            <a:ext cx="8686800" cy="4839538"/>
          </a:xfrm>
        </p:spPr>
        <p:txBody>
          <a:bodyPr/>
          <a:lstStyle/>
          <a:p>
            <a:r>
              <a:rPr lang="en-US" dirty="0"/>
              <a:t>Show the dividend, make groups of the divisor, count groups</a:t>
            </a: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253161"/>
            <a:ext cx="1099113" cy="546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872161"/>
            <a:ext cx="1099113" cy="546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4329361"/>
            <a:ext cx="1099113" cy="5461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814761"/>
            <a:ext cx="558800" cy="4254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19561"/>
            <a:ext cx="558800" cy="425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500561"/>
            <a:ext cx="558800" cy="4254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2576761"/>
            <a:ext cx="558800" cy="4254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662361"/>
            <a:ext cx="558800" cy="4254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2043361"/>
            <a:ext cx="558800" cy="4254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872161"/>
            <a:ext cx="1099113" cy="5461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795961"/>
            <a:ext cx="1099113" cy="5461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329361"/>
            <a:ext cx="1099113" cy="5461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85641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÷ 3 = 2</a:t>
            </a:r>
          </a:p>
        </p:txBody>
      </p:sp>
    </p:spTree>
    <p:extLst>
      <p:ext uri="{BB962C8B-B14F-4D97-AF65-F5344CB8AC3E}">
        <p14:creationId xmlns:p14="http://schemas.microsoft.com/office/powerpoint/2010/main" val="32879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-3.74364E-6 L 0.43356 -3.74364E-6 " pathEditMode="relative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4709E-6 -3.74364E-6 L 0.36686 -3.74364E-6 " pathEditMode="relative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6.25636E-6 L 0.32517 6.25636E-6 " pathEditMode="relative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4709E-6 -3.74364E-6 L 0.62533 -0.0111 " pathEditMode="relative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-3.74364E-6 L 0.55029 0.01111 " pathEditMode="relative" ptsTypes="AA">
                                      <p:cBhvr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3 0.00231 L 0.59476 -0.00879 " pathEditMode="relative" ptsTypes="AA"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Division: Measurement Division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A8716"/>
                </a:solidFill>
              </a:rPr>
              <a:t>10 ÷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9 </a:t>
            </a:r>
            <a:r>
              <a:rPr lang="en-US" sz="3600" dirty="0">
                <a:solidFill>
                  <a:schemeClr val="accent4"/>
                </a:solidFill>
              </a:rPr>
              <a:t>÷</a:t>
            </a:r>
            <a:r>
              <a:rPr lang="en-US" sz="3600" b="0" dirty="0">
                <a:solidFill>
                  <a:schemeClr val="accent4"/>
                </a:solidFill>
              </a:rPr>
              <a:t> 3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600" y="2674297"/>
            <a:ext cx="2342305" cy="1981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FC31F48-118F-0248-B49C-1DCAF325DF85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968043-E3A3-534E-9548-2770AFFBEDE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D10DEDF-6C42-2049-9303-BDEDF587A42B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8D22D5F-AF96-8E47-AEDC-8B440E7A9218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91D7C27-4135-D243-BF65-9950BF0A774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338596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762000" y="3048000"/>
            <a:ext cx="7714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division in different ways?</a:t>
            </a:r>
          </a:p>
        </p:txBody>
      </p:sp>
    </p:spTree>
    <p:extLst>
      <p:ext uri="{BB962C8B-B14F-4D97-AF65-F5344CB8AC3E}">
        <p14:creationId xmlns:p14="http://schemas.microsoft.com/office/powerpoint/2010/main" val="171330272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Groups</a:t>
            </a:r>
            <a:r>
              <a:rPr lang="en-US" sz="2800" dirty="0"/>
              <a:t> multiplied by </a:t>
            </a:r>
            <a:r>
              <a:rPr lang="en-US" sz="2800" b="1" dirty="0">
                <a:solidFill>
                  <a:srgbClr val="FF6600"/>
                </a:solidFill>
              </a:rPr>
              <a:t>number in each group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r>
              <a:rPr lang="en-US" sz="2800" b="1" dirty="0"/>
              <a:t> </a:t>
            </a:r>
            <a:endParaRPr lang="en-US" sz="2800" b="1" dirty="0">
              <a:solidFill>
                <a:srgbClr val="0070C0"/>
              </a:solidFill>
            </a:endParaRPr>
          </a:p>
          <a:p>
            <a:pPr lvl="1"/>
            <a:r>
              <a:rPr lang="en-US" sz="2800" dirty="0"/>
              <a:t>Carlos has </a:t>
            </a:r>
            <a:r>
              <a:rPr lang="en-US" sz="2800" b="1" dirty="0">
                <a:solidFill>
                  <a:srgbClr val="0070C0"/>
                </a:solidFill>
              </a:rPr>
              <a:t>12</a:t>
            </a:r>
            <a:r>
              <a:rPr lang="en-US" sz="2800" dirty="0"/>
              <a:t> apples. He wants to share them equally among his </a:t>
            </a:r>
            <a:r>
              <a:rPr lang="en-US" sz="2800" b="1" dirty="0">
                <a:solidFill>
                  <a:srgbClr val="00B050"/>
                </a:solidFill>
              </a:rPr>
              <a:t>2</a:t>
            </a:r>
            <a:r>
              <a:rPr lang="en-US" sz="2800" dirty="0"/>
              <a:t> friends. How many apples will each friend receive?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2 </a:t>
            </a:r>
            <a:r>
              <a:rPr lang="en-US" sz="2800" dirty="0"/>
              <a:t>× </a:t>
            </a:r>
            <a:r>
              <a:rPr lang="en-US" sz="2800" b="1" dirty="0">
                <a:solidFill>
                  <a:srgbClr val="EB641B"/>
                </a:solidFill>
              </a:rPr>
              <a:t>?</a:t>
            </a:r>
            <a:r>
              <a:rPr lang="en-US" sz="2800" dirty="0">
                <a:solidFill>
                  <a:srgbClr val="EB641B"/>
                </a:solidFill>
              </a:rPr>
              <a:t> </a:t>
            </a:r>
            <a:r>
              <a:rPr lang="en-US" sz="2800" dirty="0"/>
              <a:t>= </a:t>
            </a:r>
            <a:r>
              <a:rPr lang="en-US" sz="2800" b="1" dirty="0">
                <a:solidFill>
                  <a:srgbClr val="0070C0"/>
                </a:solidFill>
              </a:rPr>
              <a:t>12		</a:t>
            </a:r>
          </a:p>
          <a:p>
            <a:pPr lvl="1"/>
            <a:r>
              <a:rPr lang="en-US" sz="2800" dirty="0"/>
              <a:t>Carlos has </a:t>
            </a:r>
            <a:r>
              <a:rPr lang="en-US" sz="2800" b="1" dirty="0">
                <a:solidFill>
                  <a:srgbClr val="0070C0"/>
                </a:solidFill>
              </a:rPr>
              <a:t>12</a:t>
            </a:r>
            <a:r>
              <a:rPr lang="en-US" sz="2800" dirty="0"/>
              <a:t> apples. He put them into bags containing </a:t>
            </a:r>
            <a:r>
              <a:rPr lang="en-US" sz="2800" b="1" dirty="0">
                <a:solidFill>
                  <a:srgbClr val="EB641B"/>
                </a:solidFill>
              </a:rPr>
              <a:t>6</a:t>
            </a:r>
            <a:r>
              <a:rPr lang="en-US" sz="2800" dirty="0"/>
              <a:t> apples each. How many bags did Carlos use?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?</a:t>
            </a:r>
            <a:r>
              <a:rPr lang="en-US" sz="2800" dirty="0"/>
              <a:t> × </a:t>
            </a:r>
            <a:r>
              <a:rPr lang="en-US" sz="2800" b="1" dirty="0">
                <a:solidFill>
                  <a:srgbClr val="EB641B"/>
                </a:solidFill>
              </a:rPr>
              <a:t>6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12</a:t>
            </a:r>
            <a:endParaRPr lang="en-US" sz="2800" dirty="0"/>
          </a:p>
          <a:p>
            <a:pPr marL="228600" lvl="2" indent="0">
              <a:buNone/>
            </a:pPr>
            <a:r>
              <a:rPr lang="en-US" sz="5100" b="1" dirty="0">
                <a:solidFill>
                  <a:srgbClr val="0070C0"/>
                </a:solidFill>
              </a:rPr>
              <a:t>	</a:t>
            </a:r>
          </a:p>
          <a:p>
            <a:pPr lvl="2"/>
            <a:endParaRPr lang="en-US" sz="28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863EE-06FF-5D4C-8195-184B65B3FF96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83223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902663" y="414302"/>
            <a:ext cx="2806700" cy="89345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Addition</a:t>
            </a:r>
          </a:p>
        </p:txBody>
      </p:sp>
      <p:sp>
        <p:nvSpPr>
          <p:cNvPr id="9" name="Oval 8"/>
          <p:cNvSpPr/>
          <p:nvPr/>
        </p:nvSpPr>
        <p:spPr>
          <a:xfrm>
            <a:off x="4350771" y="414302"/>
            <a:ext cx="2806700" cy="8934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Subtraction</a:t>
            </a:r>
          </a:p>
        </p:txBody>
      </p:sp>
      <p:sp>
        <p:nvSpPr>
          <p:cNvPr id="7" name="Oval 6"/>
          <p:cNvSpPr/>
          <p:nvPr/>
        </p:nvSpPr>
        <p:spPr>
          <a:xfrm>
            <a:off x="1902663" y="1466310"/>
            <a:ext cx="2806700" cy="88978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Multiplication</a:t>
            </a:r>
          </a:p>
        </p:txBody>
      </p:sp>
      <p:sp>
        <p:nvSpPr>
          <p:cNvPr id="8" name="Oval 7"/>
          <p:cNvSpPr/>
          <p:nvPr/>
        </p:nvSpPr>
        <p:spPr>
          <a:xfrm>
            <a:off x="4350771" y="1466310"/>
            <a:ext cx="2806700" cy="8823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Division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302D43-3A74-2449-89A6-E4309B2EF744}"/>
              </a:ext>
            </a:extLst>
          </p:cNvPr>
          <p:cNvSpPr/>
          <p:nvPr/>
        </p:nvSpPr>
        <p:spPr>
          <a:xfrm>
            <a:off x="14748" y="3423349"/>
            <a:ext cx="4494629" cy="258301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BRIEF </a:t>
            </a:r>
          </a:p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(1-2 min)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C5C0B-058A-1143-99FD-DAD004F99822}"/>
              </a:ext>
            </a:extLst>
          </p:cNvPr>
          <p:cNvSpPr/>
          <p:nvPr/>
        </p:nvSpPr>
        <p:spPr>
          <a:xfrm>
            <a:off x="4586748" y="3423349"/>
            <a:ext cx="4494629" cy="25830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DAILY </a:t>
            </a:r>
          </a:p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(everyday)</a:t>
            </a:r>
          </a:p>
        </p:txBody>
      </p:sp>
    </p:spTree>
    <p:extLst>
      <p:ext uri="{BB962C8B-B14F-4D97-AF65-F5344CB8AC3E}">
        <p14:creationId xmlns:p14="http://schemas.microsoft.com/office/powerpoint/2010/main" val="288425237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Types of Fluency</a:t>
            </a:r>
          </a:p>
        </p:txBody>
      </p:sp>
    </p:spTree>
    <p:extLst>
      <p:ext uri="{BB962C8B-B14F-4D97-AF65-F5344CB8AC3E}">
        <p14:creationId xmlns:p14="http://schemas.microsoft.com/office/powerpoint/2010/main" val="315480536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69" y="900211"/>
            <a:ext cx="4748696" cy="1672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4D89A2-455C-E844-A472-EFDB2A9ED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698" y="3766930"/>
            <a:ext cx="4382208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4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64370E-C3C4-E046-8649-3C44D577F5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07" y="626165"/>
            <a:ext cx="5385980" cy="20417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208B32-974A-3945-B051-D36BEA36C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746" y="3743032"/>
            <a:ext cx="5709083" cy="204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2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7C619B-5AFB-4640-9B30-4BDDF6B37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120" y="0"/>
            <a:ext cx="5211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3410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57F258-A8E3-0C49-BB01-FD8CAB106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567" y="3031433"/>
            <a:ext cx="2831584" cy="28483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65B8E-9F67-784A-9BA7-76EA5EFF2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78" y="785189"/>
            <a:ext cx="4665873" cy="18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2375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D4EBCB-CE4E-A34D-B0B6-3B3AFC1232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267" y="1058517"/>
            <a:ext cx="4383712" cy="17287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D0D0B7-7A0E-BE45-9B0B-99CF9425A540}"/>
              </a:ext>
            </a:extLst>
          </p:cNvPr>
          <p:cNvSpPr txBox="1"/>
          <p:nvPr/>
        </p:nvSpPr>
        <p:spPr>
          <a:xfrm>
            <a:off x="3363962" y="4321452"/>
            <a:ext cx="5179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  <a:r>
              <a:rPr lang="en-US" sz="3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+ (-4) = ___      5 </a:t>
            </a:r>
            <a:r>
              <a:rPr lang="mr-IN" sz="3200" dirty="0">
                <a:solidFill>
                  <a:schemeClr val="accent4"/>
                </a:solidFill>
                <a:latin typeface="Calibri" panose="020F0502020204030204" pitchFamily="34" charset="0"/>
              </a:rPr>
              <a:t>–</a:t>
            </a:r>
            <a:r>
              <a:rPr lang="en-US" sz="3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(-6) = ___</a:t>
            </a:r>
          </a:p>
        </p:txBody>
      </p:sp>
    </p:spTree>
    <p:extLst>
      <p:ext uri="{BB962C8B-B14F-4D97-AF65-F5344CB8AC3E}">
        <p14:creationId xmlns:p14="http://schemas.microsoft.com/office/powerpoint/2010/main" val="50592629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4302D43-3A74-2449-89A6-E4309B2EF744}"/>
              </a:ext>
            </a:extLst>
          </p:cNvPr>
          <p:cNvSpPr/>
          <p:nvPr/>
        </p:nvSpPr>
        <p:spPr>
          <a:xfrm>
            <a:off x="14748" y="3423349"/>
            <a:ext cx="4494629" cy="258301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BRIEF </a:t>
            </a:r>
          </a:p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(1-2 min)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C5C0B-058A-1143-99FD-DAD004F99822}"/>
              </a:ext>
            </a:extLst>
          </p:cNvPr>
          <p:cNvSpPr/>
          <p:nvPr/>
        </p:nvSpPr>
        <p:spPr>
          <a:xfrm>
            <a:off x="4586748" y="3423349"/>
            <a:ext cx="4494629" cy="25830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DAILY </a:t>
            </a:r>
          </a:p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(everyday)</a:t>
            </a:r>
          </a:p>
        </p:txBody>
      </p:sp>
    </p:spTree>
    <p:extLst>
      <p:ext uri="{BB962C8B-B14F-4D97-AF65-F5344CB8AC3E}">
        <p14:creationId xmlns:p14="http://schemas.microsoft.com/office/powerpoint/2010/main" val="157578171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build fluency?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>
              <a:buFont typeface="Wingdings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Teach the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concepts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the operations </a:t>
            </a:r>
          </a:p>
          <a:p>
            <a:pPr marL="257175" indent="-257175">
              <a:buFont typeface="Wingdings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Teach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strategies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 understand how facts fit together</a:t>
            </a:r>
          </a:p>
          <a:p>
            <a:pPr marL="257175" indent="-257175">
              <a:buFont typeface="Wingdings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Practice building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fluency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with a variety of activities and games</a:t>
            </a:r>
          </a:p>
        </p:txBody>
      </p:sp>
    </p:spTree>
    <p:extLst>
      <p:ext uri="{BB962C8B-B14F-4D97-AF65-F5344CB8AC3E}">
        <p14:creationId xmlns:p14="http://schemas.microsoft.com/office/powerpoint/2010/main" val="401322010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27838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5020935" y="4453093"/>
            <a:ext cx="2187879" cy="5170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996435" y="4977435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4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28" y="483767"/>
            <a:ext cx="7439051" cy="41169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6069" y="4813037"/>
            <a:ext cx="74390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would you teach this problem?</a:t>
            </a:r>
          </a:p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students need to know to solve this problem?</a:t>
            </a:r>
          </a:p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might cause difficulty for students?</a:t>
            </a:r>
          </a:p>
        </p:txBody>
      </p:sp>
    </p:spTree>
    <p:extLst>
      <p:ext uri="{BB962C8B-B14F-4D97-AF65-F5344CB8AC3E}">
        <p14:creationId xmlns:p14="http://schemas.microsoft.com/office/powerpoint/2010/main" val="266819330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Solving Difficulties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42683" y="1218011"/>
            <a:ext cx="3135085" cy="7600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4421" y="1757570"/>
            <a:ext cx="3135085" cy="760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Understanding vocabulary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241004" y="2406316"/>
            <a:ext cx="3135085" cy="7600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relevant information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955599" y="3055062"/>
            <a:ext cx="3135085" cy="760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Ignoring irrelevant information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592414" y="3629800"/>
            <a:ext cx="3135085" cy="7600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Interpreting charts and graphs</a:t>
            </a:r>
          </a:p>
        </p:txBody>
      </p:sp>
      <p:sp>
        <p:nvSpPr>
          <p:cNvPr id="9" name="Rectangle 8"/>
          <p:cNvSpPr/>
          <p:nvPr/>
        </p:nvSpPr>
        <p:spPr>
          <a:xfrm>
            <a:off x="4339669" y="4193526"/>
            <a:ext cx="3135085" cy="7600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appropriate operation(s)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86924" y="4853284"/>
            <a:ext cx="3135085" cy="7600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Performing the computation(s)</a:t>
            </a:r>
          </a:p>
        </p:txBody>
      </p:sp>
    </p:spTree>
    <p:extLst>
      <p:ext uri="{BB962C8B-B14F-4D97-AF65-F5344CB8AC3E}">
        <p14:creationId xmlns:p14="http://schemas.microsoft.com/office/powerpoint/2010/main" val="378830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6A3238-6A9B-734A-A332-E9CE86D4A5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491" y="0"/>
            <a:ext cx="5185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843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36489630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62" y="3170085"/>
            <a:ext cx="3663073" cy="28503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158" y="294870"/>
            <a:ext cx="3721964" cy="2721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94B23F-9759-3C46-9F5D-145B15A2B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479" y="140835"/>
            <a:ext cx="3599945" cy="46665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213246-E87C-D64D-BFA3-BAB19E6CAF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181" y="2474133"/>
            <a:ext cx="3305272" cy="399553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C91677-36AC-EB42-8CAD-610EFE5B056D}"/>
              </a:ext>
            </a:extLst>
          </p:cNvPr>
          <p:cNvCxnSpPr>
            <a:cxnSpLocks/>
          </p:cNvCxnSpPr>
          <p:nvPr/>
        </p:nvCxnSpPr>
        <p:spPr>
          <a:xfrm flipV="1">
            <a:off x="79513" y="152401"/>
            <a:ext cx="8986940" cy="65647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D20AAE-03A3-D943-9E38-0C438229E75E}"/>
              </a:ext>
            </a:extLst>
          </p:cNvPr>
          <p:cNvCxnSpPr/>
          <p:nvPr/>
        </p:nvCxnSpPr>
        <p:spPr>
          <a:xfrm>
            <a:off x="152400" y="152400"/>
            <a:ext cx="8984974" cy="66989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706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260" y="170306"/>
            <a:ext cx="2663008" cy="921630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Intervention: Occurs frequently and with intensity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3773644"/>
            <a:ext cx="2651668" cy="1220785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Intervention adaptation: Content, dosage, explicit instruction, attention to transfer</a:t>
            </a:r>
          </a:p>
        </p:txBody>
      </p:sp>
      <p:sp>
        <p:nvSpPr>
          <p:cNvPr id="6" name="Oval 5"/>
          <p:cNvSpPr/>
          <p:nvPr/>
        </p:nvSpPr>
        <p:spPr>
          <a:xfrm>
            <a:off x="6661427" y="1190870"/>
            <a:ext cx="227217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Formative</a:t>
            </a:r>
          </a:p>
        </p:txBody>
      </p:sp>
      <p:sp>
        <p:nvSpPr>
          <p:cNvPr id="7" name="Oval 6"/>
          <p:cNvSpPr/>
          <p:nvPr/>
        </p:nvSpPr>
        <p:spPr>
          <a:xfrm>
            <a:off x="6691901" y="2690727"/>
            <a:ext cx="221122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Diagnostic</a:t>
            </a:r>
          </a:p>
        </p:txBody>
      </p:sp>
      <p:sp>
        <p:nvSpPr>
          <p:cNvPr id="8" name="Oval 7"/>
          <p:cNvSpPr/>
          <p:nvPr/>
        </p:nvSpPr>
        <p:spPr>
          <a:xfrm>
            <a:off x="6691901" y="4565451"/>
            <a:ext cx="227217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Formative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7DA13A-766A-4144-BBDB-EB73774C25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106" y="170306"/>
            <a:ext cx="3346103" cy="589879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111C42D-50AE-5340-A984-02305237BA46}"/>
              </a:ext>
            </a:extLst>
          </p:cNvPr>
          <p:cNvSpPr/>
          <p:nvPr/>
        </p:nvSpPr>
        <p:spPr>
          <a:xfrm>
            <a:off x="79513" y="0"/>
            <a:ext cx="2974593" cy="138153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558BD2-E758-B848-BDFF-C792E97AA1E2}"/>
              </a:ext>
            </a:extLst>
          </p:cNvPr>
          <p:cNvSpPr/>
          <p:nvPr/>
        </p:nvSpPr>
        <p:spPr>
          <a:xfrm>
            <a:off x="79513" y="3693266"/>
            <a:ext cx="2974593" cy="138153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2" grpId="0" animBg="1"/>
      <p:bldP spid="10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599" y="193471"/>
            <a:ext cx="3721964" cy="27211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8891" y="4389606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Kasey made $42, and Mandy made $37. How much money did they make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all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561797" y="4953961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Kasey and Mandy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made $79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all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If Kasey made $42, how much money did Mandy make?</a:t>
            </a:r>
          </a:p>
        </p:txBody>
      </p:sp>
    </p:spTree>
    <p:extLst>
      <p:ext uri="{BB962C8B-B14F-4D97-AF65-F5344CB8AC3E}">
        <p14:creationId xmlns:p14="http://schemas.microsoft.com/office/powerpoint/2010/main" val="406398421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6187" y="4962811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has $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Perla. If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has $120, how much money does Perla have?</a:t>
            </a:r>
          </a:p>
        </p:txBody>
      </p:sp>
      <p:sp>
        <p:nvSpPr>
          <p:cNvPr id="4" name="Rectangle 3"/>
          <p:cNvSpPr/>
          <p:nvPr/>
        </p:nvSpPr>
        <p:spPr>
          <a:xfrm>
            <a:off x="589093" y="5527166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$70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Perla. If Perla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has $50, how much money does Becky have?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68B8E3-17C4-9946-A7D4-E42843403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871" y="191830"/>
            <a:ext cx="3599945" cy="466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1483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91" y="3925581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Matt baked 18 cookies. His brother baked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twice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 many. How many cookies did his brother bake?</a:t>
            </a:r>
          </a:p>
        </p:txBody>
      </p:sp>
      <p:sp>
        <p:nvSpPr>
          <p:cNvPr id="4" name="Rectangle 3"/>
          <p:cNvSpPr/>
          <p:nvPr/>
        </p:nvSpPr>
        <p:spPr>
          <a:xfrm>
            <a:off x="561797" y="4489936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Matt’s brother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baked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twice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many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cookies as Matt. If Matt’s brother baked 36 cookies, how many did Matt bake?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144" y="166716"/>
            <a:ext cx="3663073" cy="285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209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91" y="4962811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Rachel wants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36 brownies with 6 friends. How many cookies will each friend receive?</a:t>
            </a:r>
          </a:p>
        </p:txBody>
      </p:sp>
      <p:sp>
        <p:nvSpPr>
          <p:cNvPr id="4" name="Rectangle 3"/>
          <p:cNvSpPr/>
          <p:nvPr/>
        </p:nvSpPr>
        <p:spPr>
          <a:xfrm>
            <a:off x="561797" y="5527166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Rachel baked 36 brownies and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 brownies with friends. How many brownies does Rachel have now?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A284FD-81C0-164C-B637-F36152DF2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557" y="154483"/>
            <a:ext cx="3599945" cy="466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4656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2876" y="209552"/>
            <a:ext cx="4579249" cy="111428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Michelle made 17 paper airplanes. Dante made 24 paper airplanes. How many airplanes did they make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142876" y="1807640"/>
            <a:ext cx="4579249" cy="11812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Michelle and Dante made 41 paper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airplanes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If Dante made 24 paper airplanes, how many did Michelle make?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876" y="3480102"/>
            <a:ext cx="4579249" cy="114648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Michelle made 4 paper airplanes using 2 pieces of paper for each airplane. How much paper did Michelle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773965-BDD3-7641-8387-3FE66105F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590" y="209552"/>
            <a:ext cx="3863209" cy="500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0783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5106" y="1398494"/>
            <a:ext cx="7727576" cy="3012141"/>
          </a:xfrm>
          <a:prstGeom prst="rect">
            <a:avLst/>
          </a:prstGeom>
          <a:solidFill>
            <a:srgbClr val="FF9300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Students need to understand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key words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But, key words should not be directly tied to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5584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030" y="0"/>
            <a:ext cx="5381940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813530" flipH="1">
            <a:off x="5550743" y="150360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813530" flipH="1">
            <a:off x="7057732" y="931409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1606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C8D9A-432E-B442-9FF1-D90FCFEF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355" y="0"/>
            <a:ext cx="5254835" cy="6786244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E2DCD04C-0F4A-554B-A006-BC868B83160A}"/>
              </a:ext>
            </a:extLst>
          </p:cNvPr>
          <p:cNvSpPr/>
          <p:nvPr/>
        </p:nvSpPr>
        <p:spPr>
          <a:xfrm rot="813530" flipH="1">
            <a:off x="6206394" y="458443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5099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288054999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every word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Regardless of problem type, students need an </a:t>
            </a:r>
            <a:r>
              <a:rPr lang="en-US" b="1" dirty="0"/>
              <a:t>attack</a:t>
            </a:r>
            <a:r>
              <a:rPr lang="en-US" dirty="0"/>
              <a:t> strategy for working through the problem</a:t>
            </a:r>
          </a:p>
          <a:p>
            <a:r>
              <a:rPr lang="en-US" dirty="0"/>
              <a:t>This strategy should work for any problem type</a:t>
            </a:r>
          </a:p>
        </p:txBody>
      </p:sp>
      <p:sp>
        <p:nvSpPr>
          <p:cNvPr id="4" name="Rectangle 3"/>
          <p:cNvSpPr/>
          <p:nvPr/>
        </p:nvSpPr>
        <p:spPr>
          <a:xfrm>
            <a:off x="261257" y="3194463"/>
            <a:ext cx="4027220" cy="5343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Routine Word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4773880" y="3194462"/>
            <a:ext cx="4071454" cy="5343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Instructional Word Problems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383" y="3857414"/>
            <a:ext cx="3768448" cy="2339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28" y="3905526"/>
            <a:ext cx="4317172" cy="20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4" name="Google Shape;664;p75"/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665" name="Google Shape;665;p75"/>
          <p:cNvSpPr/>
          <p:nvPr/>
        </p:nvSpPr>
        <p:spPr>
          <a:xfrm rot="3258815">
            <a:off x="-11383" y="3555960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sp>
        <p:nvSpPr>
          <p:cNvPr id="666" name="Google Shape;666;p75"/>
          <p:cNvSpPr/>
          <p:nvPr/>
        </p:nvSpPr>
        <p:spPr>
          <a:xfrm rot="3277194">
            <a:off x="2933700" y="355257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pic>
        <p:nvPicPr>
          <p:cNvPr id="667" name="Google Shape;667;p7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312" y="244029"/>
            <a:ext cx="2076631" cy="3660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66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3901" y="167064"/>
            <a:ext cx="3561984" cy="3139321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RIDGES</a:t>
            </a:r>
          </a:p>
          <a:p>
            <a:pPr defTabSz="457200"/>
            <a:endParaRPr lang="en-US" sz="2400" dirty="0">
              <a:solidFill>
                <a:prstClr val="white"/>
              </a:solidFill>
              <a:latin typeface="American Typewriter"/>
              <a:cs typeface="American Typewriter"/>
            </a:endParaRP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R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ead the problem.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I</a:t>
            </a:r>
            <a:r>
              <a:rPr lang="en-US" sz="2400" b="1" i="1" dirty="0">
                <a:solidFill>
                  <a:prstClr val="white"/>
                </a:solidFill>
                <a:latin typeface="American Typewriter"/>
                <a:cs typeface="American Typewriter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know statement.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D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raw a picture.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G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oal statement.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E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quation development.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S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olve the equation.</a:t>
            </a:r>
            <a:endParaRPr lang="en-US" dirty="0">
              <a:solidFill>
                <a:srgbClr val="002060"/>
              </a:solidFill>
              <a:latin typeface="American Typewriter"/>
              <a:cs typeface="American Typewriter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1271958" y="3453189"/>
            <a:ext cx="4056585" cy="3600986"/>
          </a:xfrm>
          <a:prstGeom prst="rect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RIDE</a:t>
            </a:r>
          </a:p>
          <a:p>
            <a:pPr algn="ctr"/>
            <a:endParaRPr lang="en-US" sz="2000" b="1" dirty="0">
              <a:solidFill>
                <a:srgbClr val="FFFFFF"/>
              </a:solidFill>
              <a:latin typeface="Segoe UI Symbol" pitchFamily="34" charset="0"/>
              <a:ea typeface="Segoe UI Symbol" pitchFamily="34" charset="0"/>
            </a:endParaRP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R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ead the problem.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dentify the relevant information.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D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etermine the operation and unit for the answer.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nter the correct numbers and calculate, then check the answer.</a:t>
            </a:r>
            <a:endParaRPr lang="en-US" sz="2000" b="1" dirty="0">
              <a:solidFill>
                <a:srgbClr val="FFFFFF"/>
              </a:solidFill>
              <a:latin typeface="Segoe UI Symbol" pitchFamily="34" charset="0"/>
              <a:ea typeface="Segoe UI Symbol" pitchFamily="34" charset="0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0" y="3719889"/>
            <a:ext cx="3175000" cy="232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195" y="93661"/>
            <a:ext cx="2710716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5715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62" y="317500"/>
            <a:ext cx="4375853" cy="5697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863" y="442119"/>
            <a:ext cx="31623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9468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487" y="0"/>
            <a:ext cx="5733271" cy="2553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849" y="2589767"/>
            <a:ext cx="2914650" cy="4268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6" y="2719387"/>
            <a:ext cx="3377593" cy="425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8352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27273" y="4141151"/>
            <a:ext cx="3918547" cy="2677656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SOLVE</a:t>
            </a:r>
          </a:p>
          <a:p>
            <a:pPr algn="ctr" defTabSz="457200"/>
            <a:endParaRPr lang="en-US" sz="2000" b="1" dirty="0">
              <a:solidFill>
                <a:prstClr val="white"/>
              </a:solidFill>
              <a:latin typeface="Marker Felt Thin" charset="0"/>
              <a:ea typeface="Marker Felt Thin" charset="0"/>
              <a:cs typeface="Marker Felt Thin" charset="0"/>
            </a:endParaRP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S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tudy the problem.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O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rganize the facts.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L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ine up the plan. 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V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erify the plan with computation.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E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xamine the answer.</a:t>
            </a:r>
            <a:endParaRPr lang="en-US" sz="2000" b="1" dirty="0">
              <a:solidFill>
                <a:prstClr val="white"/>
              </a:solidFill>
              <a:latin typeface="Marker Felt Thin" charset="0"/>
              <a:ea typeface="Marker Felt Thin" charset="0"/>
              <a:cs typeface="Marker Felt Thin" charset="0"/>
            </a:endParaRPr>
          </a:p>
          <a:p>
            <a:pPr defTabSz="457200"/>
            <a:endParaRPr lang="en-US" dirty="0">
              <a:solidFill>
                <a:prstClr val="white"/>
              </a:solidFill>
              <a:latin typeface="Palatino"/>
              <a:cs typeface="Palatino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44440" y="389900"/>
            <a:ext cx="3667696" cy="341872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</a:rPr>
              <a:t>SIGNS</a:t>
            </a:r>
            <a:endParaRPr lang="en-US" b="1" dirty="0">
              <a:solidFill>
                <a:prstClr val="white"/>
              </a:solidFill>
            </a:endParaRP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urvey questions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I</a:t>
            </a:r>
            <a:r>
              <a:rPr lang="en-US" sz="2400" dirty="0">
                <a:solidFill>
                  <a:prstClr val="white"/>
                </a:solidFill>
              </a:rPr>
              <a:t>dentify key words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G</a:t>
            </a:r>
            <a:r>
              <a:rPr lang="en-US" sz="2400" dirty="0">
                <a:solidFill>
                  <a:prstClr val="white"/>
                </a:solidFill>
              </a:rPr>
              <a:t>raphically draw problem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N</a:t>
            </a:r>
            <a:r>
              <a:rPr lang="en-US" sz="2400" dirty="0">
                <a:solidFill>
                  <a:prstClr val="white"/>
                </a:solidFill>
              </a:rPr>
              <a:t>ote operations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olve and check</a:t>
            </a:r>
          </a:p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A7BFA4-9269-014C-9BF1-A9C147147D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" y="61957"/>
            <a:ext cx="2994976" cy="388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0641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275" y="2927351"/>
            <a:ext cx="2844800" cy="3746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10459" y="114147"/>
            <a:ext cx="3561984" cy="3126726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</a:rPr>
              <a:t>R-CUBES</a:t>
            </a:r>
          </a:p>
          <a:p>
            <a:pPr algn="ctr" defTabSz="457200"/>
            <a:endParaRPr lang="en-US" sz="1200" b="1" dirty="0">
              <a:solidFill>
                <a:prstClr val="white"/>
              </a:solidFill>
            </a:endParaRP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R</a:t>
            </a:r>
            <a:r>
              <a:rPr lang="en-US" sz="2400" dirty="0">
                <a:solidFill>
                  <a:prstClr val="white"/>
                </a:solidFill>
              </a:rPr>
              <a:t>ead the problem.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C</a:t>
            </a:r>
            <a:r>
              <a:rPr lang="en-US" sz="2400" dirty="0">
                <a:solidFill>
                  <a:prstClr val="white"/>
                </a:solidFill>
              </a:rPr>
              <a:t>ircle key numbers.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U</a:t>
            </a:r>
            <a:r>
              <a:rPr lang="en-US" sz="2400" dirty="0">
                <a:solidFill>
                  <a:prstClr val="white"/>
                </a:solidFill>
              </a:rPr>
              <a:t>nderline the question.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B</a:t>
            </a:r>
            <a:r>
              <a:rPr lang="en-US" sz="2400" dirty="0">
                <a:solidFill>
                  <a:prstClr val="white"/>
                </a:solidFill>
              </a:rPr>
              <a:t>ox action words.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E</a:t>
            </a:r>
            <a:r>
              <a:rPr lang="en-US" sz="2400" dirty="0">
                <a:solidFill>
                  <a:prstClr val="white"/>
                </a:solidFill>
              </a:rPr>
              <a:t>valuate steps.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olve and check.</a:t>
            </a:r>
            <a:endParaRPr lang="en-US" sz="3000" b="1" dirty="0">
              <a:solidFill>
                <a:prstClr val="white"/>
              </a:solidFill>
            </a:endParaRPr>
          </a:p>
          <a:p>
            <a:pPr algn="ctr" defTabSz="457200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4" name="Cross 3"/>
          <p:cNvSpPr/>
          <p:nvPr/>
        </p:nvSpPr>
        <p:spPr>
          <a:xfrm rot="18764729">
            <a:off x="2231069" y="3350717"/>
            <a:ext cx="3771900" cy="3514725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5" y="114147"/>
            <a:ext cx="3340100" cy="4445000"/>
          </a:xfrm>
          <a:prstGeom prst="rect">
            <a:avLst/>
          </a:prstGeom>
        </p:spPr>
      </p:pic>
      <p:sp>
        <p:nvSpPr>
          <p:cNvPr id="6" name="Cross 5"/>
          <p:cNvSpPr/>
          <p:nvPr/>
        </p:nvSpPr>
        <p:spPr>
          <a:xfrm rot="18764729">
            <a:off x="-198914" y="465446"/>
            <a:ext cx="3771900" cy="3514725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6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49477-80D5-0941-8D90-752566F99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229" y="0"/>
            <a:ext cx="5243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2728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63" y="1223109"/>
            <a:ext cx="3629804" cy="3883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255" y="50800"/>
            <a:ext cx="4445000" cy="337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268" y="3491611"/>
            <a:ext cx="4252476" cy="323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5481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330564608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Additive Schemas</a:t>
            </a:r>
          </a:p>
        </p:txBody>
      </p:sp>
    </p:spTree>
    <p:extLst>
      <p:ext uri="{BB962C8B-B14F-4D97-AF65-F5344CB8AC3E}">
        <p14:creationId xmlns:p14="http://schemas.microsoft.com/office/powerpoint/2010/main" val="316504769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Using Schemas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b="1" dirty="0"/>
              <a:t>schema</a:t>
            </a:r>
            <a:r>
              <a:rPr lang="en-US" dirty="0"/>
              <a:t> refers to the structure of the word problem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36929" y="2416491"/>
            <a:ext cx="4118250" cy="1105702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6929" y="3690453"/>
            <a:ext cx="4118250" cy="1105702"/>
          </a:xfrm>
          <a:prstGeom prst="rect">
            <a:avLst/>
          </a:prstGeom>
          <a:solidFill>
            <a:schemeClr val="accent5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929" y="4963110"/>
            <a:ext cx="4118250" cy="1105702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79208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54DB1D-3CCC-B549-B03B-A875E2C4631B}"/>
              </a:ext>
            </a:extLst>
          </p:cNvPr>
          <p:cNvSpPr txBox="1"/>
          <p:nvPr/>
        </p:nvSpPr>
        <p:spPr>
          <a:xfrm>
            <a:off x="676126" y="2653748"/>
            <a:ext cx="7791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we think about instruction, let’s think about content…</a:t>
            </a:r>
          </a:p>
        </p:txBody>
      </p:sp>
    </p:spTree>
    <p:extLst>
      <p:ext uri="{BB962C8B-B14F-4D97-AF65-F5344CB8AC3E}">
        <p14:creationId xmlns:p14="http://schemas.microsoft.com/office/powerpoint/2010/main" val="100559224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7915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Parts</a:t>
            </a:r>
            <a:r>
              <a:rPr lang="en-US" sz="2800" dirty="0"/>
              <a:t> put together into a </a:t>
            </a:r>
            <a:r>
              <a:rPr lang="en-US" sz="2800" b="1" dirty="0">
                <a:solidFill>
                  <a:srgbClr val="D883FF"/>
                </a:solidFill>
              </a:rPr>
              <a:t>total</a:t>
            </a:r>
            <a:endParaRPr lang="en-US" sz="2800" dirty="0">
              <a:solidFill>
                <a:srgbClr val="D883FF"/>
              </a:solidFill>
            </a:endParaRPr>
          </a:p>
          <a:p>
            <a:pPr lvl="1"/>
            <a:r>
              <a:rPr lang="en-US" sz="2800" dirty="0"/>
              <a:t>Autumn saw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cardinals and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blue jays. How many birds did Autumn see?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D883FF"/>
                </a:solidFill>
              </a:rPr>
              <a:t>?</a:t>
            </a:r>
          </a:p>
          <a:p>
            <a:pPr lvl="1"/>
            <a:r>
              <a:rPr lang="en-US" sz="2800" dirty="0"/>
              <a:t>Autumn saw </a:t>
            </a:r>
            <a:r>
              <a:rPr lang="en-US" sz="2800" b="1" dirty="0">
                <a:solidFill>
                  <a:srgbClr val="D883FF"/>
                </a:solidFill>
              </a:rPr>
              <a:t>9</a:t>
            </a:r>
            <a:r>
              <a:rPr lang="en-US" sz="2800" dirty="0"/>
              <a:t> birds. If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of the birds were cardinals, how many were blue jays?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D883FF"/>
                </a:solidFill>
              </a:rPr>
              <a:t>9</a:t>
            </a:r>
          </a:p>
          <a:p>
            <a:pPr lvl="1"/>
            <a:r>
              <a:rPr lang="en-US" sz="2800" dirty="0"/>
              <a:t>Autumn r saw </a:t>
            </a:r>
            <a:r>
              <a:rPr lang="en-US" sz="2800" b="1" dirty="0">
                <a:solidFill>
                  <a:srgbClr val="D883FF"/>
                </a:solidFill>
              </a:rPr>
              <a:t>9</a:t>
            </a:r>
            <a:r>
              <a:rPr lang="en-US" sz="2800" dirty="0"/>
              <a:t> birds.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/>
              <a:t>of the birds were blue jays, how many were cardinals?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D883FF"/>
                </a:solidFill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4216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15469" y="1620940"/>
            <a:ext cx="9382125" cy="353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6000" b="1" dirty="0">
                <a:solidFill>
                  <a:schemeClr val="accent4"/>
                </a:solidFill>
              </a:rPr>
              <a:t>P1</a:t>
            </a:r>
            <a:r>
              <a:rPr lang="en-US" sz="6000" b="1" dirty="0">
                <a:solidFill>
                  <a:srgbClr val="008000"/>
                </a:solidFill>
              </a:rPr>
              <a:t> </a:t>
            </a:r>
            <a:r>
              <a:rPr lang="en-US" sz="6000" b="1" dirty="0"/>
              <a:t>	 +		</a:t>
            </a:r>
            <a:r>
              <a:rPr lang="en-US" sz="6000" b="1" dirty="0">
                <a:solidFill>
                  <a:schemeClr val="accent4"/>
                </a:solidFill>
              </a:rPr>
              <a:t>P2</a:t>
            </a:r>
            <a:r>
              <a:rPr lang="en-US" sz="6000" b="1" dirty="0"/>
              <a:t>		=	  </a:t>
            </a:r>
            <a:r>
              <a:rPr lang="en-US" sz="6000" b="1" dirty="0">
                <a:solidFill>
                  <a:srgbClr val="D883FF"/>
                </a:solidFill>
              </a:rPr>
              <a:t>T</a:t>
            </a:r>
          </a:p>
          <a:p>
            <a:pPr marL="0" indent="0" eaLnBrk="1" hangingPunct="1">
              <a:buNone/>
            </a:pPr>
            <a:endParaRPr lang="en-US" sz="6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45666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 &amp; Jitendra (2009)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AC5A77-2CE6-6E47-B9E5-7B2B8E9FD847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07EB71-90DD-DD45-A4CE-597075019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082" y="2907681"/>
            <a:ext cx="4614943" cy="300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8266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D22027-B38B-4C4C-9D6E-299E4CB7F811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18154818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93E9B9-998D-D84F-BE4B-5C59E0817C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928" y="0"/>
            <a:ext cx="5200292" cy="685800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3230089" y="1413163"/>
            <a:ext cx="1223158" cy="114003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5710052" y="1413162"/>
            <a:ext cx="1223158" cy="114003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D9FE67-2D1A-A748-A054-E96B86164331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03427306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6" y="1088931"/>
            <a:ext cx="8622292" cy="9647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64919" y="247201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P1 + P2 = 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87875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65080" y="103114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02721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28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74446" y="104892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55263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24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22156" y="3317415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+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02995" y="3242703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64919" y="4026717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28 + 24 = 52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53541" y="5027422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52 cookies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771900" y="1796488"/>
            <a:ext cx="1222597" cy="373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8097143" y="5073574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9E394C-30EB-F74A-A8F2-C2753DEA5595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752451-73E2-3A4D-B5CE-7AD5B509D7BD}"/>
              </a:ext>
            </a:extLst>
          </p:cNvPr>
          <p:cNvSpPr txBox="1"/>
          <p:nvPr/>
        </p:nvSpPr>
        <p:spPr>
          <a:xfrm>
            <a:off x="623365" y="2610945"/>
            <a:ext cx="5881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AE9CF8-F280-B24F-B222-3A54677B9BC7}"/>
              </a:ext>
            </a:extLst>
          </p:cNvPr>
          <p:cNvSpPr txBox="1"/>
          <p:nvPr/>
        </p:nvSpPr>
        <p:spPr>
          <a:xfrm>
            <a:off x="580340" y="25691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DC0274-B815-AC44-AA32-27BBD1ADAE71}"/>
              </a:ext>
            </a:extLst>
          </p:cNvPr>
          <p:cNvSpPr txBox="1"/>
          <p:nvPr/>
        </p:nvSpPr>
        <p:spPr>
          <a:xfrm>
            <a:off x="566716" y="30260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8B2CBB-6ADE-6448-9715-FC8B69ACFBAB}"/>
              </a:ext>
            </a:extLst>
          </p:cNvPr>
          <p:cNvSpPr txBox="1"/>
          <p:nvPr/>
        </p:nvSpPr>
        <p:spPr>
          <a:xfrm>
            <a:off x="533479" y="354824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84EE00-FE32-B842-A600-8934CDD1CD44}"/>
              </a:ext>
            </a:extLst>
          </p:cNvPr>
          <p:cNvSpPr txBox="1"/>
          <p:nvPr/>
        </p:nvSpPr>
        <p:spPr>
          <a:xfrm>
            <a:off x="533479" y="394699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418892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20" grpId="0"/>
      <p:bldP spid="21" grpId="0"/>
      <p:bldP spid="25" grpId="0"/>
      <p:bldP spid="33" grpId="0"/>
      <p:bldP spid="34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15469" y="1620940"/>
            <a:ext cx="9382125" cy="353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6000" b="1" dirty="0">
                <a:solidFill>
                  <a:schemeClr val="accent4"/>
                </a:solidFill>
              </a:rPr>
              <a:t>P1</a:t>
            </a:r>
            <a:r>
              <a:rPr lang="en-US" sz="6000" b="1" dirty="0">
                <a:solidFill>
                  <a:srgbClr val="008000"/>
                </a:solidFill>
              </a:rPr>
              <a:t> </a:t>
            </a:r>
            <a:r>
              <a:rPr lang="en-US" sz="6000" b="1" dirty="0"/>
              <a:t>	 +		</a:t>
            </a:r>
            <a:r>
              <a:rPr lang="en-US" sz="6000" b="1" dirty="0">
                <a:solidFill>
                  <a:schemeClr val="accent4"/>
                </a:solidFill>
              </a:rPr>
              <a:t>P2</a:t>
            </a:r>
            <a:r>
              <a:rPr lang="en-US" sz="6000" b="1" dirty="0"/>
              <a:t>		=	  </a:t>
            </a:r>
            <a:r>
              <a:rPr lang="en-US" sz="6000" b="1" dirty="0">
                <a:solidFill>
                  <a:srgbClr val="D883FF"/>
                </a:solidFill>
              </a:rPr>
              <a:t>T</a:t>
            </a:r>
          </a:p>
          <a:p>
            <a:pPr marL="0" indent="0" eaLnBrk="1" hangingPunct="1">
              <a:buNone/>
            </a:pPr>
            <a:endParaRPr lang="en-US" sz="6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45666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 &amp; Jitendra (2009)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AC5A77-2CE6-6E47-B9E5-7B2B8E9FD847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07EB71-90DD-DD45-A4CE-597075019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082" y="2907681"/>
            <a:ext cx="4614943" cy="300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0021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74049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Greater</a:t>
            </a:r>
            <a:r>
              <a:rPr lang="en-US" sz="2800" b="1" dirty="0"/>
              <a:t> </a:t>
            </a:r>
            <a:r>
              <a:rPr lang="en-US" sz="2800" dirty="0"/>
              <a:t>and </a:t>
            </a:r>
            <a:r>
              <a:rPr lang="en-US" sz="2800" b="1" dirty="0">
                <a:solidFill>
                  <a:schemeClr val="accent4"/>
                </a:solidFill>
              </a:rPr>
              <a:t>less</a:t>
            </a:r>
            <a:r>
              <a:rPr lang="en-US" sz="2800" b="1" dirty="0"/>
              <a:t> </a:t>
            </a:r>
            <a:r>
              <a:rPr lang="en-US" sz="2800" dirty="0"/>
              <a:t>amounts compared for a </a:t>
            </a:r>
            <a:r>
              <a:rPr lang="en-US" sz="2800" b="1" dirty="0">
                <a:solidFill>
                  <a:srgbClr val="0070C0"/>
                </a:solidFill>
              </a:rPr>
              <a:t>difference</a:t>
            </a:r>
          </a:p>
          <a:p>
            <a:pPr lvl="1"/>
            <a:r>
              <a:rPr lang="en-US" sz="2800" dirty="0"/>
              <a:t>Lydia has </a:t>
            </a: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apples. Carol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apples. How many more apples does Lydia have? (How many fewer?)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?</a:t>
            </a:r>
          </a:p>
          <a:p>
            <a:pPr lvl="1"/>
            <a:r>
              <a:rPr lang="en-US" sz="2800" dirty="0"/>
              <a:t>Lydia has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en-US" sz="2800" dirty="0"/>
              <a:t> more apples than Carol. If Carol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apples, how many does Lydia have?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?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  <a:p>
            <a:pPr lvl="1"/>
            <a:r>
              <a:rPr lang="en-US" sz="2800" dirty="0"/>
              <a:t>Carol has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en-US" sz="2800" dirty="0"/>
              <a:t> fewer apples than Lydia. Lydia has </a:t>
            </a: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apples. How many apples does Carol have?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=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2693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562314"/>
            <a:ext cx="9382125" cy="35306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	</a:t>
            </a:r>
            <a:r>
              <a:rPr lang="en-US" sz="6000" b="1" dirty="0">
                <a:solidFill>
                  <a:srgbClr val="00B050"/>
                </a:solidFill>
              </a:rPr>
              <a:t>G </a:t>
            </a:r>
            <a:r>
              <a:rPr lang="en-US" sz="6000" b="1" dirty="0"/>
              <a:t>	   </a:t>
            </a:r>
            <a:r>
              <a:rPr lang="en-US" sz="6000" dirty="0"/>
              <a:t>–</a:t>
            </a:r>
            <a:r>
              <a:rPr lang="en-US" sz="6000" b="1" dirty="0"/>
              <a:t>		</a:t>
            </a:r>
            <a:r>
              <a:rPr lang="en-US" sz="6000" b="1" dirty="0">
                <a:solidFill>
                  <a:schemeClr val="accent4"/>
                </a:solidFill>
              </a:rPr>
              <a:t>L</a:t>
            </a:r>
            <a:r>
              <a:rPr lang="en-US" sz="6000" b="1" dirty="0"/>
              <a:t>		=	   </a:t>
            </a:r>
            <a:r>
              <a:rPr lang="en-US" sz="6000" b="1" dirty="0">
                <a:solidFill>
                  <a:srgbClr val="0070C0"/>
                </a:solidFill>
              </a:rPr>
              <a:t>D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54204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D90B21-5394-4845-B1D8-C58208BDCC8E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DA499-7E5D-1949-B949-70A5E1DC0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52" y="2706209"/>
            <a:ext cx="2323695" cy="3213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36998-C015-4E40-8CD8-CDA7250F7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429" y="3060923"/>
            <a:ext cx="3771630" cy="250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67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77"/>
          <p:cNvSpPr/>
          <p:nvPr/>
        </p:nvSpPr>
        <p:spPr>
          <a:xfrm>
            <a:off x="2171700" y="2971800"/>
            <a:ext cx="4800600" cy="20642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Fluency</a:t>
            </a:r>
            <a:endParaRPr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Google Shape;664;p75">
            <a:extLst>
              <a:ext uri="{FF2B5EF4-FFF2-40B4-BE49-F238E27FC236}">
                <a16:creationId xmlns:a16="http://schemas.microsoft.com/office/drawing/2014/main" id="{6BF420C2-4770-5A40-88F8-0F2FF15D544C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37172469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812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amounts compared for a difference?”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7918D-EA73-7049-B7BE-EDB18D12021E}"/>
              </a:ext>
            </a:extLst>
          </p:cNvPr>
          <p:cNvSpPr/>
          <p:nvPr/>
        </p:nvSpPr>
        <p:spPr>
          <a:xfrm>
            <a:off x="127864" y="2374693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19671073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30BE0B-6171-AF49-B01B-EEFE00F243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940" y="0"/>
            <a:ext cx="5200292" cy="6858000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3265715" y="4227615"/>
            <a:ext cx="1223158" cy="1140031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5745678" y="4227614"/>
            <a:ext cx="1223158" cy="1140031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F212BE-1D73-0943-8AF5-17C85D867443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97252436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48" y="1084403"/>
            <a:ext cx="8667108" cy="10173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4192" y="3046517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68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69544" y="109513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33420" y="105082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86218" y="3061209"/>
            <a:ext cx="134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107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5756" y="3071509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51156" y="392061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107 </a:t>
            </a:r>
            <a:r>
              <a:rPr lang="mr-IN" sz="3000" dirty="0">
                <a:solidFill>
                  <a:schemeClr val="accent2"/>
                </a:solidFill>
                <a:latin typeface="Chalkduster"/>
                <a:cs typeface="Chalkduster"/>
              </a:rPr>
              <a:t>–</a:t>
            </a:r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 68 = 39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478" y="5281369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B = 39 more beads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063687" y="2047159"/>
            <a:ext cx="1921688" cy="1840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304260" y="3117675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68 </a:t>
            </a:r>
          </a:p>
          <a:p>
            <a:pPr algn="r" defTabSz="457200"/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+  ?</a:t>
            </a:r>
          </a:p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107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69898" y="3107375"/>
            <a:ext cx="134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107</a:t>
            </a:r>
          </a:p>
          <a:p>
            <a:pPr marL="342900" indent="-342900" algn="r" defTabSz="457200">
              <a:buFontTx/>
              <a:buChar char="-"/>
            </a:pPr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68</a:t>
            </a:r>
          </a:p>
          <a:p>
            <a:pPr marL="342900" indent="-342900" algn="r" defTabSz="457200">
              <a:buFontTx/>
              <a:buChar char="-"/>
            </a:pPr>
            <a:endParaRPr lang="en-US" sz="2400" dirty="0">
              <a:solidFill>
                <a:schemeClr val="accent2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99062" y="241129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G</a:t>
            </a:r>
            <a:r>
              <a:rPr lang="en-US" sz="3000">
                <a:solidFill>
                  <a:schemeClr val="accent2"/>
                </a:solidFill>
                <a:latin typeface="Chalkduster"/>
                <a:cs typeface="Chalkduster"/>
              </a:rPr>
              <a:t>	  –  L  </a:t>
            </a:r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=  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20876" y="3049667"/>
            <a:ext cx="535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-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676068" y="3052818"/>
            <a:ext cx="49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8097143" y="5087862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426939" y="2015644"/>
            <a:ext cx="1921688" cy="1840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6011294-F540-484C-B35B-7947642E7B28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5B9015-85D8-694E-BCEC-5296081AAD31}"/>
              </a:ext>
            </a:extLst>
          </p:cNvPr>
          <p:cNvSpPr txBox="1"/>
          <p:nvPr/>
        </p:nvSpPr>
        <p:spPr>
          <a:xfrm>
            <a:off x="454170" y="2688295"/>
            <a:ext cx="5881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1BE7E3-DE38-BD49-9BAC-68C6D4485B79}"/>
              </a:ext>
            </a:extLst>
          </p:cNvPr>
          <p:cNvSpPr txBox="1"/>
          <p:nvPr/>
        </p:nvSpPr>
        <p:spPr>
          <a:xfrm>
            <a:off x="340121" y="26881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216B4C-46F1-214E-AB79-3DE4914ADB09}"/>
              </a:ext>
            </a:extLst>
          </p:cNvPr>
          <p:cNvSpPr txBox="1"/>
          <p:nvPr/>
        </p:nvSpPr>
        <p:spPr>
          <a:xfrm>
            <a:off x="340121" y="30906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64A692-8B05-034B-95AA-770462E6F6A9}"/>
              </a:ext>
            </a:extLst>
          </p:cNvPr>
          <p:cNvSpPr txBox="1"/>
          <p:nvPr/>
        </p:nvSpPr>
        <p:spPr>
          <a:xfrm>
            <a:off x="378428" y="354260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346E20-83F5-674C-8271-EDB128A57372}"/>
              </a:ext>
            </a:extLst>
          </p:cNvPr>
          <p:cNvSpPr txBox="1"/>
          <p:nvPr/>
        </p:nvSpPr>
        <p:spPr>
          <a:xfrm>
            <a:off x="340121" y="406755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295242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28" grpId="0"/>
      <p:bldP spid="29" grpId="0"/>
      <p:bldP spid="30" grpId="0"/>
      <p:bldP spid="33" grpId="0"/>
      <p:bldP spid="34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562314"/>
            <a:ext cx="9382125" cy="35306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	</a:t>
            </a:r>
            <a:r>
              <a:rPr lang="en-US" sz="6000" b="1" dirty="0">
                <a:solidFill>
                  <a:srgbClr val="00B050"/>
                </a:solidFill>
              </a:rPr>
              <a:t>G </a:t>
            </a:r>
            <a:r>
              <a:rPr lang="en-US" sz="6000" b="1" dirty="0"/>
              <a:t>	   </a:t>
            </a:r>
            <a:r>
              <a:rPr lang="en-US" sz="6000" dirty="0"/>
              <a:t>–</a:t>
            </a:r>
            <a:r>
              <a:rPr lang="en-US" sz="6000" b="1" dirty="0"/>
              <a:t>		</a:t>
            </a:r>
            <a:r>
              <a:rPr lang="en-US" sz="6000" b="1" dirty="0">
                <a:solidFill>
                  <a:schemeClr val="accent4"/>
                </a:solidFill>
              </a:rPr>
              <a:t>L</a:t>
            </a:r>
            <a:r>
              <a:rPr lang="en-US" sz="6000" b="1" dirty="0"/>
              <a:t>		=	   </a:t>
            </a:r>
            <a:r>
              <a:rPr lang="en-US" sz="6000" b="1" dirty="0">
                <a:solidFill>
                  <a:srgbClr val="0070C0"/>
                </a:solidFill>
              </a:rPr>
              <a:t>D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54204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D90B21-5394-4845-B1D8-C58208BDCC8E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DA499-7E5D-1949-B949-70A5E1DC0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52" y="2706209"/>
            <a:ext cx="2323695" cy="3213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36998-C015-4E40-8CD8-CDA7250F7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429" y="3060923"/>
            <a:ext cx="3771630" cy="250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63541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6956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An amount that </a:t>
            </a:r>
            <a:r>
              <a:rPr lang="en-US" sz="2800" b="1" dirty="0"/>
              <a:t>increases</a:t>
            </a:r>
            <a:r>
              <a:rPr lang="en-US" sz="2800" dirty="0"/>
              <a:t> or decreases</a:t>
            </a:r>
          </a:p>
          <a:p>
            <a:pPr lvl="1"/>
            <a:r>
              <a:rPr lang="en-US" sz="2500" dirty="0"/>
              <a:t>Victoria had $</a:t>
            </a:r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. Then she earned $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for cleaning her room. How much money does Victoria have now? 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00B050"/>
                </a:solidFill>
              </a:rPr>
              <a:t>?</a:t>
            </a:r>
          </a:p>
          <a:p>
            <a:pPr lvl="1"/>
            <a:r>
              <a:rPr lang="en-US" sz="2500" dirty="0"/>
              <a:t>Victoria has $</a:t>
            </a:r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. Then she earned money for cleaning her room. Now Victoria has $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  <a:r>
              <a:rPr lang="en-US" sz="2500" dirty="0"/>
              <a:t>. How much money did she earn?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?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</a:p>
          <a:p>
            <a:pPr lvl="1"/>
            <a:r>
              <a:rPr lang="en-US" sz="2500" dirty="0"/>
              <a:t>Victoria had some money. Then she made $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for cleaning her room. Now she has $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  <a:r>
              <a:rPr lang="en-US" sz="2500" dirty="0"/>
              <a:t>. How much money did Victoria start with?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?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= 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33686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644271" y="888623"/>
            <a:ext cx="9382125" cy="353060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ST</a:t>
            </a:r>
            <a:r>
              <a:rPr lang="en-US" sz="6000" dirty="0"/>
              <a:t> 		+/– 	</a:t>
            </a:r>
            <a:r>
              <a:rPr lang="en-US" sz="6000" b="1" dirty="0">
                <a:solidFill>
                  <a:srgbClr val="00B050"/>
                </a:solidFill>
              </a:rPr>
              <a:t>C</a:t>
            </a:r>
            <a:r>
              <a:rPr lang="en-US" sz="6000" dirty="0">
                <a:solidFill>
                  <a:srgbClr val="0070C0"/>
                </a:solidFill>
              </a:rPr>
              <a:t>    </a:t>
            </a:r>
            <a:r>
              <a:rPr lang="en-US" sz="6000" dirty="0"/>
              <a:t>	=		</a:t>
            </a:r>
            <a:r>
              <a:rPr lang="en-US" sz="6000" b="1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7204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532008-C644-F54E-B183-A7230BB8B782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A235C6-F17D-1B46-9673-52251E545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88" y="1960755"/>
            <a:ext cx="3973816" cy="1467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F22056-A0CB-6540-9AB2-78A6D4FF9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222" y="3552694"/>
            <a:ext cx="5478288" cy="24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4822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812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amounts compared for a difference?”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386" y="5347549"/>
            <a:ext cx="7827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“Does an amount increase or decrease?”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CE9C3F-71A5-4F48-A36E-79A75416879E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DC45A4-98F2-7D44-BD3A-13BD0D393828}"/>
              </a:ext>
            </a:extLst>
          </p:cNvPr>
          <p:cNvSpPr/>
          <p:nvPr/>
        </p:nvSpPr>
        <p:spPr>
          <a:xfrm>
            <a:off x="127864" y="2336628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A7F6D8-BC40-F146-9D8B-657CB3186E93}"/>
              </a:ext>
            </a:extLst>
          </p:cNvPr>
          <p:cNvSpPr/>
          <p:nvPr/>
        </p:nvSpPr>
        <p:spPr>
          <a:xfrm>
            <a:off x="127864" y="4600442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244342922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5700C1-748F-754A-88B2-C7CBFBDC2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684" y="0"/>
            <a:ext cx="5191570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3230089" y="1413163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5710052" y="1413162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B8C289-6AA2-7344-94FC-2457B42A1E9E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681892800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1"/>
          <p:cNvSpPr txBox="1">
            <a:spLocks/>
          </p:cNvSpPr>
          <p:nvPr/>
        </p:nvSpPr>
        <p:spPr>
          <a:xfrm>
            <a:off x="902093" y="1193893"/>
            <a:ext cx="7897840" cy="13344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>
                <a:solidFill>
                  <a:schemeClr val="bg1"/>
                </a:solidFill>
              </a:rPr>
              <a:t>A bus had 13 passengers. At the next stop, more passengers got on the bus. Now, there are 28 passengers. How many passengers got on the bus?		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02364" y="3459831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7431" y="116109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74288" y="148425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99062" y="3473576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8523" y="3482451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chemeClr val="accent2"/>
                </a:solidFill>
                <a:latin typeface="Chalkduster"/>
                <a:cs typeface="Chalkduster"/>
              </a:rPr>
              <a:t>28</a:t>
            </a:r>
            <a:endParaRPr lang="en-US" sz="36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5601" y="4494508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13 + 15 = 28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730" y="5507310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15 passengers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004135" y="2337318"/>
            <a:ext cx="1390985" cy="13034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275200" y="3899596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13</a:t>
            </a:r>
          </a:p>
          <a:p>
            <a:pPr algn="r" defTabSz="457200"/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+  ?</a:t>
            </a:r>
          </a:p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28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49677" y="3641636"/>
            <a:ext cx="134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28 </a:t>
            </a:r>
          </a:p>
          <a:p>
            <a:pPr algn="r" defTabSz="457200"/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-  13</a:t>
            </a:r>
          </a:p>
          <a:p>
            <a:pPr marL="342900" indent="-342900" algn="r" defTabSz="457200">
              <a:buFontTx/>
              <a:buChar char="-"/>
            </a:pPr>
            <a:endParaRPr lang="en-US" sz="2400" dirty="0">
              <a:solidFill>
                <a:schemeClr val="accent2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90955" y="275178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ST + C = 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99066" y="3489739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chemeClr val="accent2"/>
                </a:solidFill>
                <a:latin typeface="Chalkduster"/>
                <a:cs typeface="Chalkduster"/>
              </a:rPr>
              <a:t>+</a:t>
            </a:r>
            <a:endParaRPr lang="en-US" sz="36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7823" y="3446469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7FD3F2-156D-764E-BE53-BA8A43D7C9D5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757D33-8A1E-154B-97F0-59CA15C50D1A}"/>
              </a:ext>
            </a:extLst>
          </p:cNvPr>
          <p:cNvSpPr txBox="1"/>
          <p:nvPr/>
        </p:nvSpPr>
        <p:spPr>
          <a:xfrm>
            <a:off x="454170" y="2688295"/>
            <a:ext cx="5881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D45805-14D5-7849-B8CB-09F1C3CFAFF1}"/>
              </a:ext>
            </a:extLst>
          </p:cNvPr>
          <p:cNvSpPr txBox="1"/>
          <p:nvPr/>
        </p:nvSpPr>
        <p:spPr>
          <a:xfrm>
            <a:off x="340121" y="26881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8A9209-87C0-604D-9638-746B16D6079A}"/>
              </a:ext>
            </a:extLst>
          </p:cNvPr>
          <p:cNvSpPr txBox="1"/>
          <p:nvPr/>
        </p:nvSpPr>
        <p:spPr>
          <a:xfrm>
            <a:off x="340121" y="30906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66F749-DC6D-E84C-B077-512217A77075}"/>
              </a:ext>
            </a:extLst>
          </p:cNvPr>
          <p:cNvSpPr txBox="1"/>
          <p:nvPr/>
        </p:nvSpPr>
        <p:spPr>
          <a:xfrm>
            <a:off x="321065" y="359411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48EB9B-146A-EA42-ABDD-528B1A922BC6}"/>
              </a:ext>
            </a:extLst>
          </p:cNvPr>
          <p:cNvSpPr txBox="1"/>
          <p:nvPr/>
        </p:nvSpPr>
        <p:spPr>
          <a:xfrm>
            <a:off x="330593" y="403266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14219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22" grpId="0"/>
      <p:bldP spid="27" grpId="0"/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78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011953B3-4824-9D4B-858A-01D7A47AA2EA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2240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An amount that increases or </a:t>
            </a:r>
            <a:r>
              <a:rPr lang="en-US" sz="2800" b="1" dirty="0"/>
              <a:t>decreases</a:t>
            </a:r>
          </a:p>
          <a:p>
            <a:pPr lvl="1"/>
            <a:r>
              <a:rPr lang="en-US" sz="2600" dirty="0"/>
              <a:t>Julie baked </a:t>
            </a:r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cookies. Then,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How many cookies does Julie have now?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</a:p>
          <a:p>
            <a:pPr lvl="1"/>
            <a:r>
              <a:rPr lang="en-US" sz="2600" dirty="0"/>
              <a:t>Julie baked </a:t>
            </a:r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cookies. Then, she ate some of the cookies. Now, she has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  <a:r>
              <a:rPr lang="en-US" sz="2600" dirty="0"/>
              <a:t> cookies. How many cookies did Julie eat?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</a:p>
          <a:p>
            <a:pPr lvl="1"/>
            <a:r>
              <a:rPr lang="en-US" sz="2600" dirty="0"/>
              <a:t>Julie baked some cookies.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 and has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  <a:r>
              <a:rPr lang="en-US" sz="2600" dirty="0"/>
              <a:t> cookies left. How many cookies did Julie bake?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BAD58F-66C8-D141-84CC-064FCCE314D4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91137198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644271" y="888623"/>
            <a:ext cx="9382125" cy="353060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ST</a:t>
            </a:r>
            <a:r>
              <a:rPr lang="en-US" sz="6000" dirty="0"/>
              <a:t> 		+/– 	</a:t>
            </a:r>
            <a:r>
              <a:rPr lang="en-US" sz="6000" b="1" dirty="0">
                <a:solidFill>
                  <a:srgbClr val="00B050"/>
                </a:solidFill>
              </a:rPr>
              <a:t>C</a:t>
            </a:r>
            <a:r>
              <a:rPr lang="en-US" sz="6000" dirty="0">
                <a:solidFill>
                  <a:srgbClr val="0070C0"/>
                </a:solidFill>
              </a:rPr>
              <a:t>    </a:t>
            </a:r>
            <a:r>
              <a:rPr lang="en-US" sz="6000" dirty="0"/>
              <a:t>	=		</a:t>
            </a:r>
            <a:r>
              <a:rPr lang="en-US" sz="6000" b="1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7204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532008-C644-F54E-B183-A7230BB8B782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A235C6-F17D-1B46-9673-52251E545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88" y="1960755"/>
            <a:ext cx="3973816" cy="1467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F22056-A0CB-6540-9AB2-78A6D4FF9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222" y="3552694"/>
            <a:ext cx="5478288" cy="24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7773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32050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853540"/>
            <a:ext cx="7565883" cy="16140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F9CEE2-BF68-BC4F-98DA-79D17F72ADE6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357108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1826490"/>
            <a:ext cx="7677385" cy="19023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E6184F-9063-2A45-B0F0-9F32724A40D1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406877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832364"/>
            <a:ext cx="7822456" cy="21102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782AF6-A46C-774A-B1B2-0B0CC1FA85CA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41335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5700C1-748F-754A-88B2-C7CBFBDC2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684" y="0"/>
            <a:ext cx="5191570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5710052" y="4135581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3225269" y="4135580"/>
            <a:ext cx="1223158" cy="114003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14129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85008" y="2807636"/>
            <a:ext cx="4714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P1 + P2 + P3 = 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B005F-6E44-8D4D-8763-53A5293E1369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3153B0-AFCA-F341-90BB-BB5E3F62A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46" y="1133061"/>
            <a:ext cx="7763159" cy="140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2669587" y="3023550"/>
            <a:ext cx="4714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ST – C + C = 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594CC-B8B6-D242-BD0C-AAB5F0123D15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74F0D-589C-C744-9505-488750543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21" y="1053548"/>
            <a:ext cx="7814842" cy="172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5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7030A0"/>
                </a:solidFill>
              </a:rPr>
              <a:t>Total </a:t>
            </a:r>
            <a:r>
              <a:rPr lang="en-US" sz="3200" dirty="0"/>
              <a:t>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0070C0"/>
                </a:solidFill>
              </a:rPr>
              <a:t>Difference</a:t>
            </a:r>
            <a:r>
              <a:rPr lang="en-US" sz="3200" dirty="0"/>
              <a:t> 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00B050"/>
                </a:solidFill>
              </a:rPr>
              <a:t>Change</a:t>
            </a:r>
            <a:r>
              <a:rPr lang="en-US" sz="3200" dirty="0"/>
              <a:t> problem?</a:t>
            </a:r>
          </a:p>
        </p:txBody>
      </p:sp>
    </p:spTree>
    <p:extLst>
      <p:ext uri="{BB962C8B-B14F-4D97-AF65-F5344CB8AC3E}">
        <p14:creationId xmlns:p14="http://schemas.microsoft.com/office/powerpoint/2010/main" val="498672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887" y="3769667"/>
            <a:ext cx="8686800" cy="4839538"/>
          </a:xfrm>
        </p:spPr>
        <p:txBody>
          <a:bodyPr/>
          <a:lstStyle/>
          <a:p>
            <a:pPr marL="1588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CCD1B-8BF6-2948-AF38-0F5827C9B0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073" y="4213853"/>
            <a:ext cx="809834" cy="612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B4277B-7BEC-B347-B370-22D1A9E98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115304"/>
            <a:ext cx="8686800" cy="2313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5548D5-42A0-4D43-B94B-FAFED3DCDA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855" y="4927166"/>
            <a:ext cx="1262270" cy="12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09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79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79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54F4A760-041C-CA48-BE0A-9E6AC3D8BBB0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09569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1FD3C-65B5-FD47-9ED8-E1C0F49575BF}"/>
              </a:ext>
            </a:extLst>
          </p:cNvPr>
          <p:cNvSpPr txBox="1"/>
          <p:nvPr/>
        </p:nvSpPr>
        <p:spPr>
          <a:xfrm>
            <a:off x="1227202" y="2578608"/>
            <a:ext cx="1847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4B11C-7486-EC45-B281-AC6BFB7D37FE}"/>
              </a:ext>
            </a:extLst>
          </p:cNvPr>
          <p:cNvSpPr/>
          <p:nvPr/>
        </p:nvSpPr>
        <p:spPr>
          <a:xfrm>
            <a:off x="2591860" y="2224665"/>
            <a:ext cx="4179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Quiz Time!</a:t>
            </a:r>
          </a:p>
        </p:txBody>
      </p:sp>
    </p:spTree>
    <p:extLst>
      <p:ext uri="{BB962C8B-B14F-4D97-AF65-F5344CB8AC3E}">
        <p14:creationId xmlns:p14="http://schemas.microsoft.com/office/powerpoint/2010/main" val="306285296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8" y="1036637"/>
            <a:ext cx="6191250" cy="513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8451473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3 STAAR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B71C56-DC86-4C4A-9F3B-DEA151D9A396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416268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9" y="987425"/>
            <a:ext cx="8329889" cy="2241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6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5 Smarter Balanced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C75A9E-50F6-9547-80E1-05006EAC3ADD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64067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2" y="813231"/>
            <a:ext cx="8050885" cy="2019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83522" y="5337018"/>
            <a:ext cx="1843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4 Smarted Balanced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4B6802-3DBC-3846-B8FB-3E9E17C71C23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70212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Multiplicative Schemas</a:t>
            </a:r>
          </a:p>
        </p:txBody>
      </p:sp>
    </p:spTree>
    <p:extLst>
      <p:ext uri="{BB962C8B-B14F-4D97-AF65-F5344CB8AC3E}">
        <p14:creationId xmlns:p14="http://schemas.microsoft.com/office/powerpoint/2010/main" val="1428176345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6A61B-19CD-584B-AB87-3A7E1C8484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82703" y="-388418"/>
            <a:ext cx="5162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94738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Groups</a:t>
            </a:r>
            <a:r>
              <a:rPr lang="en-US" sz="2800" dirty="0"/>
              <a:t> multiplied by </a:t>
            </a:r>
            <a:r>
              <a:rPr lang="en-US" sz="2800" b="1" dirty="0">
                <a:solidFill>
                  <a:srgbClr val="FF6600"/>
                </a:solidFill>
              </a:rPr>
              <a:t>number in each group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r>
              <a:rPr lang="en-US" sz="2800" b="1" dirty="0"/>
              <a:t> </a:t>
            </a:r>
            <a:endParaRPr lang="en-US" sz="2800" dirty="0"/>
          </a:p>
          <a:p>
            <a:pPr lvl="1"/>
            <a:r>
              <a:rPr lang="en-US" sz="2600" dirty="0"/>
              <a:t>Scott has </a:t>
            </a:r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bags of apples. There are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apples in each bag. How many apples does Scott have altogether? 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×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70C0"/>
                </a:solidFill>
              </a:rPr>
              <a:t>? 		</a:t>
            </a:r>
          </a:p>
          <a:p>
            <a:pPr lvl="1"/>
            <a:r>
              <a:rPr lang="en-US" sz="2600" dirty="0"/>
              <a:t>Scott has </a:t>
            </a:r>
            <a:r>
              <a:rPr lang="en-US" sz="2600" b="1" dirty="0">
                <a:solidFill>
                  <a:srgbClr val="0070C0"/>
                </a:solidFill>
              </a:rPr>
              <a:t>12</a:t>
            </a:r>
            <a:r>
              <a:rPr lang="en-US" sz="2600" dirty="0"/>
              <a:t> apples. He wants to share them equally among his </a:t>
            </a:r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friends. How many apples will each friend receive?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b="1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× </a:t>
            </a:r>
            <a:r>
              <a:rPr lang="en-US" sz="2600" b="1" dirty="0">
                <a:solidFill>
                  <a:srgbClr val="EB641B"/>
                </a:solidFill>
              </a:rPr>
              <a:t>?</a:t>
            </a:r>
            <a:r>
              <a:rPr lang="en-US" sz="2600" dirty="0">
                <a:solidFill>
                  <a:srgbClr val="EB641B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0070C0"/>
                </a:solidFill>
              </a:rPr>
              <a:t>12			</a:t>
            </a:r>
          </a:p>
          <a:p>
            <a:pPr lvl="1"/>
            <a:r>
              <a:rPr lang="en-US" sz="2600" dirty="0"/>
              <a:t>Scott has </a:t>
            </a:r>
            <a:r>
              <a:rPr lang="en-US" sz="2600" b="1" dirty="0">
                <a:solidFill>
                  <a:srgbClr val="0070C0"/>
                </a:solidFill>
              </a:rPr>
              <a:t>12</a:t>
            </a:r>
            <a:r>
              <a:rPr lang="en-US" sz="2600" dirty="0"/>
              <a:t> apples. He put them into bags containing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apples each. How many bags did Scott use?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dirty="0">
                <a:solidFill>
                  <a:schemeClr val="accent4"/>
                </a:solidFill>
              </a:rPr>
              <a:t> </a:t>
            </a:r>
            <a:r>
              <a:rPr lang="en-US" sz="2600" dirty="0"/>
              <a:t>×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70C0"/>
                </a:solidFill>
              </a:rPr>
              <a:t>12			</a:t>
            </a:r>
          </a:p>
          <a:p>
            <a:pPr lvl="2"/>
            <a:endParaRPr lang="en-US" sz="26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339763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73088" y="1576771"/>
            <a:ext cx="8428037" cy="4106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accent4"/>
                </a:solidFill>
              </a:rPr>
              <a:t>G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		</a:t>
            </a:r>
            <a:r>
              <a:rPr lang="en-US" sz="6000" b="1" dirty="0">
                <a:solidFill>
                  <a:srgbClr val="EB641B"/>
                </a:solidFill>
              </a:rPr>
              <a:t>N</a:t>
            </a:r>
            <a:r>
              <a:rPr lang="en-US" sz="6000" dirty="0">
                <a:solidFill>
                  <a:srgbClr val="EB641B"/>
                </a:solidFill>
              </a:rPr>
              <a:t> 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0" name="Rectangle 9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58912-9F54-AC4F-AED7-E0C91C278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443" y="3244471"/>
            <a:ext cx="5265493" cy="243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44538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527596142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A82EE7-DC16-F14D-8392-7A7BB2C6B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205" y="0"/>
            <a:ext cx="5161590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2537053" y="1341540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D3A683BA-84BE-3149-AAE0-D491EF4ABE15}"/>
              </a:ext>
            </a:extLst>
          </p:cNvPr>
          <p:cNvSpPr/>
          <p:nvPr/>
        </p:nvSpPr>
        <p:spPr>
          <a:xfrm>
            <a:off x="5158584" y="1341539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61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80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80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80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664;p75">
            <a:extLst>
              <a:ext uri="{FF2B5EF4-FFF2-40B4-BE49-F238E27FC236}">
                <a16:creationId xmlns:a16="http://schemas.microsoft.com/office/drawing/2014/main" id="{CF11BC9B-AC6F-DA49-800E-3625C8A3E91D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66688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92" y="657807"/>
            <a:ext cx="8116097" cy="21677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16816" y="3682226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25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59827" y="99527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88142" y="151200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01023" y="3682226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52936" y="3733991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  <a:endParaRPr lang="en-US" sz="36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62991" y="447991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chemeClr val="accent2"/>
                </a:solidFill>
                <a:latin typeface="Chalkduster"/>
                <a:cs typeface="Chalkduster"/>
              </a:rPr>
              <a:t>6 x 25 = 150</a:t>
            </a:r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89356" y="5658093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150 cherries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543357" y="2383510"/>
            <a:ext cx="1390985" cy="130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29959" y="3129266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  <a:p>
            <a:pPr defTabSz="457200"/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1170" y="309567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67272" y="3020723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G x N = P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82597" y="3644366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chemeClr val="accent2"/>
                </a:solidFill>
                <a:latin typeface="Chalkduster"/>
                <a:cs typeface="Chalkduster"/>
              </a:rPr>
              <a:t>x</a:t>
            </a:r>
            <a:endParaRPr lang="en-US" sz="36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92248" y="3639473"/>
            <a:ext cx="500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1170" y="355817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8511" y="400777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1292" y="449085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A2B4DD-B874-FE49-B752-6961BAB8C129}"/>
              </a:ext>
            </a:extLst>
          </p:cNvPr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4721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73088" y="1576771"/>
            <a:ext cx="8428037" cy="4106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accent4"/>
                </a:solidFill>
              </a:rPr>
              <a:t>G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		</a:t>
            </a:r>
            <a:r>
              <a:rPr lang="en-US" sz="6000" b="1" dirty="0">
                <a:solidFill>
                  <a:srgbClr val="EB641B"/>
                </a:solidFill>
              </a:rPr>
              <a:t>N</a:t>
            </a:r>
            <a:r>
              <a:rPr lang="en-US" sz="6000" dirty="0">
                <a:solidFill>
                  <a:srgbClr val="EB641B"/>
                </a:solidFill>
              </a:rPr>
              <a:t> 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0" name="Rectangle 9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58912-9F54-AC4F-AED7-E0C91C278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443" y="3244471"/>
            <a:ext cx="5265493" cy="243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61378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Set</a:t>
            </a:r>
            <a:r>
              <a:rPr lang="en-US" sz="2800" dirty="0"/>
              <a:t> multiplied by a number of </a:t>
            </a:r>
            <a:r>
              <a:rPr lang="en-US" sz="2800" b="1" dirty="0">
                <a:solidFill>
                  <a:srgbClr val="EB641B"/>
                </a:solidFill>
              </a:rPr>
              <a:t>times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endParaRPr lang="en-US" sz="2400" dirty="0"/>
          </a:p>
          <a:p>
            <a:pPr lvl="1"/>
            <a:r>
              <a:rPr lang="en-US" sz="2400" dirty="0"/>
              <a:t>Julie 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Amy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</a:t>
            </a:r>
            <a:r>
              <a:rPr lang="en-US" dirty="0"/>
              <a:t>Marcie. </a:t>
            </a:r>
            <a:r>
              <a:rPr lang="en-US" sz="2400" dirty="0"/>
              <a:t>How many apples did </a:t>
            </a:r>
            <a:r>
              <a:rPr lang="en-US" dirty="0"/>
              <a:t>Lisa </a:t>
            </a:r>
            <a:r>
              <a:rPr lang="en-US" sz="2400" dirty="0"/>
              <a:t>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?			</a:t>
            </a:r>
          </a:p>
          <a:p>
            <a:pPr lvl="1"/>
            <a:r>
              <a:rPr lang="en-US" dirty="0"/>
              <a:t>Amy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70C0"/>
                </a:solidFill>
              </a:rPr>
              <a:t>12</a:t>
            </a:r>
            <a:r>
              <a:rPr lang="en-US" sz="2400" dirty="0"/>
              <a:t> apples. She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</a:t>
            </a:r>
            <a:r>
              <a:rPr lang="en-US" dirty="0"/>
              <a:t>Julie. </a:t>
            </a:r>
            <a:r>
              <a:rPr lang="en-US" sz="2400" dirty="0"/>
              <a:t>How many apples did </a:t>
            </a:r>
            <a:r>
              <a:rPr lang="en-US" dirty="0"/>
              <a:t>Julie </a:t>
            </a:r>
            <a:r>
              <a:rPr lang="en-US" sz="2400" dirty="0"/>
              <a:t>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?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12			</a:t>
            </a:r>
          </a:p>
          <a:p>
            <a:pPr lvl="1"/>
            <a:r>
              <a:rPr lang="en-US" dirty="0"/>
              <a:t>Amy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70C0"/>
                </a:solidFill>
              </a:rPr>
              <a:t>12</a:t>
            </a:r>
            <a:r>
              <a:rPr lang="en-US" sz="2400" dirty="0"/>
              <a:t> apples, and </a:t>
            </a:r>
            <a:r>
              <a:rPr lang="en-US" dirty="0"/>
              <a:t>Julie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How many times as many apples did </a:t>
            </a:r>
            <a:r>
              <a:rPr lang="en-US"/>
              <a:t>Amy </a:t>
            </a:r>
            <a:r>
              <a:rPr lang="en-US" sz="2400"/>
              <a:t>pick?  </a:t>
            </a:r>
            <a:endParaRPr lang="en-US" sz="2400" dirty="0"/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?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12			</a:t>
            </a:r>
          </a:p>
          <a:p>
            <a:pPr lvl="2"/>
            <a:endParaRPr lang="en-US" sz="2400" b="1" dirty="0">
              <a:solidFill>
                <a:srgbClr val="0070C0"/>
              </a:solidFill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60462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715963" y="600075"/>
            <a:ext cx="8428037" cy="4953000"/>
          </a:xfrm>
        </p:spPr>
        <p:txBody>
          <a:bodyPr>
            <a:noAutofit/>
          </a:bodyPr>
          <a:lstStyle/>
          <a:p>
            <a:pPr eaLnBrk="1" hangingPunct="1"/>
            <a:endParaRPr lang="en-US" sz="2400" b="1" dirty="0"/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b="1" dirty="0">
                <a:solidFill>
                  <a:srgbClr val="EB641B"/>
                </a:solidFill>
              </a:rPr>
              <a:t>T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7DF746-9D04-2C47-A958-D1B58F7AB5B0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3B5FA-0129-8B4E-8FE2-6A09A126E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580" y="2881757"/>
            <a:ext cx="5589219" cy="267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7504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7626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“Is a set compared a number of times?”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8C9CA7-D7E8-0A4B-AAA1-A682F6552426}"/>
              </a:ext>
            </a:extLst>
          </p:cNvPr>
          <p:cNvSpPr/>
          <p:nvPr/>
        </p:nvSpPr>
        <p:spPr>
          <a:xfrm>
            <a:off x="127864" y="2356405"/>
            <a:ext cx="337257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318718785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E1D580-D78B-9349-AE0B-E14904F67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205" y="0"/>
            <a:ext cx="5161590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2566771" y="4024161"/>
            <a:ext cx="1223158" cy="1140031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F4A5138A-58C8-E84F-BC07-346916F0E8BD}"/>
              </a:ext>
            </a:extLst>
          </p:cNvPr>
          <p:cNvSpPr/>
          <p:nvPr/>
        </p:nvSpPr>
        <p:spPr>
          <a:xfrm>
            <a:off x="5134380" y="4024160"/>
            <a:ext cx="1223158" cy="1140031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31512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9C6686F-CCF8-414A-BDEC-95DB7273E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381" y="3514842"/>
            <a:ext cx="4021095" cy="19218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51306" y="3921767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33324" y="5394239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12 DVDs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B44248-A659-3247-8325-70FB8EE04500}"/>
              </a:ext>
            </a:extLst>
          </p:cNvPr>
          <p:cNvSpPr txBox="1"/>
          <p:nvPr/>
        </p:nvSpPr>
        <p:spPr>
          <a:xfrm>
            <a:off x="308452" y="3756078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578ECC-3793-4240-91E5-FB862DE2C7B3}"/>
              </a:ext>
            </a:extLst>
          </p:cNvPr>
          <p:cNvSpPr txBox="1"/>
          <p:nvPr/>
        </p:nvSpPr>
        <p:spPr>
          <a:xfrm>
            <a:off x="4090826" y="3921767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3B98A9-2B49-D248-B046-D9CFFB46B526}"/>
              </a:ext>
            </a:extLst>
          </p:cNvPr>
          <p:cNvSpPr txBox="1"/>
          <p:nvPr/>
        </p:nvSpPr>
        <p:spPr>
          <a:xfrm>
            <a:off x="5457647" y="3979828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91BDB2-1AF2-B649-97AE-D2DE234EA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63" y="533838"/>
            <a:ext cx="8260205" cy="184536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81CAC77-96B0-8F43-8E58-C7F375157C2A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253038" y="1913230"/>
            <a:ext cx="9507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8BBC2BC-4825-BA47-BEEC-856D85895CD0}"/>
              </a:ext>
            </a:extLst>
          </p:cNvPr>
          <p:cNvSpPr txBox="1"/>
          <p:nvPr/>
        </p:nvSpPr>
        <p:spPr>
          <a:xfrm>
            <a:off x="283013" y="372186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111023-601F-ED47-BAE8-48981E978B83}"/>
              </a:ext>
            </a:extLst>
          </p:cNvPr>
          <p:cNvSpPr txBox="1"/>
          <p:nvPr/>
        </p:nvSpPr>
        <p:spPr>
          <a:xfrm>
            <a:off x="297523" y="415259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66F5E7-F646-8147-907F-61439A347B1A}"/>
              </a:ext>
            </a:extLst>
          </p:cNvPr>
          <p:cNvSpPr txBox="1"/>
          <p:nvPr/>
        </p:nvSpPr>
        <p:spPr>
          <a:xfrm>
            <a:off x="251422" y="463159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7D9EBC-A0DA-4E46-8024-CA0BCEE7161F}"/>
              </a:ext>
            </a:extLst>
          </p:cNvPr>
          <p:cNvSpPr txBox="1"/>
          <p:nvPr/>
        </p:nvSpPr>
        <p:spPr>
          <a:xfrm>
            <a:off x="205321" y="511352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87383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23" grpId="0"/>
      <p:bldP spid="19" grpId="0"/>
      <p:bldP spid="25" grpId="0"/>
      <p:bldP spid="26" grpId="0"/>
      <p:bldP spid="27" grpId="0"/>
      <p:bldP spid="28" grpId="0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715963" y="600075"/>
            <a:ext cx="8428037" cy="4953000"/>
          </a:xfrm>
        </p:spPr>
        <p:txBody>
          <a:bodyPr>
            <a:noAutofit/>
          </a:bodyPr>
          <a:lstStyle/>
          <a:p>
            <a:pPr eaLnBrk="1" hangingPunct="1"/>
            <a:endParaRPr lang="en-US" sz="2400" b="1" dirty="0"/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b="1" dirty="0">
                <a:solidFill>
                  <a:srgbClr val="EB641B"/>
                </a:solidFill>
              </a:rPr>
              <a:t>T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7DF746-9D04-2C47-A958-D1B58F7AB5B0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3B5FA-0129-8B4E-8FE2-6A09A126E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580" y="2881757"/>
            <a:ext cx="5589219" cy="267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99932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Description of relationships among quantities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7277122" y="5569296"/>
            <a:ext cx="3363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>
                <a:solidFill>
                  <a:srgbClr val="9BBB59"/>
                </a:solidFill>
              </a:rPr>
              <a:t>Xin et al. (2005)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2874" y="154044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90344-2444-4344-B41C-0487B20F4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158" y="2515827"/>
            <a:ext cx="4105402" cy="335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83618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276098"/>
            <a:ext cx="7626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“Is a set compared a number of times?”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386" y="5018365"/>
            <a:ext cx="8447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relationships among quantities - if this, then this?”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B2473E-90E6-E14A-B480-5DDB82F79C72}"/>
              </a:ext>
            </a:extLst>
          </p:cNvPr>
          <p:cNvSpPr/>
          <p:nvPr/>
        </p:nvSpPr>
        <p:spPr>
          <a:xfrm>
            <a:off x="127864" y="2425192"/>
            <a:ext cx="337257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5701F-4746-AE40-9D3F-B40DFCF5758D}"/>
              </a:ext>
            </a:extLst>
          </p:cNvPr>
          <p:cNvSpPr/>
          <p:nvPr/>
        </p:nvSpPr>
        <p:spPr>
          <a:xfrm>
            <a:off x="127864" y="4287741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565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81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81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81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81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664;p75">
            <a:extLst>
              <a:ext uri="{FF2B5EF4-FFF2-40B4-BE49-F238E27FC236}">
                <a16:creationId xmlns:a16="http://schemas.microsoft.com/office/drawing/2014/main" id="{424CC041-A6DE-7A45-AF4B-154C297ABF8E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28398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9B300-C177-F044-9EA8-FE0F19376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210" y="0"/>
            <a:ext cx="5173579" cy="685800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2579500" y="1248980"/>
            <a:ext cx="1223158" cy="114003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F9C0A709-0D55-B14F-9FFD-D2A35BCC1B9C}"/>
              </a:ext>
            </a:extLst>
          </p:cNvPr>
          <p:cNvSpPr/>
          <p:nvPr/>
        </p:nvSpPr>
        <p:spPr>
          <a:xfrm>
            <a:off x="5176926" y="1248980"/>
            <a:ext cx="1223158" cy="114003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66337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93" y="432933"/>
            <a:ext cx="8243394" cy="21404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1293" y="432933"/>
            <a:ext cx="583146" cy="38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A61EB0-EF8D-8D48-8530-ADFD93E5830B}"/>
              </a:ext>
            </a:extLst>
          </p:cNvPr>
          <p:cNvSpPr/>
          <p:nvPr/>
        </p:nvSpPr>
        <p:spPr>
          <a:xfrm>
            <a:off x="142874" y="154044"/>
            <a:ext cx="3627732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16792AF-2D13-6443-B239-75B40E872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340" y="2573385"/>
            <a:ext cx="4105402" cy="33532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39D309D-01D8-E740-8052-2C0A4A1A9590}"/>
              </a:ext>
            </a:extLst>
          </p:cNvPr>
          <p:cNvSpPr txBox="1"/>
          <p:nvPr/>
        </p:nvSpPr>
        <p:spPr>
          <a:xfrm>
            <a:off x="256750" y="2885865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  <a:p>
            <a:pPr defTabSz="457200"/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5A0379-5FE6-D442-A507-C455F2B2A3AE}"/>
              </a:ext>
            </a:extLst>
          </p:cNvPr>
          <p:cNvSpPr txBox="1"/>
          <p:nvPr/>
        </p:nvSpPr>
        <p:spPr>
          <a:xfrm>
            <a:off x="177961" y="285227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93A502-5E5E-AB4D-A7FD-656F271E0B5B}"/>
              </a:ext>
            </a:extLst>
          </p:cNvPr>
          <p:cNvSpPr txBox="1"/>
          <p:nvPr/>
        </p:nvSpPr>
        <p:spPr>
          <a:xfrm>
            <a:off x="177961" y="331477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AE6806-D44E-EA4A-89A6-2B7AED20169C}"/>
              </a:ext>
            </a:extLst>
          </p:cNvPr>
          <p:cNvSpPr txBox="1"/>
          <p:nvPr/>
        </p:nvSpPr>
        <p:spPr>
          <a:xfrm>
            <a:off x="185302" y="376437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0D93CD-402D-FD4A-86DD-82F4FF3C59B7}"/>
              </a:ext>
            </a:extLst>
          </p:cNvPr>
          <p:cNvSpPr txBox="1"/>
          <p:nvPr/>
        </p:nvSpPr>
        <p:spPr>
          <a:xfrm>
            <a:off x="141642" y="4238120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9B284E-DD43-8C47-9FFA-300BCF1EF7D9}"/>
              </a:ext>
            </a:extLst>
          </p:cNvPr>
          <p:cNvCxnSpPr/>
          <p:nvPr/>
        </p:nvCxnSpPr>
        <p:spPr>
          <a:xfrm>
            <a:off x="631293" y="2267712"/>
            <a:ext cx="213334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712EB76-7E89-474E-9EBD-8CC0FA425A33}"/>
              </a:ext>
            </a:extLst>
          </p:cNvPr>
          <p:cNvSpPr txBox="1"/>
          <p:nvPr/>
        </p:nvSpPr>
        <p:spPr>
          <a:xfrm>
            <a:off x="2866827" y="3210380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176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C0F9E0-8D17-5249-BE78-82D3A3696852}"/>
              </a:ext>
            </a:extLst>
          </p:cNvPr>
          <p:cNvSpPr txBox="1"/>
          <p:nvPr/>
        </p:nvSpPr>
        <p:spPr>
          <a:xfrm>
            <a:off x="2246400" y="89897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9D0538-06BC-BB41-B0BB-6B0E5651AF33}"/>
              </a:ext>
            </a:extLst>
          </p:cNvPr>
          <p:cNvSpPr txBox="1"/>
          <p:nvPr/>
        </p:nvSpPr>
        <p:spPr>
          <a:xfrm>
            <a:off x="5345264" y="88466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44EF38-E1D6-7C40-8CAB-C16C40980433}"/>
              </a:ext>
            </a:extLst>
          </p:cNvPr>
          <p:cNvSpPr txBox="1"/>
          <p:nvPr/>
        </p:nvSpPr>
        <p:spPr>
          <a:xfrm>
            <a:off x="3039582" y="4824857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690BF4-994D-324F-BB58-FA3CECD446B7}"/>
              </a:ext>
            </a:extLst>
          </p:cNvPr>
          <p:cNvSpPr txBox="1"/>
          <p:nvPr/>
        </p:nvSpPr>
        <p:spPr>
          <a:xfrm>
            <a:off x="4902040" y="3221606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B9A177-F46F-0546-91A2-C9B60D3BC7F0}"/>
              </a:ext>
            </a:extLst>
          </p:cNvPr>
          <p:cNvSpPr txBox="1"/>
          <p:nvPr/>
        </p:nvSpPr>
        <p:spPr>
          <a:xfrm>
            <a:off x="3770606" y="174333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EC1364-EC0C-9646-8485-48AA85E7A389}"/>
              </a:ext>
            </a:extLst>
          </p:cNvPr>
          <p:cNvSpPr txBox="1"/>
          <p:nvPr/>
        </p:nvSpPr>
        <p:spPr>
          <a:xfrm>
            <a:off x="5010286" y="4831775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3C72E4-9909-E94F-B73F-84712D6E133B}"/>
              </a:ext>
            </a:extLst>
          </p:cNvPr>
          <p:cNvSpPr txBox="1"/>
          <p:nvPr/>
        </p:nvSpPr>
        <p:spPr>
          <a:xfrm>
            <a:off x="5934089" y="3235391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110 slices</a:t>
            </a:r>
          </a:p>
        </p:txBody>
      </p:sp>
    </p:spTree>
    <p:extLst>
      <p:ext uri="{BB962C8B-B14F-4D97-AF65-F5344CB8AC3E}">
        <p14:creationId xmlns:p14="http://schemas.microsoft.com/office/powerpoint/2010/main" val="160133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Description of relationships among quantities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7277122" y="5569296"/>
            <a:ext cx="3363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>
                <a:solidFill>
                  <a:srgbClr val="9BBB59"/>
                </a:solidFill>
              </a:rPr>
              <a:t>Xin et al. (2005)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2874" y="154044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90344-2444-4344-B41C-0487B20F4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158" y="2515827"/>
            <a:ext cx="4105402" cy="335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90870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6A61B-19CD-584B-AB87-3A7E1C8484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82703" y="-388418"/>
            <a:ext cx="5162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45650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74" y="546090"/>
            <a:ext cx="8272031" cy="22304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9950FE-DFCE-544F-88A8-80747997E06A}"/>
              </a:ext>
            </a:extLst>
          </p:cNvPr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15760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4" y="501677"/>
            <a:ext cx="8121492" cy="23204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FA7542-9559-334A-933D-132D44AC3045}"/>
              </a:ext>
            </a:extLst>
          </p:cNvPr>
          <p:cNvSpPr/>
          <p:nvPr/>
        </p:nvSpPr>
        <p:spPr>
          <a:xfrm>
            <a:off x="146152" y="136365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279194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" y="1006474"/>
            <a:ext cx="8359798" cy="1179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5D610-022D-254C-9A87-16359C8B6493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7543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What’s an </a:t>
            </a:r>
            <a:r>
              <a:rPr lang="en-US" sz="3200" b="1" dirty="0">
                <a:solidFill>
                  <a:schemeClr val="accent4"/>
                </a:solidFill>
              </a:rPr>
              <a:t>Equal Groups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dirty="0"/>
              <a:t>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chemeClr val="accent2"/>
                </a:solidFill>
              </a:rPr>
              <a:t>Comparison</a:t>
            </a:r>
            <a:r>
              <a:rPr lang="en-US" sz="3200" dirty="0"/>
              <a:t> 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FF0000"/>
                </a:solidFill>
              </a:rPr>
              <a:t>Ratios/Proportions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3104111744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1FD3C-65B5-FD47-9ED8-E1C0F49575BF}"/>
              </a:ext>
            </a:extLst>
          </p:cNvPr>
          <p:cNvSpPr txBox="1"/>
          <p:nvPr/>
        </p:nvSpPr>
        <p:spPr>
          <a:xfrm>
            <a:off x="1227202" y="2578608"/>
            <a:ext cx="1847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4B11C-7486-EC45-B281-AC6BFB7D37FE}"/>
              </a:ext>
            </a:extLst>
          </p:cNvPr>
          <p:cNvSpPr/>
          <p:nvPr/>
        </p:nvSpPr>
        <p:spPr>
          <a:xfrm>
            <a:off x="2591860" y="2224665"/>
            <a:ext cx="4179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Quiz Time!</a:t>
            </a:r>
          </a:p>
        </p:txBody>
      </p:sp>
    </p:spTree>
    <p:extLst>
      <p:ext uri="{BB962C8B-B14F-4D97-AF65-F5344CB8AC3E}">
        <p14:creationId xmlns:p14="http://schemas.microsoft.com/office/powerpoint/2010/main" val="3966047990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809715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6 Smarter Balanced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" y="989011"/>
            <a:ext cx="8808331" cy="9255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74E37B-A490-9444-9E4C-72FCD06C498C}"/>
              </a:ext>
            </a:extLst>
          </p:cNvPr>
          <p:cNvSpPr/>
          <p:nvPr/>
        </p:nvSpPr>
        <p:spPr>
          <a:xfrm>
            <a:off x="146152" y="136365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261599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82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82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82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82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82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Google Shape;664;p75">
            <a:extLst>
              <a:ext uri="{FF2B5EF4-FFF2-40B4-BE49-F238E27FC236}">
                <a16:creationId xmlns:a16="http://schemas.microsoft.com/office/drawing/2014/main" id="{1F2DB976-D28C-5047-B758-320198C82D40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18677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88" y="884668"/>
            <a:ext cx="8049956" cy="42159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447243" y="5337018"/>
            <a:ext cx="111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PARCC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89654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73" y="998536"/>
            <a:ext cx="8826033" cy="1858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0A35DE-47C5-444A-A29E-E8FE5F762547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5009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D6C528-C011-8148-9497-FA258465CDD8}"/>
              </a:ext>
            </a:extLst>
          </p:cNvPr>
          <p:cNvSpPr/>
          <p:nvPr/>
        </p:nvSpPr>
        <p:spPr>
          <a:xfrm>
            <a:off x="2746710" y="3477585"/>
            <a:ext cx="3657600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2B59-11C1-0F49-A167-DAEBCEF2E4C9}"/>
              </a:ext>
            </a:extLst>
          </p:cNvPr>
          <p:cNvSpPr/>
          <p:nvPr/>
        </p:nvSpPr>
        <p:spPr>
          <a:xfrm>
            <a:off x="2746710" y="5160463"/>
            <a:ext cx="3657600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D0683F-5F0B-0840-A87E-CDBA3C6E1B2D}"/>
              </a:ext>
            </a:extLst>
          </p:cNvPr>
          <p:cNvSpPr/>
          <p:nvPr/>
        </p:nvSpPr>
        <p:spPr>
          <a:xfrm>
            <a:off x="2746710" y="4319024"/>
            <a:ext cx="3657600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998EF1-B753-6741-8F3F-B56CB96EC651}"/>
              </a:ext>
            </a:extLst>
          </p:cNvPr>
          <p:cNvSpPr/>
          <p:nvPr/>
        </p:nvSpPr>
        <p:spPr>
          <a:xfrm>
            <a:off x="2753005" y="2632084"/>
            <a:ext cx="3657600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D971DB-A010-0343-8015-7B2B8A4C9A8C}"/>
              </a:ext>
            </a:extLst>
          </p:cNvPr>
          <p:cNvSpPr/>
          <p:nvPr/>
        </p:nvSpPr>
        <p:spPr>
          <a:xfrm>
            <a:off x="2753005" y="972390"/>
            <a:ext cx="3657600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77F6C9-589B-F942-ACD2-3E5BBA684899}"/>
              </a:ext>
            </a:extLst>
          </p:cNvPr>
          <p:cNvSpPr/>
          <p:nvPr/>
        </p:nvSpPr>
        <p:spPr>
          <a:xfrm>
            <a:off x="2773254" y="1802237"/>
            <a:ext cx="3657600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BDCA7-89B9-1D45-961A-8050976981F9}"/>
              </a:ext>
            </a:extLst>
          </p:cNvPr>
          <p:cNvSpPr txBox="1"/>
          <p:nvPr/>
        </p:nvSpPr>
        <p:spPr>
          <a:xfrm>
            <a:off x="3456791" y="0"/>
            <a:ext cx="21435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Schemas</a:t>
            </a:r>
          </a:p>
        </p:txBody>
      </p:sp>
    </p:spTree>
    <p:extLst>
      <p:ext uri="{BB962C8B-B14F-4D97-AF65-F5344CB8AC3E}">
        <p14:creationId xmlns:p14="http://schemas.microsoft.com/office/powerpoint/2010/main" val="1260761090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1024626784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How do you teach problem solving?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1219130"/>
            <a:ext cx="8686800" cy="3867084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FF2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use key words tied to operations</a:t>
            </a: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b="1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 students an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attack strategy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 students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schemas</a:t>
            </a:r>
          </a:p>
        </p:txBody>
      </p:sp>
    </p:spTree>
    <p:extLst>
      <p:ext uri="{BB962C8B-B14F-4D97-AF65-F5344CB8AC3E}">
        <p14:creationId xmlns:p14="http://schemas.microsoft.com/office/powerpoint/2010/main" val="3717694460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27838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5020935" y="4453093"/>
            <a:ext cx="2187879" cy="5170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996435" y="4977435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4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260" y="170306"/>
            <a:ext cx="2663008" cy="921630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Intervention: Occurs frequently and with intensity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3773644"/>
            <a:ext cx="2651668" cy="1220785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Intervention adaptation: Content, dosage, explicit instruction, attention to transfer</a:t>
            </a:r>
          </a:p>
        </p:txBody>
      </p:sp>
      <p:sp>
        <p:nvSpPr>
          <p:cNvPr id="6" name="Oval 5"/>
          <p:cNvSpPr/>
          <p:nvPr/>
        </p:nvSpPr>
        <p:spPr>
          <a:xfrm>
            <a:off x="6661427" y="1190870"/>
            <a:ext cx="227217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Formative</a:t>
            </a:r>
          </a:p>
        </p:txBody>
      </p:sp>
      <p:sp>
        <p:nvSpPr>
          <p:cNvPr id="7" name="Oval 6"/>
          <p:cNvSpPr/>
          <p:nvPr/>
        </p:nvSpPr>
        <p:spPr>
          <a:xfrm>
            <a:off x="6691901" y="2690727"/>
            <a:ext cx="221122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Diagnostic</a:t>
            </a:r>
          </a:p>
        </p:txBody>
      </p:sp>
      <p:sp>
        <p:nvSpPr>
          <p:cNvPr id="8" name="Oval 7"/>
          <p:cNvSpPr/>
          <p:nvPr/>
        </p:nvSpPr>
        <p:spPr>
          <a:xfrm>
            <a:off x="6691901" y="4565451"/>
            <a:ext cx="227217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Formative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7DA13A-766A-4144-BBDB-EB73774C25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106" y="170306"/>
            <a:ext cx="3346103" cy="589879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3558BD2-E758-B848-BDFF-C792E97AA1E2}"/>
              </a:ext>
            </a:extLst>
          </p:cNvPr>
          <p:cNvSpPr/>
          <p:nvPr/>
        </p:nvSpPr>
        <p:spPr>
          <a:xfrm>
            <a:off x="79513" y="3693266"/>
            <a:ext cx="2974593" cy="138153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6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018226-0BAD-A24F-AE34-C6263C235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077" y="0"/>
            <a:ext cx="5199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31870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8777" y="805230"/>
            <a:ext cx="281940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Ensure that you are implementing the intervention or strategy with fidelity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6815" y="1904746"/>
            <a:ext cx="38766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58578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234" y="1388765"/>
            <a:ext cx="3466428" cy="4315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8473997" y="5386592"/>
            <a:ext cx="11128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2"/>
                </a:solidFill>
              </a:rPr>
              <a:t>Fuchs et al. (2008)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630" y="1783946"/>
            <a:ext cx="3215208" cy="44151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1D41F9-2ECA-3F43-9191-D0DA834EA43F}"/>
              </a:ext>
            </a:extLst>
          </p:cNvPr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331AC5-70FD-BE4E-9A2F-18D2B68F2D52}"/>
              </a:ext>
            </a:extLst>
          </p:cNvPr>
          <p:cNvSpPr txBox="1"/>
          <p:nvPr/>
        </p:nvSpPr>
        <p:spPr>
          <a:xfrm>
            <a:off x="178777" y="805230"/>
            <a:ext cx="281940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Ensure that you are implementing the intervention or strategy with fidelity</a:t>
            </a:r>
          </a:p>
        </p:txBody>
      </p:sp>
    </p:spTree>
    <p:extLst>
      <p:ext uri="{BB962C8B-B14F-4D97-AF65-F5344CB8AC3E}">
        <p14:creationId xmlns:p14="http://schemas.microsoft.com/office/powerpoint/2010/main" val="2720885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83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83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83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83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83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83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664;p75">
            <a:extLst>
              <a:ext uri="{FF2B5EF4-FFF2-40B4-BE49-F238E27FC236}">
                <a16:creationId xmlns:a16="http://schemas.microsoft.com/office/drawing/2014/main" id="{48F6DCDF-025D-5640-A1C8-EF4AE8A91F37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08269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8776" y="691722"/>
            <a:ext cx="281940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Embed behavioral supports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8776" y="1146873"/>
            <a:ext cx="281940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want to incorporate strategies to improve self-regulation and minimize nonproductive behavior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397" y="296548"/>
            <a:ext cx="3139686" cy="46844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8147456" y="5014148"/>
            <a:ext cx="17075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2"/>
                </a:solidFill>
              </a:rPr>
              <a:t>Powell, Driver, &amp; Julian (2015)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998176" y="1878041"/>
            <a:ext cx="2414954" cy="1819037"/>
            <a:chOff x="3276600" y="2844800"/>
            <a:chExt cx="2057400" cy="1144573"/>
          </a:xfrm>
        </p:grpSpPr>
        <p:sp>
          <p:nvSpPr>
            <p:cNvPr id="11" name="Rectangle 10"/>
            <p:cNvSpPr/>
            <p:nvPr/>
          </p:nvSpPr>
          <p:spPr>
            <a:xfrm>
              <a:off x="3276600" y="2844800"/>
              <a:ext cx="2057400" cy="114457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619500" y="3048000"/>
              <a:ext cx="0" cy="749300"/>
            </a:xfrm>
            <a:custGeom>
              <a:avLst/>
              <a:gdLst>
                <a:gd name="connsiteX0" fmla="*/ 0 w 0"/>
                <a:gd name="connsiteY0" fmla="*/ 0 h 749300"/>
                <a:gd name="connsiteX1" fmla="*/ 0 w 0"/>
                <a:gd name="connsiteY1" fmla="*/ 74930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49300">
                  <a:moveTo>
                    <a:pt x="0" y="0"/>
                  </a:moveTo>
                  <a:lnTo>
                    <a:pt x="0" y="7493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3810000" y="3042436"/>
              <a:ext cx="0" cy="749300"/>
            </a:xfrm>
            <a:custGeom>
              <a:avLst/>
              <a:gdLst>
                <a:gd name="connsiteX0" fmla="*/ 0 w 0"/>
                <a:gd name="connsiteY0" fmla="*/ 0 h 749300"/>
                <a:gd name="connsiteX1" fmla="*/ 0 w 0"/>
                <a:gd name="connsiteY1" fmla="*/ 74930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49300">
                  <a:moveTo>
                    <a:pt x="0" y="0"/>
                  </a:moveTo>
                  <a:lnTo>
                    <a:pt x="0" y="7493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3962400" y="3075289"/>
              <a:ext cx="0" cy="749300"/>
            </a:xfrm>
            <a:custGeom>
              <a:avLst/>
              <a:gdLst>
                <a:gd name="connsiteX0" fmla="*/ 0 w 0"/>
                <a:gd name="connsiteY0" fmla="*/ 0 h 749300"/>
                <a:gd name="connsiteX1" fmla="*/ 0 w 0"/>
                <a:gd name="connsiteY1" fmla="*/ 74930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49300">
                  <a:moveTo>
                    <a:pt x="0" y="0"/>
                  </a:moveTo>
                  <a:lnTo>
                    <a:pt x="0" y="7493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4114800" y="3124200"/>
              <a:ext cx="56075" cy="723900"/>
            </a:xfrm>
            <a:custGeom>
              <a:avLst/>
              <a:gdLst>
                <a:gd name="connsiteX0" fmla="*/ 25400 w 56075"/>
                <a:gd name="connsiteY0" fmla="*/ 0 h 723900"/>
                <a:gd name="connsiteX1" fmla="*/ 38100 w 56075"/>
                <a:gd name="connsiteY1" fmla="*/ 546100 h 723900"/>
                <a:gd name="connsiteX2" fmla="*/ 38100 w 56075"/>
                <a:gd name="connsiteY2" fmla="*/ 723900 h 723900"/>
                <a:gd name="connsiteX3" fmla="*/ 0 w 56075"/>
                <a:gd name="connsiteY3" fmla="*/ 71120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75" h="723900">
                  <a:moveTo>
                    <a:pt x="25400" y="0"/>
                  </a:moveTo>
                  <a:cubicBezTo>
                    <a:pt x="29633" y="182033"/>
                    <a:pt x="30520" y="364175"/>
                    <a:pt x="38100" y="546100"/>
                  </a:cubicBezTo>
                  <a:cubicBezTo>
                    <a:pt x="46677" y="751956"/>
                    <a:pt x="73857" y="402091"/>
                    <a:pt x="38100" y="723900"/>
                  </a:cubicBezTo>
                  <a:lnTo>
                    <a:pt x="0" y="7112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429000" y="3149600"/>
              <a:ext cx="1028700" cy="609600"/>
            </a:xfrm>
            <a:custGeom>
              <a:avLst/>
              <a:gdLst>
                <a:gd name="connsiteX0" fmla="*/ 0 w 1028700"/>
                <a:gd name="connsiteY0" fmla="*/ 0 h 609600"/>
                <a:gd name="connsiteX1" fmla="*/ 88900 w 1028700"/>
                <a:gd name="connsiteY1" fmla="*/ 12700 h 609600"/>
                <a:gd name="connsiteX2" fmla="*/ 203200 w 1028700"/>
                <a:gd name="connsiteY2" fmla="*/ 25400 h 609600"/>
                <a:gd name="connsiteX3" fmla="*/ 342900 w 1028700"/>
                <a:gd name="connsiteY3" fmla="*/ 76200 h 609600"/>
                <a:gd name="connsiteX4" fmla="*/ 774700 w 1028700"/>
                <a:gd name="connsiteY4" fmla="*/ 342900 h 609600"/>
                <a:gd name="connsiteX5" fmla="*/ 863600 w 1028700"/>
                <a:gd name="connsiteY5" fmla="*/ 419100 h 609600"/>
                <a:gd name="connsiteX6" fmla="*/ 1016000 w 1028700"/>
                <a:gd name="connsiteY6" fmla="*/ 571500 h 609600"/>
                <a:gd name="connsiteX7" fmla="*/ 1028700 w 1028700"/>
                <a:gd name="connsiteY7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8700" h="609600">
                  <a:moveTo>
                    <a:pt x="0" y="0"/>
                  </a:moveTo>
                  <a:lnTo>
                    <a:pt x="88900" y="12700"/>
                  </a:lnTo>
                  <a:cubicBezTo>
                    <a:pt x="126938" y="17455"/>
                    <a:pt x="166010" y="16103"/>
                    <a:pt x="203200" y="25400"/>
                  </a:cubicBezTo>
                  <a:cubicBezTo>
                    <a:pt x="251270" y="37418"/>
                    <a:pt x="297162" y="57142"/>
                    <a:pt x="342900" y="76200"/>
                  </a:cubicBezTo>
                  <a:cubicBezTo>
                    <a:pt x="523406" y="151411"/>
                    <a:pt x="609700" y="201472"/>
                    <a:pt x="774700" y="342900"/>
                  </a:cubicBezTo>
                  <a:cubicBezTo>
                    <a:pt x="804333" y="368300"/>
                    <a:pt x="835266" y="392258"/>
                    <a:pt x="863600" y="419100"/>
                  </a:cubicBezTo>
                  <a:cubicBezTo>
                    <a:pt x="915754" y="468509"/>
                    <a:pt x="1016000" y="571500"/>
                    <a:pt x="1016000" y="571500"/>
                  </a:cubicBezTo>
                  <a:lnTo>
                    <a:pt x="1028700" y="6096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686300" y="3149600"/>
              <a:ext cx="0" cy="635000"/>
            </a:xfrm>
            <a:custGeom>
              <a:avLst/>
              <a:gdLst>
                <a:gd name="connsiteX0" fmla="*/ 0 w 0"/>
                <a:gd name="connsiteY0" fmla="*/ 0 h 635000"/>
                <a:gd name="connsiteX1" fmla="*/ 0 w 0"/>
                <a:gd name="connsiteY1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635000">
                  <a:moveTo>
                    <a:pt x="0" y="0"/>
                  </a:moveTo>
                  <a:lnTo>
                    <a:pt x="0" y="6350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4838700" y="3111500"/>
              <a:ext cx="0" cy="762000"/>
            </a:xfrm>
            <a:custGeom>
              <a:avLst/>
              <a:gdLst>
                <a:gd name="connsiteX0" fmla="*/ 0 w 0"/>
                <a:gd name="connsiteY0" fmla="*/ 0 h 762000"/>
                <a:gd name="connsiteX1" fmla="*/ 0 w 0"/>
                <a:gd name="connsiteY1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62000">
                  <a:moveTo>
                    <a:pt x="0" y="0"/>
                  </a:moveTo>
                  <a:lnTo>
                    <a:pt x="0" y="7620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D349BB8-113A-0A41-B1CC-63A17D6EC1D4}"/>
              </a:ext>
            </a:extLst>
          </p:cNvPr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</p:spTree>
    <p:extLst>
      <p:ext uri="{BB962C8B-B14F-4D97-AF65-F5344CB8AC3E}">
        <p14:creationId xmlns:p14="http://schemas.microsoft.com/office/powerpoint/2010/main" val="2547488304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5011271" y="1146873"/>
            <a:ext cx="3543644" cy="375896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600" b="1" dirty="0" err="1">
                <a:solidFill>
                  <a:schemeClr val="tx1"/>
                </a:solidFill>
              </a:rPr>
              <a:t>UPSCheck</a:t>
            </a:r>
            <a:endParaRPr lang="en-US" sz="3600" b="1" dirty="0">
              <a:solidFill>
                <a:schemeClr val="tx1"/>
              </a:solidFill>
            </a:endParaRPr>
          </a:p>
          <a:p>
            <a:pPr marL="0" lvl="1" defTabSz="342900"/>
            <a:r>
              <a:rPr lang="en-US" sz="3600" dirty="0">
                <a:solidFill>
                  <a:schemeClr val="tx1"/>
                </a:solidFill>
              </a:rPr>
              <a:t>Understand</a:t>
            </a:r>
          </a:p>
          <a:p>
            <a:pPr marL="0" lvl="1" defTabSz="342900"/>
            <a:r>
              <a:rPr lang="en-US" sz="3600" dirty="0">
                <a:solidFill>
                  <a:schemeClr val="tx1"/>
                </a:solidFill>
              </a:rPr>
              <a:t>Plan</a:t>
            </a:r>
          </a:p>
          <a:p>
            <a:pPr marL="0" lvl="1" defTabSz="342900"/>
            <a:r>
              <a:rPr lang="en-US" sz="3600" dirty="0">
                <a:solidFill>
                  <a:schemeClr val="tx1"/>
                </a:solidFill>
              </a:rPr>
              <a:t>Solve</a:t>
            </a:r>
          </a:p>
          <a:p>
            <a:pPr marL="0" lvl="1" defTabSz="342900"/>
            <a:r>
              <a:rPr lang="en-US" sz="3600" dirty="0">
                <a:solidFill>
                  <a:schemeClr val="tx1"/>
                </a:solidFill>
              </a:rPr>
              <a:t>Check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94D621-BBD3-364E-A2EF-FC1654387276}"/>
              </a:ext>
            </a:extLst>
          </p:cNvPr>
          <p:cNvSpPr/>
          <p:nvPr/>
        </p:nvSpPr>
        <p:spPr>
          <a:xfrm>
            <a:off x="178776" y="691722"/>
            <a:ext cx="281940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Embed behavioral supports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2853BA-94FB-634E-B372-2B8992E6F31C}"/>
              </a:ext>
            </a:extLst>
          </p:cNvPr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D82B0C-7D1C-5B48-80AB-C5022D7A8E40}"/>
              </a:ext>
            </a:extLst>
          </p:cNvPr>
          <p:cNvSpPr txBox="1"/>
          <p:nvPr/>
        </p:nvSpPr>
        <p:spPr>
          <a:xfrm>
            <a:off x="178776" y="1146873"/>
            <a:ext cx="281940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want to incorporate strategies to improve self-regulation and minimize nonproductive behavior</a:t>
            </a:r>
          </a:p>
        </p:txBody>
      </p:sp>
    </p:spTree>
    <p:extLst>
      <p:ext uri="{BB962C8B-B14F-4D97-AF65-F5344CB8AC3E}">
        <p14:creationId xmlns:p14="http://schemas.microsoft.com/office/powerpoint/2010/main" val="1120495329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0500" y="1152288"/>
            <a:ext cx="2819400" cy="3714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Increase dosage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501" y="1554912"/>
            <a:ext cx="281940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 longer sessions, more sessions per week, or more weeks within DBI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922" y="1554912"/>
            <a:ext cx="3745523" cy="37455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6E6897-3747-144C-A27D-AA77A140386C}"/>
              </a:ext>
            </a:extLst>
          </p:cNvPr>
          <p:cNvSpPr/>
          <p:nvPr/>
        </p:nvSpPr>
        <p:spPr>
          <a:xfrm>
            <a:off x="178776" y="691722"/>
            <a:ext cx="281940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Embed behavioral supports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7BF92D-F4B4-614F-9C76-3C3806059337}"/>
              </a:ext>
            </a:extLst>
          </p:cNvPr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</p:spTree>
    <p:extLst>
      <p:ext uri="{BB962C8B-B14F-4D97-AF65-F5344CB8AC3E}">
        <p14:creationId xmlns:p14="http://schemas.microsoft.com/office/powerpoint/2010/main" val="3402684475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7208" y="1974606"/>
            <a:ext cx="3247968" cy="2552700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6416919" y="2993781"/>
            <a:ext cx="257175" cy="257175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5-Point Star 10"/>
          <p:cNvSpPr/>
          <p:nvPr/>
        </p:nvSpPr>
        <p:spPr>
          <a:xfrm>
            <a:off x="7645218" y="2993781"/>
            <a:ext cx="257175" cy="257175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5-Point Star 11"/>
          <p:cNvSpPr/>
          <p:nvPr/>
        </p:nvSpPr>
        <p:spPr>
          <a:xfrm>
            <a:off x="6416919" y="3365256"/>
            <a:ext cx="257175" cy="257175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5-Point Star 12"/>
          <p:cNvSpPr/>
          <p:nvPr/>
        </p:nvSpPr>
        <p:spPr>
          <a:xfrm>
            <a:off x="7645218" y="3365256"/>
            <a:ext cx="257175" cy="257175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/>
          <p:cNvSpPr/>
          <p:nvPr/>
        </p:nvSpPr>
        <p:spPr>
          <a:xfrm>
            <a:off x="6416919" y="3736731"/>
            <a:ext cx="257175" cy="257175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5-Point Star 14"/>
          <p:cNvSpPr/>
          <p:nvPr/>
        </p:nvSpPr>
        <p:spPr>
          <a:xfrm>
            <a:off x="7645218" y="3736731"/>
            <a:ext cx="257175" cy="257175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5-Point Star 15"/>
          <p:cNvSpPr/>
          <p:nvPr/>
        </p:nvSpPr>
        <p:spPr>
          <a:xfrm>
            <a:off x="6407394" y="4098681"/>
            <a:ext cx="257175" cy="257175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5-Point Star 16"/>
          <p:cNvSpPr/>
          <p:nvPr/>
        </p:nvSpPr>
        <p:spPr>
          <a:xfrm>
            <a:off x="7635693" y="4098681"/>
            <a:ext cx="257175" cy="257175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5-Point Star 17"/>
          <p:cNvSpPr/>
          <p:nvPr/>
        </p:nvSpPr>
        <p:spPr>
          <a:xfrm>
            <a:off x="6812604" y="2993781"/>
            <a:ext cx="257175" cy="257175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5-Point Star 18"/>
          <p:cNvSpPr/>
          <p:nvPr/>
        </p:nvSpPr>
        <p:spPr>
          <a:xfrm>
            <a:off x="7261625" y="2993781"/>
            <a:ext cx="257175" cy="257175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5-Point Star 19"/>
          <p:cNvSpPr/>
          <p:nvPr/>
        </p:nvSpPr>
        <p:spPr>
          <a:xfrm>
            <a:off x="6812604" y="3365256"/>
            <a:ext cx="257175" cy="257175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5-Point Star 20"/>
          <p:cNvSpPr/>
          <p:nvPr/>
        </p:nvSpPr>
        <p:spPr>
          <a:xfrm>
            <a:off x="7261625" y="3365256"/>
            <a:ext cx="257175" cy="257175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5-Point Star 21"/>
          <p:cNvSpPr/>
          <p:nvPr/>
        </p:nvSpPr>
        <p:spPr>
          <a:xfrm>
            <a:off x="6812604" y="3698631"/>
            <a:ext cx="257175" cy="257175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5-Point Star 22"/>
          <p:cNvSpPr/>
          <p:nvPr/>
        </p:nvSpPr>
        <p:spPr>
          <a:xfrm>
            <a:off x="7261625" y="3698631"/>
            <a:ext cx="257175" cy="257175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5-Point Star 23"/>
          <p:cNvSpPr/>
          <p:nvPr/>
        </p:nvSpPr>
        <p:spPr>
          <a:xfrm>
            <a:off x="6812604" y="4098681"/>
            <a:ext cx="257175" cy="257175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5-Point Star 24"/>
          <p:cNvSpPr/>
          <p:nvPr/>
        </p:nvSpPr>
        <p:spPr>
          <a:xfrm>
            <a:off x="7261625" y="4098681"/>
            <a:ext cx="257175" cy="257175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090B164-A84A-2D4C-8979-973690789D8D}"/>
              </a:ext>
            </a:extLst>
          </p:cNvPr>
          <p:cNvSpPr/>
          <p:nvPr/>
        </p:nvSpPr>
        <p:spPr>
          <a:xfrm>
            <a:off x="190500" y="1152288"/>
            <a:ext cx="2819400" cy="3714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Increase dosage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0EE9E4-8A85-5D44-BF72-D99D23F88673}"/>
              </a:ext>
            </a:extLst>
          </p:cNvPr>
          <p:cNvSpPr txBox="1"/>
          <p:nvPr/>
        </p:nvSpPr>
        <p:spPr>
          <a:xfrm>
            <a:off x="190501" y="1554912"/>
            <a:ext cx="281940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 longer sessions, more sessions per week, or more weeks within DBI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16D535-AE65-5640-8E15-3786E819C7D8}"/>
              </a:ext>
            </a:extLst>
          </p:cNvPr>
          <p:cNvSpPr/>
          <p:nvPr/>
        </p:nvSpPr>
        <p:spPr>
          <a:xfrm>
            <a:off x="178776" y="691722"/>
            <a:ext cx="281940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Embed behavioral supports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412827E-AB24-DC4A-8935-14126A35522A}"/>
              </a:ext>
            </a:extLst>
          </p:cNvPr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</p:spTree>
    <p:extLst>
      <p:ext uri="{BB962C8B-B14F-4D97-AF65-F5344CB8AC3E}">
        <p14:creationId xmlns:p14="http://schemas.microsoft.com/office/powerpoint/2010/main" val="306164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Chart 25"/>
          <p:cNvGraphicFramePr/>
          <p:nvPr/>
        </p:nvGraphicFramePr>
        <p:xfrm>
          <a:off x="3613639" y="2403231"/>
          <a:ext cx="5314950" cy="2495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Left Bracket 26"/>
          <p:cNvSpPr/>
          <p:nvPr/>
        </p:nvSpPr>
        <p:spPr>
          <a:xfrm rot="5400000">
            <a:off x="7064336" y="2953564"/>
            <a:ext cx="304145" cy="2910013"/>
          </a:xfrm>
          <a:prstGeom prst="leftBracket">
            <a:avLst/>
          </a:prstGeom>
          <a:ln w="3810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extBox 27"/>
          <p:cNvSpPr txBox="1"/>
          <p:nvPr/>
        </p:nvSpPr>
        <p:spPr>
          <a:xfrm>
            <a:off x="5806645" y="3979497"/>
            <a:ext cx="34076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 of weeks left in intervention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512DDE-8E99-B843-8120-30DC4FDFE7D9}"/>
              </a:ext>
            </a:extLst>
          </p:cNvPr>
          <p:cNvSpPr/>
          <p:nvPr/>
        </p:nvSpPr>
        <p:spPr>
          <a:xfrm>
            <a:off x="190500" y="1152288"/>
            <a:ext cx="2819400" cy="3714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Increase dosage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9E0C4A-29C1-8243-9AD6-67878C91EB11}"/>
              </a:ext>
            </a:extLst>
          </p:cNvPr>
          <p:cNvSpPr txBox="1"/>
          <p:nvPr/>
        </p:nvSpPr>
        <p:spPr>
          <a:xfrm>
            <a:off x="190501" y="1554912"/>
            <a:ext cx="281940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 longer sessions, more sessions per week, or more weeks within DBI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F642FF-0265-034D-9490-C80884DA3130}"/>
              </a:ext>
            </a:extLst>
          </p:cNvPr>
          <p:cNvSpPr/>
          <p:nvPr/>
        </p:nvSpPr>
        <p:spPr>
          <a:xfrm>
            <a:off x="178776" y="691722"/>
            <a:ext cx="281940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Embed behavioral supports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BBF17A-5AC0-3445-B8D6-2C787141BEFB}"/>
              </a:ext>
            </a:extLst>
          </p:cNvPr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</p:spTree>
    <p:extLst>
      <p:ext uri="{BB962C8B-B14F-4D97-AF65-F5344CB8AC3E}">
        <p14:creationId xmlns:p14="http://schemas.microsoft.com/office/powerpoint/2010/main" val="408697371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76" y="1612854"/>
            <a:ext cx="2819400" cy="371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Adapt mathematics content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3C2149-7309-5243-B686-A1A681B27C66}"/>
              </a:ext>
            </a:extLst>
          </p:cNvPr>
          <p:cNvSpPr/>
          <p:nvPr/>
        </p:nvSpPr>
        <p:spPr>
          <a:xfrm>
            <a:off x="178776" y="1152288"/>
            <a:ext cx="2819400" cy="3714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Increase dosage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F87200-FCB7-E447-B352-10301CBAB2A8}"/>
              </a:ext>
            </a:extLst>
          </p:cNvPr>
          <p:cNvSpPr/>
          <p:nvPr/>
        </p:nvSpPr>
        <p:spPr>
          <a:xfrm>
            <a:off x="178776" y="691722"/>
            <a:ext cx="281940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Embed behavioral supports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AA614F-FCEE-E646-9039-A3416E25C8A0}"/>
              </a:ext>
            </a:extLst>
          </p:cNvPr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</p:spTree>
    <p:extLst>
      <p:ext uri="{BB962C8B-B14F-4D97-AF65-F5344CB8AC3E}">
        <p14:creationId xmlns:p14="http://schemas.microsoft.com/office/powerpoint/2010/main" val="208914623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304818" y="3358662"/>
            <a:ext cx="774737" cy="2431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>
                <a:solidFill>
                  <a:srgbClr val="FFFFFF"/>
                </a:solidFill>
                <a:latin typeface="Calibri" panose="020F0502020204030204" pitchFamily="34" charset="0"/>
                <a:ea typeface="Lucida Grande"/>
                <a:cs typeface="Calibri" panose="020F0502020204030204" pitchFamily="34" charset="0"/>
              </a:rPr>
              <a:t>Find whole number quotients and remainders with up to four-digit dividends and one-digit divisors, using strategies based on place value, </a:t>
            </a:r>
            <a:r>
              <a:rPr lang="mr-IN" sz="825" dirty="0">
                <a:solidFill>
                  <a:srgbClr val="FFFFFF"/>
                </a:solidFill>
                <a:latin typeface="Calibri" panose="020F0502020204030204" pitchFamily="34" charset="0"/>
                <a:ea typeface="Lucida Grande"/>
                <a:cs typeface="Lucida Grande"/>
              </a:rPr>
              <a:t>…</a:t>
            </a:r>
            <a:endParaRPr lang="en-US" sz="825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0779" y="3360920"/>
            <a:ext cx="788078" cy="24293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Fluently add and subtract within 100 using strategies based on place value, properties of operations, and/or relationships.</a:t>
            </a:r>
            <a:endParaRPr lang="en-US" sz="825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25791" y="3358662"/>
            <a:ext cx="774737" cy="24315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>
                <a:solidFill>
                  <a:srgbClr val="FFFFFF"/>
                </a:solidFill>
                <a:latin typeface="Calibri" panose="020F0502020204030204" pitchFamily="34" charset="0"/>
                <a:ea typeface="Lucida Grande"/>
                <a:cs typeface="Calibri" panose="020F0502020204030204" pitchFamily="34" charset="0"/>
              </a:rPr>
              <a:t>Use addition and subtraction within 100 to solve one- and two-step word problems…</a:t>
            </a:r>
            <a:endParaRPr lang="en-US" sz="825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7299" y="3361221"/>
            <a:ext cx="774737" cy="24315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>
                <a:solidFill>
                  <a:srgbClr val="FFFFFF"/>
                </a:solidFill>
                <a:latin typeface="Calibri" panose="020F0502020204030204" pitchFamily="34" charset="0"/>
                <a:ea typeface="Lucida Grande"/>
                <a:cs typeface="Calibri" panose="020F0502020204030204" pitchFamily="34" charset="0"/>
              </a:rPr>
              <a:t>Use multiplication and division within 100 to solve word problems…</a:t>
            </a:r>
            <a:endParaRPr lang="en-US" sz="825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16811" y="3358662"/>
            <a:ext cx="774737" cy="24315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multi-step word problems posed with whole numbers and having whole-number answers using the four operations…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32376" y="3358662"/>
            <a:ext cx="774737" cy="2431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>
                <a:solidFill>
                  <a:srgbClr val="FFFFFF"/>
                </a:solidFill>
                <a:latin typeface="Calibri" panose="020F0502020204030204" pitchFamily="34" charset="0"/>
                <a:ea typeface="Lucida Grande"/>
                <a:cs typeface="Calibri" panose="020F0502020204030204" pitchFamily="34" charset="0"/>
              </a:rPr>
              <a:t>Apply properties of operations as strategies to multiply and divide….</a:t>
            </a:r>
            <a:endParaRPr lang="en-US" sz="825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21412" y="3358662"/>
            <a:ext cx="774737" cy="2431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>
                <a:solidFill>
                  <a:srgbClr val="FFFFFF"/>
                </a:solidFill>
                <a:latin typeface="Calibri" panose="020F0502020204030204" pitchFamily="34" charset="0"/>
                <a:ea typeface="Lucida Grande"/>
                <a:cs typeface="Calibri" panose="020F0502020204030204" pitchFamily="34" charset="0"/>
              </a:rPr>
              <a:t>Explain why addition and subtraction strategies work, using place value and the properties of operations.</a:t>
            </a:r>
            <a:endParaRPr lang="en-US" sz="825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23422" y="3361221"/>
            <a:ext cx="777826" cy="24315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>
                <a:solidFill>
                  <a:srgbClr val="FFFFFF"/>
                </a:solidFill>
                <a:latin typeface="Calibri" panose="020F0502020204030204" pitchFamily="34" charset="0"/>
                <a:ea typeface="Lucida Grande"/>
                <a:cs typeface="Calibri" panose="020F0502020204030204" pitchFamily="34" charset="0"/>
              </a:rPr>
              <a:t>Understand that the two digits of a two-digit number represent amounts of tens and ones. </a:t>
            </a:r>
            <a:endParaRPr lang="en-US" sz="825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611568" y="3360920"/>
            <a:ext cx="774737" cy="24293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>
                <a:solidFill>
                  <a:srgbClr val="FFFFFF"/>
                </a:solidFill>
                <a:latin typeface="Calibri" panose="020F0502020204030204" pitchFamily="34" charset="0"/>
                <a:ea typeface="Lucida Grande"/>
                <a:cs typeface="Calibri" panose="020F0502020204030204" pitchFamily="34" charset="0"/>
              </a:rPr>
              <a:t>Understand that the three digits of a three-digit number represent amounts of hundreds, tens, and ones.</a:t>
            </a:r>
            <a:endParaRPr lang="en-US" sz="825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29699" y="3358662"/>
            <a:ext cx="780329" cy="24315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Fluently multiply and divide within 100, using strategies such as the relationship between multiplication and division</a:t>
            </a:r>
            <a:r>
              <a:rPr lang="is-IS" sz="825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…</a:t>
            </a:r>
            <a:endParaRPr lang="en-US" sz="825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72422" y="3359266"/>
            <a:ext cx="774737" cy="24360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Fluently add and subtract multi-digit whole numbers using the standard algorithm. </a:t>
            </a:r>
            <a:endParaRPr lang="en-US" sz="825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65115" y="3361524"/>
            <a:ext cx="756245" cy="24338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Fluently multiply multi-digit whole numbers using the standard algorithm.</a:t>
            </a:r>
            <a:endParaRPr lang="en-US" sz="825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ight Arrow 23"/>
          <p:cNvSpPr/>
          <p:nvPr/>
        </p:nvSpPr>
        <p:spPr>
          <a:xfrm rot="3277194">
            <a:off x="5247497" y="2423318"/>
            <a:ext cx="2514600" cy="62865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Where student NEEDS TO BE</a:t>
            </a:r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>
          <a:xfrm>
            <a:off x="334108" y="5797007"/>
            <a:ext cx="8431823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86150" y="1994870"/>
            <a:ext cx="28194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 the scope and sequence</a:t>
            </a:r>
          </a:p>
        </p:txBody>
      </p:sp>
      <p:sp>
        <p:nvSpPr>
          <p:cNvPr id="20" name="Right Arrow 19"/>
          <p:cNvSpPr/>
          <p:nvPr/>
        </p:nvSpPr>
        <p:spPr>
          <a:xfrm rot="3258815">
            <a:off x="689053" y="2492556"/>
            <a:ext cx="2514600" cy="6286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Where student IS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EA4022D-2C5C-3845-A252-37C92388819F}"/>
              </a:ext>
            </a:extLst>
          </p:cNvPr>
          <p:cNvSpPr/>
          <p:nvPr/>
        </p:nvSpPr>
        <p:spPr>
          <a:xfrm>
            <a:off x="178776" y="1612854"/>
            <a:ext cx="2819400" cy="371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Adapt mathematics content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6FF94F-4A96-BD4E-8B30-CF5870F15CCA}"/>
              </a:ext>
            </a:extLst>
          </p:cNvPr>
          <p:cNvSpPr/>
          <p:nvPr/>
        </p:nvSpPr>
        <p:spPr>
          <a:xfrm>
            <a:off x="178776" y="1152288"/>
            <a:ext cx="2819400" cy="3714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Increase dosage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7BDFB0-A4A1-8A48-A93A-83A5C510BE04}"/>
              </a:ext>
            </a:extLst>
          </p:cNvPr>
          <p:cNvSpPr/>
          <p:nvPr/>
        </p:nvSpPr>
        <p:spPr>
          <a:xfrm>
            <a:off x="178776" y="691722"/>
            <a:ext cx="281940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Embed behavioral supports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D120C3-CBB9-9F4A-A7ED-C8173BB134D9}"/>
              </a:ext>
            </a:extLst>
          </p:cNvPr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</p:spTree>
    <p:extLst>
      <p:ext uri="{BB962C8B-B14F-4D97-AF65-F5344CB8AC3E}">
        <p14:creationId xmlns:p14="http://schemas.microsoft.com/office/powerpoint/2010/main" val="96540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365381" y="1612854"/>
            <a:ext cx="3486150" cy="3114675"/>
            <a:chOff x="3822700" y="1778000"/>
            <a:chExt cx="4648200" cy="4152900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3822700" y="5219700"/>
              <a:ext cx="0" cy="71120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822700" y="5232400"/>
              <a:ext cx="774700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4597400" y="4533900"/>
              <a:ext cx="0" cy="71120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97400" y="4546600"/>
              <a:ext cx="774700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5372100" y="3848100"/>
              <a:ext cx="0" cy="71120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372100" y="3860800"/>
              <a:ext cx="774700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6146800" y="3162300"/>
              <a:ext cx="0" cy="71120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146800" y="3175000"/>
              <a:ext cx="774700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6921500" y="2476500"/>
              <a:ext cx="0" cy="71120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921500" y="2489200"/>
              <a:ext cx="774700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7696200" y="1778000"/>
              <a:ext cx="0" cy="71120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696200" y="1790700"/>
              <a:ext cx="774700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2915946" y="4285049"/>
            <a:ext cx="14998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the problem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8776" y="2053613"/>
            <a:ext cx="28194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 down problems into smaller steps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73547" y="3274581"/>
            <a:ext cx="10018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Label graph</a:t>
            </a:r>
            <a:endParaRPr lang="en-US" sz="13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748" y="3273807"/>
            <a:ext cx="3324085" cy="218309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70780" y="3798455"/>
            <a:ext cx="13308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Underline labels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21527" y="2740407"/>
            <a:ext cx="13043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schema</a:t>
            </a:r>
            <a:endParaRPr lang="en-US" sz="13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27432" y="2196863"/>
            <a:ext cx="10913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Draw picture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21847" y="1711707"/>
            <a:ext cx="12469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equation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60340" y="1226193"/>
            <a:ext cx="573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4C295C-3AC6-5D44-8DE2-E0C7069D2EEB}"/>
              </a:ext>
            </a:extLst>
          </p:cNvPr>
          <p:cNvSpPr/>
          <p:nvPr/>
        </p:nvSpPr>
        <p:spPr>
          <a:xfrm>
            <a:off x="178776" y="1612854"/>
            <a:ext cx="2819400" cy="371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Adapt mathematics content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DDD7F37-E769-DE4C-A4B2-8CAAC2536A4B}"/>
              </a:ext>
            </a:extLst>
          </p:cNvPr>
          <p:cNvSpPr/>
          <p:nvPr/>
        </p:nvSpPr>
        <p:spPr>
          <a:xfrm>
            <a:off x="178776" y="1152288"/>
            <a:ext cx="2819400" cy="3714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Increase dosage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12E71B8-5D2A-1B4B-B322-EA773AB05537}"/>
              </a:ext>
            </a:extLst>
          </p:cNvPr>
          <p:cNvSpPr/>
          <p:nvPr/>
        </p:nvSpPr>
        <p:spPr>
          <a:xfrm>
            <a:off x="178776" y="691722"/>
            <a:ext cx="281940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Embed behavioral supports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1306F65-3BF9-4F48-AD15-6D003DF84180}"/>
              </a:ext>
            </a:extLst>
          </p:cNvPr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</p:spTree>
    <p:extLst>
      <p:ext uri="{BB962C8B-B14F-4D97-AF65-F5344CB8AC3E}">
        <p14:creationId xmlns:p14="http://schemas.microsoft.com/office/powerpoint/2010/main" val="374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7" grpId="0"/>
      <p:bldP spid="28" grpId="0"/>
      <p:bldP spid="29" grpId="0"/>
      <p:bldP spid="30" grpId="0"/>
      <p:bldP spid="31" grpId="0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8775" y="2073420"/>
            <a:ext cx="28194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 on the language of mathematics</a:t>
            </a:r>
          </a:p>
        </p:txBody>
      </p:sp>
      <p:sp>
        <p:nvSpPr>
          <p:cNvPr id="12" name="Trapezoid 11"/>
          <p:cNvSpPr/>
          <p:nvPr/>
        </p:nvSpPr>
        <p:spPr>
          <a:xfrm>
            <a:off x="5645395" y="1846743"/>
            <a:ext cx="2644859" cy="1157290"/>
          </a:xfrm>
          <a:prstGeom prst="trapezoid">
            <a:avLst/>
          </a:prstGeom>
          <a:solidFill>
            <a:srgbClr val="FF2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dirty="0">
                <a:solidFill>
                  <a:schemeClr val="bg1"/>
                </a:solidFill>
              </a:rPr>
              <a:t>precise</a:t>
            </a:r>
          </a:p>
        </p:txBody>
      </p:sp>
      <p:sp>
        <p:nvSpPr>
          <p:cNvPr id="13" name="Trapezoid 12"/>
          <p:cNvSpPr/>
          <p:nvPr/>
        </p:nvSpPr>
        <p:spPr>
          <a:xfrm rot="10800000">
            <a:off x="5645395" y="3104528"/>
            <a:ext cx="2644859" cy="1157290"/>
          </a:xfrm>
          <a:prstGeom prst="trapezoi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5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07519" y="3360007"/>
            <a:ext cx="172060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50" dirty="0">
                <a:solidFill>
                  <a:schemeClr val="bg1"/>
                </a:solidFill>
              </a:rPr>
              <a:t>concise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37A59C-7386-B142-84A4-EAA96BC36A88}"/>
              </a:ext>
            </a:extLst>
          </p:cNvPr>
          <p:cNvSpPr/>
          <p:nvPr/>
        </p:nvSpPr>
        <p:spPr>
          <a:xfrm>
            <a:off x="178776" y="1612854"/>
            <a:ext cx="2819400" cy="371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Adapt mathematics content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2A8191-041A-674A-931E-F3ED5555044A}"/>
              </a:ext>
            </a:extLst>
          </p:cNvPr>
          <p:cNvSpPr/>
          <p:nvPr/>
        </p:nvSpPr>
        <p:spPr>
          <a:xfrm>
            <a:off x="178776" y="1152288"/>
            <a:ext cx="2819400" cy="3714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Increase dosage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92EB52-CAFC-9349-B7B3-E7866B5C9D26}"/>
              </a:ext>
            </a:extLst>
          </p:cNvPr>
          <p:cNvSpPr/>
          <p:nvPr/>
        </p:nvSpPr>
        <p:spPr>
          <a:xfrm>
            <a:off x="178776" y="691722"/>
            <a:ext cx="281940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Embed behavioral supports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185794-FF30-9744-9038-156664C72D30}"/>
              </a:ext>
            </a:extLst>
          </p:cNvPr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</p:spTree>
    <p:extLst>
      <p:ext uri="{BB962C8B-B14F-4D97-AF65-F5344CB8AC3E}">
        <p14:creationId xmlns:p14="http://schemas.microsoft.com/office/powerpoint/2010/main" val="3208428744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234962" y="3315058"/>
          <a:ext cx="3619500" cy="2647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2359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Define: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Characteristics: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3594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Example: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Non-example: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225562" y="4432056"/>
            <a:ext cx="1647825" cy="4095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8BEF02-68A6-8245-8D2F-C61BC5FE55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182" y="602631"/>
            <a:ext cx="2042160" cy="2552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526C38-0904-2C44-897F-E33B29AA3934}"/>
              </a:ext>
            </a:extLst>
          </p:cNvPr>
          <p:cNvSpPr txBox="1"/>
          <p:nvPr/>
        </p:nvSpPr>
        <p:spPr>
          <a:xfrm>
            <a:off x="7195625" y="1316722"/>
            <a:ext cx="1057275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5" dirty="0">
                <a:latin typeface="Comic Sans MS" charset="0"/>
                <a:ea typeface="Comic Sans MS" charset="0"/>
                <a:cs typeface="Comic Sans MS" charset="0"/>
              </a:rPr>
              <a:t>MATH JOURNAL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973FE7-3B47-6249-B1E1-E4E360B25689}"/>
              </a:ext>
            </a:extLst>
          </p:cNvPr>
          <p:cNvSpPr/>
          <p:nvPr/>
        </p:nvSpPr>
        <p:spPr>
          <a:xfrm>
            <a:off x="178776" y="1612854"/>
            <a:ext cx="2819400" cy="371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Adapt mathematics content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8FC93F-BC4D-7E4E-B6AE-8F77E9259CFA}"/>
              </a:ext>
            </a:extLst>
          </p:cNvPr>
          <p:cNvSpPr/>
          <p:nvPr/>
        </p:nvSpPr>
        <p:spPr>
          <a:xfrm>
            <a:off x="178776" y="1152288"/>
            <a:ext cx="2819400" cy="3714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Increase dosage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639236-251C-8249-B4B3-528A502D6E51}"/>
              </a:ext>
            </a:extLst>
          </p:cNvPr>
          <p:cNvSpPr/>
          <p:nvPr/>
        </p:nvSpPr>
        <p:spPr>
          <a:xfrm>
            <a:off x="178776" y="691722"/>
            <a:ext cx="281940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Embed behavioral supports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75A19C-BD4C-8F49-BC4C-EEEC3C57BF30}"/>
              </a:ext>
            </a:extLst>
          </p:cNvPr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A9AC26-5F0E-994A-A981-1C61048ABDB7}"/>
              </a:ext>
            </a:extLst>
          </p:cNvPr>
          <p:cNvSpPr txBox="1"/>
          <p:nvPr/>
        </p:nvSpPr>
        <p:spPr>
          <a:xfrm>
            <a:off x="178775" y="2073420"/>
            <a:ext cx="28194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 on the language of mathematics</a:t>
            </a:r>
          </a:p>
        </p:txBody>
      </p:sp>
    </p:spTree>
    <p:extLst>
      <p:ext uri="{BB962C8B-B14F-4D97-AF65-F5344CB8AC3E}">
        <p14:creationId xmlns:p14="http://schemas.microsoft.com/office/powerpoint/2010/main" val="2713656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84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84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84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84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 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84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84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84"/>
          <p:cNvSpPr/>
          <p:nvPr/>
        </p:nvSpPr>
        <p:spPr>
          <a:xfrm>
            <a:off x="778149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664;p75">
            <a:extLst>
              <a:ext uri="{FF2B5EF4-FFF2-40B4-BE49-F238E27FC236}">
                <a16:creationId xmlns:a16="http://schemas.microsoft.com/office/drawing/2014/main" id="{5374F42E-37C0-744E-AE76-D4CE24E4263B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14965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8775" y="2073420"/>
            <a:ext cx="28194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Engage student in more discourse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10444" y="601532"/>
            <a:ext cx="4796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  <a:cs typeface="Calibri" panose="020F0502020204030204" pitchFamily="34" charset="0"/>
              </a:rPr>
              <a:t>“Tell me how you solved this problem.”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80782" y="1683897"/>
            <a:ext cx="515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  <a:cs typeface="Calibri" panose="020F0502020204030204" pitchFamily="34" charset="0"/>
              </a:rPr>
              <a:t>“What were you thinking about when you regrouped?”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80782" y="2993691"/>
            <a:ext cx="515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  <a:cs typeface="Calibri" panose="020F0502020204030204" pitchFamily="34" charset="0"/>
              </a:rPr>
              <a:t>“How would you teach this problem to another student?”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80781" y="4500337"/>
            <a:ext cx="515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  <a:cs typeface="Calibri" panose="020F0502020204030204" pitchFamily="34" charset="0"/>
              </a:rPr>
              <a:t>“Describe the word problem in 10 words or less.”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097ADF-3734-A342-B610-DEAFEBDC2853}"/>
              </a:ext>
            </a:extLst>
          </p:cNvPr>
          <p:cNvSpPr/>
          <p:nvPr/>
        </p:nvSpPr>
        <p:spPr>
          <a:xfrm>
            <a:off x="178776" y="1612854"/>
            <a:ext cx="2819400" cy="371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Adapt mathematics content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986072-57F3-7241-A538-A9926EBA411A}"/>
              </a:ext>
            </a:extLst>
          </p:cNvPr>
          <p:cNvSpPr/>
          <p:nvPr/>
        </p:nvSpPr>
        <p:spPr>
          <a:xfrm>
            <a:off x="178776" y="1152288"/>
            <a:ext cx="2819400" cy="3714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Increase dosage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1E96D5-178D-D74C-8FFF-A94D98DE742C}"/>
              </a:ext>
            </a:extLst>
          </p:cNvPr>
          <p:cNvSpPr/>
          <p:nvPr/>
        </p:nvSpPr>
        <p:spPr>
          <a:xfrm>
            <a:off x="178776" y="691722"/>
            <a:ext cx="281940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Embed behavioral supports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C242D1-47B6-5E47-AE6A-A70341843D7D}"/>
              </a:ext>
            </a:extLst>
          </p:cNvPr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</p:spTree>
    <p:extLst>
      <p:ext uri="{BB962C8B-B14F-4D97-AF65-F5344CB8AC3E}">
        <p14:creationId xmlns:p14="http://schemas.microsoft.com/office/powerpoint/2010/main" val="4162031356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8775" y="2073420"/>
            <a:ext cx="28194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worked examples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1602" y="1612854"/>
            <a:ext cx="4389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  <a:cs typeface="Calibri" panose="020F0502020204030204" pitchFamily="34" charset="0"/>
              </a:rPr>
              <a:t>“Talk through this problem with me.”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43035" y="2554589"/>
            <a:ext cx="955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405</a:t>
            </a:r>
          </a:p>
          <a:p>
            <a:pPr algn="r"/>
            <a:r>
              <a:rPr lang="en-US" sz="2400" u="sng" dirty="0">
                <a:solidFill>
                  <a:schemeClr val="bg1"/>
                </a:solidFill>
              </a:rPr>
              <a:t>+   16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05019" y="3314493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411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2192" y="2554589"/>
            <a:ext cx="955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405</a:t>
            </a:r>
          </a:p>
          <a:p>
            <a:pPr algn="r"/>
            <a:r>
              <a:rPr lang="en-US" sz="2400" u="sng" dirty="0">
                <a:solidFill>
                  <a:schemeClr val="bg1"/>
                </a:solidFill>
              </a:rPr>
              <a:t>+   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52761" y="3314493"/>
            <a:ext cx="825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421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B44716-FF78-D645-9A83-9B494D253643}"/>
              </a:ext>
            </a:extLst>
          </p:cNvPr>
          <p:cNvSpPr/>
          <p:nvPr/>
        </p:nvSpPr>
        <p:spPr>
          <a:xfrm>
            <a:off x="178776" y="1612854"/>
            <a:ext cx="2819400" cy="371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Adapt mathematics content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A7B552-88E7-FF48-8C56-773E3EA4F4A4}"/>
              </a:ext>
            </a:extLst>
          </p:cNvPr>
          <p:cNvSpPr/>
          <p:nvPr/>
        </p:nvSpPr>
        <p:spPr>
          <a:xfrm>
            <a:off x="178776" y="1152288"/>
            <a:ext cx="2819400" cy="3714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Increase dosage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47782D-9C8A-CB44-8946-9C3B330D04FB}"/>
              </a:ext>
            </a:extLst>
          </p:cNvPr>
          <p:cNvSpPr/>
          <p:nvPr/>
        </p:nvSpPr>
        <p:spPr>
          <a:xfrm>
            <a:off x="178776" y="691722"/>
            <a:ext cx="281940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Embed behavioral supports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B0798A-667F-5848-809D-CC450D89D4C5}"/>
              </a:ext>
            </a:extLst>
          </p:cNvPr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</p:spTree>
    <p:extLst>
      <p:ext uri="{BB962C8B-B14F-4D97-AF65-F5344CB8AC3E}">
        <p14:creationId xmlns:p14="http://schemas.microsoft.com/office/powerpoint/2010/main" val="3109280024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8776" y="2100851"/>
            <a:ext cx="28194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Utilize more three-dimensional representations</a:t>
            </a:r>
          </a:p>
        </p:txBody>
      </p:sp>
      <p:graphicFrame>
        <p:nvGraphicFramePr>
          <p:cNvPr id="13" name="Diagram 12"/>
          <p:cNvGraphicFramePr/>
          <p:nvPr/>
        </p:nvGraphicFramePr>
        <p:xfrm>
          <a:off x="3733068" y="399603"/>
          <a:ext cx="5092907" cy="2426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ight Arrow 3"/>
          <p:cNvSpPr/>
          <p:nvPr/>
        </p:nvSpPr>
        <p:spPr>
          <a:xfrm rot="1526572">
            <a:off x="3055437" y="1355678"/>
            <a:ext cx="1495425" cy="5143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F8835E-6828-E841-94DC-C99491A4CEF2}"/>
              </a:ext>
            </a:extLst>
          </p:cNvPr>
          <p:cNvSpPr/>
          <p:nvPr/>
        </p:nvSpPr>
        <p:spPr>
          <a:xfrm>
            <a:off x="178776" y="1612854"/>
            <a:ext cx="2819400" cy="371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Adapt mathematics content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63FD17-2949-D142-A3E8-E9C0EAC91938}"/>
              </a:ext>
            </a:extLst>
          </p:cNvPr>
          <p:cNvSpPr/>
          <p:nvPr/>
        </p:nvSpPr>
        <p:spPr>
          <a:xfrm>
            <a:off x="178776" y="1152288"/>
            <a:ext cx="2819400" cy="3714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Increase dosage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A70E5F-8B80-7C4E-9FAC-AA2C2979B570}"/>
              </a:ext>
            </a:extLst>
          </p:cNvPr>
          <p:cNvSpPr/>
          <p:nvPr/>
        </p:nvSpPr>
        <p:spPr>
          <a:xfrm>
            <a:off x="178776" y="691722"/>
            <a:ext cx="281940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Embed behavioral supports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F5D2EC-8196-A944-9DF5-D7FB41A80D49}"/>
              </a:ext>
            </a:extLst>
          </p:cNvPr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7DF12F-E4B8-A747-A402-EDCC3A3B7D2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959" y="2896107"/>
            <a:ext cx="1815082" cy="18150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5F3B3A-8CE8-014D-AB09-12F6A33817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920" y="4077598"/>
            <a:ext cx="1820609" cy="18206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9F2BB5-21AF-2D43-9C16-EBC99C790B9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132" y="2873355"/>
            <a:ext cx="1807424" cy="18074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F1D913-BFAB-954D-8B8A-808B81E24AC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369" y="4391617"/>
            <a:ext cx="1506590" cy="15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65035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8776" y="2100851"/>
            <a:ext cx="28194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Utilize more two-dimensional representations</a:t>
            </a:r>
          </a:p>
        </p:txBody>
      </p:sp>
      <p:graphicFrame>
        <p:nvGraphicFramePr>
          <p:cNvPr id="13" name="Diagram 12"/>
          <p:cNvGraphicFramePr/>
          <p:nvPr/>
        </p:nvGraphicFramePr>
        <p:xfrm>
          <a:off x="3733068" y="399603"/>
          <a:ext cx="5092907" cy="2426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ight Arrow 3"/>
          <p:cNvSpPr/>
          <p:nvPr/>
        </p:nvSpPr>
        <p:spPr>
          <a:xfrm rot="8121220">
            <a:off x="7683597" y="895113"/>
            <a:ext cx="1495425" cy="5143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F8835E-6828-E841-94DC-C99491A4CEF2}"/>
              </a:ext>
            </a:extLst>
          </p:cNvPr>
          <p:cNvSpPr/>
          <p:nvPr/>
        </p:nvSpPr>
        <p:spPr>
          <a:xfrm>
            <a:off x="178776" y="1612854"/>
            <a:ext cx="2819400" cy="371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Adapt mathematics content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63FD17-2949-D142-A3E8-E9C0EAC91938}"/>
              </a:ext>
            </a:extLst>
          </p:cNvPr>
          <p:cNvSpPr/>
          <p:nvPr/>
        </p:nvSpPr>
        <p:spPr>
          <a:xfrm>
            <a:off x="178776" y="1152288"/>
            <a:ext cx="2819400" cy="3714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Increase dosage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A70E5F-8B80-7C4E-9FAC-AA2C2979B570}"/>
              </a:ext>
            </a:extLst>
          </p:cNvPr>
          <p:cNvSpPr/>
          <p:nvPr/>
        </p:nvSpPr>
        <p:spPr>
          <a:xfrm>
            <a:off x="178776" y="691722"/>
            <a:ext cx="281940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Embed behavioral supports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F5D2EC-8196-A944-9DF5-D7FB41A80D49}"/>
              </a:ext>
            </a:extLst>
          </p:cNvPr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  <p:pic>
        <p:nvPicPr>
          <p:cNvPr id="20" name="Picture 2" descr="https://encrypted-tbn0.google.com/images?q=tbn:ANd9GcSuK-LCVjcZ8G0kXmGSvJ3Lp-SOHLm0lzgSFsPtMN31kev1dnEyCA">
            <a:extLst>
              <a:ext uri="{FF2B5EF4-FFF2-40B4-BE49-F238E27FC236}">
                <a16:creationId xmlns:a16="http://schemas.microsoft.com/office/drawing/2014/main" id="{AE027E68-A1F0-A74C-B800-E45053804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698" y="4273406"/>
            <a:ext cx="2603341" cy="14643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8C9B2A-861C-FE4C-A7B0-FB1D34563C5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189" y="4023287"/>
            <a:ext cx="1714500" cy="1714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FFDA6C-E4B2-EF47-A4DE-A0EE6B64E9F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404" y="2978219"/>
            <a:ext cx="764381" cy="9276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4AA7AE-8A22-7A45-9646-27E668DD369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172" y="2986649"/>
            <a:ext cx="764381" cy="9276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9A3210-4B01-8546-8689-24D2FDE9DCD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290" y="2978219"/>
            <a:ext cx="764381" cy="9276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C3E932-777F-4546-8B69-56E6DABD67A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058" y="2986649"/>
            <a:ext cx="764381" cy="92764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C92FF1-0D23-A649-B0F5-AC91DB384F7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825" y="2986649"/>
            <a:ext cx="764381" cy="92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16004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8776" y="2100851"/>
            <a:ext cx="28194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Ensure students understand the abstract</a:t>
            </a:r>
          </a:p>
        </p:txBody>
      </p:sp>
      <p:graphicFrame>
        <p:nvGraphicFramePr>
          <p:cNvPr id="13" name="Diagram 12"/>
          <p:cNvGraphicFramePr/>
          <p:nvPr/>
        </p:nvGraphicFramePr>
        <p:xfrm>
          <a:off x="3733068" y="399603"/>
          <a:ext cx="5092907" cy="2426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ight Arrow 3"/>
          <p:cNvSpPr/>
          <p:nvPr/>
        </p:nvSpPr>
        <p:spPr>
          <a:xfrm rot="2473025">
            <a:off x="4301477" y="62156"/>
            <a:ext cx="1495425" cy="5143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F8835E-6828-E841-94DC-C99491A4CEF2}"/>
              </a:ext>
            </a:extLst>
          </p:cNvPr>
          <p:cNvSpPr/>
          <p:nvPr/>
        </p:nvSpPr>
        <p:spPr>
          <a:xfrm>
            <a:off x="178776" y="1612854"/>
            <a:ext cx="2819400" cy="371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Adapt mathematics content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63FD17-2949-D142-A3E8-E9C0EAC91938}"/>
              </a:ext>
            </a:extLst>
          </p:cNvPr>
          <p:cNvSpPr/>
          <p:nvPr/>
        </p:nvSpPr>
        <p:spPr>
          <a:xfrm>
            <a:off x="178776" y="1152288"/>
            <a:ext cx="2819400" cy="3714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Increase dosage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A70E5F-8B80-7C4E-9FAC-AA2C2979B570}"/>
              </a:ext>
            </a:extLst>
          </p:cNvPr>
          <p:cNvSpPr/>
          <p:nvPr/>
        </p:nvSpPr>
        <p:spPr>
          <a:xfrm>
            <a:off x="178776" y="691722"/>
            <a:ext cx="281940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Embed behavioral supports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F5D2EC-8196-A944-9DF5-D7FB41A80D49}"/>
              </a:ext>
            </a:extLst>
          </p:cNvPr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50EFF2-F63E-114F-9574-3C55935A3613}"/>
              </a:ext>
            </a:extLst>
          </p:cNvPr>
          <p:cNvSpPr txBox="1"/>
          <p:nvPr/>
        </p:nvSpPr>
        <p:spPr>
          <a:xfrm>
            <a:off x="1440913" y="3690248"/>
            <a:ext cx="2215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2 + 8 = 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988F74-2322-F846-9C29-D5409337D663}"/>
              </a:ext>
            </a:extLst>
          </p:cNvPr>
          <p:cNvSpPr txBox="1"/>
          <p:nvPr/>
        </p:nvSpPr>
        <p:spPr>
          <a:xfrm>
            <a:off x="2625309" y="4753808"/>
            <a:ext cx="2215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x</a:t>
            </a:r>
            <a:r>
              <a:rPr lang="en-US" sz="2800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 </a:t>
            </a:r>
            <a:r>
              <a:rPr lang="mr-IN" sz="2800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–</a:t>
            </a:r>
            <a:r>
              <a:rPr lang="en-US" sz="2800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 6 = 8</a:t>
            </a:r>
            <a:endParaRPr lang="en-US" sz="2800" i="1" dirty="0">
              <a:solidFill>
                <a:schemeClr val="bg1"/>
              </a:solidFill>
              <a:latin typeface="Yuanti TC" panose="02010600040101010101" pitchFamily="2" charset="-120"/>
              <a:ea typeface="Yuanti TC" panose="02010600040101010101" pitchFamily="2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B69128-19A0-5A45-8F4F-F2CFBE0A5211}"/>
              </a:ext>
            </a:extLst>
          </p:cNvPr>
          <p:cNvSpPr txBox="1"/>
          <p:nvPr/>
        </p:nvSpPr>
        <p:spPr>
          <a:xfrm>
            <a:off x="4087180" y="3329160"/>
            <a:ext cx="4639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34 = 3 tens and 4 ones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AAFE15-C549-B94E-BBA5-995EFE7BC187}"/>
              </a:ext>
            </a:extLst>
          </p:cNvPr>
          <p:cNvSpPr txBox="1"/>
          <p:nvPr/>
        </p:nvSpPr>
        <p:spPr>
          <a:xfrm>
            <a:off x="5712878" y="4414151"/>
            <a:ext cx="1906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4,179</a:t>
            </a:r>
          </a:p>
          <a:p>
            <a:pPr algn="r"/>
            <a:r>
              <a:rPr lang="en-US" sz="2800" u="sng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+    569</a:t>
            </a:r>
          </a:p>
          <a:p>
            <a:pPr algn="r"/>
            <a:endParaRPr lang="en-US" sz="2800" dirty="0">
              <a:solidFill>
                <a:schemeClr val="bg1"/>
              </a:solidFill>
              <a:latin typeface="Yuanti TC" panose="02010600040101010101" pitchFamily="2" charset="-120"/>
              <a:ea typeface="Yuan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253778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8776" y="2073420"/>
            <a:ext cx="28194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 on fact fluency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E7A13F-E901-DF46-8BC4-C541EF0C1BA3}"/>
              </a:ext>
            </a:extLst>
          </p:cNvPr>
          <p:cNvSpPr/>
          <p:nvPr/>
        </p:nvSpPr>
        <p:spPr>
          <a:xfrm>
            <a:off x="178776" y="1612854"/>
            <a:ext cx="2819400" cy="371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Adapt mathematics content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59CC12-2C78-CA4C-BD12-847FBB08BC14}"/>
              </a:ext>
            </a:extLst>
          </p:cNvPr>
          <p:cNvSpPr/>
          <p:nvPr/>
        </p:nvSpPr>
        <p:spPr>
          <a:xfrm>
            <a:off x="178776" y="1152288"/>
            <a:ext cx="2819400" cy="3714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Increase dosage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257233-3F2A-1C4D-80EE-8707A3B1B191}"/>
              </a:ext>
            </a:extLst>
          </p:cNvPr>
          <p:cNvSpPr/>
          <p:nvPr/>
        </p:nvSpPr>
        <p:spPr>
          <a:xfrm>
            <a:off x="178776" y="691722"/>
            <a:ext cx="281940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Embed behavioral supports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87D661-9517-484A-A470-560F78ABD8F3}"/>
              </a:ext>
            </a:extLst>
          </p:cNvPr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B934050-48CE-DC48-BF31-9FDE0789C654}"/>
              </a:ext>
            </a:extLst>
          </p:cNvPr>
          <p:cNvSpPr/>
          <p:nvPr/>
        </p:nvSpPr>
        <p:spPr>
          <a:xfrm>
            <a:off x="3644854" y="2102491"/>
            <a:ext cx="2806700" cy="89345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Addition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6AC4307-A094-8948-BECE-E51C57F0C029}"/>
              </a:ext>
            </a:extLst>
          </p:cNvPr>
          <p:cNvSpPr/>
          <p:nvPr/>
        </p:nvSpPr>
        <p:spPr>
          <a:xfrm>
            <a:off x="6092962" y="2102491"/>
            <a:ext cx="2806700" cy="8934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Subtraction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DE24418-F303-BB4D-93E3-40C89A40A74F}"/>
              </a:ext>
            </a:extLst>
          </p:cNvPr>
          <p:cNvSpPr/>
          <p:nvPr/>
        </p:nvSpPr>
        <p:spPr>
          <a:xfrm>
            <a:off x="3644854" y="3154500"/>
            <a:ext cx="2806700" cy="88978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Multiplication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5D7F8E-F59A-0446-96B1-0AC5EAD8637A}"/>
              </a:ext>
            </a:extLst>
          </p:cNvPr>
          <p:cNvSpPr/>
          <p:nvPr/>
        </p:nvSpPr>
        <p:spPr>
          <a:xfrm>
            <a:off x="6092962" y="3154500"/>
            <a:ext cx="2806700" cy="8823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Division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818450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2597" y="2787162"/>
            <a:ext cx="4620596" cy="1822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208" y="325671"/>
            <a:ext cx="1971875" cy="18318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35309" y="5241682"/>
            <a:ext cx="3837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-</a:t>
            </a:r>
            <a:r>
              <a:rPr lang="en-US" sz="2000" dirty="0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3 + (-4) = ___      5 </a:t>
            </a:r>
            <a:r>
              <a:rPr lang="mr-IN" sz="2000" dirty="0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 (-6) = ___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4A5195-6189-5E40-B874-424DE2935AAD}"/>
              </a:ext>
            </a:extLst>
          </p:cNvPr>
          <p:cNvSpPr/>
          <p:nvPr/>
        </p:nvSpPr>
        <p:spPr>
          <a:xfrm>
            <a:off x="178776" y="1612854"/>
            <a:ext cx="2819400" cy="371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Adapt mathematics content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0F1B35-7379-8A4A-8969-8BDD49791413}"/>
              </a:ext>
            </a:extLst>
          </p:cNvPr>
          <p:cNvSpPr/>
          <p:nvPr/>
        </p:nvSpPr>
        <p:spPr>
          <a:xfrm>
            <a:off x="178776" y="1152288"/>
            <a:ext cx="2819400" cy="3714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Increase dosage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49964D-2657-0147-9B98-187734531ADE}"/>
              </a:ext>
            </a:extLst>
          </p:cNvPr>
          <p:cNvSpPr/>
          <p:nvPr/>
        </p:nvSpPr>
        <p:spPr>
          <a:xfrm>
            <a:off x="178776" y="691722"/>
            <a:ext cx="281940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Embed behavioral supports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F1503B-9F60-7143-8A1C-E3E4E26AD8D1}"/>
              </a:ext>
            </a:extLst>
          </p:cNvPr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</p:spTree>
    <p:extLst>
      <p:ext uri="{BB962C8B-B14F-4D97-AF65-F5344CB8AC3E}">
        <p14:creationId xmlns:p14="http://schemas.microsoft.com/office/powerpoint/2010/main" val="2311980152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8775" y="2073420"/>
            <a:ext cx="28194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Teach alternate algorithms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979" y="1798591"/>
            <a:ext cx="5273068" cy="27625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7C93CEC-B08A-3247-A054-72FDCBA27A50}"/>
              </a:ext>
            </a:extLst>
          </p:cNvPr>
          <p:cNvSpPr/>
          <p:nvPr/>
        </p:nvSpPr>
        <p:spPr>
          <a:xfrm>
            <a:off x="178776" y="1612854"/>
            <a:ext cx="2819400" cy="371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Adapt mathematics content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BA010A-3624-7C48-9AA2-11686711628B}"/>
              </a:ext>
            </a:extLst>
          </p:cNvPr>
          <p:cNvSpPr/>
          <p:nvPr/>
        </p:nvSpPr>
        <p:spPr>
          <a:xfrm>
            <a:off x="178776" y="1152288"/>
            <a:ext cx="2819400" cy="3714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Increase dosage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BEF0E8-37F8-A642-8757-D0D1ADD22FD3}"/>
              </a:ext>
            </a:extLst>
          </p:cNvPr>
          <p:cNvSpPr/>
          <p:nvPr/>
        </p:nvSpPr>
        <p:spPr>
          <a:xfrm>
            <a:off x="178776" y="691722"/>
            <a:ext cx="281940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Embed behavioral supports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48F907-ACB1-8648-A239-E2B4E3622E93}"/>
              </a:ext>
            </a:extLst>
          </p:cNvPr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</p:spTree>
    <p:extLst>
      <p:ext uri="{BB962C8B-B14F-4D97-AF65-F5344CB8AC3E}">
        <p14:creationId xmlns:p14="http://schemas.microsoft.com/office/powerpoint/2010/main" val="1924132742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8775" y="2073420"/>
            <a:ext cx="28194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Encourage alternate methods and solutions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95889" y="1816035"/>
            <a:ext cx="955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405</a:t>
            </a:r>
          </a:p>
          <a:p>
            <a:pPr algn="r"/>
            <a:r>
              <a:rPr lang="en-US" sz="2400" u="sng" dirty="0">
                <a:solidFill>
                  <a:schemeClr val="bg1"/>
                </a:solidFill>
              </a:rPr>
              <a:t>+   16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57873" y="2575939"/>
            <a:ext cx="8947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400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10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11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421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45046" y="1816035"/>
            <a:ext cx="955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405</a:t>
            </a:r>
          </a:p>
          <a:p>
            <a:pPr algn="r"/>
            <a:r>
              <a:rPr lang="en-US" sz="2400" u="sng" dirty="0">
                <a:solidFill>
                  <a:schemeClr val="bg1"/>
                </a:solidFill>
              </a:rPr>
              <a:t>+   16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05615" y="2575939"/>
            <a:ext cx="825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421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05147" y="3670788"/>
            <a:ext cx="746453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57872" y="3420811"/>
            <a:ext cx="4778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ABEC3B-5E09-BD48-86A1-5831F3E3B938}"/>
              </a:ext>
            </a:extLst>
          </p:cNvPr>
          <p:cNvSpPr/>
          <p:nvPr/>
        </p:nvSpPr>
        <p:spPr>
          <a:xfrm>
            <a:off x="178776" y="1612854"/>
            <a:ext cx="2819400" cy="371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Adapt mathematics content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E0627C-CD09-9245-8AFA-2A1C51E75F78}"/>
              </a:ext>
            </a:extLst>
          </p:cNvPr>
          <p:cNvSpPr/>
          <p:nvPr/>
        </p:nvSpPr>
        <p:spPr>
          <a:xfrm>
            <a:off x="178776" y="1152288"/>
            <a:ext cx="2819400" cy="3714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Increase dosage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3FB0FC-8284-1548-B4A4-213E30C15217}"/>
              </a:ext>
            </a:extLst>
          </p:cNvPr>
          <p:cNvSpPr/>
          <p:nvPr/>
        </p:nvSpPr>
        <p:spPr>
          <a:xfrm>
            <a:off x="178776" y="691722"/>
            <a:ext cx="281940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Embed behavioral supports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E9F77B-A0F3-6F4D-B257-A8179CC708D4}"/>
              </a:ext>
            </a:extLst>
          </p:cNvPr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</p:spTree>
    <p:extLst>
      <p:ext uri="{BB962C8B-B14F-4D97-AF65-F5344CB8AC3E}">
        <p14:creationId xmlns:p14="http://schemas.microsoft.com/office/powerpoint/2010/main" val="2596180471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8775" y="2060821"/>
            <a:ext cx="28194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Explicitly teach problem solving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E6BE7A-EB1F-9E49-8036-51703492AA63}"/>
              </a:ext>
            </a:extLst>
          </p:cNvPr>
          <p:cNvSpPr/>
          <p:nvPr/>
        </p:nvSpPr>
        <p:spPr>
          <a:xfrm>
            <a:off x="178776" y="1612854"/>
            <a:ext cx="2819400" cy="371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Adapt mathematics content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5B5D73-1405-3B44-BE15-491DB6B5B002}"/>
              </a:ext>
            </a:extLst>
          </p:cNvPr>
          <p:cNvSpPr/>
          <p:nvPr/>
        </p:nvSpPr>
        <p:spPr>
          <a:xfrm>
            <a:off x="178776" y="1152288"/>
            <a:ext cx="2819400" cy="3714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Increase dosage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89F2205-5820-BD44-B112-F8FE5CB8A32B}"/>
              </a:ext>
            </a:extLst>
          </p:cNvPr>
          <p:cNvSpPr/>
          <p:nvPr/>
        </p:nvSpPr>
        <p:spPr>
          <a:xfrm>
            <a:off x="178776" y="691722"/>
            <a:ext cx="281940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Embed behavioral supports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2CBB38-1CA8-8149-B73D-53990D4BC4AF}"/>
              </a:ext>
            </a:extLst>
          </p:cNvPr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  <p:graphicFrame>
        <p:nvGraphicFramePr>
          <p:cNvPr id="24" name="Content Placeholder 15">
            <a:extLst>
              <a:ext uri="{FF2B5EF4-FFF2-40B4-BE49-F238E27FC236}">
                <a16:creationId xmlns:a16="http://schemas.microsoft.com/office/drawing/2014/main" id="{57AC0781-ADE8-984E-ABB5-97A7C07F0F9C}"/>
              </a:ext>
            </a:extLst>
          </p:cNvPr>
          <p:cNvGraphicFramePr>
            <a:graphicFrameLocks/>
          </p:cNvGraphicFramePr>
          <p:nvPr/>
        </p:nvGraphicFramePr>
        <p:xfrm>
          <a:off x="2273910" y="691722"/>
          <a:ext cx="7599139" cy="5089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7879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5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85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85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85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85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85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85"/>
          <p:cNvSpPr/>
          <p:nvPr/>
        </p:nvSpPr>
        <p:spPr>
          <a:xfrm>
            <a:off x="778149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85"/>
          <p:cNvSpPr/>
          <p:nvPr/>
        </p:nvSpPr>
        <p:spPr>
          <a:xfrm rot="3277194">
            <a:off x="3293536" y="998218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cxnSp>
        <p:nvCxnSpPr>
          <p:cNvPr id="12" name="Google Shape;664;p75">
            <a:extLst>
              <a:ext uri="{FF2B5EF4-FFF2-40B4-BE49-F238E27FC236}">
                <a16:creationId xmlns:a16="http://schemas.microsoft.com/office/drawing/2014/main" id="{91558F9F-8BDA-3145-8246-E9DDFC7B2746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828172065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8776" y="2073420"/>
            <a:ext cx="2819400" cy="371475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Utilize explicit instruction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3725" y="2533986"/>
            <a:ext cx="28194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sure you’re doing it! And do it well!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97797" y="2591447"/>
            <a:ext cx="1371600" cy="609275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97796" y="1952111"/>
            <a:ext cx="1371600" cy="639337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71393" y="2544460"/>
            <a:ext cx="1371600" cy="656263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71393" y="1952111"/>
            <a:ext cx="1371600" cy="592348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97796" y="1605864"/>
            <a:ext cx="1371600" cy="3462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71393" y="1605863"/>
            <a:ext cx="1371600" cy="3462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97796" y="3333621"/>
            <a:ext cx="2845197" cy="32826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sz="13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97796" y="3589589"/>
            <a:ext cx="2845197" cy="81446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85725" indent="-85725">
              <a:buFont typeface="Arial" panose="020B0604020202020204" pitchFamily="34" charset="0"/>
              <a:buChar char="•"/>
              <a:tabLst>
                <a:tab pos="85725" algn="l"/>
              </a:tabLst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85725" indent="-85725">
              <a:buFont typeface="Arial" panose="020B0604020202020204" pitchFamily="34" charset="0"/>
              <a:buChar char="•"/>
              <a:tabLst>
                <a:tab pos="85725" algn="l"/>
              </a:tabLst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85725" indent="-85725">
              <a:buFont typeface="Arial" panose="020B0604020202020204" pitchFamily="34" charset="0"/>
              <a:buChar char="•"/>
              <a:tabLst>
                <a:tab pos="85725" algn="l"/>
              </a:tabLst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85725" indent="-85725">
              <a:buFont typeface="Arial" panose="020B0604020202020204" pitchFamily="34" charset="0"/>
              <a:buChar char="•"/>
              <a:tabLst>
                <a:tab pos="85725" algn="l"/>
              </a:tabLst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7E284A-C608-9043-9552-BD124146906E}"/>
              </a:ext>
            </a:extLst>
          </p:cNvPr>
          <p:cNvSpPr/>
          <p:nvPr/>
        </p:nvSpPr>
        <p:spPr>
          <a:xfrm>
            <a:off x="178776" y="1612854"/>
            <a:ext cx="2819400" cy="371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Adapt mathematics content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1799C2-593B-CA46-BB5E-AD7C42C289E1}"/>
              </a:ext>
            </a:extLst>
          </p:cNvPr>
          <p:cNvSpPr/>
          <p:nvPr/>
        </p:nvSpPr>
        <p:spPr>
          <a:xfrm>
            <a:off x="178776" y="1152288"/>
            <a:ext cx="2819400" cy="3714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Increase dosage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5602A1-45B6-A141-B459-6C369AA38DA6}"/>
              </a:ext>
            </a:extLst>
          </p:cNvPr>
          <p:cNvSpPr/>
          <p:nvPr/>
        </p:nvSpPr>
        <p:spPr>
          <a:xfrm>
            <a:off x="178776" y="691722"/>
            <a:ext cx="281940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Embed behavioral supports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BA0847-41EC-8B41-9A97-843E4EE4C5F4}"/>
              </a:ext>
            </a:extLst>
          </p:cNvPr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</p:spTree>
    <p:extLst>
      <p:ext uri="{BB962C8B-B14F-4D97-AF65-F5344CB8AC3E}">
        <p14:creationId xmlns:p14="http://schemas.microsoft.com/office/powerpoint/2010/main" val="3595770626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78776" y="2533986"/>
            <a:ext cx="2819400" cy="3714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Explicitly teach transfer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8776" y="2905462"/>
            <a:ext cx="28194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Explicitly teach how current learning relates to other learning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42341" y="788808"/>
            <a:ext cx="955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405</a:t>
            </a:r>
          </a:p>
          <a:p>
            <a:pPr algn="r"/>
            <a:r>
              <a:rPr lang="en-US" sz="2400" u="sng" dirty="0">
                <a:solidFill>
                  <a:schemeClr val="bg1"/>
                </a:solidFill>
              </a:rPr>
              <a:t>+   16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75371" y="781857"/>
            <a:ext cx="1125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4305</a:t>
            </a:r>
          </a:p>
          <a:p>
            <a:pPr algn="r"/>
            <a:r>
              <a:rPr lang="en-US" sz="2400" u="sng" dirty="0">
                <a:solidFill>
                  <a:schemeClr val="bg1"/>
                </a:solidFill>
              </a:rPr>
              <a:t>+   216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20717" y="2431310"/>
            <a:ext cx="5416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6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Marney</a:t>
            </a:r>
            <a:r>
              <a:rPr lang="en-US" sz="2000" dirty="0">
                <a:solidFill>
                  <a:schemeClr val="accent6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 baked 89 cookies and sold 40 cookies at the bake sale. How many cookies does </a:t>
            </a:r>
            <a:r>
              <a:rPr lang="en-US" sz="2000" dirty="0" err="1">
                <a:solidFill>
                  <a:schemeClr val="accent6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Marney</a:t>
            </a:r>
            <a:r>
              <a:rPr lang="en-US" sz="2000" dirty="0">
                <a:solidFill>
                  <a:schemeClr val="accent6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 have left?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20716" y="3705086"/>
            <a:ext cx="541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4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Marney</a:t>
            </a:r>
            <a:r>
              <a:rPr lang="en-US" sz="2000" dirty="0">
                <a:solidFill>
                  <a:schemeClr val="accent4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 had $89 and spent $40 on shoes. How many much does </a:t>
            </a:r>
            <a:r>
              <a:rPr lang="en-US" sz="2000" dirty="0" err="1">
                <a:solidFill>
                  <a:schemeClr val="accent4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Marney</a:t>
            </a:r>
            <a:r>
              <a:rPr lang="en-US" sz="2000" dirty="0">
                <a:solidFill>
                  <a:schemeClr val="accent4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 have left?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20715" y="4720749"/>
            <a:ext cx="5416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2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Marney</a:t>
            </a:r>
            <a:r>
              <a:rPr lang="en-US" sz="2000" dirty="0">
                <a:solidFill>
                  <a:schemeClr val="accent2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 had $89 and spent $40 on shoes. How much money will </a:t>
            </a:r>
            <a:r>
              <a:rPr lang="en-US" sz="2000" dirty="0" err="1">
                <a:solidFill>
                  <a:schemeClr val="accent2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Marney</a:t>
            </a:r>
            <a:r>
              <a:rPr lang="en-US" sz="2000" dirty="0">
                <a:solidFill>
                  <a:schemeClr val="accent2"/>
                </a:solidFill>
                <a:latin typeface="Yuanti SC" panose="02010600040101010101" pitchFamily="2" charset="-122"/>
                <a:ea typeface="Yuanti SC" panose="02010600040101010101" pitchFamily="2" charset="-122"/>
              </a:rPr>
              <a:t> have after buying the shoes?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F796B3-EFEB-E449-966B-33C2A8C679EF}"/>
              </a:ext>
            </a:extLst>
          </p:cNvPr>
          <p:cNvSpPr/>
          <p:nvPr/>
        </p:nvSpPr>
        <p:spPr>
          <a:xfrm>
            <a:off x="178776" y="2073420"/>
            <a:ext cx="2819400" cy="371475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Utilize explicit instruction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DCFB09-B933-BC4C-BCB4-9207CCB37AC3}"/>
              </a:ext>
            </a:extLst>
          </p:cNvPr>
          <p:cNvSpPr/>
          <p:nvPr/>
        </p:nvSpPr>
        <p:spPr>
          <a:xfrm>
            <a:off x="178776" y="1612854"/>
            <a:ext cx="2819400" cy="371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Adapt mathematics content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443847-4925-AC44-A205-05216D63672F}"/>
              </a:ext>
            </a:extLst>
          </p:cNvPr>
          <p:cNvSpPr/>
          <p:nvPr/>
        </p:nvSpPr>
        <p:spPr>
          <a:xfrm>
            <a:off x="178776" y="1152288"/>
            <a:ext cx="2819400" cy="3714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Increase dosage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31580C-C543-2C4F-B584-AEC3E57AD88D}"/>
              </a:ext>
            </a:extLst>
          </p:cNvPr>
          <p:cNvSpPr/>
          <p:nvPr/>
        </p:nvSpPr>
        <p:spPr>
          <a:xfrm>
            <a:off x="178776" y="691722"/>
            <a:ext cx="281940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Embed behavioral supports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0A7517-63F8-5644-B7BA-D8924890C24B}"/>
              </a:ext>
            </a:extLst>
          </p:cNvPr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</p:spTree>
    <p:extLst>
      <p:ext uri="{BB962C8B-B14F-4D97-AF65-F5344CB8AC3E}">
        <p14:creationId xmlns:p14="http://schemas.microsoft.com/office/powerpoint/2010/main" val="2294055089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BC00E5E-118F-1042-882A-BCB0BB3C639A}"/>
              </a:ext>
            </a:extLst>
          </p:cNvPr>
          <p:cNvSpPr/>
          <p:nvPr/>
        </p:nvSpPr>
        <p:spPr>
          <a:xfrm>
            <a:off x="178776" y="2533986"/>
            <a:ext cx="2819400" cy="3714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Explicitly teach transfer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E02DD7-7F67-984A-9143-995A84267355}"/>
              </a:ext>
            </a:extLst>
          </p:cNvPr>
          <p:cNvSpPr/>
          <p:nvPr/>
        </p:nvSpPr>
        <p:spPr>
          <a:xfrm>
            <a:off x="178776" y="2073420"/>
            <a:ext cx="2819400" cy="371475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Utilize explicit instruction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33AB6A-CB1F-C347-9136-844E2BC3C4E5}"/>
              </a:ext>
            </a:extLst>
          </p:cNvPr>
          <p:cNvSpPr/>
          <p:nvPr/>
        </p:nvSpPr>
        <p:spPr>
          <a:xfrm>
            <a:off x="178776" y="1612854"/>
            <a:ext cx="2819400" cy="371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Adapt mathematics content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D3FF05-4F9B-4641-A494-29A8021D2489}"/>
              </a:ext>
            </a:extLst>
          </p:cNvPr>
          <p:cNvSpPr/>
          <p:nvPr/>
        </p:nvSpPr>
        <p:spPr>
          <a:xfrm>
            <a:off x="178776" y="1152288"/>
            <a:ext cx="2819400" cy="3714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Increase dosage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651994-20E5-C446-A645-95876DA8B3D1}"/>
              </a:ext>
            </a:extLst>
          </p:cNvPr>
          <p:cNvSpPr/>
          <p:nvPr/>
        </p:nvSpPr>
        <p:spPr>
          <a:xfrm>
            <a:off x="178776" y="691722"/>
            <a:ext cx="281940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Embed behavioral supports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1C80E0-06EA-2045-BC69-9E53FC0B193C}"/>
              </a:ext>
            </a:extLst>
          </p:cNvPr>
          <p:cNvSpPr/>
          <p:nvPr/>
        </p:nvSpPr>
        <p:spPr>
          <a:xfrm>
            <a:off x="178776" y="231156"/>
            <a:ext cx="2819400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</p:spTree>
    <p:extLst>
      <p:ext uri="{BB962C8B-B14F-4D97-AF65-F5344CB8AC3E}">
        <p14:creationId xmlns:p14="http://schemas.microsoft.com/office/powerpoint/2010/main" val="2561180419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7DA13A-766A-4144-BBDB-EB73774C25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106" y="170306"/>
            <a:ext cx="3346103" cy="589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33322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887" y="3769667"/>
            <a:ext cx="8686800" cy="4839538"/>
          </a:xfrm>
        </p:spPr>
        <p:txBody>
          <a:bodyPr/>
          <a:lstStyle/>
          <a:p>
            <a:pPr marL="1588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CCD1B-8BF6-2948-AF38-0F5827C9B0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073" y="4213853"/>
            <a:ext cx="809834" cy="612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B4277B-7BEC-B347-B370-22D1A9E98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115304"/>
            <a:ext cx="8686800" cy="2313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5548D5-42A0-4D43-B94B-FAFED3DCDA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855" y="4927166"/>
            <a:ext cx="1262270" cy="12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03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86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86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86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86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86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86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86"/>
          <p:cNvSpPr/>
          <p:nvPr/>
        </p:nvSpPr>
        <p:spPr>
          <a:xfrm>
            <a:off x="778149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86"/>
          <p:cNvSpPr/>
          <p:nvPr/>
        </p:nvSpPr>
        <p:spPr>
          <a:xfrm rot="3277194">
            <a:off x="3293536" y="998218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773" name="Google Shape;773;p86"/>
          <p:cNvSpPr/>
          <p:nvPr/>
        </p:nvSpPr>
        <p:spPr>
          <a:xfrm rot="3258815">
            <a:off x="451354" y="98459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cxnSp>
        <p:nvCxnSpPr>
          <p:cNvPr id="13" name="Google Shape;664;p75">
            <a:extLst>
              <a:ext uri="{FF2B5EF4-FFF2-40B4-BE49-F238E27FC236}">
                <a16:creationId xmlns:a16="http://schemas.microsoft.com/office/drawing/2014/main" id="{3E298490-61E3-D24C-9770-900FD59B42A2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263127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87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87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87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87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 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87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87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87"/>
          <p:cNvSpPr/>
          <p:nvPr/>
        </p:nvSpPr>
        <p:spPr>
          <a:xfrm>
            <a:off x="778149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87"/>
          <p:cNvSpPr/>
          <p:nvPr/>
        </p:nvSpPr>
        <p:spPr>
          <a:xfrm rot="3277194">
            <a:off x="3293536" y="998218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788" name="Google Shape;788;p87"/>
          <p:cNvSpPr/>
          <p:nvPr/>
        </p:nvSpPr>
        <p:spPr>
          <a:xfrm rot="3258815">
            <a:off x="451354" y="98459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pic>
        <p:nvPicPr>
          <p:cNvPr id="790" name="Google Shape;790;p8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3823" y="347732"/>
            <a:ext cx="1280517" cy="22574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664;p75">
            <a:extLst>
              <a:ext uri="{FF2B5EF4-FFF2-40B4-BE49-F238E27FC236}">
                <a16:creationId xmlns:a16="http://schemas.microsoft.com/office/drawing/2014/main" id="{E8EFA41F-A2E4-A646-824F-746158609E4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92839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88"/>
          <p:cNvSpPr/>
          <p:nvPr/>
        </p:nvSpPr>
        <p:spPr>
          <a:xfrm>
            <a:off x="2171700" y="2971800"/>
            <a:ext cx="4800600" cy="20642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Place Value</a:t>
            </a:r>
            <a:endParaRPr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88"/>
          <p:cNvSpPr txBox="1"/>
          <p:nvPr/>
        </p:nvSpPr>
        <p:spPr>
          <a:xfrm>
            <a:off x="2667000" y="5426054"/>
            <a:ext cx="571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continuum of mathematics learning</a:t>
            </a:r>
            <a:endParaRPr/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16408571-822D-0B40-AFC6-02EE8CCDE76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795241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6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8409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89"/>
          <p:cNvSpPr/>
          <p:nvPr/>
        </p:nvSpPr>
        <p:spPr>
          <a:xfrm>
            <a:off x="6120597" y="2322430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89"/>
          <p:cNvSpPr/>
          <p:nvPr/>
        </p:nvSpPr>
        <p:spPr>
          <a:xfrm>
            <a:off x="3220163" y="2656233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89"/>
          <p:cNvSpPr/>
          <p:nvPr/>
        </p:nvSpPr>
        <p:spPr>
          <a:xfrm>
            <a:off x="7665720" y="1630422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place value understanding to round whole numbers to the nearest 10 or 100.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89"/>
          <p:cNvSpPr/>
          <p:nvPr/>
        </p:nvSpPr>
        <p:spPr>
          <a:xfrm>
            <a:off x="228600" y="2417811"/>
            <a:ext cx="1325880" cy="2673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ten times what it represents in the place to its right…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89"/>
          <p:cNvSpPr/>
          <p:nvPr/>
        </p:nvSpPr>
        <p:spPr>
          <a:xfrm>
            <a:off x="1722493" y="1247587"/>
            <a:ext cx="1325880" cy="26738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10 times as much as it represents in the place to its right and 1/10 of what it represents in the place to its left.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89"/>
          <p:cNvSpPr/>
          <p:nvPr/>
        </p:nvSpPr>
        <p:spPr>
          <a:xfrm>
            <a:off x="4670380" y="997047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664;p75">
            <a:extLst>
              <a:ext uri="{FF2B5EF4-FFF2-40B4-BE49-F238E27FC236}">
                <a16:creationId xmlns:a16="http://schemas.microsoft.com/office/drawing/2014/main" id="{D36C7BAA-FA90-6A46-BC61-AD6EFCDA190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089736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0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AEA01382-ED1A-E948-80A0-CC251EEA800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97848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1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91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4AF54479-0869-064C-A7A8-48CDC01EC9DC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91471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92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92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92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Google Shape;664;p75">
            <a:extLst>
              <a:ext uri="{FF2B5EF4-FFF2-40B4-BE49-F238E27FC236}">
                <a16:creationId xmlns:a16="http://schemas.microsoft.com/office/drawing/2014/main" id="{92CFC041-A2DD-A744-8F8A-DEF50CDD24AE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22401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93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93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93"/>
          <p:cNvSpPr/>
          <p:nvPr/>
        </p:nvSpPr>
        <p:spPr>
          <a:xfrm>
            <a:off x="4606119" y="2762955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place value understanding to round whole numbers to the nearest 10 or 100.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93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664;p75">
            <a:extLst>
              <a:ext uri="{FF2B5EF4-FFF2-40B4-BE49-F238E27FC236}">
                <a16:creationId xmlns:a16="http://schemas.microsoft.com/office/drawing/2014/main" id="{EDD9EDB2-46EA-EA40-B7F8-6308B49ACD6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4844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94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94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94"/>
          <p:cNvSpPr/>
          <p:nvPr/>
        </p:nvSpPr>
        <p:spPr>
          <a:xfrm>
            <a:off x="4606119" y="2762955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place value understanding to round whole numbers to the nearest 10 or 100.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94"/>
          <p:cNvSpPr/>
          <p:nvPr/>
        </p:nvSpPr>
        <p:spPr>
          <a:xfrm>
            <a:off x="6054941" y="2762955"/>
            <a:ext cx="1325880" cy="2673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ten times what it represents in the place to its right…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94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Google Shape;664;p75">
            <a:extLst>
              <a:ext uri="{FF2B5EF4-FFF2-40B4-BE49-F238E27FC236}">
                <a16:creationId xmlns:a16="http://schemas.microsoft.com/office/drawing/2014/main" id="{E1EF5EA5-DF30-0E42-BAA7-8530A4C2F0AB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58314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95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95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95"/>
          <p:cNvSpPr/>
          <p:nvPr/>
        </p:nvSpPr>
        <p:spPr>
          <a:xfrm>
            <a:off x="4606119" y="2762955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place value understanding to round whole numbers to the nearest 10 or 100.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95"/>
          <p:cNvSpPr/>
          <p:nvPr/>
        </p:nvSpPr>
        <p:spPr>
          <a:xfrm>
            <a:off x="6054941" y="2762955"/>
            <a:ext cx="1325880" cy="2673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ten times what it represents in the place to its right…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95"/>
          <p:cNvSpPr/>
          <p:nvPr/>
        </p:nvSpPr>
        <p:spPr>
          <a:xfrm>
            <a:off x="7501719" y="2762955"/>
            <a:ext cx="1325880" cy="26738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10 times as much as it represents in the place to its right and 1/10 of what it represents in the place to its left.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95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664;p75">
            <a:extLst>
              <a:ext uri="{FF2B5EF4-FFF2-40B4-BE49-F238E27FC236}">
                <a16:creationId xmlns:a16="http://schemas.microsoft.com/office/drawing/2014/main" id="{9872DE9E-5DDC-9A45-ACBE-83DDE01CFA74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8356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99"/>
          <p:cNvSpPr/>
          <p:nvPr/>
        </p:nvSpPr>
        <p:spPr>
          <a:xfrm>
            <a:off x="2171700" y="2971800"/>
            <a:ext cx="4800600" cy="20642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Problem Solving</a:t>
            </a:r>
            <a:endParaRPr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99"/>
          <p:cNvSpPr txBox="1"/>
          <p:nvPr/>
        </p:nvSpPr>
        <p:spPr>
          <a:xfrm>
            <a:off x="2667000" y="5426054"/>
            <a:ext cx="571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continuum of mathematics learning</a:t>
            </a:r>
            <a:endParaRPr/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889B5C19-682B-EA4D-939C-55B2526C5C2F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669599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00"/>
          <p:cNvSpPr/>
          <p:nvPr/>
        </p:nvSpPr>
        <p:spPr>
          <a:xfrm>
            <a:off x="5061969" y="2008673"/>
            <a:ext cx="1100320" cy="36762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addition and subtraction word problems, and add and subtract within 10…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100"/>
          <p:cNvSpPr/>
          <p:nvPr/>
        </p:nvSpPr>
        <p:spPr>
          <a:xfrm>
            <a:off x="3991681" y="829901"/>
            <a:ext cx="1032982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that call for addition of three whole numbers whose sum is less than or equal to 20…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100"/>
          <p:cNvSpPr/>
          <p:nvPr/>
        </p:nvSpPr>
        <p:spPr>
          <a:xfrm>
            <a:off x="8145522" y="829901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100"/>
          <p:cNvSpPr/>
          <p:nvPr/>
        </p:nvSpPr>
        <p:spPr>
          <a:xfrm>
            <a:off x="2884087" y="1748734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100"/>
          <p:cNvSpPr/>
          <p:nvPr/>
        </p:nvSpPr>
        <p:spPr>
          <a:xfrm>
            <a:off x="1929933" y="2258211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 dirty="0"/>
          </a:p>
        </p:txBody>
      </p:sp>
      <p:sp>
        <p:nvSpPr>
          <p:cNvPr id="915" name="Google Shape;915;p100"/>
          <p:cNvSpPr/>
          <p:nvPr/>
        </p:nvSpPr>
        <p:spPr>
          <a:xfrm>
            <a:off x="7168883" y="2430124"/>
            <a:ext cx="1032982" cy="3676276"/>
          </a:xfrm>
          <a:prstGeom prst="rect">
            <a:avLst/>
          </a:prstGeom>
          <a:solidFill>
            <a:srgbClr val="FF8A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involving addition and subtraction of fractions referring to the same whole, including cases of unlike denominators…</a:t>
            </a:r>
            <a:endParaRPr/>
          </a:p>
        </p:txBody>
      </p:sp>
      <p:sp>
        <p:nvSpPr>
          <p:cNvPr id="916" name="Google Shape;916;p100"/>
          <p:cNvSpPr/>
          <p:nvPr/>
        </p:nvSpPr>
        <p:spPr>
          <a:xfrm>
            <a:off x="970410" y="393258"/>
            <a:ext cx="1032982" cy="3676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Interpret and compute quotients of fractions, and solve word problems involving division of fractions by fractions…</a:t>
            </a:r>
            <a:endParaRPr dirty="0"/>
          </a:p>
        </p:txBody>
      </p:sp>
      <p:sp>
        <p:nvSpPr>
          <p:cNvPr id="917" name="Google Shape;917;p100"/>
          <p:cNvSpPr/>
          <p:nvPr/>
        </p:nvSpPr>
        <p:spPr>
          <a:xfrm>
            <a:off x="6169563" y="79832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involving the four operations with rational numbers.</a:t>
            </a:r>
            <a:endParaRPr/>
          </a:p>
        </p:txBody>
      </p:sp>
      <p:sp>
        <p:nvSpPr>
          <p:cNvPr id="918" name="Google Shape;918;p100"/>
          <p:cNvSpPr/>
          <p:nvPr/>
        </p:nvSpPr>
        <p:spPr>
          <a:xfrm>
            <a:off x="0" y="2119110"/>
            <a:ext cx="1032982" cy="36762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leading to two linear equations in two variables.</a:t>
            </a:r>
            <a:endParaRPr/>
          </a:p>
        </p:txBody>
      </p:sp>
      <p:cxnSp>
        <p:nvCxnSpPr>
          <p:cNvPr id="12" name="Google Shape;664;p75">
            <a:extLst>
              <a:ext uri="{FF2B5EF4-FFF2-40B4-BE49-F238E27FC236}">
                <a16:creationId xmlns:a16="http://schemas.microsoft.com/office/drawing/2014/main" id="{6C2930A9-3441-6A46-8CC7-59091CC9E40D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209490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01"/>
          <p:cNvSpPr/>
          <p:nvPr/>
        </p:nvSpPr>
        <p:spPr>
          <a:xfrm>
            <a:off x="87682" y="1746366"/>
            <a:ext cx="1100320" cy="36762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addition and subtraction word problems, and add and subtract within 10…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101"/>
          <p:cNvSpPr/>
          <p:nvPr/>
        </p:nvSpPr>
        <p:spPr>
          <a:xfrm>
            <a:off x="1140446" y="1743998"/>
            <a:ext cx="1032982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that call for addition of three whole numbers whose sum is less than or equal to 20…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101"/>
          <p:cNvSpPr/>
          <p:nvPr/>
        </p:nvSpPr>
        <p:spPr>
          <a:xfrm>
            <a:off x="2128068" y="1739262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101"/>
          <p:cNvSpPr/>
          <p:nvPr/>
        </p:nvSpPr>
        <p:spPr>
          <a:xfrm>
            <a:off x="3068134" y="1739262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101"/>
          <p:cNvSpPr/>
          <p:nvPr/>
        </p:nvSpPr>
        <p:spPr>
          <a:xfrm>
            <a:off x="4041621" y="1746366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/>
          </a:p>
        </p:txBody>
      </p:sp>
      <p:sp>
        <p:nvSpPr>
          <p:cNvPr id="930" name="Google Shape;930;p101"/>
          <p:cNvSpPr/>
          <p:nvPr/>
        </p:nvSpPr>
        <p:spPr>
          <a:xfrm>
            <a:off x="5015108" y="1739262"/>
            <a:ext cx="1032982" cy="3676276"/>
          </a:xfrm>
          <a:prstGeom prst="rect">
            <a:avLst/>
          </a:prstGeom>
          <a:solidFill>
            <a:srgbClr val="FF8A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involving addition and subtraction of fractions referring to the same whole, including cases of unlike denominators…</a:t>
            </a:r>
            <a:endParaRPr dirty="0"/>
          </a:p>
        </p:txBody>
      </p:sp>
      <p:sp>
        <p:nvSpPr>
          <p:cNvPr id="931" name="Google Shape;931;p101"/>
          <p:cNvSpPr/>
          <p:nvPr/>
        </p:nvSpPr>
        <p:spPr>
          <a:xfrm>
            <a:off x="5988595" y="1739262"/>
            <a:ext cx="1032982" cy="3676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Interpret and compute quotients of fractions, and solve word problems involving division of fractions by fractions…</a:t>
            </a:r>
            <a:endParaRPr/>
          </a:p>
        </p:txBody>
      </p:sp>
      <p:sp>
        <p:nvSpPr>
          <p:cNvPr id="932" name="Google Shape;932;p101"/>
          <p:cNvSpPr/>
          <p:nvPr/>
        </p:nvSpPr>
        <p:spPr>
          <a:xfrm>
            <a:off x="6986546" y="1739262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involving the four operations with rational numbers.</a:t>
            </a:r>
            <a:endParaRPr/>
          </a:p>
        </p:txBody>
      </p:sp>
      <p:sp>
        <p:nvSpPr>
          <p:cNvPr id="933" name="Google Shape;933;p101"/>
          <p:cNvSpPr/>
          <p:nvPr/>
        </p:nvSpPr>
        <p:spPr>
          <a:xfrm>
            <a:off x="7995064" y="1739262"/>
            <a:ext cx="1032982" cy="36762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leading to two linear equations in two variables.</a:t>
            </a:r>
            <a:endParaRPr/>
          </a:p>
        </p:txBody>
      </p:sp>
      <p:cxnSp>
        <p:nvCxnSpPr>
          <p:cNvPr id="14" name="Google Shape;664;p75">
            <a:extLst>
              <a:ext uri="{FF2B5EF4-FFF2-40B4-BE49-F238E27FC236}">
                <a16:creationId xmlns:a16="http://schemas.microsoft.com/office/drawing/2014/main" id="{A2C0155E-1AE2-9D46-BB87-5491A8F6A735}"/>
              </a:ext>
            </a:extLst>
          </p:cNvPr>
          <p:cNvCxnSpPr/>
          <p:nvPr/>
        </p:nvCxnSpPr>
        <p:spPr>
          <a:xfrm>
            <a:off x="216074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15616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7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185" name="Google Shape;185;p27"/>
          <p:cNvSpPr/>
          <p:nvPr/>
        </p:nvSpPr>
        <p:spPr>
          <a:xfrm>
            <a:off x="146756" y="415597"/>
            <a:ext cx="2494844" cy="1072444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preK predicted K broad math</a:t>
            </a:r>
            <a:endParaRPr/>
          </a:p>
        </p:txBody>
      </p:sp>
      <p:cxnSp>
        <p:nvCxnSpPr>
          <p:cNvPr id="186" name="Google Shape;186;p27"/>
          <p:cNvCxnSpPr/>
          <p:nvPr/>
        </p:nvCxnSpPr>
        <p:spPr>
          <a:xfrm rot="10800000" flipH="1">
            <a:off x="2460978" y="530579"/>
            <a:ext cx="1133669" cy="507999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7" name="Google Shape;187;p27"/>
          <p:cNvSpPr/>
          <p:nvPr/>
        </p:nvSpPr>
        <p:spPr>
          <a:xfrm>
            <a:off x="146756" y="1921619"/>
            <a:ext cx="2494844" cy="1072444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preK predicted grade 10 broad math</a:t>
            </a:r>
            <a:endParaRPr/>
          </a:p>
        </p:txBody>
      </p:sp>
      <p:cxnSp>
        <p:nvCxnSpPr>
          <p:cNvPr id="188" name="Google Shape;188;p27"/>
          <p:cNvCxnSpPr/>
          <p:nvPr/>
        </p:nvCxnSpPr>
        <p:spPr>
          <a:xfrm rot="10800000" flipH="1">
            <a:off x="2460978" y="846667"/>
            <a:ext cx="1133669" cy="1697934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9" name="Google Shape;189;p27"/>
          <p:cNvSpPr/>
          <p:nvPr/>
        </p:nvSpPr>
        <p:spPr>
          <a:xfrm>
            <a:off x="6378222" y="497050"/>
            <a:ext cx="2257778" cy="9909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preschool predicts later mathematics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1697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01"/>
          <p:cNvSpPr/>
          <p:nvPr/>
        </p:nvSpPr>
        <p:spPr>
          <a:xfrm>
            <a:off x="87682" y="1746366"/>
            <a:ext cx="1100320" cy="36762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addition and subtraction word problems, and add and subtract within 10…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101"/>
          <p:cNvSpPr/>
          <p:nvPr/>
        </p:nvSpPr>
        <p:spPr>
          <a:xfrm>
            <a:off x="1140446" y="1743998"/>
            <a:ext cx="1032982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that call for addition of three whole numbers whose sum is less than or equal to 20…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101"/>
          <p:cNvSpPr/>
          <p:nvPr/>
        </p:nvSpPr>
        <p:spPr>
          <a:xfrm>
            <a:off x="2128068" y="1739262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101"/>
          <p:cNvSpPr/>
          <p:nvPr/>
        </p:nvSpPr>
        <p:spPr>
          <a:xfrm>
            <a:off x="3068134" y="1739262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101"/>
          <p:cNvSpPr/>
          <p:nvPr/>
        </p:nvSpPr>
        <p:spPr>
          <a:xfrm>
            <a:off x="4041621" y="1746366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/>
          </a:p>
        </p:txBody>
      </p:sp>
      <p:sp>
        <p:nvSpPr>
          <p:cNvPr id="930" name="Google Shape;930;p101"/>
          <p:cNvSpPr/>
          <p:nvPr/>
        </p:nvSpPr>
        <p:spPr>
          <a:xfrm>
            <a:off x="5015108" y="1739262"/>
            <a:ext cx="1032982" cy="3676276"/>
          </a:xfrm>
          <a:prstGeom prst="rect">
            <a:avLst/>
          </a:prstGeom>
          <a:solidFill>
            <a:srgbClr val="FF8A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involving addition and subtraction of fractions referring to the same whole, including cases of unlike denominators…</a:t>
            </a:r>
            <a:endParaRPr dirty="0"/>
          </a:p>
        </p:txBody>
      </p:sp>
      <p:sp>
        <p:nvSpPr>
          <p:cNvPr id="931" name="Google Shape;931;p101"/>
          <p:cNvSpPr/>
          <p:nvPr/>
        </p:nvSpPr>
        <p:spPr>
          <a:xfrm>
            <a:off x="5988595" y="1739262"/>
            <a:ext cx="1032982" cy="3676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Interpret and compute quotients of fractions, and solve word problems involving division of fractions by fractions…</a:t>
            </a:r>
            <a:endParaRPr/>
          </a:p>
        </p:txBody>
      </p:sp>
      <p:sp>
        <p:nvSpPr>
          <p:cNvPr id="932" name="Google Shape;932;p101"/>
          <p:cNvSpPr/>
          <p:nvPr/>
        </p:nvSpPr>
        <p:spPr>
          <a:xfrm>
            <a:off x="6986546" y="1739262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involving the four operations with rational numbers.</a:t>
            </a:r>
            <a:endParaRPr/>
          </a:p>
        </p:txBody>
      </p:sp>
      <p:sp>
        <p:nvSpPr>
          <p:cNvPr id="933" name="Google Shape;933;p101"/>
          <p:cNvSpPr/>
          <p:nvPr/>
        </p:nvSpPr>
        <p:spPr>
          <a:xfrm>
            <a:off x="7995064" y="1739262"/>
            <a:ext cx="1032982" cy="36762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leading to two linear equations in two variables.</a:t>
            </a:r>
            <a:endParaRPr/>
          </a:p>
        </p:txBody>
      </p:sp>
      <p:cxnSp>
        <p:nvCxnSpPr>
          <p:cNvPr id="14" name="Google Shape;664;p75">
            <a:extLst>
              <a:ext uri="{FF2B5EF4-FFF2-40B4-BE49-F238E27FC236}">
                <a16:creationId xmlns:a16="http://schemas.microsoft.com/office/drawing/2014/main" id="{A2C0155E-1AE2-9D46-BB87-5491A8F6A735}"/>
              </a:ext>
            </a:extLst>
          </p:cNvPr>
          <p:cNvCxnSpPr/>
          <p:nvPr/>
        </p:nvCxnSpPr>
        <p:spPr>
          <a:xfrm>
            <a:off x="216074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2" name="Google Shape;950;p102">
            <a:extLst>
              <a:ext uri="{FF2B5EF4-FFF2-40B4-BE49-F238E27FC236}">
                <a16:creationId xmlns:a16="http://schemas.microsoft.com/office/drawing/2014/main" id="{D1FBB0B9-86A6-3D45-8D2C-028147A12F70}"/>
              </a:ext>
            </a:extLst>
          </p:cNvPr>
          <p:cNvSpPr/>
          <p:nvPr/>
        </p:nvSpPr>
        <p:spPr>
          <a:xfrm rot="3277194">
            <a:off x="2151907" y="861084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13" name="Google Shape;951;p102">
            <a:extLst>
              <a:ext uri="{FF2B5EF4-FFF2-40B4-BE49-F238E27FC236}">
                <a16:creationId xmlns:a16="http://schemas.microsoft.com/office/drawing/2014/main" id="{AAF15C99-2209-0847-AC3E-8654D40B3406}"/>
              </a:ext>
            </a:extLst>
          </p:cNvPr>
          <p:cNvSpPr/>
          <p:nvPr/>
        </p:nvSpPr>
        <p:spPr>
          <a:xfrm rot="3258815">
            <a:off x="-180584" y="85428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81217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27;p101">
            <a:extLst>
              <a:ext uri="{FF2B5EF4-FFF2-40B4-BE49-F238E27FC236}">
                <a16:creationId xmlns:a16="http://schemas.microsoft.com/office/drawing/2014/main" id="{0C92FB1F-43C8-A044-8A79-069253575A44}"/>
              </a:ext>
            </a:extLst>
          </p:cNvPr>
          <p:cNvSpPr/>
          <p:nvPr/>
        </p:nvSpPr>
        <p:spPr>
          <a:xfrm>
            <a:off x="2128068" y="1739262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28;p101">
            <a:extLst>
              <a:ext uri="{FF2B5EF4-FFF2-40B4-BE49-F238E27FC236}">
                <a16:creationId xmlns:a16="http://schemas.microsoft.com/office/drawing/2014/main" id="{CDD039FE-21E5-C242-997D-8B0C6EABE323}"/>
              </a:ext>
            </a:extLst>
          </p:cNvPr>
          <p:cNvSpPr/>
          <p:nvPr/>
        </p:nvSpPr>
        <p:spPr>
          <a:xfrm>
            <a:off x="3068134" y="1739262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929;p101">
            <a:extLst>
              <a:ext uri="{FF2B5EF4-FFF2-40B4-BE49-F238E27FC236}">
                <a16:creationId xmlns:a16="http://schemas.microsoft.com/office/drawing/2014/main" id="{0BA9B22F-908A-9445-940B-A1CF2E8DE7C7}"/>
              </a:ext>
            </a:extLst>
          </p:cNvPr>
          <p:cNvSpPr/>
          <p:nvPr/>
        </p:nvSpPr>
        <p:spPr>
          <a:xfrm>
            <a:off x="4041621" y="1746366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/>
          </a:p>
        </p:txBody>
      </p:sp>
      <p:sp>
        <p:nvSpPr>
          <p:cNvPr id="961" name="Google Shape;961;p103"/>
          <p:cNvSpPr txBox="1"/>
          <p:nvPr/>
        </p:nvSpPr>
        <p:spPr>
          <a:xfrm>
            <a:off x="2667000" y="5426054"/>
            <a:ext cx="571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continuum of mathematics learning</a:t>
            </a:r>
            <a:endParaRPr/>
          </a:p>
        </p:txBody>
      </p:sp>
      <p:sp>
        <p:nvSpPr>
          <p:cNvPr id="962" name="Google Shape;962;p103"/>
          <p:cNvSpPr/>
          <p:nvPr/>
        </p:nvSpPr>
        <p:spPr>
          <a:xfrm rot="3277194">
            <a:off x="2151907" y="861084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963" name="Google Shape;963;p103"/>
          <p:cNvSpPr/>
          <p:nvPr/>
        </p:nvSpPr>
        <p:spPr>
          <a:xfrm rot="3258815">
            <a:off x="-180584" y="85428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cxnSp>
        <p:nvCxnSpPr>
          <p:cNvPr id="10" name="Google Shape;664;p75">
            <a:extLst>
              <a:ext uri="{FF2B5EF4-FFF2-40B4-BE49-F238E27FC236}">
                <a16:creationId xmlns:a16="http://schemas.microsoft.com/office/drawing/2014/main" id="{D0089950-D17F-614E-B90F-3009EC2AEC3A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2597026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04"/>
          <p:cNvSpPr/>
          <p:nvPr/>
        </p:nvSpPr>
        <p:spPr>
          <a:xfrm>
            <a:off x="6869469" y="174977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Find whole number quotients and remainders with up to four-digit dividends and one-digit divisors, using strategies based on place value, the properties of operations, and/or the relationship between multiplication and division.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p104"/>
          <p:cNvSpPr/>
          <p:nvPr/>
        </p:nvSpPr>
        <p:spPr>
          <a:xfrm>
            <a:off x="2010750" y="1753190"/>
            <a:ext cx="1050770" cy="3672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1" name="Google Shape;971;p104"/>
          <p:cNvSpPr/>
          <p:nvPr/>
        </p:nvSpPr>
        <p:spPr>
          <a:xfrm>
            <a:off x="1164100" y="1749778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2" name="Google Shape;972;p104"/>
          <p:cNvSpPr/>
          <p:nvPr/>
        </p:nvSpPr>
        <p:spPr>
          <a:xfrm>
            <a:off x="4566111" y="1753190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3" name="Google Shape;973;p104"/>
          <p:cNvSpPr/>
          <p:nvPr/>
        </p:nvSpPr>
        <p:spPr>
          <a:xfrm>
            <a:off x="7952126" y="1749778"/>
            <a:ext cx="1032982" cy="367627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 dirty="0"/>
          </a:p>
        </p:txBody>
      </p:sp>
      <p:sp>
        <p:nvSpPr>
          <p:cNvPr id="974" name="Google Shape;974;p104"/>
          <p:cNvSpPr/>
          <p:nvPr/>
        </p:nvSpPr>
        <p:spPr>
          <a:xfrm>
            <a:off x="3039546" y="174977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Apply properties of operations as strategies to multiply and divide….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5" name="Google Shape;975;p104"/>
          <p:cNvSpPr/>
          <p:nvPr/>
        </p:nvSpPr>
        <p:spPr>
          <a:xfrm>
            <a:off x="91595" y="174977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Explain why addition and subtraction strategies work, using place value and the properties of operations.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6" name="Google Shape;976;p104"/>
          <p:cNvSpPr/>
          <p:nvPr/>
        </p:nvSpPr>
        <p:spPr>
          <a:xfrm>
            <a:off x="627606" y="1753190"/>
            <a:ext cx="1037101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7" name="Google Shape;977;p104"/>
          <p:cNvSpPr/>
          <p:nvPr/>
        </p:nvSpPr>
        <p:spPr>
          <a:xfrm>
            <a:off x="5945136" y="1753190"/>
            <a:ext cx="1032982" cy="36728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8" name="Google Shape;978;p104"/>
          <p:cNvSpPr txBox="1"/>
          <p:nvPr/>
        </p:nvSpPr>
        <p:spPr>
          <a:xfrm>
            <a:off x="2667000" y="5426054"/>
            <a:ext cx="571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continuum of mathematics learning</a:t>
            </a:r>
            <a:endParaRPr/>
          </a:p>
        </p:txBody>
      </p:sp>
      <p:sp>
        <p:nvSpPr>
          <p:cNvPr id="979" name="Google Shape;979;p104"/>
          <p:cNvSpPr/>
          <p:nvPr/>
        </p:nvSpPr>
        <p:spPr>
          <a:xfrm rot="3258815">
            <a:off x="-1015963" y="85428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sp>
        <p:nvSpPr>
          <p:cNvPr id="980" name="Google Shape;980;p104"/>
          <p:cNvSpPr/>
          <p:nvPr/>
        </p:nvSpPr>
        <p:spPr>
          <a:xfrm>
            <a:off x="3969311" y="1749778"/>
            <a:ext cx="1040438" cy="36762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multiplication and division…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1" name="Google Shape;981;p104"/>
          <p:cNvSpPr/>
          <p:nvPr/>
        </p:nvSpPr>
        <p:spPr>
          <a:xfrm>
            <a:off x="5492941" y="1749778"/>
            <a:ext cx="1032982" cy="368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3" name="Google Shape;983;p104"/>
          <p:cNvSpPr/>
          <p:nvPr/>
        </p:nvSpPr>
        <p:spPr>
          <a:xfrm>
            <a:off x="7483199" y="1753190"/>
            <a:ext cx="1008326" cy="3679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104"/>
          <p:cNvSpPr/>
          <p:nvPr/>
        </p:nvSpPr>
        <p:spPr>
          <a:xfrm rot="3277194">
            <a:off x="5988915" y="96475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cxnSp>
        <p:nvCxnSpPr>
          <p:cNvPr id="19" name="Google Shape;664;p75">
            <a:extLst>
              <a:ext uri="{FF2B5EF4-FFF2-40B4-BE49-F238E27FC236}">
                <a16:creationId xmlns:a16="http://schemas.microsoft.com/office/drawing/2014/main" id="{421B1DC3-39C2-6146-908F-F8E52896343B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73730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8F5D6E-8F27-DA45-B134-94B75CD70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423887"/>
            <a:ext cx="8204200" cy="51943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CEF840-6E0C-AC46-A580-1449EBFB984A}"/>
              </a:ext>
            </a:extLst>
          </p:cNvPr>
          <p:cNvSpPr/>
          <p:nvPr/>
        </p:nvSpPr>
        <p:spPr>
          <a:xfrm>
            <a:off x="0" y="5849035"/>
            <a:ext cx="8674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achievethecore.org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/category/774/mathematics-focus-by-grade-level</a:t>
            </a:r>
          </a:p>
        </p:txBody>
      </p:sp>
    </p:spTree>
    <p:extLst>
      <p:ext uri="{BB962C8B-B14F-4D97-AF65-F5344CB8AC3E}">
        <p14:creationId xmlns:p14="http://schemas.microsoft.com/office/powerpoint/2010/main" val="39929392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022982-FE14-C842-854D-452E0B5AD1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301"/>
            <a:ext cx="9144000" cy="47406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9B9001-0FF1-D543-BACC-91F2DBE91580}"/>
              </a:ext>
            </a:extLst>
          </p:cNvPr>
          <p:cNvSpPr/>
          <p:nvPr/>
        </p:nvSpPr>
        <p:spPr>
          <a:xfrm>
            <a:off x="0" y="5849035"/>
            <a:ext cx="8674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achievethecore.org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/category/774/mathematics-focus-by-grade-level</a:t>
            </a:r>
          </a:p>
        </p:txBody>
      </p:sp>
    </p:spTree>
    <p:extLst>
      <p:ext uri="{BB962C8B-B14F-4D97-AF65-F5344CB8AC3E}">
        <p14:creationId xmlns:p14="http://schemas.microsoft.com/office/powerpoint/2010/main" val="10693779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27838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5020935" y="4453093"/>
            <a:ext cx="2187879" cy="5170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996435" y="4977435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2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3C99EA-5053-C440-8256-60224BC1D0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838" y="0"/>
            <a:ext cx="5188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680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9309" y="2706758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9308" y="1854308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64104" y="2644107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64104" y="1854308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9308" y="1392645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4104" y="1392644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9308" y="3696323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9308" y="4037612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</p:spTree>
    <p:extLst>
      <p:ext uri="{BB962C8B-B14F-4D97-AF65-F5344CB8AC3E}">
        <p14:creationId xmlns:p14="http://schemas.microsoft.com/office/powerpoint/2010/main" val="9275310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4569" y="1375123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74569" y="2833261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continue working with our three-dimensional shapes and volume. Understanding volume and calculating volume helps with measuring capacity.”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44BF095A-BA52-FE4D-92A1-D6F239F70BA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6125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2324" y="2180595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solve 26 plus 79, I first decide about the operation. Do I add, subtract, multiply or divide?”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9919" y="1131983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33285" y="2957317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plus sign tells me to add. So, I’ll add 26 plus 79. I’ll use the partial sums strategy. First, I add 20 plus 70. What’s 20 plus 70?”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22324" y="3925422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“20 plus 70 is 90. I write 90 right here.”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22324" y="441813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“Then I add 6 plus 9. What’s 6 plus 9?”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22324" y="4795145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“6 plus 9 is 15. So, I write 15 here.”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33285" y="5172154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“Finally, we add the partial sums: 90 and 15. 90 plus 15 is 105. So, 26 plus 79 equals 105.” 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B0D0C11B-D84E-1645-87C1-FE02F1A4417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405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8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196" name="Google Shape;196;p28"/>
          <p:cNvSpPr/>
          <p:nvPr/>
        </p:nvSpPr>
        <p:spPr>
          <a:xfrm>
            <a:off x="146756" y="415597"/>
            <a:ext cx="2494844" cy="107244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Counting in K predicted grade 1 broad math </a:t>
            </a:r>
            <a:endParaRPr/>
          </a:p>
        </p:txBody>
      </p:sp>
      <p:cxnSp>
        <p:nvCxnSpPr>
          <p:cNvPr id="197" name="Google Shape;197;p28"/>
          <p:cNvCxnSpPr>
            <a:stCxn id="196" idx="3"/>
          </p:cNvCxnSpPr>
          <p:nvPr/>
        </p:nvCxnSpPr>
        <p:spPr>
          <a:xfrm>
            <a:off x="2641600" y="951819"/>
            <a:ext cx="953100" cy="17700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8" name="Google Shape;198;p28"/>
          <p:cNvSpPr/>
          <p:nvPr/>
        </p:nvSpPr>
        <p:spPr>
          <a:xfrm>
            <a:off x="146756" y="1921619"/>
            <a:ext cx="2494844" cy="107244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K predicted grade 8 broad math</a:t>
            </a:r>
            <a:endParaRPr/>
          </a:p>
        </p:txBody>
      </p:sp>
      <p:cxnSp>
        <p:nvCxnSpPr>
          <p:cNvPr id="199" name="Google Shape;199;p28"/>
          <p:cNvCxnSpPr/>
          <p:nvPr/>
        </p:nvCxnSpPr>
        <p:spPr>
          <a:xfrm rot="10800000" flipH="1">
            <a:off x="2460978" y="2167467"/>
            <a:ext cx="1133669" cy="377134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" name="Google Shape;200;p28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kindergarten predicts later mathematics</a:t>
            </a:r>
            <a:endParaRPr/>
          </a:p>
        </p:txBody>
      </p:sp>
      <p:sp>
        <p:nvSpPr>
          <p:cNvPr id="201" name="Google Shape;201;p28"/>
          <p:cNvSpPr/>
          <p:nvPr/>
        </p:nvSpPr>
        <p:spPr>
          <a:xfrm>
            <a:off x="146756" y="3427641"/>
            <a:ext cx="2494844" cy="2024892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 math accurately predicted math performance below 10</a:t>
            </a:r>
            <a:r>
              <a:rPr lang="en-US" sz="1800" baseline="30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percentile in grades 2 and 3 with 84% correct classification</a:t>
            </a:r>
            <a:endParaRPr/>
          </a:p>
        </p:txBody>
      </p:sp>
      <p:cxnSp>
        <p:nvCxnSpPr>
          <p:cNvPr id="202" name="Google Shape;202;p28"/>
          <p:cNvCxnSpPr/>
          <p:nvPr/>
        </p:nvCxnSpPr>
        <p:spPr>
          <a:xfrm rot="10800000" flipH="1">
            <a:off x="2562578" y="2994063"/>
            <a:ext cx="1032069" cy="154407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3389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603" y="3896903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6463" y="2963813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solve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79, I first decide about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Do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subtract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multiply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or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divide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9919" y="1131983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56463" y="3552511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sign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tells me to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So, I’ll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79. I’ll use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 sums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strategy. First,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70. What’s 20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70?”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49918" y="4432752"/>
            <a:ext cx="605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“20 plus 70 is 90. I write 90 right here under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line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49919" y="4802310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“Then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9. What’s 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9?”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49919" y="516570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is 15. So, I write 15 here.”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49919" y="5501658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“Finally, we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 sums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90 and 15. 90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is 105. So,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105.”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849919" y="2094146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3C901F40-66D8-BE4E-AD2C-67308ED10C5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7397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402" y="3083940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2768" y="1177950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8076" y="2293058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/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blipFill>
                <a:blip r:embed="rId2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blipFill>
                <a:blip r:embed="rId3"/>
                <a:stretch>
                  <a:fillRect l="-13725" t="-13462" r="-12745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325054" y="2401587"/>
            <a:ext cx="8920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DB8CCCE7-4659-6149-8816-E511867A76D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21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402" y="3083940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2768" y="1177950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8076" y="2293058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/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blipFill>
                <a:blip r:embed="rId2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blipFill>
                <a:blip r:embed="rId3"/>
                <a:stretch>
                  <a:fillRect l="-13725" t="-13462" r="-12745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325054" y="2401587"/>
            <a:ext cx="8920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849919" y="3225458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non-examples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964567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32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567" y="4580568"/>
                <a:ext cx="1495922" cy="646331"/>
              </a:xfrm>
              <a:prstGeom prst="rect">
                <a:avLst/>
              </a:prstGeom>
              <a:blipFill>
                <a:blip r:embed="rId4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805392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42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392" y="4580568"/>
                <a:ext cx="1495922" cy="646331"/>
              </a:xfrm>
              <a:prstGeom prst="rect">
                <a:avLst/>
              </a:prstGeom>
              <a:blipFill>
                <a:blip r:embed="rId5"/>
                <a:stretch>
                  <a:fillRect l="-11765" t="-13462" r="-672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653235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−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4580568"/>
                <a:ext cx="1495922" cy="646331"/>
              </a:xfrm>
              <a:prstGeom prst="rect">
                <a:avLst/>
              </a:prstGeom>
              <a:blipFill>
                <a:blip r:embed="rId6"/>
                <a:stretch>
                  <a:fillRect l="-11765" t="-13462" r="-672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77733370-29F1-6847-8385-FE7DF6C74EB8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30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587E2BE-C7C5-184E-B5B9-CC498C78CC38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819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039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603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887239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7FC3972-0D5B-D841-87E5-7CE96173D040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6776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580021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5757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8002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24855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58002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58002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948291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004133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34769" y="1947796"/>
            <a:ext cx="3200400" cy="911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Teacher and student practice together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EF7E7A9-968E-F642-B797-DD6F553F7285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3A058-32A4-EE42-8058-EE03605CC5E7}"/>
              </a:ext>
            </a:extLst>
          </p:cNvPr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6BF7F0-D97E-7D48-9775-6D526EFC45C8}"/>
              </a:ext>
            </a:extLst>
          </p:cNvPr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7BA530-356A-3048-8E19-24203E33A3D8}"/>
              </a:ext>
            </a:extLst>
          </p:cNvPr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1" name="Right Arrow 20"/>
          <p:cNvSpPr/>
          <p:nvPr/>
        </p:nvSpPr>
        <p:spPr>
          <a:xfrm flipH="1">
            <a:off x="4007770" y="2191362"/>
            <a:ext cx="88469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4864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580021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5757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8002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24855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58002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58002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948291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004133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EF7E7A9-968E-F642-B797-DD6F553F7285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3A058-32A4-EE42-8058-EE03605CC5E7}"/>
              </a:ext>
            </a:extLst>
          </p:cNvPr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6BF7F0-D97E-7D48-9775-6D526EFC45C8}"/>
              </a:ext>
            </a:extLst>
          </p:cNvPr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7BA530-356A-3048-8E19-24203E33A3D8}"/>
              </a:ext>
            </a:extLst>
          </p:cNvPr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1" name="Right Arrow 20"/>
          <p:cNvSpPr/>
          <p:nvPr/>
        </p:nvSpPr>
        <p:spPr>
          <a:xfrm flipH="1">
            <a:off x="4048230" y="3071085"/>
            <a:ext cx="88469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0EC3E4-AA79-0A4C-8408-8F550AD49E5A}"/>
              </a:ext>
            </a:extLst>
          </p:cNvPr>
          <p:cNvSpPr/>
          <p:nvPr/>
        </p:nvSpPr>
        <p:spPr>
          <a:xfrm>
            <a:off x="5042860" y="2864478"/>
            <a:ext cx="3200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Student practices with teacher support</a:t>
            </a:r>
          </a:p>
        </p:txBody>
      </p:sp>
    </p:spTree>
    <p:extLst>
      <p:ext uri="{BB962C8B-B14F-4D97-AF65-F5344CB8AC3E}">
        <p14:creationId xmlns:p14="http://schemas.microsoft.com/office/powerpoint/2010/main" val="20873432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5D27E8-C756-8542-910A-2090049D801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074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039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887239" y="1072206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6AD5D84-AAE5-0543-BF86-AF02578CB77D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3550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80052" y="114323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is 7 times 9?”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0052" y="159857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“Which shape has 6 sides?”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80052" y="2051669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do you do when you see a word problem?”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80052" y="2756481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“Why do you have to regroup?”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0052" y="318986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“How would you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this problem?”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0052" y="366491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“Why do you have to use zero pairs?”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B2118E5E-6D69-8F48-A27B-0177770F51BD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1D9BB4-D0B5-624E-AEA2-18BE960CA9AD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C294DC-2143-434A-A8E9-E959B86168D0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-209375" y="4212351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341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9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09" name="Google Shape;209;p29"/>
          <p:cNvSpPr/>
          <p:nvPr/>
        </p:nvSpPr>
        <p:spPr>
          <a:xfrm>
            <a:off x="146756" y="1407077"/>
            <a:ext cx="2494844" cy="1271383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Addition influenced arithmetic with increasing importance from grades 1 to 5</a:t>
            </a:r>
            <a:endParaRPr/>
          </a:p>
        </p:txBody>
      </p:sp>
      <p:cxnSp>
        <p:nvCxnSpPr>
          <p:cNvPr id="210" name="Google Shape;210;p29"/>
          <p:cNvCxnSpPr/>
          <p:nvPr/>
        </p:nvCxnSpPr>
        <p:spPr>
          <a:xfrm>
            <a:off x="2602089" y="1980043"/>
            <a:ext cx="992558" cy="1869468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" name="Google Shape;211;p29"/>
          <p:cNvSpPr/>
          <p:nvPr/>
        </p:nvSpPr>
        <p:spPr>
          <a:xfrm>
            <a:off x="146756" y="3173843"/>
            <a:ext cx="2494844" cy="1072444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Grade 1 arithmetic predicted arithmetic at grades 2, 3, and 4</a:t>
            </a:r>
            <a:endParaRPr/>
          </a:p>
        </p:txBody>
      </p:sp>
      <p:cxnSp>
        <p:nvCxnSpPr>
          <p:cNvPr id="212" name="Google Shape;212;p29"/>
          <p:cNvCxnSpPr>
            <a:stCxn id="211" idx="3"/>
          </p:cNvCxnSpPr>
          <p:nvPr/>
        </p:nvCxnSpPr>
        <p:spPr>
          <a:xfrm>
            <a:off x="2641600" y="3710065"/>
            <a:ext cx="997800" cy="4953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3" name="Google Shape;213;p29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elementary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14" name="Google Shape;214;p29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Grade 1 broad math predicted broad math at grades 3, 5, and 10</a:t>
            </a:r>
            <a:endParaRPr/>
          </a:p>
        </p:txBody>
      </p:sp>
      <p:cxnSp>
        <p:nvCxnSpPr>
          <p:cNvPr id="215" name="Google Shape;215;p29"/>
          <p:cNvCxnSpPr>
            <a:stCxn id="214" idx="3"/>
          </p:cNvCxnSpPr>
          <p:nvPr/>
        </p:nvCxnSpPr>
        <p:spPr>
          <a:xfrm rot="10800000" flipH="1">
            <a:off x="2641600" y="4385656"/>
            <a:ext cx="953100" cy="9090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06340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0052" y="2895018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“Turn and discuss the formula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perimeter with your partner.”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82242" y="3561015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“Write the multiplication problem on your whiteboard.”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0052" y="4275120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 your math journal, draw a picture to help you remember to term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parallelogram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2F92ED2-90B7-904D-AAE5-C3810308586F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5D15C4-2FE6-B74F-8FE9-F7D15C43F699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BF2625-A4CB-2742-8CC1-3C877B04837F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3981C613-9EAF-E147-970C-6B80704AF3FC}"/>
              </a:ext>
            </a:extLst>
          </p:cNvPr>
          <p:cNvSpPr/>
          <p:nvPr/>
        </p:nvSpPr>
        <p:spPr>
          <a:xfrm>
            <a:off x="-49727" y="4464762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1779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0052" y="3860370"/>
            <a:ext cx="462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“Good work using your word-problem attack strategy.”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80052" y="278267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Affirmative and corrective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0052" y="4551970"/>
            <a:ext cx="462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look at that again. Tell me how you added in the hundreds column.”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846718A5-5A81-044A-B830-46DAE8AAED4E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63C32D-423A-A544-A11A-D12F3DEA5CD5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8CB0A3-CE73-B740-893B-9605B1134251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ACF3AF0E-FC06-1A4C-B804-CE26CF1386C1}"/>
              </a:ext>
            </a:extLst>
          </p:cNvPr>
          <p:cNvSpPr/>
          <p:nvPr/>
        </p:nvSpPr>
        <p:spPr>
          <a:xfrm>
            <a:off x="-49727" y="4697114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9562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80052" y="278267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Affirmative and corrective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80052" y="377519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Planned and organized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275FECB-E55C-0447-967B-4A741723CC6A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D75DB6-3776-3B44-9326-102D49D4EC2A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D44017-A6E1-0749-A590-E771728330A4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FC349A91-174B-D64E-8937-BB27B5F471C0}"/>
              </a:ext>
            </a:extLst>
          </p:cNvPr>
          <p:cNvSpPr/>
          <p:nvPr/>
        </p:nvSpPr>
        <p:spPr>
          <a:xfrm>
            <a:off x="-49727" y="4924450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0695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5D27E8-C756-8542-910A-2090049D801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9453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729" y="295645"/>
            <a:ext cx="2334370" cy="107631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099" y="295645"/>
            <a:ext cx="2358395" cy="107631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177729" y="1371957"/>
            <a:ext cx="4692764" cy="79582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6761" y="3421219"/>
            <a:ext cx="1144705" cy="758985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1467" y="3421219"/>
            <a:ext cx="2393844" cy="75898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86762" y="4157010"/>
            <a:ext cx="3538550" cy="56119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760" y="3432594"/>
            <a:ext cx="2777476" cy="740727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44236" y="3432594"/>
            <a:ext cx="907574" cy="74072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6760" y="4173321"/>
            <a:ext cx="3685051" cy="56119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1966" y="3011393"/>
            <a:ext cx="242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of material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5664" y="3011393"/>
            <a:ext cx="193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of material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05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9" grpId="0"/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you use explicit instruction?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 using concise language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guided practice opportunities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independent practice opportunities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supporting practices during modeling and practice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Ask the right questions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Elicit frequent responses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feedback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 planned and organized</a:t>
            </a:r>
          </a:p>
        </p:txBody>
      </p:sp>
    </p:spTree>
    <p:extLst>
      <p:ext uri="{BB962C8B-B14F-4D97-AF65-F5344CB8AC3E}">
        <p14:creationId xmlns:p14="http://schemas.microsoft.com/office/powerpoint/2010/main" val="4708540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A9B3A-F635-0D4B-BF9D-D2E41BCF5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97" y="0"/>
            <a:ext cx="52260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8438A4-61C7-5845-9D6A-C66BBA2A2F70}"/>
              </a:ext>
            </a:extLst>
          </p:cNvPr>
          <p:cNvSpPr txBox="1"/>
          <p:nvPr/>
        </p:nvSpPr>
        <p:spPr>
          <a:xfrm>
            <a:off x="5416826" y="606287"/>
            <a:ext cx="361687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Describe something you taught (recently) in terms of </a:t>
            </a:r>
            <a:r>
              <a:rPr lang="en-US" sz="3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  <a:r>
              <a:rPr lang="en-US" sz="3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  <a:r>
              <a:rPr lang="en-US" sz="3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3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r>
              <a:rPr lang="en-US" sz="3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66562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27838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5020935" y="4453093"/>
            <a:ext cx="2187879" cy="5170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996435" y="4977435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6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2581C7-CD7A-CD4E-B7FF-BEAF4015AC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675" y="0"/>
            <a:ext cx="5200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919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CB4198-3185-2149-9F82-D7ADFEA6A827}"/>
              </a:ext>
            </a:extLst>
          </p:cNvPr>
          <p:cNvSpPr txBox="1"/>
          <p:nvPr/>
        </p:nvSpPr>
        <p:spPr>
          <a:xfrm>
            <a:off x="2826608" y="2367864"/>
            <a:ext cx="35436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</a:t>
            </a:r>
          </a:p>
        </p:txBody>
      </p:sp>
    </p:spTree>
    <p:extLst>
      <p:ext uri="{BB962C8B-B14F-4D97-AF65-F5344CB8AC3E}">
        <p14:creationId xmlns:p14="http://schemas.microsoft.com/office/powerpoint/2010/main" val="3443203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0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22" name="Google Shape;222;p30"/>
          <p:cNvSpPr/>
          <p:nvPr/>
        </p:nvSpPr>
        <p:spPr>
          <a:xfrm>
            <a:off x="146756" y="1407077"/>
            <a:ext cx="2494844" cy="127138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Counting and comparison in grades 2 or 4 predicted broad math 1 year later</a:t>
            </a:r>
            <a:endParaRPr/>
          </a:p>
        </p:txBody>
      </p:sp>
      <p:cxnSp>
        <p:nvCxnSpPr>
          <p:cNvPr id="223" name="Google Shape;223;p30"/>
          <p:cNvCxnSpPr/>
          <p:nvPr/>
        </p:nvCxnSpPr>
        <p:spPr>
          <a:xfrm>
            <a:off x="2602089" y="1980043"/>
            <a:ext cx="992558" cy="2761627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4" name="Google Shape;224;p30"/>
          <p:cNvSpPr/>
          <p:nvPr/>
        </p:nvSpPr>
        <p:spPr>
          <a:xfrm>
            <a:off x="146756" y="3173842"/>
            <a:ext cx="2494844" cy="124011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Fractions at 10-12 years old predicted broad math 5 years later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5" name="Google Shape;225;p30"/>
          <p:cNvCxnSpPr/>
          <p:nvPr/>
        </p:nvCxnSpPr>
        <p:spPr>
          <a:xfrm>
            <a:off x="2551862" y="3694928"/>
            <a:ext cx="1042785" cy="1214409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6" name="Google Shape;226;p30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middle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27" name="Google Shape;227;p30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grade 7 predicted broad math in grade 8</a:t>
            </a:r>
            <a:endParaRPr/>
          </a:p>
        </p:txBody>
      </p:sp>
      <p:cxnSp>
        <p:nvCxnSpPr>
          <p:cNvPr id="228" name="Google Shape;228;p30"/>
          <p:cNvCxnSpPr>
            <a:stCxn id="227" idx="3"/>
          </p:cNvCxnSpPr>
          <p:nvPr/>
        </p:nvCxnSpPr>
        <p:spPr>
          <a:xfrm rot="10800000" flipH="1">
            <a:off x="2641600" y="5237056"/>
            <a:ext cx="992700" cy="576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91246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676A6-6D82-8644-9426-E6A724DB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 Across Grades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2466936-F9C1-E94B-9774-4DCEBBE4482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8281" y="1709867"/>
          <a:ext cx="8674443" cy="3780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92734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BA57D7-08DB-A543-B1BA-7EE603E7823E}"/>
              </a:ext>
            </a:extLst>
          </p:cNvPr>
          <p:cNvSpPr/>
          <p:nvPr/>
        </p:nvSpPr>
        <p:spPr>
          <a:xfrm>
            <a:off x="483177" y="1340428"/>
            <a:ext cx="8136082" cy="15274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dirty="0">
                <a:latin typeface="Calibri" panose="020F0502020204030204" pitchFamily="34" charset="0"/>
                <a:cs typeface="Calibri" panose="020F0502020204030204" pitchFamily="34" charset="0"/>
              </a:rPr>
              <a:t>Use formal math language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20C90-7F01-974D-9A87-A68588E2114B}"/>
              </a:ext>
            </a:extLst>
          </p:cNvPr>
          <p:cNvSpPr/>
          <p:nvPr/>
        </p:nvSpPr>
        <p:spPr>
          <a:xfrm>
            <a:off x="483177" y="3184814"/>
            <a:ext cx="8136082" cy="15274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dirty="0">
                <a:latin typeface="Calibri" panose="020F0502020204030204" pitchFamily="34" charset="0"/>
                <a:cs typeface="Calibri" panose="020F0502020204030204" pitchFamily="34" charset="0"/>
              </a:rPr>
              <a:t>Use terms precisely</a:t>
            </a:r>
          </a:p>
        </p:txBody>
      </p:sp>
    </p:spTree>
    <p:extLst>
      <p:ext uri="{BB962C8B-B14F-4D97-AF65-F5344CB8AC3E}">
        <p14:creationId xmlns:p14="http://schemas.microsoft.com/office/powerpoint/2010/main" val="22127965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830" y="496096"/>
            <a:ext cx="6343201" cy="5405378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Technical terms</a:t>
            </a: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Subtechnical terms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Symbolic terms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General terms</a:t>
            </a:r>
          </a:p>
        </p:txBody>
      </p:sp>
      <p:sp>
        <p:nvSpPr>
          <p:cNvPr id="6" name="Rectangle 5"/>
          <p:cNvSpPr/>
          <p:nvPr/>
        </p:nvSpPr>
        <p:spPr>
          <a:xfrm>
            <a:off x="1268331" y="960120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trapezoid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26478" y="2270370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cube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68331" y="2270372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10268" y="2270374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68415" y="2270370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26478" y="960117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numerator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10268" y="960120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rhombus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68415" y="960117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addend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75032" y="2270370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26477" y="3608409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twelve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68330" y="3608410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710267" y="3608412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68414" y="3608409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dollars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75031" y="3608408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126477" y="4902634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68330" y="4902635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710267" y="4902637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68414" y="4902634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longest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975031" y="4902633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outside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75031" y="960117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subtract</a:t>
            </a:r>
          </a:p>
        </p:txBody>
      </p:sp>
    </p:spTree>
    <p:extLst>
      <p:ext uri="{BB962C8B-B14F-4D97-AF65-F5344CB8AC3E}">
        <p14:creationId xmlns:p14="http://schemas.microsoft.com/office/powerpoint/2010/main" val="264112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7126" y="365114"/>
            <a:ext cx="2173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  <a:r>
              <a:rPr lang="mr-IN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69647" y="365114"/>
            <a:ext cx="10588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mr-IN" sz="3200" b="1" dirty="0">
                <a:solidFill>
                  <a:srgbClr val="00B050"/>
                </a:solidFill>
                <a:latin typeface="Calibri" panose="020F0502020204030204" pitchFamily="34" charset="0"/>
              </a:rPr>
              <a:t>…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127" y="1032859"/>
            <a:ext cx="3151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“And the last one is 10.”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9648" y="1032860"/>
            <a:ext cx="4574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“8, 9, 10. We’ll stop counting there but we could count more.”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7126" y="2084708"/>
            <a:ext cx="3753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number is in the tens place?”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98183" y="2084708"/>
            <a:ext cx="4277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digit is in the tens place?”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7127" y="3136558"/>
            <a:ext cx="385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“Six hundred and forty-eight”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98182" y="3139055"/>
            <a:ext cx="331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“Six hundred forty-eight”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7127" y="4188407"/>
            <a:ext cx="4010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“Bigger number and smaller number”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98638" y="4188408"/>
            <a:ext cx="3135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“Number that is greater and the number that is less”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4483B-3E45-6348-86A1-1B008DDCA81B}"/>
              </a:ext>
            </a:extLst>
          </p:cNvPr>
          <p:cNvSpPr txBox="1"/>
          <p:nvPr/>
        </p:nvSpPr>
        <p:spPr>
          <a:xfrm rot="16200000">
            <a:off x="8461658" y="5511654"/>
            <a:ext cx="11208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Hughes et al. (2016)</a:t>
            </a:r>
          </a:p>
        </p:txBody>
      </p:sp>
    </p:spTree>
    <p:extLst>
      <p:ext uri="{BB962C8B-B14F-4D97-AF65-F5344CB8AC3E}">
        <p14:creationId xmlns:p14="http://schemas.microsoft.com/office/powerpoint/2010/main" val="316082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1030" y="1290035"/>
            <a:ext cx="3412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“Numbers in the fraction”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17186" y="1290035"/>
            <a:ext cx="3164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“This fraction is one number.”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030" y="2341884"/>
            <a:ext cx="3645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“Top number and bottom number”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5719" y="2341884"/>
            <a:ext cx="4069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“Numerator and denominator”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1030" y="3393734"/>
            <a:ext cx="1363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“Reduce”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5721" y="3396231"/>
            <a:ext cx="3779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“Find an equivalent fraction”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031" y="4445583"/>
            <a:ext cx="284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“One point two nine”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46176" y="4445583"/>
            <a:ext cx="3135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“One and twenty-nine hundredths”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461658" y="5511654"/>
            <a:ext cx="11208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Hughes et al. (2016)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E332FE-734E-5047-93D0-5FB4FB45AD01}"/>
              </a:ext>
            </a:extLst>
          </p:cNvPr>
          <p:cNvSpPr/>
          <p:nvPr/>
        </p:nvSpPr>
        <p:spPr>
          <a:xfrm>
            <a:off x="347126" y="365114"/>
            <a:ext cx="2173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  <a:r>
              <a:rPr lang="mr-IN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E28D47-D287-6D48-B70D-66F7C8E9D648}"/>
              </a:ext>
            </a:extLst>
          </p:cNvPr>
          <p:cNvSpPr/>
          <p:nvPr/>
        </p:nvSpPr>
        <p:spPr>
          <a:xfrm>
            <a:off x="4569647" y="365114"/>
            <a:ext cx="10588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mr-IN" sz="3200" b="1" dirty="0">
                <a:solidFill>
                  <a:srgbClr val="00B050"/>
                </a:solidFill>
                <a:latin typeface="Calibri" panose="020F0502020204030204" pitchFamily="34" charset="0"/>
              </a:rPr>
              <a:t>…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84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 rot="16200000">
            <a:off x="8461658" y="5511654"/>
            <a:ext cx="11208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Hughes et al. (2016)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E332FE-734E-5047-93D0-5FB4FB45AD01}"/>
              </a:ext>
            </a:extLst>
          </p:cNvPr>
          <p:cNvSpPr/>
          <p:nvPr/>
        </p:nvSpPr>
        <p:spPr>
          <a:xfrm>
            <a:off x="347126" y="365114"/>
            <a:ext cx="2173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  <a:r>
              <a:rPr lang="mr-IN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E28D47-D287-6D48-B70D-66F7C8E9D648}"/>
              </a:ext>
            </a:extLst>
          </p:cNvPr>
          <p:cNvSpPr/>
          <p:nvPr/>
        </p:nvSpPr>
        <p:spPr>
          <a:xfrm>
            <a:off x="4569647" y="365114"/>
            <a:ext cx="10588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mr-IN" sz="3200" b="1" dirty="0">
                <a:solidFill>
                  <a:srgbClr val="00B050"/>
                </a:solidFill>
                <a:latin typeface="Calibri" panose="020F0502020204030204" pitchFamily="34" charset="0"/>
              </a:rPr>
              <a:t>…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132E36-CB98-4448-9524-F11CAB261C0F}"/>
              </a:ext>
            </a:extLst>
          </p:cNvPr>
          <p:cNvSpPr txBox="1"/>
          <p:nvPr/>
        </p:nvSpPr>
        <p:spPr>
          <a:xfrm>
            <a:off x="399472" y="1275747"/>
            <a:ext cx="1310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“Corner”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7E3440-F78E-304E-B294-17ED41E0EF31}"/>
              </a:ext>
            </a:extLst>
          </p:cNvPr>
          <p:cNvSpPr txBox="1"/>
          <p:nvPr/>
        </p:nvSpPr>
        <p:spPr>
          <a:xfrm>
            <a:off x="4569647" y="1275747"/>
            <a:ext cx="260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“Angle”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65E7D8-27F1-E249-9D0E-DD1F4FA3FE92}"/>
              </a:ext>
            </a:extLst>
          </p:cNvPr>
          <p:cNvSpPr txBox="1"/>
          <p:nvPr/>
        </p:nvSpPr>
        <p:spPr>
          <a:xfrm>
            <a:off x="399472" y="2327596"/>
            <a:ext cx="3187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“Flips, slides, and turns”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5B62E5-B4DA-9840-96AE-4910A5C8C88B}"/>
              </a:ext>
            </a:extLst>
          </p:cNvPr>
          <p:cNvSpPr txBox="1"/>
          <p:nvPr/>
        </p:nvSpPr>
        <p:spPr>
          <a:xfrm>
            <a:off x="4598181" y="2327596"/>
            <a:ext cx="4308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“Reflections, translations, and rotations”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A3B320-DC21-4048-914B-168BFB4EF0B8}"/>
              </a:ext>
            </a:extLst>
          </p:cNvPr>
          <p:cNvSpPr txBox="1"/>
          <p:nvPr/>
        </p:nvSpPr>
        <p:spPr>
          <a:xfrm>
            <a:off x="399473" y="3379446"/>
            <a:ext cx="1820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“Box or ball”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94A450-3396-F84E-AF90-5CF4916AE9AC}"/>
              </a:ext>
            </a:extLst>
          </p:cNvPr>
          <p:cNvSpPr txBox="1"/>
          <p:nvPr/>
        </p:nvSpPr>
        <p:spPr>
          <a:xfrm>
            <a:off x="4598182" y="3381943"/>
            <a:ext cx="2888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“Cube or sphere”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3D540E-8506-BC41-9DE6-AA7CEE562D4F}"/>
              </a:ext>
            </a:extLst>
          </p:cNvPr>
          <p:cNvSpPr txBox="1"/>
          <p:nvPr/>
        </p:nvSpPr>
        <p:spPr>
          <a:xfrm>
            <a:off x="399473" y="4431295"/>
            <a:ext cx="3706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“Long hand and short hand”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9ABDA3-C6BD-E946-8F2D-2A8265D3EB98}"/>
              </a:ext>
            </a:extLst>
          </p:cNvPr>
          <p:cNvSpPr txBox="1"/>
          <p:nvPr/>
        </p:nvSpPr>
        <p:spPr>
          <a:xfrm>
            <a:off x="4598637" y="4431295"/>
            <a:ext cx="400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“Minute hand and hour hand”</a:t>
            </a:r>
          </a:p>
        </p:txBody>
      </p:sp>
    </p:spTree>
    <p:extLst>
      <p:ext uri="{BB962C8B-B14F-4D97-AF65-F5344CB8AC3E}">
        <p14:creationId xmlns:p14="http://schemas.microsoft.com/office/powerpoint/2010/main" val="243364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you attend to language?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>
              <a:buFont typeface="Wingdings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 for mathematical language to be precise</a:t>
            </a:r>
          </a:p>
          <a:p>
            <a:pPr marL="257175" indent="-257175">
              <a:buFont typeface="Wingdings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Connect informal language to formal language</a:t>
            </a:r>
          </a:p>
        </p:txBody>
      </p:sp>
    </p:spTree>
    <p:extLst>
      <p:ext uri="{BB962C8B-B14F-4D97-AF65-F5344CB8AC3E}">
        <p14:creationId xmlns:p14="http://schemas.microsoft.com/office/powerpoint/2010/main" val="5262370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141BF0-8359-7548-9B8E-2272D13D33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399" y="0"/>
            <a:ext cx="5151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294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27838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5020935" y="4453093"/>
            <a:ext cx="2187879" cy="5170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996435" y="4977435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6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2031F1-6BAE-F242-8C8B-BEC92B29CB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851" y="0"/>
            <a:ext cx="5146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65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1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35" name="Google Shape;235;p31"/>
          <p:cNvSpPr/>
          <p:nvPr/>
        </p:nvSpPr>
        <p:spPr>
          <a:xfrm>
            <a:off x="146755" y="596280"/>
            <a:ext cx="2455333" cy="1271383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grade 8 predicted completion of 4-year college degree</a:t>
            </a:r>
            <a:endParaRPr/>
          </a:p>
        </p:txBody>
      </p:sp>
      <p:cxnSp>
        <p:nvCxnSpPr>
          <p:cNvPr id="236" name="Google Shape;236;p31"/>
          <p:cNvCxnSpPr/>
          <p:nvPr/>
        </p:nvCxnSpPr>
        <p:spPr>
          <a:xfrm>
            <a:off x="2591373" y="1248383"/>
            <a:ext cx="1042785" cy="4215523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7" name="Google Shape;237;p31"/>
          <p:cNvSpPr/>
          <p:nvPr/>
        </p:nvSpPr>
        <p:spPr>
          <a:xfrm>
            <a:off x="146756" y="2088444"/>
            <a:ext cx="2494844" cy="2325511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Students who took algebra in grades 8 took more advanced math courses and enrolled in 4-year colleges more often than students who took algebra in grade 9</a:t>
            </a:r>
            <a:endParaRPr/>
          </a:p>
        </p:txBody>
      </p:sp>
      <p:cxnSp>
        <p:nvCxnSpPr>
          <p:cNvPr id="238" name="Google Shape;238;p31"/>
          <p:cNvCxnSpPr/>
          <p:nvPr/>
        </p:nvCxnSpPr>
        <p:spPr>
          <a:xfrm>
            <a:off x="2591373" y="3152309"/>
            <a:ext cx="1003274" cy="2368633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9" name="Google Shape;239;p31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outcomes</a:t>
            </a:r>
            <a:endParaRPr/>
          </a:p>
        </p:txBody>
      </p:sp>
      <p:sp>
        <p:nvSpPr>
          <p:cNvPr id="240" name="Google Shape;240;p31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Numeracy measured in adolescence impacted hourly earnings 7 to 15 years later</a:t>
            </a:r>
            <a:endParaRPr/>
          </a:p>
        </p:txBody>
      </p:sp>
      <p:cxnSp>
        <p:nvCxnSpPr>
          <p:cNvPr id="241" name="Google Shape;241;p31"/>
          <p:cNvCxnSpPr>
            <a:stCxn id="240" idx="3"/>
          </p:cNvCxnSpPr>
          <p:nvPr/>
        </p:nvCxnSpPr>
        <p:spPr>
          <a:xfrm>
            <a:off x="2641600" y="5294656"/>
            <a:ext cx="953100" cy="338400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7299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0095593"/>
              </p:ext>
            </p:extLst>
          </p:nvPr>
        </p:nvGraphicFramePr>
        <p:xfrm>
          <a:off x="329210" y="1276103"/>
          <a:ext cx="84552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04586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Three-dimensional objects</a:t>
            </a: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4230573186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ight Arrow 20"/>
          <p:cNvSpPr/>
          <p:nvPr/>
        </p:nvSpPr>
        <p:spPr>
          <a:xfrm rot="8273815" flipH="1">
            <a:off x="28518" y="1641706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067" y="3070577"/>
            <a:ext cx="1835856" cy="1835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867" y="4255912"/>
            <a:ext cx="1631244" cy="1631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247" y="1817511"/>
            <a:ext cx="1728135" cy="1728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082" y="3234266"/>
            <a:ext cx="1508478" cy="150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72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encrypted-tbn0.google.com/images?q=tbn:ANd9GcSuK-LCVjcZ8G0kXmGSvJ3Lp-SOHLm0lzgSFsPtMN31kev1dnEy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5294" y="4578985"/>
            <a:ext cx="2438400" cy="13716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Two-dimensional images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093" y="360821"/>
            <a:ext cx="2448036" cy="2451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411" y="3305293"/>
            <a:ext cx="2286000" cy="228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37" y="2827957"/>
            <a:ext cx="1019175" cy="12368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94" y="2839197"/>
            <a:ext cx="1019175" cy="12368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718" y="2827957"/>
            <a:ext cx="1019175" cy="12368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075" y="2839197"/>
            <a:ext cx="1019175" cy="12368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431" y="2839197"/>
            <a:ext cx="1019175" cy="1236863"/>
          </a:xfrm>
          <a:prstGeom prst="rect">
            <a:avLst/>
          </a:prstGeom>
        </p:spPr>
      </p:pic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569791280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5" name="Right Arrow 24"/>
          <p:cNvSpPr/>
          <p:nvPr/>
        </p:nvSpPr>
        <p:spPr>
          <a:xfrm rot="2511063" flipH="1">
            <a:off x="3011481" y="1591497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18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Two-dimensional images</a:t>
            </a:r>
          </a:p>
        </p:txBody>
      </p:sp>
      <p:graphicFrame>
        <p:nvGraphicFramePr>
          <p:cNvPr id="24" name="Diagram 23"/>
          <p:cNvGraphicFramePr/>
          <p:nvPr/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" name="Right Arrow 24"/>
          <p:cNvSpPr/>
          <p:nvPr/>
        </p:nvSpPr>
        <p:spPr>
          <a:xfrm rot="2511063" flipH="1">
            <a:off x="3011481" y="1591497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66FBE7-F5CE-A442-BA4C-BD2B68620F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4318" y="133150"/>
            <a:ext cx="4070526" cy="3072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7C6D59-9D64-A34B-8CAB-87A87FD963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46" y="2840375"/>
            <a:ext cx="4059744" cy="2613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9F2CC-C1A6-8945-B332-01561E4BC0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2725" y="3507305"/>
            <a:ext cx="4788851" cy="257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995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Numerals and symbols</a:t>
            </a: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1347162312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ight Arrow 20"/>
          <p:cNvSpPr/>
          <p:nvPr/>
        </p:nvSpPr>
        <p:spPr>
          <a:xfrm rot="12695587" flipH="1">
            <a:off x="402211" y="47316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9277" y="3025422"/>
            <a:ext cx="224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 + 8 =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9377" y="4363210"/>
            <a:ext cx="224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x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mr-IN" sz="2800" dirty="0">
                <a:solidFill>
                  <a:schemeClr val="bg1"/>
                </a:solidFill>
              </a:rPr>
              <a:t>–</a:t>
            </a:r>
            <a:r>
              <a:rPr lang="en-US" sz="2800" dirty="0">
                <a:solidFill>
                  <a:schemeClr val="bg1"/>
                </a:solidFill>
              </a:rPr>
              <a:t> 6 = 8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9923" y="3024895"/>
            <a:ext cx="470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34 = 3 tens and 4 ones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3678" y="4363210"/>
            <a:ext cx="19326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4,179</a:t>
            </a:r>
          </a:p>
          <a:p>
            <a:pPr algn="r"/>
            <a:r>
              <a:rPr lang="en-US" sz="2800" u="sng" dirty="0">
                <a:solidFill>
                  <a:schemeClr val="bg1"/>
                </a:solidFill>
              </a:rPr>
              <a:t>+    569</a:t>
            </a:r>
          </a:p>
          <a:p>
            <a:pPr algn="r"/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098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>
            <a:normAutofit/>
          </a:bodyPr>
          <a:lstStyle/>
          <a:p>
            <a:r>
              <a:rPr lang="en-US" dirty="0"/>
              <a:t>How do you use multiple representations?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concrete materials to teach concepts and procedures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pictorial </a:t>
            </a:r>
            <a:r>
              <a:rPr lang="en-US" sz="2400" dirty="0"/>
              <a:t>representations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teach concepts and procedures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Ensure students understand mathematics with numbers and symbols and words (i.e., the abstract)</a:t>
            </a:r>
          </a:p>
        </p:txBody>
      </p:sp>
    </p:spTree>
    <p:extLst>
      <p:ext uri="{BB962C8B-B14F-4D97-AF65-F5344CB8AC3E}">
        <p14:creationId xmlns:p14="http://schemas.microsoft.com/office/powerpoint/2010/main" val="308629453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74CF80-A191-FE40-8B68-799089C40CFA}"/>
              </a:ext>
            </a:extLst>
          </p:cNvPr>
          <p:cNvSpPr txBox="1"/>
          <p:nvPr/>
        </p:nvSpPr>
        <p:spPr>
          <a:xfrm>
            <a:off x="1844984" y="2629911"/>
            <a:ext cx="5282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example of 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18083050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9C94F7-E6CA-574B-9E5A-AF16233B1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26" y="0"/>
            <a:ext cx="5184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087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 Models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27F07E3-C4A5-B940-9285-ED208BEDF8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8600" y="960120"/>
          <a:ext cx="8686800" cy="4840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366959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92624" y="2859741"/>
            <a:ext cx="5486400" cy="609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926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214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502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3D12E7-B902-0646-AA2F-5AC1F68CF6E1}"/>
              </a:ext>
            </a:extLst>
          </p:cNvPr>
          <p:cNvSpPr txBox="1"/>
          <p:nvPr/>
        </p:nvSpPr>
        <p:spPr>
          <a:xfrm>
            <a:off x="7267268" y="5715334"/>
            <a:ext cx="187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Fraction tiles/bars</a:t>
            </a:r>
          </a:p>
        </p:txBody>
      </p:sp>
    </p:spTree>
    <p:extLst>
      <p:ext uri="{BB962C8B-B14F-4D97-AF65-F5344CB8AC3E}">
        <p14:creationId xmlns:p14="http://schemas.microsoft.com/office/powerpoint/2010/main" val="87813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2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48" name="Google Shape;248;p32"/>
          <p:cNvSpPr/>
          <p:nvPr/>
        </p:nvSpPr>
        <p:spPr>
          <a:xfrm>
            <a:off x="688622" y="248357"/>
            <a:ext cx="2257778" cy="9909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preschool predicts later mathematics</a:t>
            </a:r>
            <a:endParaRPr/>
          </a:p>
        </p:txBody>
      </p:sp>
      <p:sp>
        <p:nvSpPr>
          <p:cNvPr id="249" name="Google Shape;249;p32"/>
          <p:cNvSpPr/>
          <p:nvPr/>
        </p:nvSpPr>
        <p:spPr>
          <a:xfrm>
            <a:off x="688622" y="1239348"/>
            <a:ext cx="2257778" cy="11737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kindergarten predicts later mathematics</a:t>
            </a:r>
            <a:endParaRPr/>
          </a:p>
        </p:txBody>
      </p:sp>
      <p:sp>
        <p:nvSpPr>
          <p:cNvPr id="250" name="Google Shape;250;p32"/>
          <p:cNvSpPr/>
          <p:nvPr/>
        </p:nvSpPr>
        <p:spPr>
          <a:xfrm>
            <a:off x="688622" y="2413054"/>
            <a:ext cx="2257778" cy="11737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elementary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51" name="Google Shape;251;p32"/>
          <p:cNvSpPr/>
          <p:nvPr/>
        </p:nvSpPr>
        <p:spPr>
          <a:xfrm>
            <a:off x="688622" y="3586760"/>
            <a:ext cx="2257778" cy="11737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middle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52" name="Google Shape;252;p32"/>
          <p:cNvSpPr/>
          <p:nvPr/>
        </p:nvSpPr>
        <p:spPr>
          <a:xfrm>
            <a:off x="688622" y="4760466"/>
            <a:ext cx="2257778" cy="117370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outcomes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788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BABEA-F930-BB4D-9043-AABEB06784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18" y="2025671"/>
            <a:ext cx="4294915" cy="32784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097467-03FA-1648-8E1D-143CABEE73A9}"/>
              </a:ext>
            </a:extLst>
          </p:cNvPr>
          <p:cNvSpPr txBox="1"/>
          <p:nvPr/>
        </p:nvSpPr>
        <p:spPr>
          <a:xfrm>
            <a:off x="7267268" y="5715334"/>
            <a:ext cx="162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Cuisenaire rods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BDCD11-6A5B-A346-96B3-ADF51DB83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069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15C665D-6231-F648-8DFD-818B8864DC2F}"/>
              </a:ext>
            </a:extLst>
          </p:cNvPr>
          <p:cNvCxnSpPr/>
          <p:nvPr/>
        </p:nvCxnSpPr>
        <p:spPr>
          <a:xfrm>
            <a:off x="1757082" y="2850776"/>
            <a:ext cx="6562165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01E0FA-2178-F74D-940A-E1BACCB90771}"/>
              </a:ext>
            </a:extLst>
          </p:cNvPr>
          <p:cNvCxnSpPr/>
          <p:nvPr/>
        </p:nvCxnSpPr>
        <p:spPr>
          <a:xfrm>
            <a:off x="2312894" y="2577352"/>
            <a:ext cx="0" cy="59615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A408AA-1184-9C42-BD4A-80F8D0E7EA97}"/>
              </a:ext>
            </a:extLst>
          </p:cNvPr>
          <p:cNvCxnSpPr/>
          <p:nvPr/>
        </p:nvCxnSpPr>
        <p:spPr>
          <a:xfrm>
            <a:off x="7862049" y="2577352"/>
            <a:ext cx="0" cy="59615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65A442D-5C12-B84F-A00F-B4B1929D2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C81E70-A901-9F4F-B529-406862BC6828}"/>
              </a:ext>
            </a:extLst>
          </p:cNvPr>
          <p:cNvSpPr txBox="1"/>
          <p:nvPr/>
        </p:nvSpPr>
        <p:spPr>
          <a:xfrm>
            <a:off x="7267268" y="5715334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 line</a:t>
            </a:r>
          </a:p>
        </p:txBody>
      </p:sp>
    </p:spTree>
    <p:extLst>
      <p:ext uri="{BB962C8B-B14F-4D97-AF65-F5344CB8AC3E}">
        <p14:creationId xmlns:p14="http://schemas.microsoft.com/office/powerpoint/2010/main" val="213955284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33282" y="1972235"/>
            <a:ext cx="1828800" cy="18288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Connector 11"/>
          <p:cNvCxnSpPr>
            <a:stCxn id="5" idx="0"/>
          </p:cNvCxnSpPr>
          <p:nvPr/>
        </p:nvCxnSpPr>
        <p:spPr>
          <a:xfrm>
            <a:off x="2747682" y="1972235"/>
            <a:ext cx="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47682" y="2886635"/>
            <a:ext cx="762000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985682" y="2886635"/>
            <a:ext cx="762000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2411477-68CF-B643-95BF-F0F3E1CA5EBF}"/>
              </a:ext>
            </a:extLst>
          </p:cNvPr>
          <p:cNvSpPr txBox="1"/>
          <p:nvPr/>
        </p:nvSpPr>
        <p:spPr>
          <a:xfrm>
            <a:off x="7267268" y="5715334"/>
            <a:ext cx="1583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Fraction circles</a:t>
            </a:r>
          </a:p>
        </p:txBody>
      </p:sp>
    </p:spTree>
    <p:extLst>
      <p:ext uri="{BB962C8B-B14F-4D97-AF65-F5344CB8AC3E}">
        <p14:creationId xmlns:p14="http://schemas.microsoft.com/office/powerpoint/2010/main" val="83701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318" y="1898521"/>
            <a:ext cx="3501221" cy="35012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91318" y="2199342"/>
            <a:ext cx="700625" cy="206762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1318" y="2199342"/>
            <a:ext cx="700625" cy="1438234"/>
          </a:xfrm>
          <a:prstGeom prst="rect">
            <a:avLst/>
          </a:prstGeom>
          <a:noFill/>
          <a:ln w="3810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0928" y="2199342"/>
            <a:ext cx="1337945" cy="206762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60928" y="2913180"/>
            <a:ext cx="1337945" cy="1381331"/>
          </a:xfrm>
          <a:prstGeom prst="rect">
            <a:avLst/>
          </a:prstGeom>
          <a:noFill/>
          <a:ln w="3810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121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Geoboards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C69F42-3350-544D-8D22-89BADC03F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6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  <p:bldP spid="14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151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Pattern blocks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607E8C-6884-DE4E-9A41-14A8BF05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8AB26A-BE2C-294E-A234-CFB8CB62C4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052" y="1922446"/>
            <a:ext cx="3484901" cy="348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258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Legos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29A2C7-69DC-264A-99B5-72D3802DD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55620B-D118-1B4A-A1AF-432373F2B9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059" y="1897753"/>
            <a:ext cx="5109882" cy="27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6648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Set/Discrete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shapes match the fraction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7" y="2142997"/>
            <a:ext cx="762000" cy="109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553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697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3841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55376" y="2559423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69776" y="2559423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56B39-C7CD-5D46-8BE5-FF254A786622}"/>
              </a:ext>
            </a:extLst>
          </p:cNvPr>
          <p:cNvSpPr txBox="1"/>
          <p:nvPr/>
        </p:nvSpPr>
        <p:spPr>
          <a:xfrm>
            <a:off x="7267268" y="5715334"/>
            <a:ext cx="198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Two-color counters</a:t>
            </a:r>
          </a:p>
        </p:txBody>
      </p:sp>
    </p:spTree>
    <p:extLst>
      <p:ext uri="{BB962C8B-B14F-4D97-AF65-F5344CB8AC3E}">
        <p14:creationId xmlns:p14="http://schemas.microsoft.com/office/powerpoint/2010/main" val="31772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Set/Discrete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shapes match the fraction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7" y="2142997"/>
            <a:ext cx="7620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7B92F1-F772-BF44-B4F5-A7BDDEDA2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129" y="1889312"/>
            <a:ext cx="5080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983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71AF19-5761-F14E-AF51-A8C357CCE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17" y="0"/>
            <a:ext cx="515772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0588E4-3CBC-C54F-9B57-FE05E13D47B5}"/>
              </a:ext>
            </a:extLst>
          </p:cNvPr>
          <p:cNvSpPr txBox="1"/>
          <p:nvPr/>
        </p:nvSpPr>
        <p:spPr>
          <a:xfrm>
            <a:off x="5416826" y="606287"/>
            <a:ext cx="361687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one of these four topics. Use </a:t>
            </a:r>
            <a:r>
              <a:rPr lang="en-US" sz="3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  <a:r>
              <a:rPr lang="en-US" sz="3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  <a:r>
              <a:rPr lang="en-US" sz="3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3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  <a:r>
              <a:rPr lang="en-US" sz="3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teach to your partner.</a:t>
            </a:r>
          </a:p>
        </p:txBody>
      </p:sp>
    </p:spTree>
    <p:extLst>
      <p:ext uri="{BB962C8B-B14F-4D97-AF65-F5344CB8AC3E}">
        <p14:creationId xmlns:p14="http://schemas.microsoft.com/office/powerpoint/2010/main" val="321007785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27838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5020935" y="4453093"/>
            <a:ext cx="2187879" cy="5170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996435" y="4977435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6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NCII-Ucon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CII Math">
      <a:majorFont>
        <a:latin typeface="Cambria"/>
        <a:ea typeface=""/>
        <a:cs typeface=""/>
      </a:majorFont>
      <a:minorFont>
        <a:latin typeface="Cambria Math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0F050D9-9AA2-404C-B961-E0977648D0AC}" vid="{AB4D45C6-BB0D-4775-B63D-4A3801F8F5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4563</TotalTime>
  <Words>7872</Words>
  <Application>Microsoft Macintosh PowerPoint</Application>
  <PresentationFormat>On-screen Show (4:3)</PresentationFormat>
  <Paragraphs>1540</Paragraphs>
  <Slides>264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264</vt:i4>
      </vt:variant>
    </vt:vector>
  </HeadingPairs>
  <TitlesOfParts>
    <vt:vector size="278" baseType="lpstr">
      <vt:lpstr>Yuanti SC</vt:lpstr>
      <vt:lpstr>Yuanti TC</vt:lpstr>
      <vt:lpstr>American Typewriter</vt:lpstr>
      <vt:lpstr>Arial</vt:lpstr>
      <vt:lpstr>Calibri</vt:lpstr>
      <vt:lpstr>Cambria Math</vt:lpstr>
      <vt:lpstr>Chalkduster</vt:lpstr>
      <vt:lpstr>Comic Sans MS</vt:lpstr>
      <vt:lpstr>Marker Felt Thin</vt:lpstr>
      <vt:lpstr>Palatino</vt:lpstr>
      <vt:lpstr>Segoe UI Symbol</vt:lpstr>
      <vt:lpstr>Times New Roman</vt:lpstr>
      <vt:lpstr>Wingdings</vt:lpstr>
      <vt:lpstr>NCII-Uconn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Descriptors of mathematics difficulty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use explicit instruction?</vt:lpstr>
      <vt:lpstr>PowerPoint Presentation</vt:lpstr>
      <vt:lpstr>PowerPoint Presentation</vt:lpstr>
      <vt:lpstr>PowerPoint Presentation</vt:lpstr>
      <vt:lpstr>PowerPoint Presentation</vt:lpstr>
      <vt:lpstr>Vocabulary Across Grades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attend to language?</vt:lpstr>
      <vt:lpstr>PowerPoint Presentation</vt:lpstr>
      <vt:lpstr>PowerPoint Presentation</vt:lpstr>
      <vt:lpstr>PowerPoint Presentation</vt:lpstr>
      <vt:lpstr>Multiple Representations</vt:lpstr>
      <vt:lpstr>PowerPoint Presentation</vt:lpstr>
      <vt:lpstr>PowerPoint Presentation</vt:lpstr>
      <vt:lpstr>PowerPoint Presentation</vt:lpstr>
      <vt:lpstr>PowerPoint Presentation</vt:lpstr>
      <vt:lpstr>How do you use multiple representations?</vt:lpstr>
      <vt:lpstr>PowerPoint Presentation</vt:lpstr>
      <vt:lpstr>PowerPoint Presentation</vt:lpstr>
      <vt:lpstr>Fraction Models</vt:lpstr>
      <vt:lpstr>Length/Measurement</vt:lpstr>
      <vt:lpstr>Length/Measurement</vt:lpstr>
      <vt:lpstr>Length/Measurement</vt:lpstr>
      <vt:lpstr>Area/Region</vt:lpstr>
      <vt:lpstr>Area/Region</vt:lpstr>
      <vt:lpstr>Area/Region</vt:lpstr>
      <vt:lpstr>Area/Region</vt:lpstr>
      <vt:lpstr>Set/Discrete</vt:lpstr>
      <vt:lpstr>Set/Discrete</vt:lpstr>
      <vt:lpstr>PowerPoint Presentation</vt:lpstr>
      <vt:lpstr>PowerPoint Presentation</vt:lpstr>
      <vt:lpstr>PowerPoint Presentation</vt:lpstr>
      <vt:lpstr>Addition Facts</vt:lpstr>
      <vt:lpstr>Addition: Part-Part-Whole (Total)</vt:lpstr>
      <vt:lpstr>Addition: Part-Part-Whole (Total)</vt:lpstr>
      <vt:lpstr>Addition: Join (Change Increase)</vt:lpstr>
      <vt:lpstr>Addition: Join (Change Increase)</vt:lpstr>
      <vt:lpstr>PowerPoint Presentation</vt:lpstr>
      <vt:lpstr>PowerPoint Presentation</vt:lpstr>
      <vt:lpstr>PowerPoint Presentation</vt:lpstr>
      <vt:lpstr>Part-Part-Whole Versus Join</vt:lpstr>
      <vt:lpstr>Subtraction Facts</vt:lpstr>
      <vt:lpstr>Subtraction: Separate (Change Decrease)</vt:lpstr>
      <vt:lpstr>Subtraction: Separate (Change Decrease)</vt:lpstr>
      <vt:lpstr>Subtraction: Compare (Difference)</vt:lpstr>
      <vt:lpstr>Subtraction: Compare (Difference)</vt:lpstr>
      <vt:lpstr>PowerPoint Presentation</vt:lpstr>
      <vt:lpstr>PowerPoint Presentation</vt:lpstr>
      <vt:lpstr>PowerPoint Presentation</vt:lpstr>
      <vt:lpstr>Separate Versus Compare</vt:lpstr>
      <vt:lpstr>Multiplication Facts</vt:lpstr>
      <vt:lpstr>Multiplication: Equal Groups</vt:lpstr>
      <vt:lpstr>Multiplication: Equal Groups</vt:lpstr>
      <vt:lpstr>Multiplication: Array/Area</vt:lpstr>
      <vt:lpstr>Multiplication: Array/Area</vt:lpstr>
      <vt:lpstr>Multiplication: Comparison</vt:lpstr>
      <vt:lpstr>Multiplication: Comparison</vt:lpstr>
      <vt:lpstr>PowerPoint Presentation</vt:lpstr>
      <vt:lpstr>PowerPoint Presentation</vt:lpstr>
      <vt:lpstr>PowerPoint Presentation</vt:lpstr>
      <vt:lpstr>Division Facts</vt:lpstr>
      <vt:lpstr>Division: Equal Groups (Partitive Division)</vt:lpstr>
      <vt:lpstr>Division: Partitive Division</vt:lpstr>
      <vt:lpstr>Division: Equal Groups (Measurement Division)</vt:lpstr>
      <vt:lpstr>Division: Measurement Division</vt:lpstr>
      <vt:lpstr>PowerPoint Presentation</vt:lpstr>
      <vt:lpstr>PowerPoint Presentation</vt:lpstr>
      <vt:lpstr>PowerPoint Presentation</vt:lpstr>
      <vt:lpstr>Other Types of Fluency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build fluency?</vt:lpstr>
      <vt:lpstr>PowerPoint Presentation</vt:lpstr>
      <vt:lpstr>PowerPoint Presentation</vt:lpstr>
      <vt:lpstr>Problem Solving Difficulties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every word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Additive Schemas</vt:lpstr>
      <vt:lpstr>Instruction Using Schemas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</vt:lpstr>
      <vt:lpstr>PowerPoint Presentation</vt:lpstr>
      <vt:lpstr>PowerPoint Presentation</vt:lpstr>
      <vt:lpstr>PowerPoint Presentation</vt:lpstr>
      <vt:lpstr>PowerPoint Presentation</vt:lpstr>
      <vt:lpstr>Multiplicative Schemas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teach problem solving?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Explicit Instructional Delivery: Modeling Learning</dc:title>
  <dc:creator>Devin Kearns</dc:creator>
  <cp:lastModifiedBy>Powell, Sarah R</cp:lastModifiedBy>
  <cp:revision>552</cp:revision>
  <dcterms:created xsi:type="dcterms:W3CDTF">2016-08-16T05:11:43Z</dcterms:created>
  <dcterms:modified xsi:type="dcterms:W3CDTF">2019-07-14T15:41:02Z</dcterms:modified>
</cp:coreProperties>
</file>