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 id="2147483672" r:id="rId3"/>
  </p:sldMasterIdLst>
  <p:notesMasterIdLst>
    <p:notesMasterId r:id="rId18"/>
  </p:notesMasterIdLst>
  <p:sldIdLst>
    <p:sldId id="256" r:id="rId4"/>
    <p:sldId id="257" r:id="rId5"/>
    <p:sldId id="258" r:id="rId6"/>
    <p:sldId id="267" r:id="rId7"/>
    <p:sldId id="268" r:id="rId8"/>
    <p:sldId id="259" r:id="rId9"/>
    <p:sldId id="260" r:id="rId10"/>
    <p:sldId id="261" r:id="rId11"/>
    <p:sldId id="265" r:id="rId12"/>
    <p:sldId id="262" r:id="rId13"/>
    <p:sldId id="269" r:id="rId14"/>
    <p:sldId id="263" r:id="rId15"/>
    <p:sldId id="264"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a Harrington" initials="AH" lastIdx="6" clrIdx="0">
    <p:extLst>
      <p:ext uri="{19B8F6BF-5375-455C-9EA6-DF929625EA0E}">
        <p15:presenceInfo xmlns:p15="http://schemas.microsoft.com/office/powerpoint/2012/main" xmlns="" userId="S-1-5-21-2149558826-3324038498-27948981-312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B365D"/>
    <a:srgbClr val="6E7073"/>
    <a:srgbClr val="CDCDCD"/>
    <a:srgbClr val="EEEEEE"/>
    <a:srgbClr val="174A7C"/>
    <a:srgbClr val="002D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p:cViewPr varScale="1">
        <p:scale>
          <a:sx n="73" d="100"/>
          <a:sy n="73" d="100"/>
        </p:scale>
        <p:origin x="-1308" y="-10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22" y="108"/>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pPr/>
              <a:t>4/16/2018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pPr/>
              <a:t>‹#›</a:t>
            </a:fld>
            <a:endParaRPr lang="en-US"/>
          </a:p>
        </p:txBody>
      </p:sp>
    </p:spTree>
    <p:extLst>
      <p:ext uri="{BB962C8B-B14F-4D97-AF65-F5344CB8AC3E}">
        <p14:creationId xmlns:p14="http://schemas.microsoft.com/office/powerpoint/2010/main" xmlns=""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1</a:t>
            </a:fld>
            <a:endParaRPr lang="en-US"/>
          </a:p>
        </p:txBody>
      </p:sp>
    </p:spTree>
    <p:extLst>
      <p:ext uri="{BB962C8B-B14F-4D97-AF65-F5344CB8AC3E}">
        <p14:creationId xmlns:p14="http://schemas.microsoft.com/office/powerpoint/2010/main" xmlns="" val="3570962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10</a:t>
            </a:fld>
            <a:endParaRPr lang="en-US"/>
          </a:p>
        </p:txBody>
      </p:sp>
    </p:spTree>
    <p:extLst>
      <p:ext uri="{BB962C8B-B14F-4D97-AF65-F5344CB8AC3E}">
        <p14:creationId xmlns:p14="http://schemas.microsoft.com/office/powerpoint/2010/main" xmlns="" val="792498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code; communication began last summer</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pPr/>
              <a:t>11</a:t>
            </a:fld>
            <a:endParaRPr lang="en-US"/>
          </a:p>
        </p:txBody>
      </p:sp>
    </p:spTree>
    <p:extLst>
      <p:ext uri="{BB962C8B-B14F-4D97-AF65-F5344CB8AC3E}">
        <p14:creationId xmlns:p14="http://schemas.microsoft.com/office/powerpoint/2010/main" xmlns="" val="1639269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12</a:t>
            </a:fld>
            <a:endParaRPr lang="en-US"/>
          </a:p>
        </p:txBody>
      </p:sp>
    </p:spTree>
    <p:extLst>
      <p:ext uri="{BB962C8B-B14F-4D97-AF65-F5344CB8AC3E}">
        <p14:creationId xmlns:p14="http://schemas.microsoft.com/office/powerpoint/2010/main" xmlns="" val="3632884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Student Classifications research query to check your data</a:t>
            </a:r>
            <a:r>
              <a:rPr lang="en-US" dirty="0" smtClean="0"/>
              <a:t>.</a:t>
            </a:r>
          </a:p>
          <a:p>
            <a:endParaRPr lang="en-US" dirty="0"/>
          </a:p>
          <a:p>
            <a:r>
              <a:rPr lang="en-US" dirty="0"/>
              <a:t>Enter revisions to SIS/EIS as needed.</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pPr/>
              <a:t>13</a:t>
            </a:fld>
            <a:endParaRPr lang="en-US"/>
          </a:p>
        </p:txBody>
      </p:sp>
    </p:spTree>
    <p:extLst>
      <p:ext uri="{BB962C8B-B14F-4D97-AF65-F5344CB8AC3E}">
        <p14:creationId xmlns:p14="http://schemas.microsoft.com/office/powerpoint/2010/main" xmlns="" val="925023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14</a:t>
            </a:fld>
            <a:endParaRPr lang="en-US"/>
          </a:p>
        </p:txBody>
      </p:sp>
    </p:spTree>
    <p:extLst>
      <p:ext uri="{BB962C8B-B14F-4D97-AF65-F5344CB8AC3E}">
        <p14:creationId xmlns:p14="http://schemas.microsoft.com/office/powerpoint/2010/main" xmlns="" val="2059980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2</a:t>
            </a:fld>
            <a:endParaRPr lang="en-US"/>
          </a:p>
        </p:txBody>
      </p:sp>
    </p:spTree>
    <p:extLst>
      <p:ext uri="{BB962C8B-B14F-4D97-AF65-F5344CB8AC3E}">
        <p14:creationId xmlns:p14="http://schemas.microsoft.com/office/powerpoint/2010/main" xmlns="" val="3717029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3</a:t>
            </a:fld>
            <a:endParaRPr lang="en-US"/>
          </a:p>
        </p:txBody>
      </p:sp>
    </p:spTree>
    <p:extLst>
      <p:ext uri="{BB962C8B-B14F-4D97-AF65-F5344CB8AC3E}">
        <p14:creationId xmlns:p14="http://schemas.microsoft.com/office/powerpoint/2010/main" xmlns="" val="4092246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4</a:t>
            </a:fld>
            <a:endParaRPr lang="en-US"/>
          </a:p>
        </p:txBody>
      </p:sp>
    </p:spTree>
    <p:extLst>
      <p:ext uri="{BB962C8B-B14F-4D97-AF65-F5344CB8AC3E}">
        <p14:creationId xmlns:p14="http://schemas.microsoft.com/office/powerpoint/2010/main" xmlns="" val="3745304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5</a:t>
            </a:fld>
            <a:endParaRPr lang="en-US"/>
          </a:p>
        </p:txBody>
      </p:sp>
    </p:spTree>
    <p:extLst>
      <p:ext uri="{BB962C8B-B14F-4D97-AF65-F5344CB8AC3E}">
        <p14:creationId xmlns:p14="http://schemas.microsoft.com/office/powerpoint/2010/main" xmlns="" val="1425649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6</a:t>
            </a:fld>
            <a:endParaRPr lang="en-US"/>
          </a:p>
        </p:txBody>
      </p:sp>
    </p:spTree>
    <p:extLst>
      <p:ext uri="{BB962C8B-B14F-4D97-AF65-F5344CB8AC3E}">
        <p14:creationId xmlns:p14="http://schemas.microsoft.com/office/powerpoint/2010/main" xmlns="" val="1422968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7</a:t>
            </a:fld>
            <a:endParaRPr lang="en-US"/>
          </a:p>
        </p:txBody>
      </p:sp>
    </p:spTree>
    <p:extLst>
      <p:ext uri="{BB962C8B-B14F-4D97-AF65-F5344CB8AC3E}">
        <p14:creationId xmlns:p14="http://schemas.microsoft.com/office/powerpoint/2010/main" xmlns="" val="789233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8</a:t>
            </a:fld>
            <a:endParaRPr lang="en-US"/>
          </a:p>
        </p:txBody>
      </p:sp>
    </p:spTree>
    <p:extLst>
      <p:ext uri="{BB962C8B-B14F-4D97-AF65-F5344CB8AC3E}">
        <p14:creationId xmlns:p14="http://schemas.microsoft.com/office/powerpoint/2010/main" xmlns="" val="2414026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3C1CD0-D833-4B0D-BF33-74A8E63C0BDA}" type="slidenum">
              <a:rPr lang="en-US" smtClean="0"/>
              <a:pPr/>
              <a:t>9</a:t>
            </a:fld>
            <a:endParaRPr lang="en-US"/>
          </a:p>
        </p:txBody>
      </p:sp>
    </p:spTree>
    <p:extLst>
      <p:ext uri="{BB962C8B-B14F-4D97-AF65-F5344CB8AC3E}">
        <p14:creationId xmlns:p14="http://schemas.microsoft.com/office/powerpoint/2010/main" xmlns="" val="417054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4597" y="3810000"/>
            <a:ext cx="7772400" cy="1470025"/>
          </a:xfrm>
        </p:spPr>
        <p:txBody>
          <a:bodyPr>
            <a:normAutofit/>
          </a:bodyPr>
          <a:lstStyle>
            <a:lvl1pPr algn="ctr">
              <a:defRPr sz="4000"/>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1371600" y="5334000"/>
            <a:ext cx="6400800" cy="685800"/>
          </a:xfrm>
        </p:spPr>
        <p:txBody>
          <a:bodyPr>
            <a:noAutofit/>
          </a:bodyPr>
          <a:lstStyle>
            <a:lvl1pPr marL="0" indent="0" algn="ctr">
              <a:buNone/>
              <a:defRPr sz="3000" baseline="0">
                <a:solidFill>
                  <a:schemeClr val="bg1"/>
                </a:solidFill>
                <a:latin typeface="PermianSlabSerifTypeface"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If applicable, insert sub-title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 Placeholder 8"/>
          <p:cNvSpPr>
            <a:spLocks noGrp="1"/>
          </p:cNvSpPr>
          <p:nvPr>
            <p:ph type="body" sz="quarter" idx="10" hasCustomPrompt="1"/>
          </p:nvPr>
        </p:nvSpPr>
        <p:spPr>
          <a:xfrm>
            <a:off x="2056799" y="6400800"/>
            <a:ext cx="5030403" cy="381000"/>
          </a:xfrm>
        </p:spPr>
        <p:txBody>
          <a:bodyPr>
            <a:normAutofit/>
          </a:bodyPr>
          <a:lstStyle>
            <a:lvl1pPr marL="0" marR="0" indent="0" algn="ctr"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lang="en-US" sz="1400" smtClean="0">
                <a:solidFill>
                  <a:schemeClr val="tx2"/>
                </a:solidFill>
              </a:defRPr>
            </a:lvl1pPr>
            <a:lvl5pPr marL="1828800" indent="0">
              <a:buNone/>
              <a:defRPr/>
            </a:lvl5pPr>
          </a:lstStyle>
          <a:p>
            <a:pPr marL="0" marR="0" lvl="0" indent="0" algn="l"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a:pPr>
            <a:r>
              <a:rPr lang="en-US" sz="1400" dirty="0" smtClean="0">
                <a:solidFill>
                  <a:schemeClr val="tx2"/>
                </a:solidFill>
                <a:latin typeface="+mn-lt"/>
              </a:rPr>
              <a:t>Presenter Name | Job Title | Team/Office/Division | Date</a:t>
            </a:r>
          </a:p>
        </p:txBody>
      </p:sp>
    </p:spTree>
    <p:extLst>
      <p:ext uri="{BB962C8B-B14F-4D97-AF65-F5344CB8AC3E}">
        <p14:creationId xmlns:p14="http://schemas.microsoft.com/office/powerpoint/2010/main" xmlns="" val="47301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423617864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3810055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xmlns=""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8874839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19320784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Tree>
    <p:extLst>
      <p:ext uri="{BB962C8B-B14F-4D97-AF65-F5344CB8AC3E}">
        <p14:creationId xmlns:p14="http://schemas.microsoft.com/office/powerpoint/2010/main" xmlns="" val="295022450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417023199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rgbClr val="FFFFFF"/>
                </a:solidFill>
                <a:latin typeface="Georgia"/>
              </a:rPr>
              <a:t>Contact Information</a:t>
            </a:r>
            <a:endParaRPr lang="en-US" sz="3200" b="1" dirty="0">
              <a:solidFill>
                <a:srgbClr val="FFFFFF"/>
              </a:solidFill>
              <a:latin typeface="Georgia"/>
            </a:endParaRPr>
          </a:p>
        </p:txBody>
      </p:sp>
    </p:spTree>
    <p:extLst>
      <p:ext uri="{BB962C8B-B14F-4D97-AF65-F5344CB8AC3E}">
        <p14:creationId xmlns:p14="http://schemas.microsoft.com/office/powerpoint/2010/main" xmlns="" val="279951692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rgbClr val="FFFFFF"/>
                </a:solidFill>
                <a:effectLst>
                  <a:outerShdw blurRad="38100" dist="38100" dir="2700000" algn="tl">
                    <a:srgbClr val="000000">
                      <a:alpha val="43137"/>
                    </a:srgbClr>
                  </a:outerShdw>
                </a:effectLst>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rgbClr val="FFFFFF"/>
              </a:solidFill>
              <a:effectLst>
                <a:outerShdw blurRad="38100" dist="38100" dir="2700000" algn="tl">
                  <a:srgbClr val="000000">
                    <a:alpha val="43137"/>
                  </a:srgbClr>
                </a:outerShdw>
              </a:effectLst>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cs typeface="Arial" panose="020B0604020202020204" pitchFamily="34" charset="0"/>
              </a:rPr>
              <a:t>Excellence | Optimism | Judgment | Courage | Teamwork</a:t>
            </a:r>
            <a:endParaRPr lang="en-US" sz="2400" b="1" dirty="0">
              <a:solidFill>
                <a:srgbClr val="1B365D"/>
              </a:solidFill>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5047342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7829076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17981663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12027024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185147852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xmlns=""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1910684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270383725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Tree>
    <p:extLst>
      <p:ext uri="{BB962C8B-B14F-4D97-AF65-F5344CB8AC3E}">
        <p14:creationId xmlns:p14="http://schemas.microsoft.com/office/powerpoint/2010/main" xmlns="" val="230108802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11400712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rgbClr val="FFFFFF"/>
                </a:solidFill>
                <a:latin typeface="Georgia"/>
              </a:rPr>
              <a:t>Contact Information</a:t>
            </a:r>
            <a:endParaRPr lang="en-US" sz="3200" b="1" dirty="0">
              <a:solidFill>
                <a:srgbClr val="FFFFFF"/>
              </a:solidFill>
              <a:latin typeface="Georgia"/>
            </a:endParaRPr>
          </a:p>
        </p:txBody>
      </p:sp>
    </p:spTree>
    <p:extLst>
      <p:ext uri="{BB962C8B-B14F-4D97-AF65-F5344CB8AC3E}">
        <p14:creationId xmlns:p14="http://schemas.microsoft.com/office/powerpoint/2010/main" xmlns="" val="420798812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rgbClr val="FFFFFF"/>
                </a:solidFill>
                <a:effectLst>
                  <a:outerShdw blurRad="38100" dist="38100" dir="2700000" algn="tl">
                    <a:srgbClr val="000000">
                      <a:alpha val="43137"/>
                    </a:srgbClr>
                  </a:outerShdw>
                </a:effectLst>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rgbClr val="FFFFFF"/>
              </a:solidFill>
              <a:effectLst>
                <a:outerShdw blurRad="38100" dist="38100" dir="2700000" algn="tl">
                  <a:srgbClr val="000000">
                    <a:alpha val="43137"/>
                  </a:srgbClr>
                </a:outerShdw>
              </a:effectLst>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cs typeface="Arial" panose="020B0604020202020204" pitchFamily="34" charset="0"/>
              </a:rPr>
              <a:t>Excellence | Optimism | Judgment | Courage | Teamwork</a:t>
            </a:r>
            <a:endParaRPr lang="en-US" sz="2400" b="1" dirty="0">
              <a:solidFill>
                <a:srgbClr val="1B365D"/>
              </a:solidFill>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255808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810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5720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92959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5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xmlns=""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4787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xmlns="" val="143266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810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Tree>
    <p:extLst>
      <p:ext uri="{BB962C8B-B14F-4D97-AF65-F5344CB8AC3E}">
        <p14:creationId xmlns:p14="http://schemas.microsoft.com/office/powerpoint/2010/main" xmlns="" val="2009764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000" b="1" i="0" dirty="0" smtClean="0">
                <a:solidFill>
                  <a:schemeClr val="bg1"/>
                </a:solidFill>
                <a:effectLst/>
                <a:latin typeface="Georgia" panose="02040502050405020303" pitchFamily="18" charset="0"/>
                <a:cs typeface="PermianSlabSerifTypeface"/>
              </a:rPr>
              <a:t>Presenter</a:t>
            </a:r>
            <a:r>
              <a:rPr lang="en-US" sz="3000" b="1" i="0" baseline="0" dirty="0" smtClean="0">
                <a:solidFill>
                  <a:schemeClr val="bg1"/>
                </a:solidFill>
                <a:effectLst/>
                <a:latin typeface="Georgia" panose="02040502050405020303" pitchFamily="18" charset="0"/>
                <a:cs typeface="PermianSlabSerifTypeface"/>
              </a:rPr>
              <a:t> Name</a:t>
            </a:r>
            <a:br>
              <a:rPr lang="en-US" sz="3000" b="1" i="0" baseline="0" dirty="0" smtClean="0">
                <a:solidFill>
                  <a:schemeClr val="bg1"/>
                </a:solidFill>
                <a:effectLst/>
                <a:latin typeface="Georgia" panose="02040502050405020303" pitchFamily="18" charset="0"/>
                <a:cs typeface="PermianSlabSerifTypeface"/>
              </a:rPr>
            </a:br>
            <a:r>
              <a:rPr lang="en-US" sz="3000" b="1" i="0" baseline="0" dirty="0" smtClean="0">
                <a:solidFill>
                  <a:schemeClr val="bg1"/>
                </a:solidFill>
                <a:effectLst/>
                <a:latin typeface="Georgia" panose="02040502050405020303" pitchFamily="18" charset="0"/>
                <a:cs typeface="PermianSlabSerifTypeface"/>
              </a:rPr>
              <a:t>Title</a:t>
            </a:r>
            <a:br>
              <a:rPr lang="en-US" sz="3000" b="1" i="0" baseline="0" dirty="0" smtClean="0">
                <a:solidFill>
                  <a:schemeClr val="bg1"/>
                </a:solidFill>
                <a:effectLst/>
                <a:latin typeface="Georgia" panose="02040502050405020303" pitchFamily="18" charset="0"/>
                <a:cs typeface="PermianSlabSerifTypeface"/>
              </a:rPr>
            </a:br>
            <a:r>
              <a:rPr lang="en-US" sz="3000" b="1" i="0" baseline="0" dirty="0" smtClean="0">
                <a:solidFill>
                  <a:schemeClr val="bg1"/>
                </a:solidFill>
                <a:effectLst/>
                <a:latin typeface="Georgia" panose="02040502050405020303" pitchFamily="18" charset="0"/>
                <a:cs typeface="PermianSlabSerifTypeface"/>
              </a:rPr>
              <a:t>Team/Office/Division</a:t>
            </a:r>
          </a:p>
          <a:p>
            <a:r>
              <a:rPr lang="en-US" sz="3000" b="1" i="0" baseline="0" dirty="0" smtClean="0">
                <a:solidFill>
                  <a:schemeClr val="bg1"/>
                </a:solidFill>
                <a:effectLst/>
                <a:latin typeface="Georgia" panose="02040502050405020303" pitchFamily="18" charset="0"/>
                <a:cs typeface="PermianSlabSerifTypeface"/>
              </a:rPr>
              <a:t>Email Address</a:t>
            </a:r>
          </a:p>
          <a:p>
            <a:r>
              <a:rPr lang="en-US" sz="3000" b="1" i="0" baseline="0" dirty="0" smtClean="0">
                <a:solidFill>
                  <a:schemeClr val="bg1"/>
                </a:solidFill>
                <a:effectLst/>
                <a:latin typeface="Georgia" panose="02040502050405020303" pitchFamily="18" charset="0"/>
                <a:cs typeface="PermianSlabSerifTypeface"/>
              </a:rPr>
              <a:t>Phone Number</a:t>
            </a:r>
            <a:endParaRPr lang="en-US" sz="3000" b="1" i="0" dirty="0">
              <a:solidFill>
                <a:schemeClr val="bg1"/>
              </a:solidFill>
              <a:effectLst/>
              <a:latin typeface="Georgia" panose="02040502050405020303" pitchFamily="18" charset="0"/>
              <a:cs typeface="PermianSlabSerifTypeface"/>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2819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51889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3329813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10" Type="http://schemas.openxmlformats.org/officeDocument/2006/relationships/theme" Target="../theme/theme3.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xmlns=""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1" r:id="rId7"/>
    <p:sldLayoutId id="2147483660" r:id="rId8"/>
  </p:sldLayoutIdLst>
  <p:hf hdr="0" ftr="0" dt="0"/>
  <p:txStyles>
    <p:titleStyle>
      <a:lvl1pPr algn="l" defTabSz="914400" rtl="0" eaLnBrk="1" latinLnBrk="0" hangingPunct="1">
        <a:spcBef>
          <a:spcPct val="0"/>
        </a:spcBef>
        <a:buNone/>
        <a:defRPr sz="3200" b="1" kern="1200">
          <a:solidFill>
            <a:schemeClr val="bg1"/>
          </a:solidFill>
          <a:latin typeface="PermianSlabSerifTypeface" pitchFamily="50"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xmlns="" val="11568073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xmlns="" val="2525995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Georgia" panose="02040502050405020303" pitchFamily="18" charset="0"/>
              </a:rPr>
              <a:t>McKinney-Vento &amp; Foster Care Program Updates</a:t>
            </a:r>
            <a:endParaRPr lang="en-US" dirty="0">
              <a:latin typeface="Georgia" panose="02040502050405020303" pitchFamily="18" charset="0"/>
            </a:endParaRPr>
          </a:p>
        </p:txBody>
      </p:sp>
      <p:sp>
        <p:nvSpPr>
          <p:cNvPr id="3" name="Subtitle 2"/>
          <p:cNvSpPr>
            <a:spLocks noGrp="1"/>
          </p:cNvSpPr>
          <p:nvPr>
            <p:ph type="subTitle" idx="1"/>
          </p:nvPr>
        </p:nvSpPr>
        <p:spPr/>
        <p:txBody>
          <a:bodyPr/>
          <a:lstStyle/>
          <a:p>
            <a:r>
              <a:rPr lang="en-US" dirty="0" smtClean="0">
                <a:latin typeface="Georgia" panose="02040502050405020303" pitchFamily="18" charset="0"/>
              </a:rPr>
              <a:t>Tennessee Data &amp; Attendance Conference</a:t>
            </a:r>
            <a:endParaRPr lang="en-US" dirty="0">
              <a:latin typeface="Georgia" panose="02040502050405020303" pitchFamily="18" charset="0"/>
            </a:endParaRPr>
          </a:p>
        </p:txBody>
      </p:sp>
      <p:sp>
        <p:nvSpPr>
          <p:cNvPr id="4" name="Text Placeholder 3"/>
          <p:cNvSpPr>
            <a:spLocks noGrp="1"/>
          </p:cNvSpPr>
          <p:nvPr>
            <p:ph type="body" sz="quarter" idx="10"/>
          </p:nvPr>
        </p:nvSpPr>
        <p:spPr>
          <a:xfrm>
            <a:off x="1981201" y="6324600"/>
            <a:ext cx="5106002" cy="457200"/>
          </a:xfrm>
        </p:spPr>
        <p:txBody>
          <a:bodyPr>
            <a:normAutofit fontScale="92500" lnSpcReduction="10000"/>
          </a:bodyPr>
          <a:lstStyle/>
          <a:p>
            <a:r>
              <a:rPr lang="en-US" dirty="0" smtClean="0">
                <a:latin typeface="Arial" panose="020B0604020202020204" pitchFamily="34" charset="0"/>
                <a:cs typeface="Arial" panose="020B0604020202020204" pitchFamily="34" charset="0"/>
              </a:rPr>
              <a:t>Justin Singleton &amp; Alyson Lerma | Consolidated Planning &amp; Monitoring| April19, 2018</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1" dirty="0" smtClean="0"/>
              <a:t>Definition and Identification</a:t>
            </a:r>
            <a:endParaRPr lang="en-US" dirty="0"/>
          </a:p>
          <a:p>
            <a:pPr lvl="1"/>
            <a:r>
              <a:rPr lang="en-US" dirty="0"/>
              <a:t>C</a:t>
            </a:r>
            <a:r>
              <a:rPr lang="en-US" dirty="0" smtClean="0"/>
              <a:t>hildren </a:t>
            </a:r>
            <a:r>
              <a:rPr lang="en-US" dirty="0"/>
              <a:t>placed away from their parents or legal guardians by the Department of Children’s Services (DCS</a:t>
            </a:r>
            <a:r>
              <a:rPr lang="en-US" dirty="0" smtClean="0"/>
              <a:t>).</a:t>
            </a:r>
          </a:p>
          <a:p>
            <a:pPr lvl="1"/>
            <a:r>
              <a:rPr lang="en-US" dirty="0" smtClean="0"/>
              <a:t>Foster students are listed on the monthly report from DCS that TDOE sends to LEAs’ School Nutrition.</a:t>
            </a:r>
          </a:p>
          <a:p>
            <a:pPr lvl="1"/>
            <a:endParaRPr lang="en-US" dirty="0" smtClean="0"/>
          </a:p>
          <a:p>
            <a:pPr lvl="1"/>
            <a:r>
              <a:rPr lang="en-US" u="sng" dirty="0" smtClean="0"/>
              <a:t>DOES </a:t>
            </a:r>
            <a:r>
              <a:rPr lang="en-US" b="1" u="sng" dirty="0" smtClean="0"/>
              <a:t>NOT</a:t>
            </a:r>
            <a:r>
              <a:rPr lang="en-US" u="sng" dirty="0" smtClean="0"/>
              <a:t> INCLUDE STUDENTS WHO:</a:t>
            </a:r>
          </a:p>
          <a:p>
            <a:pPr lvl="2"/>
            <a:r>
              <a:rPr lang="en-US" dirty="0" smtClean="0"/>
              <a:t>Are staying with a family friend or relative</a:t>
            </a:r>
          </a:p>
          <a:p>
            <a:pPr lvl="2"/>
            <a:r>
              <a:rPr lang="en-US" dirty="0" smtClean="0"/>
              <a:t>Are homeless per McKinney-Vento definition</a:t>
            </a:r>
          </a:p>
          <a:p>
            <a:pPr lvl="2"/>
            <a:r>
              <a:rPr lang="en-US" dirty="0" smtClean="0"/>
              <a:t>Are runaways</a:t>
            </a:r>
          </a:p>
          <a:p>
            <a:pPr lvl="1"/>
            <a:endParaRPr lang="en-US" dirty="0" smtClean="0"/>
          </a:p>
          <a:p>
            <a:pPr lvl="0"/>
            <a:r>
              <a:rPr lang="en-US" b="1" dirty="0" smtClean="0"/>
              <a:t>Student Classification of Foster Students</a:t>
            </a:r>
            <a:endParaRPr lang="en-US" dirty="0"/>
          </a:p>
          <a:p>
            <a:pPr lvl="1"/>
            <a:r>
              <a:rPr lang="en-US" dirty="0"/>
              <a:t>Use </a:t>
            </a:r>
            <a:r>
              <a:rPr lang="en-US" dirty="0" smtClean="0"/>
              <a:t>code: FOS01</a:t>
            </a:r>
            <a:endParaRPr lang="en-US" dirty="0"/>
          </a:p>
        </p:txBody>
      </p:sp>
      <p:sp>
        <p:nvSpPr>
          <p:cNvPr id="3" name="Title 2"/>
          <p:cNvSpPr>
            <a:spLocks noGrp="1"/>
          </p:cNvSpPr>
          <p:nvPr>
            <p:ph type="title"/>
          </p:nvPr>
        </p:nvSpPr>
        <p:spPr/>
        <p:txBody>
          <a:bodyPr/>
          <a:lstStyle/>
          <a:p>
            <a:r>
              <a:rPr lang="en-US" dirty="0" smtClean="0"/>
              <a:t>Children and Youth in Foster Care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xmlns="" val="9873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Included in the Economically Disadvantaged (ED) subgroup</a:t>
            </a:r>
            <a:r>
              <a:rPr lang="en-US" dirty="0"/>
              <a:t>.</a:t>
            </a:r>
          </a:p>
          <a:p>
            <a:endParaRPr lang="en-US" b="1" dirty="0" smtClean="0"/>
          </a:p>
          <a:p>
            <a:r>
              <a:rPr lang="en-US" dirty="0" smtClean="0"/>
              <a:t>New required reporting per ESSA</a:t>
            </a:r>
          </a:p>
          <a:p>
            <a:endParaRPr lang="en-US" b="1" dirty="0" smtClean="0"/>
          </a:p>
          <a:p>
            <a:r>
              <a:rPr lang="en-US" b="1" dirty="0" smtClean="0"/>
              <a:t>Economically </a:t>
            </a:r>
            <a:r>
              <a:rPr lang="en-US" b="1" dirty="0"/>
              <a:t>Disadvantaged (ED) Subgroup</a:t>
            </a:r>
            <a:r>
              <a:rPr lang="en-US" dirty="0"/>
              <a:t> </a:t>
            </a:r>
          </a:p>
          <a:p>
            <a:pPr lvl="1"/>
            <a:r>
              <a:rPr lang="en-US" dirty="0" smtClean="0"/>
              <a:t>Enter </a:t>
            </a:r>
            <a:r>
              <a:rPr lang="en-US" dirty="0"/>
              <a:t>the J-Direct Certification of Economic Disadvantage student classification IN ADDITION to the FOS01-Foster Care student classification.  </a:t>
            </a:r>
          </a:p>
          <a:p>
            <a:endParaRPr lang="en-US" dirty="0"/>
          </a:p>
        </p:txBody>
      </p:sp>
      <p:sp>
        <p:nvSpPr>
          <p:cNvPr id="3" name="Title 2"/>
          <p:cNvSpPr>
            <a:spLocks noGrp="1"/>
          </p:cNvSpPr>
          <p:nvPr>
            <p:ph type="title"/>
          </p:nvPr>
        </p:nvSpPr>
        <p:spPr/>
        <p:txBody>
          <a:bodyPr/>
          <a:lstStyle/>
          <a:p>
            <a:r>
              <a:rPr lang="en-US" dirty="0"/>
              <a:t>Children and Youth in Foster Care </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11</a:t>
            </a:fld>
            <a:endParaRPr lang="en-US" dirty="0"/>
          </a:p>
        </p:txBody>
      </p:sp>
      <p:pic>
        <p:nvPicPr>
          <p:cNvPr id="5" name="Picture 4"/>
          <p:cNvPicPr>
            <a:picLocks noChangeAspect="1"/>
          </p:cNvPicPr>
          <p:nvPr/>
        </p:nvPicPr>
        <p:blipFill>
          <a:blip r:embed="rId3"/>
          <a:stretch>
            <a:fillRect/>
          </a:stretch>
        </p:blipFill>
        <p:spPr>
          <a:xfrm>
            <a:off x="3962400" y="4984779"/>
            <a:ext cx="2999492" cy="944962"/>
          </a:xfrm>
          <a:prstGeom prst="rect">
            <a:avLst/>
          </a:prstGeom>
        </p:spPr>
      </p:pic>
    </p:spTree>
    <p:extLst>
      <p:ext uri="{BB962C8B-B14F-4D97-AF65-F5344CB8AC3E}">
        <p14:creationId xmlns:p14="http://schemas.microsoft.com/office/powerpoint/2010/main" xmlns="" val="2320595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smtClean="0"/>
              <a:t>For accountability, assessment, </a:t>
            </a:r>
            <a:r>
              <a:rPr lang="en-US" dirty="0"/>
              <a:t>and BEP funding consists of students eligible for free school meals due </a:t>
            </a:r>
            <a:r>
              <a:rPr lang="en-US" dirty="0" smtClean="0"/>
              <a:t>to: </a:t>
            </a:r>
            <a:endParaRPr lang="en-US" sz="1800" dirty="0"/>
          </a:p>
          <a:p>
            <a:pPr lvl="1"/>
            <a:r>
              <a:rPr lang="en-US" sz="2400" dirty="0"/>
              <a:t>direct certification of economic disadvantage (J) as participants in federal/state income/nutrition programs (e.g., TANF, SNAP) or due to </a:t>
            </a:r>
            <a:endParaRPr lang="en-US" sz="2400" dirty="0" smtClean="0"/>
          </a:p>
          <a:p>
            <a:pPr lvl="1"/>
            <a:endParaRPr lang="en-US" sz="1800" dirty="0"/>
          </a:p>
          <a:p>
            <a:pPr lvl="1"/>
            <a:r>
              <a:rPr lang="en-US" sz="2400" dirty="0"/>
              <a:t>categorical eligibility through their status </a:t>
            </a:r>
            <a:r>
              <a:rPr lang="en-US" sz="2400" dirty="0" smtClean="0"/>
              <a:t>as</a:t>
            </a:r>
          </a:p>
          <a:p>
            <a:pPr lvl="2"/>
            <a:r>
              <a:rPr lang="en-US" dirty="0"/>
              <a:t>foster care (FOS01</a:t>
            </a:r>
            <a:r>
              <a:rPr lang="en-US" dirty="0" smtClean="0"/>
              <a:t>),</a:t>
            </a:r>
          </a:p>
          <a:p>
            <a:pPr lvl="2"/>
            <a:r>
              <a:rPr lang="en-US" dirty="0" smtClean="0"/>
              <a:t>homeless </a:t>
            </a:r>
            <a:r>
              <a:rPr lang="en-US" dirty="0"/>
              <a:t>(H), </a:t>
            </a:r>
            <a:endParaRPr lang="en-US" dirty="0" smtClean="0"/>
          </a:p>
          <a:p>
            <a:pPr lvl="2"/>
            <a:r>
              <a:rPr lang="en-US" dirty="0" smtClean="0"/>
              <a:t>migrant </a:t>
            </a:r>
            <a:r>
              <a:rPr lang="en-US" dirty="0"/>
              <a:t>(I), </a:t>
            </a:r>
            <a:r>
              <a:rPr lang="en-US" dirty="0" smtClean="0"/>
              <a:t>and</a:t>
            </a:r>
          </a:p>
          <a:p>
            <a:pPr lvl="2"/>
            <a:r>
              <a:rPr lang="en-US" dirty="0" smtClean="0"/>
              <a:t>runaway </a:t>
            </a:r>
            <a:r>
              <a:rPr lang="en-US" dirty="0"/>
              <a:t>(U</a:t>
            </a:r>
            <a:r>
              <a:rPr lang="en-US" dirty="0" smtClean="0"/>
              <a:t>).  </a:t>
            </a:r>
            <a:endParaRPr lang="en-US" sz="1600" dirty="0"/>
          </a:p>
          <a:p>
            <a:endParaRPr lang="en-US" dirty="0"/>
          </a:p>
        </p:txBody>
      </p:sp>
      <p:sp>
        <p:nvSpPr>
          <p:cNvPr id="3" name="Title 2"/>
          <p:cNvSpPr>
            <a:spLocks noGrp="1"/>
          </p:cNvSpPr>
          <p:nvPr>
            <p:ph type="title"/>
          </p:nvPr>
        </p:nvSpPr>
        <p:spPr/>
        <p:txBody>
          <a:bodyPr>
            <a:normAutofit fontScale="90000"/>
          </a:bodyPr>
          <a:lstStyle/>
          <a:p>
            <a:r>
              <a:rPr lang="en-US" dirty="0" smtClean="0"/>
              <a:t>Economically Disadvantaged  Subgroup</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xmlns="" val="3514195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328,288 </a:t>
            </a:r>
            <a:r>
              <a:rPr lang="en-US" dirty="0"/>
              <a:t>students were flagged with the J-Direct Cert student </a:t>
            </a:r>
            <a:r>
              <a:rPr lang="en-US" dirty="0" smtClean="0"/>
              <a:t>classification in March 2018.</a:t>
            </a:r>
          </a:p>
          <a:p>
            <a:endParaRPr lang="en-US" dirty="0"/>
          </a:p>
          <a:p>
            <a:r>
              <a:rPr lang="en-US" dirty="0"/>
              <a:t>O</a:t>
            </a:r>
            <a:r>
              <a:rPr lang="en-US" dirty="0" smtClean="0"/>
              <a:t>ver </a:t>
            </a:r>
            <a:r>
              <a:rPr lang="en-US" dirty="0"/>
              <a:t>398,000 students were flagged in June </a:t>
            </a:r>
            <a:r>
              <a:rPr lang="en-US" dirty="0" smtClean="0"/>
              <a:t>2017.</a:t>
            </a:r>
            <a:endParaRPr lang="en-US" dirty="0"/>
          </a:p>
          <a:p>
            <a:endParaRPr lang="en-US" dirty="0" smtClean="0"/>
          </a:p>
          <a:p>
            <a:endParaRPr lang="en-US" dirty="0"/>
          </a:p>
          <a:p>
            <a:pPr marL="0" indent="0">
              <a:buNone/>
            </a:pPr>
            <a:endParaRPr lang="en-US" dirty="0"/>
          </a:p>
        </p:txBody>
      </p:sp>
      <p:sp>
        <p:nvSpPr>
          <p:cNvPr id="3" name="Title 2"/>
          <p:cNvSpPr>
            <a:spLocks noGrp="1"/>
          </p:cNvSpPr>
          <p:nvPr>
            <p:ph type="title"/>
          </p:nvPr>
        </p:nvSpPr>
        <p:spPr/>
        <p:txBody>
          <a:bodyPr/>
          <a:lstStyle/>
          <a:p>
            <a:r>
              <a:rPr lang="en-US" dirty="0"/>
              <a:t>J-Direct Cert Student Classification</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13</a:t>
            </a:fld>
            <a:endParaRPr lang="en-US" dirty="0"/>
          </a:p>
        </p:txBody>
      </p:sp>
      <p:pic>
        <p:nvPicPr>
          <p:cNvPr id="5" name="Picture 4"/>
          <p:cNvPicPr>
            <a:picLocks noChangeAspect="1"/>
          </p:cNvPicPr>
          <p:nvPr/>
        </p:nvPicPr>
        <p:blipFill>
          <a:blip r:embed="rId3"/>
          <a:stretch>
            <a:fillRect/>
          </a:stretch>
        </p:blipFill>
        <p:spPr>
          <a:xfrm>
            <a:off x="3276600" y="3259710"/>
            <a:ext cx="2133600" cy="2507900"/>
          </a:xfrm>
          <a:prstGeom prst="rect">
            <a:avLst/>
          </a:prstGeom>
        </p:spPr>
      </p:pic>
    </p:spTree>
    <p:extLst>
      <p:ext uri="{BB962C8B-B14F-4D97-AF65-F5344CB8AC3E}">
        <p14:creationId xmlns:p14="http://schemas.microsoft.com/office/powerpoint/2010/main" xmlns="" val="3140884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271721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McKinney-Vento Updates</a:t>
            </a:r>
          </a:p>
          <a:p>
            <a:pPr lvl="1"/>
            <a:r>
              <a:rPr lang="en-US" dirty="0" smtClean="0"/>
              <a:t>Justin C. Singleton, McKinney-Vento Coordinator</a:t>
            </a:r>
          </a:p>
          <a:p>
            <a:pPr lvl="1"/>
            <a:endParaRPr lang="en-US" dirty="0"/>
          </a:p>
          <a:p>
            <a:r>
              <a:rPr lang="en-US" dirty="0" smtClean="0"/>
              <a:t>Foster Care Updates</a:t>
            </a:r>
          </a:p>
          <a:p>
            <a:pPr lvl="1"/>
            <a:r>
              <a:rPr lang="en-US" dirty="0" smtClean="0"/>
              <a:t>Dr. Alyson F. Lerma, Director of Monitoring</a:t>
            </a:r>
            <a:endParaRPr lang="en-US" dirty="0"/>
          </a:p>
        </p:txBody>
      </p:sp>
      <p:sp>
        <p:nvSpPr>
          <p:cNvPr id="3" name="Title 2"/>
          <p:cNvSpPr>
            <a:spLocks noGrp="1"/>
          </p:cNvSpPr>
          <p:nvPr>
            <p:ph type="title"/>
          </p:nvPr>
        </p:nvSpPr>
        <p:spPr/>
        <p:txBody>
          <a:bodyPr/>
          <a:lstStyle/>
          <a:p>
            <a:r>
              <a:rPr lang="en-US" dirty="0" smtClean="0"/>
              <a:t>Overview</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xmlns="" val="152385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McKinney-Vento Program Updates</a:t>
            </a:r>
            <a:endParaRPr lang="en-US" dirty="0"/>
          </a:p>
        </p:txBody>
      </p:sp>
    </p:spTree>
    <p:extLst>
      <p:ext uri="{BB962C8B-B14F-4D97-AF65-F5344CB8AC3E}">
        <p14:creationId xmlns:p14="http://schemas.microsoft.com/office/powerpoint/2010/main" xmlns="" val="3611178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Definition:</a:t>
            </a:r>
          </a:p>
          <a:p>
            <a:pPr marL="457200" lvl="1" indent="0">
              <a:buNone/>
            </a:pPr>
            <a:r>
              <a:rPr lang="en-US" dirty="0"/>
              <a:t>(A) means individuals who lack a fixed, regular, and adequate nighttime residence (within the meaning of section 103(a)(1)); and</a:t>
            </a:r>
          </a:p>
          <a:p>
            <a:pPr lvl="1"/>
            <a:endParaRPr lang="en-US" dirty="0"/>
          </a:p>
          <a:p>
            <a:pPr marL="457200" lvl="1" indent="0">
              <a:buNone/>
            </a:pPr>
            <a:r>
              <a:rPr lang="en-US" dirty="0"/>
              <a:t>(B) includes--</a:t>
            </a:r>
          </a:p>
          <a:p>
            <a:pPr lvl="1"/>
            <a:endParaRPr lang="en-US" dirty="0"/>
          </a:p>
          <a:p>
            <a:pPr marL="457200" lvl="1" indent="0">
              <a:buNone/>
            </a:pPr>
            <a:r>
              <a:rPr lang="en-US" dirty="0"/>
              <a:t>(</a:t>
            </a:r>
            <a:r>
              <a:rPr lang="en-US" dirty="0" err="1"/>
              <a:t>i</a:t>
            </a:r>
            <a:r>
              <a:rPr lang="en-US" dirty="0"/>
              <a:t>) children and youths who are sharing the housing of other persons due to loss of housing, economic hardship, or a similar reason; are living in motels, hotels, trailer parks, or camping grounds due to the lack of alternative adequate accommodations; are living in emergency or transitional shelters; or are abandoned in hospitals;* </a:t>
            </a:r>
          </a:p>
          <a:p>
            <a:pPr lvl="1"/>
            <a:endParaRPr lang="en-US" dirty="0"/>
          </a:p>
          <a:p>
            <a:pPr marL="457200" lvl="1" indent="0">
              <a:buNone/>
            </a:pPr>
            <a:r>
              <a:rPr lang="en-US" dirty="0"/>
              <a:t>(ii) children and youths who have a primary nighttime residence that is a public or private place not designed for or ordinarily used as a regular sleeping accommodation for human beings (within the meaning of section 103(a)(2)(C)); </a:t>
            </a:r>
          </a:p>
          <a:p>
            <a:pPr lvl="1"/>
            <a:endParaRPr lang="en-US" dirty="0"/>
          </a:p>
        </p:txBody>
      </p:sp>
      <p:sp>
        <p:nvSpPr>
          <p:cNvPr id="3" name="Title 2"/>
          <p:cNvSpPr>
            <a:spLocks noGrp="1"/>
          </p:cNvSpPr>
          <p:nvPr>
            <p:ph type="title"/>
          </p:nvPr>
        </p:nvSpPr>
        <p:spPr/>
        <p:txBody>
          <a:bodyPr/>
          <a:lstStyle/>
          <a:p>
            <a:r>
              <a:rPr lang="en-US" dirty="0" smtClean="0"/>
              <a:t>McKinney-Vento Act</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xmlns="" val="812248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lvl="1" indent="0">
              <a:buNone/>
            </a:pPr>
            <a:r>
              <a:rPr lang="en-US" sz="1900" dirty="0">
                <a:solidFill>
                  <a:srgbClr val="000000"/>
                </a:solidFill>
              </a:rPr>
              <a:t>(iii) children and youths who are living in cars, parks, public spaces, abandoned buildings, substandard housing, bus or train stations, or similar settings; and </a:t>
            </a:r>
          </a:p>
          <a:p>
            <a:pPr lvl="1"/>
            <a:endParaRPr lang="en-US" sz="1900" dirty="0">
              <a:solidFill>
                <a:srgbClr val="000000"/>
              </a:solidFill>
            </a:endParaRPr>
          </a:p>
          <a:p>
            <a:pPr marL="457200" lvl="1" indent="0">
              <a:buNone/>
            </a:pPr>
            <a:r>
              <a:rPr lang="en-US" sz="1900" dirty="0">
                <a:solidFill>
                  <a:srgbClr val="000000"/>
                </a:solidFill>
              </a:rPr>
              <a:t>(iv) migratory children (as such term is defined in section 1309 of the Elementary and Secondary Education Act of 1965) who qualify as homeless for the purposes of this subtitle because the children are living in circumstances described in clauses (</a:t>
            </a:r>
            <a:r>
              <a:rPr lang="en-US" sz="1900" dirty="0" err="1">
                <a:solidFill>
                  <a:srgbClr val="000000"/>
                </a:solidFill>
              </a:rPr>
              <a:t>i</a:t>
            </a:r>
            <a:r>
              <a:rPr lang="en-US" sz="1900" dirty="0">
                <a:solidFill>
                  <a:srgbClr val="000000"/>
                </a:solidFill>
              </a:rPr>
              <a:t>) through (iii</a:t>
            </a:r>
            <a:r>
              <a:rPr lang="en-US" sz="1900" dirty="0" smtClean="0">
                <a:solidFill>
                  <a:srgbClr val="000000"/>
                </a:solidFill>
              </a:rPr>
              <a:t>).</a:t>
            </a:r>
          </a:p>
          <a:p>
            <a:pPr marL="457200" lvl="1" indent="0">
              <a:buNone/>
            </a:pPr>
            <a:endParaRPr lang="en-US" sz="1900" dirty="0">
              <a:solidFill>
                <a:srgbClr val="000000"/>
              </a:solidFill>
            </a:endParaRPr>
          </a:p>
          <a:p>
            <a:pPr marL="457200" lvl="1" indent="0">
              <a:buNone/>
            </a:pPr>
            <a:endParaRPr lang="en-US" sz="1900" dirty="0" smtClean="0">
              <a:solidFill>
                <a:srgbClr val="000000"/>
              </a:solidFill>
            </a:endParaRPr>
          </a:p>
          <a:p>
            <a:pPr marL="457200" lvl="1" indent="0">
              <a:buNone/>
            </a:pPr>
            <a:endParaRPr lang="en-US" sz="1900" dirty="0">
              <a:solidFill>
                <a:srgbClr val="000000"/>
              </a:solidFill>
            </a:endParaRPr>
          </a:p>
          <a:p>
            <a:pPr marL="457200" lvl="1" indent="0">
              <a:buNone/>
            </a:pPr>
            <a:endParaRPr lang="en-US" sz="1900" dirty="0" smtClean="0">
              <a:solidFill>
                <a:srgbClr val="000000"/>
              </a:solidFill>
            </a:endParaRPr>
          </a:p>
          <a:p>
            <a:pPr marL="457200" lvl="1" indent="0">
              <a:buNone/>
            </a:pPr>
            <a:r>
              <a:rPr lang="en-US" sz="1200" dirty="0">
                <a:solidFill>
                  <a:srgbClr val="000000"/>
                </a:solidFill>
              </a:rPr>
              <a:t>42, §§ 119-9101-9107 (January 6, 2015).</a:t>
            </a:r>
          </a:p>
        </p:txBody>
      </p:sp>
      <p:sp>
        <p:nvSpPr>
          <p:cNvPr id="3" name="Title 2"/>
          <p:cNvSpPr>
            <a:spLocks noGrp="1"/>
          </p:cNvSpPr>
          <p:nvPr>
            <p:ph type="title"/>
          </p:nvPr>
        </p:nvSpPr>
        <p:spPr/>
        <p:txBody>
          <a:bodyPr/>
          <a:lstStyle/>
          <a:p>
            <a:r>
              <a:rPr lang="en-US" dirty="0"/>
              <a:t>McKinney-Vento Act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xmlns="" val="3498836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0" y="1447800"/>
            <a:ext cx="9000630" cy="3409568"/>
          </a:xfrm>
          <a:prstGeom prst="rect">
            <a:avLst/>
          </a:prstGeom>
        </p:spPr>
      </p:pic>
      <p:sp>
        <p:nvSpPr>
          <p:cNvPr id="3" name="Title 2"/>
          <p:cNvSpPr>
            <a:spLocks noGrp="1"/>
          </p:cNvSpPr>
          <p:nvPr>
            <p:ph type="title"/>
          </p:nvPr>
        </p:nvSpPr>
        <p:spPr/>
        <p:txBody>
          <a:bodyPr/>
          <a:lstStyle/>
          <a:p>
            <a:r>
              <a:rPr lang="en-US" dirty="0" smtClean="0"/>
              <a:t>Night Time Residence Codes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
        <p:nvSpPr>
          <p:cNvPr id="2" name="TextBox 1"/>
          <p:cNvSpPr txBox="1"/>
          <p:nvPr/>
        </p:nvSpPr>
        <p:spPr>
          <a:xfrm>
            <a:off x="457200" y="5257800"/>
            <a:ext cx="8153400" cy="461665"/>
          </a:xfrm>
          <a:prstGeom prst="rect">
            <a:avLst/>
          </a:prstGeom>
          <a:noFill/>
        </p:spPr>
        <p:txBody>
          <a:bodyPr wrap="square" rtlCol="0">
            <a:spAutoFit/>
          </a:bodyPr>
          <a:lstStyle/>
          <a:p>
            <a:r>
              <a:rPr lang="en-US" sz="1200" dirty="0" smtClean="0">
                <a:solidFill>
                  <a:schemeClr val="accent1"/>
                </a:solidFill>
              </a:rPr>
              <a:t>(2017). </a:t>
            </a:r>
            <a:r>
              <a:rPr lang="en-US" sz="1200" i="1" dirty="0" smtClean="0">
                <a:solidFill>
                  <a:schemeClr val="accent1"/>
                </a:solidFill>
              </a:rPr>
              <a:t>Tennessee Department of Education: Data dictionary</a:t>
            </a:r>
            <a:r>
              <a:rPr lang="en-US" sz="1200" dirty="0" smtClean="0">
                <a:solidFill>
                  <a:schemeClr val="accent1"/>
                </a:solidFill>
              </a:rPr>
              <a:t>. </a:t>
            </a:r>
            <a:r>
              <a:rPr lang="en-US" sz="1200" dirty="0">
                <a:solidFill>
                  <a:schemeClr val="accent1"/>
                </a:solidFill>
              </a:rPr>
              <a:t>Retrieved from </a:t>
            </a:r>
            <a:r>
              <a:rPr lang="en-US" sz="1200" dirty="0" smtClean="0">
                <a:solidFill>
                  <a:schemeClr val="accent1"/>
                </a:solidFill>
              </a:rPr>
              <a:t>  </a:t>
            </a:r>
          </a:p>
          <a:p>
            <a:r>
              <a:rPr lang="en-US" sz="1200" dirty="0">
                <a:solidFill>
                  <a:schemeClr val="accent1"/>
                </a:solidFill>
              </a:rPr>
              <a:t> </a:t>
            </a:r>
            <a:r>
              <a:rPr lang="en-US" sz="1200" dirty="0" smtClean="0">
                <a:solidFill>
                  <a:schemeClr val="accent1"/>
                </a:solidFill>
              </a:rPr>
              <a:t>    https</a:t>
            </a:r>
            <a:r>
              <a:rPr lang="en-US" sz="1200" dirty="0">
                <a:solidFill>
                  <a:schemeClr val="accent1"/>
                </a:solidFill>
              </a:rPr>
              <a:t>://www.tn.gov/content/dam/tn/education/technology/EIS/eis_data_dictionary_2017-18.pdf  </a:t>
            </a:r>
            <a:endParaRPr lang="en-US" sz="1200" i="1" dirty="0">
              <a:solidFill>
                <a:schemeClr val="accent1"/>
              </a:solidFill>
            </a:endParaRPr>
          </a:p>
        </p:txBody>
      </p:sp>
    </p:spTree>
    <p:extLst>
      <p:ext uri="{BB962C8B-B14F-4D97-AF65-F5344CB8AC3E}">
        <p14:creationId xmlns:p14="http://schemas.microsoft.com/office/powerpoint/2010/main" xmlns="" val="1693106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3759395331"/>
              </p:ext>
            </p:extLst>
          </p:nvPr>
        </p:nvGraphicFramePr>
        <p:xfrm>
          <a:off x="304800" y="1905000"/>
          <a:ext cx="8382000" cy="3306762"/>
        </p:xfrm>
        <a:graphic>
          <a:graphicData uri="http://schemas.openxmlformats.org/drawingml/2006/table">
            <a:tbl>
              <a:tblPr firstRow="1" firstCol="1" bandRow="1"/>
              <a:tblGrid>
                <a:gridCol w="1208690"/>
                <a:gridCol w="7173310"/>
              </a:tblGrid>
              <a:tr h="3306762">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Homeless Student Classification </a:t>
                      </a:r>
                      <a:endParaRPr lang="en-US" sz="1400" dirty="0" smtClean="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smtClean="0">
                          <a:solidFill>
                            <a:srgbClr val="000000"/>
                          </a:solidFill>
                          <a:effectLst/>
                          <a:latin typeface="Calibri" panose="020F0502020204030204" pitchFamily="34" charset="0"/>
                          <a:ea typeface="Calibri" panose="020F0502020204030204" pitchFamily="34" charset="0"/>
                        </a:rPr>
                        <a:t>and </a:t>
                      </a:r>
                    </a:p>
                    <a:p>
                      <a:pPr marL="0" marR="0">
                        <a:spcBef>
                          <a:spcPts val="0"/>
                        </a:spcBef>
                        <a:spcAft>
                          <a:spcPts val="0"/>
                        </a:spcAft>
                      </a:pPr>
                      <a:r>
                        <a:rPr lang="en-US" sz="1400" dirty="0" smtClean="0">
                          <a:solidFill>
                            <a:srgbClr val="000000"/>
                          </a:solidFill>
                          <a:effectLst/>
                          <a:latin typeface="Calibri" panose="020F0502020204030204" pitchFamily="34" charset="0"/>
                          <a:ea typeface="Calibri" panose="020F0502020204030204" pitchFamily="34" charset="0"/>
                        </a:rPr>
                        <a:t>Homeless </a:t>
                      </a:r>
                      <a:r>
                        <a:rPr lang="en-US" sz="1400" dirty="0">
                          <a:solidFill>
                            <a:srgbClr val="000000"/>
                          </a:solidFill>
                          <a:effectLst/>
                          <a:latin typeface="Calibri" panose="020F0502020204030204" pitchFamily="34" charset="0"/>
                          <a:ea typeface="Calibri" panose="020F0502020204030204" pitchFamily="34" charset="0"/>
                        </a:rPr>
                        <a:t>Primary Nighttime Residence codes</a:t>
                      </a:r>
                      <a:endParaRPr lang="en-US" sz="14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1. Block loading of Record Id 44 Student Classification ‘H’ and generate fatal error if the </a:t>
                      </a:r>
                      <a:r>
                        <a:rPr lang="en-US" sz="1400" dirty="0" smtClean="0">
                          <a:solidFill>
                            <a:srgbClr val="000000"/>
                          </a:solidFill>
                          <a:effectLst/>
                          <a:latin typeface="Calibri" panose="020F0502020204030204" pitchFamily="34" charset="0"/>
                          <a:ea typeface="Calibri" panose="020F0502020204030204" pitchFamily="34" charset="0"/>
                        </a:rPr>
                        <a:t>  </a:t>
                      </a:r>
                    </a:p>
                    <a:p>
                      <a:pPr marL="0" marR="0">
                        <a:spcBef>
                          <a:spcPts val="0"/>
                        </a:spcBef>
                        <a:spcAft>
                          <a:spcPts val="0"/>
                        </a:spcAft>
                      </a:pPr>
                      <a:r>
                        <a:rPr lang="en-US" sz="1400" dirty="0" smtClean="0">
                          <a:solidFill>
                            <a:srgbClr val="000000"/>
                          </a:solidFill>
                          <a:effectLst/>
                          <a:latin typeface="Calibri" panose="020F0502020204030204" pitchFamily="34" charset="0"/>
                          <a:ea typeface="Calibri" panose="020F0502020204030204" pitchFamily="34" charset="0"/>
                        </a:rPr>
                        <a:t>    associated </a:t>
                      </a:r>
                      <a:r>
                        <a:rPr lang="en-US" sz="1400" dirty="0">
                          <a:solidFill>
                            <a:srgbClr val="000000"/>
                          </a:solidFill>
                          <a:effectLst/>
                          <a:latin typeface="Calibri" panose="020F0502020204030204" pitchFamily="34" charset="0"/>
                          <a:ea typeface="Calibri" panose="020F0502020204030204" pitchFamily="34" charset="0"/>
                        </a:rPr>
                        <a:t>enrollment has a Primary Nighttime Residence Code of 00 or NULL</a:t>
                      </a:r>
                      <a:br>
                        <a:rPr lang="en-US" sz="1400" dirty="0">
                          <a:solidFill>
                            <a:srgbClr val="000000"/>
                          </a:solidFill>
                          <a:effectLst/>
                          <a:latin typeface="Calibri" panose="020F0502020204030204" pitchFamily="34" charset="0"/>
                          <a:ea typeface="Calibri" panose="020F0502020204030204" pitchFamily="34" charset="0"/>
                        </a:rPr>
                      </a:br>
                      <a:r>
                        <a:rPr lang="en-US" sz="1400" dirty="0">
                          <a:solidFill>
                            <a:srgbClr val="000000"/>
                          </a:solidFill>
                          <a:effectLst/>
                          <a:latin typeface="Calibri" panose="020F0502020204030204" pitchFamily="34" charset="0"/>
                          <a:ea typeface="Calibri" panose="020F0502020204030204" pitchFamily="34" charset="0"/>
                        </a:rPr>
                        <a:t/>
                      </a:r>
                      <a:br>
                        <a:rPr lang="en-US" sz="1400" dirty="0">
                          <a:solidFill>
                            <a:srgbClr val="000000"/>
                          </a:solidFill>
                          <a:effectLst/>
                          <a:latin typeface="Calibri" panose="020F0502020204030204" pitchFamily="34" charset="0"/>
                          <a:ea typeface="Calibri" panose="020F0502020204030204" pitchFamily="34" charset="0"/>
                        </a:rPr>
                      </a:br>
                      <a:r>
                        <a:rPr lang="en-US" sz="1400" dirty="0">
                          <a:solidFill>
                            <a:srgbClr val="000000"/>
                          </a:solidFill>
                          <a:effectLst/>
                          <a:latin typeface="Calibri" panose="020F0502020204030204" pitchFamily="34" charset="0"/>
                          <a:ea typeface="Calibri" panose="020F0502020204030204" pitchFamily="34" charset="0"/>
                        </a:rPr>
                        <a:t>2. Block and generate fatal error for extract 41, if there is a NULL or 00 for primary residence code </a:t>
                      </a:r>
                      <a:endParaRPr lang="en-US" sz="1400" dirty="0" smtClean="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smtClean="0">
                          <a:solidFill>
                            <a:srgbClr val="000000"/>
                          </a:solidFill>
                          <a:effectLst/>
                          <a:latin typeface="Calibri" panose="020F0502020204030204" pitchFamily="34" charset="0"/>
                          <a:ea typeface="Calibri" panose="020F0502020204030204" pitchFamily="34" charset="0"/>
                        </a:rPr>
                        <a:t>    </a:t>
                      </a:r>
                      <a:r>
                        <a:rPr lang="en-US" sz="1400" baseline="0" dirty="0" smtClean="0">
                          <a:solidFill>
                            <a:srgbClr val="000000"/>
                          </a:solidFill>
                          <a:effectLst/>
                          <a:latin typeface="Calibri" panose="020F0502020204030204" pitchFamily="34" charset="0"/>
                          <a:ea typeface="Calibri" panose="020F0502020204030204" pitchFamily="34" charset="0"/>
                        </a:rPr>
                        <a:t> </a:t>
                      </a:r>
                      <a:r>
                        <a:rPr lang="en-US" sz="1400" dirty="0" smtClean="0">
                          <a:solidFill>
                            <a:srgbClr val="000000"/>
                          </a:solidFill>
                          <a:effectLst/>
                          <a:latin typeface="Calibri" panose="020F0502020204030204" pitchFamily="34" charset="0"/>
                          <a:ea typeface="Calibri" panose="020F0502020204030204" pitchFamily="34" charset="0"/>
                        </a:rPr>
                        <a:t>and </a:t>
                      </a:r>
                      <a:r>
                        <a:rPr lang="en-US" sz="1400" dirty="0">
                          <a:solidFill>
                            <a:srgbClr val="000000"/>
                          </a:solidFill>
                          <a:effectLst/>
                          <a:latin typeface="Calibri" panose="020F0502020204030204" pitchFamily="34" charset="0"/>
                          <a:ea typeface="Calibri" panose="020F0502020204030204" pitchFamily="34" charset="0"/>
                        </a:rPr>
                        <a:t>a student classification of H already exists for that enrollment.</a:t>
                      </a:r>
                      <a:br>
                        <a:rPr lang="en-US" sz="1400" dirty="0">
                          <a:solidFill>
                            <a:srgbClr val="000000"/>
                          </a:solidFill>
                          <a:effectLst/>
                          <a:latin typeface="Calibri" panose="020F0502020204030204" pitchFamily="34" charset="0"/>
                          <a:ea typeface="Calibri" panose="020F0502020204030204" pitchFamily="34" charset="0"/>
                        </a:rPr>
                      </a:br>
                      <a:r>
                        <a:rPr lang="en-US" sz="1400" dirty="0">
                          <a:solidFill>
                            <a:srgbClr val="000000"/>
                          </a:solidFill>
                          <a:effectLst/>
                          <a:latin typeface="Calibri" panose="020F0502020204030204" pitchFamily="34" charset="0"/>
                          <a:ea typeface="Calibri" panose="020F0502020204030204" pitchFamily="34" charset="0"/>
                        </a:rPr>
                        <a:t/>
                      </a:r>
                      <a:br>
                        <a:rPr lang="en-US" sz="1400" dirty="0">
                          <a:solidFill>
                            <a:srgbClr val="000000"/>
                          </a:solidFill>
                          <a:effectLst/>
                          <a:latin typeface="Calibri" panose="020F0502020204030204" pitchFamily="34" charset="0"/>
                          <a:ea typeface="Calibri" panose="020F0502020204030204" pitchFamily="34" charset="0"/>
                        </a:rPr>
                      </a:br>
                      <a:r>
                        <a:rPr lang="en-US" sz="1400" dirty="0">
                          <a:solidFill>
                            <a:srgbClr val="000000"/>
                          </a:solidFill>
                          <a:effectLst/>
                          <a:latin typeface="Calibri" panose="020F0502020204030204" pitchFamily="34" charset="0"/>
                          <a:ea typeface="Calibri" panose="020F0502020204030204" pitchFamily="34" charset="0"/>
                        </a:rPr>
                        <a:t>3. SIS package should not rollover "homeless nighttime residence" as part of their year end roll </a:t>
                      </a:r>
                      <a:endParaRPr lang="en-US" sz="1400" dirty="0" smtClean="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smtClean="0">
                          <a:solidFill>
                            <a:srgbClr val="000000"/>
                          </a:solidFill>
                          <a:effectLst/>
                          <a:latin typeface="Calibri" panose="020F0502020204030204" pitchFamily="34" charset="0"/>
                          <a:ea typeface="Calibri" panose="020F0502020204030204" pitchFamily="34" charset="0"/>
                        </a:rPr>
                        <a:t>    over</a:t>
                      </a:r>
                      <a:r>
                        <a:rPr lang="en-US" sz="1400" dirty="0">
                          <a:solidFill>
                            <a:srgbClr val="000000"/>
                          </a:solidFill>
                          <a:effectLst/>
                          <a:latin typeface="Calibri" panose="020F0502020204030204" pitchFamily="34" charset="0"/>
                          <a:ea typeface="Calibri" panose="020F0502020204030204" pitchFamily="34" charset="0"/>
                        </a:rPr>
                        <a:t>. </a:t>
                      </a:r>
                      <a:br>
                        <a:rPr lang="en-US" sz="1400" dirty="0">
                          <a:solidFill>
                            <a:srgbClr val="000000"/>
                          </a:solidFill>
                          <a:effectLst/>
                          <a:latin typeface="Calibri" panose="020F0502020204030204" pitchFamily="34" charset="0"/>
                          <a:ea typeface="Calibri" panose="020F0502020204030204" pitchFamily="34" charset="0"/>
                        </a:rPr>
                      </a:br>
                      <a:r>
                        <a:rPr lang="en-US" sz="1400" dirty="0">
                          <a:solidFill>
                            <a:srgbClr val="000000"/>
                          </a:solidFill>
                          <a:effectLst/>
                          <a:latin typeface="Calibri" panose="020F0502020204030204" pitchFamily="34" charset="0"/>
                          <a:ea typeface="Calibri" panose="020F0502020204030204" pitchFamily="34" charset="0"/>
                        </a:rPr>
                        <a:t/>
                      </a:r>
                      <a:br>
                        <a:rPr lang="en-US" sz="1400" dirty="0">
                          <a:solidFill>
                            <a:srgbClr val="000000"/>
                          </a:solidFill>
                          <a:effectLst/>
                          <a:latin typeface="Calibri" panose="020F0502020204030204" pitchFamily="34" charset="0"/>
                          <a:ea typeface="Calibri" panose="020F0502020204030204" pitchFamily="34" charset="0"/>
                        </a:rPr>
                      </a:br>
                      <a:r>
                        <a:rPr lang="en-US" sz="1400" dirty="0">
                          <a:solidFill>
                            <a:srgbClr val="000000"/>
                          </a:solidFill>
                          <a:effectLst/>
                          <a:latin typeface="Calibri" panose="020F0502020204030204" pitchFamily="34" charset="0"/>
                          <a:ea typeface="Calibri" panose="020F0502020204030204" pitchFamily="34" charset="0"/>
                        </a:rPr>
                        <a:t>4. Require SIS packages to cross-validate the H student classification against homeless primary </a:t>
                      </a:r>
                      <a:endParaRPr lang="en-US" sz="1400" dirty="0" smtClean="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smtClean="0">
                          <a:solidFill>
                            <a:srgbClr val="000000"/>
                          </a:solidFill>
                          <a:effectLst/>
                          <a:latin typeface="Calibri" panose="020F0502020204030204" pitchFamily="34" charset="0"/>
                          <a:ea typeface="Calibri" panose="020F0502020204030204" pitchFamily="34" charset="0"/>
                        </a:rPr>
                        <a:t>    </a:t>
                      </a:r>
                      <a:r>
                        <a:rPr lang="en-US" sz="1400" baseline="0" dirty="0" smtClean="0">
                          <a:solidFill>
                            <a:srgbClr val="000000"/>
                          </a:solidFill>
                          <a:effectLst/>
                          <a:latin typeface="Calibri" panose="020F0502020204030204" pitchFamily="34" charset="0"/>
                          <a:ea typeface="Calibri" panose="020F0502020204030204" pitchFamily="34" charset="0"/>
                        </a:rPr>
                        <a:t> </a:t>
                      </a:r>
                      <a:r>
                        <a:rPr lang="en-US" sz="1400" dirty="0" smtClean="0">
                          <a:solidFill>
                            <a:srgbClr val="000000"/>
                          </a:solidFill>
                          <a:effectLst/>
                          <a:latin typeface="Calibri" panose="020F0502020204030204" pitchFamily="34" charset="0"/>
                          <a:ea typeface="Calibri" panose="020F0502020204030204" pitchFamily="34" charset="0"/>
                        </a:rPr>
                        <a:t>nighttime </a:t>
                      </a:r>
                      <a:r>
                        <a:rPr lang="en-US" sz="1400" dirty="0">
                          <a:solidFill>
                            <a:srgbClr val="000000"/>
                          </a:solidFill>
                          <a:effectLst/>
                          <a:latin typeface="Calibri" panose="020F0502020204030204" pitchFamily="34" charset="0"/>
                          <a:ea typeface="Calibri" panose="020F0502020204030204" pitchFamily="34" charset="0"/>
                        </a:rPr>
                        <a:t>residence code to insure that both fields are entered in SIS for all homeless </a:t>
                      </a:r>
                      <a:r>
                        <a:rPr lang="en-US" sz="1400" dirty="0" smtClean="0">
                          <a:solidFill>
                            <a:srgbClr val="000000"/>
                          </a:solidFill>
                          <a:effectLst/>
                          <a:latin typeface="Calibri" panose="020F0502020204030204" pitchFamily="34" charset="0"/>
                          <a:ea typeface="Calibri" panose="020F0502020204030204" pitchFamily="34" charset="0"/>
                        </a:rPr>
                        <a:t> </a:t>
                      </a:r>
                    </a:p>
                    <a:p>
                      <a:pPr marL="0" marR="0">
                        <a:spcBef>
                          <a:spcPts val="0"/>
                        </a:spcBef>
                        <a:spcAft>
                          <a:spcPts val="0"/>
                        </a:spcAft>
                      </a:pPr>
                      <a:r>
                        <a:rPr lang="en-US" sz="1400" dirty="0" smtClean="0">
                          <a:solidFill>
                            <a:srgbClr val="000000"/>
                          </a:solidFill>
                          <a:effectLst/>
                          <a:latin typeface="Calibri" panose="020F0502020204030204" pitchFamily="34" charset="0"/>
                          <a:ea typeface="Calibri" panose="020F0502020204030204" pitchFamily="34" charset="0"/>
                        </a:rPr>
                        <a:t>     students</a:t>
                      </a:r>
                      <a:r>
                        <a:rPr lang="en-US" sz="1400" dirty="0">
                          <a:solidFill>
                            <a:srgbClr val="000000"/>
                          </a:solidFill>
                          <a:effectLst/>
                          <a:latin typeface="Calibri" panose="020F0502020204030204" pitchFamily="34" charset="0"/>
                          <a:ea typeface="Calibri" panose="020F0502020204030204" pitchFamily="34" charset="0"/>
                        </a:rPr>
                        <a:t>.</a:t>
                      </a:r>
                      <a:endParaRPr lang="en-US" sz="1400" dirty="0">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dirty="0" smtClean="0"/>
              <a:t>2018-19 SIS/EIS Changes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xmlns="" val="1829421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“00” is not a Homeless </a:t>
            </a:r>
            <a:r>
              <a:rPr lang="en-US" dirty="0"/>
              <a:t>R</a:t>
            </a:r>
            <a:r>
              <a:rPr lang="en-US" dirty="0" smtClean="0"/>
              <a:t>esidence code.</a:t>
            </a:r>
          </a:p>
          <a:p>
            <a:r>
              <a:rPr lang="en-US" dirty="0" smtClean="0"/>
              <a:t>All students identified as homeless should have a Homeless Residence (1-4) and Homeless Classification (Y).</a:t>
            </a:r>
          </a:p>
          <a:p>
            <a:r>
              <a:rPr lang="en-US" dirty="0" smtClean="0"/>
              <a:t>SIS packages and EIS do not transfer data in real time. </a:t>
            </a:r>
            <a:r>
              <a:rPr lang="en-US" dirty="0"/>
              <a:t>U</a:t>
            </a:r>
            <a:r>
              <a:rPr lang="en-US" dirty="0" smtClean="0"/>
              <a:t>pdates may take more than 24 hours. </a:t>
            </a:r>
          </a:p>
          <a:p>
            <a:endParaRPr lang="en-US" dirty="0" smtClean="0"/>
          </a:p>
        </p:txBody>
      </p:sp>
      <p:sp>
        <p:nvSpPr>
          <p:cNvPr id="3" name="Title 2"/>
          <p:cNvSpPr>
            <a:spLocks noGrp="1"/>
          </p:cNvSpPr>
          <p:nvPr>
            <p:ph type="title"/>
          </p:nvPr>
        </p:nvSpPr>
        <p:spPr/>
        <p:txBody>
          <a:bodyPr/>
          <a:lstStyle/>
          <a:p>
            <a:r>
              <a:rPr lang="en-US" dirty="0" smtClean="0"/>
              <a:t>Key Reminder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xmlns="" val="2304188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Foster Care Updates</a:t>
            </a:r>
            <a:endParaRPr lang="en-US" dirty="0"/>
          </a:p>
        </p:txBody>
      </p:sp>
    </p:spTree>
    <p:extLst>
      <p:ext uri="{BB962C8B-B14F-4D97-AF65-F5344CB8AC3E}">
        <p14:creationId xmlns:p14="http://schemas.microsoft.com/office/powerpoint/2010/main" xmlns="" val="3215216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DOE Template - Editing">
  <a:themeElements>
    <a:clrScheme name="Theme Colors for TDOE">
      <a:dk1>
        <a:srgbClr val="1B365D"/>
      </a:dk1>
      <a:lt1>
        <a:srgbClr val="FFFFFF"/>
      </a:lt1>
      <a:dk2>
        <a:srgbClr val="6E7073"/>
      </a:dk2>
      <a:lt2>
        <a:srgbClr val="EEEEEE"/>
      </a:lt2>
      <a:accent1>
        <a:srgbClr val="000000"/>
      </a:accent1>
      <a:accent2>
        <a:srgbClr val="174A7C"/>
      </a:accent2>
      <a:accent3>
        <a:srgbClr val="2DCCD3"/>
      </a:accent3>
      <a:accent4>
        <a:srgbClr val="D2D755"/>
      </a:accent4>
      <a:accent5>
        <a:srgbClr val="E87722"/>
      </a:accent5>
      <a:accent6>
        <a:srgbClr val="5D7975"/>
      </a:accent6>
      <a:hlink>
        <a:srgbClr val="0000FF"/>
      </a:hlink>
      <a:folHlink>
        <a:srgbClr val="800080"/>
      </a:folHlink>
    </a:clrScheme>
    <a:fontScheme name="Primary Fonts - Permian Slab and Open Sans">
      <a:majorFont>
        <a:latin typeface="PermianSlabSerifTypeface"/>
        <a:ea typeface=""/>
        <a:cs typeface=""/>
      </a:majorFont>
      <a:minorFont>
        <a:latin typeface="Open Sans"/>
        <a:ea typeface=""/>
        <a:cs typeface=""/>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A061CFA7-5784-4816-8865-3D363482387D}" vid="{3FE5B953-5DEC-4335-BBB5-E60459355A33}"/>
    </a:ext>
  </a:extLst>
</a:theme>
</file>

<file path=ppt/theme/theme3.xml><?xml version="1.0" encoding="utf-8"?>
<a:theme xmlns:a="http://schemas.openxmlformats.org/drawingml/2006/main" name="2_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A061CFA7-5784-4816-8865-3D363482387D}" vid="{3FE5B953-5DEC-4335-BBB5-E60459355A33}"/>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TDOE-PowerPoint-Template-Basic (16)</Template>
  <TotalTime>1263</TotalTime>
  <Words>678</Words>
  <Application>Microsoft Office PowerPoint</Application>
  <PresentationFormat>On-screen Show (4:3)</PresentationFormat>
  <Paragraphs>107</Paragraphs>
  <Slides>14</Slides>
  <Notes>14</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TDOE Template - Editing</vt:lpstr>
      <vt:lpstr>1_TDOE Template - Editing</vt:lpstr>
      <vt:lpstr>2_TDOE Template - Editing</vt:lpstr>
      <vt:lpstr>McKinney-Vento &amp; Foster Care Program Updates</vt:lpstr>
      <vt:lpstr>Overview</vt:lpstr>
      <vt:lpstr>McKinney-Vento Program Updates</vt:lpstr>
      <vt:lpstr>McKinney-Vento Act</vt:lpstr>
      <vt:lpstr>McKinney-Vento Act</vt:lpstr>
      <vt:lpstr>Night Time Residence Codes</vt:lpstr>
      <vt:lpstr>2018-19 SIS/EIS Changes</vt:lpstr>
      <vt:lpstr>Key Reminder</vt:lpstr>
      <vt:lpstr>Foster Care Updates</vt:lpstr>
      <vt:lpstr>Children and Youth in Foster Care </vt:lpstr>
      <vt:lpstr>Children and Youth in Foster Care </vt:lpstr>
      <vt:lpstr>Economically Disadvantaged  Subgroup</vt:lpstr>
      <vt:lpstr>J-Direct Cert Student Classification</vt:lpstr>
      <vt:lpstr>Slide 14</vt:lpstr>
    </vt:vector>
  </TitlesOfParts>
  <Company>State of Tennessee Dept.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Update</dc:title>
  <dc:creator>Justin Singleton</dc:creator>
  <cp:lastModifiedBy>Crystal.Brewer</cp:lastModifiedBy>
  <cp:revision>24</cp:revision>
  <dcterms:created xsi:type="dcterms:W3CDTF">2018-03-14T18:31:29Z</dcterms:created>
  <dcterms:modified xsi:type="dcterms:W3CDTF">2018-04-17T03:04:10Z</dcterms:modified>
</cp:coreProperties>
</file>