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2/23/2022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2/23/2022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2/23/2022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2/23/2022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jackbrummet.blogspot.com/2015/01/images-of-dr-martin-luther-king-jr.html" TargetMode="External"/><Relationship Id="rId3" Type="http://schemas.openxmlformats.org/officeDocument/2006/relationships/image" Target="../media/image2.png"/><Relationship Id="rId7"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 Id="rId9" Type="http://schemas.openxmlformats.org/officeDocument/2006/relationships/hyperlink" Target="https://creativecommons.org/licenses/by/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8.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5" name="Picture 4" descr="Computer Generated Lights">
            <a:extLst>
              <a:ext uri="{FF2B5EF4-FFF2-40B4-BE49-F238E27FC236}">
                <a16:creationId xmlns:a16="http://schemas.microsoft.com/office/drawing/2014/main" id="{13BA4603-76FA-4C9E-9416-F81D7143E37C}"/>
              </a:ext>
            </a:extLst>
          </p:cNvPr>
          <p:cNvPicPr>
            <a:picLocks noChangeAspect="1"/>
          </p:cNvPicPr>
          <p:nvPr/>
        </p:nvPicPr>
        <p:blipFill rotWithShape="1">
          <a:blip r:embed="rId2"/>
          <a:srcRect l="19703" r="30253"/>
          <a:stretch/>
        </p:blipFill>
        <p:spPr>
          <a:xfrm>
            <a:off x="7550980" y="10"/>
            <a:ext cx="4637843" cy="6857990"/>
          </a:xfrm>
          <a:prstGeom prst="rect">
            <a:avLst/>
          </a:prstGeom>
          <a:ln>
            <a:noFill/>
          </a:ln>
          <a:effectLst/>
        </p:spPr>
      </p:pic>
      <p:pic>
        <p:nvPicPr>
          <p:cNvPr id="9" name="Picture 8">
            <a:extLst>
              <a:ext uri="{FF2B5EF4-FFF2-40B4-BE49-F238E27FC236}">
                <a16:creationId xmlns:a16="http://schemas.microsoft.com/office/drawing/2014/main" id="{644EE71C-DC3A-487A-8C8C-AF7DF167DB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2"/>
            <a:ext cx="7767872" cy="225365"/>
          </a:xfrm>
          <a:prstGeom prst="rect">
            <a:avLst/>
          </a:prstGeom>
        </p:spPr>
      </p:pic>
      <p:sp>
        <p:nvSpPr>
          <p:cNvPr id="11" name="Rectangle 10">
            <a:extLst>
              <a:ext uri="{FF2B5EF4-FFF2-40B4-BE49-F238E27FC236}">
                <a16:creationId xmlns:a16="http://schemas.microsoft.com/office/drawing/2014/main" id="{8DF98E5E-94E4-48A3-8B63-E82760939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7868173"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53DDC5B-7EE0-4865-8E22-ADB5D43F1B22}"/>
              </a:ext>
            </a:extLst>
          </p:cNvPr>
          <p:cNvSpPr>
            <a:spLocks noGrp="1"/>
          </p:cNvSpPr>
          <p:nvPr>
            <p:ph type="ctrTitle"/>
          </p:nvPr>
        </p:nvSpPr>
        <p:spPr>
          <a:xfrm>
            <a:off x="680322" y="2733709"/>
            <a:ext cx="6752110" cy="1373070"/>
          </a:xfrm>
        </p:spPr>
        <p:txBody>
          <a:bodyPr>
            <a:normAutofit/>
          </a:bodyPr>
          <a:lstStyle/>
          <a:p>
            <a:r>
              <a:rPr lang="en-US" sz="4200" dirty="0"/>
              <a:t>DEVELOPING A PROPHETIC CONSCIOUSNESS</a:t>
            </a:r>
          </a:p>
        </p:txBody>
      </p:sp>
      <p:sp>
        <p:nvSpPr>
          <p:cNvPr id="3" name="Subtitle 2">
            <a:extLst>
              <a:ext uri="{FF2B5EF4-FFF2-40B4-BE49-F238E27FC236}">
                <a16:creationId xmlns:a16="http://schemas.microsoft.com/office/drawing/2014/main" id="{7BF5B32C-E4E1-4554-B53D-27F61C55CE98}"/>
              </a:ext>
            </a:extLst>
          </p:cNvPr>
          <p:cNvSpPr>
            <a:spLocks noGrp="1"/>
          </p:cNvSpPr>
          <p:nvPr>
            <p:ph type="subTitle" idx="1"/>
          </p:nvPr>
        </p:nvSpPr>
        <p:spPr>
          <a:xfrm>
            <a:off x="680322" y="4394039"/>
            <a:ext cx="6801932" cy="2125457"/>
          </a:xfrm>
        </p:spPr>
        <p:txBody>
          <a:bodyPr>
            <a:normAutofit/>
          </a:bodyPr>
          <a:lstStyle/>
          <a:p>
            <a:pPr algn="ctr"/>
            <a:r>
              <a:rPr lang="en-US" sz="1600" dirty="0"/>
              <a:t>Presented to</a:t>
            </a:r>
          </a:p>
          <a:p>
            <a:pPr algn="ctr"/>
            <a:r>
              <a:rPr lang="en-US" sz="1600" dirty="0"/>
              <a:t>The Middle District MBA Elizabeth Williams Young Institute</a:t>
            </a:r>
          </a:p>
          <a:p>
            <a:pPr algn="ctr"/>
            <a:r>
              <a:rPr lang="en-US" sz="1600" dirty="0"/>
              <a:t>February 23, 2022</a:t>
            </a:r>
          </a:p>
          <a:p>
            <a:pPr algn="ctr"/>
            <a:r>
              <a:rPr lang="en-US" sz="1600" dirty="0"/>
              <a:t>By</a:t>
            </a:r>
          </a:p>
          <a:p>
            <a:pPr algn="ctr"/>
            <a:r>
              <a:rPr lang="en-US" sz="1600" dirty="0"/>
              <a:t>Rev. James E. Victor, Jr.</a:t>
            </a:r>
          </a:p>
          <a:p>
            <a:endParaRPr lang="en-US" sz="700" dirty="0"/>
          </a:p>
        </p:txBody>
      </p:sp>
    </p:spTree>
    <p:extLst>
      <p:ext uri="{BB962C8B-B14F-4D97-AF65-F5344CB8AC3E}">
        <p14:creationId xmlns:p14="http://schemas.microsoft.com/office/powerpoint/2010/main" val="27508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71" name="Picture 70">
            <a:extLst>
              <a:ext uri="{FF2B5EF4-FFF2-40B4-BE49-F238E27FC236}">
                <a16:creationId xmlns:a16="http://schemas.microsoft.com/office/drawing/2014/main" id="{DE641BE7-E53D-4EDB-86DC-A76FE7EB682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3" name="Picture 72">
            <a:extLst>
              <a:ext uri="{FF2B5EF4-FFF2-40B4-BE49-F238E27FC236}">
                <a16:creationId xmlns:a16="http://schemas.microsoft.com/office/drawing/2014/main" id="{11A48E22-6C4A-485A-A345-17F1041FF95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5" name="Picture 74">
            <a:extLst>
              <a:ext uri="{FF2B5EF4-FFF2-40B4-BE49-F238E27FC236}">
                <a16:creationId xmlns:a16="http://schemas.microsoft.com/office/drawing/2014/main" id="{40C68FC5-6DE5-45F0-880D-585271AD402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77" name="Rectangle 76">
            <a:extLst>
              <a:ext uri="{FF2B5EF4-FFF2-40B4-BE49-F238E27FC236}">
                <a16:creationId xmlns:a16="http://schemas.microsoft.com/office/drawing/2014/main" id="{063AE720-E0EC-4F00-9B14-A51B549E69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a:extLst>
              <a:ext uri="{FF2B5EF4-FFF2-40B4-BE49-F238E27FC236}">
                <a16:creationId xmlns:a16="http://schemas.microsoft.com/office/drawing/2014/main" id="{F6CEF4CF-2E44-4485-9C96-E73FDA7D9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1" name="Group 80">
            <a:extLst>
              <a:ext uri="{FF2B5EF4-FFF2-40B4-BE49-F238E27FC236}">
                <a16:creationId xmlns:a16="http://schemas.microsoft.com/office/drawing/2014/main" id="{57AA472B-1F43-4674-A61E-6E2C6F4125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76" y="0"/>
            <a:ext cx="12192000" cy="6858001"/>
            <a:chOff x="-3176" y="0"/>
            <a:chExt cx="12192000" cy="6858001"/>
          </a:xfrm>
        </p:grpSpPr>
        <p:sp useBgFill="1">
          <p:nvSpPr>
            <p:cNvPr id="82" name="Rectangle 81">
              <a:extLst>
                <a:ext uri="{FF2B5EF4-FFF2-40B4-BE49-F238E27FC236}">
                  <a16:creationId xmlns:a16="http://schemas.microsoft.com/office/drawing/2014/main" id="{FD8883E7-F374-489C-BFC4-05B6273ADB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3" name="Picture 82">
              <a:extLst>
                <a:ext uri="{FF2B5EF4-FFF2-40B4-BE49-F238E27FC236}">
                  <a16:creationId xmlns:a16="http://schemas.microsoft.com/office/drawing/2014/main" id="{69976594-4DE3-4E2F-A85F-76CFE9C32681}"/>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grpSp>
      <p:sp>
        <p:nvSpPr>
          <p:cNvPr id="85" name="Rectangle 84">
            <a:extLst>
              <a:ext uri="{FF2B5EF4-FFF2-40B4-BE49-F238E27FC236}">
                <a16:creationId xmlns:a16="http://schemas.microsoft.com/office/drawing/2014/main" id="{E2D263F0-2680-4501-B419-0012D5713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6499753"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EEAD5A5-5F9F-47FD-A87F-52E17A5C26A6}"/>
              </a:ext>
            </a:extLst>
          </p:cNvPr>
          <p:cNvSpPr>
            <a:spLocks noGrp="1"/>
          </p:cNvSpPr>
          <p:nvPr>
            <p:ph type="title"/>
          </p:nvPr>
        </p:nvSpPr>
        <p:spPr>
          <a:xfrm>
            <a:off x="680321" y="753228"/>
            <a:ext cx="5632247" cy="1080938"/>
          </a:xfrm>
        </p:spPr>
        <p:txBody>
          <a:bodyPr vert="horz" lIns="91440" tIns="45720" rIns="91440" bIns="45720" rtlCol="0" anchor="ctr">
            <a:normAutofit/>
          </a:bodyPr>
          <a:lstStyle/>
          <a:p>
            <a:r>
              <a:rPr lang="en-US" dirty="0"/>
              <a:t>WHAT IS PROPHETIC CONSCIOUSNESS?</a:t>
            </a:r>
          </a:p>
        </p:txBody>
      </p:sp>
      <p:pic>
        <p:nvPicPr>
          <p:cNvPr id="87" name="Picture 86">
            <a:extLst>
              <a:ext uri="{FF2B5EF4-FFF2-40B4-BE49-F238E27FC236}">
                <a16:creationId xmlns:a16="http://schemas.microsoft.com/office/drawing/2014/main" id="{39DEAF99-6143-45DD-A3D2-D7ACCD6AF2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6492240" cy="261714"/>
          </a:xfrm>
          <a:prstGeom prst="rect">
            <a:avLst/>
          </a:prstGeom>
        </p:spPr>
      </p:pic>
      <p:sp>
        <p:nvSpPr>
          <p:cNvPr id="3" name="Content Placeholder 2">
            <a:extLst>
              <a:ext uri="{FF2B5EF4-FFF2-40B4-BE49-F238E27FC236}">
                <a16:creationId xmlns:a16="http://schemas.microsoft.com/office/drawing/2014/main" id="{7F8A33AC-C38C-4F67-8745-A5E345B758A9}"/>
              </a:ext>
            </a:extLst>
          </p:cNvPr>
          <p:cNvSpPr>
            <a:spLocks noGrp="1"/>
          </p:cNvSpPr>
          <p:nvPr>
            <p:ph sz="half" idx="1"/>
          </p:nvPr>
        </p:nvSpPr>
        <p:spPr>
          <a:xfrm>
            <a:off x="680322" y="2336873"/>
            <a:ext cx="5632246" cy="3599316"/>
          </a:xfrm>
        </p:spPr>
        <p:txBody>
          <a:bodyPr vert="horz" lIns="91440" tIns="45720" rIns="91440" bIns="45720" rtlCol="0">
            <a:normAutofit/>
          </a:bodyPr>
          <a:lstStyle/>
          <a:p>
            <a:r>
              <a:rPr lang="en-US" sz="1800" dirty="0"/>
              <a:t>Prophetic consciousness is a deeply spiritual faith predicated upon a love ethic that operates from a worldview sensitive to God’s demand for justice which seeks to rectify the sinful imbalances of injustice at personal, communal, and systemic levels.</a:t>
            </a:r>
          </a:p>
        </p:txBody>
      </p:sp>
      <p:pic>
        <p:nvPicPr>
          <p:cNvPr id="4" name="Picture 2">
            <a:extLst>
              <a:ext uri="{FF2B5EF4-FFF2-40B4-BE49-F238E27FC236}">
                <a16:creationId xmlns:a16="http://schemas.microsoft.com/office/drawing/2014/main" id="{E39E8588-E4E4-491D-AE35-E68B579391F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0741" r="16488" b="-4"/>
          <a:stretch/>
        </p:blipFill>
        <p:spPr bwMode="auto">
          <a:xfrm>
            <a:off x="7135498" y="585216"/>
            <a:ext cx="2556022" cy="3380806"/>
          </a:xfrm>
          <a:prstGeom prst="rect">
            <a:avLst/>
          </a:prstGeom>
          <a:noFill/>
          <a:ln>
            <a:noFill/>
          </a:ln>
          <a:effectLst>
            <a:outerShdw blurRad="76200" dist="63500" dir="5040000" algn="tl" rotWithShape="0">
              <a:srgbClr val="000000">
                <a:alpha val="41000"/>
              </a:srgbClr>
            </a:outerShdw>
          </a:effectLst>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CA14677E-07DB-45ED-8414-56A2A752291C}"/>
              </a:ext>
            </a:extLst>
          </p:cNvPr>
          <p:cNvPicPr>
            <a:picLocks noGrp="1" noChangeAspect="1" noChangeArrowheads="1"/>
          </p:cNvPicPr>
          <p:nvPr>
            <p:ph sz="half" idx="2"/>
          </p:nvPr>
        </p:nvPicPr>
        <p:blipFill rotWithShape="1">
          <a:blip r:embed="rId6">
            <a:extLst>
              <a:ext uri="{28A0092B-C50C-407E-A947-70E740481C1C}">
                <a14:useLocalDpi xmlns:a14="http://schemas.microsoft.com/office/drawing/2010/main" val="0"/>
              </a:ext>
            </a:extLst>
          </a:blip>
          <a:srcRect t="13462" r="-2" b="6360"/>
          <a:stretch/>
        </p:blipFill>
        <p:spPr bwMode="auto">
          <a:xfrm>
            <a:off x="9868255" y="585216"/>
            <a:ext cx="1713033" cy="2053317"/>
          </a:xfrm>
          <a:prstGeom prst="rect">
            <a:avLst/>
          </a:prstGeom>
          <a:noFill/>
          <a:ln>
            <a:noFill/>
          </a:ln>
          <a:effectLst>
            <a:outerShdw blurRad="76200" dist="63500" dir="5040000" algn="tl" rotWithShape="0">
              <a:srgbClr val="000000">
                <a:alpha val="41000"/>
              </a:srgbClr>
            </a:outerShdw>
          </a:effectLst>
          <a:extLst>
            <a:ext uri="{909E8E84-426E-40DD-AFC4-6F175D3DCCD1}">
              <a14:hiddenFill xmlns:a14="http://schemas.microsoft.com/office/drawing/2010/main">
                <a:solidFill>
                  <a:srgbClr val="FFFFFF"/>
                </a:solidFill>
              </a14:hiddenFill>
            </a:ext>
          </a:extLst>
        </p:spPr>
      </p:pic>
      <p:sp>
        <p:nvSpPr>
          <p:cNvPr id="89" name="Rectangle 88">
            <a:extLst>
              <a:ext uri="{FF2B5EF4-FFF2-40B4-BE49-F238E27FC236}">
                <a16:creationId xmlns:a16="http://schemas.microsoft.com/office/drawing/2014/main" id="{71DB68E5-25F8-4BF3-900C-972F947A4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68256" y="2800352"/>
            <a:ext cx="1713032" cy="1165669"/>
          </a:xfrm>
          <a:prstGeom prst="rect">
            <a:avLst/>
          </a:prstGeom>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6" name="Picture 5" descr="A person with a mustache&#10;&#10;Description automatically generated with low confidence">
            <a:extLst>
              <a:ext uri="{FF2B5EF4-FFF2-40B4-BE49-F238E27FC236}">
                <a16:creationId xmlns:a16="http://schemas.microsoft.com/office/drawing/2014/main" id="{6D0498E9-7E01-4321-AE0F-9DABE7E5E5E5}"/>
              </a:ext>
            </a:extLst>
          </p:cNvPr>
          <p:cNvPicPr>
            <a:picLocks noChangeAspect="1"/>
          </p:cNvPicPr>
          <p:nvPr/>
        </p:nvPicPr>
        <p:blipFill rotWithShape="1">
          <a:blip r:embed="rId7">
            <a:extLst>
              <a:ext uri="{837473B0-CC2E-450A-ABE3-18F120FF3D39}">
                <a1611:picAttrSrcUrl xmlns:a1611="http://schemas.microsoft.com/office/drawing/2016/11/main" r:id="rId8"/>
              </a:ext>
            </a:extLst>
          </a:blip>
          <a:srcRect t="25063" r="4" b="27566"/>
          <a:stretch/>
        </p:blipFill>
        <p:spPr>
          <a:xfrm>
            <a:off x="7135497" y="4126888"/>
            <a:ext cx="4445791" cy="2182473"/>
          </a:xfrm>
          <a:prstGeom prst="rect">
            <a:avLst/>
          </a:prstGeom>
          <a:ln>
            <a:noFill/>
          </a:ln>
          <a:effectLst>
            <a:outerShdw blurRad="76200" dist="63500" dir="5040000" algn="tl" rotWithShape="0">
              <a:srgbClr val="000000">
                <a:alpha val="41000"/>
              </a:srgbClr>
            </a:outerShdw>
          </a:effectLst>
        </p:spPr>
      </p:pic>
      <p:sp>
        <p:nvSpPr>
          <p:cNvPr id="7" name="TextBox 6">
            <a:extLst>
              <a:ext uri="{FF2B5EF4-FFF2-40B4-BE49-F238E27FC236}">
                <a16:creationId xmlns:a16="http://schemas.microsoft.com/office/drawing/2014/main" id="{145E7482-539D-47B7-8CC6-7D90B83A2D8F}"/>
              </a:ext>
            </a:extLst>
          </p:cNvPr>
          <p:cNvSpPr txBox="1"/>
          <p:nvPr/>
        </p:nvSpPr>
        <p:spPr>
          <a:xfrm>
            <a:off x="9184478" y="6109306"/>
            <a:ext cx="2396810" cy="200055"/>
          </a:xfrm>
          <a:prstGeom prst="rect">
            <a:avLst/>
          </a:prstGeom>
          <a:solidFill>
            <a:srgbClr val="000000"/>
          </a:solidFill>
        </p:spPr>
        <p:txBody>
          <a:bodyPr wrap="none" rtlCol="0">
            <a:spAutoFit/>
          </a:bodyPr>
          <a:lstStyle/>
          <a:p>
            <a:pPr algn="r">
              <a:spcAft>
                <a:spcPts val="600"/>
              </a:spcAft>
            </a:pPr>
            <a:r>
              <a:rPr lang="en-US" sz="700" dirty="0">
                <a:solidFill>
                  <a:srgbClr val="FFFFFF"/>
                </a:solidFill>
                <a:hlinkClick r:id="rId8" tooltip="http://jackbrummet.blogspot.com/2015/01/images-of-dr-martin-luther-king-jr.html">
                  <a:extLst>
                    <a:ext uri="{A12FA001-AC4F-418D-AE19-62706E023703}">
                      <ahyp:hlinkClr xmlns:ahyp="http://schemas.microsoft.com/office/drawing/2018/hyperlinkcolor" val="tx"/>
                    </a:ext>
                  </a:extLst>
                </a:hlinkClick>
              </a:rPr>
              <a:t>This Photo</a:t>
            </a:r>
            <a:r>
              <a:rPr lang="en-US" sz="700" dirty="0">
                <a:solidFill>
                  <a:srgbClr val="FFFFFF"/>
                </a:solidFill>
              </a:rPr>
              <a:t> by Unknown Author is licensed under </a:t>
            </a:r>
            <a:r>
              <a:rPr lang="en-US" sz="700" dirty="0">
                <a:solidFill>
                  <a:srgbClr val="FFFFFF"/>
                </a:solidFill>
                <a:hlinkClick r:id="rId9" tooltip="https://creativecommons.org/licenses/by/3.0/">
                  <a:extLst>
                    <a:ext uri="{A12FA001-AC4F-418D-AE19-62706E023703}">
                      <ahyp:hlinkClr xmlns:ahyp="http://schemas.microsoft.com/office/drawing/2018/hyperlinkcolor" val="tx"/>
                    </a:ext>
                  </a:extLst>
                </a:hlinkClick>
              </a:rPr>
              <a:t>CC BY</a:t>
            </a:r>
            <a:endParaRPr lang="en-US" sz="700" dirty="0">
              <a:solidFill>
                <a:srgbClr val="FFFFFF"/>
              </a:solidFill>
            </a:endParaRPr>
          </a:p>
        </p:txBody>
      </p:sp>
      <p:sp>
        <p:nvSpPr>
          <p:cNvPr id="5" name="TextBox 4">
            <a:extLst>
              <a:ext uri="{FF2B5EF4-FFF2-40B4-BE49-F238E27FC236}">
                <a16:creationId xmlns:a16="http://schemas.microsoft.com/office/drawing/2014/main" id="{E3509781-1593-48DA-BFAD-B34A8D17AFC8}"/>
              </a:ext>
            </a:extLst>
          </p:cNvPr>
          <p:cNvSpPr txBox="1"/>
          <p:nvPr/>
        </p:nvSpPr>
        <p:spPr>
          <a:xfrm>
            <a:off x="9940565" y="2854417"/>
            <a:ext cx="1571113" cy="738664"/>
          </a:xfrm>
          <a:prstGeom prst="rect">
            <a:avLst/>
          </a:prstGeom>
          <a:noFill/>
        </p:spPr>
        <p:txBody>
          <a:bodyPr wrap="square" rtlCol="0">
            <a:spAutoFit/>
          </a:bodyPr>
          <a:lstStyle/>
          <a:p>
            <a:r>
              <a:rPr lang="en-US" sz="1400" dirty="0"/>
              <a:t>Dr. Katie Cannon</a:t>
            </a:r>
          </a:p>
          <a:p>
            <a:r>
              <a:rPr lang="en-US" sz="1400" dirty="0"/>
              <a:t>Nat Turner</a:t>
            </a:r>
          </a:p>
          <a:p>
            <a:r>
              <a:rPr lang="en-US" sz="1400" dirty="0"/>
              <a:t>Dr. King, Jr.</a:t>
            </a:r>
          </a:p>
        </p:txBody>
      </p:sp>
    </p:spTree>
    <p:extLst>
      <p:ext uri="{BB962C8B-B14F-4D97-AF65-F5344CB8AC3E}">
        <p14:creationId xmlns:p14="http://schemas.microsoft.com/office/powerpoint/2010/main" val="2637522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0BFC9-9CCC-44D1-95CA-F5DD2068E43E}"/>
              </a:ext>
            </a:extLst>
          </p:cNvPr>
          <p:cNvSpPr>
            <a:spLocks noGrp="1"/>
          </p:cNvSpPr>
          <p:nvPr>
            <p:ph type="title"/>
          </p:nvPr>
        </p:nvSpPr>
        <p:spPr/>
        <p:txBody>
          <a:bodyPr>
            <a:normAutofit fontScale="90000"/>
          </a:bodyPr>
          <a:lstStyle/>
          <a:p>
            <a:r>
              <a:rPr lang="en-US" dirty="0"/>
              <a:t>What do we want the church to do?  We ask for its presence with us, beside us, as Christ among us.  We ask the church to sacrifice with the people for social change, for justice and for love of brother and sister.  We don’t ask for words.  We ask for deeds.  We don’t ask for paternalism.  We ask for servanthood.                                     Cesar Chavez</a:t>
            </a:r>
          </a:p>
        </p:txBody>
      </p:sp>
      <p:sp>
        <p:nvSpPr>
          <p:cNvPr id="3" name="Text Placeholder 2">
            <a:extLst>
              <a:ext uri="{FF2B5EF4-FFF2-40B4-BE49-F238E27FC236}">
                <a16:creationId xmlns:a16="http://schemas.microsoft.com/office/drawing/2014/main" id="{DE51600B-856D-49EF-9D9B-60F4D565167B}"/>
              </a:ext>
            </a:extLst>
          </p:cNvPr>
          <p:cNvSpPr>
            <a:spLocks noGrp="1"/>
          </p:cNvSpPr>
          <p:nvPr>
            <p:ph type="body" sz="half" idx="13"/>
          </p:nvPr>
        </p:nvSpPr>
        <p:spPr>
          <a:xfrm>
            <a:off x="1402288" y="3653379"/>
            <a:ext cx="8576981" cy="548968"/>
          </a:xfrm>
        </p:spPr>
        <p:txBody>
          <a:bodyPr/>
          <a:lstStyle/>
          <a:p>
            <a:r>
              <a:rPr lang="en-US" dirty="0"/>
              <a:t>Taken from the article, </a:t>
            </a:r>
            <a:r>
              <a:rPr lang="en-US" i="1" dirty="0"/>
              <a:t>Food, Faith, and Cesar Chavez </a:t>
            </a:r>
            <a:r>
              <a:rPr lang="en-US" dirty="0"/>
              <a:t>in Real Clear Politics by Carl M. Cannon (3/31/16)</a:t>
            </a:r>
          </a:p>
        </p:txBody>
      </p:sp>
      <p:sp>
        <p:nvSpPr>
          <p:cNvPr id="4" name="Text Placeholder 3">
            <a:extLst>
              <a:ext uri="{FF2B5EF4-FFF2-40B4-BE49-F238E27FC236}">
                <a16:creationId xmlns:a16="http://schemas.microsoft.com/office/drawing/2014/main" id="{05A5AD56-6663-479A-8003-AA6109D58BEA}"/>
              </a:ext>
            </a:extLst>
          </p:cNvPr>
          <p:cNvSpPr>
            <a:spLocks noGrp="1"/>
          </p:cNvSpPr>
          <p:nvPr>
            <p:ph type="body" sz="half" idx="2"/>
          </p:nvPr>
        </p:nvSpPr>
        <p:spPr/>
        <p:txBody>
          <a:bodyPr/>
          <a:lstStyle/>
          <a:p>
            <a:r>
              <a:rPr lang="en-US" dirty="0"/>
              <a:t>Does your faith recognize the injustices of the world or is it only consumed with your needs?</a:t>
            </a:r>
          </a:p>
        </p:txBody>
      </p:sp>
    </p:spTree>
    <p:extLst>
      <p:ext uri="{BB962C8B-B14F-4D97-AF65-F5344CB8AC3E}">
        <p14:creationId xmlns:p14="http://schemas.microsoft.com/office/powerpoint/2010/main" val="360852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shade val="100000"/>
                <a:hueMod val="100000"/>
                <a:satMod val="110000"/>
                <a:lumMod val="79000"/>
                <a:lumOff val="21000"/>
              </a:schemeClr>
            </a:gs>
            <a:gs pos="100000">
              <a:schemeClr val="bg2">
                <a:shade val="78000"/>
                <a:hueMod val="44000"/>
                <a:satMod val="200000"/>
                <a:lumMod val="70000"/>
              </a:schemeClr>
            </a:gs>
          </a:gsLst>
          <a:lin ang="0" scaled="1"/>
          <a:tileRect/>
        </a:gradFill>
        <a:effectLst/>
      </p:bgPr>
    </p:bg>
    <p:spTree>
      <p:nvGrpSpPr>
        <p:cNvPr id="1" name=""/>
        <p:cNvGrpSpPr/>
        <p:nvPr/>
      </p:nvGrpSpPr>
      <p:grpSpPr>
        <a:xfrm>
          <a:off x="0" y="0"/>
          <a:ext cx="0" cy="0"/>
          <a:chOff x="0" y="0"/>
          <a:chExt cx="0" cy="0"/>
        </a:xfrm>
      </p:grpSpPr>
      <p:pic>
        <p:nvPicPr>
          <p:cNvPr id="69" name="Picture 7">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0" name="Picture 9">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71" name="Picture 11">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72" name="Rectangle 13">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Rectangle 15">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 name="Rectangle 17">
            <a:extLst>
              <a:ext uri="{FF2B5EF4-FFF2-40B4-BE49-F238E27FC236}">
                <a16:creationId xmlns:a16="http://schemas.microsoft.com/office/drawing/2014/main" id="{8B1B45BD-D05B-47CB-97E5-994F293A1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5" name="Picture 19">
            <a:extLst>
              <a:ext uri="{FF2B5EF4-FFF2-40B4-BE49-F238E27FC236}">
                <a16:creationId xmlns:a16="http://schemas.microsoft.com/office/drawing/2014/main" id="{57BDE151-4F7A-4E95-939F-18B2F607C74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47528A9-288C-433B-A386-2F5B29BA1C63}"/>
              </a:ext>
            </a:extLst>
          </p:cNvPr>
          <p:cNvSpPr>
            <a:spLocks noGrp="1"/>
          </p:cNvSpPr>
          <p:nvPr>
            <p:ph type="title"/>
          </p:nvPr>
        </p:nvSpPr>
        <p:spPr>
          <a:xfrm>
            <a:off x="965200" y="643467"/>
            <a:ext cx="8133812" cy="3603022"/>
          </a:xfrm>
        </p:spPr>
        <p:txBody>
          <a:bodyPr vert="horz" lIns="91440" tIns="45720" rIns="91440" bIns="45720" rtlCol="0" anchor="b">
            <a:normAutofit/>
          </a:bodyPr>
          <a:lstStyle/>
          <a:p>
            <a:r>
              <a:rPr lang="en-US" sz="7400" dirty="0"/>
              <a:t>WHY DO WE NEED A PROPHETIC CONSCIOUSNESS?</a:t>
            </a:r>
          </a:p>
        </p:txBody>
      </p:sp>
      <p:sp>
        <p:nvSpPr>
          <p:cNvPr id="22" name="Rectangle 21">
            <a:extLst>
              <a:ext uri="{FF2B5EF4-FFF2-40B4-BE49-F238E27FC236}">
                <a16:creationId xmlns:a16="http://schemas.microsoft.com/office/drawing/2014/main" id="{2D3E1E67-68B8-49AF-8DBA-E7E08CD3F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4568225"/>
            <a:ext cx="12188824" cy="2289774"/>
          </a:xfrm>
          <a:prstGeom prst="rect">
            <a:avLst/>
          </a:prstGeom>
          <a:solidFill>
            <a:srgbClr val="181717">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D8EBC148-2AB7-49AB-9278-1CBAA004CB4B}"/>
              </a:ext>
            </a:extLst>
          </p:cNvPr>
          <p:cNvSpPr>
            <a:spLocks noGrp="1"/>
          </p:cNvSpPr>
          <p:nvPr>
            <p:ph type="body" idx="1"/>
          </p:nvPr>
        </p:nvSpPr>
        <p:spPr>
          <a:xfrm>
            <a:off x="680322" y="4762275"/>
            <a:ext cx="8417262" cy="1561100"/>
          </a:xfrm>
        </p:spPr>
        <p:txBody>
          <a:bodyPr vert="horz" lIns="91440" tIns="45720" rIns="91440" bIns="45720" rtlCol="0" anchor="ctr">
            <a:normAutofit/>
          </a:bodyPr>
          <a:lstStyle/>
          <a:p>
            <a:r>
              <a:rPr lang="en-US" sz="2800" dirty="0">
                <a:solidFill>
                  <a:srgbClr val="FFFFFF"/>
                </a:solidFill>
              </a:rPr>
              <a:t>It’s Biblical (Micah 6:8)</a:t>
            </a:r>
          </a:p>
          <a:p>
            <a:r>
              <a:rPr lang="en-US" sz="2800" dirty="0">
                <a:solidFill>
                  <a:srgbClr val="FFFFFF"/>
                </a:solidFill>
              </a:rPr>
              <a:t>It’s Counter-cultural (Mark 10)</a:t>
            </a:r>
          </a:p>
          <a:p>
            <a:r>
              <a:rPr lang="en-US" sz="2800" dirty="0">
                <a:solidFill>
                  <a:srgbClr val="FFFFFF"/>
                </a:solidFill>
              </a:rPr>
              <a:t>It’s Missional (Matthew 28:16-20)</a:t>
            </a:r>
          </a:p>
        </p:txBody>
      </p:sp>
      <p:sp>
        <p:nvSpPr>
          <p:cNvPr id="24" name="Rectangle 23">
            <a:extLst>
              <a:ext uri="{FF2B5EF4-FFF2-40B4-BE49-F238E27FC236}">
                <a16:creationId xmlns:a16="http://schemas.microsoft.com/office/drawing/2014/main" id="{896FDE7C-B860-44EE-B294-C8358F7A8E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3921" y="4568225"/>
            <a:ext cx="2764903" cy="228977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26889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787D2-A461-45B8-B1C4-648B2B56B8CC}"/>
              </a:ext>
            </a:extLst>
          </p:cNvPr>
          <p:cNvSpPr>
            <a:spLocks noGrp="1"/>
          </p:cNvSpPr>
          <p:nvPr>
            <p:ph type="title"/>
          </p:nvPr>
        </p:nvSpPr>
        <p:spPr/>
        <p:txBody>
          <a:bodyPr>
            <a:normAutofit/>
          </a:bodyPr>
          <a:lstStyle/>
          <a:p>
            <a:r>
              <a:rPr lang="en-US" sz="3200" dirty="0"/>
              <a:t>HOW TO DEVELOP A PROPHETIC CONSCIOUSNESS!</a:t>
            </a:r>
          </a:p>
        </p:txBody>
      </p:sp>
      <p:sp>
        <p:nvSpPr>
          <p:cNvPr id="3" name="Content Placeholder 2">
            <a:extLst>
              <a:ext uri="{FF2B5EF4-FFF2-40B4-BE49-F238E27FC236}">
                <a16:creationId xmlns:a16="http://schemas.microsoft.com/office/drawing/2014/main" id="{EEAC930F-1486-4F1D-B750-4B3C1248F00E}"/>
              </a:ext>
            </a:extLst>
          </p:cNvPr>
          <p:cNvSpPr>
            <a:spLocks noGrp="1"/>
          </p:cNvSpPr>
          <p:nvPr>
            <p:ph idx="1"/>
          </p:nvPr>
        </p:nvSpPr>
        <p:spPr>
          <a:xfrm>
            <a:off x="680321" y="2336873"/>
            <a:ext cx="9685810" cy="4138662"/>
          </a:xfrm>
        </p:spPr>
        <p:txBody>
          <a:bodyPr>
            <a:normAutofit fontScale="92500" lnSpcReduction="20000"/>
          </a:bodyPr>
          <a:lstStyle/>
          <a:p>
            <a:r>
              <a:rPr lang="en-US" dirty="0"/>
              <a:t>In those days John the Baptist appeared in the wilderness of Judea, proclaiming, “Repent for the Kingdom of heaven has come near.”  This is the one whom the prophet Isaiah spoke when he said, “The voice of one crying in the wilderness: Prepare the way of the Lord, make his paths straight.”  Now John wore clothing of camel’s hair with a leather belt around his waist, and his food was locust and wild honey.  Then the people of Jerusalem and all Judea were going out to him, and all the region along the Jordan, and they were baptized by him in the river Jordan, confessing their sins.  But when he saw Pharisees and Sadducees coming for baptism, he said to them, “You brood of vipers! Who warned you to flee from the wrath to come?  Bear fruit worthy of repentance.  Do not presume to say to yourselves, “ We have Abraham as our ancestor”: for I tell you, God is able from these stones to raise up children to Abraham.  Even now the ax is lying at the root of the trees; every tree therefore that does not bear good fruit is cut down and thrown into the fire. </a:t>
            </a:r>
          </a:p>
        </p:txBody>
      </p:sp>
      <p:sp>
        <p:nvSpPr>
          <p:cNvPr id="4" name="TextBox 3">
            <a:extLst>
              <a:ext uri="{FF2B5EF4-FFF2-40B4-BE49-F238E27FC236}">
                <a16:creationId xmlns:a16="http://schemas.microsoft.com/office/drawing/2014/main" id="{97430B90-0D8A-4C12-BF0C-AF37BF3C8091}"/>
              </a:ext>
            </a:extLst>
          </p:cNvPr>
          <p:cNvSpPr txBox="1"/>
          <p:nvPr/>
        </p:nvSpPr>
        <p:spPr>
          <a:xfrm>
            <a:off x="10629900" y="1033097"/>
            <a:ext cx="1562100" cy="307777"/>
          </a:xfrm>
          <a:prstGeom prst="rect">
            <a:avLst/>
          </a:prstGeom>
          <a:noFill/>
        </p:spPr>
        <p:txBody>
          <a:bodyPr wrap="square" rtlCol="0">
            <a:spAutoFit/>
          </a:bodyPr>
          <a:lstStyle/>
          <a:p>
            <a:r>
              <a:rPr lang="en-US" sz="1400" dirty="0"/>
              <a:t>Matthew 3:1-10</a:t>
            </a:r>
          </a:p>
        </p:txBody>
      </p:sp>
    </p:spTree>
    <p:extLst>
      <p:ext uri="{BB962C8B-B14F-4D97-AF65-F5344CB8AC3E}">
        <p14:creationId xmlns:p14="http://schemas.microsoft.com/office/powerpoint/2010/main" val="789333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1CFC1BB-C5B3-4479-9752-C53221627F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2" name="Picture 11">
            <a:extLst>
              <a:ext uri="{FF2B5EF4-FFF2-40B4-BE49-F238E27FC236}">
                <a16:creationId xmlns:a16="http://schemas.microsoft.com/office/drawing/2014/main" id="{C56FCE19-3103-4473-A92E-E38D00FCD0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a:extLst>
              <a:ext uri="{FF2B5EF4-FFF2-40B4-BE49-F238E27FC236}">
                <a16:creationId xmlns:a16="http://schemas.microsoft.com/office/drawing/2014/main" id="{E909C556-FC01-4870-ABC0-8D5C17BD0F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a:extLst>
              <a:ext uri="{FF2B5EF4-FFF2-40B4-BE49-F238E27FC236}">
                <a16:creationId xmlns:a16="http://schemas.microsoft.com/office/drawing/2014/main" id="{C6DB8A24-0DF2-4AB3-9191-C02AB6937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6924F406-F250-4FCF-A28E-52F364A5AA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0" name="Group 19">
            <a:extLst>
              <a:ext uri="{FF2B5EF4-FFF2-40B4-BE49-F238E27FC236}">
                <a16:creationId xmlns:a16="http://schemas.microsoft.com/office/drawing/2014/main" id="{905A9BAA-B344-45D2-838C-73856C4B15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76" y="0"/>
            <a:ext cx="12192000" cy="6858001"/>
            <a:chOff x="-3176" y="0"/>
            <a:chExt cx="12192000" cy="6858001"/>
          </a:xfrm>
        </p:grpSpPr>
        <p:sp useBgFill="1">
          <p:nvSpPr>
            <p:cNvPr id="21" name="Rectangle 20">
              <a:extLst>
                <a:ext uri="{FF2B5EF4-FFF2-40B4-BE49-F238E27FC236}">
                  <a16:creationId xmlns:a16="http://schemas.microsoft.com/office/drawing/2014/main" id="{390434AA-4632-440E-9AE7-411396A77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D462FD1E-E713-4FD4-8746-671C946723B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grpSp>
      <p:pic>
        <p:nvPicPr>
          <p:cNvPr id="6" name="Picture 5" descr="Blue and pink staircase">
            <a:extLst>
              <a:ext uri="{FF2B5EF4-FFF2-40B4-BE49-F238E27FC236}">
                <a16:creationId xmlns:a16="http://schemas.microsoft.com/office/drawing/2014/main" id="{79DB4434-9EE4-4BE3-9E77-334FA12FC96B}"/>
              </a:ext>
            </a:extLst>
          </p:cNvPr>
          <p:cNvPicPr>
            <a:picLocks noChangeAspect="1"/>
          </p:cNvPicPr>
          <p:nvPr/>
        </p:nvPicPr>
        <p:blipFill rotWithShape="1">
          <a:blip r:embed="rId5"/>
          <a:srcRect t="9222"/>
          <a:stretch/>
        </p:blipFill>
        <p:spPr>
          <a:xfrm>
            <a:off x="4636008" y="10"/>
            <a:ext cx="7552815" cy="6856310"/>
          </a:xfrm>
          <a:prstGeom prst="rect">
            <a:avLst/>
          </a:prstGeom>
          <a:ln>
            <a:noFill/>
          </a:ln>
          <a:effectLst/>
        </p:spPr>
      </p:pic>
      <p:sp>
        <p:nvSpPr>
          <p:cNvPr id="24" name="Rectangle 23">
            <a:extLst>
              <a:ext uri="{FF2B5EF4-FFF2-40B4-BE49-F238E27FC236}">
                <a16:creationId xmlns:a16="http://schemas.microsoft.com/office/drawing/2014/main" id="{78A4CDE5-C7BC-41E1-8A4A-79E024CC09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501856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AF35FBE-3069-4820-A776-C067A2CAAB32}"/>
              </a:ext>
            </a:extLst>
          </p:cNvPr>
          <p:cNvSpPr>
            <a:spLocks noGrp="1"/>
          </p:cNvSpPr>
          <p:nvPr>
            <p:ph type="title"/>
          </p:nvPr>
        </p:nvSpPr>
        <p:spPr>
          <a:xfrm>
            <a:off x="146115" y="749431"/>
            <a:ext cx="4213235" cy="1084735"/>
          </a:xfrm>
        </p:spPr>
        <p:txBody>
          <a:bodyPr vert="horz" lIns="91440" tIns="45720" rIns="91440" bIns="45720" rtlCol="0" anchor="ctr">
            <a:normAutofit/>
          </a:bodyPr>
          <a:lstStyle/>
          <a:p>
            <a:r>
              <a:rPr lang="en-US" sz="2200" dirty="0"/>
              <a:t>STEPS TOWARD A PROPHETIC CONSCIOUSNESS</a:t>
            </a:r>
          </a:p>
        </p:txBody>
      </p:sp>
      <p:pic>
        <p:nvPicPr>
          <p:cNvPr id="26" name="Picture 25">
            <a:extLst>
              <a:ext uri="{FF2B5EF4-FFF2-40B4-BE49-F238E27FC236}">
                <a16:creationId xmlns:a16="http://schemas.microsoft.com/office/drawing/2014/main" id="{025C7952-5703-489E-8DBD-F2EFAC8EEB0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5029200" cy="202738"/>
          </a:xfrm>
          <a:prstGeom prst="rect">
            <a:avLst/>
          </a:prstGeom>
        </p:spPr>
      </p:pic>
      <p:sp>
        <p:nvSpPr>
          <p:cNvPr id="4" name="Text Placeholder 3">
            <a:extLst>
              <a:ext uri="{FF2B5EF4-FFF2-40B4-BE49-F238E27FC236}">
                <a16:creationId xmlns:a16="http://schemas.microsoft.com/office/drawing/2014/main" id="{4AD1AE11-C139-43B1-870A-9DED10A87E05}"/>
              </a:ext>
            </a:extLst>
          </p:cNvPr>
          <p:cNvSpPr>
            <a:spLocks noGrp="1"/>
          </p:cNvSpPr>
          <p:nvPr>
            <p:ph type="body" sz="half" idx="2"/>
          </p:nvPr>
        </p:nvSpPr>
        <p:spPr>
          <a:xfrm>
            <a:off x="-70339" y="2064470"/>
            <a:ext cx="4703171" cy="4661645"/>
          </a:xfrm>
        </p:spPr>
        <p:txBody>
          <a:bodyPr vert="horz" lIns="91440" tIns="45720" rIns="91440" bIns="45720" rtlCol="0">
            <a:normAutofit/>
          </a:bodyPr>
          <a:lstStyle/>
          <a:p>
            <a:pPr marL="114300" indent="-342900">
              <a:buFont typeface="+mj-lt"/>
              <a:buAutoNum type="arabicParenR"/>
            </a:pPr>
            <a:r>
              <a:rPr lang="en-US" dirty="0"/>
              <a:t>Know the Times (In those Days)</a:t>
            </a:r>
          </a:p>
          <a:p>
            <a:pPr marL="114300" indent="-342900">
              <a:buFont typeface="+mj-lt"/>
              <a:buAutoNum type="arabicParenR"/>
            </a:pPr>
            <a:r>
              <a:rPr lang="en-US" dirty="0"/>
              <a:t>Step Up ( He Appeared)</a:t>
            </a:r>
          </a:p>
          <a:p>
            <a:pPr marL="114300" indent="-342900">
              <a:buFont typeface="+mj-lt"/>
              <a:buAutoNum type="arabicParenR"/>
            </a:pPr>
            <a:r>
              <a:rPr lang="en-US" dirty="0"/>
              <a:t>Renounce the Centers (In the Wilderness)</a:t>
            </a:r>
          </a:p>
          <a:p>
            <a:pPr marL="114300" indent="-342900">
              <a:buFont typeface="+mj-lt"/>
              <a:buAutoNum type="arabicParenR"/>
            </a:pPr>
            <a:r>
              <a:rPr lang="en-US" dirty="0"/>
              <a:t>Find your Voice (He proclaimed)</a:t>
            </a:r>
          </a:p>
          <a:p>
            <a:pPr marL="114300" indent="-342900">
              <a:buFont typeface="+mj-lt"/>
              <a:buAutoNum type="arabicParenR"/>
            </a:pPr>
            <a:r>
              <a:rPr lang="en-US" dirty="0"/>
              <a:t>Embrace your Vocation( He wore camel’s                    hair)</a:t>
            </a:r>
          </a:p>
          <a:p>
            <a:pPr marL="114300" indent="-342900">
              <a:buFont typeface="+mj-lt"/>
              <a:buAutoNum type="arabicParenR"/>
            </a:pPr>
            <a:r>
              <a:rPr lang="en-US" dirty="0"/>
              <a:t>Watch what you Eat ( Wild Honey)</a:t>
            </a:r>
          </a:p>
          <a:p>
            <a:pPr marL="114300" indent="-342900">
              <a:buFont typeface="+mj-lt"/>
              <a:buAutoNum type="arabicParenR"/>
            </a:pPr>
            <a:r>
              <a:rPr lang="en-US" dirty="0"/>
              <a:t>Follow Moral Compass (Confess Sins)</a:t>
            </a:r>
          </a:p>
          <a:p>
            <a:pPr marL="114300" indent="-342900">
              <a:buFont typeface="+mj-lt"/>
              <a:buAutoNum type="arabicParenR"/>
            </a:pPr>
            <a:r>
              <a:rPr lang="en-US" dirty="0"/>
              <a:t>Act Courageously (You Brood of Vipers)</a:t>
            </a:r>
          </a:p>
          <a:p>
            <a:pPr marL="114300" indent="-342900">
              <a:buFont typeface="+mj-lt"/>
              <a:buAutoNum type="arabicParenR"/>
            </a:pPr>
            <a:r>
              <a:rPr lang="en-US" dirty="0"/>
              <a:t>Imagine a New Reality (Kingdom of Heaven &amp;                   New Children of Abraham)</a:t>
            </a:r>
          </a:p>
        </p:txBody>
      </p:sp>
    </p:spTree>
    <p:extLst>
      <p:ext uri="{BB962C8B-B14F-4D97-AF65-F5344CB8AC3E}">
        <p14:creationId xmlns:p14="http://schemas.microsoft.com/office/powerpoint/2010/main" val="644384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9689-BCD9-4D8D-B3F9-4DAFFA652F86}"/>
              </a:ext>
            </a:extLst>
          </p:cNvPr>
          <p:cNvSpPr>
            <a:spLocks noGrp="1"/>
          </p:cNvSpPr>
          <p:nvPr>
            <p:ph type="title"/>
          </p:nvPr>
        </p:nvSpPr>
        <p:spPr/>
        <p:txBody>
          <a:bodyPr/>
          <a:lstStyle/>
          <a:p>
            <a:r>
              <a:rPr lang="en-US" dirty="0"/>
              <a:t>Prophet vs. Prophets</a:t>
            </a:r>
          </a:p>
        </p:txBody>
      </p:sp>
      <p:sp>
        <p:nvSpPr>
          <p:cNvPr id="3" name="Text Placeholder 2">
            <a:extLst>
              <a:ext uri="{FF2B5EF4-FFF2-40B4-BE49-F238E27FC236}">
                <a16:creationId xmlns:a16="http://schemas.microsoft.com/office/drawing/2014/main" id="{6221991A-6D1E-4F4C-8387-6ECA07F1502A}"/>
              </a:ext>
            </a:extLst>
          </p:cNvPr>
          <p:cNvSpPr>
            <a:spLocks noGrp="1"/>
          </p:cNvSpPr>
          <p:nvPr>
            <p:ph type="body" idx="1"/>
          </p:nvPr>
        </p:nvSpPr>
        <p:spPr/>
        <p:txBody>
          <a:bodyPr/>
          <a:lstStyle/>
          <a:p>
            <a:r>
              <a:rPr lang="en-US" dirty="0"/>
              <a:t>Charles Spurgeon</a:t>
            </a:r>
          </a:p>
        </p:txBody>
      </p:sp>
      <p:sp>
        <p:nvSpPr>
          <p:cNvPr id="4" name="Text Placeholder 3">
            <a:extLst>
              <a:ext uri="{FF2B5EF4-FFF2-40B4-BE49-F238E27FC236}">
                <a16:creationId xmlns:a16="http://schemas.microsoft.com/office/drawing/2014/main" id="{D789F59F-8A22-4DF9-997A-650D8E258FE1}"/>
              </a:ext>
            </a:extLst>
          </p:cNvPr>
          <p:cNvSpPr>
            <a:spLocks noGrp="1"/>
          </p:cNvSpPr>
          <p:nvPr>
            <p:ph type="body" sz="half" idx="15"/>
          </p:nvPr>
        </p:nvSpPr>
        <p:spPr>
          <a:xfrm>
            <a:off x="680322" y="3022673"/>
            <a:ext cx="2765175" cy="474671"/>
          </a:xfrm>
        </p:spPr>
        <p:txBody>
          <a:bodyPr>
            <a:normAutofit lnSpcReduction="10000"/>
          </a:bodyPr>
          <a:lstStyle/>
          <a:p>
            <a:r>
              <a:rPr lang="en-US" dirty="0"/>
              <a:t>We are all at times unconscious prophets</a:t>
            </a:r>
          </a:p>
        </p:txBody>
      </p:sp>
      <p:sp>
        <p:nvSpPr>
          <p:cNvPr id="5" name="Text Placeholder 4">
            <a:extLst>
              <a:ext uri="{FF2B5EF4-FFF2-40B4-BE49-F238E27FC236}">
                <a16:creationId xmlns:a16="http://schemas.microsoft.com/office/drawing/2014/main" id="{0824CB74-2058-4906-A654-EA3F26AB0C3F}"/>
              </a:ext>
            </a:extLst>
          </p:cNvPr>
          <p:cNvSpPr>
            <a:spLocks noGrp="1"/>
          </p:cNvSpPr>
          <p:nvPr>
            <p:ph type="body" sz="quarter" idx="3"/>
          </p:nvPr>
        </p:nvSpPr>
        <p:spPr/>
        <p:txBody>
          <a:bodyPr/>
          <a:lstStyle/>
          <a:p>
            <a:r>
              <a:rPr lang="en-US" dirty="0"/>
              <a:t>Margaret Walker</a:t>
            </a:r>
          </a:p>
        </p:txBody>
      </p:sp>
      <p:sp>
        <p:nvSpPr>
          <p:cNvPr id="6" name="Text Placeholder 5">
            <a:extLst>
              <a:ext uri="{FF2B5EF4-FFF2-40B4-BE49-F238E27FC236}">
                <a16:creationId xmlns:a16="http://schemas.microsoft.com/office/drawing/2014/main" id="{4F0CC6CD-4283-441F-A0D2-BB8F3C58EF09}"/>
              </a:ext>
            </a:extLst>
          </p:cNvPr>
          <p:cNvSpPr>
            <a:spLocks noGrp="1"/>
          </p:cNvSpPr>
          <p:nvPr>
            <p:ph type="body" sz="half" idx="16"/>
          </p:nvPr>
        </p:nvSpPr>
        <p:spPr>
          <a:xfrm>
            <a:off x="3945470" y="3022673"/>
            <a:ext cx="2950237" cy="748049"/>
          </a:xfrm>
        </p:spPr>
        <p:txBody>
          <a:bodyPr/>
          <a:lstStyle/>
          <a:p>
            <a:r>
              <a:rPr lang="en-US" dirty="0"/>
              <a:t>The Word of fire burns today on the lips of our prophets in an evil age </a:t>
            </a:r>
          </a:p>
        </p:txBody>
      </p:sp>
      <p:sp>
        <p:nvSpPr>
          <p:cNvPr id="7" name="Text Placeholder 6">
            <a:extLst>
              <a:ext uri="{FF2B5EF4-FFF2-40B4-BE49-F238E27FC236}">
                <a16:creationId xmlns:a16="http://schemas.microsoft.com/office/drawing/2014/main" id="{5BF9FA41-21D2-48BB-AF9B-C0B395CD032C}"/>
              </a:ext>
            </a:extLst>
          </p:cNvPr>
          <p:cNvSpPr>
            <a:spLocks noGrp="1"/>
          </p:cNvSpPr>
          <p:nvPr>
            <p:ph type="body" sz="quarter" idx="13"/>
          </p:nvPr>
        </p:nvSpPr>
        <p:spPr/>
        <p:txBody>
          <a:bodyPr/>
          <a:lstStyle/>
          <a:p>
            <a:r>
              <a:rPr lang="en-US" dirty="0"/>
              <a:t>Jesus</a:t>
            </a:r>
          </a:p>
        </p:txBody>
      </p:sp>
      <p:sp>
        <p:nvSpPr>
          <p:cNvPr id="8" name="Text Placeholder 7">
            <a:extLst>
              <a:ext uri="{FF2B5EF4-FFF2-40B4-BE49-F238E27FC236}">
                <a16:creationId xmlns:a16="http://schemas.microsoft.com/office/drawing/2014/main" id="{FE9B9D34-080C-418B-BC7A-2FB7B746DEEE}"/>
              </a:ext>
            </a:extLst>
          </p:cNvPr>
          <p:cNvSpPr>
            <a:spLocks noGrp="1"/>
          </p:cNvSpPr>
          <p:nvPr>
            <p:ph type="body" sz="half" idx="17"/>
          </p:nvPr>
        </p:nvSpPr>
        <p:spPr>
          <a:xfrm>
            <a:off x="7224156" y="3022673"/>
            <a:ext cx="2950237" cy="1167541"/>
          </a:xfrm>
        </p:spPr>
        <p:txBody>
          <a:bodyPr>
            <a:normAutofit lnSpcReduction="10000"/>
          </a:bodyPr>
          <a:lstStyle/>
          <a:p>
            <a:r>
              <a:rPr lang="en-US" dirty="0"/>
              <a:t>Woe to you when all speak well of you, for that is what their ancestors did to the false prophets</a:t>
            </a:r>
          </a:p>
          <a:p>
            <a:r>
              <a:rPr lang="en-US" dirty="0"/>
              <a:t>Luke 6:26</a:t>
            </a:r>
          </a:p>
        </p:txBody>
      </p:sp>
      <p:sp>
        <p:nvSpPr>
          <p:cNvPr id="9" name="TextBox 8">
            <a:extLst>
              <a:ext uri="{FF2B5EF4-FFF2-40B4-BE49-F238E27FC236}">
                <a16:creationId xmlns:a16="http://schemas.microsoft.com/office/drawing/2014/main" id="{9A408928-C561-44FA-8886-64922E77053B}"/>
              </a:ext>
            </a:extLst>
          </p:cNvPr>
          <p:cNvSpPr txBox="1"/>
          <p:nvPr/>
        </p:nvSpPr>
        <p:spPr>
          <a:xfrm>
            <a:off x="680322" y="4543720"/>
            <a:ext cx="10264198" cy="1477328"/>
          </a:xfrm>
          <a:prstGeom prst="rect">
            <a:avLst/>
          </a:prstGeom>
          <a:noFill/>
        </p:spPr>
        <p:txBody>
          <a:bodyPr wrap="square" rtlCol="0">
            <a:spAutoFit/>
          </a:bodyPr>
          <a:lstStyle/>
          <a:p>
            <a:pPr marL="285750" indent="-285750">
              <a:buFont typeface="Wingdings" panose="05000000000000000000" pitchFamily="2" charset="2"/>
              <a:buChar char="q"/>
            </a:pPr>
            <a:r>
              <a:rPr lang="en-US" dirty="0"/>
              <a:t>NEW MORAL CENTERS</a:t>
            </a:r>
          </a:p>
          <a:p>
            <a:pPr marL="285750" indent="-285750">
              <a:buFont typeface="Wingdings" panose="05000000000000000000" pitchFamily="2" charset="2"/>
              <a:buChar char="q"/>
            </a:pPr>
            <a:r>
              <a:rPr lang="en-US" dirty="0"/>
              <a:t>NEW COMMUNITY CENTERED ON MORALS</a:t>
            </a:r>
          </a:p>
          <a:p>
            <a:pPr marL="285750" indent="-285750">
              <a:buFont typeface="Wingdings" panose="05000000000000000000" pitchFamily="2" charset="2"/>
              <a:buChar char="q"/>
            </a:pPr>
            <a:endParaRPr lang="en-US" dirty="0"/>
          </a:p>
          <a:p>
            <a:r>
              <a:rPr lang="en-US" i="1" dirty="0"/>
              <a:t>Then the people of Jerusalem and all Judea were going out to him, and all the region along the Jordan    </a:t>
            </a:r>
            <a:r>
              <a:rPr lang="en-US" dirty="0"/>
              <a:t>Matthew 3: 6</a:t>
            </a:r>
          </a:p>
        </p:txBody>
      </p:sp>
      <p:sp>
        <p:nvSpPr>
          <p:cNvPr id="10" name="TextBox 9">
            <a:extLst>
              <a:ext uri="{FF2B5EF4-FFF2-40B4-BE49-F238E27FC236}">
                <a16:creationId xmlns:a16="http://schemas.microsoft.com/office/drawing/2014/main" id="{E912D6EE-A594-4355-B2D9-C2CF3FC1A977}"/>
              </a:ext>
            </a:extLst>
          </p:cNvPr>
          <p:cNvSpPr txBox="1"/>
          <p:nvPr/>
        </p:nvSpPr>
        <p:spPr>
          <a:xfrm>
            <a:off x="10609868" y="633837"/>
            <a:ext cx="1582132" cy="1200329"/>
          </a:xfrm>
          <a:prstGeom prst="rect">
            <a:avLst/>
          </a:prstGeom>
          <a:noFill/>
        </p:spPr>
        <p:txBody>
          <a:bodyPr wrap="square" rtlCol="0">
            <a:spAutoFit/>
          </a:bodyPr>
          <a:lstStyle/>
          <a:p>
            <a:r>
              <a:rPr lang="en-US" dirty="0"/>
              <a:t>A </a:t>
            </a:r>
          </a:p>
          <a:p>
            <a:r>
              <a:rPr lang="en-US" dirty="0"/>
              <a:t>Community </a:t>
            </a:r>
          </a:p>
          <a:p>
            <a:r>
              <a:rPr lang="en-US" dirty="0"/>
              <a:t>Of</a:t>
            </a:r>
          </a:p>
          <a:p>
            <a:r>
              <a:rPr lang="en-US" dirty="0"/>
              <a:t>Prophets</a:t>
            </a:r>
          </a:p>
        </p:txBody>
      </p:sp>
    </p:spTree>
    <p:extLst>
      <p:ext uri="{BB962C8B-B14F-4D97-AF65-F5344CB8AC3E}">
        <p14:creationId xmlns:p14="http://schemas.microsoft.com/office/powerpoint/2010/main" val="23929983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255</TotalTime>
  <Words>643</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vt:lpstr>
      <vt:lpstr>Berlin</vt:lpstr>
      <vt:lpstr>DEVELOPING A PROPHETIC CONSCIOUSNESS</vt:lpstr>
      <vt:lpstr>WHAT IS PROPHETIC CONSCIOUSNESS?</vt:lpstr>
      <vt:lpstr>What do we want the church to do?  We ask for its presence with us, beside us, as Christ among us.  We ask the church to sacrifice with the people for social change, for justice and for love of brother and sister.  We don’t ask for words.  We ask for deeds.  We don’t ask for paternalism.  We ask for servanthood.                                     Cesar Chavez</vt:lpstr>
      <vt:lpstr>WHY DO WE NEED A PROPHETIC CONSCIOUSNESS?</vt:lpstr>
      <vt:lpstr>HOW TO DEVELOP A PROPHETIC CONSCIOUSNESS!</vt:lpstr>
      <vt:lpstr>STEPS TOWARD A PROPHETIC CONSCIOUSNESS</vt:lpstr>
      <vt:lpstr>Prophet vs. Prophets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 PROPHETIC CONSCIOUSNESS</dc:title>
  <dc:creator>Office4</dc:creator>
  <cp:lastModifiedBy>Cathy Matthews</cp:lastModifiedBy>
  <cp:revision>19</cp:revision>
  <dcterms:created xsi:type="dcterms:W3CDTF">2022-02-23T17:24:52Z</dcterms:created>
  <dcterms:modified xsi:type="dcterms:W3CDTF">2022-02-23T22:40:13Z</dcterms:modified>
</cp:coreProperties>
</file>