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ags/tag27.xml" ContentType="application/vnd.openxmlformats-officedocument.presentationml.tags+xml"/>
  <Override PartName="/ppt/charts/chart6.xml" ContentType="application/vnd.openxmlformats-officedocument.drawingml.chart+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drawings/drawing2.xml" ContentType="application/vnd.openxmlformats-officedocument.drawingml.chartshapes+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sldIdLst>
    <p:sldId id="256" r:id="rId4"/>
    <p:sldId id="291" r:id="rId5"/>
    <p:sldId id="257" r:id="rId6"/>
    <p:sldId id="307" r:id="rId7"/>
    <p:sldId id="308" r:id="rId8"/>
    <p:sldId id="258" r:id="rId9"/>
    <p:sldId id="259" r:id="rId10"/>
    <p:sldId id="260" r:id="rId11"/>
    <p:sldId id="261" r:id="rId12"/>
    <p:sldId id="262" r:id="rId13"/>
    <p:sldId id="263" r:id="rId14"/>
    <p:sldId id="264" r:id="rId15"/>
    <p:sldId id="265" r:id="rId16"/>
    <p:sldId id="266" r:id="rId17"/>
    <p:sldId id="267" r:id="rId18"/>
    <p:sldId id="270" r:id="rId19"/>
    <p:sldId id="284" r:id="rId20"/>
    <p:sldId id="285" r:id="rId21"/>
    <p:sldId id="271" r:id="rId22"/>
    <p:sldId id="272" r:id="rId23"/>
    <p:sldId id="273" r:id="rId24"/>
    <p:sldId id="268" r:id="rId25"/>
    <p:sldId id="274" r:id="rId26"/>
    <p:sldId id="275" r:id="rId27"/>
    <p:sldId id="269" r:id="rId28"/>
    <p:sldId id="276" r:id="rId29"/>
    <p:sldId id="295" r:id="rId30"/>
    <p:sldId id="290" r:id="rId31"/>
    <p:sldId id="278" r:id="rId32"/>
    <p:sldId id="279" r:id="rId33"/>
    <p:sldId id="293" r:id="rId34"/>
    <p:sldId id="305" r:id="rId35"/>
    <p:sldId id="306" r:id="rId36"/>
    <p:sldId id="282" r:id="rId37"/>
    <p:sldId id="283" r:id="rId38"/>
    <p:sldId id="294" r:id="rId39"/>
    <p:sldId id="301" r:id="rId40"/>
    <p:sldId id="302" r:id="rId41"/>
    <p:sldId id="303" r:id="rId42"/>
    <p:sldId id="304" r:id="rId43"/>
    <p:sldId id="289" r:id="rId44"/>
    <p:sldId id="298" r:id="rId45"/>
    <p:sldId id="299" r:id="rId46"/>
    <p:sldId id="30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2" d="100"/>
          <a:sy n="72" d="100"/>
        </p:scale>
        <p:origin x="456"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Likud</c:v>
                </c:pt>
                <c:pt idx="1">
                  <c:v>Yesh Atid</c:v>
                </c:pt>
                <c:pt idx="2">
                  <c:v>Labor</c:v>
                </c:pt>
                <c:pt idx="3">
                  <c:v>Jewish Home</c:v>
                </c:pt>
                <c:pt idx="4">
                  <c:v>Shas</c:v>
                </c:pt>
                <c:pt idx="5">
                  <c:v>HaTnua</c:v>
                </c:pt>
                <c:pt idx="6">
                  <c:v>Meretz</c:v>
                </c:pt>
                <c:pt idx="7">
                  <c:v>United Torah</c:v>
                </c:pt>
                <c:pt idx="8">
                  <c:v>Hadash</c:v>
                </c:pt>
                <c:pt idx="9">
                  <c:v>Ta'am-Ta'al</c:v>
                </c:pt>
                <c:pt idx="10">
                  <c:v>Balad</c:v>
                </c:pt>
              </c:strCache>
            </c:strRef>
          </c:cat>
          <c:val>
            <c:numRef>
              <c:f>Sheet1!$B$2:$B$12</c:f>
              <c:numCache>
                <c:formatCode>General</c:formatCode>
                <c:ptCount val="11"/>
                <c:pt idx="0">
                  <c:v>31</c:v>
                </c:pt>
                <c:pt idx="1">
                  <c:v>19</c:v>
                </c:pt>
                <c:pt idx="2">
                  <c:v>17</c:v>
                </c:pt>
                <c:pt idx="3">
                  <c:v>12</c:v>
                </c:pt>
                <c:pt idx="4">
                  <c:v>12</c:v>
                </c:pt>
                <c:pt idx="5">
                  <c:v>7</c:v>
                </c:pt>
                <c:pt idx="6">
                  <c:v>7</c:v>
                </c:pt>
                <c:pt idx="7">
                  <c:v>6</c:v>
                </c:pt>
                <c:pt idx="8">
                  <c:v>4</c:v>
                </c:pt>
                <c:pt idx="9">
                  <c:v>3</c:v>
                </c:pt>
                <c:pt idx="10">
                  <c:v>2</c:v>
                </c:pt>
              </c:numCache>
            </c:numRef>
          </c:val>
          <c:extLst>
            <c:ext xmlns:c16="http://schemas.microsoft.com/office/drawing/2014/chart" uri="{C3380CC4-5D6E-409C-BE32-E72D297353CC}">
              <c16:uniqueId val="{00000000-AB6B-4949-ABED-F8A4B5CC1464}"/>
            </c:ext>
          </c:extLst>
        </c:ser>
        <c:dLbls>
          <c:showLegendKey val="0"/>
          <c:showVal val="0"/>
          <c:showCatName val="0"/>
          <c:showSerName val="0"/>
          <c:showPercent val="0"/>
          <c:showBubbleSize val="0"/>
        </c:dLbls>
        <c:gapWidth val="150"/>
        <c:axId val="129685664"/>
        <c:axId val="129686056"/>
      </c:barChart>
      <c:catAx>
        <c:axId val="129685664"/>
        <c:scaling>
          <c:orientation val="minMax"/>
        </c:scaling>
        <c:delete val="0"/>
        <c:axPos val="b"/>
        <c:numFmt formatCode="General" sourceLinked="0"/>
        <c:majorTickMark val="out"/>
        <c:minorTickMark val="none"/>
        <c:tickLblPos val="nextTo"/>
        <c:txPr>
          <a:bodyPr/>
          <a:lstStyle/>
          <a:p>
            <a:pPr>
              <a:defRPr b="1" i="0" baseline="0">
                <a:latin typeface="Arial" pitchFamily="34" charset="0"/>
              </a:defRPr>
            </a:pPr>
            <a:endParaRPr lang="en-US"/>
          </a:p>
        </c:txPr>
        <c:crossAx val="129686056"/>
        <c:crosses val="autoZero"/>
        <c:auto val="1"/>
        <c:lblAlgn val="ctr"/>
        <c:lblOffset val="100"/>
        <c:noMultiLvlLbl val="0"/>
      </c:catAx>
      <c:valAx>
        <c:axId val="129686056"/>
        <c:scaling>
          <c:orientation val="minMax"/>
        </c:scaling>
        <c:delete val="0"/>
        <c:axPos val="l"/>
        <c:majorGridlines/>
        <c:numFmt formatCode="General" sourceLinked="1"/>
        <c:majorTickMark val="out"/>
        <c:minorTickMark val="none"/>
        <c:tickLblPos val="nextTo"/>
        <c:txPr>
          <a:bodyPr/>
          <a:lstStyle/>
          <a:p>
            <a:pPr>
              <a:defRPr b="1" i="0" baseline="0">
                <a:latin typeface="Arial" pitchFamily="34" charset="0"/>
              </a:defRPr>
            </a:pPr>
            <a:endParaRPr lang="en-US"/>
          </a:p>
        </c:txPr>
        <c:crossAx val="1296856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18-29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2004</c:v>
                </c:pt>
                <c:pt idx="1">
                  <c:v>2008</c:v>
                </c:pt>
                <c:pt idx="2">
                  <c:v>2012</c:v>
                </c:pt>
              </c:numCache>
            </c:numRef>
          </c:cat>
          <c:val>
            <c:numRef>
              <c:f>Sheet1!$B$2:$B$4</c:f>
              <c:numCache>
                <c:formatCode>General</c:formatCode>
                <c:ptCount val="3"/>
                <c:pt idx="0">
                  <c:v>42</c:v>
                </c:pt>
                <c:pt idx="1">
                  <c:v>37</c:v>
                </c:pt>
                <c:pt idx="2">
                  <c:v>39</c:v>
                </c:pt>
              </c:numCache>
            </c:numRef>
          </c:val>
          <c:extLst>
            <c:ext xmlns:c16="http://schemas.microsoft.com/office/drawing/2014/chart" uri="{C3380CC4-5D6E-409C-BE32-E72D297353CC}">
              <c16:uniqueId val="{00000000-4B79-449C-BB15-C3762D459F6B}"/>
            </c:ext>
          </c:extLst>
        </c:ser>
        <c:ser>
          <c:idx val="1"/>
          <c:order val="1"/>
          <c:tx>
            <c:strRef>
              <c:f>Sheet1!$C$1</c:f>
              <c:strCache>
                <c:ptCount val="1"/>
                <c:pt idx="0">
                  <c:v>60+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2004</c:v>
                </c:pt>
                <c:pt idx="1">
                  <c:v>2008</c:v>
                </c:pt>
                <c:pt idx="2">
                  <c:v>2012</c:v>
                </c:pt>
              </c:numCache>
            </c:numRef>
          </c:cat>
          <c:val>
            <c:numRef>
              <c:f>Sheet1!$C$2:$C$4</c:f>
              <c:numCache>
                <c:formatCode>General</c:formatCode>
                <c:ptCount val="3"/>
                <c:pt idx="0">
                  <c:v>63</c:v>
                </c:pt>
                <c:pt idx="1">
                  <c:v>52</c:v>
                </c:pt>
                <c:pt idx="2">
                  <c:v>43</c:v>
                </c:pt>
              </c:numCache>
            </c:numRef>
          </c:val>
          <c:extLst>
            <c:ext xmlns:c16="http://schemas.microsoft.com/office/drawing/2014/chart" uri="{C3380CC4-5D6E-409C-BE32-E72D297353CC}">
              <c16:uniqueId val="{00000001-4B79-449C-BB15-C3762D459F6B}"/>
            </c:ext>
          </c:extLst>
        </c:ser>
        <c:dLbls>
          <c:showLegendKey val="0"/>
          <c:showVal val="0"/>
          <c:showCatName val="0"/>
          <c:showSerName val="0"/>
          <c:showPercent val="0"/>
          <c:showBubbleSize val="0"/>
        </c:dLbls>
        <c:gapWidth val="219"/>
        <c:overlap val="-27"/>
        <c:axId val="156455664"/>
        <c:axId val="156456056"/>
      </c:barChart>
      <c:catAx>
        <c:axId val="15645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56456056"/>
        <c:crosses val="autoZero"/>
        <c:auto val="1"/>
        <c:lblAlgn val="ctr"/>
        <c:lblOffset val="100"/>
        <c:noMultiLvlLbl val="0"/>
      </c:catAx>
      <c:valAx>
        <c:axId val="156456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5645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b="1" i="0" baseline="0">
          <a:latin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Republicans</c:v>
                </c:pt>
              </c:strCache>
            </c:strRef>
          </c:tx>
          <c:invertIfNegative val="0"/>
          <c:dLbls>
            <c:spPr>
              <a:noFill/>
              <a:ln>
                <a:noFill/>
              </a:ln>
              <a:effectLst/>
            </c:spPr>
            <c:txPr>
              <a:bodyPr/>
              <a:lstStyle/>
              <a:p>
                <a:pPr>
                  <a:defRPr sz="14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2000</c:v>
                </c:pt>
                <c:pt idx="1">
                  <c:v>2004</c:v>
                </c:pt>
                <c:pt idx="2">
                  <c:v>2008</c:v>
                </c:pt>
                <c:pt idx="3">
                  <c:v>2012</c:v>
                </c:pt>
              </c:numCache>
            </c:numRef>
          </c:cat>
          <c:val>
            <c:numRef>
              <c:f>Sheet1!$B$2:$B$5</c:f>
              <c:numCache>
                <c:formatCode>General</c:formatCode>
                <c:ptCount val="4"/>
                <c:pt idx="0">
                  <c:v>8</c:v>
                </c:pt>
                <c:pt idx="1">
                  <c:v>6</c:v>
                </c:pt>
                <c:pt idx="2">
                  <c:v>9</c:v>
                </c:pt>
                <c:pt idx="3">
                  <c:v>6</c:v>
                </c:pt>
              </c:numCache>
            </c:numRef>
          </c:val>
          <c:extLst>
            <c:ext xmlns:c16="http://schemas.microsoft.com/office/drawing/2014/chart" uri="{C3380CC4-5D6E-409C-BE32-E72D297353CC}">
              <c16:uniqueId val="{00000000-4B45-4CAE-8D43-BB2F6C7E1F7E}"/>
            </c:ext>
          </c:extLst>
        </c:ser>
        <c:ser>
          <c:idx val="1"/>
          <c:order val="1"/>
          <c:tx>
            <c:strRef>
              <c:f>Sheet1!$C$1</c:f>
              <c:strCache>
                <c:ptCount val="1"/>
                <c:pt idx="0">
                  <c:v>Independents</c:v>
                </c:pt>
              </c:strCache>
            </c:strRef>
          </c:tx>
          <c:invertIfNegative val="0"/>
          <c:dLbls>
            <c:spPr>
              <a:noFill/>
              <a:ln>
                <a:noFill/>
              </a:ln>
              <a:effectLst/>
            </c:spPr>
            <c:txPr>
              <a:bodyPr/>
              <a:lstStyle/>
              <a:p>
                <a:pPr>
                  <a:defRPr sz="14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2000</c:v>
                </c:pt>
                <c:pt idx="1">
                  <c:v>2004</c:v>
                </c:pt>
                <c:pt idx="2">
                  <c:v>2008</c:v>
                </c:pt>
                <c:pt idx="3">
                  <c:v>2012</c:v>
                </c:pt>
              </c:numCache>
            </c:numRef>
          </c:cat>
          <c:val>
            <c:numRef>
              <c:f>Sheet1!$C$2:$C$5</c:f>
              <c:numCache>
                <c:formatCode>General</c:formatCode>
                <c:ptCount val="4"/>
                <c:pt idx="0">
                  <c:v>45</c:v>
                </c:pt>
                <c:pt idx="1">
                  <c:v>49</c:v>
                </c:pt>
                <c:pt idx="2">
                  <c:v>51</c:v>
                </c:pt>
                <c:pt idx="3">
                  <c:v>45</c:v>
                </c:pt>
              </c:numCache>
            </c:numRef>
          </c:val>
          <c:extLst>
            <c:ext xmlns:c16="http://schemas.microsoft.com/office/drawing/2014/chart" uri="{C3380CC4-5D6E-409C-BE32-E72D297353CC}">
              <c16:uniqueId val="{00000001-4B45-4CAE-8D43-BB2F6C7E1F7E}"/>
            </c:ext>
          </c:extLst>
        </c:ser>
        <c:ser>
          <c:idx val="2"/>
          <c:order val="2"/>
          <c:tx>
            <c:strRef>
              <c:f>Sheet1!$D$1</c:f>
              <c:strCache>
                <c:ptCount val="1"/>
                <c:pt idx="0">
                  <c:v>Democrats</c:v>
                </c:pt>
              </c:strCache>
            </c:strRef>
          </c:tx>
          <c:invertIfNegative val="0"/>
          <c:dLbls>
            <c:spPr>
              <a:noFill/>
              <a:ln>
                <a:noFill/>
              </a:ln>
              <a:effectLst/>
            </c:spPr>
            <c:txPr>
              <a:bodyPr/>
              <a:lstStyle/>
              <a:p>
                <a:pPr>
                  <a:defRPr sz="14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2000</c:v>
                </c:pt>
                <c:pt idx="1">
                  <c:v>2004</c:v>
                </c:pt>
                <c:pt idx="2">
                  <c:v>2008</c:v>
                </c:pt>
                <c:pt idx="3">
                  <c:v>2012</c:v>
                </c:pt>
              </c:numCache>
            </c:numRef>
          </c:cat>
          <c:val>
            <c:numRef>
              <c:f>Sheet1!$D$2:$D$5</c:f>
              <c:numCache>
                <c:formatCode>General</c:formatCode>
                <c:ptCount val="4"/>
                <c:pt idx="0">
                  <c:v>86</c:v>
                </c:pt>
                <c:pt idx="1">
                  <c:v>89</c:v>
                </c:pt>
                <c:pt idx="2">
                  <c:v>90</c:v>
                </c:pt>
                <c:pt idx="3">
                  <c:v>92</c:v>
                </c:pt>
              </c:numCache>
            </c:numRef>
          </c:val>
          <c:extLst>
            <c:ext xmlns:c16="http://schemas.microsoft.com/office/drawing/2014/chart" uri="{C3380CC4-5D6E-409C-BE32-E72D297353CC}">
              <c16:uniqueId val="{00000002-4B45-4CAE-8D43-BB2F6C7E1F7E}"/>
            </c:ext>
          </c:extLst>
        </c:ser>
        <c:dLbls>
          <c:showLegendKey val="0"/>
          <c:showVal val="0"/>
          <c:showCatName val="0"/>
          <c:showSerName val="0"/>
          <c:showPercent val="0"/>
          <c:showBubbleSize val="0"/>
        </c:dLbls>
        <c:gapWidth val="150"/>
        <c:axId val="156456840"/>
        <c:axId val="156457232"/>
      </c:barChart>
      <c:catAx>
        <c:axId val="156456840"/>
        <c:scaling>
          <c:orientation val="minMax"/>
        </c:scaling>
        <c:delete val="0"/>
        <c:axPos val="l"/>
        <c:numFmt formatCode="General" sourceLinked="1"/>
        <c:majorTickMark val="out"/>
        <c:minorTickMark val="none"/>
        <c:tickLblPos val="nextTo"/>
        <c:txPr>
          <a:bodyPr/>
          <a:lstStyle/>
          <a:p>
            <a:pPr>
              <a:defRPr sz="1400" baseline="0">
                <a:latin typeface="Arial" pitchFamily="34" charset="0"/>
              </a:defRPr>
            </a:pPr>
            <a:endParaRPr lang="en-US"/>
          </a:p>
        </c:txPr>
        <c:crossAx val="156457232"/>
        <c:crosses val="autoZero"/>
        <c:auto val="1"/>
        <c:lblAlgn val="ctr"/>
        <c:lblOffset val="100"/>
        <c:noMultiLvlLbl val="0"/>
      </c:catAx>
      <c:valAx>
        <c:axId val="156457232"/>
        <c:scaling>
          <c:orientation val="minMax"/>
        </c:scaling>
        <c:delete val="0"/>
        <c:axPos val="b"/>
        <c:majorGridlines/>
        <c:numFmt formatCode="General" sourceLinked="1"/>
        <c:majorTickMark val="out"/>
        <c:minorTickMark val="none"/>
        <c:tickLblPos val="nextTo"/>
        <c:crossAx val="156456840"/>
        <c:crosses val="autoZero"/>
        <c:crossBetween val="between"/>
      </c:valAx>
    </c:plotArea>
    <c:legend>
      <c:legendPos val="r"/>
      <c:layout>
        <c:manualLayout>
          <c:xMode val="edge"/>
          <c:yMode val="edge"/>
          <c:x val="0.70345018331401932"/>
          <c:y val="0.39181146848169396"/>
          <c:w val="0.28219304219949715"/>
          <c:h val="0.18206459362071264"/>
        </c:manualLayout>
      </c:layout>
      <c:overlay val="0"/>
      <c:txPr>
        <a:bodyPr/>
        <a:lstStyle/>
        <a:p>
          <a:pPr>
            <a:defRPr sz="1400" baseline="0">
              <a:latin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91885854693694"/>
          <c:y val="1.8749999999999999E-2"/>
          <c:w val="0.74339504104540122"/>
          <c:h val="0.87003125000000003"/>
        </c:manualLayout>
      </c:layout>
      <c:barChart>
        <c:barDir val="bar"/>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sz="14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2000</c:v>
                </c:pt>
                <c:pt idx="1">
                  <c:v>2004</c:v>
                </c:pt>
                <c:pt idx="2">
                  <c:v>2008</c:v>
                </c:pt>
                <c:pt idx="3">
                  <c:v>2012</c:v>
                </c:pt>
              </c:numCache>
            </c:numRef>
          </c:cat>
          <c:val>
            <c:numRef>
              <c:f>Sheet1!$B$2:$B$5</c:f>
              <c:numCache>
                <c:formatCode>General</c:formatCode>
                <c:ptCount val="4"/>
                <c:pt idx="0">
                  <c:v>91</c:v>
                </c:pt>
                <c:pt idx="1">
                  <c:v>93</c:v>
                </c:pt>
                <c:pt idx="2">
                  <c:v>90</c:v>
                </c:pt>
                <c:pt idx="3">
                  <c:v>91</c:v>
                </c:pt>
              </c:numCache>
            </c:numRef>
          </c:val>
          <c:extLst>
            <c:ext xmlns:c16="http://schemas.microsoft.com/office/drawing/2014/chart" uri="{C3380CC4-5D6E-409C-BE32-E72D297353CC}">
              <c16:uniqueId val="{00000000-5A38-4F41-A124-D67AB7A90D5A}"/>
            </c:ext>
          </c:extLst>
        </c:ser>
        <c:ser>
          <c:idx val="1"/>
          <c:order val="1"/>
          <c:tx>
            <c:strRef>
              <c:f>Sheet1!$C$1</c:f>
              <c:strCache>
                <c:ptCount val="1"/>
                <c:pt idx="0">
                  <c:v>Column2</c:v>
                </c:pt>
              </c:strCache>
            </c:strRef>
          </c:tx>
          <c:invertIfNegative val="0"/>
          <c:dLbls>
            <c:spPr>
              <a:noFill/>
              <a:ln>
                <a:noFill/>
              </a:ln>
              <a:effectLst/>
            </c:spPr>
            <c:txPr>
              <a:bodyPr/>
              <a:lstStyle/>
              <a:p>
                <a:pPr>
                  <a:defRPr sz="14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2000</c:v>
                </c:pt>
                <c:pt idx="1">
                  <c:v>2004</c:v>
                </c:pt>
                <c:pt idx="2">
                  <c:v>2008</c:v>
                </c:pt>
                <c:pt idx="3">
                  <c:v>2012</c:v>
                </c:pt>
              </c:numCache>
            </c:numRef>
          </c:cat>
          <c:val>
            <c:numRef>
              <c:f>Sheet1!$C$2:$C$5</c:f>
              <c:numCache>
                <c:formatCode>General</c:formatCode>
                <c:ptCount val="4"/>
                <c:pt idx="0">
                  <c:v>47</c:v>
                </c:pt>
                <c:pt idx="1">
                  <c:v>48</c:v>
                </c:pt>
                <c:pt idx="2">
                  <c:v>45</c:v>
                </c:pt>
                <c:pt idx="3">
                  <c:v>48</c:v>
                </c:pt>
              </c:numCache>
            </c:numRef>
          </c:val>
          <c:extLst>
            <c:ext xmlns:c16="http://schemas.microsoft.com/office/drawing/2014/chart" uri="{C3380CC4-5D6E-409C-BE32-E72D297353CC}">
              <c16:uniqueId val="{00000001-5A38-4F41-A124-D67AB7A90D5A}"/>
            </c:ext>
          </c:extLst>
        </c:ser>
        <c:ser>
          <c:idx val="2"/>
          <c:order val="2"/>
          <c:tx>
            <c:strRef>
              <c:f>Sheet1!$D$1</c:f>
              <c:strCache>
                <c:ptCount val="1"/>
                <c:pt idx="0">
                  <c:v>Column3</c:v>
                </c:pt>
              </c:strCache>
            </c:strRef>
          </c:tx>
          <c:invertIfNegative val="0"/>
          <c:dLbls>
            <c:spPr>
              <a:noFill/>
              <a:ln>
                <a:noFill/>
              </a:ln>
              <a:effectLst/>
            </c:spPr>
            <c:txPr>
              <a:bodyPr/>
              <a:lstStyle/>
              <a:p>
                <a:pPr>
                  <a:defRPr sz="14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2000</c:v>
                </c:pt>
                <c:pt idx="1">
                  <c:v>2004</c:v>
                </c:pt>
                <c:pt idx="2">
                  <c:v>2008</c:v>
                </c:pt>
                <c:pt idx="3">
                  <c:v>2012</c:v>
                </c:pt>
              </c:numCache>
            </c:numRef>
          </c:cat>
          <c:val>
            <c:numRef>
              <c:f>Sheet1!$D$2:$D$5</c:f>
              <c:numCache>
                <c:formatCode>General</c:formatCode>
                <c:ptCount val="4"/>
                <c:pt idx="0">
                  <c:v>11</c:v>
                </c:pt>
                <c:pt idx="1">
                  <c:v>11</c:v>
                </c:pt>
                <c:pt idx="2">
                  <c:v>10</c:v>
                </c:pt>
                <c:pt idx="3">
                  <c:v>7</c:v>
                </c:pt>
              </c:numCache>
            </c:numRef>
          </c:val>
          <c:extLst>
            <c:ext xmlns:c16="http://schemas.microsoft.com/office/drawing/2014/chart" uri="{C3380CC4-5D6E-409C-BE32-E72D297353CC}">
              <c16:uniqueId val="{00000002-5A38-4F41-A124-D67AB7A90D5A}"/>
            </c:ext>
          </c:extLst>
        </c:ser>
        <c:dLbls>
          <c:showLegendKey val="0"/>
          <c:showVal val="0"/>
          <c:showCatName val="0"/>
          <c:showSerName val="0"/>
          <c:showPercent val="0"/>
          <c:showBubbleSize val="0"/>
        </c:dLbls>
        <c:gapWidth val="150"/>
        <c:axId val="156458016"/>
        <c:axId val="156458408"/>
      </c:barChart>
      <c:catAx>
        <c:axId val="156458016"/>
        <c:scaling>
          <c:orientation val="minMax"/>
        </c:scaling>
        <c:delete val="0"/>
        <c:axPos val="l"/>
        <c:numFmt formatCode="General" sourceLinked="1"/>
        <c:majorTickMark val="out"/>
        <c:minorTickMark val="none"/>
        <c:tickLblPos val="nextTo"/>
        <c:txPr>
          <a:bodyPr/>
          <a:lstStyle/>
          <a:p>
            <a:pPr>
              <a:defRPr sz="1400" baseline="0">
                <a:latin typeface="Arial" pitchFamily="34" charset="0"/>
              </a:defRPr>
            </a:pPr>
            <a:endParaRPr lang="en-US"/>
          </a:p>
        </c:txPr>
        <c:crossAx val="156458408"/>
        <c:crosses val="autoZero"/>
        <c:auto val="1"/>
        <c:lblAlgn val="ctr"/>
        <c:lblOffset val="100"/>
        <c:noMultiLvlLbl val="0"/>
      </c:catAx>
      <c:valAx>
        <c:axId val="156458408"/>
        <c:scaling>
          <c:orientation val="minMax"/>
        </c:scaling>
        <c:delete val="0"/>
        <c:axPos val="b"/>
        <c:majorGridlines/>
        <c:numFmt formatCode="General" sourceLinked="1"/>
        <c:majorTickMark val="out"/>
        <c:minorTickMark val="none"/>
        <c:tickLblPos val="nextTo"/>
        <c:txPr>
          <a:bodyPr/>
          <a:lstStyle/>
          <a:p>
            <a:pPr>
              <a:defRPr sz="1400" baseline="0">
                <a:latin typeface="Arial" pitchFamily="34" charset="0"/>
              </a:defRPr>
            </a:pPr>
            <a:endParaRPr lang="en-US"/>
          </a:p>
        </c:txPr>
        <c:crossAx val="1564580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Great Deal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Silent (69 +)</c:v>
                </c:pt>
                <c:pt idx="1">
                  <c:v>Boomer (50-68)</c:v>
                </c:pt>
                <c:pt idx="2">
                  <c:v>Gen X (34-49)</c:v>
                </c:pt>
                <c:pt idx="3">
                  <c:v>Milennial (18-33)</c:v>
                </c:pt>
                <c:pt idx="4">
                  <c:v>All</c:v>
                </c:pt>
              </c:strCache>
            </c:strRef>
          </c:cat>
          <c:val>
            <c:numRef>
              <c:f>Sheet1!$B$2:$B$6</c:f>
              <c:numCache>
                <c:formatCode>General</c:formatCode>
                <c:ptCount val="5"/>
                <c:pt idx="0">
                  <c:v>58</c:v>
                </c:pt>
                <c:pt idx="1">
                  <c:v>49</c:v>
                </c:pt>
                <c:pt idx="2">
                  <c:v>43</c:v>
                </c:pt>
                <c:pt idx="3">
                  <c:v>31</c:v>
                </c:pt>
                <c:pt idx="4">
                  <c:v>43</c:v>
                </c:pt>
              </c:numCache>
            </c:numRef>
          </c:val>
          <c:extLst>
            <c:ext xmlns:c16="http://schemas.microsoft.com/office/drawing/2014/chart" uri="{C3380CC4-5D6E-409C-BE32-E72D297353CC}">
              <c16:uniqueId val="{00000000-E413-4807-8870-6A5204B8B701}"/>
            </c:ext>
          </c:extLst>
        </c:ser>
        <c:ser>
          <c:idx val="1"/>
          <c:order val="1"/>
          <c:tx>
            <c:strRef>
              <c:f>Sheet1!$C$1</c:f>
              <c:strCache>
                <c:ptCount val="1"/>
                <c:pt idx="0">
                  <c:v>Fair Amount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Silent (69 +)</c:v>
                </c:pt>
                <c:pt idx="1">
                  <c:v>Boomer (50-68)</c:v>
                </c:pt>
                <c:pt idx="2">
                  <c:v>Gen X (34-49)</c:v>
                </c:pt>
                <c:pt idx="3">
                  <c:v>Milennial (18-33)</c:v>
                </c:pt>
                <c:pt idx="4">
                  <c:v>All</c:v>
                </c:pt>
              </c:strCache>
            </c:strRef>
          </c:cat>
          <c:val>
            <c:numRef>
              <c:f>Sheet1!$C$2:$C$6</c:f>
              <c:numCache>
                <c:formatCode>General</c:formatCode>
                <c:ptCount val="5"/>
                <c:pt idx="0">
                  <c:v>19</c:v>
                </c:pt>
                <c:pt idx="1">
                  <c:v>27</c:v>
                </c:pt>
                <c:pt idx="2">
                  <c:v>30</c:v>
                </c:pt>
                <c:pt idx="3">
                  <c:v>39</c:v>
                </c:pt>
                <c:pt idx="4">
                  <c:v>30</c:v>
                </c:pt>
              </c:numCache>
            </c:numRef>
          </c:val>
          <c:extLst>
            <c:ext xmlns:c16="http://schemas.microsoft.com/office/drawing/2014/chart" uri="{C3380CC4-5D6E-409C-BE32-E72D297353CC}">
              <c16:uniqueId val="{00000001-E413-4807-8870-6A5204B8B701}"/>
            </c:ext>
          </c:extLst>
        </c:ser>
        <c:ser>
          <c:idx val="2"/>
          <c:order val="2"/>
          <c:tx>
            <c:strRef>
              <c:f>Sheet1!$D$1</c:f>
              <c:strCache>
                <c:ptCount val="1"/>
                <c:pt idx="0">
                  <c:v>Hardly Any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Silent (69 +)</c:v>
                </c:pt>
                <c:pt idx="1">
                  <c:v>Boomer (50-68)</c:v>
                </c:pt>
                <c:pt idx="2">
                  <c:v>Gen X (34-49)</c:v>
                </c:pt>
                <c:pt idx="3">
                  <c:v>Milennial (18-33)</c:v>
                </c:pt>
                <c:pt idx="4">
                  <c:v>All</c:v>
                </c:pt>
              </c:strCache>
            </c:strRef>
          </c:cat>
          <c:val>
            <c:numRef>
              <c:f>Sheet1!$D$2:$D$6</c:f>
              <c:numCache>
                <c:formatCode>General</c:formatCode>
                <c:ptCount val="5"/>
                <c:pt idx="0">
                  <c:v>19</c:v>
                </c:pt>
                <c:pt idx="1">
                  <c:v>22</c:v>
                </c:pt>
                <c:pt idx="2">
                  <c:v>23</c:v>
                </c:pt>
                <c:pt idx="3">
                  <c:v>26</c:v>
                </c:pt>
                <c:pt idx="4">
                  <c:v>23</c:v>
                </c:pt>
              </c:numCache>
            </c:numRef>
          </c:val>
          <c:extLst>
            <c:ext xmlns:c16="http://schemas.microsoft.com/office/drawing/2014/chart" uri="{C3380CC4-5D6E-409C-BE32-E72D297353CC}">
              <c16:uniqueId val="{00000002-E413-4807-8870-6A5204B8B701}"/>
            </c:ext>
          </c:extLst>
        </c:ser>
        <c:dLbls>
          <c:showLegendKey val="0"/>
          <c:showVal val="0"/>
          <c:showCatName val="0"/>
          <c:showSerName val="0"/>
          <c:showPercent val="0"/>
          <c:showBubbleSize val="0"/>
        </c:dLbls>
        <c:gapWidth val="150"/>
        <c:overlap val="100"/>
        <c:axId val="156459192"/>
        <c:axId val="157169688"/>
      </c:barChart>
      <c:catAx>
        <c:axId val="156459192"/>
        <c:scaling>
          <c:orientation val="minMax"/>
        </c:scaling>
        <c:delete val="0"/>
        <c:axPos val="l"/>
        <c:numFmt formatCode="General" sourceLinked="0"/>
        <c:majorTickMark val="out"/>
        <c:minorTickMark val="none"/>
        <c:tickLblPos val="nextTo"/>
        <c:crossAx val="157169688"/>
        <c:crosses val="autoZero"/>
        <c:auto val="1"/>
        <c:lblAlgn val="ctr"/>
        <c:lblOffset val="100"/>
        <c:noMultiLvlLbl val="0"/>
      </c:catAx>
      <c:valAx>
        <c:axId val="157169688"/>
        <c:scaling>
          <c:orientation val="minMax"/>
        </c:scaling>
        <c:delete val="0"/>
        <c:axPos val="b"/>
        <c:majorGridlines/>
        <c:numFmt formatCode="General" sourceLinked="1"/>
        <c:majorTickMark val="out"/>
        <c:minorTickMark val="none"/>
        <c:tickLblPos val="nextTo"/>
        <c:crossAx val="15645919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65+</c:v>
                </c:pt>
              </c:strCache>
            </c:strRef>
          </c:tx>
          <c:marker>
            <c:symbol val="none"/>
          </c:marker>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1972</c:v>
                </c:pt>
                <c:pt idx="1">
                  <c:v>1976</c:v>
                </c:pt>
                <c:pt idx="2">
                  <c:v>1980</c:v>
                </c:pt>
                <c:pt idx="3">
                  <c:v>1984</c:v>
                </c:pt>
                <c:pt idx="4">
                  <c:v>1988</c:v>
                </c:pt>
                <c:pt idx="5">
                  <c:v>1992</c:v>
                </c:pt>
                <c:pt idx="6">
                  <c:v>1996</c:v>
                </c:pt>
                <c:pt idx="7">
                  <c:v>2000</c:v>
                </c:pt>
                <c:pt idx="8">
                  <c:v>2004</c:v>
                </c:pt>
                <c:pt idx="9">
                  <c:v>2008</c:v>
                </c:pt>
                <c:pt idx="10">
                  <c:v>2012</c:v>
                </c:pt>
              </c:numCache>
            </c:numRef>
          </c:cat>
          <c:val>
            <c:numRef>
              <c:f>Sheet1!$B$2:$B$12</c:f>
              <c:numCache>
                <c:formatCode>General</c:formatCode>
                <c:ptCount val="11"/>
                <c:pt idx="0">
                  <c:v>46</c:v>
                </c:pt>
                <c:pt idx="1">
                  <c:v>51</c:v>
                </c:pt>
                <c:pt idx="2">
                  <c:v>44</c:v>
                </c:pt>
                <c:pt idx="3">
                  <c:v>40</c:v>
                </c:pt>
                <c:pt idx="4">
                  <c:v>49</c:v>
                </c:pt>
                <c:pt idx="5">
                  <c:v>50</c:v>
                </c:pt>
                <c:pt idx="6">
                  <c:v>53</c:v>
                </c:pt>
                <c:pt idx="7">
                  <c:v>50</c:v>
                </c:pt>
                <c:pt idx="8">
                  <c:v>54</c:v>
                </c:pt>
                <c:pt idx="9">
                  <c:v>66</c:v>
                </c:pt>
                <c:pt idx="10">
                  <c:v>60</c:v>
                </c:pt>
              </c:numCache>
            </c:numRef>
          </c:val>
          <c:smooth val="0"/>
          <c:extLst>
            <c:ext xmlns:c16="http://schemas.microsoft.com/office/drawing/2014/chart" uri="{C3380CC4-5D6E-409C-BE32-E72D297353CC}">
              <c16:uniqueId val="{00000000-71DB-4983-84B9-D6F7CBECAE0B}"/>
            </c:ext>
          </c:extLst>
        </c:ser>
        <c:ser>
          <c:idx val="1"/>
          <c:order val="1"/>
          <c:tx>
            <c:strRef>
              <c:f>Sheet1!$C$1</c:f>
              <c:strCache>
                <c:ptCount val="1"/>
                <c:pt idx="0">
                  <c:v>18-29 year olds</c:v>
                </c:pt>
              </c:strCache>
            </c:strRef>
          </c:tx>
          <c:marker>
            <c:symbol val="none"/>
          </c:marker>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1972</c:v>
                </c:pt>
                <c:pt idx="1">
                  <c:v>1976</c:v>
                </c:pt>
                <c:pt idx="2">
                  <c:v>1980</c:v>
                </c:pt>
                <c:pt idx="3">
                  <c:v>1984</c:v>
                </c:pt>
                <c:pt idx="4">
                  <c:v>1988</c:v>
                </c:pt>
                <c:pt idx="5">
                  <c:v>1992</c:v>
                </c:pt>
                <c:pt idx="6">
                  <c:v>1996</c:v>
                </c:pt>
                <c:pt idx="7">
                  <c:v>2000</c:v>
                </c:pt>
                <c:pt idx="8">
                  <c:v>2004</c:v>
                </c:pt>
                <c:pt idx="9">
                  <c:v>2008</c:v>
                </c:pt>
                <c:pt idx="10">
                  <c:v>2012</c:v>
                </c:pt>
              </c:numCache>
            </c:numRef>
          </c:cat>
          <c:val>
            <c:numRef>
              <c:f>Sheet1!$C$2:$C$12</c:f>
              <c:numCache>
                <c:formatCode>General</c:formatCode>
                <c:ptCount val="11"/>
                <c:pt idx="0">
                  <c:v>30</c:v>
                </c:pt>
                <c:pt idx="1">
                  <c:v>47</c:v>
                </c:pt>
                <c:pt idx="2">
                  <c:v>41</c:v>
                </c:pt>
                <c:pt idx="3">
                  <c:v>39</c:v>
                </c:pt>
                <c:pt idx="4">
                  <c:v>47</c:v>
                </c:pt>
                <c:pt idx="5">
                  <c:v>43</c:v>
                </c:pt>
                <c:pt idx="6">
                  <c:v>50</c:v>
                </c:pt>
                <c:pt idx="7">
                  <c:v>48</c:v>
                </c:pt>
                <c:pt idx="8">
                  <c:v>47</c:v>
                </c:pt>
                <c:pt idx="9">
                  <c:v>45</c:v>
                </c:pt>
                <c:pt idx="10">
                  <c:v>44</c:v>
                </c:pt>
              </c:numCache>
            </c:numRef>
          </c:val>
          <c:smooth val="0"/>
          <c:extLst>
            <c:ext xmlns:c16="http://schemas.microsoft.com/office/drawing/2014/chart" uri="{C3380CC4-5D6E-409C-BE32-E72D297353CC}">
              <c16:uniqueId val="{00000001-71DB-4983-84B9-D6F7CBECAE0B}"/>
            </c:ext>
          </c:extLst>
        </c:ser>
        <c:dLbls>
          <c:showLegendKey val="0"/>
          <c:showVal val="0"/>
          <c:showCatName val="0"/>
          <c:showSerName val="0"/>
          <c:showPercent val="0"/>
          <c:showBubbleSize val="0"/>
        </c:dLbls>
        <c:smooth val="0"/>
        <c:axId val="157170472"/>
        <c:axId val="157170864"/>
      </c:lineChart>
      <c:catAx>
        <c:axId val="157170472"/>
        <c:scaling>
          <c:orientation val="minMax"/>
        </c:scaling>
        <c:delete val="0"/>
        <c:axPos val="b"/>
        <c:numFmt formatCode="General" sourceLinked="1"/>
        <c:majorTickMark val="out"/>
        <c:minorTickMark val="none"/>
        <c:tickLblPos val="nextTo"/>
        <c:crossAx val="157170864"/>
        <c:crosses val="autoZero"/>
        <c:auto val="1"/>
        <c:lblAlgn val="ctr"/>
        <c:lblOffset val="100"/>
        <c:noMultiLvlLbl val="0"/>
      </c:catAx>
      <c:valAx>
        <c:axId val="157170864"/>
        <c:scaling>
          <c:orientation val="minMax"/>
        </c:scaling>
        <c:delete val="0"/>
        <c:axPos val="l"/>
        <c:majorGridlines/>
        <c:numFmt formatCode="General" sourceLinked="1"/>
        <c:majorTickMark val="out"/>
        <c:minorTickMark val="none"/>
        <c:tickLblPos val="nextTo"/>
        <c:crossAx val="157170472"/>
        <c:crosses val="autoZero"/>
        <c:crossBetween val="between"/>
      </c:valAx>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Millennial (18-33)</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Support Gay Rights</c:v>
                </c:pt>
                <c:pt idx="1">
                  <c:v>Patriotic Person</c:v>
                </c:pt>
                <c:pt idx="2">
                  <c:v>Religious Person</c:v>
                </c:pt>
                <c:pt idx="3">
                  <c:v>Environmentalist</c:v>
                </c:pt>
              </c:strCache>
            </c:strRef>
          </c:cat>
          <c:val>
            <c:numRef>
              <c:f>Sheet1!$B$2:$B$5</c:f>
              <c:numCache>
                <c:formatCode>General</c:formatCode>
                <c:ptCount val="4"/>
                <c:pt idx="0">
                  <c:v>51</c:v>
                </c:pt>
                <c:pt idx="1">
                  <c:v>49</c:v>
                </c:pt>
                <c:pt idx="2">
                  <c:v>36</c:v>
                </c:pt>
                <c:pt idx="3">
                  <c:v>32</c:v>
                </c:pt>
              </c:numCache>
            </c:numRef>
          </c:val>
          <c:extLst>
            <c:ext xmlns:c16="http://schemas.microsoft.com/office/drawing/2014/chart" uri="{C3380CC4-5D6E-409C-BE32-E72D297353CC}">
              <c16:uniqueId val="{00000000-5383-4CB2-A6B3-7F970433C879}"/>
            </c:ext>
          </c:extLst>
        </c:ser>
        <c:ser>
          <c:idx val="1"/>
          <c:order val="1"/>
          <c:tx>
            <c:strRef>
              <c:f>Sheet1!$C$1</c:f>
              <c:strCache>
                <c:ptCount val="1"/>
                <c:pt idx="0">
                  <c:v>Gen X (34-49)</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Support Gay Rights</c:v>
                </c:pt>
                <c:pt idx="1">
                  <c:v>Patriotic Person</c:v>
                </c:pt>
                <c:pt idx="2">
                  <c:v>Religious Person</c:v>
                </c:pt>
                <c:pt idx="3">
                  <c:v>Environmentalist</c:v>
                </c:pt>
              </c:strCache>
            </c:strRef>
          </c:cat>
          <c:val>
            <c:numRef>
              <c:f>Sheet1!$C$2:$C$5</c:f>
              <c:numCache>
                <c:formatCode>General</c:formatCode>
                <c:ptCount val="4"/>
                <c:pt idx="0">
                  <c:v>37</c:v>
                </c:pt>
                <c:pt idx="1">
                  <c:v>64</c:v>
                </c:pt>
                <c:pt idx="2">
                  <c:v>52</c:v>
                </c:pt>
                <c:pt idx="3">
                  <c:v>42</c:v>
                </c:pt>
              </c:numCache>
            </c:numRef>
          </c:val>
          <c:extLst>
            <c:ext xmlns:c16="http://schemas.microsoft.com/office/drawing/2014/chart" uri="{C3380CC4-5D6E-409C-BE32-E72D297353CC}">
              <c16:uniqueId val="{00000001-5383-4CB2-A6B3-7F970433C879}"/>
            </c:ext>
          </c:extLst>
        </c:ser>
        <c:ser>
          <c:idx val="2"/>
          <c:order val="2"/>
          <c:tx>
            <c:strRef>
              <c:f>Sheet1!$D$1</c:f>
              <c:strCache>
                <c:ptCount val="1"/>
                <c:pt idx="0">
                  <c:v>Boomer (50-68)</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Support Gay Rights</c:v>
                </c:pt>
                <c:pt idx="1">
                  <c:v>Patriotic Person</c:v>
                </c:pt>
                <c:pt idx="2">
                  <c:v>Religious Person</c:v>
                </c:pt>
                <c:pt idx="3">
                  <c:v>Environmentalist</c:v>
                </c:pt>
              </c:strCache>
            </c:strRef>
          </c:cat>
          <c:val>
            <c:numRef>
              <c:f>Sheet1!$D$2:$D$5</c:f>
              <c:numCache>
                <c:formatCode>General</c:formatCode>
                <c:ptCount val="4"/>
                <c:pt idx="0">
                  <c:v>33</c:v>
                </c:pt>
                <c:pt idx="1">
                  <c:v>75</c:v>
                </c:pt>
                <c:pt idx="2">
                  <c:v>55</c:v>
                </c:pt>
                <c:pt idx="3">
                  <c:v>42</c:v>
                </c:pt>
              </c:numCache>
            </c:numRef>
          </c:val>
          <c:extLst>
            <c:ext xmlns:c16="http://schemas.microsoft.com/office/drawing/2014/chart" uri="{C3380CC4-5D6E-409C-BE32-E72D297353CC}">
              <c16:uniqueId val="{00000002-5383-4CB2-A6B3-7F970433C879}"/>
            </c:ext>
          </c:extLst>
        </c:ser>
        <c:ser>
          <c:idx val="3"/>
          <c:order val="3"/>
          <c:tx>
            <c:strRef>
              <c:f>Sheet1!$E$1</c:f>
              <c:strCache>
                <c:ptCount val="1"/>
                <c:pt idx="0">
                  <c:v>Silent</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Support Gay Rights</c:v>
                </c:pt>
                <c:pt idx="1">
                  <c:v>Patriotic Person</c:v>
                </c:pt>
                <c:pt idx="2">
                  <c:v>Religious Person</c:v>
                </c:pt>
                <c:pt idx="3">
                  <c:v>Environmentalist</c:v>
                </c:pt>
              </c:strCache>
            </c:strRef>
          </c:cat>
          <c:val>
            <c:numRef>
              <c:f>Sheet1!$E$2:$E$5</c:f>
              <c:numCache>
                <c:formatCode>General</c:formatCode>
                <c:ptCount val="4"/>
                <c:pt idx="0">
                  <c:v>32</c:v>
                </c:pt>
                <c:pt idx="1">
                  <c:v>81</c:v>
                </c:pt>
                <c:pt idx="2">
                  <c:v>61</c:v>
                </c:pt>
                <c:pt idx="3">
                  <c:v>44</c:v>
                </c:pt>
              </c:numCache>
            </c:numRef>
          </c:val>
          <c:extLst>
            <c:ext xmlns:c16="http://schemas.microsoft.com/office/drawing/2014/chart" uri="{C3380CC4-5D6E-409C-BE32-E72D297353CC}">
              <c16:uniqueId val="{00000003-5383-4CB2-A6B3-7F970433C879}"/>
            </c:ext>
          </c:extLst>
        </c:ser>
        <c:dLbls>
          <c:showLegendKey val="0"/>
          <c:showVal val="0"/>
          <c:showCatName val="0"/>
          <c:showSerName val="0"/>
          <c:showPercent val="0"/>
          <c:showBubbleSize val="0"/>
        </c:dLbls>
        <c:gapWidth val="150"/>
        <c:axId val="157171648"/>
        <c:axId val="157172040"/>
      </c:barChart>
      <c:catAx>
        <c:axId val="157171648"/>
        <c:scaling>
          <c:orientation val="minMax"/>
        </c:scaling>
        <c:delete val="0"/>
        <c:axPos val="l"/>
        <c:numFmt formatCode="General" sourceLinked="0"/>
        <c:majorTickMark val="out"/>
        <c:minorTickMark val="none"/>
        <c:tickLblPos val="nextTo"/>
        <c:crossAx val="157172040"/>
        <c:crosses val="autoZero"/>
        <c:auto val="1"/>
        <c:lblAlgn val="ctr"/>
        <c:lblOffset val="100"/>
        <c:noMultiLvlLbl val="0"/>
      </c:catAx>
      <c:valAx>
        <c:axId val="157172040"/>
        <c:scaling>
          <c:orientation val="minMax"/>
        </c:scaling>
        <c:delete val="0"/>
        <c:axPos val="b"/>
        <c:majorGridlines/>
        <c:numFmt formatCode="General" sourceLinked="1"/>
        <c:majorTickMark val="out"/>
        <c:minorTickMark val="none"/>
        <c:tickLblPos val="nextTo"/>
        <c:crossAx val="15717164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F52-468F-BF1B-8B7A31B20C9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F52-468F-BF1B-8B7A31B20C9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F52-468F-BF1B-8B7A31B20C9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F52-468F-BF1B-8B7A31B20C9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F52-468F-BF1B-8B7A31B20C9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F52-468F-BF1B-8B7A31B20C9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F52-468F-BF1B-8B7A31B20C9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F52-468F-BF1B-8B7A31B20C9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4"/>
                <c:pt idx="0">
                  <c:v>1st Qtr</c:v>
                </c:pt>
                <c:pt idx="1">
                  <c:v>2nd Qtr</c:v>
                </c:pt>
                <c:pt idx="2">
                  <c:v>3rd Qtr</c:v>
                </c:pt>
                <c:pt idx="3">
                  <c:v>4th Qtr</c:v>
                </c:pt>
              </c:strCache>
            </c:strRef>
          </c:cat>
          <c:val>
            <c:numRef>
              <c:f>Sheet1!$B$2:$B$9</c:f>
              <c:numCache>
                <c:formatCode>General</c:formatCode>
                <c:ptCount val="8"/>
                <c:pt idx="0">
                  <c:v>8</c:v>
                </c:pt>
                <c:pt idx="1">
                  <c:v>3</c:v>
                </c:pt>
                <c:pt idx="2">
                  <c:v>8</c:v>
                </c:pt>
                <c:pt idx="3">
                  <c:v>25</c:v>
                </c:pt>
                <c:pt idx="4">
                  <c:v>10</c:v>
                </c:pt>
                <c:pt idx="5">
                  <c:v>27</c:v>
                </c:pt>
                <c:pt idx="6">
                  <c:v>10</c:v>
                </c:pt>
                <c:pt idx="7">
                  <c:v>9</c:v>
                </c:pt>
              </c:numCache>
            </c:numRef>
          </c:val>
          <c:extLst>
            <c:ext xmlns:c16="http://schemas.microsoft.com/office/drawing/2014/chart" uri="{C3380CC4-5D6E-409C-BE32-E72D297353CC}">
              <c16:uniqueId val="{00000010-2F52-468F-BF1B-8B7A31B20C9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383-417C-B4EE-75B452A2B52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383-417C-B4EE-75B452A2B52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383-417C-B4EE-75B452A2B52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383-417C-B4EE-75B452A2B52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383-417C-B4EE-75B452A2B52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383-417C-B4EE-75B452A2B52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E383-417C-B4EE-75B452A2B52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E383-417C-B4EE-75B452A2B52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4"/>
                <c:pt idx="0">
                  <c:v>1st Qtr</c:v>
                </c:pt>
                <c:pt idx="1">
                  <c:v>2nd Qtr</c:v>
                </c:pt>
                <c:pt idx="2">
                  <c:v>3rd Qtr</c:v>
                </c:pt>
                <c:pt idx="3">
                  <c:v>4th Qtr</c:v>
                </c:pt>
              </c:strCache>
            </c:strRef>
          </c:cat>
          <c:val>
            <c:numRef>
              <c:f>Sheet1!$B$2:$B$9</c:f>
              <c:numCache>
                <c:formatCode>General</c:formatCode>
                <c:ptCount val="8"/>
                <c:pt idx="0">
                  <c:v>9</c:v>
                </c:pt>
                <c:pt idx="1">
                  <c:v>3</c:v>
                </c:pt>
                <c:pt idx="2">
                  <c:v>8</c:v>
                </c:pt>
                <c:pt idx="3">
                  <c:v>25</c:v>
                </c:pt>
                <c:pt idx="4">
                  <c:v>10</c:v>
                </c:pt>
                <c:pt idx="5">
                  <c:v>27</c:v>
                </c:pt>
                <c:pt idx="6">
                  <c:v>10</c:v>
                </c:pt>
                <c:pt idx="7">
                  <c:v>7</c:v>
                </c:pt>
              </c:numCache>
            </c:numRef>
          </c:val>
          <c:extLst>
            <c:ext xmlns:c16="http://schemas.microsoft.com/office/drawing/2014/chart" uri="{C3380CC4-5D6E-409C-BE32-E72D297353CC}">
              <c16:uniqueId val="{00000010-E383-417C-B4EE-75B452A2B52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4E2-451A-9CB6-04391A05D4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4E2-451A-9CB6-04391A05D4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4E2-451A-9CB6-04391A05D4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4E2-451A-9CB6-04391A05D4C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4E2-451A-9CB6-04391A05D4C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4E2-451A-9CB6-04391A05D4C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4E2-451A-9CB6-04391A05D4C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94E2-451A-9CB6-04391A05D4C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4"/>
                <c:pt idx="0">
                  <c:v>1st Qtr</c:v>
                </c:pt>
                <c:pt idx="1">
                  <c:v>2nd Qtr</c:v>
                </c:pt>
                <c:pt idx="2">
                  <c:v>3rd Qtr</c:v>
                </c:pt>
                <c:pt idx="3">
                  <c:v>4th Qtr</c:v>
                </c:pt>
              </c:strCache>
            </c:strRef>
          </c:cat>
          <c:val>
            <c:numRef>
              <c:f>Sheet1!$B$2:$B$9</c:f>
              <c:numCache>
                <c:formatCode>General</c:formatCode>
                <c:ptCount val="8"/>
                <c:pt idx="0">
                  <c:v>36</c:v>
                </c:pt>
                <c:pt idx="1">
                  <c:v>29</c:v>
                </c:pt>
                <c:pt idx="2">
                  <c:v>23</c:v>
                </c:pt>
                <c:pt idx="3">
                  <c:v>1</c:v>
                </c:pt>
                <c:pt idx="4">
                  <c:v>2</c:v>
                </c:pt>
                <c:pt idx="5">
                  <c:v>1</c:v>
                </c:pt>
                <c:pt idx="6">
                  <c:v>10</c:v>
                </c:pt>
                <c:pt idx="7">
                  <c:v>9</c:v>
                </c:pt>
              </c:numCache>
            </c:numRef>
          </c:val>
          <c:extLst>
            <c:ext xmlns:c16="http://schemas.microsoft.com/office/drawing/2014/chart" uri="{C3380CC4-5D6E-409C-BE32-E72D297353CC}">
              <c16:uniqueId val="{00000010-94E2-451A-9CB6-04391A05D4C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A84-400C-8485-97895F7DF85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A84-400C-8485-97895F7DF85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A84-400C-8485-97895F7DF85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A84-400C-8485-97895F7DF85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A84-400C-8485-97895F7DF85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A84-400C-8485-97895F7DF85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A84-400C-8485-97895F7DF85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A84-400C-8485-97895F7DF85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4"/>
                <c:pt idx="0">
                  <c:v>1st Qtr</c:v>
                </c:pt>
                <c:pt idx="1">
                  <c:v>2nd Qtr</c:v>
                </c:pt>
                <c:pt idx="2">
                  <c:v>3rd Qtr</c:v>
                </c:pt>
                <c:pt idx="3">
                  <c:v>4th Qtr</c:v>
                </c:pt>
              </c:strCache>
            </c:strRef>
          </c:cat>
          <c:val>
            <c:numRef>
              <c:f>Sheet1!$B$2:$B$9</c:f>
              <c:numCache>
                <c:formatCode>General</c:formatCode>
                <c:ptCount val="8"/>
                <c:pt idx="0">
                  <c:v>47</c:v>
                </c:pt>
                <c:pt idx="1">
                  <c:v>40</c:v>
                </c:pt>
                <c:pt idx="2">
                  <c:v>9</c:v>
                </c:pt>
                <c:pt idx="3">
                  <c:v>1</c:v>
                </c:pt>
                <c:pt idx="4">
                  <c:v>1</c:v>
                </c:pt>
                <c:pt idx="5">
                  <c:v>1</c:v>
                </c:pt>
                <c:pt idx="6">
                  <c:v>1</c:v>
                </c:pt>
                <c:pt idx="7">
                  <c:v>7</c:v>
                </c:pt>
              </c:numCache>
            </c:numRef>
          </c:val>
          <c:extLst>
            <c:ext xmlns:c16="http://schemas.microsoft.com/office/drawing/2014/chart" uri="{C3380CC4-5D6E-409C-BE32-E72D297353CC}">
              <c16:uniqueId val="{00000010-1A84-400C-8485-97895F7DF85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Democrats</c:v>
                </c:pt>
              </c:strCache>
            </c:strRef>
          </c:tx>
          <c:spPr>
            <a:solidFill>
              <a:srgbClr val="00B0F0"/>
            </a:solidFill>
          </c:spPr>
          <c:invertIfNegative val="0"/>
          <c:cat>
            <c:strRef>
              <c:f>Sheet1!$A$2:$A$11</c:f>
              <c:strCache>
                <c:ptCount val="10"/>
                <c:pt idx="0">
                  <c:v>Male</c:v>
                </c:pt>
                <c:pt idx="1">
                  <c:v>Female</c:v>
                </c:pt>
                <c:pt idx="2">
                  <c:v>Income $150K+</c:v>
                </c:pt>
                <c:pt idx="3">
                  <c:v>Income $30K -</c:v>
                </c:pt>
                <c:pt idx="4">
                  <c:v>White Evangelical</c:v>
                </c:pt>
                <c:pt idx="5">
                  <c:v>White Catholic</c:v>
                </c:pt>
                <c:pt idx="6">
                  <c:v>Jewish</c:v>
                </c:pt>
                <c:pt idx="7">
                  <c:v>Hispanic</c:v>
                </c:pt>
                <c:pt idx="8">
                  <c:v>African American</c:v>
                </c:pt>
                <c:pt idx="9">
                  <c:v>Asian American</c:v>
                </c:pt>
              </c:strCache>
            </c:strRef>
          </c:cat>
          <c:val>
            <c:numRef>
              <c:f>Sheet1!$B$2:$B$11</c:f>
              <c:numCache>
                <c:formatCode>General</c:formatCode>
                <c:ptCount val="10"/>
                <c:pt idx="0">
                  <c:v>27</c:v>
                </c:pt>
                <c:pt idx="1">
                  <c:v>37</c:v>
                </c:pt>
                <c:pt idx="2">
                  <c:v>28</c:v>
                </c:pt>
                <c:pt idx="3">
                  <c:v>36</c:v>
                </c:pt>
                <c:pt idx="4">
                  <c:v>17</c:v>
                </c:pt>
                <c:pt idx="5">
                  <c:v>28</c:v>
                </c:pt>
                <c:pt idx="6">
                  <c:v>54</c:v>
                </c:pt>
                <c:pt idx="7">
                  <c:v>32</c:v>
                </c:pt>
                <c:pt idx="8">
                  <c:v>69</c:v>
                </c:pt>
                <c:pt idx="9">
                  <c:v>39</c:v>
                </c:pt>
              </c:numCache>
            </c:numRef>
          </c:val>
          <c:extLst>
            <c:ext xmlns:c16="http://schemas.microsoft.com/office/drawing/2014/chart" uri="{C3380CC4-5D6E-409C-BE32-E72D297353CC}">
              <c16:uniqueId val="{00000000-C2C5-4A2A-9806-2BDEFFF50F9F}"/>
            </c:ext>
          </c:extLst>
        </c:ser>
        <c:ser>
          <c:idx val="1"/>
          <c:order val="1"/>
          <c:tx>
            <c:strRef>
              <c:f>Sheet1!$C$1</c:f>
              <c:strCache>
                <c:ptCount val="1"/>
                <c:pt idx="0">
                  <c:v>Republicans</c:v>
                </c:pt>
              </c:strCache>
            </c:strRef>
          </c:tx>
          <c:spPr>
            <a:solidFill>
              <a:srgbClr val="FF0000"/>
            </a:solidFill>
          </c:spPr>
          <c:invertIfNegative val="0"/>
          <c:cat>
            <c:strRef>
              <c:f>Sheet1!$A$2:$A$11</c:f>
              <c:strCache>
                <c:ptCount val="10"/>
                <c:pt idx="0">
                  <c:v>Male</c:v>
                </c:pt>
                <c:pt idx="1">
                  <c:v>Female</c:v>
                </c:pt>
                <c:pt idx="2">
                  <c:v>Income $150K+</c:v>
                </c:pt>
                <c:pt idx="3">
                  <c:v>Income $30K -</c:v>
                </c:pt>
                <c:pt idx="4">
                  <c:v>White Evangelical</c:v>
                </c:pt>
                <c:pt idx="5">
                  <c:v>White Catholic</c:v>
                </c:pt>
                <c:pt idx="6">
                  <c:v>Jewish</c:v>
                </c:pt>
                <c:pt idx="7">
                  <c:v>Hispanic</c:v>
                </c:pt>
                <c:pt idx="8">
                  <c:v>African American</c:v>
                </c:pt>
                <c:pt idx="9">
                  <c:v>Asian American</c:v>
                </c:pt>
              </c:strCache>
            </c:strRef>
          </c:cat>
          <c:val>
            <c:numRef>
              <c:f>Sheet1!$C$2:$C$11</c:f>
              <c:numCache>
                <c:formatCode>General</c:formatCode>
                <c:ptCount val="10"/>
                <c:pt idx="0">
                  <c:v>25</c:v>
                </c:pt>
                <c:pt idx="1">
                  <c:v>24</c:v>
                </c:pt>
                <c:pt idx="2">
                  <c:v>33</c:v>
                </c:pt>
                <c:pt idx="3">
                  <c:v>18</c:v>
                </c:pt>
                <c:pt idx="4">
                  <c:v>49</c:v>
                </c:pt>
                <c:pt idx="5">
                  <c:v>30</c:v>
                </c:pt>
                <c:pt idx="6">
                  <c:v>20</c:v>
                </c:pt>
                <c:pt idx="7">
                  <c:v>11</c:v>
                </c:pt>
                <c:pt idx="8">
                  <c:v>5</c:v>
                </c:pt>
                <c:pt idx="9">
                  <c:v>17</c:v>
                </c:pt>
              </c:numCache>
            </c:numRef>
          </c:val>
          <c:extLst>
            <c:ext xmlns:c16="http://schemas.microsoft.com/office/drawing/2014/chart" uri="{C3380CC4-5D6E-409C-BE32-E72D297353CC}">
              <c16:uniqueId val="{00000001-C2C5-4A2A-9806-2BDEFFF50F9F}"/>
            </c:ext>
          </c:extLst>
        </c:ser>
        <c:dLbls>
          <c:showLegendKey val="0"/>
          <c:showVal val="0"/>
          <c:showCatName val="0"/>
          <c:showSerName val="0"/>
          <c:showPercent val="0"/>
          <c:showBubbleSize val="0"/>
        </c:dLbls>
        <c:gapWidth val="150"/>
        <c:axId val="129688800"/>
        <c:axId val="129689192"/>
      </c:barChart>
      <c:catAx>
        <c:axId val="129688800"/>
        <c:scaling>
          <c:orientation val="minMax"/>
        </c:scaling>
        <c:delete val="0"/>
        <c:axPos val="l"/>
        <c:numFmt formatCode="General" sourceLinked="0"/>
        <c:majorTickMark val="out"/>
        <c:minorTickMark val="none"/>
        <c:tickLblPos val="nextTo"/>
        <c:txPr>
          <a:bodyPr/>
          <a:lstStyle/>
          <a:p>
            <a:pPr>
              <a:defRPr b="1" i="0" baseline="0">
                <a:latin typeface="Arial" pitchFamily="34" charset="0"/>
              </a:defRPr>
            </a:pPr>
            <a:endParaRPr lang="en-US"/>
          </a:p>
        </c:txPr>
        <c:crossAx val="129689192"/>
        <c:crosses val="autoZero"/>
        <c:auto val="1"/>
        <c:lblAlgn val="ctr"/>
        <c:lblOffset val="100"/>
        <c:noMultiLvlLbl val="0"/>
      </c:catAx>
      <c:valAx>
        <c:axId val="129689192"/>
        <c:scaling>
          <c:orientation val="minMax"/>
        </c:scaling>
        <c:delete val="0"/>
        <c:axPos val="b"/>
        <c:majorGridlines/>
        <c:numFmt formatCode="General" sourceLinked="1"/>
        <c:majorTickMark val="out"/>
        <c:minorTickMark val="none"/>
        <c:tickLblPos val="nextTo"/>
        <c:txPr>
          <a:bodyPr/>
          <a:lstStyle/>
          <a:p>
            <a:pPr>
              <a:defRPr b="1" i="0" baseline="0">
                <a:latin typeface="Arial" pitchFamily="34" charset="0"/>
              </a:defRPr>
            </a:pPr>
            <a:endParaRPr lang="en-US"/>
          </a:p>
        </c:txPr>
        <c:crossAx val="129688800"/>
        <c:crosses val="autoZero"/>
        <c:crossBetween val="between"/>
      </c:valAx>
    </c:plotArea>
    <c:legend>
      <c:legendPos val="r"/>
      <c:overlay val="0"/>
      <c:txPr>
        <a:bodyPr/>
        <a:lstStyle/>
        <a:p>
          <a:pPr>
            <a:defRPr b="1" i="0" baseline="0">
              <a:latin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2004</c:v>
                </c:pt>
                <c:pt idx="1">
                  <c:v>2008</c:v>
                </c:pt>
                <c:pt idx="2">
                  <c:v>2012</c:v>
                </c:pt>
              </c:numCache>
            </c:numRef>
          </c:cat>
          <c:val>
            <c:numRef>
              <c:f>Sheet1!$B$2:$B$4</c:f>
              <c:numCache>
                <c:formatCode>General</c:formatCode>
                <c:ptCount val="3"/>
                <c:pt idx="0">
                  <c:v>57</c:v>
                </c:pt>
                <c:pt idx="1">
                  <c:v>49</c:v>
                </c:pt>
                <c:pt idx="2">
                  <c:v>55</c:v>
                </c:pt>
              </c:numCache>
            </c:numRef>
          </c:val>
          <c:extLst>
            <c:ext xmlns:c16="http://schemas.microsoft.com/office/drawing/2014/chart" uri="{C3380CC4-5D6E-409C-BE32-E72D297353CC}">
              <c16:uniqueId val="{00000000-EB16-4025-A029-B9D9BF4BE90A}"/>
            </c:ext>
          </c:extLst>
        </c:ser>
        <c:ser>
          <c:idx val="1"/>
          <c:order val="1"/>
          <c:tx>
            <c:strRef>
              <c:f>Sheet1!$C$1</c:f>
              <c:strCache>
                <c:ptCount val="1"/>
                <c:pt idx="0">
                  <c:v>Women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2004</c:v>
                </c:pt>
                <c:pt idx="1">
                  <c:v>2008</c:v>
                </c:pt>
                <c:pt idx="2">
                  <c:v>2012</c:v>
                </c:pt>
              </c:numCache>
            </c:numRef>
          </c:cat>
          <c:val>
            <c:numRef>
              <c:f>Sheet1!$C$2:$C$4</c:f>
              <c:numCache>
                <c:formatCode>General</c:formatCode>
                <c:ptCount val="3"/>
                <c:pt idx="0">
                  <c:v>49</c:v>
                </c:pt>
                <c:pt idx="1">
                  <c:v>43</c:v>
                </c:pt>
                <c:pt idx="2">
                  <c:v>43</c:v>
                </c:pt>
              </c:numCache>
            </c:numRef>
          </c:val>
          <c:extLst>
            <c:ext xmlns:c16="http://schemas.microsoft.com/office/drawing/2014/chart" uri="{C3380CC4-5D6E-409C-BE32-E72D297353CC}">
              <c16:uniqueId val="{00000001-EB16-4025-A029-B9D9BF4BE90A}"/>
            </c:ext>
          </c:extLst>
        </c:ser>
        <c:dLbls>
          <c:showLegendKey val="0"/>
          <c:showVal val="0"/>
          <c:showCatName val="0"/>
          <c:showSerName val="0"/>
          <c:showPercent val="0"/>
          <c:showBubbleSize val="0"/>
        </c:dLbls>
        <c:gapWidth val="219"/>
        <c:overlap val="-27"/>
        <c:axId val="156182376"/>
        <c:axId val="156182768"/>
      </c:barChart>
      <c:catAx>
        <c:axId val="156182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56182768"/>
        <c:crosses val="autoZero"/>
        <c:auto val="1"/>
        <c:lblAlgn val="ctr"/>
        <c:lblOffset val="100"/>
        <c:noMultiLvlLbl val="0"/>
      </c:catAx>
      <c:valAx>
        <c:axId val="156182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56182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b="1" i="0" baseline="0">
          <a:latin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2004</c:v>
                </c:pt>
                <c:pt idx="1">
                  <c:v>2008</c:v>
                </c:pt>
                <c:pt idx="2">
                  <c:v>2012</c:v>
                </c:pt>
              </c:numCache>
            </c:numRef>
          </c:cat>
          <c:val>
            <c:numRef>
              <c:f>Sheet1!$B$2:$B$4</c:f>
              <c:numCache>
                <c:formatCode>General</c:formatCode>
                <c:ptCount val="3"/>
                <c:pt idx="0">
                  <c:v>59</c:v>
                </c:pt>
                <c:pt idx="1">
                  <c:v>53</c:v>
                </c:pt>
                <c:pt idx="2">
                  <c:v>57</c:v>
                </c:pt>
              </c:numCache>
            </c:numRef>
          </c:val>
          <c:extLst>
            <c:ext xmlns:c16="http://schemas.microsoft.com/office/drawing/2014/chart" uri="{C3380CC4-5D6E-409C-BE32-E72D297353CC}">
              <c16:uniqueId val="{00000000-81D5-4B5B-9C3B-1D8B0374C95A}"/>
            </c:ext>
          </c:extLst>
        </c:ser>
        <c:ser>
          <c:idx val="1"/>
          <c:order val="1"/>
          <c:tx>
            <c:strRef>
              <c:f>Sheet1!$C$1</c:f>
              <c:strCache>
                <c:ptCount val="1"/>
                <c:pt idx="0">
                  <c:v>Black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2004</c:v>
                </c:pt>
                <c:pt idx="1">
                  <c:v>2008</c:v>
                </c:pt>
                <c:pt idx="2">
                  <c:v>2012</c:v>
                </c:pt>
              </c:numCache>
            </c:numRef>
          </c:cat>
          <c:val>
            <c:numRef>
              <c:f>Sheet1!$C$2:$C$4</c:f>
              <c:numCache>
                <c:formatCode>General</c:formatCode>
                <c:ptCount val="3"/>
                <c:pt idx="0">
                  <c:v>10</c:v>
                </c:pt>
                <c:pt idx="1">
                  <c:v>4</c:v>
                </c:pt>
                <c:pt idx="2">
                  <c:v>5</c:v>
                </c:pt>
              </c:numCache>
            </c:numRef>
          </c:val>
          <c:extLst>
            <c:ext xmlns:c16="http://schemas.microsoft.com/office/drawing/2014/chart" uri="{C3380CC4-5D6E-409C-BE32-E72D297353CC}">
              <c16:uniqueId val="{00000001-81D5-4B5B-9C3B-1D8B0374C95A}"/>
            </c:ext>
          </c:extLst>
        </c:ser>
        <c:ser>
          <c:idx val="2"/>
          <c:order val="2"/>
          <c:tx>
            <c:strRef>
              <c:f>Sheet1!$D$1</c:f>
              <c:strCache>
                <c:ptCount val="1"/>
                <c:pt idx="0">
                  <c:v>Hispanic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2004</c:v>
                </c:pt>
                <c:pt idx="1">
                  <c:v>2008</c:v>
                </c:pt>
                <c:pt idx="2">
                  <c:v>2012</c:v>
                </c:pt>
              </c:numCache>
            </c:numRef>
          </c:cat>
          <c:val>
            <c:numRef>
              <c:f>Sheet1!$D$2:$D$4</c:f>
              <c:numCache>
                <c:formatCode>General</c:formatCode>
                <c:ptCount val="3"/>
                <c:pt idx="0">
                  <c:v>42</c:v>
                </c:pt>
                <c:pt idx="1">
                  <c:v>36</c:v>
                </c:pt>
                <c:pt idx="2">
                  <c:v>25</c:v>
                </c:pt>
              </c:numCache>
            </c:numRef>
          </c:val>
          <c:extLst>
            <c:ext xmlns:c16="http://schemas.microsoft.com/office/drawing/2014/chart" uri="{C3380CC4-5D6E-409C-BE32-E72D297353CC}">
              <c16:uniqueId val="{00000002-81D5-4B5B-9C3B-1D8B0374C95A}"/>
            </c:ext>
          </c:extLst>
        </c:ser>
        <c:ser>
          <c:idx val="3"/>
          <c:order val="3"/>
          <c:tx>
            <c:strRef>
              <c:f>Sheet1!$E$1</c:f>
              <c:strCache>
                <c:ptCount val="1"/>
                <c:pt idx="0">
                  <c:v>Asian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2004</c:v>
                </c:pt>
                <c:pt idx="1">
                  <c:v>2008</c:v>
                </c:pt>
                <c:pt idx="2">
                  <c:v>2012</c:v>
                </c:pt>
              </c:numCache>
            </c:numRef>
          </c:cat>
          <c:val>
            <c:numRef>
              <c:f>Sheet1!$E$2:$E$4</c:f>
              <c:numCache>
                <c:formatCode>General</c:formatCode>
                <c:ptCount val="3"/>
                <c:pt idx="0">
                  <c:v>40</c:v>
                </c:pt>
                <c:pt idx="1">
                  <c:v>38</c:v>
                </c:pt>
                <c:pt idx="2">
                  <c:v>24</c:v>
                </c:pt>
              </c:numCache>
            </c:numRef>
          </c:val>
          <c:extLst>
            <c:ext xmlns:c16="http://schemas.microsoft.com/office/drawing/2014/chart" uri="{C3380CC4-5D6E-409C-BE32-E72D297353CC}">
              <c16:uniqueId val="{00000003-81D5-4B5B-9C3B-1D8B0374C95A}"/>
            </c:ext>
          </c:extLst>
        </c:ser>
        <c:dLbls>
          <c:showLegendKey val="0"/>
          <c:showVal val="0"/>
          <c:showCatName val="0"/>
          <c:showSerName val="0"/>
          <c:showPercent val="0"/>
          <c:showBubbleSize val="0"/>
        </c:dLbls>
        <c:gapWidth val="219"/>
        <c:overlap val="-27"/>
        <c:axId val="156183552"/>
        <c:axId val="156183944"/>
      </c:barChart>
      <c:catAx>
        <c:axId val="15618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56183944"/>
        <c:crosses val="autoZero"/>
        <c:auto val="1"/>
        <c:lblAlgn val="ctr"/>
        <c:lblOffset val="100"/>
        <c:noMultiLvlLbl val="0"/>
      </c:catAx>
      <c:valAx>
        <c:axId val="156183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56183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b="1" i="0" baseline="0">
          <a:latin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Protestant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2004</c:v>
                </c:pt>
                <c:pt idx="1">
                  <c:v>2008</c:v>
                </c:pt>
                <c:pt idx="2">
                  <c:v>2012</c:v>
                </c:pt>
              </c:numCache>
            </c:numRef>
          </c:cat>
          <c:val>
            <c:numRef>
              <c:f>Sheet1!$B$2:$B$4</c:f>
              <c:numCache>
                <c:formatCode>General</c:formatCode>
                <c:ptCount val="3"/>
                <c:pt idx="0">
                  <c:v>59</c:v>
                </c:pt>
                <c:pt idx="1">
                  <c:v>56</c:v>
                </c:pt>
                <c:pt idx="2">
                  <c:v>57</c:v>
                </c:pt>
              </c:numCache>
            </c:numRef>
          </c:val>
          <c:extLst>
            <c:ext xmlns:c16="http://schemas.microsoft.com/office/drawing/2014/chart" uri="{C3380CC4-5D6E-409C-BE32-E72D297353CC}">
              <c16:uniqueId val="{00000000-E403-46DD-AD09-92D16812C744}"/>
            </c:ext>
          </c:extLst>
        </c:ser>
        <c:ser>
          <c:idx val="1"/>
          <c:order val="1"/>
          <c:tx>
            <c:strRef>
              <c:f>Sheet1!$C$1</c:f>
              <c:strCache>
                <c:ptCount val="1"/>
                <c:pt idx="0">
                  <c:v>Catholic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2004</c:v>
                </c:pt>
                <c:pt idx="1">
                  <c:v>2008</c:v>
                </c:pt>
                <c:pt idx="2">
                  <c:v>2012</c:v>
                </c:pt>
              </c:numCache>
            </c:numRef>
          </c:cat>
          <c:val>
            <c:numRef>
              <c:f>Sheet1!$C$2:$C$4</c:f>
              <c:numCache>
                <c:formatCode>General</c:formatCode>
                <c:ptCount val="3"/>
                <c:pt idx="0">
                  <c:v>52</c:v>
                </c:pt>
                <c:pt idx="1">
                  <c:v>47</c:v>
                </c:pt>
                <c:pt idx="2">
                  <c:v>48</c:v>
                </c:pt>
              </c:numCache>
            </c:numRef>
          </c:val>
          <c:extLst>
            <c:ext xmlns:c16="http://schemas.microsoft.com/office/drawing/2014/chart" uri="{C3380CC4-5D6E-409C-BE32-E72D297353CC}">
              <c16:uniqueId val="{00000001-E403-46DD-AD09-92D16812C744}"/>
            </c:ext>
          </c:extLst>
        </c:ser>
        <c:ser>
          <c:idx val="2"/>
          <c:order val="2"/>
          <c:tx>
            <c:strRef>
              <c:f>Sheet1!$D$1</c:f>
              <c:strCache>
                <c:ptCount val="1"/>
                <c:pt idx="0">
                  <c:v>Jewish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2004</c:v>
                </c:pt>
                <c:pt idx="1">
                  <c:v>2008</c:v>
                </c:pt>
                <c:pt idx="2">
                  <c:v>2012</c:v>
                </c:pt>
              </c:numCache>
            </c:numRef>
          </c:cat>
          <c:val>
            <c:numRef>
              <c:f>Sheet1!$D$2:$D$4</c:f>
              <c:numCache>
                <c:formatCode>General</c:formatCode>
                <c:ptCount val="3"/>
                <c:pt idx="0">
                  <c:v>22</c:v>
                </c:pt>
                <c:pt idx="1">
                  <c:v>18</c:v>
                </c:pt>
                <c:pt idx="2">
                  <c:v>25</c:v>
                </c:pt>
              </c:numCache>
            </c:numRef>
          </c:val>
          <c:extLst>
            <c:ext xmlns:c16="http://schemas.microsoft.com/office/drawing/2014/chart" uri="{C3380CC4-5D6E-409C-BE32-E72D297353CC}">
              <c16:uniqueId val="{00000002-E403-46DD-AD09-92D16812C744}"/>
            </c:ext>
          </c:extLst>
        </c:ser>
        <c:dLbls>
          <c:showLegendKey val="0"/>
          <c:showVal val="0"/>
          <c:showCatName val="0"/>
          <c:showSerName val="0"/>
          <c:showPercent val="0"/>
          <c:showBubbleSize val="0"/>
        </c:dLbls>
        <c:gapWidth val="219"/>
        <c:overlap val="-27"/>
        <c:axId val="156184728"/>
        <c:axId val="156185120"/>
      </c:barChart>
      <c:catAx>
        <c:axId val="156184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56185120"/>
        <c:crosses val="autoZero"/>
        <c:auto val="1"/>
        <c:lblAlgn val="ctr"/>
        <c:lblOffset val="100"/>
        <c:noMultiLvlLbl val="0"/>
      </c:catAx>
      <c:valAx>
        <c:axId val="156185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56184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b="1" i="0" baseline="0">
          <a:latin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0.59156</cdr:x>
      <cdr:y>0.5771</cdr:y>
    </cdr:from>
    <cdr:to>
      <cdr:x>0.82324</cdr:x>
      <cdr:y>0.6728</cdr:y>
    </cdr:to>
    <cdr:sp macro="" textlink="">
      <cdr:nvSpPr>
        <cdr:cNvPr id="2" name="TextBox 1"/>
        <cdr:cNvSpPr txBox="1"/>
      </cdr:nvSpPr>
      <cdr:spPr>
        <a:xfrm xmlns:a="http://schemas.openxmlformats.org/drawingml/2006/main">
          <a:off x="2334792" y="1921825"/>
          <a:ext cx="914400" cy="3187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t>Labor</a:t>
          </a:r>
          <a:endParaRPr lang="en-US"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0.15492</cdr:y>
    </cdr:from>
    <cdr:to>
      <cdr:x>0.12782</cdr:x>
      <cdr:y>0.21458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59167" y="696468"/>
          <a:ext cx="603556" cy="268247"/>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a:solidFill>
                <a:prstClr val="white"/>
              </a:solidFill>
              <a:latin typeface="Times New Roman" pitchFamily="18" charset="0"/>
              <a:cs typeface="Arial" charset="0"/>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endParaRPr kumimoji="1" lang="en-US" sz="2400">
              <a:solidFill>
                <a:prstClr val="white"/>
              </a:solidFill>
              <a:latin typeface="Times New Roman" pitchFamily="18" charset="0"/>
              <a:cs typeface="Arial" charset="0"/>
            </a:endParaRPr>
          </a:p>
        </p:txBody>
      </p:sp>
      <p:grpSp>
        <p:nvGrpSpPr>
          <p:cNvPr id="6" name="Group 1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400">
                <a:solidFill>
                  <a:prstClr val="white"/>
                </a:solidFill>
                <a:latin typeface="Times New Roman" pitchFamily="18" charset="0"/>
                <a:cs typeface="Arial" charset="0"/>
              </a:endParaRPr>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a:solidFill>
                  <a:prstClr val="white"/>
                </a:solidFill>
                <a:latin typeface="Times New Roman" pitchFamily="18" charset="0"/>
                <a:cs typeface="Arial" charset="0"/>
              </a:endParaRPr>
            </a:p>
          </p:txBody>
        </p:sp>
      </p:grpSp>
      <p:sp>
        <p:nvSpPr>
          <p:cNvPr id="44036"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4404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a:t>Click to edit Master title style</a:t>
            </a:r>
          </a:p>
        </p:txBody>
      </p:sp>
      <p:sp>
        <p:nvSpPr>
          <p:cNvPr id="9" name="Rectangle 8"/>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endParaRPr lang="en-US">
              <a:solidFill>
                <a:prstClr val="black"/>
              </a:solidFill>
            </a:endParaRPr>
          </a:p>
        </p:txBody>
      </p:sp>
      <p:sp>
        <p:nvSpPr>
          <p:cNvPr id="10" name="Rectangle 9"/>
          <p:cNvSpPr>
            <a:spLocks noGrp="1" noChangeArrowheads="1"/>
          </p:cNvSpPr>
          <p:nvPr>
            <p:ph type="ftr" sz="quarter" idx="11"/>
          </p:nvPr>
        </p:nvSpPr>
        <p:spPr>
          <a:xfrm>
            <a:off x="5195888" y="6553200"/>
            <a:ext cx="3279775" cy="304800"/>
          </a:xfrm>
        </p:spPr>
        <p:txBody>
          <a:bodyPr/>
          <a:lstStyle>
            <a:lvl1pPr algn="r">
              <a:defRPr/>
            </a:lvl1pPr>
          </a:lstStyle>
          <a:p>
            <a:pPr>
              <a:defRPr/>
            </a:pPr>
            <a:endParaRPr lang="en-US">
              <a:solidFill>
                <a:prstClr val="white"/>
              </a:solidFill>
            </a:endParaRPr>
          </a:p>
        </p:txBody>
      </p:sp>
      <p:sp>
        <p:nvSpPr>
          <p:cNvPr id="11" name="Rectangle 10"/>
          <p:cNvSpPr>
            <a:spLocks noGrp="1" noChangeArrowheads="1"/>
          </p:cNvSpPr>
          <p:nvPr>
            <p:ph type="sldNum" sz="quarter" idx="12"/>
          </p:nvPr>
        </p:nvSpPr>
        <p:spPr>
          <a:xfrm>
            <a:off x="9525" y="6359525"/>
            <a:ext cx="587375" cy="488950"/>
          </a:xfrm>
        </p:spPr>
        <p:txBody>
          <a:bodyPr anchorCtr="0"/>
          <a:lstStyle>
            <a:lvl1pPr>
              <a:defRPr/>
            </a:lvl1pPr>
          </a:lstStyle>
          <a:p>
            <a:pPr>
              <a:defRPr/>
            </a:pPr>
            <a:fld id="{B61CA7F9-3569-486F-B6FA-99923244B51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34976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60131F61-663B-491A-80FE-97F480BC64B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75959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756302F8-5BFA-4FD6-96B0-039A02C14AB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018736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EC88B085-AB89-43B3-8545-81DD78A5C2C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92114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21F1D267-D520-4F45-8B47-D63279CFD4E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54057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98157150-1117-4C3C-B8EC-A56610E6125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63950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E7BD3939-9B0A-4DAA-93F6-C208A6BF2B2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61409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3F3F1B14-CA5F-41C2-B057-08A7C24E6C5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6475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3785BB1D-E3CB-44A7-A3B1-CD733194E46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08186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369FE127-4D76-4CF3-8F9E-B6CD2226674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37137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65E3EBA3-B0DE-4041-8505-016A712CBD8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48390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2362200"/>
            <a:ext cx="8001000" cy="3733800"/>
          </a:xfrm>
        </p:spPr>
        <p:txBody>
          <a:bodyPr/>
          <a:lstStyle/>
          <a:p>
            <a:pPr lvl="0"/>
            <a:endParaRPr lang="en-US" noProof="0" smtClean="0"/>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60C6FCBD-66FE-4DB8-9A79-773AC9BAF60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66292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2362200"/>
            <a:ext cx="3924300" cy="3733800"/>
          </a:xfrm>
        </p:spPr>
        <p:txBody>
          <a:bodyPr/>
          <a:lstStyle/>
          <a:p>
            <a:pPr lvl="0"/>
            <a:endParaRPr lang="en-US" noProof="0" smtClean="0"/>
          </a:p>
        </p:txBody>
      </p:sp>
      <p:sp>
        <p:nvSpPr>
          <p:cNvPr id="4" name="Text Placeholder 3"/>
          <p:cNvSpPr>
            <a:spLocks noGrp="1"/>
          </p:cNvSpPr>
          <p:nvPr>
            <p:ph type="body" sz="half" idx="2"/>
          </p:nvPr>
        </p:nvSpPr>
        <p:spPr>
          <a:xfrm>
            <a:off x="4991100" y="2362200"/>
            <a:ext cx="39243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B319E43A-82D6-4BDE-B2F8-C13C3453B19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39271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smtClean="0">
              <a:solidFill>
                <a:srgbClr val="FFFFFF"/>
              </a:solidFill>
              <a:latin typeface="Times New Roman" pitchFamily="18" charset="0"/>
              <a:cs typeface="Arial" charset="0"/>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endParaRPr kumimoji="1" lang="en-US" sz="2400" smtClean="0">
              <a:solidFill>
                <a:srgbClr val="FFFFFF"/>
              </a:solidFill>
              <a:latin typeface="Times New Roman" pitchFamily="18" charset="0"/>
              <a:cs typeface="Arial" charset="0"/>
            </a:endParaRPr>
          </a:p>
        </p:txBody>
      </p:sp>
      <p:grpSp>
        <p:nvGrpSpPr>
          <p:cNvPr id="6" name="Group 1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grpSp>
      <p:sp>
        <p:nvSpPr>
          <p:cNvPr id="44036"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4404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a:t>Click to edit Master title style</a:t>
            </a:r>
          </a:p>
        </p:txBody>
      </p:sp>
      <p:sp>
        <p:nvSpPr>
          <p:cNvPr id="9" name="Rectangle 8"/>
          <p:cNvSpPr>
            <a:spLocks noGrp="1" noChangeArrowheads="1"/>
          </p:cNvSpPr>
          <p:nvPr>
            <p:ph type="dt" sz="quarter" idx="10"/>
          </p:nvPr>
        </p:nvSpPr>
        <p:spPr>
          <a:xfrm>
            <a:off x="2667000" y="6553200"/>
            <a:ext cx="1905000" cy="304800"/>
          </a:xfrm>
        </p:spPr>
        <p:txBody>
          <a:bodyPr/>
          <a:lstStyle>
            <a:lvl1pPr>
              <a:defRPr>
                <a:solidFill>
                  <a:prstClr val="black"/>
                </a:solidFill>
              </a:defRPr>
            </a:lvl1pPr>
          </a:lstStyle>
          <a:p>
            <a:pPr>
              <a:defRPr/>
            </a:pPr>
            <a:endParaRPr lang="en-US"/>
          </a:p>
        </p:txBody>
      </p:sp>
      <p:sp>
        <p:nvSpPr>
          <p:cNvPr id="10" name="Rectangle 9"/>
          <p:cNvSpPr>
            <a:spLocks noGrp="1" noChangeArrowheads="1"/>
          </p:cNvSpPr>
          <p:nvPr>
            <p:ph type="ftr" sz="quarter" idx="11"/>
          </p:nvPr>
        </p:nvSpPr>
        <p:spPr>
          <a:xfrm>
            <a:off x="5195888" y="6553200"/>
            <a:ext cx="3279775" cy="304800"/>
          </a:xfrm>
        </p:spPr>
        <p:txBody>
          <a:bodyPr/>
          <a:lstStyle>
            <a:lvl1pPr algn="r">
              <a:defRPr/>
            </a:lvl1pPr>
          </a:lstStyle>
          <a:p>
            <a:pPr>
              <a:defRPr/>
            </a:pPr>
            <a:endParaRPr lang="en-US"/>
          </a:p>
        </p:txBody>
      </p:sp>
      <p:sp>
        <p:nvSpPr>
          <p:cNvPr id="11" name="Rectangle 10"/>
          <p:cNvSpPr>
            <a:spLocks noGrp="1" noChangeArrowheads="1"/>
          </p:cNvSpPr>
          <p:nvPr>
            <p:ph type="sldNum" sz="quarter" idx="12"/>
          </p:nvPr>
        </p:nvSpPr>
        <p:spPr>
          <a:xfrm>
            <a:off x="9525" y="6359525"/>
            <a:ext cx="587375" cy="488950"/>
          </a:xfrm>
        </p:spPr>
        <p:txBody>
          <a:bodyPr anchorCtr="0"/>
          <a:lstStyle>
            <a:lvl1pPr>
              <a:defRPr/>
            </a:lvl1pPr>
          </a:lstStyle>
          <a:p>
            <a:pPr>
              <a:defRPr/>
            </a:pPr>
            <a:fld id="{B2801447-49DD-43F6-8F3A-6FBAF722FFF2}" type="slidenum">
              <a:rPr lang="en-US"/>
              <a:pPr>
                <a:defRPr/>
              </a:pPr>
              <a:t>‹#›</a:t>
            </a:fld>
            <a:endParaRPr lang="en-US"/>
          </a:p>
        </p:txBody>
      </p:sp>
    </p:spTree>
    <p:extLst>
      <p:ext uri="{BB962C8B-B14F-4D97-AF65-F5344CB8AC3E}">
        <p14:creationId xmlns:p14="http://schemas.microsoft.com/office/powerpoint/2010/main" val="267768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F7286813-A3BC-442E-A4BC-61709116E227}" type="slidenum">
              <a:rPr lang="en-US"/>
              <a:pPr>
                <a:defRPr/>
              </a:pPr>
              <a:t>‹#›</a:t>
            </a:fld>
            <a:endParaRPr lang="en-US"/>
          </a:p>
        </p:txBody>
      </p:sp>
    </p:spTree>
    <p:extLst>
      <p:ext uri="{BB962C8B-B14F-4D97-AF65-F5344CB8AC3E}">
        <p14:creationId xmlns:p14="http://schemas.microsoft.com/office/powerpoint/2010/main" val="644782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18CAA913-9308-4C8E-A0C6-886DEF6D71F7}" type="slidenum">
              <a:rPr lang="en-US"/>
              <a:pPr>
                <a:defRPr/>
              </a:pPr>
              <a:t>‹#›</a:t>
            </a:fld>
            <a:endParaRPr lang="en-US"/>
          </a:p>
        </p:txBody>
      </p:sp>
    </p:spTree>
    <p:extLst>
      <p:ext uri="{BB962C8B-B14F-4D97-AF65-F5344CB8AC3E}">
        <p14:creationId xmlns:p14="http://schemas.microsoft.com/office/powerpoint/2010/main" val="3217608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0486CF02-7935-4298-BE4F-631AF9557037}" type="slidenum">
              <a:rPr lang="en-US"/>
              <a:pPr>
                <a:defRPr/>
              </a:pPr>
              <a:t>‹#›</a:t>
            </a:fld>
            <a:endParaRPr lang="en-US"/>
          </a:p>
        </p:txBody>
      </p:sp>
    </p:spTree>
    <p:extLst>
      <p:ext uri="{BB962C8B-B14F-4D97-AF65-F5344CB8AC3E}">
        <p14:creationId xmlns:p14="http://schemas.microsoft.com/office/powerpoint/2010/main" val="2716872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219D2F80-F24E-48CB-92FE-2CE1AC11CADA}" type="slidenum">
              <a:rPr lang="en-US"/>
              <a:pPr>
                <a:defRPr/>
              </a:pPr>
              <a:t>‹#›</a:t>
            </a:fld>
            <a:endParaRPr lang="en-US"/>
          </a:p>
        </p:txBody>
      </p:sp>
    </p:spTree>
    <p:extLst>
      <p:ext uri="{BB962C8B-B14F-4D97-AF65-F5344CB8AC3E}">
        <p14:creationId xmlns:p14="http://schemas.microsoft.com/office/powerpoint/2010/main" val="1818378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838783FD-F6AF-4219-A366-97B3A4BEEF9C}" type="slidenum">
              <a:rPr lang="en-US"/>
              <a:pPr>
                <a:defRPr/>
              </a:pPr>
              <a:t>‹#›</a:t>
            </a:fld>
            <a:endParaRPr lang="en-US"/>
          </a:p>
        </p:txBody>
      </p:sp>
    </p:spTree>
    <p:extLst>
      <p:ext uri="{BB962C8B-B14F-4D97-AF65-F5344CB8AC3E}">
        <p14:creationId xmlns:p14="http://schemas.microsoft.com/office/powerpoint/2010/main" val="23805783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A36CB3C2-0E62-442F-8C07-2BD5FF4C34FE}" type="slidenum">
              <a:rPr lang="en-US"/>
              <a:pPr>
                <a:defRPr/>
              </a:pPr>
              <a:t>‹#›</a:t>
            </a:fld>
            <a:endParaRPr lang="en-US"/>
          </a:p>
        </p:txBody>
      </p:sp>
    </p:spTree>
    <p:extLst>
      <p:ext uri="{BB962C8B-B14F-4D97-AF65-F5344CB8AC3E}">
        <p14:creationId xmlns:p14="http://schemas.microsoft.com/office/powerpoint/2010/main" val="73793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996D8187-6326-4AA0-B31C-25E686654547}" type="slidenum">
              <a:rPr lang="en-US"/>
              <a:pPr>
                <a:defRPr/>
              </a:pPr>
              <a:t>‹#›</a:t>
            </a:fld>
            <a:endParaRPr lang="en-US"/>
          </a:p>
        </p:txBody>
      </p:sp>
    </p:spTree>
    <p:extLst>
      <p:ext uri="{BB962C8B-B14F-4D97-AF65-F5344CB8AC3E}">
        <p14:creationId xmlns:p14="http://schemas.microsoft.com/office/powerpoint/2010/main" val="2003912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F16128B-E54A-451C-9255-1960C6C691A8}" type="slidenum">
              <a:rPr lang="en-US"/>
              <a:pPr>
                <a:defRPr/>
              </a:pPr>
              <a:t>‹#›</a:t>
            </a:fld>
            <a:endParaRPr lang="en-US"/>
          </a:p>
        </p:txBody>
      </p:sp>
    </p:spTree>
    <p:extLst>
      <p:ext uri="{BB962C8B-B14F-4D97-AF65-F5344CB8AC3E}">
        <p14:creationId xmlns:p14="http://schemas.microsoft.com/office/powerpoint/2010/main" val="40111037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5E209B3E-411A-4FE6-9C5F-684BF0D57505}" type="slidenum">
              <a:rPr lang="en-US"/>
              <a:pPr>
                <a:defRPr/>
              </a:pPr>
              <a:t>‹#›</a:t>
            </a:fld>
            <a:endParaRPr lang="en-US"/>
          </a:p>
        </p:txBody>
      </p:sp>
    </p:spTree>
    <p:extLst>
      <p:ext uri="{BB962C8B-B14F-4D97-AF65-F5344CB8AC3E}">
        <p14:creationId xmlns:p14="http://schemas.microsoft.com/office/powerpoint/2010/main" val="41018372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DB2E031-D4FA-43AC-9653-06B026568E4F}" type="slidenum">
              <a:rPr lang="en-US"/>
              <a:pPr>
                <a:defRPr/>
              </a:pPr>
              <a:t>‹#›</a:t>
            </a:fld>
            <a:endParaRPr lang="en-US"/>
          </a:p>
        </p:txBody>
      </p:sp>
    </p:spTree>
    <p:extLst>
      <p:ext uri="{BB962C8B-B14F-4D97-AF65-F5344CB8AC3E}">
        <p14:creationId xmlns:p14="http://schemas.microsoft.com/office/powerpoint/2010/main" val="39919596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2362200"/>
            <a:ext cx="8001000" cy="3733800"/>
          </a:xfrm>
        </p:spPr>
        <p:txBody>
          <a:bodyPr/>
          <a:lstStyle/>
          <a:p>
            <a:pPr lvl="0"/>
            <a:endParaRPr lang="en-US" noProof="0" smtClean="0"/>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FBA67D24-1FAF-4F6F-B170-CE4AFC24CAD1}" type="slidenum">
              <a:rPr lang="en-US"/>
              <a:pPr>
                <a:defRPr/>
              </a:pPr>
              <a:t>‹#›</a:t>
            </a:fld>
            <a:endParaRPr lang="en-US"/>
          </a:p>
        </p:txBody>
      </p:sp>
    </p:spTree>
    <p:extLst>
      <p:ext uri="{BB962C8B-B14F-4D97-AF65-F5344CB8AC3E}">
        <p14:creationId xmlns:p14="http://schemas.microsoft.com/office/powerpoint/2010/main" val="39415674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2362200"/>
            <a:ext cx="3924300" cy="3733800"/>
          </a:xfrm>
        </p:spPr>
        <p:txBody>
          <a:bodyPr/>
          <a:lstStyle/>
          <a:p>
            <a:pPr lvl="0"/>
            <a:endParaRPr lang="en-US" noProof="0" smtClean="0"/>
          </a:p>
        </p:txBody>
      </p:sp>
      <p:sp>
        <p:nvSpPr>
          <p:cNvPr id="4" name="Text Placeholder 3"/>
          <p:cNvSpPr>
            <a:spLocks noGrp="1"/>
          </p:cNvSpPr>
          <p:nvPr>
            <p:ph type="body" sz="half" idx="2"/>
          </p:nvPr>
        </p:nvSpPr>
        <p:spPr>
          <a:xfrm>
            <a:off x="4991100" y="2362200"/>
            <a:ext cx="39243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ACF4AE16-CA42-4F58-B4E4-082E916A04DB}" type="slidenum">
              <a:rPr lang="en-US"/>
              <a:pPr>
                <a:defRPr/>
              </a:pPr>
              <a:t>‹#›</a:t>
            </a:fld>
            <a:endParaRPr lang="en-US"/>
          </a:p>
        </p:txBody>
      </p:sp>
    </p:spTree>
    <p:extLst>
      <p:ext uri="{BB962C8B-B14F-4D97-AF65-F5344CB8AC3E}">
        <p14:creationId xmlns:p14="http://schemas.microsoft.com/office/powerpoint/2010/main" val="148602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tileRect/>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3200400" cy="6858000"/>
            <a:chOff x="0" y="0"/>
            <a:chExt cx="2016" cy="4320"/>
          </a:xfrm>
        </p:grpSpPr>
        <p:sp>
          <p:nvSpPr>
            <p:cNvPr id="1036" name="Rectangle 3"/>
            <p:cNvSpPr>
              <a:spLocks noChangeArrowheads="1"/>
            </p:cNvSpPr>
            <p:nvPr/>
          </p:nvSpPr>
          <p:spPr bwMode="auto">
            <a:xfrm>
              <a:off x="0" y="0"/>
              <a:ext cx="480" cy="43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a:solidFill>
                  <a:prstClr val="white"/>
                </a:solidFill>
                <a:latin typeface="Times New Roman" pitchFamily="18" charset="0"/>
                <a:cs typeface="Arial" charset="0"/>
              </a:endParaRPr>
            </a:p>
          </p:txBody>
        </p:sp>
        <p:sp>
          <p:nvSpPr>
            <p:cNvPr id="1037" name="Rectangle 4"/>
            <p:cNvSpPr>
              <a:spLocks noChangeArrowheads="1"/>
            </p:cNvSpPr>
            <p:nvPr/>
          </p:nvSpPr>
          <p:spPr bwMode="auto">
            <a:xfrm>
              <a:off x="432" y="0"/>
              <a:ext cx="1584" cy="6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a:solidFill>
                  <a:prstClr val="white"/>
                </a:solidFill>
                <a:latin typeface="Times New Roman" pitchFamily="18" charset="0"/>
                <a:cs typeface="Arial" charset="0"/>
              </a:endParaRPr>
            </a:p>
          </p:txBody>
        </p:sp>
      </p:grpSp>
      <p:sp>
        <p:nvSpPr>
          <p:cNvPr id="1027"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endParaRPr kumimoji="1" lang="en-US" sz="2400">
              <a:solidFill>
                <a:prstClr val="white"/>
              </a:solidFill>
              <a:latin typeface="Times New Roman" pitchFamily="18" charset="0"/>
              <a:cs typeface="Arial" charset="0"/>
            </a:endParaRPr>
          </a:p>
        </p:txBody>
      </p:sp>
      <p:sp>
        <p:nvSpPr>
          <p:cNvPr id="1028"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16" name="Rectangle 8"/>
          <p:cNvSpPr>
            <a:spLocks noGrp="1" noChangeArrowheads="1"/>
          </p:cNvSpPr>
          <p:nvPr>
            <p:ph type="dt" sz="half" idx="2"/>
          </p:nvPr>
        </p:nvSpPr>
        <p:spPr bwMode="auto">
          <a:xfrm>
            <a:off x="70104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latin typeface="+mn-lt"/>
                <a:cs typeface="+mn-cs"/>
              </a:defRPr>
            </a:lvl1pPr>
          </a:lstStyle>
          <a:p>
            <a:pPr fontAlgn="base">
              <a:spcBef>
                <a:spcPct val="0"/>
              </a:spcBef>
              <a:spcAft>
                <a:spcPct val="0"/>
              </a:spcAft>
              <a:defRPr/>
            </a:pPr>
            <a:endParaRPr lang="en-US">
              <a:solidFill>
                <a:prstClr val="white"/>
              </a:solidFill>
            </a:endParaRPr>
          </a:p>
        </p:txBody>
      </p:sp>
      <p:sp>
        <p:nvSpPr>
          <p:cNvPr id="43017" name="Rectangle 9"/>
          <p:cNvSpPr>
            <a:spLocks noGrp="1" noChangeArrowheads="1"/>
          </p:cNvSpPr>
          <p:nvPr>
            <p:ph type="ftr" sz="quarter" idx="3"/>
          </p:nvPr>
        </p:nvSpPr>
        <p:spPr bwMode="auto">
          <a:xfrm>
            <a:off x="2936875" y="6529388"/>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latin typeface="+mn-lt"/>
                <a:cs typeface="+mn-cs"/>
              </a:defRPr>
            </a:lvl1pPr>
          </a:lstStyle>
          <a:p>
            <a:pPr fontAlgn="base">
              <a:spcBef>
                <a:spcPct val="0"/>
              </a:spcBef>
              <a:spcAft>
                <a:spcPct val="0"/>
              </a:spcAft>
              <a:defRPr/>
            </a:pPr>
            <a:endParaRPr lang="en-US">
              <a:solidFill>
                <a:prstClr val="white"/>
              </a:solidFill>
            </a:endParaRPr>
          </a:p>
        </p:txBody>
      </p:sp>
      <p:sp>
        <p:nvSpPr>
          <p:cNvPr id="43018" name="Rectangle 10"/>
          <p:cNvSpPr>
            <a:spLocks noGrp="1" noChangeArrowheads="1"/>
          </p:cNvSpPr>
          <p:nvPr>
            <p:ph type="sldNum" sz="quarter" idx="4"/>
          </p:nvPr>
        </p:nvSpPr>
        <p:spPr bwMode="auto">
          <a:xfrm>
            <a:off x="84138" y="63436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chemeClr val="bg1"/>
                </a:solidFill>
                <a:latin typeface="+mn-lt"/>
                <a:cs typeface="+mn-cs"/>
              </a:defRPr>
            </a:lvl1pPr>
          </a:lstStyle>
          <a:p>
            <a:pPr fontAlgn="base">
              <a:spcBef>
                <a:spcPct val="0"/>
              </a:spcBef>
              <a:spcAft>
                <a:spcPct val="0"/>
              </a:spcAft>
              <a:defRPr/>
            </a:pPr>
            <a:fld id="{E1F9499B-E73A-4A9B-8F80-D27230306E55}" type="slidenum">
              <a:rPr lang="en-US">
                <a:solidFill>
                  <a:prstClr val="black"/>
                </a:solidFill>
              </a:rPr>
              <a:pPr fontAlgn="base">
                <a:spcBef>
                  <a:spcPct val="0"/>
                </a:spcBef>
                <a:spcAft>
                  <a:spcPct val="0"/>
                </a:spcAft>
                <a:defRPr/>
              </a:pPr>
              <a:t>‹#›</a:t>
            </a:fld>
            <a:endParaRPr lang="en-US">
              <a:solidFill>
                <a:prstClr val="black"/>
              </a:solidFill>
            </a:endParaRPr>
          </a:p>
        </p:txBody>
      </p:sp>
      <p:grpSp>
        <p:nvGrpSpPr>
          <p:cNvPr id="1033" name="Group 11"/>
          <p:cNvGrpSpPr>
            <a:grpSpLocks/>
          </p:cNvGrpSpPr>
          <p:nvPr/>
        </p:nvGrpSpPr>
        <p:grpSpPr bwMode="auto">
          <a:xfrm>
            <a:off x="228600" y="1981200"/>
            <a:ext cx="7391400" cy="319088"/>
            <a:chOff x="144" y="1248"/>
            <a:chExt cx="4656" cy="201"/>
          </a:xfrm>
        </p:grpSpPr>
        <p:sp>
          <p:nvSpPr>
            <p:cNvPr id="1034"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400">
                <a:solidFill>
                  <a:prstClr val="white"/>
                </a:solidFill>
                <a:latin typeface="Times New Roman" pitchFamily="18" charset="0"/>
                <a:cs typeface="Arial" charset="0"/>
              </a:endParaRPr>
            </a:p>
          </p:txBody>
        </p:sp>
        <p:sp>
          <p:nvSpPr>
            <p:cNvPr id="1035"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a:solidFill>
                  <a:prstClr val="white"/>
                </a:solidFill>
                <a:latin typeface="Times New Roman" pitchFamily="18" charset="0"/>
                <a:cs typeface="Arial" charset="0"/>
              </a:endParaRPr>
            </a:p>
          </p:txBody>
        </p:sp>
      </p:grpSp>
    </p:spTree>
    <p:extLst>
      <p:ext uri="{BB962C8B-B14F-4D97-AF65-F5344CB8AC3E}">
        <p14:creationId xmlns:p14="http://schemas.microsoft.com/office/powerpoint/2010/main" val="12871811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tileRect/>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3200400" cy="6858000"/>
            <a:chOff x="0" y="0"/>
            <a:chExt cx="2016" cy="4320"/>
          </a:xfrm>
        </p:grpSpPr>
        <p:sp>
          <p:nvSpPr>
            <p:cNvPr id="2060" name="Rectangle 3"/>
            <p:cNvSpPr>
              <a:spLocks noChangeArrowheads="1"/>
            </p:cNvSpPr>
            <p:nvPr/>
          </p:nvSpPr>
          <p:spPr bwMode="auto">
            <a:xfrm>
              <a:off x="0" y="0"/>
              <a:ext cx="480" cy="43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2061" name="Rectangle 4"/>
            <p:cNvSpPr>
              <a:spLocks noChangeArrowheads="1"/>
            </p:cNvSpPr>
            <p:nvPr/>
          </p:nvSpPr>
          <p:spPr bwMode="auto">
            <a:xfrm>
              <a:off x="432" y="0"/>
              <a:ext cx="1584" cy="6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grpSp>
      <p:sp>
        <p:nvSpPr>
          <p:cNvPr id="2051"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endParaRPr kumimoji="1" lang="en-US" sz="2400" smtClean="0">
              <a:solidFill>
                <a:srgbClr val="FFFFFF"/>
              </a:solidFill>
              <a:latin typeface="Times New Roman" pitchFamily="18" charset="0"/>
              <a:cs typeface="Arial" charset="0"/>
            </a:endParaRPr>
          </a:p>
        </p:txBody>
      </p:sp>
      <p:sp>
        <p:nvSpPr>
          <p:cNvPr id="2052"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3"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16" name="Rectangle 8"/>
          <p:cNvSpPr>
            <a:spLocks noGrp="1" noChangeArrowheads="1"/>
          </p:cNvSpPr>
          <p:nvPr>
            <p:ph type="dt" sz="half" idx="2"/>
          </p:nvPr>
        </p:nvSpPr>
        <p:spPr bwMode="auto">
          <a:xfrm>
            <a:off x="70104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solidFill>
                  <a:prstClr val="white"/>
                </a:solidFill>
                <a:latin typeface="+mn-lt"/>
                <a:cs typeface="+mn-cs"/>
              </a:defRPr>
            </a:lvl1pPr>
          </a:lstStyle>
          <a:p>
            <a:pPr fontAlgn="base">
              <a:spcBef>
                <a:spcPct val="0"/>
              </a:spcBef>
              <a:spcAft>
                <a:spcPct val="0"/>
              </a:spcAft>
              <a:defRPr/>
            </a:pPr>
            <a:endParaRPr lang="en-US"/>
          </a:p>
        </p:txBody>
      </p:sp>
      <p:sp>
        <p:nvSpPr>
          <p:cNvPr id="43017" name="Rectangle 9"/>
          <p:cNvSpPr>
            <a:spLocks noGrp="1" noChangeArrowheads="1"/>
          </p:cNvSpPr>
          <p:nvPr>
            <p:ph type="ftr" sz="quarter" idx="3"/>
          </p:nvPr>
        </p:nvSpPr>
        <p:spPr bwMode="auto">
          <a:xfrm>
            <a:off x="2936875" y="6529388"/>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solidFill>
                  <a:prstClr val="white"/>
                </a:solidFill>
                <a:latin typeface="+mn-lt"/>
                <a:cs typeface="+mn-cs"/>
              </a:defRPr>
            </a:lvl1pPr>
          </a:lstStyle>
          <a:p>
            <a:pPr fontAlgn="base">
              <a:spcBef>
                <a:spcPct val="0"/>
              </a:spcBef>
              <a:spcAft>
                <a:spcPct val="0"/>
              </a:spcAft>
              <a:defRPr/>
            </a:pPr>
            <a:endParaRPr lang="en-US"/>
          </a:p>
        </p:txBody>
      </p:sp>
      <p:sp>
        <p:nvSpPr>
          <p:cNvPr id="43018" name="Rectangle 10"/>
          <p:cNvSpPr>
            <a:spLocks noGrp="1" noChangeArrowheads="1"/>
          </p:cNvSpPr>
          <p:nvPr>
            <p:ph type="sldNum" sz="quarter" idx="4"/>
          </p:nvPr>
        </p:nvSpPr>
        <p:spPr bwMode="auto">
          <a:xfrm>
            <a:off x="84138" y="63436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prstClr val="black"/>
                </a:solidFill>
                <a:latin typeface="+mn-lt"/>
                <a:cs typeface="+mn-cs"/>
              </a:defRPr>
            </a:lvl1pPr>
          </a:lstStyle>
          <a:p>
            <a:pPr fontAlgn="base">
              <a:spcBef>
                <a:spcPct val="0"/>
              </a:spcBef>
              <a:spcAft>
                <a:spcPct val="0"/>
              </a:spcAft>
              <a:defRPr/>
            </a:pPr>
            <a:fld id="{23A9E1CA-A8F3-46D8-9B5B-557253CC595B}" type="slidenum">
              <a:rPr lang="en-US"/>
              <a:pPr fontAlgn="base">
                <a:spcBef>
                  <a:spcPct val="0"/>
                </a:spcBef>
                <a:spcAft>
                  <a:spcPct val="0"/>
                </a:spcAft>
                <a:defRPr/>
              </a:pPr>
              <a:t>‹#›</a:t>
            </a:fld>
            <a:endParaRPr lang="en-US"/>
          </a:p>
        </p:txBody>
      </p:sp>
      <p:grpSp>
        <p:nvGrpSpPr>
          <p:cNvPr id="2057" name="Group 11"/>
          <p:cNvGrpSpPr>
            <a:grpSpLocks/>
          </p:cNvGrpSpPr>
          <p:nvPr/>
        </p:nvGrpSpPr>
        <p:grpSpPr bwMode="auto">
          <a:xfrm>
            <a:off x="228600" y="1981200"/>
            <a:ext cx="7391400" cy="319088"/>
            <a:chOff x="144" y="1248"/>
            <a:chExt cx="4656" cy="201"/>
          </a:xfrm>
        </p:grpSpPr>
        <p:sp>
          <p:nvSpPr>
            <p:cNvPr id="2058"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2059"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grpSp>
    </p:spTree>
    <p:extLst>
      <p:ext uri="{BB962C8B-B14F-4D97-AF65-F5344CB8AC3E}">
        <p14:creationId xmlns:p14="http://schemas.microsoft.com/office/powerpoint/2010/main" val="2830514169"/>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1.xml"/><Relationship Id="rId1" Type="http://schemas.openxmlformats.org/officeDocument/2006/relationships/tags" Target="../tags/tag2.xml"/><Relationship Id="rId4" Type="http://schemas.openxmlformats.org/officeDocument/2006/relationships/hyperlink" Target="http://texaspolitics.laits.utexas.edu/4_multimedia.html" TargetMode="Externa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1.xml"/><Relationship Id="rId1" Type="http://schemas.openxmlformats.org/officeDocument/2006/relationships/tags" Target="../tags/tag20.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3" Type="http://schemas.openxmlformats.org/officeDocument/2006/relationships/hyperlink" Target="http://gop.com/" TargetMode="External"/><Relationship Id="rId2" Type="http://schemas.openxmlformats.org/officeDocument/2006/relationships/slideLayout" Target="../slideLayouts/slideLayout31.xml"/><Relationship Id="rId1" Type="http://schemas.openxmlformats.org/officeDocument/2006/relationships/tags" Target="../tags/tag24.xml"/><Relationship Id="rId4" Type="http://schemas.openxmlformats.org/officeDocument/2006/relationships/hyperlink" Target="http://democrats.org/" TargetMode="Externa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26.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27.xml"/></Relationships>
</file>

<file path=ppt/slides/_rels/slide3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990600" y="457200"/>
            <a:ext cx="7086600" cy="3581400"/>
          </a:xfrm>
          <a:prstGeom prst="rect">
            <a:avLst/>
          </a:prstGeom>
        </p:spPr>
        <p:txBody>
          <a:bodyPr wrap="none" fromWordArt="1">
            <a:prstTxWarp prst="textDeflate">
              <a:avLst>
                <a:gd name="adj" fmla="val 26227"/>
              </a:avLst>
            </a:prstTxWarp>
          </a:bodyPr>
          <a:lstStyle/>
          <a:p>
            <a:pPr algn="ctr" fontAlgn="base">
              <a:spcBef>
                <a:spcPct val="0"/>
              </a:spcBef>
              <a:spcAft>
                <a:spcPct val="0"/>
              </a:spcAft>
            </a:pPr>
            <a:r>
              <a:rPr lang="en-US" sz="3600" kern="10" dirty="0" smtClean="0">
                <a:ln w="9525">
                  <a:solidFill>
                    <a:srgbClr val="000000"/>
                  </a:solidFill>
                  <a:round/>
                  <a:headEnd/>
                  <a:tailEnd/>
                </a:ln>
                <a:solidFill>
                  <a:srgbClr val="000000"/>
                </a:solidFill>
                <a:latin typeface="Impact"/>
                <a:cs typeface="Arial" charset="0"/>
              </a:rPr>
              <a:t>Political Parties</a:t>
            </a:r>
            <a:endParaRPr lang="en-US" sz="3600" kern="10" dirty="0">
              <a:ln w="9525">
                <a:solidFill>
                  <a:srgbClr val="000000"/>
                </a:solidFill>
                <a:round/>
                <a:headEnd/>
                <a:tailEnd/>
              </a:ln>
              <a:solidFill>
                <a:srgbClr val="000000"/>
              </a:solidFill>
              <a:latin typeface="Impact"/>
              <a:cs typeface="Arial" charset="0"/>
            </a:endParaRPr>
          </a:p>
        </p:txBody>
      </p:sp>
      <p:sp>
        <p:nvSpPr>
          <p:cNvPr id="31747" name="Text Box 4"/>
          <p:cNvSpPr txBox="1">
            <a:spLocks noChangeArrowheads="1"/>
          </p:cNvSpPr>
          <p:nvPr/>
        </p:nvSpPr>
        <p:spPr bwMode="auto">
          <a:xfrm>
            <a:off x="5334000" y="6019800"/>
            <a:ext cx="335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fontAlgn="base">
              <a:spcBef>
                <a:spcPct val="50000"/>
              </a:spcBef>
              <a:spcAft>
                <a:spcPct val="0"/>
              </a:spcAft>
            </a:pPr>
            <a:r>
              <a:rPr lang="en-US" sz="3200" b="1">
                <a:solidFill>
                  <a:srgbClr val="000000"/>
                </a:solidFill>
                <a:latin typeface="Arial" charset="0"/>
              </a:rPr>
              <a:t>By Loren Miller</a:t>
            </a:r>
          </a:p>
        </p:txBody>
      </p:sp>
      <p:sp>
        <p:nvSpPr>
          <p:cNvPr id="31748"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prstClr val="white"/>
              </a:solidFill>
              <a:latin typeface="Times New Roman" pitchFamily="18" charset="0"/>
              <a:cs typeface="Arial" charset="0"/>
            </a:endParaRPr>
          </a:p>
        </p:txBody>
      </p:sp>
      <p:sp>
        <p:nvSpPr>
          <p:cNvPr id="31749"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prstClr val="white"/>
              </a:solidFill>
              <a:latin typeface="Times New Roman" pitchFamily="18" charset="0"/>
              <a:cs typeface="Arial" charset="0"/>
            </a:endParaRPr>
          </a:p>
        </p:txBody>
      </p:sp>
      <p:pic>
        <p:nvPicPr>
          <p:cNvPr id="1026" name="Picture 2" descr="http://t2.gstatic.com/images?q=tbn:ANd9GcTxTeFZZ7DqEDBlJ2Yi5fJ5QRSFjLZhB0U9edf5BbQ-t2rs4PyP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733800"/>
            <a:ext cx="2906486" cy="2057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172242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fmla="#ppt_w*sin(2.5*pi*$)">
                                          <p:val>
                                            <p:fltVal val="0"/>
                                          </p:val>
                                        </p:tav>
                                        <p:tav tm="100000">
                                          <p:val>
                                            <p:fltVal val="1"/>
                                          </p:val>
                                        </p:tav>
                                      </p:tavLst>
                                    </p:anim>
                                    <p:anim calcmode="lin" valueType="num">
                                      <p:cBhvr>
                                        <p:cTn id="8" dur="2000" fill="hold"/>
                                        <p:tgtEl>
                                          <p:spTgt spid="205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7" name="TextBox 6"/>
          <p:cNvSpPr txBox="1"/>
          <p:nvPr/>
        </p:nvSpPr>
        <p:spPr>
          <a:xfrm>
            <a:off x="609600" y="533400"/>
            <a:ext cx="7086600" cy="523220"/>
          </a:xfrm>
          <a:prstGeom prst="rect">
            <a:avLst/>
          </a:prstGeom>
          <a:noFill/>
        </p:spPr>
        <p:txBody>
          <a:bodyPr wrap="square">
            <a:spAutoFit/>
          </a:bodyPr>
          <a:lstStyle/>
          <a:p>
            <a:pPr fontAlgn="base">
              <a:spcBef>
                <a:spcPct val="0"/>
              </a:spcBef>
              <a:spcAft>
                <a:spcPct val="0"/>
              </a:spcAft>
              <a:defRPr/>
            </a:pPr>
            <a:r>
              <a:rPr lang="en-US" sz="2800" b="1" dirty="0" smtClean="0">
                <a:solidFill>
                  <a:prstClr val="black"/>
                </a:solidFill>
                <a:cs typeface="Arial" charset="0"/>
              </a:rPr>
              <a:t>The Second Party System:  1832-1860</a:t>
            </a:r>
            <a:endParaRPr lang="en-US" sz="2800" b="1" dirty="0">
              <a:solidFill>
                <a:prstClr val="black"/>
              </a:solidFill>
              <a:cs typeface="Arial" charset="0"/>
            </a:endParaRPr>
          </a:p>
        </p:txBody>
      </p:sp>
      <p:sp>
        <p:nvSpPr>
          <p:cNvPr id="8" name="TextBox 7"/>
          <p:cNvSpPr txBox="1"/>
          <p:nvPr/>
        </p:nvSpPr>
        <p:spPr>
          <a:xfrm>
            <a:off x="446315" y="1295400"/>
            <a:ext cx="8229600" cy="6217087"/>
          </a:xfrm>
          <a:prstGeom prst="rect">
            <a:avLst/>
          </a:prstGeom>
          <a:noFill/>
        </p:spPr>
        <p:txBody>
          <a:bodyPr wrap="square">
            <a:spAutoFit/>
          </a:bodyPr>
          <a:lstStyle/>
          <a:p>
            <a:pPr fontAlgn="base">
              <a:spcBef>
                <a:spcPct val="0"/>
              </a:spcBef>
              <a:spcAft>
                <a:spcPct val="0"/>
              </a:spcAft>
              <a:defRPr/>
            </a:pPr>
            <a:r>
              <a:rPr lang="en-US" sz="2400" dirty="0" smtClean="0">
                <a:solidFill>
                  <a:prstClr val="black"/>
                </a:solidFill>
                <a:cs typeface="Arial" charset="0"/>
              </a:rPr>
              <a:t>The election of 1824 created a violent split in the Democratic-Republican Party.</a:t>
            </a:r>
            <a:endParaRPr lang="en-US" dirty="0" smtClean="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	</a:t>
            </a:r>
            <a:r>
              <a:rPr lang="en-US" dirty="0" smtClean="0">
                <a:solidFill>
                  <a:prstClr val="black"/>
                </a:solidFill>
                <a:cs typeface="Arial" charset="0"/>
              </a:rPr>
              <a:t>-- the supporters of Adams (National Republicans)</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the supporters of Jackson (Democratic Republicans)</a:t>
            </a:r>
          </a:p>
          <a:p>
            <a:pPr fontAlgn="base">
              <a:spcBef>
                <a:spcPct val="0"/>
              </a:spcBef>
              <a:spcAft>
                <a:spcPct val="0"/>
              </a:spcAft>
              <a:defRPr/>
            </a:pPr>
            <a:r>
              <a:rPr lang="en-US" sz="2000" dirty="0">
                <a:solidFill>
                  <a:prstClr val="black"/>
                </a:solidFill>
                <a:cs typeface="Arial" charset="0"/>
              </a:rPr>
              <a:t>	</a:t>
            </a:r>
            <a:endParaRPr lang="en-US" sz="2000" dirty="0" smtClean="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Between 1824 and the election of 1828, Jackson campaigned and mobilized voters.  He defeated “King Caucus” (elite rule) with a populist “revolution.”</a:t>
            </a:r>
          </a:p>
          <a:p>
            <a:pPr fontAlgn="base">
              <a:spcBef>
                <a:spcPct val="0"/>
              </a:spcBef>
              <a:spcAft>
                <a:spcPct val="0"/>
              </a:spcAft>
              <a:defRPr/>
            </a:pPr>
            <a:r>
              <a:rPr lang="en-US" sz="2400" dirty="0">
                <a:solidFill>
                  <a:prstClr val="black"/>
                </a:solidFill>
                <a:cs typeface="Arial" charset="0"/>
              </a:rPr>
              <a:t>	</a:t>
            </a:r>
            <a:r>
              <a:rPr lang="en-US" dirty="0" smtClean="0">
                <a:solidFill>
                  <a:prstClr val="black"/>
                </a:solidFill>
                <a:cs typeface="Arial" charset="0"/>
              </a:rPr>
              <a:t>-- grass-roots politics organized by Martin Van Buren</a:t>
            </a:r>
          </a:p>
          <a:p>
            <a:pPr fontAlgn="base">
              <a:spcBef>
                <a:spcPct val="0"/>
              </a:spcBef>
              <a:spcAft>
                <a:spcPct val="0"/>
              </a:spcAft>
              <a:defRPr/>
            </a:pPr>
            <a:r>
              <a:rPr lang="en-US" sz="2400" dirty="0" smtClean="0">
                <a:solidFill>
                  <a:prstClr val="black"/>
                </a:solidFill>
                <a:cs typeface="Arial" charset="0"/>
              </a:rPr>
              <a:t>	</a:t>
            </a:r>
            <a:endParaRPr lang="en-US" dirty="0" smtClean="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Van Buren is known as the “father of parties” as he ushered in the national party convention as a means of nominating presidential candidates (thus stripping the power from Congress and the Caucus).</a:t>
            </a:r>
            <a:endParaRPr lang="en-US" dirty="0" smtClean="0">
              <a:solidFill>
                <a:prstClr val="black"/>
              </a:solidFill>
              <a:cs typeface="Arial" charset="0"/>
            </a:endParaRP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endParaRPr lang="en-US" sz="2400" dirty="0">
              <a:solidFill>
                <a:prstClr val="black"/>
              </a:solidFill>
              <a:cs typeface="Arial" charset="0"/>
            </a:endParaRPr>
          </a:p>
        </p:txBody>
      </p:sp>
    </p:spTree>
    <p:custDataLst>
      <p:tags r:id="rId1"/>
    </p:custDataLst>
    <p:extLst>
      <p:ext uri="{BB962C8B-B14F-4D97-AF65-F5344CB8AC3E}">
        <p14:creationId xmlns:p14="http://schemas.microsoft.com/office/powerpoint/2010/main" val="29739007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linds(horizontal)">
                                      <p:cBhvr>
                                        <p:cTn id="15" dur="500"/>
                                        <p:tgtEl>
                                          <p:spTgt spid="8">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blinds(horizontal)">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linds(horizontal)">
                                      <p:cBhvr>
                                        <p:cTn id="23" dur="500"/>
                                        <p:tgtEl>
                                          <p:spTgt spid="8">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blinds(horizontal)">
                                      <p:cBhvr>
                                        <p:cTn id="26" dur="500"/>
                                        <p:tgtEl>
                                          <p:spTgt spid="8">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blinds(horizontal)">
                                      <p:cBhvr>
                                        <p:cTn id="29" dur="500"/>
                                        <p:tgtEl>
                                          <p:spTgt spid="8">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blinds(horizontal)">
                                      <p:cBhvr>
                                        <p:cTn id="34"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7" name="TextBox 6"/>
          <p:cNvSpPr txBox="1"/>
          <p:nvPr/>
        </p:nvSpPr>
        <p:spPr>
          <a:xfrm>
            <a:off x="609600" y="533400"/>
            <a:ext cx="7086600" cy="523220"/>
          </a:xfrm>
          <a:prstGeom prst="rect">
            <a:avLst/>
          </a:prstGeom>
          <a:noFill/>
        </p:spPr>
        <p:txBody>
          <a:bodyPr wrap="square">
            <a:spAutoFit/>
          </a:bodyPr>
          <a:lstStyle/>
          <a:p>
            <a:pPr fontAlgn="base">
              <a:spcBef>
                <a:spcPct val="0"/>
              </a:spcBef>
              <a:spcAft>
                <a:spcPct val="0"/>
              </a:spcAft>
              <a:defRPr/>
            </a:pPr>
            <a:r>
              <a:rPr lang="en-US" sz="2800" b="1" dirty="0" smtClean="0">
                <a:solidFill>
                  <a:prstClr val="black"/>
                </a:solidFill>
                <a:cs typeface="Arial" charset="0"/>
              </a:rPr>
              <a:t>The Second Party System:  1832-1860</a:t>
            </a:r>
            <a:endParaRPr lang="en-US" sz="2800" b="1" dirty="0">
              <a:solidFill>
                <a:prstClr val="black"/>
              </a:solidFill>
              <a:cs typeface="Arial" charset="0"/>
            </a:endParaRPr>
          </a:p>
        </p:txBody>
      </p:sp>
      <p:sp>
        <p:nvSpPr>
          <p:cNvPr id="8" name="TextBox 7"/>
          <p:cNvSpPr txBox="1"/>
          <p:nvPr/>
        </p:nvSpPr>
        <p:spPr>
          <a:xfrm>
            <a:off x="446315" y="1295400"/>
            <a:ext cx="8229600" cy="6186309"/>
          </a:xfrm>
          <a:prstGeom prst="rect">
            <a:avLst/>
          </a:prstGeom>
          <a:noFill/>
        </p:spPr>
        <p:txBody>
          <a:bodyPr wrap="square">
            <a:spAutoFit/>
          </a:bodyPr>
          <a:lstStyle/>
          <a:p>
            <a:pPr fontAlgn="base">
              <a:spcBef>
                <a:spcPct val="0"/>
              </a:spcBef>
              <a:spcAft>
                <a:spcPct val="0"/>
              </a:spcAft>
              <a:defRPr/>
            </a:pPr>
            <a:r>
              <a:rPr lang="en-US" sz="2400" dirty="0" smtClean="0">
                <a:solidFill>
                  <a:prstClr val="black"/>
                </a:solidFill>
                <a:cs typeface="Arial" charset="0"/>
              </a:rPr>
              <a:t>As the </a:t>
            </a:r>
            <a:r>
              <a:rPr lang="en-US" sz="2400" b="1" dirty="0" err="1" smtClean="0">
                <a:solidFill>
                  <a:prstClr val="black"/>
                </a:solidFill>
                <a:cs typeface="Arial" charset="0"/>
              </a:rPr>
              <a:t>Jacksonian</a:t>
            </a:r>
            <a:r>
              <a:rPr lang="en-US" sz="2400" b="1" dirty="0" smtClean="0">
                <a:solidFill>
                  <a:prstClr val="black"/>
                </a:solidFill>
                <a:cs typeface="Arial" charset="0"/>
              </a:rPr>
              <a:t>-Democrats</a:t>
            </a:r>
            <a:r>
              <a:rPr lang="en-US" sz="2400" dirty="0" smtClean="0">
                <a:solidFill>
                  <a:prstClr val="black"/>
                </a:solidFill>
                <a:cs typeface="Arial" charset="0"/>
              </a:rPr>
              <a:t> continued to build support, a new opposition party led by Henry Clay and Daniel Webster, the </a:t>
            </a:r>
            <a:r>
              <a:rPr lang="en-US" sz="2400" b="1" dirty="0" smtClean="0">
                <a:solidFill>
                  <a:prstClr val="black"/>
                </a:solidFill>
                <a:cs typeface="Arial" charset="0"/>
              </a:rPr>
              <a:t>Whigs</a:t>
            </a:r>
            <a:r>
              <a:rPr lang="en-US" sz="2400" dirty="0">
                <a:solidFill>
                  <a:prstClr val="black"/>
                </a:solidFill>
                <a:cs typeface="Arial" charset="0"/>
              </a:rPr>
              <a:t>.</a:t>
            </a:r>
            <a:endParaRPr lang="en-US" sz="2400" dirty="0" smtClean="0">
              <a:solidFill>
                <a:prstClr val="black"/>
              </a:solidFill>
              <a:cs typeface="Arial" charset="0"/>
            </a:endParaRPr>
          </a:p>
          <a:p>
            <a:pPr fontAlgn="base">
              <a:spcBef>
                <a:spcPct val="0"/>
              </a:spcBef>
              <a:spcAft>
                <a:spcPct val="0"/>
              </a:spcAft>
              <a:defRPr/>
            </a:pPr>
            <a:r>
              <a:rPr lang="en-US" sz="2400" dirty="0">
                <a:solidFill>
                  <a:prstClr val="black"/>
                </a:solidFill>
                <a:cs typeface="Arial" charset="0"/>
              </a:rPr>
              <a:t>	</a:t>
            </a:r>
            <a:r>
              <a:rPr lang="en-US" dirty="0" smtClean="0">
                <a:solidFill>
                  <a:prstClr val="black"/>
                </a:solidFill>
                <a:cs typeface="Arial" charset="0"/>
              </a:rPr>
              <a:t>-- they were primarily united in opposition to Andrew Jackson</a:t>
            </a:r>
          </a:p>
          <a:p>
            <a:pPr fontAlgn="base">
              <a:spcBef>
                <a:spcPct val="0"/>
              </a:spcBef>
              <a:spcAft>
                <a:spcPct val="0"/>
              </a:spcAft>
              <a:defRPr/>
            </a:pPr>
            <a:r>
              <a:rPr lang="en-US" sz="2400" dirty="0" smtClean="0">
                <a:solidFill>
                  <a:prstClr val="black"/>
                </a:solidFill>
                <a:cs typeface="Arial" charset="0"/>
              </a:rPr>
              <a:t>	</a:t>
            </a:r>
            <a:endParaRPr lang="en-US" dirty="0" smtClean="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The election of 1836 competition between the Whigs and the Democratic-Republicans was intense and the competition between these two parties lasted into the 1850s.</a:t>
            </a:r>
            <a:endParaRPr lang="en-US" dirty="0" smtClean="0">
              <a:solidFill>
                <a:prstClr val="black"/>
              </a:solidFill>
              <a:cs typeface="Arial" charset="0"/>
            </a:endParaRPr>
          </a:p>
          <a:p>
            <a:pPr fontAlgn="base">
              <a:spcBef>
                <a:spcPct val="0"/>
              </a:spcBef>
              <a:spcAft>
                <a:spcPct val="0"/>
              </a:spcAft>
              <a:defRPr/>
            </a:pPr>
            <a:r>
              <a:rPr lang="en-US" sz="2000" dirty="0">
                <a:solidFill>
                  <a:prstClr val="black"/>
                </a:solidFill>
                <a:cs typeface="Arial" charset="0"/>
              </a:rPr>
              <a:t>	</a:t>
            </a:r>
            <a:r>
              <a:rPr lang="en-US" dirty="0" smtClean="0">
                <a:solidFill>
                  <a:prstClr val="black"/>
                </a:solidFill>
                <a:cs typeface="Arial" charset="0"/>
              </a:rPr>
              <a:t>-- 1836 election:</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Martin Van Buren (D-R)		170 electoral votes</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William Henry Harrison (W)	73 electoral votes</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Hugh White (W)			26 electoral votes</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Daniel Webster (W)		14 electoral votes</a:t>
            </a:r>
          </a:p>
          <a:p>
            <a:pPr fontAlgn="base">
              <a:spcBef>
                <a:spcPct val="0"/>
              </a:spcBef>
              <a:spcAft>
                <a:spcPct val="0"/>
              </a:spcAft>
              <a:defRPr/>
            </a:pPr>
            <a:r>
              <a:rPr lang="en-US" sz="2000" dirty="0">
                <a:solidFill>
                  <a:prstClr val="black"/>
                </a:solidFill>
                <a:cs typeface="Arial" charset="0"/>
              </a:rPr>
              <a:t>	</a:t>
            </a:r>
            <a:r>
              <a:rPr lang="en-US" sz="2000" dirty="0" smtClean="0">
                <a:solidFill>
                  <a:prstClr val="black"/>
                </a:solidFill>
                <a:cs typeface="Arial" charset="0"/>
              </a:rPr>
              <a:t>	</a:t>
            </a:r>
            <a:r>
              <a:rPr lang="en-US" dirty="0" smtClean="0">
                <a:solidFill>
                  <a:prstClr val="black"/>
                </a:solidFill>
                <a:cs typeface="Arial" charset="0"/>
              </a:rPr>
              <a:t>W.P. Mangum (Anti-Jackson)	11 electoral votes</a:t>
            </a:r>
            <a:r>
              <a:rPr lang="en-US" sz="2000" dirty="0">
                <a:solidFill>
                  <a:prstClr val="black"/>
                </a:solidFill>
                <a:cs typeface="Arial" charset="0"/>
              </a:rPr>
              <a:t>	</a:t>
            </a:r>
            <a:r>
              <a:rPr lang="en-US" sz="2000" dirty="0" smtClean="0">
                <a:solidFill>
                  <a:prstClr val="black"/>
                </a:solidFill>
                <a:cs typeface="Arial" charset="0"/>
              </a:rPr>
              <a:t>	</a:t>
            </a:r>
            <a:endParaRPr lang="en-US" sz="2000" dirty="0">
              <a:solidFill>
                <a:prstClr val="black"/>
              </a:solidFill>
              <a:cs typeface="Arial" charset="0"/>
            </a:endParaRP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endParaRPr lang="en-US" sz="2400" dirty="0">
              <a:solidFill>
                <a:prstClr val="black"/>
              </a:solidFill>
              <a:cs typeface="Arial" charset="0"/>
            </a:endParaRPr>
          </a:p>
        </p:txBody>
      </p:sp>
    </p:spTree>
    <p:custDataLst>
      <p:tags r:id="rId1"/>
    </p:custDataLst>
    <p:extLst>
      <p:ext uri="{BB962C8B-B14F-4D97-AF65-F5344CB8AC3E}">
        <p14:creationId xmlns:p14="http://schemas.microsoft.com/office/powerpoint/2010/main" val="12832955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linds(horizontal)">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linds(horizontal)">
                                      <p:cBhvr>
                                        <p:cTn id="20" dur="500"/>
                                        <p:tgtEl>
                                          <p:spTgt spid="8">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linds(horizontal)">
                                      <p:cBhvr>
                                        <p:cTn id="23" dur="500"/>
                                        <p:tgtEl>
                                          <p:spTgt spid="8">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blinds(horizontal)">
                                      <p:cBhvr>
                                        <p:cTn id="26" dur="500"/>
                                        <p:tgtEl>
                                          <p:spTgt spid="8">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blinds(horizontal)">
                                      <p:cBhvr>
                                        <p:cTn id="29" dur="500"/>
                                        <p:tgtEl>
                                          <p:spTgt spid="8">
                                            <p:txEl>
                                              <p:pRg st="6" end="6"/>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blinds(horizontal)">
                                      <p:cBhvr>
                                        <p:cTn id="32" dur="500"/>
                                        <p:tgtEl>
                                          <p:spTgt spid="8">
                                            <p:txEl>
                                              <p:pRg st="7" end="7"/>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blinds(horizontal)">
                                      <p:cBhvr>
                                        <p:cTn id="35" dur="500"/>
                                        <p:tgtEl>
                                          <p:spTgt spid="8">
                                            <p:txEl>
                                              <p:pRg st="8" end="8"/>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8">
                                            <p:txEl>
                                              <p:pRg st="9" end="9"/>
                                            </p:txEl>
                                          </p:spTgt>
                                        </p:tgtEl>
                                        <p:attrNameLst>
                                          <p:attrName>style.visibility</p:attrName>
                                        </p:attrNameLst>
                                      </p:cBhvr>
                                      <p:to>
                                        <p:strVal val="visible"/>
                                      </p:to>
                                    </p:set>
                                    <p:animEffect transition="in" filter="blinds(horizontal)">
                                      <p:cBhvr>
                                        <p:cTn id="38"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7" name="TextBox 6"/>
          <p:cNvSpPr txBox="1"/>
          <p:nvPr/>
        </p:nvSpPr>
        <p:spPr>
          <a:xfrm>
            <a:off x="609600" y="533400"/>
            <a:ext cx="7086600" cy="523220"/>
          </a:xfrm>
          <a:prstGeom prst="rect">
            <a:avLst/>
          </a:prstGeom>
          <a:noFill/>
        </p:spPr>
        <p:txBody>
          <a:bodyPr wrap="square">
            <a:spAutoFit/>
          </a:bodyPr>
          <a:lstStyle/>
          <a:p>
            <a:pPr fontAlgn="base">
              <a:spcBef>
                <a:spcPct val="0"/>
              </a:spcBef>
              <a:spcAft>
                <a:spcPct val="0"/>
              </a:spcAft>
              <a:defRPr/>
            </a:pPr>
            <a:r>
              <a:rPr lang="en-US" sz="2800" b="1" dirty="0" smtClean="0">
                <a:solidFill>
                  <a:prstClr val="black"/>
                </a:solidFill>
                <a:cs typeface="Arial" charset="0"/>
              </a:rPr>
              <a:t>The Second Party System:  1832-1860</a:t>
            </a:r>
            <a:endParaRPr lang="en-US" sz="2800" b="1" dirty="0">
              <a:solidFill>
                <a:prstClr val="black"/>
              </a:solidFill>
              <a:cs typeface="Arial" charset="0"/>
            </a:endParaRPr>
          </a:p>
        </p:txBody>
      </p:sp>
      <p:sp>
        <p:nvSpPr>
          <p:cNvPr id="8" name="TextBox 7"/>
          <p:cNvSpPr txBox="1"/>
          <p:nvPr/>
        </p:nvSpPr>
        <p:spPr>
          <a:xfrm>
            <a:off x="446315" y="1295400"/>
            <a:ext cx="8229600" cy="5970865"/>
          </a:xfrm>
          <a:prstGeom prst="rect">
            <a:avLst/>
          </a:prstGeom>
          <a:noFill/>
        </p:spPr>
        <p:txBody>
          <a:bodyPr wrap="square">
            <a:spAutoFit/>
          </a:bodyPr>
          <a:lstStyle/>
          <a:p>
            <a:pPr fontAlgn="base">
              <a:spcBef>
                <a:spcPct val="0"/>
              </a:spcBef>
              <a:spcAft>
                <a:spcPct val="0"/>
              </a:spcAft>
              <a:defRPr/>
            </a:pPr>
            <a:r>
              <a:rPr lang="en-US" sz="2400" dirty="0" smtClean="0">
                <a:solidFill>
                  <a:prstClr val="black"/>
                </a:solidFill>
                <a:cs typeface="Arial" charset="0"/>
              </a:rPr>
              <a:t>Strong party organizations were used to bring out the vote</a:t>
            </a:r>
            <a:r>
              <a:rPr lang="en-US" sz="2400" dirty="0">
                <a:solidFill>
                  <a:prstClr val="black"/>
                </a:solidFill>
                <a:cs typeface="Arial" charset="0"/>
              </a:rPr>
              <a:t>	</a:t>
            </a:r>
            <a:r>
              <a:rPr lang="en-US" dirty="0" smtClean="0">
                <a:solidFill>
                  <a:prstClr val="black"/>
                </a:solidFill>
                <a:cs typeface="Arial" charset="0"/>
              </a:rPr>
              <a:t>-- voter turnout in 1840 was 78 percent of adult white voters</a:t>
            </a: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Political rhetoric incited the people; parades stoked their emotions; and catchy slogans simplified their views.</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a:t>
            </a:r>
            <a:r>
              <a:rPr lang="en-US" dirty="0">
                <a:solidFill>
                  <a:prstClr val="black"/>
                </a:solidFill>
                <a:cs typeface="Arial" charset="0"/>
              </a:rPr>
              <a:t>T</a:t>
            </a:r>
            <a:r>
              <a:rPr lang="en-US" dirty="0" smtClean="0">
                <a:solidFill>
                  <a:prstClr val="black"/>
                </a:solidFill>
                <a:cs typeface="Arial" charset="0"/>
              </a:rPr>
              <a:t>ippecanoe and Tyler Too”</a:t>
            </a:r>
            <a:r>
              <a:rPr lang="en-US" sz="2400" dirty="0" smtClean="0">
                <a:solidFill>
                  <a:prstClr val="black"/>
                </a:solidFill>
                <a:cs typeface="Arial" charset="0"/>
              </a:rPr>
              <a:t>	</a:t>
            </a:r>
            <a:endParaRPr lang="en-US" dirty="0">
              <a:solidFill>
                <a:prstClr val="black"/>
              </a:solidFill>
              <a:cs typeface="Arial" charset="0"/>
            </a:endParaRPr>
          </a:p>
          <a:p>
            <a:pPr fontAlgn="base">
              <a:spcBef>
                <a:spcPct val="0"/>
              </a:spcBef>
              <a:spcAft>
                <a:spcPct val="0"/>
              </a:spcAft>
              <a:defRPr/>
            </a:pPr>
            <a:r>
              <a:rPr lang="en-US" dirty="0" smtClean="0">
                <a:solidFill>
                  <a:prstClr val="black"/>
                </a:solidFill>
                <a:cs typeface="Arial" charset="0"/>
              </a:rPr>
              <a:t>	--  “Van, Van is a Used Up Man”</a:t>
            </a:r>
          </a:p>
          <a:p>
            <a:pPr fontAlgn="base">
              <a:spcBef>
                <a:spcPct val="0"/>
              </a:spcBef>
              <a:spcAft>
                <a:spcPct val="0"/>
              </a:spcAft>
              <a:defRPr/>
            </a:pPr>
            <a:endParaRPr lang="en-US" dirty="0" smtClean="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William Henry Harrison, a Whig, is elected president in 1840 and Zachary Taylor, another Whig was elected in 1848.</a:t>
            </a:r>
            <a:endParaRPr lang="en-US" dirty="0" smtClean="0">
              <a:solidFill>
                <a:prstClr val="black"/>
              </a:solidFill>
              <a:cs typeface="Arial" charset="0"/>
            </a:endParaRP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what do these two have in common?</a:t>
            </a:r>
          </a:p>
          <a:p>
            <a:pPr fontAlgn="base">
              <a:spcBef>
                <a:spcPct val="0"/>
              </a:spcBef>
              <a:spcAft>
                <a:spcPct val="0"/>
              </a:spcAft>
              <a:defRPr/>
            </a:pPr>
            <a:endParaRPr lang="en-US" sz="2000"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In 1844, James K. Polk, a Democrat was elected president.</a:t>
            </a:r>
            <a:r>
              <a:rPr lang="en-US" sz="2000" dirty="0">
                <a:solidFill>
                  <a:prstClr val="black"/>
                </a:solidFill>
                <a:cs typeface="Arial" charset="0"/>
              </a:rPr>
              <a:t>	</a:t>
            </a:r>
            <a:r>
              <a:rPr lang="en-US" sz="2000" dirty="0" smtClean="0">
                <a:solidFill>
                  <a:prstClr val="black"/>
                </a:solidFill>
                <a:cs typeface="Arial" charset="0"/>
              </a:rPr>
              <a:t>	</a:t>
            </a:r>
            <a:endParaRPr lang="en-US" sz="2000" dirty="0">
              <a:solidFill>
                <a:prstClr val="black"/>
              </a:solidFill>
              <a:cs typeface="Arial" charset="0"/>
            </a:endParaRP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endParaRPr lang="en-US" sz="2400" dirty="0">
              <a:solidFill>
                <a:prstClr val="black"/>
              </a:solidFill>
              <a:cs typeface="Arial" charset="0"/>
            </a:endParaRPr>
          </a:p>
        </p:txBody>
      </p:sp>
    </p:spTree>
    <p:custDataLst>
      <p:tags r:id="rId1"/>
    </p:custDataLst>
    <p:extLst>
      <p:ext uri="{BB962C8B-B14F-4D97-AF65-F5344CB8AC3E}">
        <p14:creationId xmlns:p14="http://schemas.microsoft.com/office/powerpoint/2010/main" val="42630425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linds(horizontal)">
                                      <p:cBhvr>
                                        <p:cTn id="20" dur="500"/>
                                        <p:tgtEl>
                                          <p:spTgt spid="8">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linds(horizontal)">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blinds(horizontal)">
                                      <p:cBhvr>
                                        <p:cTn id="28" dur="500"/>
                                        <p:tgtEl>
                                          <p:spTgt spid="8">
                                            <p:txEl>
                                              <p:pRg st="6" end="6"/>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blinds(horizontal)">
                                      <p:cBhvr>
                                        <p:cTn id="31" dur="500"/>
                                        <p:tgtEl>
                                          <p:spTgt spid="8">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
                                            <p:txEl>
                                              <p:pRg st="9" end="9"/>
                                            </p:txEl>
                                          </p:spTgt>
                                        </p:tgtEl>
                                        <p:attrNameLst>
                                          <p:attrName>style.visibility</p:attrName>
                                        </p:attrNameLst>
                                      </p:cBhvr>
                                      <p:to>
                                        <p:strVal val="visible"/>
                                      </p:to>
                                    </p:set>
                                    <p:animEffect transition="in" filter="blinds(horizontal)">
                                      <p:cBhvr>
                                        <p:cTn id="36"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7" name="TextBox 6"/>
          <p:cNvSpPr txBox="1"/>
          <p:nvPr/>
        </p:nvSpPr>
        <p:spPr>
          <a:xfrm>
            <a:off x="609600" y="533400"/>
            <a:ext cx="7086600" cy="523220"/>
          </a:xfrm>
          <a:prstGeom prst="rect">
            <a:avLst/>
          </a:prstGeom>
          <a:noFill/>
        </p:spPr>
        <p:txBody>
          <a:bodyPr wrap="square">
            <a:spAutoFit/>
          </a:bodyPr>
          <a:lstStyle/>
          <a:p>
            <a:pPr fontAlgn="base">
              <a:spcBef>
                <a:spcPct val="0"/>
              </a:spcBef>
              <a:spcAft>
                <a:spcPct val="0"/>
              </a:spcAft>
              <a:defRPr/>
            </a:pPr>
            <a:r>
              <a:rPr lang="en-US" sz="2800" b="1" dirty="0" smtClean="0">
                <a:solidFill>
                  <a:prstClr val="black"/>
                </a:solidFill>
                <a:cs typeface="Arial" charset="0"/>
              </a:rPr>
              <a:t>The Second Party System:  1832-1860</a:t>
            </a:r>
            <a:endParaRPr lang="en-US" sz="2800" b="1" dirty="0">
              <a:solidFill>
                <a:prstClr val="black"/>
              </a:solidFill>
              <a:cs typeface="Arial" charset="0"/>
            </a:endParaRPr>
          </a:p>
        </p:txBody>
      </p:sp>
      <p:sp>
        <p:nvSpPr>
          <p:cNvPr id="8" name="TextBox 7"/>
          <p:cNvSpPr txBox="1"/>
          <p:nvPr/>
        </p:nvSpPr>
        <p:spPr>
          <a:xfrm>
            <a:off x="446315" y="1295400"/>
            <a:ext cx="8229600" cy="4893647"/>
          </a:xfrm>
          <a:prstGeom prst="rect">
            <a:avLst/>
          </a:prstGeom>
          <a:noFill/>
        </p:spPr>
        <p:txBody>
          <a:bodyPr wrap="square">
            <a:spAutoFit/>
          </a:bodyPr>
          <a:lstStyle/>
          <a:p>
            <a:pPr fontAlgn="base">
              <a:spcBef>
                <a:spcPct val="0"/>
              </a:spcBef>
              <a:spcAft>
                <a:spcPct val="0"/>
              </a:spcAft>
              <a:defRPr/>
            </a:pPr>
            <a:r>
              <a:rPr lang="en-US" sz="2400" dirty="0">
                <a:solidFill>
                  <a:prstClr val="black"/>
                </a:solidFill>
                <a:cs typeface="Arial" charset="0"/>
              </a:rPr>
              <a:t>T</a:t>
            </a:r>
            <a:r>
              <a:rPr lang="en-US" sz="2400" dirty="0" smtClean="0">
                <a:solidFill>
                  <a:prstClr val="black"/>
                </a:solidFill>
                <a:cs typeface="Arial" charset="0"/>
              </a:rPr>
              <a:t>he Whigs had two distinct wings:</a:t>
            </a:r>
            <a:endParaRPr lang="en-US" dirty="0" smtClean="0">
              <a:solidFill>
                <a:prstClr val="black"/>
              </a:solidFill>
              <a:cs typeface="Arial" charset="0"/>
            </a:endParaRP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Northern industrialists and Southern planters</a:t>
            </a:r>
          </a:p>
          <a:p>
            <a:pPr fontAlgn="base">
              <a:spcBef>
                <a:spcPct val="0"/>
              </a:spcBef>
              <a:spcAft>
                <a:spcPct val="0"/>
              </a:spcAft>
              <a:defRPr/>
            </a:pPr>
            <a:endParaRPr lang="en-US" dirty="0">
              <a:solidFill>
                <a:prstClr val="black"/>
              </a:solidFill>
              <a:cs typeface="Arial" charset="0"/>
            </a:endParaRPr>
          </a:p>
          <a:p>
            <a:pPr fontAlgn="base">
              <a:spcBef>
                <a:spcPct val="0"/>
              </a:spcBef>
              <a:spcAft>
                <a:spcPct val="0"/>
              </a:spcAft>
              <a:defRPr/>
            </a:pPr>
            <a:r>
              <a:rPr lang="en-US" sz="2400" dirty="0">
                <a:solidFill>
                  <a:prstClr val="black"/>
                </a:solidFill>
                <a:cs typeface="Arial" charset="0"/>
              </a:rPr>
              <a:t>I</a:t>
            </a:r>
            <a:r>
              <a:rPr lang="en-US" sz="2400" dirty="0" smtClean="0">
                <a:solidFill>
                  <a:prstClr val="black"/>
                </a:solidFill>
                <a:cs typeface="Arial" charset="0"/>
              </a:rPr>
              <a:t>n the 1850s, the issue of slavery dominated  American politics and split both the Whigs and the Democrats and created two “third parties”.</a:t>
            </a:r>
            <a:endParaRPr lang="en-US" dirty="0" smtClean="0">
              <a:solidFill>
                <a:prstClr val="black"/>
              </a:solidFill>
              <a:cs typeface="Arial" charset="0"/>
            </a:endParaRP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the Free Soil Party and the Liberty Party (both abolitionist)</a:t>
            </a:r>
          </a:p>
          <a:p>
            <a:pPr fontAlgn="base">
              <a:spcBef>
                <a:spcPct val="0"/>
              </a:spcBef>
              <a:spcAft>
                <a:spcPct val="0"/>
              </a:spcAft>
              <a:defRPr/>
            </a:pPr>
            <a:endParaRPr lang="en-US" dirty="0" smtClean="0">
              <a:solidFill>
                <a:prstClr val="black"/>
              </a:solidFill>
              <a:cs typeface="Arial" charset="0"/>
            </a:endParaRPr>
          </a:p>
          <a:p>
            <a:pPr fontAlgn="base">
              <a:spcBef>
                <a:spcPct val="0"/>
              </a:spcBef>
              <a:spcAft>
                <a:spcPct val="0"/>
              </a:spcAft>
              <a:defRPr/>
            </a:pPr>
            <a:r>
              <a:rPr lang="en-US" sz="2400" dirty="0">
                <a:solidFill>
                  <a:prstClr val="black"/>
                </a:solidFill>
                <a:cs typeface="Arial" charset="0"/>
              </a:rPr>
              <a:t>T</a:t>
            </a:r>
            <a:r>
              <a:rPr lang="en-US" sz="2400" dirty="0" smtClean="0">
                <a:solidFill>
                  <a:prstClr val="black"/>
                </a:solidFill>
                <a:cs typeface="Arial" charset="0"/>
              </a:rPr>
              <a:t>he Republican Party rose in the late 1850s as an antislavery party.  </a:t>
            </a:r>
            <a:endParaRPr lang="en-US" dirty="0">
              <a:solidFill>
                <a:prstClr val="black"/>
              </a:solidFill>
              <a:cs typeface="Arial" charset="0"/>
            </a:endParaRPr>
          </a:p>
          <a:p>
            <a:pPr fontAlgn="base">
              <a:spcBef>
                <a:spcPct val="0"/>
              </a:spcBef>
              <a:spcAft>
                <a:spcPct val="0"/>
              </a:spcAft>
              <a:defRPr/>
            </a:pPr>
            <a:r>
              <a:rPr lang="en-US" sz="2400" dirty="0">
                <a:solidFill>
                  <a:prstClr val="black"/>
                </a:solidFill>
                <a:cs typeface="Arial" charset="0"/>
              </a:rPr>
              <a:t>	</a:t>
            </a:r>
            <a:r>
              <a:rPr lang="en-US" dirty="0" smtClean="0">
                <a:solidFill>
                  <a:prstClr val="black"/>
                </a:solidFill>
                <a:cs typeface="Arial" charset="0"/>
              </a:rPr>
              <a:t>-- they were able to unite the Northern Whigs, the antislavery 	Democrats, the Free </a:t>
            </a:r>
            <a:r>
              <a:rPr lang="en-US" dirty="0" err="1" smtClean="0">
                <a:solidFill>
                  <a:prstClr val="black"/>
                </a:solidFill>
                <a:cs typeface="Arial" charset="0"/>
              </a:rPr>
              <a:t>Soilers</a:t>
            </a:r>
            <a:r>
              <a:rPr lang="en-US" dirty="0" smtClean="0">
                <a:solidFill>
                  <a:prstClr val="black"/>
                </a:solidFill>
                <a:cs typeface="Arial" charset="0"/>
              </a:rPr>
              <a:t> and the Liberty Party</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John C. Fremont was the Republican nominee in 1856 and got 	nearly 40 percent of the vote.  He carried the North but was not on the 	ballot in the Southern states, so Buchanan (D) was victorious.</a:t>
            </a:r>
          </a:p>
        </p:txBody>
      </p:sp>
    </p:spTree>
    <p:custDataLst>
      <p:tags r:id="rId1"/>
    </p:custDataLst>
    <p:extLst>
      <p:ext uri="{BB962C8B-B14F-4D97-AF65-F5344CB8AC3E}">
        <p14:creationId xmlns:p14="http://schemas.microsoft.com/office/powerpoint/2010/main" val="27499223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linds(horizontal)">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linds(horizontal)">
                                      <p:cBhvr>
                                        <p:cTn id="20" dur="500"/>
                                        <p:tgtEl>
                                          <p:spTgt spid="8">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linds(horizontal)">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blinds(horizontal)">
                                      <p:cBhvr>
                                        <p:cTn id="28" dur="500"/>
                                        <p:tgtEl>
                                          <p:spTgt spid="8">
                                            <p:txEl>
                                              <p:pRg st="6" end="6"/>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blinds(horizontal)">
                                      <p:cBhvr>
                                        <p:cTn id="31" dur="500"/>
                                        <p:tgtEl>
                                          <p:spTgt spid="8">
                                            <p:txEl>
                                              <p:pRg st="7" end="7"/>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
                                            <p:txEl>
                                              <p:pRg st="8" end="8"/>
                                            </p:txEl>
                                          </p:spTgt>
                                        </p:tgtEl>
                                        <p:attrNameLst>
                                          <p:attrName>style.visibility</p:attrName>
                                        </p:attrNameLst>
                                      </p:cBhvr>
                                      <p:to>
                                        <p:strVal val="visible"/>
                                      </p:to>
                                    </p:set>
                                    <p:animEffect transition="in" filter="blinds(horizontal)">
                                      <p:cBhvr>
                                        <p:cTn id="34"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2" name="TextBox 1"/>
          <p:cNvSpPr txBox="1"/>
          <p:nvPr/>
        </p:nvSpPr>
        <p:spPr>
          <a:xfrm>
            <a:off x="2133600" y="381000"/>
            <a:ext cx="5005473" cy="1077218"/>
          </a:xfrm>
          <a:prstGeom prst="rect">
            <a:avLst/>
          </a:prstGeom>
          <a:noFill/>
        </p:spPr>
        <p:txBody>
          <a:bodyPr wrap="none" rtlCol="0">
            <a:spAutoFit/>
          </a:bodyPr>
          <a:lstStyle/>
          <a:p>
            <a:r>
              <a:rPr lang="en-US" sz="3200" b="1" dirty="0" smtClean="0"/>
              <a:t>Political Parties Timeline</a:t>
            </a:r>
          </a:p>
          <a:p>
            <a:pPr algn="ctr"/>
            <a:r>
              <a:rPr lang="en-US" b="1" dirty="0" smtClean="0"/>
              <a:t>1796-1860</a:t>
            </a:r>
            <a:r>
              <a:rPr lang="en-US" sz="3200" b="1" dirty="0" smtClean="0"/>
              <a:t> </a:t>
            </a:r>
            <a:endParaRPr lang="en-US" sz="3200" b="1" dirty="0"/>
          </a:p>
        </p:txBody>
      </p:sp>
      <p:sp>
        <p:nvSpPr>
          <p:cNvPr id="3" name="TextBox 2"/>
          <p:cNvSpPr txBox="1"/>
          <p:nvPr/>
        </p:nvSpPr>
        <p:spPr>
          <a:xfrm>
            <a:off x="864733" y="1840468"/>
            <a:ext cx="7400424" cy="369332"/>
          </a:xfrm>
          <a:prstGeom prst="rect">
            <a:avLst/>
          </a:prstGeom>
          <a:noFill/>
        </p:spPr>
        <p:txBody>
          <a:bodyPr wrap="none" rtlCol="0">
            <a:spAutoFit/>
          </a:bodyPr>
          <a:lstStyle/>
          <a:p>
            <a:r>
              <a:rPr lang="en-US" dirty="0" smtClean="0"/>
              <a:t>1796		Federalists		Jeffersonian-Republicans</a:t>
            </a:r>
            <a:endParaRPr lang="en-US" dirty="0"/>
          </a:p>
        </p:txBody>
      </p:sp>
      <p:cxnSp>
        <p:nvCxnSpPr>
          <p:cNvPr id="5" name="Straight Connector 4"/>
          <p:cNvCxnSpPr/>
          <p:nvPr/>
        </p:nvCxnSpPr>
        <p:spPr bwMode="auto">
          <a:xfrm>
            <a:off x="3279321" y="2209800"/>
            <a:ext cx="0" cy="304800"/>
          </a:xfrm>
          <a:prstGeom prst="line">
            <a:avLst/>
          </a:prstGeom>
          <a:solidFill>
            <a:schemeClr val="accent1"/>
          </a:solidFill>
          <a:ln w="19050" cap="flat" cmpd="sng" algn="ctr">
            <a:solidFill>
              <a:schemeClr val="tx1"/>
            </a:solidFill>
            <a:prstDash val="solid"/>
            <a:miter lim="800000"/>
            <a:headEnd type="none" w="med" len="med"/>
            <a:tailEnd type="none" w="med" len="med"/>
          </a:ln>
          <a:effectLst/>
        </p:spPr>
      </p:cxnSp>
      <p:sp>
        <p:nvSpPr>
          <p:cNvPr id="10" name="TextBox 9"/>
          <p:cNvSpPr txBox="1"/>
          <p:nvPr/>
        </p:nvSpPr>
        <p:spPr>
          <a:xfrm>
            <a:off x="888546" y="2819400"/>
            <a:ext cx="697627" cy="369332"/>
          </a:xfrm>
          <a:prstGeom prst="rect">
            <a:avLst/>
          </a:prstGeom>
          <a:noFill/>
        </p:spPr>
        <p:txBody>
          <a:bodyPr wrap="none" rtlCol="0">
            <a:spAutoFit/>
          </a:bodyPr>
          <a:lstStyle/>
          <a:p>
            <a:r>
              <a:rPr lang="en-US" dirty="0" smtClean="0"/>
              <a:t>1816</a:t>
            </a:r>
            <a:endParaRPr lang="en-US" dirty="0"/>
          </a:p>
        </p:txBody>
      </p:sp>
      <p:sp>
        <p:nvSpPr>
          <p:cNvPr id="11" name="Rectangle 10"/>
          <p:cNvSpPr/>
          <p:nvPr/>
        </p:nvSpPr>
        <p:spPr>
          <a:xfrm>
            <a:off x="888545" y="3516574"/>
            <a:ext cx="697627" cy="369332"/>
          </a:xfrm>
          <a:prstGeom prst="rect">
            <a:avLst/>
          </a:prstGeom>
        </p:spPr>
        <p:txBody>
          <a:bodyPr wrap="none">
            <a:spAutoFit/>
          </a:bodyPr>
          <a:lstStyle/>
          <a:p>
            <a:r>
              <a:rPr lang="en-US" dirty="0" smtClean="0"/>
              <a:t>1828</a:t>
            </a:r>
            <a:endParaRPr lang="en-US" dirty="0"/>
          </a:p>
        </p:txBody>
      </p:sp>
      <p:sp>
        <p:nvSpPr>
          <p:cNvPr id="12" name="TextBox 11"/>
          <p:cNvSpPr txBox="1"/>
          <p:nvPr/>
        </p:nvSpPr>
        <p:spPr>
          <a:xfrm>
            <a:off x="6005737" y="3331908"/>
            <a:ext cx="1351652" cy="369332"/>
          </a:xfrm>
          <a:prstGeom prst="rect">
            <a:avLst/>
          </a:prstGeom>
          <a:noFill/>
        </p:spPr>
        <p:txBody>
          <a:bodyPr wrap="none" rtlCol="0">
            <a:spAutoFit/>
          </a:bodyPr>
          <a:lstStyle/>
          <a:p>
            <a:r>
              <a:rPr lang="en-US" dirty="0" smtClean="0"/>
              <a:t>Democratic</a:t>
            </a:r>
            <a:endParaRPr lang="en-US" dirty="0"/>
          </a:p>
        </p:txBody>
      </p:sp>
      <p:cxnSp>
        <p:nvCxnSpPr>
          <p:cNvPr id="14" name="Straight Connector 13"/>
          <p:cNvCxnSpPr/>
          <p:nvPr/>
        </p:nvCxnSpPr>
        <p:spPr bwMode="auto">
          <a:xfrm>
            <a:off x="6681563" y="2202027"/>
            <a:ext cx="0" cy="1074573"/>
          </a:xfrm>
          <a:prstGeom prst="line">
            <a:avLst/>
          </a:prstGeom>
          <a:solidFill>
            <a:schemeClr val="accent1"/>
          </a:solidFill>
          <a:ln w="12700" cap="flat" cmpd="sng" algn="ctr">
            <a:solidFill>
              <a:schemeClr val="tx1"/>
            </a:solidFill>
            <a:prstDash val="solid"/>
            <a:miter lim="800000"/>
            <a:headEnd type="none" w="med" len="med"/>
            <a:tailEnd type="triangle" w="med" len="med"/>
          </a:ln>
          <a:effectLst/>
        </p:spPr>
      </p:cxnSp>
      <p:sp>
        <p:nvSpPr>
          <p:cNvPr id="19" name="Rectangle 18"/>
          <p:cNvSpPr/>
          <p:nvPr/>
        </p:nvSpPr>
        <p:spPr>
          <a:xfrm>
            <a:off x="901472" y="4202668"/>
            <a:ext cx="697627" cy="369332"/>
          </a:xfrm>
          <a:prstGeom prst="rect">
            <a:avLst/>
          </a:prstGeom>
        </p:spPr>
        <p:txBody>
          <a:bodyPr wrap="none">
            <a:spAutoFit/>
          </a:bodyPr>
          <a:lstStyle/>
          <a:p>
            <a:r>
              <a:rPr lang="en-US" dirty="0" smtClean="0"/>
              <a:t>1840</a:t>
            </a:r>
            <a:endParaRPr lang="en-US" dirty="0"/>
          </a:p>
        </p:txBody>
      </p:sp>
      <p:sp>
        <p:nvSpPr>
          <p:cNvPr id="20" name="TextBox 19"/>
          <p:cNvSpPr txBox="1"/>
          <p:nvPr/>
        </p:nvSpPr>
        <p:spPr>
          <a:xfrm>
            <a:off x="2925533" y="4248834"/>
            <a:ext cx="825867" cy="369332"/>
          </a:xfrm>
          <a:prstGeom prst="rect">
            <a:avLst/>
          </a:prstGeom>
          <a:noFill/>
        </p:spPr>
        <p:txBody>
          <a:bodyPr wrap="none" rtlCol="0">
            <a:spAutoFit/>
          </a:bodyPr>
          <a:lstStyle/>
          <a:p>
            <a:r>
              <a:rPr lang="en-US" dirty="0" smtClean="0"/>
              <a:t>Whigs</a:t>
            </a:r>
            <a:endParaRPr lang="en-US" dirty="0"/>
          </a:p>
        </p:txBody>
      </p:sp>
      <p:sp>
        <p:nvSpPr>
          <p:cNvPr id="21" name="Rectangle 20"/>
          <p:cNvSpPr/>
          <p:nvPr/>
        </p:nvSpPr>
        <p:spPr>
          <a:xfrm>
            <a:off x="901472" y="5410200"/>
            <a:ext cx="697627" cy="369332"/>
          </a:xfrm>
          <a:prstGeom prst="rect">
            <a:avLst/>
          </a:prstGeom>
        </p:spPr>
        <p:txBody>
          <a:bodyPr wrap="none">
            <a:spAutoFit/>
          </a:bodyPr>
          <a:lstStyle/>
          <a:p>
            <a:r>
              <a:rPr lang="en-US" dirty="0" smtClean="0"/>
              <a:t>1860</a:t>
            </a:r>
            <a:endParaRPr lang="en-US" dirty="0"/>
          </a:p>
        </p:txBody>
      </p:sp>
      <p:cxnSp>
        <p:nvCxnSpPr>
          <p:cNvPr id="23" name="Straight Connector 22"/>
          <p:cNvCxnSpPr>
            <a:stCxn id="20" idx="2"/>
          </p:cNvCxnSpPr>
          <p:nvPr/>
        </p:nvCxnSpPr>
        <p:spPr bwMode="auto">
          <a:xfrm flipH="1">
            <a:off x="3338466" y="4618166"/>
            <a:ext cx="1" cy="468868"/>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sp>
        <p:nvSpPr>
          <p:cNvPr id="24" name="TextBox 23"/>
          <p:cNvSpPr txBox="1"/>
          <p:nvPr/>
        </p:nvSpPr>
        <p:spPr>
          <a:xfrm>
            <a:off x="2715318" y="5410200"/>
            <a:ext cx="1338828" cy="369332"/>
          </a:xfrm>
          <a:prstGeom prst="rect">
            <a:avLst/>
          </a:prstGeom>
          <a:noFill/>
        </p:spPr>
        <p:txBody>
          <a:bodyPr wrap="none" rtlCol="0">
            <a:spAutoFit/>
          </a:bodyPr>
          <a:lstStyle/>
          <a:p>
            <a:r>
              <a:rPr lang="en-US" dirty="0" smtClean="0"/>
              <a:t>Republican</a:t>
            </a:r>
            <a:endParaRPr lang="en-US" dirty="0"/>
          </a:p>
        </p:txBody>
      </p:sp>
      <p:cxnSp>
        <p:nvCxnSpPr>
          <p:cNvPr id="28" name="Straight Connector 27"/>
          <p:cNvCxnSpPr>
            <a:stCxn id="24" idx="2"/>
          </p:cNvCxnSpPr>
          <p:nvPr/>
        </p:nvCxnSpPr>
        <p:spPr bwMode="auto">
          <a:xfrm>
            <a:off x="3384732" y="5779532"/>
            <a:ext cx="0" cy="485979"/>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30" name="Straight Connector 29"/>
          <p:cNvCxnSpPr/>
          <p:nvPr/>
        </p:nvCxnSpPr>
        <p:spPr bwMode="auto">
          <a:xfrm flipH="1">
            <a:off x="6681562" y="3771801"/>
            <a:ext cx="1" cy="1315233"/>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sp>
        <p:nvSpPr>
          <p:cNvPr id="31" name="TextBox 30"/>
          <p:cNvSpPr txBox="1"/>
          <p:nvPr/>
        </p:nvSpPr>
        <p:spPr>
          <a:xfrm>
            <a:off x="1831102" y="3505688"/>
            <a:ext cx="2777876" cy="276999"/>
          </a:xfrm>
          <a:prstGeom prst="rect">
            <a:avLst/>
          </a:prstGeom>
          <a:noFill/>
        </p:spPr>
        <p:txBody>
          <a:bodyPr wrap="none" rtlCol="0">
            <a:spAutoFit/>
          </a:bodyPr>
          <a:lstStyle/>
          <a:p>
            <a:r>
              <a:rPr lang="en-US" sz="1200" dirty="0" smtClean="0"/>
              <a:t>National Republican        Anti-Masonic</a:t>
            </a:r>
            <a:endParaRPr lang="en-US" sz="1200" dirty="0"/>
          </a:p>
        </p:txBody>
      </p:sp>
      <p:sp>
        <p:nvSpPr>
          <p:cNvPr id="32768" name="TextBox 32767"/>
          <p:cNvSpPr txBox="1"/>
          <p:nvPr/>
        </p:nvSpPr>
        <p:spPr>
          <a:xfrm>
            <a:off x="3581400" y="4852600"/>
            <a:ext cx="1223412" cy="276999"/>
          </a:xfrm>
          <a:prstGeom prst="rect">
            <a:avLst/>
          </a:prstGeom>
          <a:noFill/>
        </p:spPr>
        <p:txBody>
          <a:bodyPr wrap="none" rtlCol="0">
            <a:spAutoFit/>
          </a:bodyPr>
          <a:lstStyle/>
          <a:p>
            <a:r>
              <a:rPr lang="en-US" sz="1200" dirty="0" smtClean="0"/>
              <a:t>Know-Nothings</a:t>
            </a:r>
            <a:endParaRPr lang="en-US" sz="1200" dirty="0"/>
          </a:p>
        </p:txBody>
      </p:sp>
      <p:cxnSp>
        <p:nvCxnSpPr>
          <p:cNvPr id="32772" name="Straight Connector 32771"/>
          <p:cNvCxnSpPr/>
          <p:nvPr/>
        </p:nvCxnSpPr>
        <p:spPr bwMode="auto">
          <a:xfrm>
            <a:off x="2435428" y="3801737"/>
            <a:ext cx="457200" cy="542151"/>
          </a:xfrm>
          <a:prstGeom prst="line">
            <a:avLst/>
          </a:prstGeom>
          <a:solidFill>
            <a:schemeClr val="accent1"/>
          </a:solidFill>
          <a:ln w="12700" cap="flat" cmpd="sng" algn="ctr">
            <a:solidFill>
              <a:schemeClr val="tx1"/>
            </a:solidFill>
            <a:prstDash val="solid"/>
            <a:miter lim="800000"/>
            <a:headEnd type="none" w="med" len="med"/>
            <a:tailEnd type="triangle" w="med" len="med"/>
          </a:ln>
          <a:effectLst/>
        </p:spPr>
      </p:cxnSp>
      <p:sp>
        <p:nvSpPr>
          <p:cNvPr id="32773" name="TextBox 32772"/>
          <p:cNvSpPr txBox="1"/>
          <p:nvPr/>
        </p:nvSpPr>
        <p:spPr>
          <a:xfrm>
            <a:off x="1942355" y="4295001"/>
            <a:ext cx="644728" cy="276999"/>
          </a:xfrm>
          <a:prstGeom prst="rect">
            <a:avLst/>
          </a:prstGeom>
          <a:noFill/>
        </p:spPr>
        <p:txBody>
          <a:bodyPr wrap="none" rtlCol="0">
            <a:spAutoFit/>
          </a:bodyPr>
          <a:lstStyle/>
          <a:p>
            <a:r>
              <a:rPr lang="en-US" sz="1200" dirty="0" smtClean="0"/>
              <a:t>Liberty</a:t>
            </a:r>
            <a:endParaRPr lang="en-US" sz="1200" dirty="0"/>
          </a:p>
        </p:txBody>
      </p:sp>
      <p:sp>
        <p:nvSpPr>
          <p:cNvPr id="32774" name="TextBox 32773"/>
          <p:cNvSpPr txBox="1"/>
          <p:nvPr/>
        </p:nvSpPr>
        <p:spPr>
          <a:xfrm>
            <a:off x="1942355" y="4898668"/>
            <a:ext cx="798617" cy="276999"/>
          </a:xfrm>
          <a:prstGeom prst="rect">
            <a:avLst/>
          </a:prstGeom>
          <a:noFill/>
        </p:spPr>
        <p:txBody>
          <a:bodyPr wrap="none" rtlCol="0">
            <a:spAutoFit/>
          </a:bodyPr>
          <a:lstStyle/>
          <a:p>
            <a:r>
              <a:rPr lang="en-US" sz="1200" dirty="0" smtClean="0"/>
              <a:t>Free Soil</a:t>
            </a:r>
            <a:endParaRPr lang="en-US" sz="1200" dirty="0"/>
          </a:p>
        </p:txBody>
      </p:sp>
      <p:sp>
        <p:nvSpPr>
          <p:cNvPr id="32778" name="TextBox 32777"/>
          <p:cNvSpPr txBox="1"/>
          <p:nvPr/>
        </p:nvSpPr>
        <p:spPr>
          <a:xfrm>
            <a:off x="4248846" y="5410199"/>
            <a:ext cx="4139275" cy="369332"/>
          </a:xfrm>
          <a:prstGeom prst="rect">
            <a:avLst/>
          </a:prstGeom>
          <a:noFill/>
        </p:spPr>
        <p:txBody>
          <a:bodyPr wrap="none" rtlCol="0">
            <a:spAutoFit/>
          </a:bodyPr>
          <a:lstStyle/>
          <a:p>
            <a:r>
              <a:rPr lang="en-US" dirty="0" smtClean="0"/>
              <a:t>Northern Democratic      </a:t>
            </a:r>
            <a:r>
              <a:rPr lang="en-US" sz="1200" dirty="0" smtClean="0"/>
              <a:t>Southern Democratic</a:t>
            </a:r>
            <a:endParaRPr lang="en-US" dirty="0"/>
          </a:p>
        </p:txBody>
      </p:sp>
      <p:cxnSp>
        <p:nvCxnSpPr>
          <p:cNvPr id="32781" name="Straight Connector 32780"/>
          <p:cNvCxnSpPr/>
          <p:nvPr/>
        </p:nvCxnSpPr>
        <p:spPr bwMode="auto">
          <a:xfrm flipH="1">
            <a:off x="6248400" y="5129599"/>
            <a:ext cx="228600" cy="280600"/>
          </a:xfrm>
          <a:prstGeom prst="line">
            <a:avLst/>
          </a:prstGeom>
          <a:solidFill>
            <a:schemeClr val="accent1"/>
          </a:solidFill>
          <a:ln w="12700" cap="flat" cmpd="sng" algn="ctr">
            <a:solidFill>
              <a:schemeClr val="tx1"/>
            </a:solidFill>
            <a:prstDash val="solid"/>
            <a:miter lim="800000"/>
            <a:headEnd type="none" w="med" len="med"/>
            <a:tailEnd type="triangle" w="med" len="med"/>
          </a:ln>
          <a:effectLst/>
        </p:spPr>
      </p:cxnSp>
      <p:cxnSp>
        <p:nvCxnSpPr>
          <p:cNvPr id="32783" name="Straight Connector 32782"/>
          <p:cNvCxnSpPr/>
          <p:nvPr/>
        </p:nvCxnSpPr>
        <p:spPr bwMode="auto">
          <a:xfrm>
            <a:off x="6839716" y="5112781"/>
            <a:ext cx="304800" cy="280600"/>
          </a:xfrm>
          <a:prstGeom prst="line">
            <a:avLst/>
          </a:prstGeom>
          <a:solidFill>
            <a:schemeClr val="accent1"/>
          </a:solidFill>
          <a:ln w="12700" cap="flat" cmpd="sng" algn="ctr">
            <a:solidFill>
              <a:schemeClr val="tx1"/>
            </a:solidFill>
            <a:prstDash val="solid"/>
            <a:miter lim="800000"/>
            <a:headEnd type="none" w="med" len="med"/>
            <a:tailEnd type="triangle" w="med" len="med"/>
          </a:ln>
          <a:effectLst/>
        </p:spPr>
      </p:cxnSp>
      <p:cxnSp>
        <p:nvCxnSpPr>
          <p:cNvPr id="32786" name="Straight Connector 32785"/>
          <p:cNvCxnSpPr/>
          <p:nvPr/>
        </p:nvCxnSpPr>
        <p:spPr bwMode="auto">
          <a:xfrm>
            <a:off x="2587083" y="4618166"/>
            <a:ext cx="460917" cy="775215"/>
          </a:xfrm>
          <a:prstGeom prst="line">
            <a:avLst/>
          </a:prstGeom>
          <a:solidFill>
            <a:schemeClr val="accent1"/>
          </a:solidFill>
          <a:ln w="12700" cap="flat" cmpd="sng" algn="ctr">
            <a:solidFill>
              <a:schemeClr val="tx1"/>
            </a:solidFill>
            <a:prstDash val="solid"/>
            <a:miter lim="800000"/>
            <a:headEnd type="none" w="med" len="med"/>
            <a:tailEnd type="triangle" w="med" len="med"/>
          </a:ln>
          <a:effectLst/>
        </p:spPr>
      </p:cxnSp>
      <p:cxnSp>
        <p:nvCxnSpPr>
          <p:cNvPr id="32788" name="Straight Connector 32787"/>
          <p:cNvCxnSpPr>
            <a:stCxn id="32774" idx="2"/>
          </p:cNvCxnSpPr>
          <p:nvPr/>
        </p:nvCxnSpPr>
        <p:spPr bwMode="auto">
          <a:xfrm>
            <a:off x="2341664" y="5175667"/>
            <a:ext cx="373654" cy="234533"/>
          </a:xfrm>
          <a:prstGeom prst="line">
            <a:avLst/>
          </a:prstGeom>
          <a:solidFill>
            <a:schemeClr val="accent1"/>
          </a:solidFill>
          <a:ln w="12700" cap="flat" cmpd="sng" algn="ctr">
            <a:solidFill>
              <a:schemeClr val="tx1"/>
            </a:solidFill>
            <a:prstDash val="solid"/>
            <a:miter lim="800000"/>
            <a:headEnd type="none" w="med" len="med"/>
            <a:tailEnd type="triangle" w="med" len="med"/>
          </a:ln>
          <a:effectLst/>
        </p:spPr>
      </p:cxnSp>
      <p:cxnSp>
        <p:nvCxnSpPr>
          <p:cNvPr id="32791" name="Straight Connector 32790"/>
          <p:cNvCxnSpPr/>
          <p:nvPr/>
        </p:nvCxnSpPr>
        <p:spPr bwMode="auto">
          <a:xfrm flipH="1">
            <a:off x="3802227" y="5112781"/>
            <a:ext cx="167946" cy="280601"/>
          </a:xfrm>
          <a:prstGeom prst="line">
            <a:avLst/>
          </a:prstGeom>
          <a:solidFill>
            <a:schemeClr val="accent1"/>
          </a:solidFill>
          <a:ln w="12700" cap="flat" cmpd="sng" algn="ctr">
            <a:solidFill>
              <a:schemeClr val="tx1"/>
            </a:solidFill>
            <a:prstDash val="solid"/>
            <a:miter lim="800000"/>
            <a:headEnd type="none" w="med" len="med"/>
            <a:tailEnd type="triangle" w="med" len="med"/>
          </a:ln>
          <a:effectLst/>
        </p:spPr>
      </p:cxnSp>
      <p:sp>
        <p:nvSpPr>
          <p:cNvPr id="32792" name="TextBox 32791"/>
          <p:cNvSpPr txBox="1"/>
          <p:nvPr/>
        </p:nvSpPr>
        <p:spPr>
          <a:xfrm>
            <a:off x="4343400" y="5087034"/>
            <a:ext cx="4419800" cy="276999"/>
          </a:xfrm>
          <a:prstGeom prst="rect">
            <a:avLst/>
          </a:prstGeom>
          <a:noFill/>
        </p:spPr>
        <p:txBody>
          <a:bodyPr wrap="none" rtlCol="0">
            <a:spAutoFit/>
          </a:bodyPr>
          <a:lstStyle/>
          <a:p>
            <a:r>
              <a:rPr lang="en-US" sz="1200" dirty="0" smtClean="0"/>
              <a:t> Northern Whigs                                               Southern Whigs</a:t>
            </a:r>
            <a:endParaRPr lang="en-US" sz="1200" dirty="0"/>
          </a:p>
        </p:txBody>
      </p:sp>
      <p:cxnSp>
        <p:nvCxnSpPr>
          <p:cNvPr id="32799" name="Straight Connector 32798"/>
          <p:cNvCxnSpPr/>
          <p:nvPr/>
        </p:nvCxnSpPr>
        <p:spPr bwMode="auto">
          <a:xfrm>
            <a:off x="5334000" y="5779532"/>
            <a:ext cx="0" cy="485979"/>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32803" name="Straight Connector 32802"/>
          <p:cNvCxnSpPr/>
          <p:nvPr/>
        </p:nvCxnSpPr>
        <p:spPr bwMode="auto">
          <a:xfrm flipH="1">
            <a:off x="3802227" y="3782687"/>
            <a:ext cx="282246" cy="561201"/>
          </a:xfrm>
          <a:prstGeom prst="line">
            <a:avLst/>
          </a:prstGeom>
          <a:solidFill>
            <a:schemeClr val="accent1"/>
          </a:solidFill>
          <a:ln w="12700" cap="flat" cmpd="sng" algn="ctr">
            <a:solidFill>
              <a:schemeClr val="tx1"/>
            </a:solidFill>
            <a:prstDash val="solid"/>
            <a:miter lim="800000"/>
            <a:headEnd type="none" w="med" len="med"/>
            <a:tailEnd type="triangle" w="med" len="med"/>
          </a:ln>
          <a:effectLst/>
        </p:spPr>
      </p:cxnSp>
      <p:cxnSp>
        <p:nvCxnSpPr>
          <p:cNvPr id="32807" name="Straight Connector 32806"/>
          <p:cNvCxnSpPr>
            <a:stCxn id="32792" idx="1"/>
          </p:cNvCxnSpPr>
          <p:nvPr/>
        </p:nvCxnSpPr>
        <p:spPr bwMode="auto">
          <a:xfrm flipH="1">
            <a:off x="4054146" y="5225534"/>
            <a:ext cx="289254" cy="184666"/>
          </a:xfrm>
          <a:prstGeom prst="line">
            <a:avLst/>
          </a:prstGeom>
          <a:solidFill>
            <a:schemeClr val="accent1"/>
          </a:solidFill>
          <a:ln w="12700" cap="flat" cmpd="sng" algn="ctr">
            <a:solidFill>
              <a:schemeClr val="tx1"/>
            </a:solidFill>
            <a:prstDash val="solid"/>
            <a:miter lim="800000"/>
            <a:headEnd type="none" w="med" len="med"/>
            <a:tailEnd type="triangle" w="med" len="med"/>
          </a:ln>
          <a:effectLst/>
        </p:spPr>
      </p:cxnSp>
      <p:cxnSp>
        <p:nvCxnSpPr>
          <p:cNvPr id="32809" name="Straight Connector 32808"/>
          <p:cNvCxnSpPr/>
          <p:nvPr/>
        </p:nvCxnSpPr>
        <p:spPr bwMode="auto">
          <a:xfrm>
            <a:off x="7924800" y="5317867"/>
            <a:ext cx="0" cy="168533"/>
          </a:xfrm>
          <a:prstGeom prst="line">
            <a:avLst/>
          </a:prstGeom>
          <a:solidFill>
            <a:schemeClr val="accent1"/>
          </a:solidFill>
          <a:ln w="12700" cap="flat" cmpd="sng" algn="ctr">
            <a:solidFill>
              <a:schemeClr val="tx1"/>
            </a:solidFill>
            <a:prstDash val="solid"/>
            <a:miter lim="800000"/>
            <a:headEnd type="none" w="med" len="med"/>
            <a:tailEnd type="triangle" w="med" len="med"/>
          </a:ln>
          <a:effectLst/>
        </p:spPr>
      </p:cxnSp>
      <p:cxnSp>
        <p:nvCxnSpPr>
          <p:cNvPr id="8" name="Straight Connector 7"/>
          <p:cNvCxnSpPr/>
          <p:nvPr/>
        </p:nvCxnSpPr>
        <p:spPr bwMode="auto">
          <a:xfrm>
            <a:off x="3279321" y="2514600"/>
            <a:ext cx="0" cy="381000"/>
          </a:xfrm>
          <a:prstGeom prst="line">
            <a:avLst/>
          </a:prstGeom>
          <a:solidFill>
            <a:schemeClr val="accent1"/>
          </a:solidFill>
          <a:ln w="12700" cap="flat" cmpd="sng" algn="ctr">
            <a:solidFill>
              <a:schemeClr val="tx1"/>
            </a:solidFill>
            <a:prstDash val="dash"/>
            <a:miter lim="800000"/>
            <a:headEnd type="none" w="med" len="med"/>
            <a:tailEnd type="none" w="med" len="med"/>
          </a:ln>
          <a:effectLst/>
        </p:spPr>
      </p:cxnSp>
    </p:spTree>
    <p:custDataLst>
      <p:tags r:id="rId1"/>
    </p:custDataLst>
    <p:extLst>
      <p:ext uri="{BB962C8B-B14F-4D97-AF65-F5344CB8AC3E}">
        <p14:creationId xmlns:p14="http://schemas.microsoft.com/office/powerpoint/2010/main" val="165384501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7" name="TextBox 6"/>
          <p:cNvSpPr txBox="1"/>
          <p:nvPr/>
        </p:nvSpPr>
        <p:spPr>
          <a:xfrm>
            <a:off x="609600" y="533400"/>
            <a:ext cx="7086600" cy="523220"/>
          </a:xfrm>
          <a:prstGeom prst="rect">
            <a:avLst/>
          </a:prstGeom>
          <a:noFill/>
        </p:spPr>
        <p:txBody>
          <a:bodyPr wrap="square">
            <a:spAutoFit/>
          </a:bodyPr>
          <a:lstStyle/>
          <a:p>
            <a:pPr fontAlgn="base">
              <a:spcBef>
                <a:spcPct val="0"/>
              </a:spcBef>
              <a:spcAft>
                <a:spcPct val="0"/>
              </a:spcAft>
              <a:defRPr/>
            </a:pPr>
            <a:r>
              <a:rPr lang="en-US" sz="2800" b="1" dirty="0" smtClean="0">
                <a:solidFill>
                  <a:prstClr val="black"/>
                </a:solidFill>
                <a:cs typeface="Arial" charset="0"/>
              </a:rPr>
              <a:t>The Third Party System:  1860-1896</a:t>
            </a:r>
            <a:endParaRPr lang="en-US" sz="2800" b="1" dirty="0">
              <a:solidFill>
                <a:prstClr val="black"/>
              </a:solidFill>
              <a:cs typeface="Arial" charset="0"/>
            </a:endParaRPr>
          </a:p>
        </p:txBody>
      </p:sp>
      <p:sp>
        <p:nvSpPr>
          <p:cNvPr id="8" name="TextBox 7"/>
          <p:cNvSpPr txBox="1"/>
          <p:nvPr/>
        </p:nvSpPr>
        <p:spPr>
          <a:xfrm>
            <a:off x="582386" y="1295400"/>
            <a:ext cx="8229600" cy="5355312"/>
          </a:xfrm>
          <a:prstGeom prst="rect">
            <a:avLst/>
          </a:prstGeom>
          <a:noFill/>
        </p:spPr>
        <p:txBody>
          <a:bodyPr wrap="square">
            <a:spAutoFit/>
          </a:bodyPr>
          <a:lstStyle/>
          <a:p>
            <a:pPr fontAlgn="base">
              <a:spcBef>
                <a:spcPct val="0"/>
              </a:spcBef>
              <a:spcAft>
                <a:spcPct val="0"/>
              </a:spcAft>
              <a:defRPr/>
            </a:pPr>
            <a:r>
              <a:rPr lang="en-US" sz="2400" dirty="0" smtClean="0">
                <a:solidFill>
                  <a:prstClr val="black"/>
                </a:solidFill>
                <a:cs typeface="Arial" charset="0"/>
              </a:rPr>
              <a:t>Political parties achieved unprecedented levels of power and organization.</a:t>
            </a:r>
            <a:endParaRPr lang="en-US" dirty="0" smtClean="0">
              <a:solidFill>
                <a:prstClr val="black"/>
              </a:solidFill>
              <a:cs typeface="Arial" charset="0"/>
            </a:endParaRP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the most competitive period in American history</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intense electoral competition both locally and nationally</a:t>
            </a:r>
          </a:p>
          <a:p>
            <a:pPr fontAlgn="base">
              <a:spcBef>
                <a:spcPct val="0"/>
              </a:spcBef>
              <a:spcAft>
                <a:spcPct val="0"/>
              </a:spcAft>
              <a:defRPr/>
            </a:pPr>
            <a:endParaRPr lang="en-US"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Republicans would have dominated this period had it not been for unrelated events that hurt their fortunes.</a:t>
            </a:r>
          </a:p>
          <a:p>
            <a:pPr fontAlgn="base">
              <a:spcBef>
                <a:spcPct val="0"/>
              </a:spcBef>
              <a:spcAft>
                <a:spcPct val="0"/>
              </a:spcAft>
              <a:defRPr/>
            </a:pPr>
            <a:r>
              <a:rPr lang="en-US" dirty="0" smtClean="0">
                <a:solidFill>
                  <a:prstClr val="black"/>
                </a:solidFill>
                <a:cs typeface="Arial" charset="0"/>
              </a:rPr>
              <a:t>	-- economic depressions in 1873 and 1890</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the scandals of the Grant administration</a:t>
            </a:r>
            <a:endParaRPr lang="en-US" sz="2400" dirty="0" smtClean="0">
              <a:solidFill>
                <a:prstClr val="black"/>
              </a:solidFill>
              <a:cs typeface="Arial" charset="0"/>
            </a:endParaRPr>
          </a:p>
          <a:p>
            <a:pPr fontAlgn="base">
              <a:spcBef>
                <a:spcPct val="0"/>
              </a:spcBef>
              <a:spcAft>
                <a:spcPct val="0"/>
              </a:spcAft>
              <a:defRPr/>
            </a:pPr>
            <a:endParaRPr lang="en-US"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To win required discipline, coordination, and energy.</a:t>
            </a:r>
            <a:endParaRPr lang="en-US" dirty="0" smtClean="0">
              <a:solidFill>
                <a:prstClr val="black"/>
              </a:solidFill>
              <a:cs typeface="Arial" charset="0"/>
            </a:endParaRP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parties lined up like armies for combat</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highest voter turnout in American history (almost 80% turnout)</a:t>
            </a:r>
          </a:p>
          <a:p>
            <a:pPr fontAlgn="base">
              <a:spcBef>
                <a:spcPct val="0"/>
              </a:spcBef>
              <a:spcAft>
                <a:spcPct val="0"/>
              </a:spcAft>
              <a:defRPr/>
            </a:pPr>
            <a:endParaRPr lang="en-US" dirty="0" smtClean="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This ushered in the urban </a:t>
            </a:r>
            <a:r>
              <a:rPr lang="en-US" sz="2400" b="1" dirty="0" smtClean="0">
                <a:solidFill>
                  <a:prstClr val="black"/>
                </a:solidFill>
                <a:cs typeface="Arial" charset="0"/>
              </a:rPr>
              <a:t>political machine</a:t>
            </a:r>
            <a:r>
              <a:rPr lang="en-US" sz="2400" dirty="0" smtClean="0">
                <a:solidFill>
                  <a:prstClr val="black"/>
                </a:solidFill>
                <a:cs typeface="Arial" charset="0"/>
              </a:rPr>
              <a:t>.</a:t>
            </a:r>
            <a:endParaRPr lang="en-US" dirty="0" smtClean="0">
              <a:solidFill>
                <a:prstClr val="black"/>
              </a:solidFill>
              <a:cs typeface="Arial" charset="0"/>
            </a:endParaRPr>
          </a:p>
          <a:p>
            <a:pPr fontAlgn="base">
              <a:spcBef>
                <a:spcPct val="0"/>
              </a:spcBef>
              <a:spcAft>
                <a:spcPct val="0"/>
              </a:spcAft>
              <a:defRPr/>
            </a:pPr>
            <a:r>
              <a:rPr lang="en-US" b="1" dirty="0">
                <a:solidFill>
                  <a:prstClr val="black"/>
                </a:solidFill>
                <a:cs typeface="Arial" charset="0"/>
              </a:rPr>
              <a:t>	</a:t>
            </a:r>
            <a:r>
              <a:rPr lang="en-US" dirty="0" smtClean="0">
                <a:solidFill>
                  <a:prstClr val="black"/>
                </a:solidFill>
                <a:cs typeface="Arial" charset="0"/>
              </a:rPr>
              <a:t>-- Tammany Hall </a:t>
            </a:r>
          </a:p>
          <a:p>
            <a:pPr fontAlgn="base">
              <a:spcBef>
                <a:spcPct val="0"/>
              </a:spcBef>
              <a:spcAft>
                <a:spcPct val="0"/>
              </a:spcAft>
              <a:defRPr/>
            </a:pPr>
            <a:r>
              <a:rPr lang="en-US" b="1" dirty="0">
                <a:solidFill>
                  <a:prstClr val="black"/>
                </a:solidFill>
                <a:cs typeface="Arial" charset="0"/>
              </a:rPr>
              <a:t>	</a:t>
            </a:r>
            <a:r>
              <a:rPr lang="en-US" dirty="0" smtClean="0">
                <a:solidFill>
                  <a:prstClr val="black"/>
                </a:solidFill>
                <a:cs typeface="Arial" charset="0"/>
              </a:rPr>
              <a:t>-- patronage jobs were the reward for electoral success</a:t>
            </a:r>
          </a:p>
        </p:txBody>
      </p:sp>
    </p:spTree>
    <p:custDataLst>
      <p:tags r:id="rId1"/>
    </p:custDataLst>
    <p:extLst>
      <p:ext uri="{BB962C8B-B14F-4D97-AF65-F5344CB8AC3E}">
        <p14:creationId xmlns:p14="http://schemas.microsoft.com/office/powerpoint/2010/main" val="1599192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linds(horizontal)">
                                      <p:cBhvr>
                                        <p:cTn id="15" dur="500"/>
                                        <p:tgtEl>
                                          <p:spTgt spid="8">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blinds(horizontal)">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linds(horizontal)">
                                      <p:cBhvr>
                                        <p:cTn id="23" dur="500"/>
                                        <p:tgtEl>
                                          <p:spTgt spid="8">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blinds(horizontal)">
                                      <p:cBhvr>
                                        <p:cTn id="26" dur="500"/>
                                        <p:tgtEl>
                                          <p:spTgt spid="8">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blinds(horizontal)">
                                      <p:cBhvr>
                                        <p:cTn id="29" dur="500"/>
                                        <p:tgtEl>
                                          <p:spTgt spid="8">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
                                            <p:txEl>
                                              <p:pRg st="8" end="8"/>
                                            </p:txEl>
                                          </p:spTgt>
                                        </p:tgtEl>
                                        <p:attrNameLst>
                                          <p:attrName>style.visibility</p:attrName>
                                        </p:attrNameLst>
                                      </p:cBhvr>
                                      <p:to>
                                        <p:strVal val="visible"/>
                                      </p:to>
                                    </p:set>
                                    <p:animEffect transition="in" filter="blinds(horizontal)">
                                      <p:cBhvr>
                                        <p:cTn id="34" dur="500"/>
                                        <p:tgtEl>
                                          <p:spTgt spid="8">
                                            <p:txEl>
                                              <p:pRg st="8" end="8"/>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blinds(horizontal)">
                                      <p:cBhvr>
                                        <p:cTn id="37" dur="500"/>
                                        <p:tgtEl>
                                          <p:spTgt spid="8">
                                            <p:txEl>
                                              <p:pRg st="9" end="9"/>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
                                            <p:txEl>
                                              <p:pRg st="10" end="10"/>
                                            </p:txEl>
                                          </p:spTgt>
                                        </p:tgtEl>
                                        <p:attrNameLst>
                                          <p:attrName>style.visibility</p:attrName>
                                        </p:attrNameLst>
                                      </p:cBhvr>
                                      <p:to>
                                        <p:strVal val="visible"/>
                                      </p:to>
                                    </p:set>
                                    <p:animEffect transition="in" filter="blinds(horizontal)">
                                      <p:cBhvr>
                                        <p:cTn id="40" dur="500"/>
                                        <p:tgtEl>
                                          <p:spTgt spid="8">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
                                            <p:txEl>
                                              <p:pRg st="12" end="12"/>
                                            </p:txEl>
                                          </p:spTgt>
                                        </p:tgtEl>
                                        <p:attrNameLst>
                                          <p:attrName>style.visibility</p:attrName>
                                        </p:attrNameLst>
                                      </p:cBhvr>
                                      <p:to>
                                        <p:strVal val="visible"/>
                                      </p:to>
                                    </p:set>
                                    <p:animEffect transition="in" filter="blinds(horizontal)">
                                      <p:cBhvr>
                                        <p:cTn id="45" dur="500"/>
                                        <p:tgtEl>
                                          <p:spTgt spid="8">
                                            <p:txEl>
                                              <p:pRg st="12" end="12"/>
                                            </p:txEl>
                                          </p:spTgt>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8">
                                            <p:txEl>
                                              <p:pRg st="13" end="13"/>
                                            </p:txEl>
                                          </p:spTgt>
                                        </p:tgtEl>
                                        <p:attrNameLst>
                                          <p:attrName>style.visibility</p:attrName>
                                        </p:attrNameLst>
                                      </p:cBhvr>
                                      <p:to>
                                        <p:strVal val="visible"/>
                                      </p:to>
                                    </p:set>
                                    <p:animEffect transition="in" filter="blinds(horizontal)">
                                      <p:cBhvr>
                                        <p:cTn id="48" dur="500"/>
                                        <p:tgtEl>
                                          <p:spTgt spid="8">
                                            <p:txEl>
                                              <p:pRg st="13" end="13"/>
                                            </p:txEl>
                                          </p:spTgt>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8">
                                            <p:txEl>
                                              <p:pRg st="14" end="14"/>
                                            </p:txEl>
                                          </p:spTgt>
                                        </p:tgtEl>
                                        <p:attrNameLst>
                                          <p:attrName>style.visibility</p:attrName>
                                        </p:attrNameLst>
                                      </p:cBhvr>
                                      <p:to>
                                        <p:strVal val="visible"/>
                                      </p:to>
                                    </p:set>
                                    <p:animEffect transition="in" filter="blinds(horizontal)">
                                      <p:cBhvr>
                                        <p:cTn id="51" dur="5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7" name="TextBox 6"/>
          <p:cNvSpPr txBox="1"/>
          <p:nvPr/>
        </p:nvSpPr>
        <p:spPr>
          <a:xfrm>
            <a:off x="609600" y="533400"/>
            <a:ext cx="7086600" cy="523220"/>
          </a:xfrm>
          <a:prstGeom prst="rect">
            <a:avLst/>
          </a:prstGeom>
          <a:noFill/>
        </p:spPr>
        <p:txBody>
          <a:bodyPr wrap="square">
            <a:spAutoFit/>
          </a:bodyPr>
          <a:lstStyle/>
          <a:p>
            <a:pPr fontAlgn="base">
              <a:spcBef>
                <a:spcPct val="0"/>
              </a:spcBef>
              <a:spcAft>
                <a:spcPct val="0"/>
              </a:spcAft>
              <a:defRPr/>
            </a:pPr>
            <a:r>
              <a:rPr lang="en-US" sz="2800" b="1" dirty="0" smtClean="0">
                <a:solidFill>
                  <a:prstClr val="black"/>
                </a:solidFill>
                <a:cs typeface="Arial" charset="0"/>
              </a:rPr>
              <a:t>The Third Party System:  1860-1896</a:t>
            </a:r>
            <a:endParaRPr lang="en-US" sz="2800" b="1" dirty="0">
              <a:solidFill>
                <a:prstClr val="black"/>
              </a:solidFill>
              <a:cs typeface="Arial" charset="0"/>
            </a:endParaRPr>
          </a:p>
        </p:txBody>
      </p:sp>
      <p:sp>
        <p:nvSpPr>
          <p:cNvPr id="8" name="TextBox 7"/>
          <p:cNvSpPr txBox="1"/>
          <p:nvPr/>
        </p:nvSpPr>
        <p:spPr>
          <a:xfrm>
            <a:off x="582386" y="1295400"/>
            <a:ext cx="8229600" cy="4801314"/>
          </a:xfrm>
          <a:prstGeom prst="rect">
            <a:avLst/>
          </a:prstGeom>
          <a:noFill/>
        </p:spPr>
        <p:txBody>
          <a:bodyPr wrap="square">
            <a:spAutoFit/>
          </a:bodyPr>
          <a:lstStyle/>
          <a:p>
            <a:pPr fontAlgn="base">
              <a:spcBef>
                <a:spcPct val="0"/>
              </a:spcBef>
              <a:spcAft>
                <a:spcPct val="0"/>
              </a:spcAft>
              <a:defRPr/>
            </a:pPr>
            <a:r>
              <a:rPr lang="en-US" sz="2400" dirty="0" smtClean="0">
                <a:solidFill>
                  <a:prstClr val="black"/>
                </a:solidFill>
                <a:cs typeface="Arial" charset="0"/>
              </a:rPr>
              <a:t>With rapid industrialization and the domination of government and politics by the business community, the farmers of the Midwest discovered that they were the consistent losers.</a:t>
            </a:r>
            <a:endParaRPr lang="en-US" dirty="0">
              <a:solidFill>
                <a:prstClr val="black"/>
              </a:solidFill>
              <a:cs typeface="Arial" charset="0"/>
            </a:endParaRPr>
          </a:p>
          <a:p>
            <a:pPr fontAlgn="base">
              <a:spcBef>
                <a:spcPct val="0"/>
              </a:spcBef>
              <a:spcAft>
                <a:spcPct val="0"/>
              </a:spcAft>
              <a:defRPr/>
            </a:pPr>
            <a:r>
              <a:rPr lang="en-US" dirty="0" smtClean="0">
                <a:solidFill>
                  <a:prstClr val="black"/>
                </a:solidFill>
                <a:cs typeface="Arial" charset="0"/>
              </a:rPr>
              <a:t>	-- neither party took up their cause </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the Granger movement (1870s +) and the Farmers Alliance were 	formed as a voice of agrarian discontent</a:t>
            </a:r>
          </a:p>
          <a:p>
            <a:pPr fontAlgn="base">
              <a:spcBef>
                <a:spcPct val="0"/>
              </a:spcBef>
              <a:spcAft>
                <a:spcPct val="0"/>
              </a:spcAft>
              <a:defRPr/>
            </a:pPr>
            <a:endParaRPr lang="en-US"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The Populists took the frustrations of the farmers into the political realm.  </a:t>
            </a: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Prior to 1896 both parties favored industrialization and sought to appeal to urban populations.</a:t>
            </a:r>
          </a:p>
          <a:p>
            <a:pPr fontAlgn="base">
              <a:spcBef>
                <a:spcPct val="0"/>
              </a:spcBef>
              <a:spcAft>
                <a:spcPct val="0"/>
              </a:spcAft>
              <a:defRPr/>
            </a:pPr>
            <a:endParaRPr lang="en-US" dirty="0" smtClean="0">
              <a:solidFill>
                <a:prstClr val="black"/>
              </a:solidFill>
              <a:cs typeface="Arial" charset="0"/>
            </a:endParaRPr>
          </a:p>
        </p:txBody>
      </p:sp>
    </p:spTree>
    <p:custDataLst>
      <p:tags r:id="rId1"/>
    </p:custDataLst>
    <p:extLst>
      <p:ext uri="{BB962C8B-B14F-4D97-AF65-F5344CB8AC3E}">
        <p14:creationId xmlns:p14="http://schemas.microsoft.com/office/powerpoint/2010/main" val="42363607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linds(horizontal)">
                                      <p:cBhvr>
                                        <p:cTn id="15" dur="500"/>
                                        <p:tgtEl>
                                          <p:spTgt spid="8">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blinds(horizontal)">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linds(horizontal)">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blinds(horizontal)">
                                      <p:cBhvr>
                                        <p:cTn id="2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3.bp.blogspot.com/_2mEOemJmE7E/S1CTTgjSD3I/AAAAAAAAAcA/TaNCH2e7G4Y/s400/nast-donke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936" y="685800"/>
            <a:ext cx="3524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9843" y="5029200"/>
            <a:ext cx="7271870" cy="1477328"/>
          </a:xfrm>
          <a:prstGeom prst="rect">
            <a:avLst/>
          </a:prstGeom>
          <a:noFill/>
        </p:spPr>
        <p:txBody>
          <a:bodyPr wrap="square" rtlCol="0">
            <a:spAutoFit/>
          </a:bodyPr>
          <a:lstStyle/>
          <a:p>
            <a:pPr algn="ctr"/>
            <a:r>
              <a:rPr lang="en-US" dirty="0" smtClean="0"/>
              <a:t>On January 15, 1870, in </a:t>
            </a:r>
            <a:r>
              <a:rPr lang="en-US" i="1" dirty="0" smtClean="0"/>
              <a:t>Harper’s Weekly</a:t>
            </a:r>
            <a:r>
              <a:rPr lang="en-US" dirty="0" smtClean="0"/>
              <a:t>, Thomas Nast introduced the donkey as the symbol of the Democratic party.  Nast was lambasting a northern faction of the party that had opposed the Civil War and those Democratic papers that continued to criticize Lincoln’s recently deceased Secretary of War.</a:t>
            </a:r>
            <a:endParaRPr lang="en-US" dirty="0"/>
          </a:p>
        </p:txBody>
      </p:sp>
      <p:sp>
        <p:nvSpPr>
          <p:cNvPr id="3" name="TextBox 2"/>
          <p:cNvSpPr txBox="1"/>
          <p:nvPr/>
        </p:nvSpPr>
        <p:spPr>
          <a:xfrm>
            <a:off x="6632121" y="2217709"/>
            <a:ext cx="1762021" cy="307777"/>
          </a:xfrm>
          <a:prstGeom prst="rect">
            <a:avLst/>
          </a:prstGeom>
          <a:noFill/>
        </p:spPr>
        <p:txBody>
          <a:bodyPr wrap="none" rtlCol="0">
            <a:spAutoFit/>
          </a:bodyPr>
          <a:lstStyle/>
          <a:p>
            <a:r>
              <a:rPr lang="en-US" sz="1400" dirty="0" smtClean="0"/>
              <a:t>Stanton is “lionized”</a:t>
            </a:r>
            <a:endParaRPr lang="en-US" sz="1400" dirty="0"/>
          </a:p>
        </p:txBody>
      </p:sp>
      <p:sp>
        <p:nvSpPr>
          <p:cNvPr id="4" name="TextBox 3"/>
          <p:cNvSpPr txBox="1"/>
          <p:nvPr/>
        </p:nvSpPr>
        <p:spPr>
          <a:xfrm>
            <a:off x="533400" y="2133600"/>
            <a:ext cx="1407758" cy="523220"/>
          </a:xfrm>
          <a:prstGeom prst="rect">
            <a:avLst/>
          </a:prstGeom>
          <a:noFill/>
        </p:spPr>
        <p:txBody>
          <a:bodyPr wrap="none" rtlCol="0">
            <a:spAutoFit/>
          </a:bodyPr>
          <a:lstStyle/>
          <a:p>
            <a:pPr algn="ctr"/>
            <a:r>
              <a:rPr lang="en-US" sz="1400" dirty="0" smtClean="0"/>
              <a:t>Democrats are </a:t>
            </a:r>
          </a:p>
          <a:p>
            <a:pPr algn="ctr"/>
            <a:r>
              <a:rPr lang="en-US" sz="1400" dirty="0" smtClean="0"/>
              <a:t>jackasses</a:t>
            </a:r>
            <a:endParaRPr lang="en-US" sz="1400" dirty="0"/>
          </a:p>
        </p:txBody>
      </p:sp>
      <p:cxnSp>
        <p:nvCxnSpPr>
          <p:cNvPr id="6" name="Straight Arrow Connector 5"/>
          <p:cNvCxnSpPr>
            <a:stCxn id="4" idx="3"/>
          </p:cNvCxnSpPr>
          <p:nvPr/>
        </p:nvCxnSpPr>
        <p:spPr bwMode="auto">
          <a:xfrm>
            <a:off x="1941158" y="2395210"/>
            <a:ext cx="649642" cy="119390"/>
          </a:xfrm>
          <a:prstGeom prst="straightConnector1">
            <a:avLst/>
          </a:prstGeom>
          <a:solidFill>
            <a:schemeClr val="accent1"/>
          </a:solidFill>
          <a:ln w="12700" cap="flat" cmpd="sng" algn="ctr">
            <a:solidFill>
              <a:schemeClr val="tx1"/>
            </a:solidFill>
            <a:prstDash val="solid"/>
            <a:miter lim="800000"/>
            <a:headEnd type="none" w="med" len="med"/>
            <a:tailEnd type="arrow"/>
          </a:ln>
          <a:effectLst/>
        </p:spPr>
      </p:cxnSp>
      <p:cxnSp>
        <p:nvCxnSpPr>
          <p:cNvPr id="9" name="Straight Arrow Connector 8"/>
          <p:cNvCxnSpPr/>
          <p:nvPr/>
        </p:nvCxnSpPr>
        <p:spPr bwMode="auto">
          <a:xfrm flipH="1">
            <a:off x="6324600" y="2525486"/>
            <a:ext cx="381000" cy="370114"/>
          </a:xfrm>
          <a:prstGeom prst="straightConnector1">
            <a:avLst/>
          </a:prstGeom>
          <a:solidFill>
            <a:schemeClr val="accent1"/>
          </a:solidFill>
          <a:ln w="12700" cap="flat" cmpd="sng" algn="ctr">
            <a:solidFill>
              <a:schemeClr val="tx1"/>
            </a:solidFill>
            <a:prstDash val="solid"/>
            <a:miter lim="800000"/>
            <a:headEnd type="none" w="med" len="med"/>
            <a:tailEnd type="arrow"/>
          </a:ln>
          <a:effectLst/>
        </p:spPr>
      </p:cxnSp>
    </p:spTree>
    <p:extLst>
      <p:ext uri="{BB962C8B-B14F-4D97-AF65-F5344CB8AC3E}">
        <p14:creationId xmlns:p14="http://schemas.microsoft.com/office/powerpoint/2010/main" val="68466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ttp://www.cambridgegop.com/wp-content/uploads/2010/07/thomas-nast-republican_elephant_4-1024x6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742950"/>
            <a:ext cx="6096000" cy="39338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4480" y="5181600"/>
            <a:ext cx="7832272" cy="1477328"/>
          </a:xfrm>
          <a:prstGeom prst="rect">
            <a:avLst/>
          </a:prstGeom>
          <a:noFill/>
        </p:spPr>
        <p:txBody>
          <a:bodyPr wrap="none" rtlCol="0">
            <a:spAutoFit/>
          </a:bodyPr>
          <a:lstStyle/>
          <a:p>
            <a:pPr algn="ctr"/>
            <a:r>
              <a:rPr lang="en-US" dirty="0" smtClean="0"/>
              <a:t>Ulysses Grant (a Republican) was serving his second term.  During the </a:t>
            </a:r>
          </a:p>
          <a:p>
            <a:pPr algn="ctr"/>
            <a:r>
              <a:rPr lang="en-US" dirty="0"/>
              <a:t>m</a:t>
            </a:r>
            <a:r>
              <a:rPr lang="en-US" dirty="0" smtClean="0"/>
              <a:t>idterm elections in 1874, Grant was accused of “</a:t>
            </a:r>
            <a:r>
              <a:rPr lang="en-US" dirty="0" err="1" smtClean="0"/>
              <a:t>Caesarism</a:t>
            </a:r>
            <a:r>
              <a:rPr lang="en-US" dirty="0" smtClean="0"/>
              <a:t>” due to a</a:t>
            </a:r>
          </a:p>
          <a:p>
            <a:pPr algn="ctr"/>
            <a:r>
              <a:rPr lang="en-US" dirty="0"/>
              <a:t>r</a:t>
            </a:r>
            <a:r>
              <a:rPr lang="en-US" dirty="0" smtClean="0"/>
              <a:t>umor that he was planning on running for a third term.  </a:t>
            </a:r>
            <a:r>
              <a:rPr lang="en-US" i="1" dirty="0" smtClean="0"/>
              <a:t>Harper’s Weekly</a:t>
            </a:r>
            <a:endParaRPr lang="en-US" dirty="0" smtClean="0"/>
          </a:p>
          <a:p>
            <a:pPr algn="ctr"/>
            <a:r>
              <a:rPr lang="en-US" dirty="0" smtClean="0"/>
              <a:t>published this cartoon by Thomas Nast.  The elephant became the symbol </a:t>
            </a:r>
          </a:p>
          <a:p>
            <a:pPr algn="ctr"/>
            <a:r>
              <a:rPr lang="en-US" dirty="0"/>
              <a:t>f</a:t>
            </a:r>
            <a:r>
              <a:rPr lang="en-US" dirty="0" smtClean="0"/>
              <a:t>or the Republican party.</a:t>
            </a:r>
            <a:endParaRPr lang="en-US" dirty="0"/>
          </a:p>
        </p:txBody>
      </p:sp>
      <p:sp>
        <p:nvSpPr>
          <p:cNvPr id="3" name="TextBox 2"/>
          <p:cNvSpPr txBox="1"/>
          <p:nvPr/>
        </p:nvSpPr>
        <p:spPr>
          <a:xfrm>
            <a:off x="7804263" y="1219200"/>
            <a:ext cx="1275990" cy="1169551"/>
          </a:xfrm>
          <a:prstGeom prst="rect">
            <a:avLst/>
          </a:prstGeom>
          <a:noFill/>
        </p:spPr>
        <p:txBody>
          <a:bodyPr wrap="none" rtlCol="0">
            <a:spAutoFit/>
          </a:bodyPr>
          <a:lstStyle/>
          <a:p>
            <a:r>
              <a:rPr lang="en-US" sz="1400" dirty="0" smtClean="0"/>
              <a:t>An ass in</a:t>
            </a:r>
          </a:p>
          <a:p>
            <a:r>
              <a:rPr lang="en-US" sz="1400" dirty="0"/>
              <a:t>s</a:t>
            </a:r>
            <a:r>
              <a:rPr lang="en-US" sz="1400" dirty="0" smtClean="0"/>
              <a:t>heep’s</a:t>
            </a:r>
          </a:p>
          <a:p>
            <a:r>
              <a:rPr lang="en-US" sz="1400" dirty="0" smtClean="0"/>
              <a:t>Clothing </a:t>
            </a:r>
          </a:p>
          <a:p>
            <a:r>
              <a:rPr lang="en-US" sz="1400" dirty="0" smtClean="0"/>
              <a:t>(from </a:t>
            </a:r>
            <a:r>
              <a:rPr lang="en-US" sz="1400" i="1" dirty="0" smtClean="0"/>
              <a:t>Aesop’s</a:t>
            </a:r>
          </a:p>
          <a:p>
            <a:r>
              <a:rPr lang="en-US" sz="1400" dirty="0" smtClean="0"/>
              <a:t> </a:t>
            </a:r>
            <a:r>
              <a:rPr lang="en-US" sz="1400" i="1" dirty="0" smtClean="0"/>
              <a:t>Fables</a:t>
            </a:r>
            <a:r>
              <a:rPr lang="en-US" sz="1400" dirty="0" smtClean="0"/>
              <a:t>)</a:t>
            </a:r>
            <a:endParaRPr lang="en-US" sz="1400" dirty="0"/>
          </a:p>
        </p:txBody>
      </p:sp>
      <p:cxnSp>
        <p:nvCxnSpPr>
          <p:cNvPr id="7" name="Straight Arrow Connector 6"/>
          <p:cNvCxnSpPr/>
          <p:nvPr/>
        </p:nvCxnSpPr>
        <p:spPr bwMode="auto">
          <a:xfrm flipH="1">
            <a:off x="7543800" y="1676400"/>
            <a:ext cx="260463" cy="127575"/>
          </a:xfrm>
          <a:prstGeom prst="straightConnector1">
            <a:avLst/>
          </a:prstGeom>
          <a:solidFill>
            <a:schemeClr val="accent1"/>
          </a:solidFill>
          <a:ln w="12700" cap="flat" cmpd="sng" algn="ctr">
            <a:solidFill>
              <a:schemeClr val="tx1"/>
            </a:solidFill>
            <a:prstDash val="solid"/>
            <a:miter lim="800000"/>
            <a:headEnd type="none" w="med" len="med"/>
            <a:tailEnd type="arrow"/>
          </a:ln>
          <a:effectLst/>
        </p:spPr>
      </p:cxnSp>
    </p:spTree>
    <p:extLst>
      <p:ext uri="{BB962C8B-B14F-4D97-AF65-F5344CB8AC3E}">
        <p14:creationId xmlns:p14="http://schemas.microsoft.com/office/powerpoint/2010/main" val="2653199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7" name="TextBox 6"/>
          <p:cNvSpPr txBox="1"/>
          <p:nvPr/>
        </p:nvSpPr>
        <p:spPr>
          <a:xfrm>
            <a:off x="609600" y="533400"/>
            <a:ext cx="7086600" cy="523220"/>
          </a:xfrm>
          <a:prstGeom prst="rect">
            <a:avLst/>
          </a:prstGeom>
          <a:noFill/>
        </p:spPr>
        <p:txBody>
          <a:bodyPr wrap="square">
            <a:spAutoFit/>
          </a:bodyPr>
          <a:lstStyle/>
          <a:p>
            <a:pPr fontAlgn="base">
              <a:spcBef>
                <a:spcPct val="0"/>
              </a:spcBef>
              <a:spcAft>
                <a:spcPct val="0"/>
              </a:spcAft>
              <a:defRPr/>
            </a:pPr>
            <a:r>
              <a:rPr lang="en-US" sz="2800" b="1" dirty="0" smtClean="0">
                <a:solidFill>
                  <a:prstClr val="black"/>
                </a:solidFill>
                <a:cs typeface="Arial" charset="0"/>
              </a:rPr>
              <a:t>The Fourth Party System:  1896-1932</a:t>
            </a:r>
            <a:endParaRPr lang="en-US" sz="2800" b="1" dirty="0">
              <a:solidFill>
                <a:prstClr val="black"/>
              </a:solidFill>
              <a:cs typeface="Arial" charset="0"/>
            </a:endParaRPr>
          </a:p>
        </p:txBody>
      </p:sp>
      <p:sp>
        <p:nvSpPr>
          <p:cNvPr id="8" name="TextBox 7"/>
          <p:cNvSpPr txBox="1"/>
          <p:nvPr/>
        </p:nvSpPr>
        <p:spPr>
          <a:xfrm>
            <a:off x="582386" y="1295400"/>
            <a:ext cx="8229600" cy="4985980"/>
          </a:xfrm>
          <a:prstGeom prst="rect">
            <a:avLst/>
          </a:prstGeom>
          <a:noFill/>
        </p:spPr>
        <p:txBody>
          <a:bodyPr wrap="square">
            <a:spAutoFit/>
          </a:bodyPr>
          <a:lstStyle/>
          <a:p>
            <a:pPr fontAlgn="base">
              <a:spcBef>
                <a:spcPct val="0"/>
              </a:spcBef>
              <a:spcAft>
                <a:spcPct val="0"/>
              </a:spcAft>
              <a:defRPr/>
            </a:pPr>
            <a:r>
              <a:rPr lang="en-US" sz="2400" dirty="0" smtClean="0">
                <a:solidFill>
                  <a:prstClr val="black"/>
                </a:solidFill>
                <a:cs typeface="Arial" charset="0"/>
              </a:rPr>
              <a:t>The election of 1896 was a </a:t>
            </a:r>
            <a:r>
              <a:rPr lang="en-US" sz="2400" b="1" dirty="0" smtClean="0">
                <a:solidFill>
                  <a:prstClr val="black"/>
                </a:solidFill>
                <a:cs typeface="Arial" charset="0"/>
              </a:rPr>
              <a:t>realigning election</a:t>
            </a:r>
            <a:r>
              <a:rPr lang="en-US" sz="2400" dirty="0" smtClean="0">
                <a:solidFill>
                  <a:prstClr val="black"/>
                </a:solidFill>
                <a:cs typeface="Arial" charset="0"/>
              </a:rPr>
              <a:t>.</a:t>
            </a:r>
            <a:endParaRPr lang="en-US" dirty="0">
              <a:solidFill>
                <a:prstClr val="black"/>
              </a:solidFill>
              <a:cs typeface="Arial" charset="0"/>
            </a:endParaRPr>
          </a:p>
          <a:p>
            <a:pPr fontAlgn="base">
              <a:spcBef>
                <a:spcPct val="0"/>
              </a:spcBef>
              <a:spcAft>
                <a:spcPct val="0"/>
              </a:spcAft>
              <a:defRPr/>
            </a:pPr>
            <a:r>
              <a:rPr lang="en-US" dirty="0" smtClean="0">
                <a:solidFill>
                  <a:prstClr val="black"/>
                </a:solidFill>
                <a:cs typeface="Arial" charset="0"/>
              </a:rPr>
              <a:t>	-- a shifting of party coalitions</a:t>
            </a:r>
          </a:p>
          <a:p>
            <a:pPr fontAlgn="base">
              <a:spcBef>
                <a:spcPct val="0"/>
              </a:spcBef>
              <a:spcAft>
                <a:spcPct val="0"/>
              </a:spcAft>
              <a:defRPr/>
            </a:pPr>
            <a:endParaRPr lang="en-US"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Republicans</a:t>
            </a:r>
            <a:endParaRPr lang="en-US" dirty="0" smtClean="0">
              <a:solidFill>
                <a:prstClr val="black"/>
              </a:solidFill>
              <a:cs typeface="Arial" charset="0"/>
            </a:endParaRP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Eastern manufacturers</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industrial Northeast and Midwest</a:t>
            </a:r>
            <a:endParaRPr lang="en-US" dirty="0">
              <a:solidFill>
                <a:prstClr val="black"/>
              </a:solidFill>
              <a:cs typeface="Arial" charset="0"/>
            </a:endParaRPr>
          </a:p>
          <a:p>
            <a:pPr fontAlgn="base">
              <a:spcBef>
                <a:spcPct val="0"/>
              </a:spcBef>
              <a:spcAft>
                <a:spcPct val="0"/>
              </a:spcAft>
              <a:defRPr/>
            </a:pPr>
            <a:endParaRPr lang="en-US" dirty="0" smtClean="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Democrats (a losing coalition)</a:t>
            </a:r>
            <a:endParaRPr lang="en-US" dirty="0" smtClean="0">
              <a:solidFill>
                <a:prstClr val="black"/>
              </a:solidFill>
              <a:cs typeface="Arial" charset="0"/>
            </a:endParaRP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white Southerners</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rural debtors </a:t>
            </a:r>
            <a:endParaRPr lang="en-US" dirty="0">
              <a:solidFill>
                <a:prstClr val="black"/>
              </a:solidFill>
              <a:cs typeface="Arial" charset="0"/>
            </a:endParaRPr>
          </a:p>
          <a:p>
            <a:pPr fontAlgn="base">
              <a:spcBef>
                <a:spcPct val="0"/>
              </a:spcBef>
              <a:spcAft>
                <a:spcPct val="0"/>
              </a:spcAft>
              <a:defRPr/>
            </a:pPr>
            <a:endParaRPr lang="en-US" dirty="0" smtClean="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William Jennings Bryan was the Democratic nominee while William McKinley won the Republican nod.</a:t>
            </a:r>
            <a:endParaRPr lang="en-US" dirty="0" smtClean="0">
              <a:solidFill>
                <a:prstClr val="black"/>
              </a:solidFill>
              <a:cs typeface="Arial" charset="0"/>
            </a:endParaRP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Bryan was portrayed as a radical enemy of urban workers</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McKinley’s campaign was almost entirely financed by Northern 	industrialists</a:t>
            </a:r>
          </a:p>
        </p:txBody>
      </p:sp>
    </p:spTree>
    <p:custDataLst>
      <p:tags r:id="rId1"/>
    </p:custDataLst>
    <p:extLst>
      <p:ext uri="{BB962C8B-B14F-4D97-AF65-F5344CB8AC3E}">
        <p14:creationId xmlns:p14="http://schemas.microsoft.com/office/powerpoint/2010/main" val="30006255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linds(horizontal)">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linds(horizontal)">
                                      <p:cBhvr>
                                        <p:cTn id="20" dur="500"/>
                                        <p:tgtEl>
                                          <p:spTgt spid="8">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linds(horizontal)">
                                      <p:cBhvr>
                                        <p:cTn id="23" dur="500"/>
                                        <p:tgtEl>
                                          <p:spTgt spid="8">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blinds(horizontal)">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blinds(horizontal)">
                                      <p:cBhvr>
                                        <p:cTn id="31" dur="500"/>
                                        <p:tgtEl>
                                          <p:spTgt spid="8">
                                            <p:txEl>
                                              <p:pRg st="7" end="7"/>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
                                            <p:txEl>
                                              <p:pRg st="8" end="8"/>
                                            </p:txEl>
                                          </p:spTgt>
                                        </p:tgtEl>
                                        <p:attrNameLst>
                                          <p:attrName>style.visibility</p:attrName>
                                        </p:attrNameLst>
                                      </p:cBhvr>
                                      <p:to>
                                        <p:strVal val="visible"/>
                                      </p:to>
                                    </p:set>
                                    <p:animEffect transition="in" filter="blinds(horizontal)">
                                      <p:cBhvr>
                                        <p:cTn id="34" dur="500"/>
                                        <p:tgtEl>
                                          <p:spTgt spid="8">
                                            <p:txEl>
                                              <p:pRg st="8" end="8"/>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blinds(horizontal)">
                                      <p:cBhvr>
                                        <p:cTn id="37" dur="500"/>
                                        <p:tgtEl>
                                          <p:spTgt spid="8">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xEl>
                                              <p:pRg st="11" end="11"/>
                                            </p:txEl>
                                          </p:spTgt>
                                        </p:tgtEl>
                                        <p:attrNameLst>
                                          <p:attrName>style.visibility</p:attrName>
                                        </p:attrNameLst>
                                      </p:cBhvr>
                                      <p:to>
                                        <p:strVal val="visible"/>
                                      </p:to>
                                    </p:set>
                                    <p:animEffect transition="in" filter="blinds(horizontal)">
                                      <p:cBhvr>
                                        <p:cTn id="42" dur="500"/>
                                        <p:tgtEl>
                                          <p:spTgt spid="8">
                                            <p:txEl>
                                              <p:pRg st="11" end="11"/>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8">
                                            <p:txEl>
                                              <p:pRg st="12" end="12"/>
                                            </p:txEl>
                                          </p:spTgt>
                                        </p:tgtEl>
                                        <p:attrNameLst>
                                          <p:attrName>style.visibility</p:attrName>
                                        </p:attrNameLst>
                                      </p:cBhvr>
                                      <p:to>
                                        <p:strVal val="visible"/>
                                      </p:to>
                                    </p:set>
                                    <p:animEffect transition="in" filter="blinds(horizontal)">
                                      <p:cBhvr>
                                        <p:cTn id="45" dur="500"/>
                                        <p:tgtEl>
                                          <p:spTgt spid="8">
                                            <p:txEl>
                                              <p:pRg st="12" end="12"/>
                                            </p:txEl>
                                          </p:spTgt>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8">
                                            <p:txEl>
                                              <p:pRg st="13" end="13"/>
                                            </p:txEl>
                                          </p:spTgt>
                                        </p:tgtEl>
                                        <p:attrNameLst>
                                          <p:attrName>style.visibility</p:attrName>
                                        </p:attrNameLst>
                                      </p:cBhvr>
                                      <p:to>
                                        <p:strVal val="visible"/>
                                      </p:to>
                                    </p:set>
                                    <p:animEffect transition="in" filter="blinds(horizontal)">
                                      <p:cBhvr>
                                        <p:cTn id="48"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7" name="TextBox 6"/>
          <p:cNvSpPr txBox="1"/>
          <p:nvPr/>
        </p:nvSpPr>
        <p:spPr>
          <a:xfrm>
            <a:off x="609600" y="533400"/>
            <a:ext cx="5029200" cy="523875"/>
          </a:xfrm>
          <a:prstGeom prst="rect">
            <a:avLst/>
          </a:prstGeom>
          <a:noFill/>
        </p:spPr>
        <p:txBody>
          <a:bodyPr>
            <a:spAutoFit/>
          </a:bodyPr>
          <a:lstStyle/>
          <a:p>
            <a:pPr fontAlgn="base">
              <a:spcBef>
                <a:spcPct val="0"/>
              </a:spcBef>
              <a:spcAft>
                <a:spcPct val="0"/>
              </a:spcAft>
              <a:defRPr/>
            </a:pPr>
            <a:r>
              <a:rPr lang="en-US" sz="2800" b="1" dirty="0" smtClean="0">
                <a:solidFill>
                  <a:prstClr val="black"/>
                </a:solidFill>
                <a:cs typeface="Arial" charset="0"/>
              </a:rPr>
              <a:t>Political Parties</a:t>
            </a:r>
            <a:endParaRPr lang="en-US" sz="2800" b="1" dirty="0">
              <a:solidFill>
                <a:prstClr val="black"/>
              </a:solidFill>
              <a:cs typeface="Arial" charset="0"/>
            </a:endParaRPr>
          </a:p>
        </p:txBody>
      </p:sp>
      <p:sp>
        <p:nvSpPr>
          <p:cNvPr id="8" name="TextBox 7"/>
          <p:cNvSpPr txBox="1"/>
          <p:nvPr/>
        </p:nvSpPr>
        <p:spPr>
          <a:xfrm>
            <a:off x="429986" y="1225689"/>
            <a:ext cx="8229600" cy="3785652"/>
          </a:xfrm>
          <a:prstGeom prst="rect">
            <a:avLst/>
          </a:prstGeom>
          <a:noFill/>
        </p:spPr>
        <p:txBody>
          <a:bodyPr wrap="square">
            <a:spAutoFit/>
          </a:bodyPr>
          <a:lstStyle/>
          <a:p>
            <a:pPr fontAlgn="base">
              <a:spcBef>
                <a:spcPct val="0"/>
              </a:spcBef>
              <a:spcAft>
                <a:spcPct val="0"/>
              </a:spcAft>
              <a:defRPr/>
            </a:pPr>
            <a:r>
              <a:rPr lang="en-US" sz="2400" dirty="0" smtClean="0">
                <a:solidFill>
                  <a:prstClr val="black"/>
                </a:solidFill>
                <a:cs typeface="Arial" charset="0"/>
              </a:rPr>
              <a:t>A political party is a group organized to nominate candidates, to try to win political power through elections, and to promote ideas about public policy.</a:t>
            </a: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To win elections in the United States, political parties must be “broad based.”  </a:t>
            </a: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The party platform, a statement about their positions on the issues, must appeal to a wide segment of the voting population.</a:t>
            </a:r>
            <a:endParaRPr lang="en-US" sz="2400" dirty="0">
              <a:solidFill>
                <a:prstClr val="black"/>
              </a:solidFill>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800600"/>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43600" y="5562600"/>
            <a:ext cx="2886111" cy="338554"/>
          </a:xfrm>
          <a:prstGeom prst="rect">
            <a:avLst/>
          </a:prstGeom>
          <a:noFill/>
        </p:spPr>
        <p:txBody>
          <a:bodyPr wrap="none" rtlCol="0">
            <a:spAutoFit/>
          </a:bodyPr>
          <a:lstStyle/>
          <a:p>
            <a:r>
              <a:rPr lang="en-US" sz="1600" dirty="0" smtClean="0">
                <a:solidFill>
                  <a:schemeClr val="bg1"/>
                </a:solidFill>
                <a:hlinkClick r:id="rId4"/>
              </a:rPr>
              <a:t>Role of Political Parties -</a:t>
            </a:r>
            <a:r>
              <a:rPr lang="en-US" sz="1600" dirty="0" err="1" smtClean="0">
                <a:solidFill>
                  <a:schemeClr val="bg1"/>
                </a:solidFill>
                <a:hlinkClick r:id="rId4"/>
              </a:rPr>
              <a:t>Tulis</a:t>
            </a:r>
            <a:endParaRPr lang="en-US" sz="1600" dirty="0">
              <a:solidFill>
                <a:schemeClr val="bg1"/>
              </a:solidFill>
            </a:endParaRPr>
          </a:p>
        </p:txBody>
      </p:sp>
    </p:spTree>
    <p:custDataLst>
      <p:tags r:id="rId1"/>
    </p:custDataLst>
    <p:extLst>
      <p:ext uri="{BB962C8B-B14F-4D97-AF65-F5344CB8AC3E}">
        <p14:creationId xmlns:p14="http://schemas.microsoft.com/office/powerpoint/2010/main" val="31196655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ipe(down)">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7" name="TextBox 6"/>
          <p:cNvSpPr txBox="1"/>
          <p:nvPr/>
        </p:nvSpPr>
        <p:spPr>
          <a:xfrm>
            <a:off x="609600" y="533400"/>
            <a:ext cx="7086600" cy="523220"/>
          </a:xfrm>
          <a:prstGeom prst="rect">
            <a:avLst/>
          </a:prstGeom>
          <a:noFill/>
        </p:spPr>
        <p:txBody>
          <a:bodyPr wrap="square">
            <a:spAutoFit/>
          </a:bodyPr>
          <a:lstStyle/>
          <a:p>
            <a:pPr fontAlgn="base">
              <a:spcBef>
                <a:spcPct val="0"/>
              </a:spcBef>
              <a:spcAft>
                <a:spcPct val="0"/>
              </a:spcAft>
              <a:defRPr/>
            </a:pPr>
            <a:r>
              <a:rPr lang="en-US" sz="2800" b="1" dirty="0" smtClean="0">
                <a:solidFill>
                  <a:prstClr val="black"/>
                </a:solidFill>
                <a:cs typeface="Arial" charset="0"/>
              </a:rPr>
              <a:t>The Fourth Party System:  1896-1932</a:t>
            </a:r>
            <a:endParaRPr lang="en-US" sz="2800" b="1" dirty="0">
              <a:solidFill>
                <a:prstClr val="black"/>
              </a:solidFill>
              <a:cs typeface="Arial" charset="0"/>
            </a:endParaRPr>
          </a:p>
        </p:txBody>
      </p:sp>
      <p:sp>
        <p:nvSpPr>
          <p:cNvPr id="8" name="TextBox 7"/>
          <p:cNvSpPr txBox="1"/>
          <p:nvPr/>
        </p:nvSpPr>
        <p:spPr>
          <a:xfrm>
            <a:off x="582386" y="1295400"/>
            <a:ext cx="8229600" cy="4708981"/>
          </a:xfrm>
          <a:prstGeom prst="rect">
            <a:avLst/>
          </a:prstGeom>
          <a:noFill/>
        </p:spPr>
        <p:txBody>
          <a:bodyPr wrap="square">
            <a:spAutoFit/>
          </a:bodyPr>
          <a:lstStyle/>
          <a:p>
            <a:pPr fontAlgn="base">
              <a:spcBef>
                <a:spcPct val="0"/>
              </a:spcBef>
              <a:spcAft>
                <a:spcPct val="0"/>
              </a:spcAft>
              <a:defRPr/>
            </a:pPr>
            <a:r>
              <a:rPr lang="en-US" sz="2400" dirty="0" smtClean="0">
                <a:solidFill>
                  <a:prstClr val="black"/>
                </a:solidFill>
                <a:cs typeface="Arial" charset="0"/>
              </a:rPr>
              <a:t>Republicans would hold the White House for sixteen consecutive years and for twenty-eight of the next thirty-six years.</a:t>
            </a:r>
            <a:endParaRPr lang="en-US" dirty="0">
              <a:solidFill>
                <a:prstClr val="black"/>
              </a:solidFill>
              <a:cs typeface="Arial" charset="0"/>
            </a:endParaRPr>
          </a:p>
          <a:p>
            <a:pPr fontAlgn="base">
              <a:spcBef>
                <a:spcPct val="0"/>
              </a:spcBef>
              <a:spcAft>
                <a:spcPct val="0"/>
              </a:spcAft>
              <a:defRPr/>
            </a:pPr>
            <a:r>
              <a:rPr lang="en-US" dirty="0" smtClean="0">
                <a:solidFill>
                  <a:prstClr val="black"/>
                </a:solidFill>
                <a:cs typeface="Arial" charset="0"/>
              </a:rPr>
              <a:t>	-- Wilson won in 1912 because Teddy Roosevelt split the Republican 	vote and he barely won in 1916.</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by 1920 the Republican coalition has regained prominence</a:t>
            </a:r>
          </a:p>
          <a:p>
            <a:pPr fontAlgn="base">
              <a:spcBef>
                <a:spcPct val="0"/>
              </a:spcBef>
              <a:spcAft>
                <a:spcPct val="0"/>
              </a:spcAft>
              <a:defRPr/>
            </a:pPr>
            <a:endParaRPr lang="en-US"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Republicans dominated the North and Midwest (industry and business interests).</a:t>
            </a: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Democrats maintained a stronghold in the Southern states and border states (rural interests).</a:t>
            </a:r>
          </a:p>
          <a:p>
            <a:pPr fontAlgn="base">
              <a:spcBef>
                <a:spcPct val="0"/>
              </a:spcBef>
              <a:spcAft>
                <a:spcPct val="0"/>
              </a:spcAft>
              <a:defRPr/>
            </a:pPr>
            <a:endParaRPr lang="en-US" dirty="0">
              <a:solidFill>
                <a:prstClr val="black"/>
              </a:solidFill>
              <a:cs typeface="Arial" charset="0"/>
            </a:endParaRPr>
          </a:p>
          <a:p>
            <a:pPr fontAlgn="base">
              <a:spcBef>
                <a:spcPct val="0"/>
              </a:spcBef>
              <a:spcAft>
                <a:spcPct val="0"/>
              </a:spcAft>
              <a:defRPr/>
            </a:pPr>
            <a:r>
              <a:rPr lang="en-US" dirty="0" smtClean="0">
                <a:solidFill>
                  <a:prstClr val="black"/>
                </a:solidFill>
                <a:cs typeface="Arial" charset="0"/>
              </a:rPr>
              <a:t>	</a:t>
            </a:r>
          </a:p>
        </p:txBody>
      </p:sp>
    </p:spTree>
    <p:custDataLst>
      <p:tags r:id="rId1"/>
    </p:custDataLst>
    <p:extLst>
      <p:ext uri="{BB962C8B-B14F-4D97-AF65-F5344CB8AC3E}">
        <p14:creationId xmlns:p14="http://schemas.microsoft.com/office/powerpoint/2010/main" val="14548021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linds(horizontal)">
                                      <p:cBhvr>
                                        <p:cTn id="15" dur="500"/>
                                        <p:tgtEl>
                                          <p:spTgt spid="8">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blinds(horizontal)">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linds(horizontal)">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blinds(horizontal)">
                                      <p:cBhvr>
                                        <p:cTn id="2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7" name="TextBox 6"/>
          <p:cNvSpPr txBox="1"/>
          <p:nvPr/>
        </p:nvSpPr>
        <p:spPr>
          <a:xfrm>
            <a:off x="609600" y="533400"/>
            <a:ext cx="7086600" cy="523220"/>
          </a:xfrm>
          <a:prstGeom prst="rect">
            <a:avLst/>
          </a:prstGeom>
          <a:noFill/>
        </p:spPr>
        <p:txBody>
          <a:bodyPr wrap="square">
            <a:spAutoFit/>
          </a:bodyPr>
          <a:lstStyle/>
          <a:p>
            <a:pPr fontAlgn="base">
              <a:spcBef>
                <a:spcPct val="0"/>
              </a:spcBef>
              <a:spcAft>
                <a:spcPct val="0"/>
              </a:spcAft>
              <a:defRPr/>
            </a:pPr>
            <a:r>
              <a:rPr lang="en-US" sz="2800" b="1" dirty="0" smtClean="0">
                <a:solidFill>
                  <a:prstClr val="black"/>
                </a:solidFill>
                <a:cs typeface="Arial" charset="0"/>
              </a:rPr>
              <a:t>The Fourth Party System:  1896-1932</a:t>
            </a:r>
            <a:endParaRPr lang="en-US" sz="2800" b="1" dirty="0">
              <a:solidFill>
                <a:prstClr val="black"/>
              </a:solidFill>
              <a:cs typeface="Arial" charset="0"/>
            </a:endParaRPr>
          </a:p>
        </p:txBody>
      </p:sp>
      <p:sp>
        <p:nvSpPr>
          <p:cNvPr id="8" name="TextBox 7"/>
          <p:cNvSpPr txBox="1"/>
          <p:nvPr/>
        </p:nvSpPr>
        <p:spPr>
          <a:xfrm>
            <a:off x="582386" y="1295400"/>
            <a:ext cx="8229600" cy="5262979"/>
          </a:xfrm>
          <a:prstGeom prst="rect">
            <a:avLst/>
          </a:prstGeom>
          <a:noFill/>
        </p:spPr>
        <p:txBody>
          <a:bodyPr wrap="square">
            <a:spAutoFit/>
          </a:bodyPr>
          <a:lstStyle/>
          <a:p>
            <a:pPr fontAlgn="base">
              <a:spcBef>
                <a:spcPct val="0"/>
              </a:spcBef>
              <a:spcAft>
                <a:spcPct val="0"/>
              </a:spcAft>
              <a:defRPr/>
            </a:pPr>
            <a:r>
              <a:rPr lang="en-US" sz="2400" dirty="0" smtClean="0">
                <a:solidFill>
                  <a:prstClr val="black"/>
                </a:solidFill>
                <a:cs typeface="Arial" charset="0"/>
              </a:rPr>
              <a:t>Graft and corruption which was rampant in the Third Party System became a target in the Fourth Party System.</a:t>
            </a:r>
            <a:endParaRPr lang="en-US" dirty="0" smtClean="0">
              <a:solidFill>
                <a:prstClr val="black"/>
              </a:solidFill>
              <a:cs typeface="Arial" charset="0"/>
            </a:endParaRP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Civil Service System</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Australian Ballot (secret ballot)</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 a ballot which listed all candidates for a particular position, 		not one party’s candidates for all positions</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 this facilitated split-ticket voting</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Direct primary elections</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some cities introduced non-partisan elections</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Initiative (citizens can bring a proposed law to the electorate without 	legislative approval)</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Referendum (an election in which the citizens are asked to vote 	directly on passage of a piece of legislation)</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Recall (citizens by petition can call for a vote on removing an 	elected official before the end of the term)</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Seventeenth Amendment (direct election of senators; no longer to 	be selected by state legislators [business interests])</a:t>
            </a:r>
            <a:endParaRPr lang="en-US" dirty="0">
              <a:solidFill>
                <a:prstClr val="black"/>
              </a:solidFill>
              <a:cs typeface="Arial" charset="0"/>
            </a:endParaRPr>
          </a:p>
          <a:p>
            <a:pPr fontAlgn="base">
              <a:spcBef>
                <a:spcPct val="0"/>
              </a:spcBef>
              <a:spcAft>
                <a:spcPct val="0"/>
              </a:spcAft>
              <a:defRPr/>
            </a:pPr>
            <a:r>
              <a:rPr lang="en-US" dirty="0" smtClean="0">
                <a:solidFill>
                  <a:prstClr val="black"/>
                </a:solidFill>
                <a:cs typeface="Arial" charset="0"/>
              </a:rPr>
              <a:t>	</a:t>
            </a:r>
          </a:p>
        </p:txBody>
      </p:sp>
    </p:spTree>
    <p:custDataLst>
      <p:tags r:id="rId1"/>
    </p:custDataLst>
    <p:extLst>
      <p:ext uri="{BB962C8B-B14F-4D97-AF65-F5344CB8AC3E}">
        <p14:creationId xmlns:p14="http://schemas.microsoft.com/office/powerpoint/2010/main" val="38194280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linds(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linds(horizontal)">
                                      <p:cBhvr>
                                        <p:cTn id="22" dur="500"/>
                                        <p:tgtEl>
                                          <p:spTgt spid="8">
                                            <p:txEl>
                                              <p:pRg st="2" end="2"/>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blinds(horizontal)">
                                      <p:cBhvr>
                                        <p:cTn id="25" dur="500"/>
                                        <p:tgtEl>
                                          <p:spTgt spid="8">
                                            <p:txEl>
                                              <p:pRg st="3" end="3"/>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blinds(horizontal)">
                                      <p:cBhvr>
                                        <p:cTn id="28" dur="500"/>
                                        <p:tgtEl>
                                          <p:spTgt spid="8">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blinds(horizontal)">
                                      <p:cBhvr>
                                        <p:cTn id="33" dur="500"/>
                                        <p:tgtEl>
                                          <p:spTgt spid="8">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blinds(horizontal)">
                                      <p:cBhvr>
                                        <p:cTn id="38" dur="500"/>
                                        <p:tgtEl>
                                          <p:spTgt spid="8">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Effect transition="in" filter="blinds(horizontal)">
                                      <p:cBhvr>
                                        <p:cTn id="43" dur="500"/>
                                        <p:tgtEl>
                                          <p:spTgt spid="8">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8">
                                            <p:txEl>
                                              <p:pRg st="8" end="8"/>
                                            </p:txEl>
                                          </p:spTgt>
                                        </p:tgtEl>
                                        <p:attrNameLst>
                                          <p:attrName>style.visibility</p:attrName>
                                        </p:attrNameLst>
                                      </p:cBhvr>
                                      <p:to>
                                        <p:strVal val="visible"/>
                                      </p:to>
                                    </p:set>
                                    <p:animEffect transition="in" filter="blinds(horizontal)">
                                      <p:cBhvr>
                                        <p:cTn id="48" dur="500"/>
                                        <p:tgtEl>
                                          <p:spTgt spid="8">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8">
                                            <p:txEl>
                                              <p:pRg st="9" end="9"/>
                                            </p:txEl>
                                          </p:spTgt>
                                        </p:tgtEl>
                                        <p:attrNameLst>
                                          <p:attrName>style.visibility</p:attrName>
                                        </p:attrNameLst>
                                      </p:cBhvr>
                                      <p:to>
                                        <p:strVal val="visible"/>
                                      </p:to>
                                    </p:set>
                                    <p:animEffect transition="in" filter="blinds(horizontal)">
                                      <p:cBhvr>
                                        <p:cTn id="53" dur="500"/>
                                        <p:tgtEl>
                                          <p:spTgt spid="8">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8">
                                            <p:txEl>
                                              <p:pRg st="10" end="10"/>
                                            </p:txEl>
                                          </p:spTgt>
                                        </p:tgtEl>
                                        <p:attrNameLst>
                                          <p:attrName>style.visibility</p:attrName>
                                        </p:attrNameLst>
                                      </p:cBhvr>
                                      <p:to>
                                        <p:strVal val="visible"/>
                                      </p:to>
                                    </p:set>
                                    <p:animEffect transition="in" filter="blinds(horizontal)">
                                      <p:cBhvr>
                                        <p:cTn id="58"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2" name="TextBox 1"/>
          <p:cNvSpPr txBox="1"/>
          <p:nvPr/>
        </p:nvSpPr>
        <p:spPr>
          <a:xfrm>
            <a:off x="2133600" y="381000"/>
            <a:ext cx="5005473" cy="1077218"/>
          </a:xfrm>
          <a:prstGeom prst="rect">
            <a:avLst/>
          </a:prstGeom>
          <a:noFill/>
        </p:spPr>
        <p:txBody>
          <a:bodyPr wrap="none" rtlCol="0">
            <a:spAutoFit/>
          </a:bodyPr>
          <a:lstStyle/>
          <a:p>
            <a:r>
              <a:rPr lang="en-US" sz="3200" b="1" dirty="0" smtClean="0">
                <a:solidFill>
                  <a:prstClr val="white"/>
                </a:solidFill>
              </a:rPr>
              <a:t>Political Parties Timeline</a:t>
            </a:r>
          </a:p>
          <a:p>
            <a:pPr algn="ctr"/>
            <a:r>
              <a:rPr lang="en-US" b="1" dirty="0" smtClean="0">
                <a:solidFill>
                  <a:prstClr val="white"/>
                </a:solidFill>
              </a:rPr>
              <a:t>1860-1920</a:t>
            </a:r>
            <a:r>
              <a:rPr lang="en-US" sz="3200" b="1" dirty="0" smtClean="0">
                <a:solidFill>
                  <a:prstClr val="white"/>
                </a:solidFill>
              </a:rPr>
              <a:t> </a:t>
            </a:r>
            <a:endParaRPr lang="en-US" sz="3200" b="1" dirty="0">
              <a:solidFill>
                <a:prstClr val="white"/>
              </a:solidFill>
            </a:endParaRPr>
          </a:p>
        </p:txBody>
      </p:sp>
      <p:sp>
        <p:nvSpPr>
          <p:cNvPr id="3" name="TextBox 2"/>
          <p:cNvSpPr txBox="1"/>
          <p:nvPr/>
        </p:nvSpPr>
        <p:spPr>
          <a:xfrm>
            <a:off x="864733" y="1840468"/>
            <a:ext cx="6385081" cy="369332"/>
          </a:xfrm>
          <a:prstGeom prst="rect">
            <a:avLst/>
          </a:prstGeom>
          <a:noFill/>
        </p:spPr>
        <p:txBody>
          <a:bodyPr wrap="none" rtlCol="0">
            <a:spAutoFit/>
          </a:bodyPr>
          <a:lstStyle/>
          <a:p>
            <a:r>
              <a:rPr lang="en-US" dirty="0" smtClean="0">
                <a:solidFill>
                  <a:prstClr val="white"/>
                </a:solidFill>
              </a:rPr>
              <a:t>1860		Republican		</a:t>
            </a:r>
            <a:r>
              <a:rPr lang="en-US" sz="1200" dirty="0">
                <a:solidFill>
                  <a:prstClr val="white"/>
                </a:solidFill>
              </a:rPr>
              <a:t> </a:t>
            </a:r>
            <a:r>
              <a:rPr lang="en-US" sz="1200" dirty="0" smtClean="0">
                <a:solidFill>
                  <a:prstClr val="white"/>
                </a:solidFill>
              </a:rPr>
              <a:t>            </a:t>
            </a:r>
            <a:r>
              <a:rPr lang="en-US" dirty="0" smtClean="0">
                <a:solidFill>
                  <a:prstClr val="white"/>
                </a:solidFill>
              </a:rPr>
              <a:t> Democrat</a:t>
            </a:r>
            <a:endParaRPr lang="en-US" dirty="0">
              <a:solidFill>
                <a:prstClr val="white"/>
              </a:solidFill>
            </a:endParaRPr>
          </a:p>
        </p:txBody>
      </p:sp>
      <p:cxnSp>
        <p:nvCxnSpPr>
          <p:cNvPr id="5" name="Straight Connector 4"/>
          <p:cNvCxnSpPr/>
          <p:nvPr/>
        </p:nvCxnSpPr>
        <p:spPr bwMode="auto">
          <a:xfrm>
            <a:off x="3279321" y="2209800"/>
            <a:ext cx="43543" cy="3307318"/>
          </a:xfrm>
          <a:prstGeom prst="line">
            <a:avLst/>
          </a:prstGeom>
          <a:solidFill>
            <a:schemeClr val="accent1"/>
          </a:solidFill>
          <a:ln w="19050" cap="flat" cmpd="sng" algn="ctr">
            <a:solidFill>
              <a:schemeClr val="tx1"/>
            </a:solidFill>
            <a:prstDash val="solid"/>
            <a:miter lim="800000"/>
            <a:headEnd type="none" w="med" len="med"/>
            <a:tailEnd type="none" w="med" len="med"/>
          </a:ln>
          <a:effectLst/>
        </p:spPr>
      </p:cxnSp>
      <p:sp>
        <p:nvSpPr>
          <p:cNvPr id="10" name="TextBox 9"/>
          <p:cNvSpPr txBox="1"/>
          <p:nvPr/>
        </p:nvSpPr>
        <p:spPr>
          <a:xfrm>
            <a:off x="864733" y="2680900"/>
            <a:ext cx="697627" cy="369332"/>
          </a:xfrm>
          <a:prstGeom prst="rect">
            <a:avLst/>
          </a:prstGeom>
          <a:noFill/>
        </p:spPr>
        <p:txBody>
          <a:bodyPr wrap="none" rtlCol="0">
            <a:spAutoFit/>
          </a:bodyPr>
          <a:lstStyle/>
          <a:p>
            <a:r>
              <a:rPr lang="en-US" dirty="0" smtClean="0">
                <a:solidFill>
                  <a:prstClr val="white"/>
                </a:solidFill>
              </a:rPr>
              <a:t>1880</a:t>
            </a:r>
            <a:endParaRPr lang="en-US" dirty="0">
              <a:solidFill>
                <a:prstClr val="white"/>
              </a:solidFill>
            </a:endParaRPr>
          </a:p>
        </p:txBody>
      </p:sp>
      <p:sp>
        <p:nvSpPr>
          <p:cNvPr id="11" name="Rectangle 10"/>
          <p:cNvSpPr/>
          <p:nvPr/>
        </p:nvSpPr>
        <p:spPr>
          <a:xfrm>
            <a:off x="888545" y="3516574"/>
            <a:ext cx="697627" cy="369332"/>
          </a:xfrm>
          <a:prstGeom prst="rect">
            <a:avLst/>
          </a:prstGeom>
        </p:spPr>
        <p:txBody>
          <a:bodyPr wrap="none">
            <a:spAutoFit/>
          </a:bodyPr>
          <a:lstStyle/>
          <a:p>
            <a:r>
              <a:rPr lang="en-US" dirty="0" smtClean="0">
                <a:solidFill>
                  <a:prstClr val="white"/>
                </a:solidFill>
              </a:rPr>
              <a:t>1900</a:t>
            </a:r>
            <a:endParaRPr lang="en-US" dirty="0">
              <a:solidFill>
                <a:prstClr val="white"/>
              </a:solidFill>
            </a:endParaRPr>
          </a:p>
        </p:txBody>
      </p:sp>
      <p:cxnSp>
        <p:nvCxnSpPr>
          <p:cNvPr id="14" name="Straight Connector 13"/>
          <p:cNvCxnSpPr/>
          <p:nvPr/>
        </p:nvCxnSpPr>
        <p:spPr bwMode="auto">
          <a:xfrm>
            <a:off x="6681563" y="2202027"/>
            <a:ext cx="50118" cy="3315091"/>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sp>
        <p:nvSpPr>
          <p:cNvPr id="19" name="Rectangle 18"/>
          <p:cNvSpPr/>
          <p:nvPr/>
        </p:nvSpPr>
        <p:spPr>
          <a:xfrm>
            <a:off x="893308" y="4276733"/>
            <a:ext cx="697627" cy="369332"/>
          </a:xfrm>
          <a:prstGeom prst="rect">
            <a:avLst/>
          </a:prstGeom>
        </p:spPr>
        <p:txBody>
          <a:bodyPr wrap="none">
            <a:spAutoFit/>
          </a:bodyPr>
          <a:lstStyle/>
          <a:p>
            <a:r>
              <a:rPr lang="en-US" dirty="0" smtClean="0">
                <a:solidFill>
                  <a:prstClr val="white"/>
                </a:solidFill>
              </a:rPr>
              <a:t>1910</a:t>
            </a:r>
            <a:endParaRPr lang="en-US" dirty="0">
              <a:solidFill>
                <a:prstClr val="white"/>
              </a:solidFill>
            </a:endParaRPr>
          </a:p>
        </p:txBody>
      </p:sp>
      <p:sp>
        <p:nvSpPr>
          <p:cNvPr id="21" name="Rectangle 20"/>
          <p:cNvSpPr/>
          <p:nvPr/>
        </p:nvSpPr>
        <p:spPr>
          <a:xfrm>
            <a:off x="888544" y="5028043"/>
            <a:ext cx="697627" cy="369332"/>
          </a:xfrm>
          <a:prstGeom prst="rect">
            <a:avLst/>
          </a:prstGeom>
        </p:spPr>
        <p:txBody>
          <a:bodyPr wrap="none">
            <a:spAutoFit/>
          </a:bodyPr>
          <a:lstStyle/>
          <a:p>
            <a:r>
              <a:rPr lang="en-US" dirty="0" smtClean="0">
                <a:solidFill>
                  <a:prstClr val="white"/>
                </a:solidFill>
              </a:rPr>
              <a:t>1920</a:t>
            </a:r>
            <a:endParaRPr lang="en-US" dirty="0">
              <a:solidFill>
                <a:prstClr val="white"/>
              </a:solidFill>
            </a:endParaRPr>
          </a:p>
        </p:txBody>
      </p:sp>
      <p:sp>
        <p:nvSpPr>
          <p:cNvPr id="32768" name="TextBox 32767"/>
          <p:cNvSpPr txBox="1"/>
          <p:nvPr/>
        </p:nvSpPr>
        <p:spPr>
          <a:xfrm>
            <a:off x="7164709" y="2542400"/>
            <a:ext cx="934871" cy="276999"/>
          </a:xfrm>
          <a:prstGeom prst="rect">
            <a:avLst/>
          </a:prstGeom>
          <a:noFill/>
        </p:spPr>
        <p:txBody>
          <a:bodyPr wrap="none" rtlCol="0">
            <a:spAutoFit/>
          </a:bodyPr>
          <a:lstStyle/>
          <a:p>
            <a:r>
              <a:rPr lang="en-US" sz="1200" dirty="0" smtClean="0">
                <a:solidFill>
                  <a:prstClr val="white"/>
                </a:solidFill>
              </a:rPr>
              <a:t>Greenback</a:t>
            </a:r>
            <a:endParaRPr lang="en-US" sz="1200" dirty="0">
              <a:solidFill>
                <a:prstClr val="white"/>
              </a:solidFill>
            </a:endParaRPr>
          </a:p>
        </p:txBody>
      </p:sp>
      <p:sp>
        <p:nvSpPr>
          <p:cNvPr id="32774" name="TextBox 32773"/>
          <p:cNvSpPr txBox="1"/>
          <p:nvPr/>
        </p:nvSpPr>
        <p:spPr>
          <a:xfrm>
            <a:off x="4876800" y="2727066"/>
            <a:ext cx="729687" cy="276999"/>
          </a:xfrm>
          <a:prstGeom prst="rect">
            <a:avLst/>
          </a:prstGeom>
          <a:noFill/>
        </p:spPr>
        <p:txBody>
          <a:bodyPr wrap="none" rtlCol="0">
            <a:spAutoFit/>
          </a:bodyPr>
          <a:lstStyle/>
          <a:p>
            <a:r>
              <a:rPr lang="en-US" sz="1200" dirty="0" smtClean="0">
                <a:solidFill>
                  <a:prstClr val="white"/>
                </a:solidFill>
              </a:rPr>
              <a:t>Populist</a:t>
            </a:r>
            <a:endParaRPr lang="en-US" sz="1200" dirty="0">
              <a:solidFill>
                <a:prstClr val="white"/>
              </a:solidFill>
            </a:endParaRPr>
          </a:p>
        </p:txBody>
      </p:sp>
      <p:sp>
        <p:nvSpPr>
          <p:cNvPr id="18" name="TextBox 17"/>
          <p:cNvSpPr txBox="1"/>
          <p:nvPr/>
        </p:nvSpPr>
        <p:spPr>
          <a:xfrm>
            <a:off x="3673928" y="4152418"/>
            <a:ext cx="942887" cy="276999"/>
          </a:xfrm>
          <a:prstGeom prst="rect">
            <a:avLst/>
          </a:prstGeom>
          <a:noFill/>
        </p:spPr>
        <p:txBody>
          <a:bodyPr wrap="none" rtlCol="0">
            <a:spAutoFit/>
          </a:bodyPr>
          <a:lstStyle/>
          <a:p>
            <a:r>
              <a:rPr lang="en-US" sz="1200" dirty="0" smtClean="0"/>
              <a:t>Bull Moose</a:t>
            </a:r>
            <a:endParaRPr lang="en-US" sz="1200" dirty="0"/>
          </a:p>
        </p:txBody>
      </p:sp>
      <p:sp>
        <p:nvSpPr>
          <p:cNvPr id="29" name="TextBox 28"/>
          <p:cNvSpPr txBox="1"/>
          <p:nvPr/>
        </p:nvSpPr>
        <p:spPr>
          <a:xfrm>
            <a:off x="5364280" y="3494802"/>
            <a:ext cx="755335" cy="276999"/>
          </a:xfrm>
          <a:prstGeom prst="rect">
            <a:avLst/>
          </a:prstGeom>
          <a:noFill/>
        </p:spPr>
        <p:txBody>
          <a:bodyPr wrap="none" rtlCol="0">
            <a:spAutoFit/>
          </a:bodyPr>
          <a:lstStyle/>
          <a:p>
            <a:r>
              <a:rPr lang="en-US" sz="1200" dirty="0" smtClean="0"/>
              <a:t>Socialist</a:t>
            </a:r>
            <a:endParaRPr lang="en-US" sz="1200" dirty="0"/>
          </a:p>
        </p:txBody>
      </p:sp>
      <p:cxnSp>
        <p:nvCxnSpPr>
          <p:cNvPr id="32777" name="Straight Connector 32776"/>
          <p:cNvCxnSpPr/>
          <p:nvPr/>
        </p:nvCxnSpPr>
        <p:spPr bwMode="auto">
          <a:xfrm>
            <a:off x="5241643" y="3050232"/>
            <a:ext cx="0" cy="466342"/>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32785" name="Straight Connector 32784"/>
          <p:cNvCxnSpPr>
            <a:stCxn id="29" idx="2"/>
          </p:cNvCxnSpPr>
          <p:nvPr/>
        </p:nvCxnSpPr>
        <p:spPr bwMode="auto">
          <a:xfrm>
            <a:off x="5741948" y="3771801"/>
            <a:ext cx="24626" cy="952599"/>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32793" name="Straight Arrow Connector 32792"/>
          <p:cNvCxnSpPr/>
          <p:nvPr/>
        </p:nvCxnSpPr>
        <p:spPr bwMode="auto">
          <a:xfrm flipV="1">
            <a:off x="3429000" y="4307348"/>
            <a:ext cx="244928" cy="170482"/>
          </a:xfrm>
          <a:prstGeom prst="straightConnector1">
            <a:avLst/>
          </a:prstGeom>
          <a:solidFill>
            <a:schemeClr val="accent1"/>
          </a:solidFill>
          <a:ln w="12700" cap="flat" cmpd="sng" algn="ctr">
            <a:solidFill>
              <a:schemeClr val="tx1"/>
            </a:solidFill>
            <a:prstDash val="solid"/>
            <a:miter lim="800000"/>
            <a:headEnd type="none" w="med" len="med"/>
            <a:tailEnd type="arrow"/>
          </a:ln>
          <a:effectLst/>
        </p:spPr>
      </p:cxnSp>
      <p:cxnSp>
        <p:nvCxnSpPr>
          <p:cNvPr id="32804" name="Straight Connector 32803"/>
          <p:cNvCxnSpPr/>
          <p:nvPr/>
        </p:nvCxnSpPr>
        <p:spPr bwMode="auto">
          <a:xfrm flipH="1">
            <a:off x="6934200" y="2865566"/>
            <a:ext cx="457200" cy="411034"/>
          </a:xfrm>
          <a:prstGeom prst="line">
            <a:avLst/>
          </a:prstGeom>
          <a:solidFill>
            <a:schemeClr val="accent1"/>
          </a:solidFill>
          <a:ln w="12700" cap="flat" cmpd="sng" algn="ctr">
            <a:solidFill>
              <a:schemeClr val="tx1"/>
            </a:solidFill>
            <a:prstDash val="dash"/>
            <a:miter lim="800000"/>
            <a:headEnd type="none" w="med" len="med"/>
            <a:tailEnd type="triangle" w="med" len="med"/>
          </a:ln>
          <a:effectLst/>
        </p:spPr>
      </p:cxnSp>
      <p:cxnSp>
        <p:nvCxnSpPr>
          <p:cNvPr id="32810" name="Straight Connector 32809"/>
          <p:cNvCxnSpPr/>
          <p:nvPr/>
        </p:nvCxnSpPr>
        <p:spPr bwMode="auto">
          <a:xfrm>
            <a:off x="5241643" y="3516574"/>
            <a:ext cx="0" cy="369332"/>
          </a:xfrm>
          <a:prstGeom prst="line">
            <a:avLst/>
          </a:prstGeom>
          <a:solidFill>
            <a:schemeClr val="accent1"/>
          </a:solidFill>
          <a:ln w="12700" cap="flat" cmpd="sng" algn="ctr">
            <a:solidFill>
              <a:schemeClr val="tx1"/>
            </a:solidFill>
            <a:prstDash val="dash"/>
            <a:miter lim="800000"/>
            <a:headEnd type="none" w="med" len="med"/>
            <a:tailEnd type="none" w="med" len="med"/>
          </a:ln>
          <a:effectLst/>
        </p:spPr>
      </p:cxnSp>
      <p:cxnSp>
        <p:nvCxnSpPr>
          <p:cNvPr id="32815" name="Straight Connector 32814"/>
          <p:cNvCxnSpPr/>
          <p:nvPr/>
        </p:nvCxnSpPr>
        <p:spPr bwMode="auto">
          <a:xfrm>
            <a:off x="5766574" y="4724400"/>
            <a:ext cx="24626" cy="501134"/>
          </a:xfrm>
          <a:prstGeom prst="line">
            <a:avLst/>
          </a:prstGeom>
          <a:solidFill>
            <a:schemeClr val="accent1"/>
          </a:solidFill>
          <a:ln w="12700" cap="flat" cmpd="sng" algn="ctr">
            <a:solidFill>
              <a:schemeClr val="tx1"/>
            </a:solidFill>
            <a:prstDash val="dash"/>
            <a:miter lim="800000"/>
            <a:headEnd type="none" w="med" len="med"/>
            <a:tailEnd type="none" w="med" len="med"/>
          </a:ln>
          <a:effectLst/>
        </p:spPr>
      </p:cxnSp>
      <p:sp>
        <p:nvSpPr>
          <p:cNvPr id="32816" name="TextBox 32815"/>
          <p:cNvSpPr txBox="1"/>
          <p:nvPr/>
        </p:nvSpPr>
        <p:spPr>
          <a:xfrm>
            <a:off x="3886200" y="2819399"/>
            <a:ext cx="907621" cy="276999"/>
          </a:xfrm>
          <a:prstGeom prst="rect">
            <a:avLst/>
          </a:prstGeom>
          <a:noFill/>
        </p:spPr>
        <p:txBody>
          <a:bodyPr wrap="none" rtlCol="0">
            <a:spAutoFit/>
          </a:bodyPr>
          <a:lstStyle/>
          <a:p>
            <a:r>
              <a:rPr lang="en-US" sz="1200" dirty="0" smtClean="0"/>
              <a:t>Prohibition</a:t>
            </a:r>
            <a:endParaRPr lang="en-US" sz="1200" dirty="0"/>
          </a:p>
        </p:txBody>
      </p:sp>
      <p:cxnSp>
        <p:nvCxnSpPr>
          <p:cNvPr id="32818" name="Straight Connector 32817"/>
          <p:cNvCxnSpPr/>
          <p:nvPr/>
        </p:nvCxnSpPr>
        <p:spPr bwMode="auto">
          <a:xfrm>
            <a:off x="4572000" y="3096398"/>
            <a:ext cx="44815" cy="1878569"/>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84" name="Straight Connector 83"/>
          <p:cNvCxnSpPr/>
          <p:nvPr/>
        </p:nvCxnSpPr>
        <p:spPr bwMode="auto">
          <a:xfrm>
            <a:off x="4611710" y="5015984"/>
            <a:ext cx="24626" cy="501134"/>
          </a:xfrm>
          <a:prstGeom prst="line">
            <a:avLst/>
          </a:prstGeom>
          <a:solidFill>
            <a:schemeClr val="accent1"/>
          </a:solidFill>
          <a:ln w="12700" cap="flat" cmpd="sng" algn="ctr">
            <a:solidFill>
              <a:schemeClr val="tx1"/>
            </a:solidFill>
            <a:prstDash val="dash"/>
            <a:miter lim="800000"/>
            <a:headEnd type="none" w="med" len="med"/>
            <a:tailEnd type="none" w="med" len="med"/>
          </a:ln>
          <a:effectLst/>
        </p:spPr>
      </p:cxnSp>
    </p:spTree>
    <p:custDataLst>
      <p:tags r:id="rId1"/>
    </p:custDataLst>
    <p:extLst>
      <p:ext uri="{BB962C8B-B14F-4D97-AF65-F5344CB8AC3E}">
        <p14:creationId xmlns:p14="http://schemas.microsoft.com/office/powerpoint/2010/main" val="294455030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7" name="TextBox 6"/>
          <p:cNvSpPr txBox="1"/>
          <p:nvPr/>
        </p:nvSpPr>
        <p:spPr>
          <a:xfrm>
            <a:off x="609600" y="533400"/>
            <a:ext cx="7086600" cy="523220"/>
          </a:xfrm>
          <a:prstGeom prst="rect">
            <a:avLst/>
          </a:prstGeom>
          <a:noFill/>
        </p:spPr>
        <p:txBody>
          <a:bodyPr wrap="square">
            <a:spAutoFit/>
          </a:bodyPr>
          <a:lstStyle/>
          <a:p>
            <a:pPr fontAlgn="base">
              <a:spcBef>
                <a:spcPct val="0"/>
              </a:spcBef>
              <a:spcAft>
                <a:spcPct val="0"/>
              </a:spcAft>
              <a:defRPr/>
            </a:pPr>
            <a:r>
              <a:rPr lang="en-US" sz="2800" b="1" dirty="0" smtClean="0">
                <a:solidFill>
                  <a:prstClr val="black"/>
                </a:solidFill>
                <a:cs typeface="Arial" charset="0"/>
              </a:rPr>
              <a:t>The Fifth Party System:  1932-1968</a:t>
            </a:r>
            <a:endParaRPr lang="en-US" sz="2800" b="1" dirty="0">
              <a:solidFill>
                <a:prstClr val="black"/>
              </a:solidFill>
              <a:cs typeface="Arial" charset="0"/>
            </a:endParaRPr>
          </a:p>
        </p:txBody>
      </p:sp>
      <p:sp>
        <p:nvSpPr>
          <p:cNvPr id="8" name="TextBox 7"/>
          <p:cNvSpPr txBox="1"/>
          <p:nvPr/>
        </p:nvSpPr>
        <p:spPr>
          <a:xfrm>
            <a:off x="582386" y="1295400"/>
            <a:ext cx="8229600" cy="5170646"/>
          </a:xfrm>
          <a:prstGeom prst="rect">
            <a:avLst/>
          </a:prstGeom>
          <a:noFill/>
        </p:spPr>
        <p:txBody>
          <a:bodyPr wrap="square">
            <a:spAutoFit/>
          </a:bodyPr>
          <a:lstStyle/>
          <a:p>
            <a:pPr fontAlgn="base">
              <a:spcBef>
                <a:spcPct val="0"/>
              </a:spcBef>
              <a:spcAft>
                <a:spcPct val="0"/>
              </a:spcAft>
              <a:defRPr/>
            </a:pPr>
            <a:r>
              <a:rPr lang="en-US" sz="2400" dirty="0" smtClean="0">
                <a:solidFill>
                  <a:prstClr val="black"/>
                </a:solidFill>
                <a:cs typeface="Arial" charset="0"/>
              </a:rPr>
              <a:t>The stock market crash and the Great Depression were blamed on the Republicans and their President Herbert Hoover.</a:t>
            </a: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A new Democratic coalition formed:</a:t>
            </a:r>
            <a:endParaRPr lang="en-US" dirty="0" smtClean="0">
              <a:solidFill>
                <a:prstClr val="black"/>
              </a:solidFill>
              <a:cs typeface="Arial" charset="0"/>
            </a:endParaRP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Southerners</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urban workers</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minorities (African Americans, ethnic Americans, Jews, Roman 	Catholics)</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farmers</a:t>
            </a: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Groups that favored an increased role for the federal government through the New Deal public works, pro-union legislation, social welfare programs, and farm supports favored the Democrats. </a:t>
            </a:r>
          </a:p>
        </p:txBody>
      </p:sp>
    </p:spTree>
    <p:custDataLst>
      <p:tags r:id="rId1"/>
    </p:custDataLst>
    <p:extLst>
      <p:ext uri="{BB962C8B-B14F-4D97-AF65-F5344CB8AC3E}">
        <p14:creationId xmlns:p14="http://schemas.microsoft.com/office/powerpoint/2010/main" val="17130165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linds(horizontal)">
                                      <p:cBhvr>
                                        <p:cTn id="20" dur="500"/>
                                        <p:tgtEl>
                                          <p:spTgt spid="8">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linds(horizontal)">
                                      <p:cBhvr>
                                        <p:cTn id="23" dur="500"/>
                                        <p:tgtEl>
                                          <p:spTgt spid="8">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blinds(horizontal)">
                                      <p:cBhvr>
                                        <p:cTn id="26" dur="500"/>
                                        <p:tgtEl>
                                          <p:spTgt spid="8">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blinds(horizontal)">
                                      <p:cBhvr>
                                        <p:cTn id="29" dur="500"/>
                                        <p:tgtEl>
                                          <p:spTgt spid="8">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
                                            <p:txEl>
                                              <p:pRg st="8" end="8"/>
                                            </p:txEl>
                                          </p:spTgt>
                                        </p:tgtEl>
                                        <p:attrNameLst>
                                          <p:attrName>style.visibility</p:attrName>
                                        </p:attrNameLst>
                                      </p:cBhvr>
                                      <p:to>
                                        <p:strVal val="visible"/>
                                      </p:to>
                                    </p:set>
                                    <p:animEffect transition="in" filter="blinds(horizontal)">
                                      <p:cBhvr>
                                        <p:cTn id="34"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7" name="TextBox 6"/>
          <p:cNvSpPr txBox="1"/>
          <p:nvPr/>
        </p:nvSpPr>
        <p:spPr>
          <a:xfrm>
            <a:off x="609600" y="533400"/>
            <a:ext cx="7086600" cy="523220"/>
          </a:xfrm>
          <a:prstGeom prst="rect">
            <a:avLst/>
          </a:prstGeom>
          <a:noFill/>
        </p:spPr>
        <p:txBody>
          <a:bodyPr wrap="square">
            <a:spAutoFit/>
          </a:bodyPr>
          <a:lstStyle/>
          <a:p>
            <a:pPr fontAlgn="base">
              <a:spcBef>
                <a:spcPct val="0"/>
              </a:spcBef>
              <a:spcAft>
                <a:spcPct val="0"/>
              </a:spcAft>
              <a:defRPr/>
            </a:pPr>
            <a:r>
              <a:rPr lang="en-US" sz="2800" b="1" dirty="0" smtClean="0">
                <a:solidFill>
                  <a:prstClr val="black"/>
                </a:solidFill>
                <a:cs typeface="Arial" charset="0"/>
              </a:rPr>
              <a:t>The Fifth Party System:  1932-1964</a:t>
            </a:r>
            <a:endParaRPr lang="en-US" sz="2800" b="1" dirty="0">
              <a:solidFill>
                <a:prstClr val="black"/>
              </a:solidFill>
              <a:cs typeface="Arial" charset="0"/>
            </a:endParaRPr>
          </a:p>
        </p:txBody>
      </p:sp>
      <p:sp>
        <p:nvSpPr>
          <p:cNvPr id="8" name="TextBox 7"/>
          <p:cNvSpPr txBox="1"/>
          <p:nvPr/>
        </p:nvSpPr>
        <p:spPr>
          <a:xfrm>
            <a:off x="582386" y="1295400"/>
            <a:ext cx="8229600" cy="2585323"/>
          </a:xfrm>
          <a:prstGeom prst="rect">
            <a:avLst/>
          </a:prstGeom>
          <a:noFill/>
        </p:spPr>
        <p:txBody>
          <a:bodyPr wrap="square">
            <a:spAutoFit/>
          </a:bodyPr>
          <a:lstStyle/>
          <a:p>
            <a:pPr fontAlgn="base">
              <a:spcBef>
                <a:spcPct val="0"/>
              </a:spcBef>
              <a:spcAft>
                <a:spcPct val="0"/>
              </a:spcAft>
              <a:defRPr/>
            </a:pPr>
            <a:r>
              <a:rPr lang="en-US" sz="2400" dirty="0" smtClean="0">
                <a:solidFill>
                  <a:prstClr val="black"/>
                </a:solidFill>
                <a:cs typeface="Arial" charset="0"/>
              </a:rPr>
              <a:t>Throughout the New Deal era, the two major parties were roughly divided along class lines.</a:t>
            </a:r>
            <a:endParaRPr lang="en-US" dirty="0" smtClean="0">
              <a:solidFill>
                <a:prstClr val="black"/>
              </a:solidFill>
              <a:cs typeface="Arial" charset="0"/>
            </a:endParaRP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the Democratic party supported the working class and the poor</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the Republicans represented business interests and the more 	affluent</a:t>
            </a:r>
          </a:p>
          <a:p>
            <a:pPr fontAlgn="base">
              <a:spcBef>
                <a:spcPct val="0"/>
              </a:spcBef>
              <a:spcAft>
                <a:spcPct val="0"/>
              </a:spcAft>
              <a:defRPr/>
            </a:pPr>
            <a:endParaRPr lang="en-US" dirty="0">
              <a:solidFill>
                <a:prstClr val="black"/>
              </a:solidFill>
              <a:cs typeface="Arial" charset="0"/>
            </a:endParaRPr>
          </a:p>
          <a:p>
            <a:pPr fontAlgn="base">
              <a:spcBef>
                <a:spcPct val="0"/>
              </a:spcBef>
              <a:spcAft>
                <a:spcPct val="0"/>
              </a:spcAft>
              <a:defRPr/>
            </a:pPr>
            <a:endParaRPr lang="en-US" sz="2400" dirty="0" smtClean="0">
              <a:solidFill>
                <a:prstClr val="black"/>
              </a:solidFill>
              <a:cs typeface="Arial" charset="0"/>
            </a:endParaRPr>
          </a:p>
          <a:p>
            <a:pPr fontAlgn="base">
              <a:spcBef>
                <a:spcPct val="0"/>
              </a:spcBef>
              <a:spcAft>
                <a:spcPct val="0"/>
              </a:spcAft>
              <a:defRPr/>
            </a:pPr>
            <a:endParaRPr lang="en-US" dirty="0" smtClean="0">
              <a:solidFill>
                <a:prstClr val="black"/>
              </a:solidFill>
              <a:cs typeface="Arial" charset="0"/>
            </a:endParaRPr>
          </a:p>
        </p:txBody>
      </p:sp>
      <p:pic>
        <p:nvPicPr>
          <p:cNvPr id="1026" name="Picture 2" descr="http://t0.gstatic.com/images?q=tbn:ANd9GcTSyINOk5GP3G6yWHzYFDeCWwfz1a9nc-uPgcTm_aF_LsxCzWkt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8100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0.gstatic.com/images?q=tbn:ANd9GcSROx33epsqNMPi5cpZ2t3g75RCXbFfGx1sCqUJ1Xeick9pvCc1X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875280"/>
            <a:ext cx="1731538" cy="20778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964582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linds(horizontal)">
                                      <p:cBhvr>
                                        <p:cTn id="15" dur="500"/>
                                        <p:tgtEl>
                                          <p:spTgt spid="8">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blinds(horizontal)">
                                      <p:cBhvr>
                                        <p:cTn id="18" dur="500"/>
                                        <p:tgtEl>
                                          <p:spTgt spid="8">
                                            <p:txEl>
                                              <p:pRg st="2" end="2"/>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2" name="TextBox 1"/>
          <p:cNvSpPr txBox="1"/>
          <p:nvPr/>
        </p:nvSpPr>
        <p:spPr>
          <a:xfrm>
            <a:off x="2133600" y="381000"/>
            <a:ext cx="5005473" cy="1077218"/>
          </a:xfrm>
          <a:prstGeom prst="rect">
            <a:avLst/>
          </a:prstGeom>
          <a:noFill/>
        </p:spPr>
        <p:txBody>
          <a:bodyPr wrap="none" rtlCol="0">
            <a:spAutoFit/>
          </a:bodyPr>
          <a:lstStyle/>
          <a:p>
            <a:r>
              <a:rPr lang="en-US" sz="3200" b="1" dirty="0" smtClean="0">
                <a:solidFill>
                  <a:prstClr val="white"/>
                </a:solidFill>
              </a:rPr>
              <a:t>Political Parties Timeline</a:t>
            </a:r>
          </a:p>
          <a:p>
            <a:pPr algn="ctr"/>
            <a:r>
              <a:rPr lang="en-US" b="1" dirty="0" smtClean="0">
                <a:solidFill>
                  <a:prstClr val="white"/>
                </a:solidFill>
              </a:rPr>
              <a:t>1920-2010</a:t>
            </a:r>
            <a:r>
              <a:rPr lang="en-US" sz="3200" b="1" dirty="0" smtClean="0">
                <a:solidFill>
                  <a:prstClr val="white"/>
                </a:solidFill>
              </a:rPr>
              <a:t> </a:t>
            </a:r>
            <a:endParaRPr lang="en-US" sz="3200" b="1" dirty="0">
              <a:solidFill>
                <a:prstClr val="white"/>
              </a:solidFill>
            </a:endParaRPr>
          </a:p>
        </p:txBody>
      </p:sp>
      <p:sp>
        <p:nvSpPr>
          <p:cNvPr id="3" name="TextBox 2"/>
          <p:cNvSpPr txBox="1"/>
          <p:nvPr/>
        </p:nvSpPr>
        <p:spPr>
          <a:xfrm>
            <a:off x="864733" y="1840468"/>
            <a:ext cx="6385081" cy="369332"/>
          </a:xfrm>
          <a:prstGeom prst="rect">
            <a:avLst/>
          </a:prstGeom>
          <a:noFill/>
        </p:spPr>
        <p:txBody>
          <a:bodyPr wrap="none" rtlCol="0">
            <a:spAutoFit/>
          </a:bodyPr>
          <a:lstStyle/>
          <a:p>
            <a:r>
              <a:rPr lang="en-US" dirty="0" smtClean="0">
                <a:solidFill>
                  <a:prstClr val="white"/>
                </a:solidFill>
              </a:rPr>
              <a:t>1920		Republican		</a:t>
            </a:r>
            <a:r>
              <a:rPr lang="en-US" sz="1200" dirty="0">
                <a:solidFill>
                  <a:prstClr val="white"/>
                </a:solidFill>
              </a:rPr>
              <a:t> </a:t>
            </a:r>
            <a:r>
              <a:rPr lang="en-US" sz="1200" dirty="0" smtClean="0">
                <a:solidFill>
                  <a:prstClr val="white"/>
                </a:solidFill>
              </a:rPr>
              <a:t>            </a:t>
            </a:r>
            <a:r>
              <a:rPr lang="en-US" dirty="0" smtClean="0">
                <a:solidFill>
                  <a:prstClr val="white"/>
                </a:solidFill>
              </a:rPr>
              <a:t> Democrat</a:t>
            </a:r>
            <a:endParaRPr lang="en-US" dirty="0">
              <a:solidFill>
                <a:prstClr val="white"/>
              </a:solidFill>
            </a:endParaRPr>
          </a:p>
        </p:txBody>
      </p:sp>
      <p:cxnSp>
        <p:nvCxnSpPr>
          <p:cNvPr id="5" name="Straight Connector 4"/>
          <p:cNvCxnSpPr/>
          <p:nvPr/>
        </p:nvCxnSpPr>
        <p:spPr bwMode="auto">
          <a:xfrm>
            <a:off x="3279321" y="2209800"/>
            <a:ext cx="43543" cy="4114800"/>
          </a:xfrm>
          <a:prstGeom prst="line">
            <a:avLst/>
          </a:prstGeom>
          <a:solidFill>
            <a:schemeClr val="accent1"/>
          </a:solidFill>
          <a:ln w="19050" cap="flat" cmpd="sng" algn="ctr">
            <a:solidFill>
              <a:schemeClr val="tx1"/>
            </a:solidFill>
            <a:prstDash val="solid"/>
            <a:miter lim="800000"/>
            <a:headEnd type="none" w="med" len="med"/>
            <a:tailEnd type="none" w="med" len="med"/>
          </a:ln>
          <a:effectLst/>
        </p:spPr>
      </p:cxnSp>
      <p:sp>
        <p:nvSpPr>
          <p:cNvPr id="10" name="TextBox 9"/>
          <p:cNvSpPr txBox="1"/>
          <p:nvPr/>
        </p:nvSpPr>
        <p:spPr>
          <a:xfrm>
            <a:off x="864733" y="2680900"/>
            <a:ext cx="697627" cy="369332"/>
          </a:xfrm>
          <a:prstGeom prst="rect">
            <a:avLst/>
          </a:prstGeom>
          <a:noFill/>
        </p:spPr>
        <p:txBody>
          <a:bodyPr wrap="none" rtlCol="0">
            <a:spAutoFit/>
          </a:bodyPr>
          <a:lstStyle/>
          <a:p>
            <a:r>
              <a:rPr lang="en-US" dirty="0" smtClean="0">
                <a:solidFill>
                  <a:prstClr val="white"/>
                </a:solidFill>
              </a:rPr>
              <a:t>1940</a:t>
            </a:r>
            <a:endParaRPr lang="en-US" dirty="0">
              <a:solidFill>
                <a:prstClr val="white"/>
              </a:solidFill>
            </a:endParaRPr>
          </a:p>
        </p:txBody>
      </p:sp>
      <p:sp>
        <p:nvSpPr>
          <p:cNvPr id="11" name="Rectangle 10"/>
          <p:cNvSpPr/>
          <p:nvPr/>
        </p:nvSpPr>
        <p:spPr>
          <a:xfrm>
            <a:off x="888545" y="3516574"/>
            <a:ext cx="697627" cy="369332"/>
          </a:xfrm>
          <a:prstGeom prst="rect">
            <a:avLst/>
          </a:prstGeom>
        </p:spPr>
        <p:txBody>
          <a:bodyPr wrap="none">
            <a:spAutoFit/>
          </a:bodyPr>
          <a:lstStyle/>
          <a:p>
            <a:r>
              <a:rPr lang="en-US" dirty="0" smtClean="0">
                <a:solidFill>
                  <a:prstClr val="white"/>
                </a:solidFill>
              </a:rPr>
              <a:t>1960</a:t>
            </a:r>
            <a:endParaRPr lang="en-US" dirty="0">
              <a:solidFill>
                <a:prstClr val="white"/>
              </a:solidFill>
            </a:endParaRPr>
          </a:p>
        </p:txBody>
      </p:sp>
      <p:cxnSp>
        <p:nvCxnSpPr>
          <p:cNvPr id="14" name="Straight Connector 13"/>
          <p:cNvCxnSpPr/>
          <p:nvPr/>
        </p:nvCxnSpPr>
        <p:spPr bwMode="auto">
          <a:xfrm>
            <a:off x="6681563" y="2202027"/>
            <a:ext cx="50118" cy="4046373"/>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sp>
        <p:nvSpPr>
          <p:cNvPr id="19" name="Rectangle 18"/>
          <p:cNvSpPr/>
          <p:nvPr/>
        </p:nvSpPr>
        <p:spPr>
          <a:xfrm>
            <a:off x="893308" y="4276733"/>
            <a:ext cx="697627" cy="369332"/>
          </a:xfrm>
          <a:prstGeom prst="rect">
            <a:avLst/>
          </a:prstGeom>
        </p:spPr>
        <p:txBody>
          <a:bodyPr wrap="none">
            <a:spAutoFit/>
          </a:bodyPr>
          <a:lstStyle/>
          <a:p>
            <a:r>
              <a:rPr lang="en-US" dirty="0" smtClean="0">
                <a:solidFill>
                  <a:prstClr val="white"/>
                </a:solidFill>
              </a:rPr>
              <a:t>1980</a:t>
            </a:r>
            <a:endParaRPr lang="en-US" dirty="0">
              <a:solidFill>
                <a:prstClr val="white"/>
              </a:solidFill>
            </a:endParaRPr>
          </a:p>
        </p:txBody>
      </p:sp>
      <p:sp>
        <p:nvSpPr>
          <p:cNvPr id="21" name="Rectangle 20"/>
          <p:cNvSpPr/>
          <p:nvPr/>
        </p:nvSpPr>
        <p:spPr>
          <a:xfrm>
            <a:off x="930727" y="5032736"/>
            <a:ext cx="697627" cy="369332"/>
          </a:xfrm>
          <a:prstGeom prst="rect">
            <a:avLst/>
          </a:prstGeom>
        </p:spPr>
        <p:txBody>
          <a:bodyPr wrap="none">
            <a:spAutoFit/>
          </a:bodyPr>
          <a:lstStyle/>
          <a:p>
            <a:r>
              <a:rPr lang="en-US" dirty="0" smtClean="0">
                <a:solidFill>
                  <a:prstClr val="white"/>
                </a:solidFill>
              </a:rPr>
              <a:t>2000</a:t>
            </a:r>
            <a:endParaRPr lang="en-US" dirty="0">
              <a:solidFill>
                <a:prstClr val="white"/>
              </a:solidFill>
            </a:endParaRPr>
          </a:p>
        </p:txBody>
      </p:sp>
      <p:sp>
        <p:nvSpPr>
          <p:cNvPr id="4" name="TextBox 3"/>
          <p:cNvSpPr txBox="1"/>
          <p:nvPr/>
        </p:nvSpPr>
        <p:spPr>
          <a:xfrm>
            <a:off x="3475264" y="3486734"/>
            <a:ext cx="1726755" cy="276999"/>
          </a:xfrm>
          <a:prstGeom prst="rect">
            <a:avLst/>
          </a:prstGeom>
          <a:noFill/>
        </p:spPr>
        <p:txBody>
          <a:bodyPr wrap="none" rtlCol="0">
            <a:spAutoFit/>
          </a:bodyPr>
          <a:lstStyle/>
          <a:p>
            <a:r>
              <a:rPr lang="en-US" sz="1200" dirty="0" smtClean="0"/>
              <a:t>American Independent</a:t>
            </a:r>
            <a:endParaRPr lang="en-US" sz="1200" dirty="0"/>
          </a:p>
        </p:txBody>
      </p:sp>
      <p:cxnSp>
        <p:nvCxnSpPr>
          <p:cNvPr id="7" name="Straight Connector 6"/>
          <p:cNvCxnSpPr/>
          <p:nvPr/>
        </p:nvCxnSpPr>
        <p:spPr bwMode="auto">
          <a:xfrm flipH="1">
            <a:off x="3429000" y="3763733"/>
            <a:ext cx="228600" cy="198667"/>
          </a:xfrm>
          <a:prstGeom prst="line">
            <a:avLst/>
          </a:prstGeom>
          <a:solidFill>
            <a:schemeClr val="accent1"/>
          </a:solidFill>
          <a:ln w="12700" cap="flat" cmpd="sng" algn="ctr">
            <a:solidFill>
              <a:schemeClr val="tx1"/>
            </a:solidFill>
            <a:prstDash val="solid"/>
            <a:miter lim="800000"/>
            <a:headEnd type="triangle" w="med" len="med"/>
            <a:tailEnd type="none" w="med" len="med"/>
          </a:ln>
          <a:effectLst/>
        </p:spPr>
      </p:cxnSp>
      <p:sp>
        <p:nvSpPr>
          <p:cNvPr id="12" name="TextBox 11"/>
          <p:cNvSpPr txBox="1"/>
          <p:nvPr/>
        </p:nvSpPr>
        <p:spPr>
          <a:xfrm>
            <a:off x="7139073" y="2729886"/>
            <a:ext cx="780983" cy="276999"/>
          </a:xfrm>
          <a:prstGeom prst="rect">
            <a:avLst/>
          </a:prstGeom>
          <a:noFill/>
        </p:spPr>
        <p:txBody>
          <a:bodyPr wrap="none" rtlCol="0">
            <a:spAutoFit/>
          </a:bodyPr>
          <a:lstStyle/>
          <a:p>
            <a:r>
              <a:rPr lang="en-US" sz="1200" dirty="0" err="1" smtClean="0"/>
              <a:t>Dixiecrat</a:t>
            </a:r>
            <a:endParaRPr lang="en-US" sz="1200" dirty="0"/>
          </a:p>
        </p:txBody>
      </p:sp>
      <p:cxnSp>
        <p:nvCxnSpPr>
          <p:cNvPr id="17" name="Straight Connector 16"/>
          <p:cNvCxnSpPr/>
          <p:nvPr/>
        </p:nvCxnSpPr>
        <p:spPr bwMode="auto">
          <a:xfrm flipH="1">
            <a:off x="6781800" y="3006885"/>
            <a:ext cx="468014" cy="269715"/>
          </a:xfrm>
          <a:prstGeom prst="line">
            <a:avLst/>
          </a:prstGeom>
          <a:solidFill>
            <a:schemeClr val="accent1"/>
          </a:solidFill>
          <a:ln w="12700" cap="flat" cmpd="sng" algn="ctr">
            <a:solidFill>
              <a:schemeClr val="tx1"/>
            </a:solidFill>
            <a:prstDash val="solid"/>
            <a:miter lim="800000"/>
            <a:headEnd type="triangle" w="med" len="med"/>
            <a:tailEnd type="none" w="med" len="med"/>
          </a:ln>
          <a:effectLst/>
        </p:spPr>
      </p:cxnSp>
      <p:sp>
        <p:nvSpPr>
          <p:cNvPr id="20" name="TextBox 19"/>
          <p:cNvSpPr txBox="1"/>
          <p:nvPr/>
        </p:nvSpPr>
        <p:spPr>
          <a:xfrm>
            <a:off x="7308991" y="4646065"/>
            <a:ext cx="611065" cy="276999"/>
          </a:xfrm>
          <a:prstGeom prst="rect">
            <a:avLst/>
          </a:prstGeom>
          <a:noFill/>
        </p:spPr>
        <p:txBody>
          <a:bodyPr wrap="none" rtlCol="0">
            <a:spAutoFit/>
          </a:bodyPr>
          <a:lstStyle/>
          <a:p>
            <a:r>
              <a:rPr lang="en-US" sz="1200" dirty="0" smtClean="0"/>
              <a:t>Green</a:t>
            </a:r>
            <a:endParaRPr lang="en-US" sz="1200" dirty="0"/>
          </a:p>
        </p:txBody>
      </p:sp>
      <p:cxnSp>
        <p:nvCxnSpPr>
          <p:cNvPr id="23" name="Straight Connector 22"/>
          <p:cNvCxnSpPr/>
          <p:nvPr/>
        </p:nvCxnSpPr>
        <p:spPr bwMode="auto">
          <a:xfrm>
            <a:off x="7614523" y="4923064"/>
            <a:ext cx="40838" cy="1325336"/>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sp>
        <p:nvSpPr>
          <p:cNvPr id="27" name="Rectangle 26"/>
          <p:cNvSpPr/>
          <p:nvPr/>
        </p:nvSpPr>
        <p:spPr>
          <a:xfrm>
            <a:off x="930727" y="5791200"/>
            <a:ext cx="697627" cy="369332"/>
          </a:xfrm>
          <a:prstGeom prst="rect">
            <a:avLst/>
          </a:prstGeom>
        </p:spPr>
        <p:txBody>
          <a:bodyPr wrap="none">
            <a:spAutoFit/>
          </a:bodyPr>
          <a:lstStyle/>
          <a:p>
            <a:r>
              <a:rPr lang="en-US" dirty="0" smtClean="0">
                <a:solidFill>
                  <a:prstClr val="white"/>
                </a:solidFill>
              </a:rPr>
              <a:t>2010</a:t>
            </a:r>
            <a:endParaRPr lang="en-US" dirty="0">
              <a:solidFill>
                <a:prstClr val="white"/>
              </a:solidFill>
            </a:endParaRPr>
          </a:p>
        </p:txBody>
      </p:sp>
      <p:sp>
        <p:nvSpPr>
          <p:cNvPr id="28" name="TextBox 27"/>
          <p:cNvSpPr txBox="1"/>
          <p:nvPr/>
        </p:nvSpPr>
        <p:spPr>
          <a:xfrm>
            <a:off x="4267200" y="3962400"/>
            <a:ext cx="907621" cy="276999"/>
          </a:xfrm>
          <a:prstGeom prst="rect">
            <a:avLst/>
          </a:prstGeom>
          <a:noFill/>
        </p:spPr>
        <p:txBody>
          <a:bodyPr wrap="none" rtlCol="0">
            <a:spAutoFit/>
          </a:bodyPr>
          <a:lstStyle/>
          <a:p>
            <a:r>
              <a:rPr lang="en-US" sz="1200" dirty="0" smtClean="0"/>
              <a:t>Libertarian</a:t>
            </a:r>
            <a:endParaRPr lang="en-US" sz="1200" dirty="0"/>
          </a:p>
        </p:txBody>
      </p:sp>
      <p:cxnSp>
        <p:nvCxnSpPr>
          <p:cNvPr id="31" name="Straight Connector 30"/>
          <p:cNvCxnSpPr>
            <a:stCxn id="28" idx="2"/>
          </p:cNvCxnSpPr>
          <p:nvPr/>
        </p:nvCxnSpPr>
        <p:spPr bwMode="auto">
          <a:xfrm>
            <a:off x="4721011" y="4239399"/>
            <a:ext cx="39794" cy="2085201"/>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spTree>
    <p:custDataLst>
      <p:tags r:id="rId1"/>
    </p:custDataLst>
    <p:extLst>
      <p:ext uri="{BB962C8B-B14F-4D97-AF65-F5344CB8AC3E}">
        <p14:creationId xmlns:p14="http://schemas.microsoft.com/office/powerpoint/2010/main" val="181252320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7" name="TextBox 6"/>
          <p:cNvSpPr txBox="1"/>
          <p:nvPr/>
        </p:nvSpPr>
        <p:spPr>
          <a:xfrm>
            <a:off x="609600" y="533400"/>
            <a:ext cx="7086600" cy="523220"/>
          </a:xfrm>
          <a:prstGeom prst="rect">
            <a:avLst/>
          </a:prstGeom>
          <a:noFill/>
        </p:spPr>
        <p:txBody>
          <a:bodyPr wrap="square">
            <a:spAutoFit/>
          </a:bodyPr>
          <a:lstStyle/>
          <a:p>
            <a:pPr fontAlgn="base">
              <a:spcBef>
                <a:spcPct val="0"/>
              </a:spcBef>
              <a:spcAft>
                <a:spcPct val="0"/>
              </a:spcAft>
              <a:defRPr/>
            </a:pPr>
            <a:r>
              <a:rPr lang="en-US" sz="2800" b="1" dirty="0" smtClean="0">
                <a:solidFill>
                  <a:prstClr val="black"/>
                </a:solidFill>
                <a:cs typeface="Arial" charset="0"/>
              </a:rPr>
              <a:t>The Sixth Party System:  1972-Present</a:t>
            </a:r>
            <a:endParaRPr lang="en-US" sz="2800" b="1" dirty="0">
              <a:solidFill>
                <a:prstClr val="black"/>
              </a:solidFill>
              <a:cs typeface="Arial" charset="0"/>
            </a:endParaRPr>
          </a:p>
        </p:txBody>
      </p:sp>
      <p:sp>
        <p:nvSpPr>
          <p:cNvPr id="8" name="TextBox 7"/>
          <p:cNvSpPr txBox="1"/>
          <p:nvPr/>
        </p:nvSpPr>
        <p:spPr>
          <a:xfrm>
            <a:off x="582386" y="1447800"/>
            <a:ext cx="8229600" cy="5262979"/>
          </a:xfrm>
          <a:prstGeom prst="rect">
            <a:avLst/>
          </a:prstGeom>
          <a:noFill/>
        </p:spPr>
        <p:txBody>
          <a:bodyPr wrap="square">
            <a:spAutoFit/>
          </a:bodyPr>
          <a:lstStyle/>
          <a:p>
            <a:pPr fontAlgn="base">
              <a:spcBef>
                <a:spcPct val="0"/>
              </a:spcBef>
              <a:spcAft>
                <a:spcPct val="0"/>
              </a:spcAft>
              <a:defRPr/>
            </a:pPr>
            <a:r>
              <a:rPr lang="en-US" sz="2400" dirty="0" smtClean="0">
                <a:solidFill>
                  <a:prstClr val="black"/>
                </a:solidFill>
                <a:cs typeface="Arial" charset="0"/>
              </a:rPr>
              <a:t>The Democratic party showed signs of disagreement in the late 1940s over the question of civil rights.</a:t>
            </a:r>
            <a:endParaRPr lang="en-US" dirty="0" smtClean="0">
              <a:solidFill>
                <a:prstClr val="black"/>
              </a:solidFill>
              <a:cs typeface="Arial" charset="0"/>
            </a:endParaRP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the </a:t>
            </a:r>
            <a:r>
              <a:rPr lang="en-US" dirty="0" err="1" smtClean="0">
                <a:solidFill>
                  <a:prstClr val="black"/>
                </a:solidFill>
                <a:cs typeface="Arial" charset="0"/>
              </a:rPr>
              <a:t>Dixiecrat</a:t>
            </a:r>
            <a:r>
              <a:rPr lang="en-US" dirty="0" smtClean="0">
                <a:solidFill>
                  <a:prstClr val="black"/>
                </a:solidFill>
                <a:cs typeface="Arial" charset="0"/>
              </a:rPr>
              <a:t> party </a:t>
            </a:r>
          </a:p>
          <a:p>
            <a:pPr fontAlgn="base">
              <a:spcBef>
                <a:spcPct val="0"/>
              </a:spcBef>
              <a:spcAft>
                <a:spcPct val="0"/>
              </a:spcAft>
              <a:defRPr/>
            </a:pPr>
            <a:endParaRPr lang="en-US"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This fissure increased in the 1960s when both civil rights and the Vietnam War divided the Northern from the Southern Democrats.</a:t>
            </a:r>
            <a:endParaRPr lang="en-US" dirty="0" smtClean="0">
              <a:solidFill>
                <a:prstClr val="black"/>
              </a:solidFill>
              <a:cs typeface="Arial" charset="0"/>
            </a:endParaRP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Civil Rights Act of 1964</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Voting Rights Act of 1965</a:t>
            </a:r>
            <a:endParaRPr lang="en-US" sz="2400" dirty="0" smtClean="0">
              <a:solidFill>
                <a:prstClr val="black"/>
              </a:solidFill>
              <a:cs typeface="Arial" charset="0"/>
            </a:endParaRP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Cultural issues also divided the Democratic party.</a:t>
            </a:r>
            <a:endParaRPr lang="en-US" dirty="0" smtClean="0">
              <a:solidFill>
                <a:prstClr val="black"/>
              </a:solidFill>
              <a:cs typeface="Arial" charset="0"/>
            </a:endParaRPr>
          </a:p>
          <a:p>
            <a:pPr fontAlgn="base">
              <a:spcBef>
                <a:spcPct val="0"/>
              </a:spcBef>
              <a:spcAft>
                <a:spcPct val="0"/>
              </a:spcAft>
              <a:defRPr/>
            </a:pPr>
            <a:r>
              <a:rPr lang="en-US" dirty="0" smtClean="0">
                <a:solidFill>
                  <a:prstClr val="black"/>
                </a:solidFill>
                <a:cs typeface="Arial" charset="0"/>
              </a:rPr>
              <a:t>	-- Social Conservatism of the South</a:t>
            </a:r>
            <a:r>
              <a:rPr lang="en-US" dirty="0">
                <a:solidFill>
                  <a:prstClr val="black"/>
                </a:solidFill>
                <a:cs typeface="Arial" charset="0"/>
              </a:rPr>
              <a:t>	</a:t>
            </a:r>
            <a:r>
              <a:rPr lang="en-US" dirty="0" smtClean="0">
                <a:solidFill>
                  <a:prstClr val="black"/>
                </a:solidFill>
                <a:cs typeface="Arial" charset="0"/>
              </a:rPr>
              <a:t>v. Northern Liberalism</a:t>
            </a:r>
          </a:p>
          <a:p>
            <a:pPr fontAlgn="base">
              <a:spcBef>
                <a:spcPct val="0"/>
              </a:spcBef>
              <a:spcAft>
                <a:spcPct val="0"/>
              </a:spcAft>
              <a:defRPr/>
            </a:pPr>
            <a:r>
              <a:rPr lang="en-US" dirty="0" smtClean="0">
                <a:solidFill>
                  <a:prstClr val="black"/>
                </a:solidFill>
                <a:cs typeface="Arial" charset="0"/>
              </a:rPr>
              <a:t>		-- abortion</a:t>
            </a:r>
            <a:r>
              <a:rPr lang="en-US" i="1" dirty="0" smtClean="0">
                <a:solidFill>
                  <a:prstClr val="black"/>
                </a:solidFill>
                <a:cs typeface="Arial" charset="0"/>
              </a:rPr>
              <a:t> </a:t>
            </a:r>
            <a:r>
              <a:rPr lang="en-US" dirty="0" smtClean="0">
                <a:solidFill>
                  <a:prstClr val="black"/>
                </a:solidFill>
                <a:cs typeface="Arial" charset="0"/>
              </a:rPr>
              <a:t>(</a:t>
            </a:r>
            <a:r>
              <a:rPr lang="en-US" i="1" dirty="0" smtClean="0">
                <a:solidFill>
                  <a:prstClr val="black"/>
                </a:solidFill>
                <a:cs typeface="Arial" charset="0"/>
              </a:rPr>
              <a:t>Roe </a:t>
            </a:r>
            <a:r>
              <a:rPr lang="en-US" dirty="0" smtClean="0">
                <a:solidFill>
                  <a:prstClr val="black"/>
                </a:solidFill>
                <a:cs typeface="Arial" charset="0"/>
              </a:rPr>
              <a:t> v. </a:t>
            </a:r>
            <a:r>
              <a:rPr lang="en-US" i="1" dirty="0" smtClean="0">
                <a:solidFill>
                  <a:prstClr val="black"/>
                </a:solidFill>
                <a:cs typeface="Arial" charset="0"/>
              </a:rPr>
              <a:t>Wade</a:t>
            </a:r>
            <a:r>
              <a:rPr lang="en-US" dirty="0" smtClean="0">
                <a:solidFill>
                  <a:prstClr val="black"/>
                </a:solidFill>
                <a:cs typeface="Arial" charset="0"/>
              </a:rPr>
              <a:t>, 1973)</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 gay rights</a:t>
            </a:r>
            <a:endParaRPr lang="en-US" dirty="0">
              <a:solidFill>
                <a:prstClr val="black"/>
              </a:solidFill>
              <a:cs typeface="Arial" charset="0"/>
            </a:endParaRPr>
          </a:p>
          <a:p>
            <a:pPr fontAlgn="base">
              <a:spcBef>
                <a:spcPct val="0"/>
              </a:spcBef>
              <a:spcAft>
                <a:spcPct val="0"/>
              </a:spcAft>
              <a:defRPr/>
            </a:pPr>
            <a:endParaRPr lang="en-US" sz="2400" dirty="0" smtClean="0">
              <a:solidFill>
                <a:prstClr val="black"/>
              </a:solidFill>
              <a:cs typeface="Arial" charset="0"/>
            </a:endParaRPr>
          </a:p>
          <a:p>
            <a:pPr fontAlgn="base">
              <a:spcBef>
                <a:spcPct val="0"/>
              </a:spcBef>
              <a:spcAft>
                <a:spcPct val="0"/>
              </a:spcAft>
              <a:defRPr/>
            </a:pPr>
            <a:endParaRPr lang="en-US" dirty="0" smtClean="0">
              <a:solidFill>
                <a:prstClr val="black"/>
              </a:solidFill>
              <a:cs typeface="Arial" charset="0"/>
            </a:endParaRPr>
          </a:p>
        </p:txBody>
      </p:sp>
    </p:spTree>
    <p:custDataLst>
      <p:tags r:id="rId1"/>
    </p:custDataLst>
    <p:extLst>
      <p:ext uri="{BB962C8B-B14F-4D97-AF65-F5344CB8AC3E}">
        <p14:creationId xmlns:p14="http://schemas.microsoft.com/office/powerpoint/2010/main" val="16322975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linds(horizontal)">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linds(horizontal)">
                                      <p:cBhvr>
                                        <p:cTn id="20" dur="500"/>
                                        <p:tgtEl>
                                          <p:spTgt spid="8">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linds(horizontal)">
                                      <p:cBhvr>
                                        <p:cTn id="23" dur="500"/>
                                        <p:tgtEl>
                                          <p:spTgt spid="8">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blinds(horizontal)">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blinds(horizontal)">
                                      <p:cBhvr>
                                        <p:cTn id="31" dur="500"/>
                                        <p:tgtEl>
                                          <p:spTgt spid="8">
                                            <p:txEl>
                                              <p:pRg st="7" end="7"/>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
                                            <p:txEl>
                                              <p:pRg st="8" end="8"/>
                                            </p:txEl>
                                          </p:spTgt>
                                        </p:tgtEl>
                                        <p:attrNameLst>
                                          <p:attrName>style.visibility</p:attrName>
                                        </p:attrNameLst>
                                      </p:cBhvr>
                                      <p:to>
                                        <p:strVal val="visible"/>
                                      </p:to>
                                    </p:set>
                                    <p:animEffect transition="in" filter="blinds(horizontal)">
                                      <p:cBhvr>
                                        <p:cTn id="34" dur="500"/>
                                        <p:tgtEl>
                                          <p:spTgt spid="8">
                                            <p:txEl>
                                              <p:pRg st="8" end="8"/>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blinds(horizontal)">
                                      <p:cBhvr>
                                        <p:cTn id="37" dur="500"/>
                                        <p:tgtEl>
                                          <p:spTgt spid="8">
                                            <p:txEl>
                                              <p:pRg st="9" end="9"/>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
                                            <p:txEl>
                                              <p:pRg st="10" end="10"/>
                                            </p:txEl>
                                          </p:spTgt>
                                        </p:tgtEl>
                                        <p:attrNameLst>
                                          <p:attrName>style.visibility</p:attrName>
                                        </p:attrNameLst>
                                      </p:cBhvr>
                                      <p:to>
                                        <p:strVal val="visible"/>
                                      </p:to>
                                    </p:set>
                                    <p:animEffect transition="in" filter="blinds(horizontal)">
                                      <p:cBhvr>
                                        <p:cTn id="40"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7" name="TextBox 6"/>
          <p:cNvSpPr txBox="1"/>
          <p:nvPr/>
        </p:nvSpPr>
        <p:spPr>
          <a:xfrm>
            <a:off x="580111" y="304800"/>
            <a:ext cx="7086600" cy="523220"/>
          </a:xfrm>
          <a:prstGeom prst="rect">
            <a:avLst/>
          </a:prstGeom>
          <a:noFill/>
        </p:spPr>
        <p:txBody>
          <a:bodyPr wrap="square">
            <a:spAutoFit/>
          </a:bodyPr>
          <a:lstStyle/>
          <a:p>
            <a:pPr fontAlgn="base">
              <a:spcBef>
                <a:spcPct val="0"/>
              </a:spcBef>
              <a:spcAft>
                <a:spcPct val="0"/>
              </a:spcAft>
              <a:defRPr/>
            </a:pPr>
            <a:r>
              <a:rPr lang="en-US" sz="2800" b="1" dirty="0" smtClean="0">
                <a:solidFill>
                  <a:prstClr val="black"/>
                </a:solidFill>
                <a:cs typeface="Arial" charset="0"/>
              </a:rPr>
              <a:t>Critical Elections:</a:t>
            </a:r>
            <a:endParaRPr lang="en-US" sz="2800" b="1" dirty="0">
              <a:solidFill>
                <a:prstClr val="black"/>
              </a:solidFill>
              <a:cs typeface="Arial" charset="0"/>
            </a:endParaRPr>
          </a:p>
        </p:txBody>
      </p:sp>
      <p:sp>
        <p:nvSpPr>
          <p:cNvPr id="8" name="TextBox 7"/>
          <p:cNvSpPr txBox="1"/>
          <p:nvPr/>
        </p:nvSpPr>
        <p:spPr>
          <a:xfrm>
            <a:off x="580111" y="1106488"/>
            <a:ext cx="8229600" cy="5663089"/>
          </a:xfrm>
          <a:prstGeom prst="rect">
            <a:avLst/>
          </a:prstGeom>
          <a:noFill/>
        </p:spPr>
        <p:txBody>
          <a:bodyPr wrap="square">
            <a:spAutoFit/>
          </a:bodyPr>
          <a:lstStyle/>
          <a:p>
            <a:pPr fontAlgn="base">
              <a:spcBef>
                <a:spcPct val="0"/>
              </a:spcBef>
              <a:spcAft>
                <a:spcPct val="0"/>
              </a:spcAft>
              <a:defRPr/>
            </a:pPr>
            <a:r>
              <a:rPr lang="en-US" dirty="0" smtClean="0">
                <a:solidFill>
                  <a:prstClr val="black"/>
                </a:solidFill>
                <a:cs typeface="Arial" charset="0"/>
              </a:rPr>
              <a:t>1800:  Thomas Jefferson’s Democratic-Republicans dominated for 28 years (Federalists faded from the scene).</a:t>
            </a:r>
          </a:p>
          <a:p>
            <a:pPr fontAlgn="base">
              <a:spcBef>
                <a:spcPct val="0"/>
              </a:spcBef>
              <a:spcAft>
                <a:spcPct val="0"/>
              </a:spcAft>
              <a:defRPr/>
            </a:pPr>
            <a:endParaRPr lang="en-US" dirty="0">
              <a:solidFill>
                <a:prstClr val="black"/>
              </a:solidFill>
              <a:cs typeface="Arial" charset="0"/>
            </a:endParaRPr>
          </a:p>
          <a:p>
            <a:pPr fontAlgn="base">
              <a:spcBef>
                <a:spcPct val="0"/>
              </a:spcBef>
              <a:spcAft>
                <a:spcPct val="0"/>
              </a:spcAft>
              <a:defRPr/>
            </a:pPr>
            <a:r>
              <a:rPr lang="en-US" dirty="0" smtClean="0">
                <a:solidFill>
                  <a:prstClr val="black"/>
                </a:solidFill>
                <a:cs typeface="Arial" charset="0"/>
              </a:rPr>
              <a:t>1828:  Andrew Jackson redefines the Democrats as the party for reforming democracy; Democrats win every presidential election from 1828 to 1856.</a:t>
            </a: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r>
              <a:rPr lang="en-US" dirty="0" smtClean="0">
                <a:solidFill>
                  <a:prstClr val="black"/>
                </a:solidFill>
                <a:cs typeface="Arial" charset="0"/>
              </a:rPr>
              <a:t>1860:  Abraham Lincoln’s Republican Party gains control of national politics and stays in power for 20 years.</a:t>
            </a:r>
          </a:p>
          <a:p>
            <a:pPr fontAlgn="base">
              <a:spcBef>
                <a:spcPct val="0"/>
              </a:spcBef>
              <a:spcAft>
                <a:spcPct val="0"/>
              </a:spcAft>
              <a:defRPr/>
            </a:pPr>
            <a:endParaRPr lang="en-US" sz="1400" dirty="0">
              <a:solidFill>
                <a:prstClr val="black"/>
              </a:solidFill>
              <a:cs typeface="Arial" charset="0"/>
            </a:endParaRPr>
          </a:p>
          <a:p>
            <a:pPr fontAlgn="base">
              <a:spcBef>
                <a:spcPct val="0"/>
              </a:spcBef>
              <a:spcAft>
                <a:spcPct val="0"/>
              </a:spcAft>
              <a:defRPr/>
            </a:pPr>
            <a:r>
              <a:rPr lang="en-US" dirty="0" smtClean="0">
                <a:solidFill>
                  <a:prstClr val="black"/>
                </a:solidFill>
                <a:cs typeface="Arial" charset="0"/>
              </a:rPr>
              <a:t>1896:  After 10 years of stalemate, William McKinley restores the Republicans to power; they will dominate for 30 years.</a:t>
            </a:r>
          </a:p>
          <a:p>
            <a:pPr fontAlgn="base">
              <a:spcBef>
                <a:spcPct val="0"/>
              </a:spcBef>
              <a:spcAft>
                <a:spcPct val="0"/>
              </a:spcAft>
              <a:defRPr/>
            </a:pPr>
            <a:endParaRPr lang="en-US" dirty="0">
              <a:solidFill>
                <a:prstClr val="black"/>
              </a:solidFill>
              <a:cs typeface="Arial" charset="0"/>
            </a:endParaRPr>
          </a:p>
          <a:p>
            <a:pPr fontAlgn="base">
              <a:spcBef>
                <a:spcPct val="0"/>
              </a:spcBef>
              <a:spcAft>
                <a:spcPct val="0"/>
              </a:spcAft>
              <a:defRPr/>
            </a:pPr>
            <a:r>
              <a:rPr lang="en-US" dirty="0" smtClean="0">
                <a:solidFill>
                  <a:prstClr val="black"/>
                </a:solidFill>
                <a:cs typeface="Arial" charset="0"/>
              </a:rPr>
              <a:t>1932:  Franklin D. Roosevelt’s landslide victory ushers in almost 30 years of Democratic supremacy; a new coalition of urban poor and middle class, farmers, southerners, immigrants and labor union members.</a:t>
            </a:r>
          </a:p>
          <a:p>
            <a:pPr fontAlgn="base">
              <a:spcBef>
                <a:spcPct val="0"/>
              </a:spcBef>
              <a:spcAft>
                <a:spcPct val="0"/>
              </a:spcAft>
              <a:defRPr/>
            </a:pPr>
            <a:endParaRPr lang="en-US" dirty="0">
              <a:solidFill>
                <a:prstClr val="black"/>
              </a:solidFill>
              <a:cs typeface="Arial" charset="0"/>
            </a:endParaRPr>
          </a:p>
          <a:p>
            <a:pPr fontAlgn="base">
              <a:spcBef>
                <a:spcPct val="0"/>
              </a:spcBef>
              <a:spcAft>
                <a:spcPct val="0"/>
              </a:spcAft>
              <a:defRPr/>
            </a:pPr>
            <a:r>
              <a:rPr lang="en-US" dirty="0" smtClean="0">
                <a:solidFill>
                  <a:prstClr val="black"/>
                </a:solidFill>
                <a:cs typeface="Arial" charset="0"/>
              </a:rPr>
              <a:t>1972:  No political party has dominated.  In ten elections we have had an even split between the Democrats and the Republicans.  Elections have become very competitive.</a:t>
            </a:r>
          </a:p>
          <a:p>
            <a:pPr fontAlgn="base">
              <a:spcBef>
                <a:spcPct val="0"/>
              </a:spcBef>
              <a:spcAft>
                <a:spcPct val="0"/>
              </a:spcAft>
              <a:defRPr/>
            </a:pPr>
            <a:endParaRPr lang="en-US" dirty="0">
              <a:solidFill>
                <a:prstClr val="black"/>
              </a:solidFill>
              <a:cs typeface="Arial" charset="0"/>
            </a:endParaRPr>
          </a:p>
        </p:txBody>
      </p:sp>
    </p:spTree>
    <p:custDataLst>
      <p:tags r:id="rId1"/>
    </p:custDataLst>
    <p:extLst>
      <p:ext uri="{BB962C8B-B14F-4D97-AF65-F5344CB8AC3E}">
        <p14:creationId xmlns:p14="http://schemas.microsoft.com/office/powerpoint/2010/main" val="5874099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blinds(horizontal)">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blinds(horizontal)">
                                      <p:cBhvr>
                                        <p:cTn id="32" dur="500"/>
                                        <p:tgtEl>
                                          <p:spTgt spid="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animEffect transition="in" filter="blinds(horizontal)">
                                      <p:cBhvr>
                                        <p:cTn id="37"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7" name="TextBox 6"/>
          <p:cNvSpPr txBox="1"/>
          <p:nvPr/>
        </p:nvSpPr>
        <p:spPr>
          <a:xfrm>
            <a:off x="609600" y="533400"/>
            <a:ext cx="7086600" cy="523220"/>
          </a:xfrm>
          <a:prstGeom prst="rect">
            <a:avLst/>
          </a:prstGeom>
          <a:noFill/>
        </p:spPr>
        <p:txBody>
          <a:bodyPr wrap="square">
            <a:spAutoFit/>
          </a:bodyPr>
          <a:lstStyle/>
          <a:p>
            <a:pPr fontAlgn="base">
              <a:spcBef>
                <a:spcPct val="0"/>
              </a:spcBef>
              <a:spcAft>
                <a:spcPct val="0"/>
              </a:spcAft>
              <a:defRPr/>
            </a:pPr>
            <a:r>
              <a:rPr lang="en-US" sz="2800" b="1" dirty="0" smtClean="0">
                <a:solidFill>
                  <a:prstClr val="black"/>
                </a:solidFill>
                <a:cs typeface="Arial" charset="0"/>
              </a:rPr>
              <a:t>Party Platforms</a:t>
            </a:r>
            <a:endParaRPr lang="en-US" sz="2800" b="1" dirty="0">
              <a:solidFill>
                <a:prstClr val="black"/>
              </a:solidFill>
              <a:cs typeface="Arial" charset="0"/>
            </a:endParaRPr>
          </a:p>
        </p:txBody>
      </p:sp>
      <p:sp>
        <p:nvSpPr>
          <p:cNvPr id="8" name="TextBox 7"/>
          <p:cNvSpPr txBox="1"/>
          <p:nvPr/>
        </p:nvSpPr>
        <p:spPr>
          <a:xfrm>
            <a:off x="582386" y="1295400"/>
            <a:ext cx="8229600" cy="5170646"/>
          </a:xfrm>
          <a:prstGeom prst="rect">
            <a:avLst/>
          </a:prstGeom>
          <a:noFill/>
        </p:spPr>
        <p:txBody>
          <a:bodyPr wrap="square">
            <a:spAutoFit/>
          </a:bodyPr>
          <a:lstStyle/>
          <a:p>
            <a:pPr fontAlgn="base">
              <a:spcBef>
                <a:spcPct val="0"/>
              </a:spcBef>
              <a:spcAft>
                <a:spcPct val="0"/>
              </a:spcAft>
              <a:defRPr/>
            </a:pPr>
            <a:r>
              <a:rPr lang="en-US" sz="2400" dirty="0" smtClean="0">
                <a:solidFill>
                  <a:prstClr val="black"/>
                </a:solidFill>
                <a:cs typeface="Arial" charset="0"/>
              </a:rPr>
              <a:t>The Democratic National Committee (DNC) and the Republican National Committee (RNC) are responsible for producing party platforms, statements of party principles and issue positions.</a:t>
            </a: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These platforms help guide voters and candidates in knowing where the party stands on important issues.</a:t>
            </a:r>
          </a:p>
          <a:p>
            <a:pPr fontAlgn="base">
              <a:spcBef>
                <a:spcPct val="0"/>
              </a:spcBef>
              <a:spcAft>
                <a:spcPct val="0"/>
              </a:spcAft>
              <a:defRPr/>
            </a:pPr>
            <a:r>
              <a:rPr lang="en-US" dirty="0" smtClean="0">
                <a:solidFill>
                  <a:prstClr val="black"/>
                </a:solidFill>
                <a:cs typeface="Arial" charset="0"/>
              </a:rPr>
              <a:t>	-- there are many philosophical differences between the parties on 	many issues:  tax policy, labor laws, abortion, gay and lesbian rights, 	and affirmative action</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the two party platforms do not show much difference on some  	issues:  gun control, and support for Israel</a:t>
            </a:r>
          </a:p>
          <a:p>
            <a:pPr fontAlgn="base">
              <a:spcBef>
                <a:spcPct val="0"/>
              </a:spcBef>
              <a:spcAft>
                <a:spcPct val="0"/>
              </a:spcAft>
              <a:defRPr/>
            </a:pPr>
            <a:endParaRPr lang="en-US" dirty="0">
              <a:solidFill>
                <a:prstClr val="black"/>
              </a:solidFill>
              <a:cs typeface="Arial" charset="0"/>
            </a:endParaRPr>
          </a:p>
          <a:p>
            <a:pPr fontAlgn="base">
              <a:spcBef>
                <a:spcPct val="0"/>
              </a:spcBef>
              <a:spcAft>
                <a:spcPct val="0"/>
              </a:spcAft>
              <a:defRPr/>
            </a:pPr>
            <a:r>
              <a:rPr lang="en-US" dirty="0" smtClean="0">
                <a:solidFill>
                  <a:prstClr val="black"/>
                </a:solidFill>
                <a:cs typeface="Arial" charset="0"/>
              </a:rPr>
              <a:t>	</a:t>
            </a:r>
            <a:r>
              <a:rPr lang="en-US" dirty="0" smtClean="0">
                <a:solidFill>
                  <a:schemeClr val="accent1"/>
                </a:solidFill>
                <a:cs typeface="Arial" charset="0"/>
                <a:hlinkClick r:id="rId3"/>
              </a:rPr>
              <a:t>Republican Platform</a:t>
            </a:r>
            <a:r>
              <a:rPr lang="en-US" dirty="0" smtClean="0">
                <a:solidFill>
                  <a:prstClr val="black"/>
                </a:solidFill>
                <a:cs typeface="Arial" charset="0"/>
              </a:rPr>
              <a:t>		</a:t>
            </a:r>
            <a:r>
              <a:rPr lang="en-US" dirty="0" smtClean="0">
                <a:solidFill>
                  <a:prstClr val="black"/>
                </a:solidFill>
                <a:cs typeface="Arial" charset="0"/>
                <a:hlinkClick r:id="rId4"/>
              </a:rPr>
              <a:t>Democratic Platform</a:t>
            </a:r>
            <a:endParaRPr lang="en-US" dirty="0" smtClean="0">
              <a:solidFill>
                <a:prstClr val="black"/>
              </a:solidFill>
              <a:cs typeface="Arial" charset="0"/>
            </a:endParaRPr>
          </a:p>
          <a:p>
            <a:pPr fontAlgn="base">
              <a:spcBef>
                <a:spcPct val="0"/>
              </a:spcBef>
              <a:spcAft>
                <a:spcPct val="0"/>
              </a:spcAft>
              <a:defRPr/>
            </a:pPr>
            <a:endParaRPr lang="en-US" dirty="0">
              <a:solidFill>
                <a:prstClr val="black"/>
              </a:solidFill>
              <a:cs typeface="Arial" charset="0"/>
            </a:endParaRPr>
          </a:p>
          <a:p>
            <a:pPr fontAlgn="base">
              <a:spcBef>
                <a:spcPct val="0"/>
              </a:spcBef>
              <a:spcAft>
                <a:spcPct val="0"/>
              </a:spcAft>
              <a:defRPr/>
            </a:pPr>
            <a:endParaRPr lang="en-US" dirty="0" smtClean="0">
              <a:solidFill>
                <a:prstClr val="black"/>
              </a:solidFill>
              <a:cs typeface="Arial" charset="0"/>
            </a:endParaRPr>
          </a:p>
        </p:txBody>
      </p:sp>
    </p:spTree>
    <p:custDataLst>
      <p:tags r:id="rId1"/>
    </p:custDataLst>
    <p:extLst>
      <p:ext uri="{BB962C8B-B14F-4D97-AF65-F5344CB8AC3E}">
        <p14:creationId xmlns:p14="http://schemas.microsoft.com/office/powerpoint/2010/main" val="11431791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linds(horizontal)">
                                      <p:cBhvr>
                                        <p:cTn id="20" dur="500"/>
                                        <p:tgtEl>
                                          <p:spTgt spid="8">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linds(horizontal)">
                                      <p:cBhvr>
                                        <p:cTn id="23" dur="500"/>
                                        <p:tgtEl>
                                          <p:spTgt spid="8">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blinds(horizontal)">
                                      <p:cBhvr>
                                        <p:cTn id="26"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7" name="TextBox 6"/>
          <p:cNvSpPr txBox="1"/>
          <p:nvPr/>
        </p:nvSpPr>
        <p:spPr>
          <a:xfrm>
            <a:off x="609600" y="533400"/>
            <a:ext cx="7086600" cy="523220"/>
          </a:xfrm>
          <a:prstGeom prst="rect">
            <a:avLst/>
          </a:prstGeom>
          <a:noFill/>
        </p:spPr>
        <p:txBody>
          <a:bodyPr wrap="square">
            <a:spAutoFit/>
          </a:bodyPr>
          <a:lstStyle/>
          <a:p>
            <a:pPr fontAlgn="base">
              <a:spcBef>
                <a:spcPct val="0"/>
              </a:spcBef>
              <a:spcAft>
                <a:spcPct val="0"/>
              </a:spcAft>
              <a:defRPr/>
            </a:pPr>
            <a:r>
              <a:rPr lang="en-US" sz="2800" b="1" dirty="0" smtClean="0">
                <a:solidFill>
                  <a:prstClr val="black"/>
                </a:solidFill>
                <a:cs typeface="Arial" charset="0"/>
              </a:rPr>
              <a:t>Third Parties</a:t>
            </a:r>
            <a:endParaRPr lang="en-US" sz="2800" b="1" dirty="0">
              <a:solidFill>
                <a:prstClr val="black"/>
              </a:solidFill>
              <a:cs typeface="Arial" charset="0"/>
            </a:endParaRPr>
          </a:p>
        </p:txBody>
      </p:sp>
      <p:sp>
        <p:nvSpPr>
          <p:cNvPr id="8" name="TextBox 7"/>
          <p:cNvSpPr txBox="1"/>
          <p:nvPr/>
        </p:nvSpPr>
        <p:spPr>
          <a:xfrm>
            <a:off x="582386" y="1295400"/>
            <a:ext cx="8229600" cy="4524315"/>
          </a:xfrm>
          <a:prstGeom prst="rect">
            <a:avLst/>
          </a:prstGeom>
          <a:noFill/>
        </p:spPr>
        <p:txBody>
          <a:bodyPr wrap="square">
            <a:spAutoFit/>
          </a:bodyPr>
          <a:lstStyle/>
          <a:p>
            <a:pPr fontAlgn="base">
              <a:spcBef>
                <a:spcPct val="0"/>
              </a:spcBef>
              <a:spcAft>
                <a:spcPct val="0"/>
              </a:spcAft>
              <a:defRPr/>
            </a:pPr>
            <a:r>
              <a:rPr lang="en-US" sz="2400" dirty="0" smtClean="0">
                <a:solidFill>
                  <a:prstClr val="black"/>
                </a:solidFill>
                <a:cs typeface="Arial" charset="0"/>
              </a:rPr>
              <a:t>A third party is one that enters the electoral contests without having a realistic chance of winning an election.</a:t>
            </a:r>
            <a:endParaRPr lang="en-US" dirty="0" smtClean="0">
              <a:solidFill>
                <a:prstClr val="black"/>
              </a:solidFill>
              <a:cs typeface="Arial" charset="0"/>
            </a:endParaRPr>
          </a:p>
          <a:p>
            <a:pPr fontAlgn="base">
              <a:spcBef>
                <a:spcPct val="0"/>
              </a:spcBef>
              <a:spcAft>
                <a:spcPct val="0"/>
              </a:spcAft>
              <a:defRPr/>
            </a:pPr>
            <a:r>
              <a:rPr lang="en-US" dirty="0" smtClean="0">
                <a:solidFill>
                  <a:prstClr val="black"/>
                </a:solidFill>
                <a:cs typeface="Arial" charset="0"/>
              </a:rPr>
              <a:t>	-- at times these parties do affect the outcome of the contest between 	the two major parties (Ralph Nader in 2000)</a:t>
            </a:r>
          </a:p>
          <a:p>
            <a:pPr fontAlgn="base">
              <a:spcBef>
                <a:spcPct val="0"/>
              </a:spcBef>
              <a:spcAft>
                <a:spcPct val="0"/>
              </a:spcAft>
              <a:defRPr/>
            </a:pPr>
            <a:endParaRPr lang="en-US"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Third parties are created for different reasons:</a:t>
            </a:r>
            <a:endParaRPr lang="en-US" dirty="0" smtClean="0">
              <a:solidFill>
                <a:prstClr val="black"/>
              </a:solidFill>
              <a:cs typeface="Arial" charset="0"/>
            </a:endParaRP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they promote certain causes (prohibition) or extreme ideological 	positions (socialism or libertarianism)</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they are an offshoot, a splinter group, of a major party (Teddy 	Roosevelt’s Progressives or Strom Thurmond’s States’ Righters 	[</a:t>
            </a:r>
            <a:r>
              <a:rPr lang="en-US" dirty="0" err="1" smtClean="0">
                <a:solidFill>
                  <a:prstClr val="black"/>
                </a:solidFill>
                <a:cs typeface="Arial" charset="0"/>
              </a:rPr>
              <a:t>Dixiecrat</a:t>
            </a:r>
            <a:r>
              <a:rPr lang="en-US" dirty="0" smtClean="0">
                <a:solidFill>
                  <a:prstClr val="black"/>
                </a:solidFill>
                <a:cs typeface="Arial" charset="0"/>
              </a:rPr>
              <a:t>])</a:t>
            </a:r>
          </a:p>
          <a:p>
            <a:pPr fontAlgn="base">
              <a:spcBef>
                <a:spcPct val="0"/>
              </a:spcBef>
              <a:spcAft>
                <a:spcPct val="0"/>
              </a:spcAft>
              <a:defRPr/>
            </a:pPr>
            <a:r>
              <a:rPr lang="en-US" dirty="0" smtClean="0">
                <a:solidFill>
                  <a:prstClr val="black"/>
                </a:solidFill>
                <a:cs typeface="Arial" charset="0"/>
              </a:rPr>
              <a:t>	-- a popular person wants to run who is dissatisfied with the two major 	parties and is unable to win a major party’s nomination (Ross Perot in 	1992 and 1996)</a:t>
            </a:r>
          </a:p>
          <a:p>
            <a:pPr fontAlgn="base">
              <a:spcBef>
                <a:spcPct val="0"/>
              </a:spcBef>
              <a:spcAft>
                <a:spcPct val="0"/>
              </a:spcAft>
              <a:defRPr/>
            </a:pPr>
            <a:endParaRPr lang="en-US" dirty="0" smtClean="0">
              <a:solidFill>
                <a:prstClr val="black"/>
              </a:solidFill>
              <a:cs typeface="Arial" charset="0"/>
            </a:endParaRPr>
          </a:p>
        </p:txBody>
      </p:sp>
    </p:spTree>
    <p:custDataLst>
      <p:tags r:id="rId1"/>
    </p:custDataLst>
    <p:extLst>
      <p:ext uri="{BB962C8B-B14F-4D97-AF65-F5344CB8AC3E}">
        <p14:creationId xmlns:p14="http://schemas.microsoft.com/office/powerpoint/2010/main" val="16220281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linds(horizontal)">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linds(horizontal)">
                                      <p:cBhvr>
                                        <p:cTn id="20" dur="500"/>
                                        <p:tgtEl>
                                          <p:spTgt spid="8">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linds(horizontal)">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blinds(horizontal)">
                                      <p:cBhvr>
                                        <p:cTn id="28" dur="500"/>
                                        <p:tgtEl>
                                          <p:spTgt spid="8">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blinds(horizontal)">
                                      <p:cBhvr>
                                        <p:cTn id="33"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7" name="TextBox 6"/>
          <p:cNvSpPr txBox="1"/>
          <p:nvPr/>
        </p:nvSpPr>
        <p:spPr>
          <a:xfrm>
            <a:off x="609600" y="533400"/>
            <a:ext cx="5029200" cy="523875"/>
          </a:xfrm>
          <a:prstGeom prst="rect">
            <a:avLst/>
          </a:prstGeom>
          <a:noFill/>
        </p:spPr>
        <p:txBody>
          <a:bodyPr>
            <a:spAutoFit/>
          </a:bodyPr>
          <a:lstStyle/>
          <a:p>
            <a:pPr fontAlgn="base">
              <a:spcBef>
                <a:spcPct val="0"/>
              </a:spcBef>
              <a:spcAft>
                <a:spcPct val="0"/>
              </a:spcAft>
              <a:defRPr/>
            </a:pPr>
            <a:r>
              <a:rPr lang="en-US" sz="2800" b="1" dirty="0" smtClean="0">
                <a:solidFill>
                  <a:prstClr val="black"/>
                </a:solidFill>
                <a:cs typeface="Arial" charset="0"/>
              </a:rPr>
              <a:t>Political Parties</a:t>
            </a:r>
            <a:endParaRPr lang="en-US" sz="2800" b="1" dirty="0">
              <a:solidFill>
                <a:prstClr val="black"/>
              </a:solidFill>
              <a:cs typeface="Arial" charset="0"/>
            </a:endParaRPr>
          </a:p>
        </p:txBody>
      </p:sp>
      <p:sp>
        <p:nvSpPr>
          <p:cNvPr id="8" name="TextBox 7"/>
          <p:cNvSpPr txBox="1"/>
          <p:nvPr/>
        </p:nvSpPr>
        <p:spPr>
          <a:xfrm>
            <a:off x="429986" y="1225689"/>
            <a:ext cx="8229600" cy="5386090"/>
          </a:xfrm>
          <a:prstGeom prst="rect">
            <a:avLst/>
          </a:prstGeom>
          <a:noFill/>
        </p:spPr>
        <p:txBody>
          <a:bodyPr wrap="square">
            <a:spAutoFit/>
          </a:bodyPr>
          <a:lstStyle/>
          <a:p>
            <a:pPr fontAlgn="base">
              <a:spcBef>
                <a:spcPct val="0"/>
              </a:spcBef>
              <a:spcAft>
                <a:spcPct val="0"/>
              </a:spcAft>
              <a:defRPr/>
            </a:pPr>
            <a:r>
              <a:rPr lang="en-US" sz="2400" dirty="0" smtClean="0">
                <a:solidFill>
                  <a:prstClr val="black"/>
                </a:solidFill>
                <a:cs typeface="Arial" charset="0"/>
              </a:rPr>
              <a:t>America is a two-party system and always has been . . . .</a:t>
            </a:r>
          </a:p>
          <a:p>
            <a:pPr fontAlgn="base">
              <a:spcBef>
                <a:spcPct val="0"/>
              </a:spcBef>
              <a:spcAft>
                <a:spcPct val="0"/>
              </a:spcAft>
              <a:defRPr/>
            </a:pPr>
            <a:endParaRPr lang="en-US" sz="1400"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	</a:t>
            </a:r>
            <a:r>
              <a:rPr lang="en-US" sz="2000" dirty="0" smtClean="0">
                <a:solidFill>
                  <a:prstClr val="black"/>
                </a:solidFill>
                <a:cs typeface="Arial" charset="0"/>
              </a:rPr>
              <a:t>-- Single-member constituency (</a:t>
            </a:r>
            <a:r>
              <a:rPr lang="en-US" sz="2000" dirty="0" err="1" smtClean="0">
                <a:solidFill>
                  <a:prstClr val="black"/>
                </a:solidFill>
                <a:cs typeface="Arial" charset="0"/>
              </a:rPr>
              <a:t>Duverger’s</a:t>
            </a:r>
            <a:r>
              <a:rPr lang="en-US" sz="2000" dirty="0" smtClean="0">
                <a:solidFill>
                  <a:prstClr val="black"/>
                </a:solidFill>
                <a:cs typeface="Arial" charset="0"/>
              </a:rPr>
              <a:t> Law)</a:t>
            </a:r>
            <a:endParaRPr lang="en-US" sz="2400" dirty="0" smtClean="0">
              <a:solidFill>
                <a:prstClr val="black"/>
              </a:solidFill>
              <a:cs typeface="Arial" charset="0"/>
            </a:endParaRPr>
          </a:p>
          <a:p>
            <a:pPr fontAlgn="base">
              <a:spcBef>
                <a:spcPct val="0"/>
              </a:spcBef>
              <a:spcAft>
                <a:spcPct val="0"/>
              </a:spcAft>
              <a:defRPr/>
            </a:pPr>
            <a:endParaRPr lang="en-US" sz="1600"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While there are many minor parties around, they rarely have a chance to win a major office.</a:t>
            </a: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Throughout American history one party has been the dominant majority party for long periods of time.</a:t>
            </a:r>
            <a:endParaRPr lang="en-US" sz="2400" dirty="0">
              <a:solidFill>
                <a:prstClr val="black"/>
              </a:solidFill>
              <a:cs typeface="Arial" charset="0"/>
            </a:endParaRP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A majority of voters identify with the party in power.  Thus, this party tends to win a majority of elections.</a:t>
            </a: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These periods are called “</a:t>
            </a:r>
            <a:r>
              <a:rPr lang="en-US" sz="2400" b="1" dirty="0" smtClean="0">
                <a:solidFill>
                  <a:prstClr val="black"/>
                </a:solidFill>
                <a:cs typeface="Arial" charset="0"/>
              </a:rPr>
              <a:t>party eras</a:t>
            </a:r>
            <a:r>
              <a:rPr lang="en-US" sz="2400" dirty="0" smtClean="0">
                <a:solidFill>
                  <a:prstClr val="black"/>
                </a:solidFill>
                <a:cs typeface="Arial" charset="0"/>
              </a:rPr>
              <a:t>.”</a:t>
            </a:r>
            <a:endParaRPr lang="en-US" sz="2400" dirty="0">
              <a:solidFill>
                <a:prstClr val="black"/>
              </a:solidFill>
              <a:cs typeface="Arial" charset="0"/>
            </a:endParaRPr>
          </a:p>
          <a:p>
            <a:pPr fontAlgn="base">
              <a:spcBef>
                <a:spcPct val="0"/>
              </a:spcBef>
              <a:spcAft>
                <a:spcPct val="0"/>
              </a:spcAft>
              <a:defRPr/>
            </a:pPr>
            <a:endParaRPr lang="en-US" sz="2400" dirty="0">
              <a:solidFill>
                <a:prstClr val="black"/>
              </a:solidFill>
              <a:cs typeface="Arial" charset="0"/>
            </a:endParaRPr>
          </a:p>
        </p:txBody>
      </p:sp>
    </p:spTree>
    <p:custDataLst>
      <p:tags r:id="rId1"/>
    </p:custDataLst>
    <p:extLst>
      <p:ext uri="{BB962C8B-B14F-4D97-AF65-F5344CB8AC3E}">
        <p14:creationId xmlns:p14="http://schemas.microsoft.com/office/powerpoint/2010/main" val="39741324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linds(horizontal)">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linds(horizontal)">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blinds(horizontal)">
                                      <p:cBhvr>
                                        <p:cTn id="20" dur="500"/>
                                        <p:tgtEl>
                                          <p:spTgt spid="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blinds(horizontal)">
                                      <p:cBhvr>
                                        <p:cTn id="25" dur="500"/>
                                        <p:tgtEl>
                                          <p:spTgt spid="8">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8">
                                            <p:txEl>
                                              <p:pRg st="8" end="8"/>
                                            </p:txEl>
                                          </p:spTgt>
                                        </p:tgtEl>
                                        <p:attrNameLst>
                                          <p:attrName>style.visibility</p:attrName>
                                        </p:attrNameLst>
                                      </p:cBhvr>
                                      <p:to>
                                        <p:strVal val="visible"/>
                                      </p:to>
                                    </p:set>
                                    <p:animEffect transition="in" filter="blinds(horizontal)">
                                      <p:cBhvr>
                                        <p:cTn id="30" dur="500"/>
                                        <p:tgtEl>
                                          <p:spTgt spid="8">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animEffect transition="in" filter="blinds(horizontal)">
                                      <p:cBhvr>
                                        <p:cTn id="35"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7" name="TextBox 6"/>
          <p:cNvSpPr txBox="1"/>
          <p:nvPr/>
        </p:nvSpPr>
        <p:spPr>
          <a:xfrm>
            <a:off x="609600" y="533400"/>
            <a:ext cx="7086600" cy="523220"/>
          </a:xfrm>
          <a:prstGeom prst="rect">
            <a:avLst/>
          </a:prstGeom>
          <a:noFill/>
        </p:spPr>
        <p:txBody>
          <a:bodyPr wrap="square">
            <a:spAutoFit/>
          </a:bodyPr>
          <a:lstStyle/>
          <a:p>
            <a:pPr fontAlgn="base">
              <a:spcBef>
                <a:spcPct val="0"/>
              </a:spcBef>
              <a:spcAft>
                <a:spcPct val="0"/>
              </a:spcAft>
              <a:defRPr/>
            </a:pPr>
            <a:r>
              <a:rPr lang="en-US" sz="2800" b="1" dirty="0" smtClean="0">
                <a:solidFill>
                  <a:prstClr val="black"/>
                </a:solidFill>
                <a:cs typeface="Arial" charset="0"/>
              </a:rPr>
              <a:t>Third Parties</a:t>
            </a:r>
            <a:endParaRPr lang="en-US" sz="2800" b="1" dirty="0">
              <a:solidFill>
                <a:prstClr val="black"/>
              </a:solidFill>
              <a:cs typeface="Arial" charset="0"/>
            </a:endParaRPr>
          </a:p>
        </p:txBody>
      </p:sp>
      <p:sp>
        <p:nvSpPr>
          <p:cNvPr id="8" name="TextBox 7"/>
          <p:cNvSpPr txBox="1"/>
          <p:nvPr/>
        </p:nvSpPr>
        <p:spPr>
          <a:xfrm>
            <a:off x="582386" y="1295400"/>
            <a:ext cx="8229600" cy="5078313"/>
          </a:xfrm>
          <a:prstGeom prst="rect">
            <a:avLst/>
          </a:prstGeom>
          <a:noFill/>
        </p:spPr>
        <p:txBody>
          <a:bodyPr wrap="square">
            <a:spAutoFit/>
          </a:bodyPr>
          <a:lstStyle/>
          <a:p>
            <a:pPr fontAlgn="base">
              <a:spcBef>
                <a:spcPct val="0"/>
              </a:spcBef>
              <a:spcAft>
                <a:spcPct val="0"/>
              </a:spcAft>
              <a:defRPr/>
            </a:pPr>
            <a:r>
              <a:rPr lang="en-US" sz="2400" dirty="0" smtClean="0">
                <a:solidFill>
                  <a:prstClr val="black"/>
                </a:solidFill>
                <a:cs typeface="Arial" charset="0"/>
              </a:rPr>
              <a:t>Third parties often bring new groups into the electorate and serve as “safety valves” for discontent.</a:t>
            </a:r>
            <a:endParaRPr lang="en-US" dirty="0">
              <a:solidFill>
                <a:prstClr val="black"/>
              </a:solidFill>
              <a:cs typeface="Arial" charset="0"/>
            </a:endParaRPr>
          </a:p>
          <a:p>
            <a:pPr fontAlgn="base">
              <a:spcBef>
                <a:spcPct val="0"/>
              </a:spcBef>
              <a:spcAft>
                <a:spcPct val="0"/>
              </a:spcAft>
              <a:defRPr/>
            </a:pPr>
            <a:r>
              <a:rPr lang="en-US" dirty="0" smtClean="0">
                <a:solidFill>
                  <a:prstClr val="black"/>
                </a:solidFill>
                <a:cs typeface="Arial" charset="0"/>
              </a:rPr>
              <a:t>	-- Free </a:t>
            </a:r>
            <a:r>
              <a:rPr lang="en-US" dirty="0" err="1" smtClean="0">
                <a:solidFill>
                  <a:prstClr val="black"/>
                </a:solidFill>
                <a:cs typeface="Arial" charset="0"/>
              </a:rPr>
              <a:t>Soilers</a:t>
            </a:r>
            <a:r>
              <a:rPr lang="en-US" dirty="0" smtClean="0">
                <a:solidFill>
                  <a:prstClr val="black"/>
                </a:solidFill>
                <a:cs typeface="Arial" charset="0"/>
              </a:rPr>
              <a:t> were the first anti-slavery party</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the Progressives and Populists put forth many social reforms</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American Independent party (George Wallace) focused support for 	“law and order”</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Ross Perot focused on the federal deficit</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Ralph Nader’s Green party focused on the environment</a:t>
            </a: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If we had a multi-party system where we have more than one winner in an election (European model [coalition governments]), we would end up with very narrow-based parties (an environmental party, a Roman Catholic party, a union-based party, farmers’ parties, or an African American party).</a:t>
            </a:r>
          </a:p>
        </p:txBody>
      </p:sp>
    </p:spTree>
    <p:custDataLst>
      <p:tags r:id="rId1"/>
    </p:custDataLst>
    <p:extLst>
      <p:ext uri="{BB962C8B-B14F-4D97-AF65-F5344CB8AC3E}">
        <p14:creationId xmlns:p14="http://schemas.microsoft.com/office/powerpoint/2010/main" val="946647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linds(horizontal)">
                                      <p:cBhvr>
                                        <p:cTn id="15" dur="500"/>
                                        <p:tgtEl>
                                          <p:spTgt spid="8">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blinds(horizontal)">
                                      <p:cBhvr>
                                        <p:cTn id="18" dur="500"/>
                                        <p:tgtEl>
                                          <p:spTgt spid="8">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blinds(horizontal)">
                                      <p:cBhvr>
                                        <p:cTn id="21" dur="500"/>
                                        <p:tgtEl>
                                          <p:spTgt spid="8">
                                            <p:txEl>
                                              <p:pRg st="3" end="3"/>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blinds(horizontal)">
                                      <p:cBhvr>
                                        <p:cTn id="24" dur="500"/>
                                        <p:tgtEl>
                                          <p:spTgt spid="8">
                                            <p:txEl>
                                              <p:pRg st="4" end="4"/>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blinds(horizontal)">
                                      <p:cBhvr>
                                        <p:cTn id="3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006929" y="457200"/>
            <a:ext cx="7086600" cy="1077218"/>
          </a:xfrm>
          <a:prstGeom prst="rect">
            <a:avLst/>
          </a:prstGeom>
          <a:noFill/>
        </p:spPr>
        <p:txBody>
          <a:bodyPr wrap="square" rtlCol="0">
            <a:spAutoFit/>
          </a:bodyPr>
          <a:lstStyle/>
          <a:p>
            <a:pPr algn="ctr"/>
            <a:r>
              <a:rPr lang="en-US" sz="3200" b="1" dirty="0" smtClean="0">
                <a:solidFill>
                  <a:prstClr val="white"/>
                </a:solidFill>
              </a:rPr>
              <a:t>Proportional Representation</a:t>
            </a:r>
          </a:p>
          <a:p>
            <a:pPr algn="ctr"/>
            <a:r>
              <a:rPr lang="en-US" sz="3200" b="1" dirty="0" smtClean="0">
                <a:solidFill>
                  <a:prstClr val="white"/>
                </a:solidFill>
              </a:rPr>
              <a:t>(Israel)</a:t>
            </a:r>
            <a:endParaRPr lang="en-US" sz="2800" b="1" dirty="0">
              <a:solidFill>
                <a:prstClr val="white"/>
              </a:solidFill>
            </a:endParaRPr>
          </a:p>
        </p:txBody>
      </p:sp>
      <p:graphicFrame>
        <p:nvGraphicFramePr>
          <p:cNvPr id="3" name="Chart 2"/>
          <p:cNvGraphicFramePr/>
          <p:nvPr>
            <p:extLst>
              <p:ext uri="{D42A27DB-BD31-4B8C-83A1-F6EECF244321}">
                <p14:modId xmlns:p14="http://schemas.microsoft.com/office/powerpoint/2010/main" val="2989914022"/>
              </p:ext>
            </p:extLst>
          </p:nvPr>
        </p:nvGraphicFramePr>
        <p:xfrm>
          <a:off x="1502229" y="1905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050733" y="6248400"/>
            <a:ext cx="998991" cy="369332"/>
          </a:xfrm>
          <a:prstGeom prst="rect">
            <a:avLst/>
          </a:prstGeom>
          <a:noFill/>
        </p:spPr>
        <p:txBody>
          <a:bodyPr wrap="none" rtlCol="0">
            <a:spAutoFit/>
          </a:bodyPr>
          <a:lstStyle/>
          <a:p>
            <a:r>
              <a:rPr lang="en-US" b="1" dirty="0" smtClean="0"/>
              <a:t>N = 120</a:t>
            </a:r>
            <a:endParaRPr lang="en-US" b="1" dirty="0"/>
          </a:p>
        </p:txBody>
      </p:sp>
      <p:sp>
        <p:nvSpPr>
          <p:cNvPr id="5" name="TextBox 4"/>
          <p:cNvSpPr txBox="1"/>
          <p:nvPr/>
        </p:nvSpPr>
        <p:spPr>
          <a:xfrm>
            <a:off x="8093529" y="6248400"/>
            <a:ext cx="697627" cy="369332"/>
          </a:xfrm>
          <a:prstGeom prst="rect">
            <a:avLst/>
          </a:prstGeom>
          <a:noFill/>
        </p:spPr>
        <p:txBody>
          <a:bodyPr wrap="none" rtlCol="0">
            <a:spAutoFit/>
          </a:bodyPr>
          <a:lstStyle/>
          <a:p>
            <a:r>
              <a:rPr lang="en-US" b="1" dirty="0" smtClean="0"/>
              <a:t>2013</a:t>
            </a:r>
            <a:endParaRPr lang="en-US" b="1" dirty="0"/>
          </a:p>
        </p:txBody>
      </p:sp>
    </p:spTree>
    <p:extLst>
      <p:ext uri="{BB962C8B-B14F-4D97-AF65-F5344CB8AC3E}">
        <p14:creationId xmlns:p14="http://schemas.microsoft.com/office/powerpoint/2010/main" val="1046574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006929" y="457200"/>
            <a:ext cx="7086600" cy="1077218"/>
          </a:xfrm>
          <a:prstGeom prst="rect">
            <a:avLst/>
          </a:prstGeom>
          <a:noFill/>
        </p:spPr>
        <p:txBody>
          <a:bodyPr wrap="square" rtlCol="0">
            <a:spAutoFit/>
          </a:bodyPr>
          <a:lstStyle/>
          <a:p>
            <a:pPr algn="ctr"/>
            <a:r>
              <a:rPr lang="en-US" sz="3200" b="1" dirty="0" smtClean="0">
                <a:solidFill>
                  <a:prstClr val="white"/>
                </a:solidFill>
              </a:rPr>
              <a:t>Proportional Representation</a:t>
            </a:r>
          </a:p>
          <a:p>
            <a:pPr algn="ctr"/>
            <a:r>
              <a:rPr lang="en-US" sz="3200" b="1" dirty="0" smtClean="0">
                <a:solidFill>
                  <a:prstClr val="white"/>
                </a:solidFill>
              </a:rPr>
              <a:t>(Netherlands)</a:t>
            </a:r>
            <a:endParaRPr lang="en-US" sz="2800" b="1" dirty="0">
              <a:solidFill>
                <a:prstClr val="white"/>
              </a:solidFill>
            </a:endParaRPr>
          </a:p>
        </p:txBody>
      </p:sp>
      <p:sp>
        <p:nvSpPr>
          <p:cNvPr id="5" name="TextBox 4"/>
          <p:cNvSpPr txBox="1"/>
          <p:nvPr/>
        </p:nvSpPr>
        <p:spPr>
          <a:xfrm>
            <a:off x="8093529" y="6248400"/>
            <a:ext cx="697627" cy="369332"/>
          </a:xfrm>
          <a:prstGeom prst="rect">
            <a:avLst/>
          </a:prstGeom>
          <a:noFill/>
        </p:spPr>
        <p:txBody>
          <a:bodyPr wrap="none" rtlCol="0">
            <a:spAutoFit/>
          </a:bodyPr>
          <a:lstStyle/>
          <a:p>
            <a:r>
              <a:rPr lang="en-US" b="1" dirty="0" smtClean="0">
                <a:solidFill>
                  <a:prstClr val="white"/>
                </a:solidFill>
              </a:rPr>
              <a:t>2012</a:t>
            </a:r>
            <a:endParaRPr lang="en-US" b="1" dirty="0">
              <a:solidFill>
                <a:prstClr val="white"/>
              </a:solidFill>
            </a:endParaRPr>
          </a:p>
        </p:txBody>
      </p:sp>
      <p:graphicFrame>
        <p:nvGraphicFramePr>
          <p:cNvPr id="9" name="Chart 8"/>
          <p:cNvGraphicFramePr/>
          <p:nvPr>
            <p:extLst>
              <p:ext uri="{D42A27DB-BD31-4B8C-83A1-F6EECF244321}">
                <p14:modId xmlns:p14="http://schemas.microsoft.com/office/powerpoint/2010/main" val="1377312418"/>
              </p:ext>
            </p:extLst>
          </p:nvPr>
        </p:nvGraphicFramePr>
        <p:xfrm>
          <a:off x="381000" y="2271138"/>
          <a:ext cx="3505200" cy="330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2922379225"/>
              </p:ext>
            </p:extLst>
          </p:nvPr>
        </p:nvGraphicFramePr>
        <p:xfrm>
          <a:off x="4844337" y="2226336"/>
          <a:ext cx="3946819" cy="3330145"/>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2438400" y="4038600"/>
            <a:ext cx="575799" cy="276999"/>
          </a:xfrm>
          <a:prstGeom prst="rect">
            <a:avLst/>
          </a:prstGeom>
          <a:noFill/>
        </p:spPr>
        <p:txBody>
          <a:bodyPr wrap="none" rtlCol="0">
            <a:spAutoFit/>
          </a:bodyPr>
          <a:lstStyle/>
          <a:p>
            <a:r>
              <a:rPr lang="en-US" sz="1200" dirty="0" smtClean="0">
                <a:solidFill>
                  <a:schemeClr val="bg1"/>
                </a:solidFill>
              </a:rPr>
              <a:t>Labor</a:t>
            </a:r>
            <a:endParaRPr lang="en-US" sz="1200" dirty="0">
              <a:solidFill>
                <a:schemeClr val="bg1"/>
              </a:solidFill>
            </a:endParaRPr>
          </a:p>
        </p:txBody>
      </p:sp>
      <p:sp>
        <p:nvSpPr>
          <p:cNvPr id="17" name="TextBox 16"/>
          <p:cNvSpPr txBox="1"/>
          <p:nvPr/>
        </p:nvSpPr>
        <p:spPr>
          <a:xfrm>
            <a:off x="1006929" y="3807767"/>
            <a:ext cx="768608" cy="461665"/>
          </a:xfrm>
          <a:prstGeom prst="rect">
            <a:avLst/>
          </a:prstGeom>
          <a:noFill/>
        </p:spPr>
        <p:txBody>
          <a:bodyPr wrap="none" rtlCol="0">
            <a:spAutoFit/>
          </a:bodyPr>
          <a:lstStyle/>
          <a:p>
            <a:r>
              <a:rPr lang="en-US" sz="1200" dirty="0" smtClean="0">
                <a:solidFill>
                  <a:schemeClr val="bg1"/>
                </a:solidFill>
              </a:rPr>
              <a:t>People’s</a:t>
            </a:r>
          </a:p>
          <a:p>
            <a:r>
              <a:rPr lang="en-US" sz="1200" dirty="0" smtClean="0">
                <a:solidFill>
                  <a:schemeClr val="bg1"/>
                </a:solidFill>
              </a:rPr>
              <a:t>Party</a:t>
            </a:r>
            <a:endParaRPr lang="en-US" sz="1200" dirty="0">
              <a:solidFill>
                <a:schemeClr val="bg1"/>
              </a:solidFill>
            </a:endParaRPr>
          </a:p>
        </p:txBody>
      </p:sp>
      <p:sp>
        <p:nvSpPr>
          <p:cNvPr id="18" name="TextBox 17"/>
          <p:cNvSpPr txBox="1"/>
          <p:nvPr/>
        </p:nvSpPr>
        <p:spPr>
          <a:xfrm>
            <a:off x="5562600" y="3715434"/>
            <a:ext cx="768608" cy="461665"/>
          </a:xfrm>
          <a:prstGeom prst="rect">
            <a:avLst/>
          </a:prstGeom>
          <a:noFill/>
        </p:spPr>
        <p:txBody>
          <a:bodyPr wrap="none" rtlCol="0">
            <a:spAutoFit/>
          </a:bodyPr>
          <a:lstStyle/>
          <a:p>
            <a:r>
              <a:rPr lang="en-US" sz="1200" dirty="0" smtClean="0">
                <a:solidFill>
                  <a:schemeClr val="bg1"/>
                </a:solidFill>
              </a:rPr>
              <a:t>People’s</a:t>
            </a:r>
          </a:p>
          <a:p>
            <a:r>
              <a:rPr lang="en-US" sz="1200" dirty="0" smtClean="0">
                <a:solidFill>
                  <a:schemeClr val="bg1"/>
                </a:solidFill>
              </a:rPr>
              <a:t>Party</a:t>
            </a:r>
            <a:endParaRPr lang="en-US" sz="1200" dirty="0">
              <a:solidFill>
                <a:schemeClr val="bg1"/>
              </a:solidFill>
            </a:endParaRPr>
          </a:p>
        </p:txBody>
      </p:sp>
      <p:sp>
        <p:nvSpPr>
          <p:cNvPr id="19" name="TextBox 18"/>
          <p:cNvSpPr txBox="1"/>
          <p:nvPr/>
        </p:nvSpPr>
        <p:spPr>
          <a:xfrm>
            <a:off x="1596503" y="5786735"/>
            <a:ext cx="841897" cy="461665"/>
          </a:xfrm>
          <a:prstGeom prst="rect">
            <a:avLst/>
          </a:prstGeom>
          <a:noFill/>
        </p:spPr>
        <p:txBody>
          <a:bodyPr wrap="none" rtlCol="0">
            <a:spAutoFit/>
          </a:bodyPr>
          <a:lstStyle/>
          <a:p>
            <a:r>
              <a:rPr lang="en-US" sz="1200" dirty="0" smtClean="0"/>
              <a:t>Freedom </a:t>
            </a:r>
          </a:p>
          <a:p>
            <a:pPr algn="ctr"/>
            <a:r>
              <a:rPr lang="en-US" sz="1200" dirty="0" smtClean="0"/>
              <a:t>Party</a:t>
            </a:r>
            <a:endParaRPr lang="en-US" sz="1200" dirty="0"/>
          </a:p>
        </p:txBody>
      </p:sp>
      <p:cxnSp>
        <p:nvCxnSpPr>
          <p:cNvPr id="22" name="Straight Connector 21"/>
          <p:cNvCxnSpPr>
            <a:stCxn id="19" idx="0"/>
          </p:cNvCxnSpPr>
          <p:nvPr/>
        </p:nvCxnSpPr>
        <p:spPr bwMode="auto">
          <a:xfrm flipV="1">
            <a:off x="2017452" y="5257799"/>
            <a:ext cx="182880" cy="4572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23" name="TextBox 22"/>
          <p:cNvSpPr txBox="1"/>
          <p:nvPr/>
        </p:nvSpPr>
        <p:spPr>
          <a:xfrm>
            <a:off x="2025049" y="2026913"/>
            <a:ext cx="1574470" cy="276999"/>
          </a:xfrm>
          <a:prstGeom prst="rect">
            <a:avLst/>
          </a:prstGeom>
          <a:noFill/>
        </p:spPr>
        <p:txBody>
          <a:bodyPr wrap="none" rtlCol="0">
            <a:spAutoFit/>
          </a:bodyPr>
          <a:lstStyle/>
          <a:p>
            <a:r>
              <a:rPr lang="en-US" sz="1200" dirty="0" smtClean="0"/>
              <a:t>Christian Democrats</a:t>
            </a:r>
            <a:endParaRPr lang="en-US" sz="1200" dirty="0"/>
          </a:p>
        </p:txBody>
      </p:sp>
      <p:sp>
        <p:nvSpPr>
          <p:cNvPr id="24" name="TextBox 23"/>
          <p:cNvSpPr txBox="1"/>
          <p:nvPr/>
        </p:nvSpPr>
        <p:spPr>
          <a:xfrm>
            <a:off x="6847400" y="1929131"/>
            <a:ext cx="1574470" cy="276999"/>
          </a:xfrm>
          <a:prstGeom prst="rect">
            <a:avLst/>
          </a:prstGeom>
          <a:noFill/>
        </p:spPr>
        <p:txBody>
          <a:bodyPr wrap="none" rtlCol="0">
            <a:spAutoFit/>
          </a:bodyPr>
          <a:lstStyle/>
          <a:p>
            <a:r>
              <a:rPr lang="en-US" sz="1200" dirty="0" smtClean="0"/>
              <a:t>Christian Democrats</a:t>
            </a:r>
            <a:endParaRPr lang="en-US" sz="1200" dirty="0"/>
          </a:p>
        </p:txBody>
      </p:sp>
      <p:cxnSp>
        <p:nvCxnSpPr>
          <p:cNvPr id="26" name="Straight Connector 25"/>
          <p:cNvCxnSpPr/>
          <p:nvPr/>
        </p:nvCxnSpPr>
        <p:spPr bwMode="auto">
          <a:xfrm flipH="1">
            <a:off x="2590800" y="2286000"/>
            <a:ext cx="135499" cy="3048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8" name="Straight Connector 27"/>
          <p:cNvCxnSpPr/>
          <p:nvPr/>
        </p:nvCxnSpPr>
        <p:spPr bwMode="auto">
          <a:xfrm flipH="1">
            <a:off x="7239000" y="2179253"/>
            <a:ext cx="67294" cy="411547"/>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29" name="TextBox 28"/>
          <p:cNvSpPr txBox="1"/>
          <p:nvPr/>
        </p:nvSpPr>
        <p:spPr>
          <a:xfrm>
            <a:off x="6331208" y="5714999"/>
            <a:ext cx="798617" cy="461665"/>
          </a:xfrm>
          <a:prstGeom prst="rect">
            <a:avLst/>
          </a:prstGeom>
          <a:noFill/>
        </p:spPr>
        <p:txBody>
          <a:bodyPr wrap="none" rtlCol="0">
            <a:spAutoFit/>
          </a:bodyPr>
          <a:lstStyle/>
          <a:p>
            <a:r>
              <a:rPr lang="en-US" sz="1200" dirty="0" smtClean="0"/>
              <a:t>Freedom</a:t>
            </a:r>
          </a:p>
          <a:p>
            <a:pPr algn="ctr"/>
            <a:r>
              <a:rPr lang="en-US" sz="1200" dirty="0" smtClean="0"/>
              <a:t>Party</a:t>
            </a:r>
            <a:endParaRPr lang="en-US" sz="1200" dirty="0"/>
          </a:p>
        </p:txBody>
      </p:sp>
      <p:cxnSp>
        <p:nvCxnSpPr>
          <p:cNvPr id="31" name="Straight Connector 30"/>
          <p:cNvCxnSpPr>
            <a:stCxn id="29" idx="0"/>
          </p:cNvCxnSpPr>
          <p:nvPr/>
        </p:nvCxnSpPr>
        <p:spPr bwMode="auto">
          <a:xfrm flipH="1" flipV="1">
            <a:off x="6730516" y="5257799"/>
            <a:ext cx="1" cy="4572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32" name="TextBox 31"/>
          <p:cNvSpPr txBox="1"/>
          <p:nvPr/>
        </p:nvSpPr>
        <p:spPr>
          <a:xfrm>
            <a:off x="251594" y="2590800"/>
            <a:ext cx="755335" cy="276999"/>
          </a:xfrm>
          <a:prstGeom prst="rect">
            <a:avLst/>
          </a:prstGeom>
          <a:noFill/>
        </p:spPr>
        <p:txBody>
          <a:bodyPr wrap="none" rtlCol="0">
            <a:spAutoFit/>
          </a:bodyPr>
          <a:lstStyle/>
          <a:p>
            <a:r>
              <a:rPr lang="en-US" sz="1200" dirty="0" smtClean="0"/>
              <a:t>Socialist</a:t>
            </a:r>
            <a:endParaRPr lang="en-US" sz="1200" dirty="0"/>
          </a:p>
        </p:txBody>
      </p:sp>
      <p:sp>
        <p:nvSpPr>
          <p:cNvPr id="33" name="TextBox 32"/>
          <p:cNvSpPr txBox="1"/>
          <p:nvPr/>
        </p:nvSpPr>
        <p:spPr>
          <a:xfrm>
            <a:off x="4807265" y="2519408"/>
            <a:ext cx="755335" cy="276999"/>
          </a:xfrm>
          <a:prstGeom prst="rect">
            <a:avLst/>
          </a:prstGeom>
          <a:noFill/>
        </p:spPr>
        <p:txBody>
          <a:bodyPr wrap="none" rtlCol="0">
            <a:spAutoFit/>
          </a:bodyPr>
          <a:lstStyle/>
          <a:p>
            <a:r>
              <a:rPr lang="en-US" sz="1200" dirty="0" smtClean="0"/>
              <a:t>Socialist</a:t>
            </a:r>
            <a:endParaRPr lang="en-US" sz="1200" dirty="0"/>
          </a:p>
        </p:txBody>
      </p:sp>
      <p:cxnSp>
        <p:nvCxnSpPr>
          <p:cNvPr id="35" name="Straight Connector 34"/>
          <p:cNvCxnSpPr/>
          <p:nvPr/>
        </p:nvCxnSpPr>
        <p:spPr bwMode="auto">
          <a:xfrm>
            <a:off x="762000" y="2867799"/>
            <a:ext cx="244929" cy="180201"/>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37" name="Straight Connector 36"/>
          <p:cNvCxnSpPr/>
          <p:nvPr/>
        </p:nvCxnSpPr>
        <p:spPr bwMode="auto">
          <a:xfrm>
            <a:off x="5562600" y="2796407"/>
            <a:ext cx="228600" cy="161492"/>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43" name="TextBox 42"/>
          <p:cNvSpPr txBox="1"/>
          <p:nvPr/>
        </p:nvSpPr>
        <p:spPr>
          <a:xfrm>
            <a:off x="1710930" y="1629671"/>
            <a:ext cx="795924" cy="369332"/>
          </a:xfrm>
          <a:prstGeom prst="rect">
            <a:avLst/>
          </a:prstGeom>
          <a:noFill/>
        </p:spPr>
        <p:txBody>
          <a:bodyPr wrap="none" rtlCol="0">
            <a:spAutoFit/>
          </a:bodyPr>
          <a:lstStyle/>
          <a:p>
            <a:r>
              <a:rPr lang="en-US" b="1" dirty="0" smtClean="0"/>
              <a:t>Votes</a:t>
            </a:r>
            <a:endParaRPr lang="en-US" b="1" dirty="0"/>
          </a:p>
        </p:txBody>
      </p:sp>
      <p:sp>
        <p:nvSpPr>
          <p:cNvPr id="44" name="TextBox 43"/>
          <p:cNvSpPr txBox="1"/>
          <p:nvPr/>
        </p:nvSpPr>
        <p:spPr>
          <a:xfrm>
            <a:off x="6541595" y="1595999"/>
            <a:ext cx="800219" cy="369332"/>
          </a:xfrm>
          <a:prstGeom prst="rect">
            <a:avLst/>
          </a:prstGeom>
          <a:noFill/>
        </p:spPr>
        <p:txBody>
          <a:bodyPr wrap="none" rtlCol="0">
            <a:spAutoFit/>
          </a:bodyPr>
          <a:lstStyle/>
          <a:p>
            <a:r>
              <a:rPr lang="en-US" b="1" dirty="0" smtClean="0"/>
              <a:t>Seats</a:t>
            </a:r>
            <a:endParaRPr lang="en-US" b="1" dirty="0"/>
          </a:p>
        </p:txBody>
      </p:sp>
    </p:spTree>
    <p:extLst>
      <p:ext uri="{BB962C8B-B14F-4D97-AF65-F5344CB8AC3E}">
        <p14:creationId xmlns:p14="http://schemas.microsoft.com/office/powerpoint/2010/main" val="691372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006929" y="457200"/>
            <a:ext cx="7086600" cy="1077218"/>
          </a:xfrm>
          <a:prstGeom prst="rect">
            <a:avLst/>
          </a:prstGeom>
          <a:noFill/>
        </p:spPr>
        <p:txBody>
          <a:bodyPr wrap="square" rtlCol="0">
            <a:spAutoFit/>
          </a:bodyPr>
          <a:lstStyle/>
          <a:p>
            <a:pPr algn="ctr"/>
            <a:r>
              <a:rPr lang="en-US" sz="3200" b="1" dirty="0" smtClean="0">
                <a:solidFill>
                  <a:prstClr val="white"/>
                </a:solidFill>
              </a:rPr>
              <a:t>Proportional Representation</a:t>
            </a:r>
          </a:p>
          <a:p>
            <a:pPr algn="ctr"/>
            <a:r>
              <a:rPr lang="en-US" sz="3200" b="1" dirty="0" smtClean="0">
                <a:solidFill>
                  <a:prstClr val="white"/>
                </a:solidFill>
              </a:rPr>
              <a:t>(United Kingdom)</a:t>
            </a:r>
            <a:endParaRPr lang="en-US" sz="2800" b="1" dirty="0">
              <a:solidFill>
                <a:prstClr val="white"/>
              </a:solidFill>
            </a:endParaRPr>
          </a:p>
        </p:txBody>
      </p:sp>
      <p:sp>
        <p:nvSpPr>
          <p:cNvPr id="5" name="TextBox 4"/>
          <p:cNvSpPr txBox="1"/>
          <p:nvPr/>
        </p:nvSpPr>
        <p:spPr>
          <a:xfrm>
            <a:off x="8093529" y="6248400"/>
            <a:ext cx="697627" cy="369332"/>
          </a:xfrm>
          <a:prstGeom prst="rect">
            <a:avLst/>
          </a:prstGeom>
          <a:noFill/>
        </p:spPr>
        <p:txBody>
          <a:bodyPr wrap="none" rtlCol="0">
            <a:spAutoFit/>
          </a:bodyPr>
          <a:lstStyle/>
          <a:p>
            <a:r>
              <a:rPr lang="en-US" b="1" dirty="0" smtClean="0">
                <a:solidFill>
                  <a:prstClr val="white"/>
                </a:solidFill>
              </a:rPr>
              <a:t>2010</a:t>
            </a:r>
            <a:endParaRPr lang="en-US" b="1" dirty="0">
              <a:solidFill>
                <a:prstClr val="white"/>
              </a:solidFill>
            </a:endParaRPr>
          </a:p>
        </p:txBody>
      </p:sp>
      <p:graphicFrame>
        <p:nvGraphicFramePr>
          <p:cNvPr id="9" name="Chart 8"/>
          <p:cNvGraphicFramePr/>
          <p:nvPr>
            <p:extLst>
              <p:ext uri="{D42A27DB-BD31-4B8C-83A1-F6EECF244321}">
                <p14:modId xmlns:p14="http://schemas.microsoft.com/office/powerpoint/2010/main" val="3428064037"/>
              </p:ext>
            </p:extLst>
          </p:nvPr>
        </p:nvGraphicFramePr>
        <p:xfrm>
          <a:off x="381000" y="2271138"/>
          <a:ext cx="3505200" cy="330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903640600"/>
              </p:ext>
            </p:extLst>
          </p:nvPr>
        </p:nvGraphicFramePr>
        <p:xfrm>
          <a:off x="4844337" y="2226336"/>
          <a:ext cx="3946819" cy="333014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2043657" y="5971401"/>
            <a:ext cx="575799" cy="276999"/>
          </a:xfrm>
          <a:prstGeom prst="rect">
            <a:avLst/>
          </a:prstGeom>
          <a:noFill/>
        </p:spPr>
        <p:txBody>
          <a:bodyPr wrap="none" rtlCol="0">
            <a:spAutoFit/>
          </a:bodyPr>
          <a:lstStyle/>
          <a:p>
            <a:r>
              <a:rPr lang="en-US" sz="1200" dirty="0" smtClean="0">
                <a:solidFill>
                  <a:prstClr val="white"/>
                </a:solidFill>
              </a:rPr>
              <a:t>Labor</a:t>
            </a:r>
          </a:p>
        </p:txBody>
      </p:sp>
      <p:cxnSp>
        <p:nvCxnSpPr>
          <p:cNvPr id="22" name="Straight Connector 21"/>
          <p:cNvCxnSpPr/>
          <p:nvPr/>
        </p:nvCxnSpPr>
        <p:spPr bwMode="auto">
          <a:xfrm flipV="1">
            <a:off x="2274871" y="5321456"/>
            <a:ext cx="315929" cy="528936"/>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23" name="TextBox 22"/>
          <p:cNvSpPr txBox="1"/>
          <p:nvPr/>
        </p:nvSpPr>
        <p:spPr>
          <a:xfrm>
            <a:off x="2025049" y="2026913"/>
            <a:ext cx="1156086" cy="276999"/>
          </a:xfrm>
          <a:prstGeom prst="rect">
            <a:avLst/>
          </a:prstGeom>
          <a:noFill/>
        </p:spPr>
        <p:txBody>
          <a:bodyPr wrap="none" rtlCol="0">
            <a:spAutoFit/>
          </a:bodyPr>
          <a:lstStyle/>
          <a:p>
            <a:r>
              <a:rPr lang="en-US" sz="1200" dirty="0" smtClean="0">
                <a:solidFill>
                  <a:prstClr val="white"/>
                </a:solidFill>
              </a:rPr>
              <a:t>Conservatives</a:t>
            </a:r>
            <a:endParaRPr lang="en-US" sz="1200" dirty="0">
              <a:solidFill>
                <a:prstClr val="white"/>
              </a:solidFill>
            </a:endParaRPr>
          </a:p>
        </p:txBody>
      </p:sp>
      <p:sp>
        <p:nvSpPr>
          <p:cNvPr id="24" name="TextBox 23"/>
          <p:cNvSpPr txBox="1"/>
          <p:nvPr/>
        </p:nvSpPr>
        <p:spPr>
          <a:xfrm>
            <a:off x="7620285" y="2236776"/>
            <a:ext cx="1156086" cy="276999"/>
          </a:xfrm>
          <a:prstGeom prst="rect">
            <a:avLst/>
          </a:prstGeom>
          <a:noFill/>
        </p:spPr>
        <p:txBody>
          <a:bodyPr wrap="none" rtlCol="0">
            <a:spAutoFit/>
          </a:bodyPr>
          <a:lstStyle/>
          <a:p>
            <a:r>
              <a:rPr lang="en-US" sz="1200" dirty="0" smtClean="0">
                <a:solidFill>
                  <a:prstClr val="white"/>
                </a:solidFill>
              </a:rPr>
              <a:t>Conservatives</a:t>
            </a:r>
            <a:endParaRPr lang="en-US" sz="1200" dirty="0">
              <a:solidFill>
                <a:prstClr val="white"/>
              </a:solidFill>
            </a:endParaRPr>
          </a:p>
        </p:txBody>
      </p:sp>
      <p:cxnSp>
        <p:nvCxnSpPr>
          <p:cNvPr id="26" name="Straight Connector 25"/>
          <p:cNvCxnSpPr/>
          <p:nvPr/>
        </p:nvCxnSpPr>
        <p:spPr bwMode="auto">
          <a:xfrm flipH="1">
            <a:off x="2590800" y="2286000"/>
            <a:ext cx="135499" cy="3048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29" name="TextBox 28"/>
          <p:cNvSpPr txBox="1"/>
          <p:nvPr/>
        </p:nvSpPr>
        <p:spPr>
          <a:xfrm>
            <a:off x="5215401" y="5257799"/>
            <a:ext cx="575799" cy="276999"/>
          </a:xfrm>
          <a:prstGeom prst="rect">
            <a:avLst/>
          </a:prstGeom>
          <a:noFill/>
        </p:spPr>
        <p:txBody>
          <a:bodyPr wrap="none" rtlCol="0">
            <a:spAutoFit/>
          </a:bodyPr>
          <a:lstStyle/>
          <a:p>
            <a:r>
              <a:rPr lang="en-US" sz="1200" dirty="0" smtClean="0">
                <a:solidFill>
                  <a:prstClr val="white"/>
                </a:solidFill>
              </a:rPr>
              <a:t>Labor</a:t>
            </a:r>
            <a:endParaRPr lang="en-US" sz="1200" dirty="0">
              <a:solidFill>
                <a:prstClr val="white"/>
              </a:solidFill>
            </a:endParaRPr>
          </a:p>
        </p:txBody>
      </p:sp>
      <p:cxnSp>
        <p:nvCxnSpPr>
          <p:cNvPr id="31" name="Straight Connector 30"/>
          <p:cNvCxnSpPr>
            <a:stCxn id="29" idx="0"/>
          </p:cNvCxnSpPr>
          <p:nvPr/>
        </p:nvCxnSpPr>
        <p:spPr bwMode="auto">
          <a:xfrm flipV="1">
            <a:off x="5503301" y="4800599"/>
            <a:ext cx="111410" cy="4572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32" name="TextBox 31"/>
          <p:cNvSpPr txBox="1"/>
          <p:nvPr/>
        </p:nvSpPr>
        <p:spPr>
          <a:xfrm>
            <a:off x="80072" y="4934633"/>
            <a:ext cx="926857" cy="461665"/>
          </a:xfrm>
          <a:prstGeom prst="rect">
            <a:avLst/>
          </a:prstGeom>
          <a:noFill/>
        </p:spPr>
        <p:txBody>
          <a:bodyPr wrap="none" rtlCol="0">
            <a:spAutoFit/>
          </a:bodyPr>
          <a:lstStyle/>
          <a:p>
            <a:r>
              <a:rPr lang="en-US" sz="1200" dirty="0" smtClean="0">
                <a:solidFill>
                  <a:prstClr val="white"/>
                </a:solidFill>
              </a:rPr>
              <a:t>Liberal</a:t>
            </a:r>
          </a:p>
          <a:p>
            <a:r>
              <a:rPr lang="en-US" sz="1200" dirty="0" smtClean="0">
                <a:solidFill>
                  <a:prstClr val="white"/>
                </a:solidFill>
              </a:rPr>
              <a:t>Democrats</a:t>
            </a:r>
            <a:endParaRPr lang="en-US" sz="1200" dirty="0">
              <a:solidFill>
                <a:prstClr val="white"/>
              </a:solidFill>
            </a:endParaRPr>
          </a:p>
        </p:txBody>
      </p:sp>
      <p:sp>
        <p:nvSpPr>
          <p:cNvPr id="33" name="TextBox 32"/>
          <p:cNvSpPr txBox="1"/>
          <p:nvPr/>
        </p:nvSpPr>
        <p:spPr>
          <a:xfrm>
            <a:off x="4130410" y="2513775"/>
            <a:ext cx="1428596" cy="276999"/>
          </a:xfrm>
          <a:prstGeom prst="rect">
            <a:avLst/>
          </a:prstGeom>
          <a:noFill/>
        </p:spPr>
        <p:txBody>
          <a:bodyPr wrap="none" rtlCol="0">
            <a:spAutoFit/>
          </a:bodyPr>
          <a:lstStyle/>
          <a:p>
            <a:r>
              <a:rPr lang="en-US" sz="1200" dirty="0" smtClean="0">
                <a:solidFill>
                  <a:prstClr val="white"/>
                </a:solidFill>
              </a:rPr>
              <a:t>Liberal Democrats</a:t>
            </a:r>
            <a:endParaRPr lang="en-US" sz="1200" dirty="0">
              <a:solidFill>
                <a:prstClr val="white"/>
              </a:solidFill>
            </a:endParaRPr>
          </a:p>
        </p:txBody>
      </p:sp>
      <p:cxnSp>
        <p:nvCxnSpPr>
          <p:cNvPr id="37" name="Straight Connector 36"/>
          <p:cNvCxnSpPr/>
          <p:nvPr/>
        </p:nvCxnSpPr>
        <p:spPr bwMode="auto">
          <a:xfrm>
            <a:off x="5562600" y="2796407"/>
            <a:ext cx="228600" cy="161492"/>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43" name="TextBox 42"/>
          <p:cNvSpPr txBox="1"/>
          <p:nvPr/>
        </p:nvSpPr>
        <p:spPr>
          <a:xfrm>
            <a:off x="1710930" y="1629671"/>
            <a:ext cx="795924" cy="369332"/>
          </a:xfrm>
          <a:prstGeom prst="rect">
            <a:avLst/>
          </a:prstGeom>
          <a:noFill/>
        </p:spPr>
        <p:txBody>
          <a:bodyPr wrap="none" rtlCol="0">
            <a:spAutoFit/>
          </a:bodyPr>
          <a:lstStyle/>
          <a:p>
            <a:r>
              <a:rPr lang="en-US" b="1" dirty="0" smtClean="0">
                <a:solidFill>
                  <a:prstClr val="white"/>
                </a:solidFill>
              </a:rPr>
              <a:t>Votes</a:t>
            </a:r>
            <a:endParaRPr lang="en-US" b="1" dirty="0">
              <a:solidFill>
                <a:prstClr val="white"/>
              </a:solidFill>
            </a:endParaRPr>
          </a:p>
        </p:txBody>
      </p:sp>
      <p:sp>
        <p:nvSpPr>
          <p:cNvPr id="44" name="TextBox 43"/>
          <p:cNvSpPr txBox="1"/>
          <p:nvPr/>
        </p:nvSpPr>
        <p:spPr>
          <a:xfrm>
            <a:off x="6541595" y="1595999"/>
            <a:ext cx="800219" cy="369332"/>
          </a:xfrm>
          <a:prstGeom prst="rect">
            <a:avLst/>
          </a:prstGeom>
          <a:noFill/>
        </p:spPr>
        <p:txBody>
          <a:bodyPr wrap="none" rtlCol="0">
            <a:spAutoFit/>
          </a:bodyPr>
          <a:lstStyle/>
          <a:p>
            <a:r>
              <a:rPr lang="en-US" b="1" dirty="0" smtClean="0">
                <a:solidFill>
                  <a:prstClr val="white"/>
                </a:solidFill>
              </a:rPr>
              <a:t>Seats</a:t>
            </a:r>
            <a:endParaRPr lang="en-US" b="1" dirty="0">
              <a:solidFill>
                <a:prstClr val="white"/>
              </a:solidFill>
            </a:endParaRPr>
          </a:p>
        </p:txBody>
      </p:sp>
      <p:cxnSp>
        <p:nvCxnSpPr>
          <p:cNvPr id="4" name="Straight Connector 3"/>
          <p:cNvCxnSpPr/>
          <p:nvPr/>
        </p:nvCxnSpPr>
        <p:spPr bwMode="auto">
          <a:xfrm flipH="1">
            <a:off x="8093529" y="2657907"/>
            <a:ext cx="104799" cy="390093"/>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8" name="Straight Connector 7"/>
          <p:cNvCxnSpPr/>
          <p:nvPr/>
        </p:nvCxnSpPr>
        <p:spPr bwMode="auto">
          <a:xfrm flipV="1">
            <a:off x="543500" y="4495800"/>
            <a:ext cx="294700" cy="304799"/>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Tree>
    <p:extLst>
      <p:ext uri="{BB962C8B-B14F-4D97-AF65-F5344CB8AC3E}">
        <p14:creationId xmlns:p14="http://schemas.microsoft.com/office/powerpoint/2010/main" val="94808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7" name="TextBox 6"/>
          <p:cNvSpPr txBox="1"/>
          <p:nvPr/>
        </p:nvSpPr>
        <p:spPr>
          <a:xfrm>
            <a:off x="304800" y="533400"/>
            <a:ext cx="8610600" cy="523220"/>
          </a:xfrm>
          <a:prstGeom prst="rect">
            <a:avLst/>
          </a:prstGeom>
          <a:noFill/>
        </p:spPr>
        <p:txBody>
          <a:bodyPr wrap="square">
            <a:spAutoFit/>
          </a:bodyPr>
          <a:lstStyle/>
          <a:p>
            <a:pPr fontAlgn="base">
              <a:spcBef>
                <a:spcPct val="0"/>
              </a:spcBef>
              <a:spcAft>
                <a:spcPct val="0"/>
              </a:spcAft>
              <a:defRPr/>
            </a:pPr>
            <a:r>
              <a:rPr lang="en-US" sz="2800" b="1" dirty="0" smtClean="0">
                <a:solidFill>
                  <a:prstClr val="black"/>
                </a:solidFill>
                <a:cs typeface="Arial" charset="0"/>
              </a:rPr>
              <a:t>What’s it Mean to be a Democrat? </a:t>
            </a:r>
            <a:r>
              <a:rPr lang="en-US" sz="2800" b="1" dirty="0">
                <a:solidFill>
                  <a:prstClr val="black"/>
                </a:solidFill>
                <a:cs typeface="Arial" charset="0"/>
              </a:rPr>
              <a:t> </a:t>
            </a:r>
            <a:r>
              <a:rPr lang="en-US" sz="2800" b="1" dirty="0" smtClean="0">
                <a:solidFill>
                  <a:prstClr val="black"/>
                </a:solidFill>
                <a:cs typeface="Arial" charset="0"/>
              </a:rPr>
              <a:t>A Republican?</a:t>
            </a:r>
            <a:endParaRPr lang="en-US" sz="2800" b="1" dirty="0">
              <a:solidFill>
                <a:prstClr val="black"/>
              </a:solidFill>
              <a:cs typeface="Arial" charset="0"/>
            </a:endParaRPr>
          </a:p>
        </p:txBody>
      </p:sp>
      <p:sp>
        <p:nvSpPr>
          <p:cNvPr id="8" name="TextBox 7"/>
          <p:cNvSpPr txBox="1"/>
          <p:nvPr/>
        </p:nvSpPr>
        <p:spPr>
          <a:xfrm>
            <a:off x="582386" y="1295400"/>
            <a:ext cx="8229600" cy="4893647"/>
          </a:xfrm>
          <a:prstGeom prst="rect">
            <a:avLst/>
          </a:prstGeom>
          <a:noFill/>
        </p:spPr>
        <p:txBody>
          <a:bodyPr wrap="square">
            <a:spAutoFit/>
          </a:bodyPr>
          <a:lstStyle/>
          <a:p>
            <a:pPr fontAlgn="base">
              <a:spcBef>
                <a:spcPct val="0"/>
              </a:spcBef>
              <a:spcAft>
                <a:spcPct val="0"/>
              </a:spcAft>
              <a:defRPr/>
            </a:pPr>
            <a:r>
              <a:rPr lang="en-US" sz="2400" dirty="0" smtClean="0">
                <a:solidFill>
                  <a:prstClr val="black"/>
                </a:solidFill>
                <a:cs typeface="Arial" charset="0"/>
              </a:rPr>
              <a:t>Political parties in the United States are too decentralized for either party to take a national position and then enforce it at the state and local level.  We do not have a “responsible party system”.</a:t>
            </a: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There is no mechanism for a party to discipline officeholders and ensure cohesion in policymaking.</a:t>
            </a: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In a primary election, do party leaders have control as to who will run?  </a:t>
            </a: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So are all Republicans/Democrats committed to its program?  </a:t>
            </a:r>
            <a:endParaRPr lang="en-US" dirty="0" smtClean="0">
              <a:solidFill>
                <a:prstClr val="black"/>
              </a:solidFill>
              <a:cs typeface="Arial" charset="0"/>
            </a:endParaRPr>
          </a:p>
        </p:txBody>
      </p:sp>
    </p:spTree>
    <p:custDataLst>
      <p:tags r:id="rId1"/>
    </p:custDataLst>
    <p:extLst>
      <p:ext uri="{BB962C8B-B14F-4D97-AF65-F5344CB8AC3E}">
        <p14:creationId xmlns:p14="http://schemas.microsoft.com/office/powerpoint/2010/main" val="18600603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blinds(horizontal)">
                                      <p:cBhvr>
                                        <p:cTn id="2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Loren\Documents\My Scans\2012-07 (Jul)\scan000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905000"/>
            <a:ext cx="5317742" cy="44479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06929" y="457200"/>
            <a:ext cx="7086600" cy="1077218"/>
          </a:xfrm>
          <a:prstGeom prst="rect">
            <a:avLst/>
          </a:prstGeom>
          <a:noFill/>
        </p:spPr>
        <p:txBody>
          <a:bodyPr wrap="square" rtlCol="0">
            <a:spAutoFit/>
          </a:bodyPr>
          <a:lstStyle/>
          <a:p>
            <a:pPr algn="ctr"/>
            <a:r>
              <a:rPr lang="en-US" sz="3200" b="1" dirty="0" smtClean="0"/>
              <a:t>American Political Parties are</a:t>
            </a:r>
          </a:p>
          <a:p>
            <a:pPr algn="ctr"/>
            <a:r>
              <a:rPr lang="en-US" sz="3200" b="1" dirty="0" smtClean="0"/>
              <a:t>Broad Based Coalitions</a:t>
            </a:r>
            <a:endParaRPr lang="en-US" sz="3200" b="1" dirty="0"/>
          </a:p>
        </p:txBody>
      </p:sp>
    </p:spTree>
    <p:extLst>
      <p:ext uri="{BB962C8B-B14F-4D97-AF65-F5344CB8AC3E}">
        <p14:creationId xmlns:p14="http://schemas.microsoft.com/office/powerpoint/2010/main" val="1096685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006929" y="457200"/>
            <a:ext cx="7086600" cy="584775"/>
          </a:xfrm>
          <a:prstGeom prst="rect">
            <a:avLst/>
          </a:prstGeom>
          <a:noFill/>
        </p:spPr>
        <p:txBody>
          <a:bodyPr wrap="square" rtlCol="0">
            <a:spAutoFit/>
          </a:bodyPr>
          <a:lstStyle/>
          <a:p>
            <a:pPr algn="ctr"/>
            <a:r>
              <a:rPr lang="en-US" sz="3200" b="1" dirty="0" smtClean="0">
                <a:solidFill>
                  <a:prstClr val="white"/>
                </a:solidFill>
              </a:rPr>
              <a:t>Party Coalitions Today</a:t>
            </a:r>
            <a:endParaRPr lang="en-US" sz="3200" b="1" dirty="0">
              <a:solidFill>
                <a:prstClr val="white"/>
              </a:solidFill>
            </a:endParaRPr>
          </a:p>
        </p:txBody>
      </p:sp>
      <p:graphicFrame>
        <p:nvGraphicFramePr>
          <p:cNvPr id="3" name="Chart 2"/>
          <p:cNvGraphicFramePr/>
          <p:nvPr>
            <p:extLst>
              <p:ext uri="{D42A27DB-BD31-4B8C-83A1-F6EECF244321}">
                <p14:modId xmlns:p14="http://schemas.microsoft.com/office/powerpoint/2010/main" val="4189018086"/>
              </p:ext>
            </p:extLst>
          </p:nvPr>
        </p:nvGraphicFramePr>
        <p:xfrm>
          <a:off x="838200" y="1371600"/>
          <a:ext cx="7543800" cy="4775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696200" y="6400800"/>
            <a:ext cx="582211" cy="307777"/>
          </a:xfrm>
          <a:prstGeom prst="rect">
            <a:avLst/>
          </a:prstGeom>
          <a:noFill/>
        </p:spPr>
        <p:txBody>
          <a:bodyPr wrap="none" rtlCol="0">
            <a:spAutoFit/>
          </a:bodyPr>
          <a:lstStyle/>
          <a:p>
            <a:r>
              <a:rPr lang="en-US" sz="1400" b="1" dirty="0" smtClean="0"/>
              <a:t>2014</a:t>
            </a:r>
            <a:endParaRPr lang="en-US" sz="1400" b="1" dirty="0"/>
          </a:p>
        </p:txBody>
      </p:sp>
    </p:spTree>
    <p:extLst>
      <p:ext uri="{BB962C8B-B14F-4D97-AF65-F5344CB8AC3E}">
        <p14:creationId xmlns:p14="http://schemas.microsoft.com/office/powerpoint/2010/main" val="3148492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006929" y="457200"/>
            <a:ext cx="7086600" cy="1077218"/>
          </a:xfrm>
          <a:prstGeom prst="rect">
            <a:avLst/>
          </a:prstGeom>
          <a:noFill/>
        </p:spPr>
        <p:txBody>
          <a:bodyPr wrap="square" rtlCol="0">
            <a:spAutoFit/>
          </a:bodyPr>
          <a:lstStyle/>
          <a:p>
            <a:pPr algn="ctr"/>
            <a:r>
              <a:rPr lang="en-US" sz="3200" b="1" dirty="0" smtClean="0">
                <a:solidFill>
                  <a:prstClr val="white"/>
                </a:solidFill>
              </a:rPr>
              <a:t>Votes for Republican President by Demographic Group:  Gender</a:t>
            </a:r>
            <a:endParaRPr lang="en-US" sz="3200" b="1" dirty="0">
              <a:solidFill>
                <a:prstClr val="white"/>
              </a:solidFill>
            </a:endParaRPr>
          </a:p>
        </p:txBody>
      </p:sp>
      <p:graphicFrame>
        <p:nvGraphicFramePr>
          <p:cNvPr id="5" name="Chart 4"/>
          <p:cNvGraphicFramePr/>
          <p:nvPr>
            <p:extLst>
              <p:ext uri="{D42A27DB-BD31-4B8C-83A1-F6EECF244321}">
                <p14:modId xmlns:p14="http://schemas.microsoft.com/office/powerpoint/2010/main" val="2180056803"/>
              </p:ext>
            </p:extLst>
          </p:nvPr>
        </p:nvGraphicFramePr>
        <p:xfrm>
          <a:off x="685800" y="1905000"/>
          <a:ext cx="80772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676400" y="6096000"/>
            <a:ext cx="1269899" cy="307777"/>
          </a:xfrm>
          <a:prstGeom prst="rect">
            <a:avLst/>
          </a:prstGeom>
          <a:noFill/>
        </p:spPr>
        <p:txBody>
          <a:bodyPr wrap="none" rtlCol="0">
            <a:spAutoFit/>
          </a:bodyPr>
          <a:lstStyle/>
          <a:p>
            <a:r>
              <a:rPr lang="en-US" sz="1400" b="1" dirty="0" smtClean="0"/>
              <a:t>Bush (Kerry)</a:t>
            </a:r>
            <a:endParaRPr lang="en-US" sz="1400" b="1" dirty="0"/>
          </a:p>
        </p:txBody>
      </p:sp>
      <p:sp>
        <p:nvSpPr>
          <p:cNvPr id="7" name="TextBox 6"/>
          <p:cNvSpPr txBox="1"/>
          <p:nvPr/>
        </p:nvSpPr>
        <p:spPr>
          <a:xfrm>
            <a:off x="4114800" y="6095999"/>
            <a:ext cx="1596912" cy="307777"/>
          </a:xfrm>
          <a:prstGeom prst="rect">
            <a:avLst/>
          </a:prstGeom>
          <a:noFill/>
        </p:spPr>
        <p:txBody>
          <a:bodyPr wrap="none" rtlCol="0">
            <a:spAutoFit/>
          </a:bodyPr>
          <a:lstStyle/>
          <a:p>
            <a:r>
              <a:rPr lang="en-US" sz="1400" b="1" dirty="0" smtClean="0"/>
              <a:t>McCain (Obama)</a:t>
            </a:r>
            <a:endParaRPr lang="en-US" sz="1400" b="1" dirty="0"/>
          </a:p>
        </p:txBody>
      </p:sp>
      <p:sp>
        <p:nvSpPr>
          <p:cNvPr id="8" name="TextBox 7"/>
          <p:cNvSpPr txBox="1"/>
          <p:nvPr/>
        </p:nvSpPr>
        <p:spPr>
          <a:xfrm>
            <a:off x="6553200" y="6095999"/>
            <a:ext cx="1667444" cy="307777"/>
          </a:xfrm>
          <a:prstGeom prst="rect">
            <a:avLst/>
          </a:prstGeom>
          <a:noFill/>
        </p:spPr>
        <p:txBody>
          <a:bodyPr wrap="none" rtlCol="0">
            <a:spAutoFit/>
          </a:bodyPr>
          <a:lstStyle/>
          <a:p>
            <a:r>
              <a:rPr lang="en-US" sz="1400" b="1" dirty="0" smtClean="0"/>
              <a:t>Romney (Obama)</a:t>
            </a:r>
            <a:endParaRPr lang="en-US" sz="1400" b="1" dirty="0"/>
          </a:p>
        </p:txBody>
      </p:sp>
    </p:spTree>
    <p:extLst>
      <p:ext uri="{BB962C8B-B14F-4D97-AF65-F5344CB8AC3E}">
        <p14:creationId xmlns:p14="http://schemas.microsoft.com/office/powerpoint/2010/main" val="7309425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609600" y="457200"/>
            <a:ext cx="7924799" cy="1077218"/>
          </a:xfrm>
          <a:prstGeom prst="rect">
            <a:avLst/>
          </a:prstGeom>
          <a:noFill/>
        </p:spPr>
        <p:txBody>
          <a:bodyPr wrap="square" rtlCol="0">
            <a:spAutoFit/>
          </a:bodyPr>
          <a:lstStyle/>
          <a:p>
            <a:pPr algn="ctr"/>
            <a:r>
              <a:rPr lang="en-US" sz="3200" b="1" dirty="0" smtClean="0">
                <a:solidFill>
                  <a:prstClr val="white"/>
                </a:solidFill>
              </a:rPr>
              <a:t>Votes for Republican President by Demographic Group:  Race/Ethnicity</a:t>
            </a:r>
            <a:endParaRPr lang="en-US" sz="3200" b="1" dirty="0">
              <a:solidFill>
                <a:prstClr val="white"/>
              </a:solidFill>
            </a:endParaRPr>
          </a:p>
        </p:txBody>
      </p:sp>
      <p:graphicFrame>
        <p:nvGraphicFramePr>
          <p:cNvPr id="5" name="Chart 4"/>
          <p:cNvGraphicFramePr/>
          <p:nvPr>
            <p:extLst>
              <p:ext uri="{D42A27DB-BD31-4B8C-83A1-F6EECF244321}">
                <p14:modId xmlns:p14="http://schemas.microsoft.com/office/powerpoint/2010/main" val="3780948873"/>
              </p:ext>
            </p:extLst>
          </p:nvPr>
        </p:nvGraphicFramePr>
        <p:xfrm>
          <a:off x="685800" y="1905000"/>
          <a:ext cx="80772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676400" y="6096000"/>
            <a:ext cx="1269899" cy="307777"/>
          </a:xfrm>
          <a:prstGeom prst="rect">
            <a:avLst/>
          </a:prstGeom>
          <a:noFill/>
        </p:spPr>
        <p:txBody>
          <a:bodyPr wrap="none" rtlCol="0">
            <a:spAutoFit/>
          </a:bodyPr>
          <a:lstStyle/>
          <a:p>
            <a:r>
              <a:rPr lang="en-US" sz="1400" b="1" dirty="0" smtClean="0">
                <a:solidFill>
                  <a:prstClr val="white"/>
                </a:solidFill>
              </a:rPr>
              <a:t>Bush (Kerry)</a:t>
            </a:r>
            <a:endParaRPr lang="en-US" sz="1400" b="1" dirty="0">
              <a:solidFill>
                <a:prstClr val="white"/>
              </a:solidFill>
            </a:endParaRPr>
          </a:p>
        </p:txBody>
      </p:sp>
      <p:sp>
        <p:nvSpPr>
          <p:cNvPr id="7" name="TextBox 6"/>
          <p:cNvSpPr txBox="1"/>
          <p:nvPr/>
        </p:nvSpPr>
        <p:spPr>
          <a:xfrm>
            <a:off x="4114800" y="6095999"/>
            <a:ext cx="1596912" cy="307777"/>
          </a:xfrm>
          <a:prstGeom prst="rect">
            <a:avLst/>
          </a:prstGeom>
          <a:noFill/>
        </p:spPr>
        <p:txBody>
          <a:bodyPr wrap="none" rtlCol="0">
            <a:spAutoFit/>
          </a:bodyPr>
          <a:lstStyle/>
          <a:p>
            <a:r>
              <a:rPr lang="en-US" sz="1400" b="1" dirty="0" smtClean="0">
                <a:solidFill>
                  <a:prstClr val="white"/>
                </a:solidFill>
              </a:rPr>
              <a:t>McCain (Obama)</a:t>
            </a:r>
            <a:endParaRPr lang="en-US" sz="1400" b="1" dirty="0">
              <a:solidFill>
                <a:prstClr val="white"/>
              </a:solidFill>
            </a:endParaRPr>
          </a:p>
        </p:txBody>
      </p:sp>
      <p:sp>
        <p:nvSpPr>
          <p:cNvPr id="8" name="TextBox 7"/>
          <p:cNvSpPr txBox="1"/>
          <p:nvPr/>
        </p:nvSpPr>
        <p:spPr>
          <a:xfrm>
            <a:off x="6553200" y="6095999"/>
            <a:ext cx="1667444" cy="307777"/>
          </a:xfrm>
          <a:prstGeom prst="rect">
            <a:avLst/>
          </a:prstGeom>
          <a:noFill/>
        </p:spPr>
        <p:txBody>
          <a:bodyPr wrap="none" rtlCol="0">
            <a:spAutoFit/>
          </a:bodyPr>
          <a:lstStyle/>
          <a:p>
            <a:r>
              <a:rPr lang="en-US" sz="1400" b="1" dirty="0" smtClean="0">
                <a:solidFill>
                  <a:prstClr val="white"/>
                </a:solidFill>
              </a:rPr>
              <a:t>Romney (Obama)</a:t>
            </a:r>
            <a:endParaRPr lang="en-US" sz="1400" b="1" dirty="0">
              <a:solidFill>
                <a:prstClr val="white"/>
              </a:solidFill>
            </a:endParaRPr>
          </a:p>
        </p:txBody>
      </p:sp>
    </p:spTree>
    <p:extLst>
      <p:ext uri="{BB962C8B-B14F-4D97-AF65-F5344CB8AC3E}">
        <p14:creationId xmlns:p14="http://schemas.microsoft.com/office/powerpoint/2010/main" val="23925148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006929" y="457200"/>
            <a:ext cx="7086600" cy="1077218"/>
          </a:xfrm>
          <a:prstGeom prst="rect">
            <a:avLst/>
          </a:prstGeom>
          <a:noFill/>
        </p:spPr>
        <p:txBody>
          <a:bodyPr wrap="square" rtlCol="0">
            <a:spAutoFit/>
          </a:bodyPr>
          <a:lstStyle/>
          <a:p>
            <a:pPr algn="ctr"/>
            <a:r>
              <a:rPr lang="en-US" sz="3200" b="1" dirty="0" smtClean="0">
                <a:solidFill>
                  <a:prstClr val="white"/>
                </a:solidFill>
              </a:rPr>
              <a:t>Votes for Republican President by Demographic Group:  Religion</a:t>
            </a:r>
            <a:endParaRPr lang="en-US" sz="3200" b="1" dirty="0">
              <a:solidFill>
                <a:prstClr val="white"/>
              </a:solidFill>
            </a:endParaRPr>
          </a:p>
        </p:txBody>
      </p:sp>
      <p:graphicFrame>
        <p:nvGraphicFramePr>
          <p:cNvPr id="5" name="Chart 4"/>
          <p:cNvGraphicFramePr/>
          <p:nvPr>
            <p:extLst>
              <p:ext uri="{D42A27DB-BD31-4B8C-83A1-F6EECF244321}">
                <p14:modId xmlns:p14="http://schemas.microsoft.com/office/powerpoint/2010/main" val="1815674519"/>
              </p:ext>
            </p:extLst>
          </p:nvPr>
        </p:nvGraphicFramePr>
        <p:xfrm>
          <a:off x="685800" y="1905000"/>
          <a:ext cx="80772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676400" y="6096000"/>
            <a:ext cx="1269899" cy="307777"/>
          </a:xfrm>
          <a:prstGeom prst="rect">
            <a:avLst/>
          </a:prstGeom>
          <a:noFill/>
        </p:spPr>
        <p:txBody>
          <a:bodyPr wrap="none" rtlCol="0">
            <a:spAutoFit/>
          </a:bodyPr>
          <a:lstStyle/>
          <a:p>
            <a:r>
              <a:rPr lang="en-US" sz="1400" b="1" dirty="0" smtClean="0">
                <a:solidFill>
                  <a:prstClr val="white"/>
                </a:solidFill>
              </a:rPr>
              <a:t>Bush (Kerry)</a:t>
            </a:r>
            <a:endParaRPr lang="en-US" sz="1400" b="1" dirty="0">
              <a:solidFill>
                <a:prstClr val="white"/>
              </a:solidFill>
            </a:endParaRPr>
          </a:p>
        </p:txBody>
      </p:sp>
      <p:sp>
        <p:nvSpPr>
          <p:cNvPr id="7" name="TextBox 6"/>
          <p:cNvSpPr txBox="1"/>
          <p:nvPr/>
        </p:nvSpPr>
        <p:spPr>
          <a:xfrm>
            <a:off x="4114800" y="6095999"/>
            <a:ext cx="1596912" cy="307777"/>
          </a:xfrm>
          <a:prstGeom prst="rect">
            <a:avLst/>
          </a:prstGeom>
          <a:noFill/>
        </p:spPr>
        <p:txBody>
          <a:bodyPr wrap="none" rtlCol="0">
            <a:spAutoFit/>
          </a:bodyPr>
          <a:lstStyle/>
          <a:p>
            <a:r>
              <a:rPr lang="en-US" sz="1400" b="1" dirty="0" smtClean="0">
                <a:solidFill>
                  <a:prstClr val="white"/>
                </a:solidFill>
              </a:rPr>
              <a:t>McCain (Obama)</a:t>
            </a:r>
            <a:endParaRPr lang="en-US" sz="1400" b="1" dirty="0">
              <a:solidFill>
                <a:prstClr val="white"/>
              </a:solidFill>
            </a:endParaRPr>
          </a:p>
        </p:txBody>
      </p:sp>
      <p:sp>
        <p:nvSpPr>
          <p:cNvPr id="8" name="TextBox 7"/>
          <p:cNvSpPr txBox="1"/>
          <p:nvPr/>
        </p:nvSpPr>
        <p:spPr>
          <a:xfrm>
            <a:off x="6553200" y="6095999"/>
            <a:ext cx="1667444" cy="307777"/>
          </a:xfrm>
          <a:prstGeom prst="rect">
            <a:avLst/>
          </a:prstGeom>
          <a:noFill/>
        </p:spPr>
        <p:txBody>
          <a:bodyPr wrap="none" rtlCol="0">
            <a:spAutoFit/>
          </a:bodyPr>
          <a:lstStyle/>
          <a:p>
            <a:r>
              <a:rPr lang="en-US" sz="1400" b="1" dirty="0" smtClean="0">
                <a:solidFill>
                  <a:prstClr val="white"/>
                </a:solidFill>
              </a:rPr>
              <a:t>Romney (Obama)</a:t>
            </a:r>
            <a:endParaRPr lang="en-US" sz="1400" b="1" dirty="0">
              <a:solidFill>
                <a:prstClr val="white"/>
              </a:solidFill>
            </a:endParaRPr>
          </a:p>
        </p:txBody>
      </p:sp>
    </p:spTree>
    <p:extLst>
      <p:ext uri="{BB962C8B-B14F-4D97-AF65-F5344CB8AC3E}">
        <p14:creationId xmlns:p14="http://schemas.microsoft.com/office/powerpoint/2010/main" val="82471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219200" y="457200"/>
            <a:ext cx="6844118" cy="861774"/>
          </a:xfrm>
          <a:prstGeom prst="rect">
            <a:avLst/>
          </a:prstGeom>
          <a:noFill/>
        </p:spPr>
        <p:txBody>
          <a:bodyPr wrap="none" rtlCol="0">
            <a:spAutoFit/>
          </a:bodyPr>
          <a:lstStyle/>
          <a:p>
            <a:r>
              <a:rPr lang="en-US" sz="3200" b="1" dirty="0" smtClean="0">
                <a:solidFill>
                  <a:prstClr val="white"/>
                </a:solidFill>
              </a:rPr>
              <a:t>Why We Have a Two-Party System</a:t>
            </a:r>
          </a:p>
          <a:p>
            <a:pPr algn="ctr"/>
            <a:r>
              <a:rPr lang="en-US" dirty="0" smtClean="0">
                <a:solidFill>
                  <a:prstClr val="white"/>
                </a:solidFill>
              </a:rPr>
              <a:t>(Remember we have one winner per election)</a:t>
            </a:r>
            <a:endParaRPr lang="en-US" sz="1600" dirty="0">
              <a:solidFill>
                <a:prstClr val="white"/>
              </a:solidFill>
            </a:endParaRPr>
          </a:p>
        </p:txBody>
      </p:sp>
      <p:sp>
        <p:nvSpPr>
          <p:cNvPr id="4" name="TextBox 3"/>
          <p:cNvSpPr txBox="1"/>
          <p:nvPr/>
        </p:nvSpPr>
        <p:spPr>
          <a:xfrm>
            <a:off x="838200" y="1981200"/>
            <a:ext cx="7391400" cy="1354217"/>
          </a:xfrm>
          <a:prstGeom prst="rect">
            <a:avLst/>
          </a:prstGeom>
          <a:noFill/>
        </p:spPr>
        <p:txBody>
          <a:bodyPr wrap="square" rtlCol="0">
            <a:spAutoFit/>
          </a:bodyPr>
          <a:lstStyle/>
          <a:p>
            <a:r>
              <a:rPr lang="en-US" sz="2000" dirty="0" smtClean="0">
                <a:solidFill>
                  <a:prstClr val="white"/>
                </a:solidFill>
              </a:rPr>
              <a:t>Election Results:</a:t>
            </a:r>
          </a:p>
          <a:p>
            <a:r>
              <a:rPr lang="en-US" sz="2000" dirty="0">
                <a:solidFill>
                  <a:prstClr val="white"/>
                </a:solidFill>
              </a:rPr>
              <a:t>	</a:t>
            </a:r>
            <a:r>
              <a:rPr lang="en-US" sz="1400" dirty="0" smtClean="0">
                <a:solidFill>
                  <a:prstClr val="white"/>
                </a:solidFill>
              </a:rPr>
              <a:t>Party A	40%</a:t>
            </a:r>
          </a:p>
          <a:p>
            <a:r>
              <a:rPr lang="en-US" sz="1400" dirty="0">
                <a:solidFill>
                  <a:prstClr val="white"/>
                </a:solidFill>
              </a:rPr>
              <a:t>	</a:t>
            </a:r>
            <a:r>
              <a:rPr lang="en-US" sz="1400" dirty="0" smtClean="0">
                <a:solidFill>
                  <a:prstClr val="white"/>
                </a:solidFill>
              </a:rPr>
              <a:t>Party B	30%	Party A wins as they have the most votes</a:t>
            </a:r>
          </a:p>
          <a:p>
            <a:r>
              <a:rPr lang="en-US" sz="1400" dirty="0">
                <a:solidFill>
                  <a:prstClr val="white"/>
                </a:solidFill>
              </a:rPr>
              <a:t>	</a:t>
            </a:r>
            <a:r>
              <a:rPr lang="en-US" sz="1400" dirty="0" smtClean="0">
                <a:solidFill>
                  <a:prstClr val="white"/>
                </a:solidFill>
              </a:rPr>
              <a:t>Party C	20%</a:t>
            </a:r>
          </a:p>
          <a:p>
            <a:r>
              <a:rPr lang="en-US" sz="1400" dirty="0">
                <a:solidFill>
                  <a:prstClr val="white"/>
                </a:solidFill>
              </a:rPr>
              <a:t>	</a:t>
            </a:r>
            <a:r>
              <a:rPr lang="en-US" sz="1400" dirty="0" smtClean="0">
                <a:solidFill>
                  <a:prstClr val="white"/>
                </a:solidFill>
              </a:rPr>
              <a:t>Party D	10%</a:t>
            </a:r>
            <a:endParaRPr lang="en-US" sz="2000" dirty="0">
              <a:solidFill>
                <a:prstClr val="white"/>
              </a:solidFill>
            </a:endParaRPr>
          </a:p>
        </p:txBody>
      </p:sp>
      <p:sp>
        <p:nvSpPr>
          <p:cNvPr id="5" name="TextBox 4"/>
          <p:cNvSpPr txBox="1"/>
          <p:nvPr/>
        </p:nvSpPr>
        <p:spPr>
          <a:xfrm>
            <a:off x="806363" y="3429000"/>
            <a:ext cx="7669792" cy="1785104"/>
          </a:xfrm>
          <a:prstGeom prst="rect">
            <a:avLst/>
          </a:prstGeom>
          <a:noFill/>
        </p:spPr>
        <p:txBody>
          <a:bodyPr wrap="none" rtlCol="0">
            <a:spAutoFit/>
          </a:bodyPr>
          <a:lstStyle/>
          <a:p>
            <a:pPr algn="ctr"/>
            <a:r>
              <a:rPr lang="en-US" sz="2000" dirty="0" smtClean="0">
                <a:solidFill>
                  <a:prstClr val="white"/>
                </a:solidFill>
              </a:rPr>
              <a:t>Party</a:t>
            </a:r>
            <a:r>
              <a:rPr lang="en-US" dirty="0" smtClean="0">
                <a:solidFill>
                  <a:prstClr val="white"/>
                </a:solidFill>
              </a:rPr>
              <a:t> D, which received only 10% of the votes tries to make a deal</a:t>
            </a:r>
          </a:p>
          <a:p>
            <a:pPr algn="ctr"/>
            <a:r>
              <a:rPr lang="en-US" dirty="0" smtClean="0">
                <a:solidFill>
                  <a:prstClr val="white"/>
                </a:solidFill>
              </a:rPr>
              <a:t>with one of the other three parties.  You incorporate some of my ideas</a:t>
            </a:r>
          </a:p>
          <a:p>
            <a:pPr algn="ctr"/>
            <a:r>
              <a:rPr lang="en-US" dirty="0" smtClean="0">
                <a:solidFill>
                  <a:prstClr val="white"/>
                </a:solidFill>
              </a:rPr>
              <a:t>and I’ll throw my support to you.  Also, how difficult would it be for Party D</a:t>
            </a:r>
          </a:p>
          <a:p>
            <a:pPr algn="ctr"/>
            <a:r>
              <a:rPr lang="en-US" dirty="0">
                <a:solidFill>
                  <a:prstClr val="white"/>
                </a:solidFill>
              </a:rPr>
              <a:t>t</a:t>
            </a:r>
            <a:r>
              <a:rPr lang="en-US" dirty="0" smtClean="0">
                <a:solidFill>
                  <a:prstClr val="white"/>
                </a:solidFill>
              </a:rPr>
              <a:t>o raise funds knowing that it is unlikely to win.</a:t>
            </a:r>
          </a:p>
          <a:p>
            <a:pPr algn="ctr"/>
            <a:endParaRPr lang="en-US" dirty="0">
              <a:solidFill>
                <a:prstClr val="white"/>
              </a:solidFill>
            </a:endParaRPr>
          </a:p>
          <a:p>
            <a:pPr algn="ctr"/>
            <a:r>
              <a:rPr lang="en-US" dirty="0" smtClean="0">
                <a:solidFill>
                  <a:prstClr val="white"/>
                </a:solidFill>
              </a:rPr>
              <a:t>So Party D merges and most support Party B, but some support Party C</a:t>
            </a:r>
            <a:endParaRPr lang="en-US" dirty="0">
              <a:solidFill>
                <a:prstClr val="white"/>
              </a:solidFill>
            </a:endParaRPr>
          </a:p>
        </p:txBody>
      </p:sp>
    </p:spTree>
    <p:extLst>
      <p:ext uri="{BB962C8B-B14F-4D97-AF65-F5344CB8AC3E}">
        <p14:creationId xmlns:p14="http://schemas.microsoft.com/office/powerpoint/2010/main" val="39583800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006929" y="457200"/>
            <a:ext cx="7086600" cy="1077218"/>
          </a:xfrm>
          <a:prstGeom prst="rect">
            <a:avLst/>
          </a:prstGeom>
          <a:noFill/>
        </p:spPr>
        <p:txBody>
          <a:bodyPr wrap="square" rtlCol="0">
            <a:spAutoFit/>
          </a:bodyPr>
          <a:lstStyle/>
          <a:p>
            <a:pPr algn="ctr"/>
            <a:r>
              <a:rPr lang="en-US" sz="3200" b="1" dirty="0" smtClean="0">
                <a:solidFill>
                  <a:prstClr val="white"/>
                </a:solidFill>
              </a:rPr>
              <a:t>Votes for Republican President by Demographic Group:  Age</a:t>
            </a:r>
            <a:endParaRPr lang="en-US" sz="3200" b="1" dirty="0">
              <a:solidFill>
                <a:prstClr val="white"/>
              </a:solidFill>
            </a:endParaRPr>
          </a:p>
        </p:txBody>
      </p:sp>
      <p:graphicFrame>
        <p:nvGraphicFramePr>
          <p:cNvPr id="5" name="Chart 4"/>
          <p:cNvGraphicFramePr/>
          <p:nvPr>
            <p:extLst>
              <p:ext uri="{D42A27DB-BD31-4B8C-83A1-F6EECF244321}">
                <p14:modId xmlns:p14="http://schemas.microsoft.com/office/powerpoint/2010/main" val="2715127767"/>
              </p:ext>
            </p:extLst>
          </p:nvPr>
        </p:nvGraphicFramePr>
        <p:xfrm>
          <a:off x="685800" y="1905000"/>
          <a:ext cx="80772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676400" y="6096000"/>
            <a:ext cx="1269899" cy="307777"/>
          </a:xfrm>
          <a:prstGeom prst="rect">
            <a:avLst/>
          </a:prstGeom>
          <a:noFill/>
        </p:spPr>
        <p:txBody>
          <a:bodyPr wrap="none" rtlCol="0">
            <a:spAutoFit/>
          </a:bodyPr>
          <a:lstStyle/>
          <a:p>
            <a:r>
              <a:rPr lang="en-US" sz="1400" b="1" dirty="0" smtClean="0">
                <a:solidFill>
                  <a:prstClr val="white"/>
                </a:solidFill>
              </a:rPr>
              <a:t>Bush (Kerry)</a:t>
            </a:r>
            <a:endParaRPr lang="en-US" sz="1400" b="1" dirty="0">
              <a:solidFill>
                <a:prstClr val="white"/>
              </a:solidFill>
            </a:endParaRPr>
          </a:p>
        </p:txBody>
      </p:sp>
      <p:sp>
        <p:nvSpPr>
          <p:cNvPr id="7" name="TextBox 6"/>
          <p:cNvSpPr txBox="1"/>
          <p:nvPr/>
        </p:nvSpPr>
        <p:spPr>
          <a:xfrm>
            <a:off x="4114800" y="6095999"/>
            <a:ext cx="1596912" cy="307777"/>
          </a:xfrm>
          <a:prstGeom prst="rect">
            <a:avLst/>
          </a:prstGeom>
          <a:noFill/>
        </p:spPr>
        <p:txBody>
          <a:bodyPr wrap="none" rtlCol="0">
            <a:spAutoFit/>
          </a:bodyPr>
          <a:lstStyle/>
          <a:p>
            <a:r>
              <a:rPr lang="en-US" sz="1400" b="1" dirty="0" smtClean="0">
                <a:solidFill>
                  <a:prstClr val="white"/>
                </a:solidFill>
              </a:rPr>
              <a:t>McCain (Obama)</a:t>
            </a:r>
            <a:endParaRPr lang="en-US" sz="1400" b="1" dirty="0">
              <a:solidFill>
                <a:prstClr val="white"/>
              </a:solidFill>
            </a:endParaRPr>
          </a:p>
        </p:txBody>
      </p:sp>
      <p:sp>
        <p:nvSpPr>
          <p:cNvPr id="8" name="TextBox 7"/>
          <p:cNvSpPr txBox="1"/>
          <p:nvPr/>
        </p:nvSpPr>
        <p:spPr>
          <a:xfrm>
            <a:off x="6553200" y="6095999"/>
            <a:ext cx="1667444" cy="307777"/>
          </a:xfrm>
          <a:prstGeom prst="rect">
            <a:avLst/>
          </a:prstGeom>
          <a:noFill/>
        </p:spPr>
        <p:txBody>
          <a:bodyPr wrap="none" rtlCol="0">
            <a:spAutoFit/>
          </a:bodyPr>
          <a:lstStyle/>
          <a:p>
            <a:r>
              <a:rPr lang="en-US" sz="1400" b="1" dirty="0" smtClean="0">
                <a:solidFill>
                  <a:prstClr val="white"/>
                </a:solidFill>
              </a:rPr>
              <a:t>Romney (Obama)</a:t>
            </a:r>
            <a:endParaRPr lang="en-US" sz="1400" b="1" dirty="0">
              <a:solidFill>
                <a:prstClr val="white"/>
              </a:solidFill>
            </a:endParaRPr>
          </a:p>
        </p:txBody>
      </p:sp>
    </p:spTree>
    <p:extLst>
      <p:ext uri="{BB962C8B-B14F-4D97-AF65-F5344CB8AC3E}">
        <p14:creationId xmlns:p14="http://schemas.microsoft.com/office/powerpoint/2010/main" val="31257243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200400" y="609600"/>
            <a:ext cx="2443298" cy="523220"/>
          </a:xfrm>
          <a:prstGeom prst="rect">
            <a:avLst/>
          </a:prstGeom>
          <a:noFill/>
        </p:spPr>
        <p:txBody>
          <a:bodyPr wrap="none" rtlCol="0">
            <a:spAutoFit/>
          </a:bodyPr>
          <a:lstStyle/>
          <a:p>
            <a:r>
              <a:rPr lang="en-US" sz="2800" b="1" dirty="0" smtClean="0">
                <a:solidFill>
                  <a:prstClr val="white"/>
                </a:solidFill>
              </a:rPr>
              <a:t>Party Loyalty</a:t>
            </a:r>
            <a:endParaRPr lang="en-US" sz="2800" b="1" dirty="0">
              <a:solidFill>
                <a:prstClr val="white"/>
              </a:solidFill>
            </a:endParaRPr>
          </a:p>
        </p:txBody>
      </p:sp>
      <p:graphicFrame>
        <p:nvGraphicFramePr>
          <p:cNvPr id="2" name="Chart 1"/>
          <p:cNvGraphicFramePr/>
          <p:nvPr>
            <p:extLst>
              <p:ext uri="{D42A27DB-BD31-4B8C-83A1-F6EECF244321}">
                <p14:modId xmlns:p14="http://schemas.microsoft.com/office/powerpoint/2010/main" val="4292898353"/>
              </p:ext>
            </p:extLst>
          </p:nvPr>
        </p:nvGraphicFramePr>
        <p:xfrm>
          <a:off x="259167" y="1828800"/>
          <a:ext cx="4721952"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914400" y="1309007"/>
            <a:ext cx="2467342" cy="369332"/>
          </a:xfrm>
          <a:prstGeom prst="rect">
            <a:avLst/>
          </a:prstGeom>
          <a:noFill/>
        </p:spPr>
        <p:txBody>
          <a:bodyPr wrap="none" rtlCol="0">
            <a:spAutoFit/>
          </a:bodyPr>
          <a:lstStyle/>
          <a:p>
            <a:r>
              <a:rPr lang="en-US" dirty="0" smtClean="0"/>
              <a:t>Democratic Candidate</a:t>
            </a:r>
            <a:endParaRPr lang="en-US" dirty="0"/>
          </a:p>
        </p:txBody>
      </p:sp>
      <p:sp>
        <p:nvSpPr>
          <p:cNvPr id="6" name="TextBox 5"/>
          <p:cNvSpPr txBox="1"/>
          <p:nvPr/>
        </p:nvSpPr>
        <p:spPr>
          <a:xfrm>
            <a:off x="5867400" y="1309007"/>
            <a:ext cx="2454518" cy="369332"/>
          </a:xfrm>
          <a:prstGeom prst="rect">
            <a:avLst/>
          </a:prstGeom>
          <a:noFill/>
        </p:spPr>
        <p:txBody>
          <a:bodyPr wrap="none" rtlCol="0">
            <a:spAutoFit/>
          </a:bodyPr>
          <a:lstStyle/>
          <a:p>
            <a:r>
              <a:rPr lang="en-US" dirty="0" smtClean="0"/>
              <a:t>Republican Candidate</a:t>
            </a:r>
            <a:endParaRPr lang="en-US" dirty="0"/>
          </a:p>
        </p:txBody>
      </p:sp>
      <p:graphicFrame>
        <p:nvGraphicFramePr>
          <p:cNvPr id="7" name="Chart 6"/>
          <p:cNvGraphicFramePr/>
          <p:nvPr>
            <p:extLst>
              <p:ext uri="{D42A27DB-BD31-4B8C-83A1-F6EECF244321}">
                <p14:modId xmlns:p14="http://schemas.microsoft.com/office/powerpoint/2010/main" val="1516619168"/>
              </p:ext>
            </p:extLst>
          </p:nvPr>
        </p:nvGraphicFramePr>
        <p:xfrm>
          <a:off x="5029200" y="1905000"/>
          <a:ext cx="3581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19055" y="3488998"/>
            <a:ext cx="603050" cy="246221"/>
          </a:xfrm>
          <a:prstGeom prst="rect">
            <a:avLst/>
          </a:prstGeom>
          <a:noFill/>
        </p:spPr>
        <p:txBody>
          <a:bodyPr wrap="none" rtlCol="0">
            <a:spAutoFit/>
          </a:bodyPr>
          <a:lstStyle/>
          <a:p>
            <a:r>
              <a:rPr lang="en-US" sz="1000" dirty="0" smtClean="0"/>
              <a:t>Obama</a:t>
            </a:r>
            <a:endParaRPr lang="en-US" sz="1000" dirty="0"/>
          </a:p>
        </p:txBody>
      </p:sp>
      <p:sp>
        <p:nvSpPr>
          <p:cNvPr id="9" name="TextBox 8"/>
          <p:cNvSpPr txBox="1"/>
          <p:nvPr/>
        </p:nvSpPr>
        <p:spPr>
          <a:xfrm>
            <a:off x="275160" y="4496319"/>
            <a:ext cx="490840" cy="246221"/>
          </a:xfrm>
          <a:prstGeom prst="rect">
            <a:avLst/>
          </a:prstGeom>
          <a:noFill/>
        </p:spPr>
        <p:txBody>
          <a:bodyPr wrap="none" rtlCol="0">
            <a:spAutoFit/>
          </a:bodyPr>
          <a:lstStyle/>
          <a:p>
            <a:r>
              <a:rPr lang="en-US" sz="1000" dirty="0" smtClean="0"/>
              <a:t>Kerry</a:t>
            </a:r>
            <a:endParaRPr lang="en-US" sz="1000" dirty="0"/>
          </a:p>
        </p:txBody>
      </p:sp>
      <p:sp>
        <p:nvSpPr>
          <p:cNvPr id="10" name="TextBox 9"/>
          <p:cNvSpPr txBox="1"/>
          <p:nvPr/>
        </p:nvSpPr>
        <p:spPr>
          <a:xfrm>
            <a:off x="297602" y="5493270"/>
            <a:ext cx="468398" cy="246221"/>
          </a:xfrm>
          <a:prstGeom prst="rect">
            <a:avLst/>
          </a:prstGeom>
          <a:noFill/>
        </p:spPr>
        <p:txBody>
          <a:bodyPr wrap="none" rtlCol="0">
            <a:spAutoFit/>
          </a:bodyPr>
          <a:lstStyle/>
          <a:p>
            <a:r>
              <a:rPr lang="en-US" sz="1000" dirty="0" smtClean="0"/>
              <a:t>Gore</a:t>
            </a:r>
            <a:endParaRPr lang="en-US" sz="1000" dirty="0"/>
          </a:p>
        </p:txBody>
      </p:sp>
      <p:sp>
        <p:nvSpPr>
          <p:cNvPr id="12" name="TextBox 11"/>
          <p:cNvSpPr txBox="1"/>
          <p:nvPr/>
        </p:nvSpPr>
        <p:spPr>
          <a:xfrm>
            <a:off x="5040807" y="3511965"/>
            <a:ext cx="619080" cy="246221"/>
          </a:xfrm>
          <a:prstGeom prst="rect">
            <a:avLst/>
          </a:prstGeom>
          <a:noFill/>
        </p:spPr>
        <p:txBody>
          <a:bodyPr wrap="none" rtlCol="0">
            <a:spAutoFit/>
          </a:bodyPr>
          <a:lstStyle/>
          <a:p>
            <a:r>
              <a:rPr lang="en-US" sz="1000" dirty="0" smtClean="0"/>
              <a:t>McCain</a:t>
            </a:r>
            <a:endParaRPr lang="en-US" sz="1000" dirty="0"/>
          </a:p>
        </p:txBody>
      </p:sp>
      <p:sp>
        <p:nvSpPr>
          <p:cNvPr id="13" name="TextBox 12"/>
          <p:cNvSpPr txBox="1"/>
          <p:nvPr/>
        </p:nvSpPr>
        <p:spPr>
          <a:xfrm>
            <a:off x="5168888" y="4496319"/>
            <a:ext cx="474810" cy="246221"/>
          </a:xfrm>
          <a:prstGeom prst="rect">
            <a:avLst/>
          </a:prstGeom>
          <a:noFill/>
        </p:spPr>
        <p:txBody>
          <a:bodyPr wrap="none" rtlCol="0">
            <a:spAutoFit/>
          </a:bodyPr>
          <a:lstStyle/>
          <a:p>
            <a:r>
              <a:rPr lang="en-US" sz="1000" dirty="0" smtClean="0"/>
              <a:t>Bush</a:t>
            </a:r>
            <a:endParaRPr lang="en-US" sz="1000" dirty="0"/>
          </a:p>
        </p:txBody>
      </p:sp>
      <p:sp>
        <p:nvSpPr>
          <p:cNvPr id="14" name="TextBox 13"/>
          <p:cNvSpPr txBox="1"/>
          <p:nvPr/>
        </p:nvSpPr>
        <p:spPr>
          <a:xfrm>
            <a:off x="5168888" y="5486128"/>
            <a:ext cx="474810" cy="246221"/>
          </a:xfrm>
          <a:prstGeom prst="rect">
            <a:avLst/>
          </a:prstGeom>
          <a:noFill/>
        </p:spPr>
        <p:txBody>
          <a:bodyPr wrap="none" rtlCol="0">
            <a:spAutoFit/>
          </a:bodyPr>
          <a:lstStyle/>
          <a:p>
            <a:r>
              <a:rPr lang="en-US" sz="1000" dirty="0" smtClean="0"/>
              <a:t>Bush</a:t>
            </a:r>
            <a:endParaRPr lang="en-US" sz="1000" dirty="0"/>
          </a:p>
        </p:txBody>
      </p:sp>
      <p:sp>
        <p:nvSpPr>
          <p:cNvPr id="3" name="TextBox 2"/>
          <p:cNvSpPr txBox="1"/>
          <p:nvPr/>
        </p:nvSpPr>
        <p:spPr>
          <a:xfrm>
            <a:off x="5051067" y="2557272"/>
            <a:ext cx="710451" cy="261610"/>
          </a:xfrm>
          <a:prstGeom prst="rect">
            <a:avLst/>
          </a:prstGeom>
          <a:noFill/>
        </p:spPr>
        <p:txBody>
          <a:bodyPr wrap="none" rtlCol="0">
            <a:spAutoFit/>
          </a:bodyPr>
          <a:lstStyle/>
          <a:p>
            <a:r>
              <a:rPr lang="en-US" sz="1050" dirty="0" smtClean="0"/>
              <a:t>Romney</a:t>
            </a:r>
            <a:endParaRPr lang="en-US" sz="1050" dirty="0"/>
          </a:p>
        </p:txBody>
      </p:sp>
    </p:spTree>
    <p:extLst>
      <p:ext uri="{BB962C8B-B14F-4D97-AF65-F5344CB8AC3E}">
        <p14:creationId xmlns:p14="http://schemas.microsoft.com/office/powerpoint/2010/main" val="23501794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066800" y="457200"/>
            <a:ext cx="7086600" cy="830997"/>
          </a:xfrm>
          <a:prstGeom prst="rect">
            <a:avLst/>
          </a:prstGeom>
          <a:noFill/>
        </p:spPr>
        <p:txBody>
          <a:bodyPr wrap="square" rtlCol="0">
            <a:spAutoFit/>
          </a:bodyPr>
          <a:lstStyle/>
          <a:p>
            <a:pPr algn="ctr"/>
            <a:r>
              <a:rPr lang="en-US" sz="2400" b="1" dirty="0" smtClean="0">
                <a:solidFill>
                  <a:prstClr val="white"/>
                </a:solidFill>
              </a:rPr>
              <a:t>% saying that there is a difference in what the Republicans and Democratic Parties stand for</a:t>
            </a:r>
            <a:endParaRPr lang="en-US" sz="2400" b="1" dirty="0">
              <a:solidFill>
                <a:prstClr val="white"/>
              </a:solidFill>
            </a:endParaRPr>
          </a:p>
        </p:txBody>
      </p:sp>
      <p:sp>
        <p:nvSpPr>
          <p:cNvPr id="4" name="TextBox 3"/>
          <p:cNvSpPr txBox="1"/>
          <p:nvPr/>
        </p:nvSpPr>
        <p:spPr>
          <a:xfrm>
            <a:off x="8223288" y="6413770"/>
            <a:ext cx="582211" cy="307777"/>
          </a:xfrm>
          <a:prstGeom prst="rect">
            <a:avLst/>
          </a:prstGeom>
          <a:noFill/>
        </p:spPr>
        <p:txBody>
          <a:bodyPr wrap="none" rtlCol="0">
            <a:spAutoFit/>
          </a:bodyPr>
          <a:lstStyle/>
          <a:p>
            <a:r>
              <a:rPr lang="en-US" sz="1400" b="1" dirty="0" smtClean="0">
                <a:solidFill>
                  <a:prstClr val="white"/>
                </a:solidFill>
              </a:rPr>
              <a:t>2014</a:t>
            </a:r>
            <a:endParaRPr lang="en-US" sz="1400" b="1" dirty="0">
              <a:solidFill>
                <a:prstClr val="white"/>
              </a:solidFill>
            </a:endParaRPr>
          </a:p>
        </p:txBody>
      </p:sp>
      <p:graphicFrame>
        <p:nvGraphicFramePr>
          <p:cNvPr id="5" name="Chart 4"/>
          <p:cNvGraphicFramePr/>
          <p:nvPr>
            <p:extLst>
              <p:ext uri="{D42A27DB-BD31-4B8C-83A1-F6EECF244321}">
                <p14:modId xmlns:p14="http://schemas.microsoft.com/office/powerpoint/2010/main" val="699325338"/>
              </p:ext>
            </p:extLst>
          </p:nvPr>
        </p:nvGraphicFramePr>
        <p:xfrm>
          <a:off x="609600" y="1981200"/>
          <a:ext cx="8001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93541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066800" y="457200"/>
            <a:ext cx="7086600" cy="584775"/>
          </a:xfrm>
          <a:prstGeom prst="rect">
            <a:avLst/>
          </a:prstGeom>
          <a:noFill/>
        </p:spPr>
        <p:txBody>
          <a:bodyPr wrap="square" rtlCol="0">
            <a:spAutoFit/>
          </a:bodyPr>
          <a:lstStyle/>
          <a:p>
            <a:pPr algn="ctr"/>
            <a:r>
              <a:rPr lang="en-US" sz="3200" b="1" dirty="0" smtClean="0">
                <a:solidFill>
                  <a:prstClr val="white"/>
                </a:solidFill>
              </a:rPr>
              <a:t>Young/Old Voting Gap, 1972-2012</a:t>
            </a:r>
            <a:endParaRPr lang="en-US" sz="3200" b="1" dirty="0">
              <a:solidFill>
                <a:prstClr val="white"/>
              </a:solidFill>
            </a:endParaRPr>
          </a:p>
        </p:txBody>
      </p:sp>
      <p:sp>
        <p:nvSpPr>
          <p:cNvPr id="4" name="TextBox 3"/>
          <p:cNvSpPr txBox="1"/>
          <p:nvPr/>
        </p:nvSpPr>
        <p:spPr>
          <a:xfrm>
            <a:off x="8223288" y="6413770"/>
            <a:ext cx="582211" cy="307777"/>
          </a:xfrm>
          <a:prstGeom prst="rect">
            <a:avLst/>
          </a:prstGeom>
          <a:noFill/>
        </p:spPr>
        <p:txBody>
          <a:bodyPr wrap="none" rtlCol="0">
            <a:spAutoFit/>
          </a:bodyPr>
          <a:lstStyle/>
          <a:p>
            <a:r>
              <a:rPr lang="en-US" sz="1400" b="1" dirty="0" smtClean="0">
                <a:solidFill>
                  <a:prstClr val="white"/>
                </a:solidFill>
              </a:rPr>
              <a:t>2014</a:t>
            </a:r>
            <a:endParaRPr lang="en-US" sz="1400" b="1" dirty="0">
              <a:solidFill>
                <a:prstClr val="white"/>
              </a:solidFill>
            </a:endParaRPr>
          </a:p>
        </p:txBody>
      </p:sp>
      <p:graphicFrame>
        <p:nvGraphicFramePr>
          <p:cNvPr id="3" name="Chart 2"/>
          <p:cNvGraphicFramePr/>
          <p:nvPr>
            <p:extLst>
              <p:ext uri="{D42A27DB-BD31-4B8C-83A1-F6EECF244321}">
                <p14:modId xmlns:p14="http://schemas.microsoft.com/office/powerpoint/2010/main" val="1171342488"/>
              </p:ext>
            </p:extLst>
          </p:nvPr>
        </p:nvGraphicFramePr>
        <p:xfrm>
          <a:off x="762001" y="1397000"/>
          <a:ext cx="8043498"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12020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066800" y="457200"/>
            <a:ext cx="7086600" cy="523220"/>
          </a:xfrm>
          <a:prstGeom prst="rect">
            <a:avLst/>
          </a:prstGeom>
          <a:noFill/>
        </p:spPr>
        <p:txBody>
          <a:bodyPr wrap="square" rtlCol="0">
            <a:spAutoFit/>
          </a:bodyPr>
          <a:lstStyle/>
          <a:p>
            <a:pPr algn="ctr"/>
            <a:r>
              <a:rPr lang="en-US" sz="2800" b="1" dirty="0" smtClean="0">
                <a:solidFill>
                  <a:prstClr val="white"/>
                </a:solidFill>
              </a:rPr>
              <a:t>How the Generations See Themselves</a:t>
            </a:r>
            <a:endParaRPr lang="en-US" sz="2800" b="1" dirty="0">
              <a:solidFill>
                <a:prstClr val="white"/>
              </a:solidFill>
            </a:endParaRPr>
          </a:p>
        </p:txBody>
      </p:sp>
      <p:sp>
        <p:nvSpPr>
          <p:cNvPr id="4" name="TextBox 3"/>
          <p:cNvSpPr txBox="1"/>
          <p:nvPr/>
        </p:nvSpPr>
        <p:spPr>
          <a:xfrm>
            <a:off x="8223288" y="6413770"/>
            <a:ext cx="582211" cy="307777"/>
          </a:xfrm>
          <a:prstGeom prst="rect">
            <a:avLst/>
          </a:prstGeom>
          <a:noFill/>
        </p:spPr>
        <p:txBody>
          <a:bodyPr wrap="none" rtlCol="0">
            <a:spAutoFit/>
          </a:bodyPr>
          <a:lstStyle/>
          <a:p>
            <a:r>
              <a:rPr lang="en-US" sz="1400" b="1" dirty="0" smtClean="0">
                <a:solidFill>
                  <a:prstClr val="white"/>
                </a:solidFill>
              </a:rPr>
              <a:t>2014</a:t>
            </a:r>
            <a:endParaRPr lang="en-US" sz="1400" b="1" dirty="0">
              <a:solidFill>
                <a:prstClr val="white"/>
              </a:solidFill>
            </a:endParaRPr>
          </a:p>
        </p:txBody>
      </p:sp>
      <p:graphicFrame>
        <p:nvGraphicFramePr>
          <p:cNvPr id="3" name="Chart 2"/>
          <p:cNvGraphicFramePr/>
          <p:nvPr>
            <p:extLst>
              <p:ext uri="{D42A27DB-BD31-4B8C-83A1-F6EECF244321}">
                <p14:modId xmlns:p14="http://schemas.microsoft.com/office/powerpoint/2010/main" val="2128646967"/>
              </p:ext>
            </p:extLst>
          </p:nvPr>
        </p:nvGraphicFramePr>
        <p:xfrm>
          <a:off x="761999" y="1397000"/>
          <a:ext cx="7752393"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5690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219200" y="457200"/>
            <a:ext cx="6844118" cy="861774"/>
          </a:xfrm>
          <a:prstGeom prst="rect">
            <a:avLst/>
          </a:prstGeom>
          <a:noFill/>
        </p:spPr>
        <p:txBody>
          <a:bodyPr wrap="none" rtlCol="0">
            <a:spAutoFit/>
          </a:bodyPr>
          <a:lstStyle/>
          <a:p>
            <a:r>
              <a:rPr lang="en-US" sz="3200" b="1" dirty="0" smtClean="0">
                <a:solidFill>
                  <a:prstClr val="white"/>
                </a:solidFill>
              </a:rPr>
              <a:t>Why We Have a Two-Party System</a:t>
            </a:r>
          </a:p>
          <a:p>
            <a:pPr algn="ctr"/>
            <a:r>
              <a:rPr lang="en-US" dirty="0" smtClean="0">
                <a:solidFill>
                  <a:prstClr val="white"/>
                </a:solidFill>
              </a:rPr>
              <a:t>(Remember we have one winner per election)</a:t>
            </a:r>
            <a:endParaRPr lang="en-US" sz="1600" dirty="0">
              <a:solidFill>
                <a:prstClr val="white"/>
              </a:solidFill>
            </a:endParaRPr>
          </a:p>
        </p:txBody>
      </p:sp>
      <p:sp>
        <p:nvSpPr>
          <p:cNvPr id="4" name="TextBox 3"/>
          <p:cNvSpPr txBox="1"/>
          <p:nvPr/>
        </p:nvSpPr>
        <p:spPr>
          <a:xfrm>
            <a:off x="838200" y="1981200"/>
            <a:ext cx="7391400" cy="1354217"/>
          </a:xfrm>
          <a:prstGeom prst="rect">
            <a:avLst/>
          </a:prstGeom>
          <a:noFill/>
        </p:spPr>
        <p:txBody>
          <a:bodyPr wrap="square" rtlCol="0">
            <a:spAutoFit/>
          </a:bodyPr>
          <a:lstStyle/>
          <a:p>
            <a:r>
              <a:rPr lang="en-US" sz="2000" dirty="0" smtClean="0">
                <a:solidFill>
                  <a:prstClr val="white"/>
                </a:solidFill>
              </a:rPr>
              <a:t>Election Results:</a:t>
            </a:r>
          </a:p>
          <a:p>
            <a:r>
              <a:rPr lang="en-US" sz="2000" dirty="0">
                <a:solidFill>
                  <a:prstClr val="white"/>
                </a:solidFill>
              </a:rPr>
              <a:t>	</a:t>
            </a:r>
            <a:r>
              <a:rPr lang="en-US" sz="1400" dirty="0" smtClean="0">
                <a:solidFill>
                  <a:prstClr val="white"/>
                </a:solidFill>
              </a:rPr>
              <a:t>Party A	40%</a:t>
            </a:r>
          </a:p>
          <a:p>
            <a:r>
              <a:rPr lang="en-US" sz="1400" dirty="0">
                <a:solidFill>
                  <a:prstClr val="white"/>
                </a:solidFill>
              </a:rPr>
              <a:t>	</a:t>
            </a:r>
            <a:r>
              <a:rPr lang="en-US" sz="1400" dirty="0" smtClean="0">
                <a:solidFill>
                  <a:prstClr val="white"/>
                </a:solidFill>
              </a:rPr>
              <a:t>Party B	38%	Party A wins as they have the most votes</a:t>
            </a:r>
          </a:p>
          <a:p>
            <a:r>
              <a:rPr lang="en-US" sz="1400" dirty="0">
                <a:solidFill>
                  <a:prstClr val="white"/>
                </a:solidFill>
              </a:rPr>
              <a:t>	</a:t>
            </a:r>
            <a:r>
              <a:rPr lang="en-US" sz="1400" dirty="0" smtClean="0">
                <a:solidFill>
                  <a:prstClr val="white"/>
                </a:solidFill>
              </a:rPr>
              <a:t>Party C	22%</a:t>
            </a:r>
          </a:p>
          <a:p>
            <a:r>
              <a:rPr lang="en-US" sz="1400" dirty="0">
                <a:solidFill>
                  <a:prstClr val="white"/>
                </a:solidFill>
              </a:rPr>
              <a:t>	</a:t>
            </a:r>
            <a:endParaRPr lang="en-US" sz="2000" dirty="0">
              <a:solidFill>
                <a:prstClr val="white"/>
              </a:solidFill>
            </a:endParaRPr>
          </a:p>
        </p:txBody>
      </p:sp>
      <p:sp>
        <p:nvSpPr>
          <p:cNvPr id="5" name="TextBox 4"/>
          <p:cNvSpPr txBox="1"/>
          <p:nvPr/>
        </p:nvSpPr>
        <p:spPr>
          <a:xfrm>
            <a:off x="806363" y="3429000"/>
            <a:ext cx="7669792" cy="2339102"/>
          </a:xfrm>
          <a:prstGeom prst="rect">
            <a:avLst/>
          </a:prstGeom>
          <a:noFill/>
        </p:spPr>
        <p:txBody>
          <a:bodyPr wrap="none" rtlCol="0">
            <a:spAutoFit/>
          </a:bodyPr>
          <a:lstStyle/>
          <a:p>
            <a:pPr algn="ctr"/>
            <a:r>
              <a:rPr lang="en-US" sz="2000" dirty="0" smtClean="0">
                <a:solidFill>
                  <a:prstClr val="white"/>
                </a:solidFill>
              </a:rPr>
              <a:t>Party</a:t>
            </a:r>
            <a:r>
              <a:rPr lang="en-US" dirty="0" smtClean="0">
                <a:solidFill>
                  <a:prstClr val="white"/>
                </a:solidFill>
              </a:rPr>
              <a:t> C, which received only 22% of the votes tries to make a deal</a:t>
            </a:r>
          </a:p>
          <a:p>
            <a:pPr algn="ctr"/>
            <a:r>
              <a:rPr lang="en-US" dirty="0" smtClean="0">
                <a:solidFill>
                  <a:prstClr val="white"/>
                </a:solidFill>
              </a:rPr>
              <a:t>with one of the other two parties.  You incorporate some of my ideas</a:t>
            </a:r>
          </a:p>
          <a:p>
            <a:pPr algn="ctr"/>
            <a:r>
              <a:rPr lang="en-US" dirty="0" smtClean="0">
                <a:solidFill>
                  <a:prstClr val="white"/>
                </a:solidFill>
              </a:rPr>
              <a:t>and I’ll throw my support to you.  Also, how difficult would it be for Party C</a:t>
            </a:r>
          </a:p>
          <a:p>
            <a:pPr algn="ctr"/>
            <a:r>
              <a:rPr lang="en-US" dirty="0">
                <a:solidFill>
                  <a:prstClr val="white"/>
                </a:solidFill>
              </a:rPr>
              <a:t>t</a:t>
            </a:r>
            <a:r>
              <a:rPr lang="en-US" dirty="0" smtClean="0">
                <a:solidFill>
                  <a:prstClr val="white"/>
                </a:solidFill>
              </a:rPr>
              <a:t>o raise funds knowing that it is unlikely to win.</a:t>
            </a:r>
          </a:p>
          <a:p>
            <a:pPr algn="ctr"/>
            <a:endParaRPr lang="en-US" dirty="0">
              <a:solidFill>
                <a:prstClr val="white"/>
              </a:solidFill>
            </a:endParaRPr>
          </a:p>
          <a:p>
            <a:pPr algn="ctr"/>
            <a:r>
              <a:rPr lang="en-US" dirty="0" smtClean="0">
                <a:solidFill>
                  <a:prstClr val="white"/>
                </a:solidFill>
              </a:rPr>
              <a:t>So Party C merges and most support Party B, but some support Party A</a:t>
            </a:r>
          </a:p>
          <a:p>
            <a:pPr algn="ctr"/>
            <a:endParaRPr lang="en-US" dirty="0">
              <a:solidFill>
                <a:prstClr val="white"/>
              </a:solidFill>
            </a:endParaRPr>
          </a:p>
          <a:p>
            <a:pPr algn="ctr"/>
            <a:r>
              <a:rPr lang="en-US" dirty="0" smtClean="0">
                <a:solidFill>
                  <a:prstClr val="white"/>
                </a:solidFill>
              </a:rPr>
              <a:t>And we end up with two major </a:t>
            </a:r>
            <a:r>
              <a:rPr lang="en-US" dirty="0" smtClean="0">
                <a:solidFill>
                  <a:srgbClr val="FF0000"/>
                </a:solidFill>
              </a:rPr>
              <a:t>broad based </a:t>
            </a:r>
            <a:r>
              <a:rPr lang="en-US" dirty="0" smtClean="0">
                <a:solidFill>
                  <a:prstClr val="white"/>
                </a:solidFill>
              </a:rPr>
              <a:t>parties</a:t>
            </a:r>
            <a:endParaRPr lang="en-US" dirty="0">
              <a:solidFill>
                <a:prstClr val="white"/>
              </a:solidFill>
            </a:endParaRPr>
          </a:p>
        </p:txBody>
      </p:sp>
    </p:spTree>
    <p:extLst>
      <p:ext uri="{BB962C8B-B14F-4D97-AF65-F5344CB8AC3E}">
        <p14:creationId xmlns:p14="http://schemas.microsoft.com/office/powerpoint/2010/main" val="3754173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7" name="TextBox 6"/>
          <p:cNvSpPr txBox="1"/>
          <p:nvPr/>
        </p:nvSpPr>
        <p:spPr>
          <a:xfrm>
            <a:off x="609600" y="533400"/>
            <a:ext cx="5029200" cy="523875"/>
          </a:xfrm>
          <a:prstGeom prst="rect">
            <a:avLst/>
          </a:prstGeom>
          <a:noFill/>
        </p:spPr>
        <p:txBody>
          <a:bodyPr>
            <a:spAutoFit/>
          </a:bodyPr>
          <a:lstStyle/>
          <a:p>
            <a:pPr fontAlgn="base">
              <a:spcBef>
                <a:spcPct val="0"/>
              </a:spcBef>
              <a:spcAft>
                <a:spcPct val="0"/>
              </a:spcAft>
              <a:defRPr/>
            </a:pPr>
            <a:r>
              <a:rPr lang="en-US" sz="2800" b="1" dirty="0" smtClean="0">
                <a:solidFill>
                  <a:prstClr val="black"/>
                </a:solidFill>
                <a:cs typeface="Arial" charset="0"/>
              </a:rPr>
              <a:t>Critical Elections</a:t>
            </a:r>
            <a:endParaRPr lang="en-US" sz="2800" b="1" dirty="0">
              <a:solidFill>
                <a:prstClr val="black"/>
              </a:solidFill>
              <a:cs typeface="Arial" charset="0"/>
            </a:endParaRPr>
          </a:p>
        </p:txBody>
      </p:sp>
      <p:sp>
        <p:nvSpPr>
          <p:cNvPr id="8" name="TextBox 7"/>
          <p:cNvSpPr txBox="1"/>
          <p:nvPr/>
        </p:nvSpPr>
        <p:spPr>
          <a:xfrm>
            <a:off x="429986" y="1225689"/>
            <a:ext cx="8229600" cy="5947782"/>
          </a:xfrm>
          <a:prstGeom prst="rect">
            <a:avLst/>
          </a:prstGeom>
          <a:noFill/>
        </p:spPr>
        <p:txBody>
          <a:bodyPr wrap="square">
            <a:spAutoFit/>
          </a:bodyPr>
          <a:lstStyle/>
          <a:p>
            <a:pPr fontAlgn="base">
              <a:spcBef>
                <a:spcPct val="0"/>
              </a:spcBef>
              <a:spcAft>
                <a:spcPct val="0"/>
              </a:spcAft>
              <a:defRPr/>
            </a:pPr>
            <a:r>
              <a:rPr lang="en-US" sz="2400" dirty="0" smtClean="0">
                <a:solidFill>
                  <a:prstClr val="black"/>
                </a:solidFill>
                <a:cs typeface="Arial" charset="0"/>
              </a:rPr>
              <a:t>A critical election is sometimes called an electoral earthquake.</a:t>
            </a:r>
          </a:p>
          <a:p>
            <a:pPr fontAlgn="base">
              <a:spcBef>
                <a:spcPct val="0"/>
              </a:spcBef>
              <a:spcAft>
                <a:spcPct val="0"/>
              </a:spcAft>
              <a:defRPr/>
            </a:pPr>
            <a:endParaRPr lang="en-US" sz="1050"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	</a:t>
            </a:r>
            <a:r>
              <a:rPr lang="en-US" dirty="0" smtClean="0">
                <a:solidFill>
                  <a:prstClr val="black"/>
                </a:solidFill>
                <a:cs typeface="Arial" charset="0"/>
              </a:rPr>
              <a:t>-- splits appear in each party’s coalition</a:t>
            </a:r>
          </a:p>
          <a:p>
            <a:pPr fontAlgn="base">
              <a:spcBef>
                <a:spcPct val="0"/>
              </a:spcBef>
              <a:spcAft>
                <a:spcPct val="0"/>
              </a:spcAft>
              <a:defRPr/>
            </a:pPr>
            <a:r>
              <a:rPr lang="en-US" sz="2400" dirty="0">
                <a:solidFill>
                  <a:prstClr val="black"/>
                </a:solidFill>
                <a:cs typeface="Arial" charset="0"/>
              </a:rPr>
              <a:t>	</a:t>
            </a:r>
            <a:r>
              <a:rPr lang="en-US" dirty="0" smtClean="0">
                <a:solidFill>
                  <a:prstClr val="black"/>
                </a:solidFill>
                <a:cs typeface="Arial" charset="0"/>
              </a:rPr>
              <a:t>-- new issues appear which divide the electorate</a:t>
            </a:r>
          </a:p>
          <a:p>
            <a:pPr fontAlgn="base">
              <a:spcBef>
                <a:spcPct val="0"/>
              </a:spcBef>
              <a:spcAft>
                <a:spcPct val="0"/>
              </a:spcAft>
              <a:defRPr/>
            </a:pPr>
            <a:r>
              <a:rPr lang="en-US" sz="2400" dirty="0">
                <a:solidFill>
                  <a:prstClr val="black"/>
                </a:solidFill>
                <a:cs typeface="Arial" charset="0"/>
              </a:rPr>
              <a:t>	</a:t>
            </a:r>
            <a:r>
              <a:rPr lang="en-US" dirty="0" smtClean="0">
                <a:solidFill>
                  <a:prstClr val="black"/>
                </a:solidFill>
                <a:cs typeface="Arial" charset="0"/>
              </a:rPr>
              <a:t>-- each party forms a new coalition</a:t>
            </a:r>
          </a:p>
          <a:p>
            <a:pPr fontAlgn="base">
              <a:spcBef>
                <a:spcPct val="0"/>
              </a:spcBef>
              <a:spcAft>
                <a:spcPct val="0"/>
              </a:spcAft>
              <a:defRPr/>
            </a:pPr>
            <a:endParaRPr lang="en-US" sz="1400" dirty="0" smtClean="0">
              <a:solidFill>
                <a:prstClr val="black"/>
              </a:solidFill>
              <a:cs typeface="Arial" charset="0"/>
            </a:endParaRPr>
          </a:p>
          <a:p>
            <a:pPr fontAlgn="base">
              <a:spcBef>
                <a:spcPct val="0"/>
              </a:spcBef>
              <a:spcAft>
                <a:spcPct val="0"/>
              </a:spcAft>
              <a:defRPr/>
            </a:pPr>
            <a:endParaRPr lang="en-US" sz="4400"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A critical election transforms the party system and the process is called </a:t>
            </a:r>
            <a:r>
              <a:rPr lang="en-US" sz="2400" b="1" dirty="0" smtClean="0">
                <a:solidFill>
                  <a:prstClr val="black"/>
                </a:solidFill>
                <a:cs typeface="Arial" charset="0"/>
              </a:rPr>
              <a:t>“party realignment.”</a:t>
            </a:r>
          </a:p>
          <a:p>
            <a:pPr fontAlgn="base">
              <a:spcBef>
                <a:spcPct val="0"/>
              </a:spcBef>
              <a:spcAft>
                <a:spcPct val="0"/>
              </a:spcAft>
              <a:defRPr/>
            </a:pPr>
            <a:endParaRPr lang="en-US" sz="2400" b="1"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Typically, what would trigger a realignment??</a:t>
            </a:r>
            <a:endParaRPr lang="en-US" sz="1400"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	</a:t>
            </a:r>
            <a:endParaRPr lang="en-US" sz="1600" dirty="0">
              <a:solidFill>
                <a:prstClr val="black"/>
              </a:solidFill>
              <a:cs typeface="Arial" charset="0"/>
            </a:endParaRP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endParaRPr lang="en-US" sz="2400" dirty="0">
              <a:solidFill>
                <a:prstClr val="black"/>
              </a:solidFill>
              <a:cs typeface="Arial" charset="0"/>
            </a:endParaRPr>
          </a:p>
        </p:txBody>
      </p:sp>
    </p:spTree>
    <p:custDataLst>
      <p:tags r:id="rId1"/>
    </p:custDataLst>
    <p:extLst>
      <p:ext uri="{BB962C8B-B14F-4D97-AF65-F5344CB8AC3E}">
        <p14:creationId xmlns:p14="http://schemas.microsoft.com/office/powerpoint/2010/main" val="36610283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linds(horizont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blinds(horizontal)">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blinds(horizontal)">
                                      <p:cBhvr>
                                        <p:cTn id="37"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7" name="TextBox 6"/>
          <p:cNvSpPr txBox="1"/>
          <p:nvPr/>
        </p:nvSpPr>
        <p:spPr>
          <a:xfrm>
            <a:off x="609600" y="533400"/>
            <a:ext cx="6096000" cy="523220"/>
          </a:xfrm>
          <a:prstGeom prst="rect">
            <a:avLst/>
          </a:prstGeom>
          <a:noFill/>
        </p:spPr>
        <p:txBody>
          <a:bodyPr wrap="square">
            <a:spAutoFit/>
          </a:bodyPr>
          <a:lstStyle/>
          <a:p>
            <a:pPr fontAlgn="base">
              <a:spcBef>
                <a:spcPct val="0"/>
              </a:spcBef>
              <a:spcAft>
                <a:spcPct val="0"/>
              </a:spcAft>
              <a:defRPr/>
            </a:pPr>
            <a:r>
              <a:rPr lang="en-US" sz="2800" b="1" dirty="0" smtClean="0">
                <a:solidFill>
                  <a:prstClr val="black"/>
                </a:solidFill>
                <a:cs typeface="Arial" charset="0"/>
              </a:rPr>
              <a:t>The First Party System:  1796-1828</a:t>
            </a:r>
            <a:endParaRPr lang="en-US" sz="2800" b="1" dirty="0">
              <a:solidFill>
                <a:prstClr val="black"/>
              </a:solidFill>
              <a:cs typeface="Arial" charset="0"/>
            </a:endParaRPr>
          </a:p>
        </p:txBody>
      </p:sp>
      <p:sp>
        <p:nvSpPr>
          <p:cNvPr id="8" name="TextBox 7"/>
          <p:cNvSpPr txBox="1"/>
          <p:nvPr/>
        </p:nvSpPr>
        <p:spPr>
          <a:xfrm>
            <a:off x="429986" y="1447800"/>
            <a:ext cx="8229600" cy="5539978"/>
          </a:xfrm>
          <a:prstGeom prst="rect">
            <a:avLst/>
          </a:prstGeom>
          <a:noFill/>
        </p:spPr>
        <p:txBody>
          <a:bodyPr wrap="square">
            <a:spAutoFit/>
          </a:bodyPr>
          <a:lstStyle/>
          <a:p>
            <a:pPr fontAlgn="base">
              <a:spcBef>
                <a:spcPct val="0"/>
              </a:spcBef>
              <a:spcAft>
                <a:spcPct val="0"/>
              </a:spcAft>
              <a:defRPr/>
            </a:pPr>
            <a:r>
              <a:rPr lang="en-US" sz="2400" dirty="0" smtClean="0">
                <a:solidFill>
                  <a:prstClr val="black"/>
                </a:solidFill>
                <a:cs typeface="Arial" charset="0"/>
              </a:rPr>
              <a:t>Ironically, many of our early political leaders were initially opposed to political parties, but later realized that there was a need to organize those who shared their views.</a:t>
            </a:r>
          </a:p>
          <a:p>
            <a:pPr fontAlgn="base">
              <a:spcBef>
                <a:spcPct val="0"/>
              </a:spcBef>
              <a:spcAft>
                <a:spcPct val="0"/>
              </a:spcAft>
              <a:defRPr/>
            </a:pPr>
            <a:endParaRPr lang="en-US" sz="2400" dirty="0" smtClean="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	</a:t>
            </a:r>
            <a:r>
              <a:rPr lang="en-US" dirty="0" smtClean="0">
                <a:solidFill>
                  <a:prstClr val="black"/>
                </a:solidFill>
                <a:cs typeface="Arial" charset="0"/>
              </a:rPr>
              <a:t>-- James Madison in </a:t>
            </a:r>
            <a:r>
              <a:rPr lang="en-US" i="1" dirty="0" smtClean="0">
                <a:solidFill>
                  <a:prstClr val="black"/>
                </a:solidFill>
                <a:cs typeface="Arial" charset="0"/>
              </a:rPr>
              <a:t>Federalist #10</a:t>
            </a:r>
            <a:r>
              <a:rPr lang="en-US" dirty="0" smtClean="0">
                <a:solidFill>
                  <a:prstClr val="black"/>
                </a:solidFill>
                <a:cs typeface="Arial" charset="0"/>
              </a:rPr>
              <a:t> warned of factions, but later 	pressured Thomas Jefferson to form an opposition party to the 	Federalists</a:t>
            </a:r>
          </a:p>
          <a:p>
            <a:pPr fontAlgn="base">
              <a:spcBef>
                <a:spcPct val="0"/>
              </a:spcBef>
              <a:spcAft>
                <a:spcPct val="0"/>
              </a:spcAft>
              <a:defRPr/>
            </a:pPr>
            <a:endParaRPr lang="en-US" dirty="0" smtClean="0">
              <a:solidFill>
                <a:prstClr val="black"/>
              </a:solidFill>
              <a:cs typeface="Arial" charset="0"/>
            </a:endParaRPr>
          </a:p>
          <a:p>
            <a:pPr fontAlgn="base">
              <a:spcBef>
                <a:spcPct val="0"/>
              </a:spcBef>
              <a:spcAft>
                <a:spcPct val="0"/>
              </a:spcAft>
              <a:defRPr/>
            </a:pPr>
            <a:r>
              <a:rPr lang="en-US" sz="2400" dirty="0">
                <a:solidFill>
                  <a:prstClr val="black"/>
                </a:solidFill>
                <a:cs typeface="Arial" charset="0"/>
              </a:rPr>
              <a:t>	</a:t>
            </a:r>
            <a:r>
              <a:rPr lang="en-US" dirty="0" smtClean="0">
                <a:solidFill>
                  <a:prstClr val="black"/>
                </a:solidFill>
                <a:cs typeface="Arial" charset="0"/>
              </a:rPr>
              <a:t>-- George Washington, in his Farewell Address, which is sometimes 	credited to Alexander Hamilton, warned about the “baneful effects of 	the spirit of party.”</a:t>
            </a:r>
          </a:p>
          <a:p>
            <a:pPr fontAlgn="base">
              <a:spcBef>
                <a:spcPct val="0"/>
              </a:spcBef>
              <a:spcAft>
                <a:spcPct val="0"/>
              </a:spcAft>
              <a:defRPr/>
            </a:pPr>
            <a:endParaRPr lang="en-US" sz="2400" dirty="0" smtClean="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	</a:t>
            </a:r>
            <a:endParaRPr lang="en-US" sz="1600" dirty="0">
              <a:solidFill>
                <a:prstClr val="black"/>
              </a:solidFill>
              <a:cs typeface="Arial" charset="0"/>
            </a:endParaRP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endParaRPr lang="en-US" sz="2400" dirty="0">
              <a:solidFill>
                <a:prstClr val="black"/>
              </a:solidFill>
              <a:cs typeface="Arial" charset="0"/>
            </a:endParaRPr>
          </a:p>
        </p:txBody>
      </p:sp>
    </p:spTree>
    <p:custDataLst>
      <p:tags r:id="rId1"/>
    </p:custDataLst>
    <p:extLst>
      <p:ext uri="{BB962C8B-B14F-4D97-AF65-F5344CB8AC3E}">
        <p14:creationId xmlns:p14="http://schemas.microsoft.com/office/powerpoint/2010/main" val="34406585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7" name="TextBox 6"/>
          <p:cNvSpPr txBox="1"/>
          <p:nvPr/>
        </p:nvSpPr>
        <p:spPr>
          <a:xfrm>
            <a:off x="609600" y="533400"/>
            <a:ext cx="6096000" cy="523220"/>
          </a:xfrm>
          <a:prstGeom prst="rect">
            <a:avLst/>
          </a:prstGeom>
          <a:noFill/>
        </p:spPr>
        <p:txBody>
          <a:bodyPr wrap="square">
            <a:spAutoFit/>
          </a:bodyPr>
          <a:lstStyle/>
          <a:p>
            <a:pPr fontAlgn="base">
              <a:spcBef>
                <a:spcPct val="0"/>
              </a:spcBef>
              <a:spcAft>
                <a:spcPct val="0"/>
              </a:spcAft>
              <a:defRPr/>
            </a:pPr>
            <a:r>
              <a:rPr lang="en-US" sz="2800" b="1" dirty="0" smtClean="0">
                <a:solidFill>
                  <a:prstClr val="black"/>
                </a:solidFill>
                <a:cs typeface="Arial" charset="0"/>
              </a:rPr>
              <a:t>The First Party System:  1796-1828</a:t>
            </a:r>
            <a:endParaRPr lang="en-US" sz="2800" b="1" dirty="0">
              <a:solidFill>
                <a:prstClr val="black"/>
              </a:solidFill>
              <a:cs typeface="Arial" charset="0"/>
            </a:endParaRPr>
          </a:p>
        </p:txBody>
      </p:sp>
      <p:sp>
        <p:nvSpPr>
          <p:cNvPr id="8" name="TextBox 7"/>
          <p:cNvSpPr txBox="1"/>
          <p:nvPr/>
        </p:nvSpPr>
        <p:spPr>
          <a:xfrm>
            <a:off x="446315" y="1295400"/>
            <a:ext cx="8229600" cy="6832640"/>
          </a:xfrm>
          <a:prstGeom prst="rect">
            <a:avLst/>
          </a:prstGeom>
          <a:noFill/>
        </p:spPr>
        <p:txBody>
          <a:bodyPr wrap="square">
            <a:spAutoFit/>
          </a:bodyPr>
          <a:lstStyle/>
          <a:p>
            <a:pPr fontAlgn="base">
              <a:spcBef>
                <a:spcPct val="0"/>
              </a:spcBef>
              <a:spcAft>
                <a:spcPct val="0"/>
              </a:spcAft>
              <a:defRPr/>
            </a:pPr>
            <a:r>
              <a:rPr lang="en-US" sz="2400" dirty="0" smtClean="0">
                <a:solidFill>
                  <a:prstClr val="black"/>
                </a:solidFill>
                <a:cs typeface="Arial" charset="0"/>
              </a:rPr>
              <a:t>While the Federalists and Anti-Federalists battled over the ratification of the Constitution, once it was ratified, the two groups “buried the hatchet” for a short time.</a:t>
            </a:r>
          </a:p>
          <a:p>
            <a:pPr fontAlgn="base">
              <a:spcBef>
                <a:spcPct val="0"/>
              </a:spcBef>
              <a:spcAft>
                <a:spcPct val="0"/>
              </a:spcAft>
              <a:defRPr/>
            </a:pPr>
            <a:endParaRPr lang="en-US" sz="2400" dirty="0" smtClean="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When Hamilton, the Secretary of the Treasury, presented his economic policy featuring economic stability, this split the North and the South.</a:t>
            </a:r>
          </a:p>
          <a:p>
            <a:pPr fontAlgn="base">
              <a:spcBef>
                <a:spcPct val="0"/>
              </a:spcBef>
              <a:spcAft>
                <a:spcPct val="0"/>
              </a:spcAft>
              <a:defRPr/>
            </a:pPr>
            <a:endParaRPr lang="en-US" sz="600"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	</a:t>
            </a:r>
            <a:r>
              <a:rPr lang="en-US" dirty="0" smtClean="0">
                <a:solidFill>
                  <a:prstClr val="black"/>
                </a:solidFill>
                <a:cs typeface="Arial" charset="0"/>
              </a:rPr>
              <a:t>-- full funding of the national and state debts</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 should speculators reap the benefits </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 northern states owed more </a:t>
            </a:r>
          </a:p>
          <a:p>
            <a:pPr fontAlgn="base">
              <a:spcBef>
                <a:spcPct val="0"/>
              </a:spcBef>
              <a:spcAft>
                <a:spcPct val="0"/>
              </a:spcAft>
              <a:defRPr/>
            </a:pPr>
            <a:r>
              <a:rPr lang="en-US" sz="2400" dirty="0">
                <a:solidFill>
                  <a:prstClr val="black"/>
                </a:solidFill>
                <a:cs typeface="Arial" charset="0"/>
              </a:rPr>
              <a:t>	</a:t>
            </a:r>
            <a:r>
              <a:rPr lang="en-US" dirty="0" smtClean="0">
                <a:solidFill>
                  <a:prstClr val="black"/>
                </a:solidFill>
                <a:cs typeface="Arial" charset="0"/>
              </a:rPr>
              <a:t>-- creation of a national bank</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rural (South) v. urban (North) </a:t>
            </a:r>
            <a:endParaRPr lang="en-US" sz="2400" dirty="0" smtClean="0">
              <a:solidFill>
                <a:prstClr val="black"/>
              </a:solidFill>
              <a:cs typeface="Arial" charset="0"/>
            </a:endParaRPr>
          </a:p>
          <a:p>
            <a:pPr fontAlgn="base">
              <a:spcBef>
                <a:spcPct val="0"/>
              </a:spcBef>
              <a:spcAft>
                <a:spcPct val="0"/>
              </a:spcAft>
              <a:defRPr/>
            </a:pPr>
            <a:endParaRPr lang="en-US" dirty="0" smtClean="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The economic policy passed when a deal was struck to bring the nation’s capital to the South.</a:t>
            </a:r>
            <a:endParaRPr lang="en-US" sz="3200" dirty="0" smtClean="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	</a:t>
            </a:r>
            <a:endParaRPr lang="en-US" sz="1600" dirty="0">
              <a:solidFill>
                <a:prstClr val="black"/>
              </a:solidFill>
              <a:cs typeface="Arial" charset="0"/>
            </a:endParaRP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endParaRPr lang="en-US" sz="2400" dirty="0">
              <a:solidFill>
                <a:prstClr val="black"/>
              </a:solidFill>
              <a:cs typeface="Arial" charset="0"/>
            </a:endParaRPr>
          </a:p>
        </p:txBody>
      </p:sp>
    </p:spTree>
    <p:custDataLst>
      <p:tags r:id="rId1"/>
    </p:custDataLst>
    <p:extLst>
      <p:ext uri="{BB962C8B-B14F-4D97-AF65-F5344CB8AC3E}">
        <p14:creationId xmlns:p14="http://schemas.microsoft.com/office/powerpoint/2010/main" val="37798011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blinds(horizontal)">
                                      <p:cBhvr>
                                        <p:cTn id="25" dur="500"/>
                                        <p:tgtEl>
                                          <p:spTgt spid="8">
                                            <p:txEl>
                                              <p:pRg st="5" end="5"/>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blinds(horizontal)">
                                      <p:cBhvr>
                                        <p:cTn id="28" dur="500"/>
                                        <p:tgtEl>
                                          <p:spTgt spid="8">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Effect transition="in" filter="blinds(horizontal)">
                                      <p:cBhvr>
                                        <p:cTn id="33" dur="500"/>
                                        <p:tgtEl>
                                          <p:spTgt spid="8">
                                            <p:txEl>
                                              <p:pRg st="7" end="7"/>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8">
                                            <p:txEl>
                                              <p:pRg st="8" end="8"/>
                                            </p:txEl>
                                          </p:spTgt>
                                        </p:tgtEl>
                                        <p:attrNameLst>
                                          <p:attrName>style.visibility</p:attrName>
                                        </p:attrNameLst>
                                      </p:cBhvr>
                                      <p:to>
                                        <p:strVal val="visible"/>
                                      </p:to>
                                    </p:set>
                                    <p:animEffect transition="in" filter="blinds(horizontal)">
                                      <p:cBhvr>
                                        <p:cTn id="36" dur="500"/>
                                        <p:tgtEl>
                                          <p:spTgt spid="8">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8">
                                            <p:txEl>
                                              <p:pRg st="10" end="10"/>
                                            </p:txEl>
                                          </p:spTgt>
                                        </p:tgtEl>
                                        <p:attrNameLst>
                                          <p:attrName>style.visibility</p:attrName>
                                        </p:attrNameLst>
                                      </p:cBhvr>
                                      <p:to>
                                        <p:strVal val="visible"/>
                                      </p:to>
                                    </p:set>
                                    <p:animEffect transition="in" filter="blinds(horizontal)">
                                      <p:cBhvr>
                                        <p:cTn id="41"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8"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32771" name="AutoShape 10" descr="data:image/jpeg;base64,/9j/4AAQSkZJRgABAQAAAQABAAD/2wCEAAkGBhMSERUUExQWFRQVGRwZGRgYFxweHxogIB0XGBgfGBwcHCceGhwjHBgZHy8gIycpLCwsGB8xNTAqNyYrLCkBCQoKDgwOGg8PGiwkHyQsKSwsKSwsKSwpLCksLCwpKSkpLCwpLCwsLCwsLCwsLCwsLCksLCksLCwsLCwpLCwpLP/AABEIAOEA4QMBIgACEQEDEQH/xAAcAAACAgMBAQAAAAAAAAAAAAAEBQMGAAIHAQj/xABNEAACAgAEAwUDCAUJBwIHAQABAgMRAAQSIQUxQQYTIlFhMnGBBxQjQlKRobEzU2LB0RUWNENyc5Lh8BdUgpOistKU8TVVZISjs+Ml/8QAGgEAAwEBAQEAAAAAAAAAAAAAAAECAwQFBv/EACgRAAICAQQCAgICAwEAAAAAAAABAhEhAxIxQRNRYXEEMiJCgZHwI//aAAwDAQACEQMRAD8A6Wp541odcY8nTEbg7HHitnoBJO2NGO2NBzx6T8cK2xkXfHG6rfTGhTfE8C4EBuAax4i741l9axqrevLFITN5TZwHIh364KMmIjJhNDR5orGIuPXN43hq/TCAinY7ViHRTYMnravPGlXh1kCPuxQONtP3YkNC8ROcJqgIZBZxKOYGIeu2Ck23xKyM1lTbAcwoe/BcrdcL3Ylr5YJMCXKcvXG7HfGRHyx40firpeDoCTV+OJLoY8K+WPGcV8cUsCIpjeAUTdqwTmZKB6YEgJ57YiTyCR6E3vDLKxViDT0G4OCWegMKKrI2SahjMDX7sZi7APjTfHs/MV0x4SL2xmnGhJ5l0ON3A6Y3HL3Y0BwUM1WsYXq6x6p6Vjzu98KgBhCWN9MTmKsFadIxC0m3rh7aEzQreNNNHyxIu2NZHwNDIZBj1pQMb9MYsO14jIGmu6xKMaJHjJJMCwB6564jzGwxmuziRlu8DYA0MfXBcYJGIEP3YEzudldjFliishGuSRSQpIsAKD4mrfnthRqwYfIDvgLR58ycVbjDcZy4MqSwZpRuU7oI3/DW5NeRxp2N7fRZ5ijL3UyiyhOxrmVJ8uoPLGktKTVrJO5LktHE+KLl4TIdzYVF5a3J0ovxJ38hZ6Ym7o7FufX9/wCPXFP7XdlpuJwiSOUxiM6oEOwf9tjzBb6p6DyvAXYbtxM03zHOqy5gWFcj2qFgP5mgfF1xT0rhuQb80zpFDlgPNy+WCkegeuApdz6Y55PBaBGBbbniSDLHfbBCIB7zghF/HExV5Y2zSOKvvxuygrzusDZ6cong3dzpQevmfQC2+GCMjkxFGEXkB15k8ySfMmz8caIkh0Y9wr/nlkf1yfeMeYqgssyx0u+NwuwxKi9TgQZ7XMyKBpjHjPkx9lR5mrJ8rGNKIsJO4rEUj6RjwnCkFsxNsSIoTRIP6R6qvVVB+/3HEyZQwjzGJo2+OPDGqi9uV4h4XnBIutQQCx0lttQH1h+yenmN+uJGFF/PEB/PEXFc93SrS6nc6UUH2mNk2eigCycIuJdm8zL4hxCaN+dIqiMHyCVZHqTeKSt0ybLGW+GM5c8U7Ldo81ljo4gloNhmolJQ/wB4oFofWqw1PaTLlQUmR72AU6iSeQCrZu+lYJLaNZHuvbbAfEc4ygIld5IaUkbChZYjqAOnU1jzKZq5Gjr2FUsT0LbqtedCz5bYWcYz3d5/JatllE0YJ5aqRlHvNV8cJW+B0VftFnOJ8Ldcwcwc5liw7xWUDTfPYeyPJht5jHQstm1ljSVfZkUMD6EWMK+2yIeHZlX5d0fv20166q+/EvCMn3WWy0LGmWJBp62FGoDzrGk3cSI4Y0VByrGacZHGcQ8a4vFlIWnmbSijc+ZPIL5k4zUWymyZErFY4ZxdU4hm8rL4Wd1mhJ21gooNeZBXDrgvH4M1HrgkWReRrmDz8Q6Y84v2cy+bAE8YYr7LAkMv9ll3GLSSxJCeeDeWZTKIr8ekvXkAQtnysnHPPlH7AF7zmVXTMnidV21gfXA+15+eOgcO4HFlwREpFgWzMWY1ytmJJrBq7H3c8EJuDwKUbRUewXbRc/lrahPHQkAoA37LAdAd78jgCVYc7xLLZiBg4gR+9cee6xo1i9V2a8t8VjiMX8kccV18OXzBuhyCOacf8Db+4DHS81CIYZWgjjDAO+kUoLUW1Ej3fHGs1tdx7JhnkE7SdsMvkiiSOEeQjoToXqzAbi+nnhpBm0liV42DowtWXkR6fwwg4RwiLO8PjGYAdsygkdq3Dte6noV2A8hthX8l0csK5nKsCwy85XXfhHIUvnZskdNvPGLhHa/aK3Z+ArtNxfPMSOHxq4iJV2aiSwrUiKTvXI+prGnYf5Shm3+b5hRDmeQHIOR0APst6YI+TvOCfLG/ajmkVveXLWfepG/pgH5VOxIkiOcy66cxDTMV21qOu3Nl2N86xpBRt6cln2TJurQb2y7PZzNkZjLTmE5fV3UdEF9vE2q9i1UARuPfhd2H7WTcRyzZeQkyhiJWA01FW+42DsbQV6nFn7DdqhnciszUJE8MpPIMoBLHyBFN9+Oc5LOHIcb1aTHl86bUE7aHNoT5UwBroDjRL+Lh2iW6djr/AGNZb9Y3+LGY6TqbyP4YzGG7U9mmAPtN2oiykatJIsbO2hC3KzzY+ijf/wB8bcNkj7pe5kDoTesHVrJ5kkdT/rlgXNdk4c4hbORB2b2VJI7peiqRyY8yfPHN8jG3BuM9wgkkgnX6NCeZYeCjysP4S3kTjRQUlh5J3bS8dt+1y5KNQQ5LsA5QX3aHm18gTyUHnvh12c4tlcxEvzaRXUbUD4h/aXnd7nG0PDQEYS1IZN5LFhulV1UdMcy7X8FThOdyubyo7qKRikgBtVvY15DSbr0wtOEZKuxybRde2cmbmR48iEJQjvCx9rr3adCT139OuE3Yv5SjNMcrnI1gzIOkCiqsR9Ug+ya+FcsXqAKqBV9kDb1vr8eeOf8Ayp9kRJF89i2mhHjr6yjk39pefqLwQ2/q+QfTRf5FU0xAsXRI3FijXlttiItfXCvsX2jXPZSOY13g8Eg8nX9zCj8cR8RjGeM+WilaJY/BLKvMMRehfSvaI+GMnF3Rdobo/lyP5fvGI1gVCzKgsWfAoDH0B9eWKL8m2ZzEGZzPD527wQgNGSeQsAaSd9JDDbpjo8cJ54Jw2OgTs532O4xnRxXMZedI4zMRMysfEF0gIsdbXWmx6HDz5S+Bvmcme6vvoGEsdczp9oD1qyPdhH8q+Tlgky/EsuaaBtDV5E2t/s7sp9+LtwPjCZvLx5hNhIoP9k8mHvBsY3k6qaM/gqHZPtcOI5e56X5uFaYfbYHwNX2NgSPtBRjztQvFonOfg7towldwVtkS9RJB3ZjzJU30rbCHtnwc8L4hFn401ZeR/pE6BubKRyo+0PUY6vFnkZFdGtWAZT5ggEfn+GFJqD39MFn+PYi7D9vI+IxEgCOaOtaX0OwZOpXp78R8PzYzkuZOYRHSCQwJEaZQAo1Mb5sxPwA288Ufj2WHC+Lw5qIVBmGIdByFmpB7t9Y92G3A+MJl+K8Ry8rUrv3yE9dgSAOZLBhQHPTipQVbogpZpgXYjKDJcZzWXVvo2j1IvxV1HwBIvyx1DLzEmzy6YScI4D9K+ZkXTPNQIJsog2Vb8/tepw9pVUliAq7knoPXHPqT3yLjHaSOb9+I2FYzKZnWgYqVJ3CnnXS/hviXu8TyVwc5+Wfg/eZFZgPFA4/wtsf+rScWXhNz5GInnLAAT6smk/j+eNflCS+GZsV/Vkj4EH92GXZ/Kd1lIIzsUiQH0OkX+ONr/wDOPwzOqkzn3yccbd8qcku2ahdkBK7RpZ1O/npNgL1Onpi/5DhqQRLGl7EkkmyzE2zMerEmycc67b8On4dnP5SygtH/AEyfVs89Q+w3P0PwxY+CfKhkJ0BaUQSVuknnXRuRH3YrUi2t0OGTF1/FlV4PxY8K4vmMu4uLMMGSzQBY3GSTsF8RBPpjsWgHnRvYjz8x7ueObdsOyJ4rH3yHS6isuK2dNydfUajuvkK8zgTsh2r4nDImRzGWZ5DskjkjSAObNuJEUfGtsN1Nb48oFcXTCuxPZ54szn8sP6IJ1tvtUCyxj3al1egA64W/LakWiA94ozCNQQHxaCLuhyAYDn546bw7Jrl1CDfckn7bE6mZvUk3frWK9/NxHTNRSxKWmaS5jRLhiSm53XQKWuW1jChqLfuY3H+JzL/a/mfL8f8ALGYUf7O87+rb/XxxmO29MwqZ9Hljy+OOb/LNlCseWzabPBIBfofEv/UPxx0gsOmFHaPgvzvLzQfbQgejDxL+IGPPjLbJM6ZK0FcN4quYhjnX2ZVDfeLI+Bwk+Ujgvzrhsqjd4x3q+9RZ+9bGK/8AI9xYvlpMq20mWc7H7LE39z2PiMdGjUdReHJ+PUwJZiVf5P8AjPzrh8Lk2yjunvzXa/iKPxxZZIVZSrC1YFSPMHY45r8nl5TiOcyBsLZkjB9PL/hI/wAOOi9fL/W+FqrbO0EMo538luVfK57PZInwx+MfA6QfirDFh7OcUHzvicbEDRKr7/ZKVflW1k+uIOFZT/8A2c5L0EUSH3soJ/BcV7trMMhxWLOMrPlp1CzKPrFRVMORqlYA89ONcTlXbQv1Rc+GcE73ONnTaqUWONeWpVvxt53Z0jyxagQB64DyPE0mjSWNg8bi1K8j6eh9OmI+J5sgKkf6WSwt/VFeJz6KPxrGLb4ZSySZzKw5iGSFqaN9Ub+h6/EGj8Mc5+SqaTKZnN8Nm3MZ7xPwDEejAo3346XBlFiRUW6UVZ5n9pvMnmfU45v2r7SZfIcW+cMkkjHL90/dgUG1CrLUCQoxrDNwJkv7F17R8HXNZWWB6qRaB8m5q3wavxxWvk1d/mCJJ7ULyRV6K1D7iSPuwXwrtxFn1C5MnvRuyyKRoUbkk8jfIV5nyxWc9/LPDwXUQz5dS7sEQGrYsxOwfYm73xKjJp6bHaT3IYfKxw0Nw/XtqSVCvrdqQPM4F+UfsvMnzfiMABly4QyLVnamVq6gcj6YsUeSfPZaNswgjecppiuzFGGV5HJPJmodNrA88XHMNZIr/X8MNTemkvRLW52Vjsd22y/EEBQhJdtcRO4PXT9pfIj3YZZhe+cpv3SMC/kzDkv9kc29wGKX2h+TDLS5pWyzPl5mOpxH7Kr9ZudoSdgB1PIYtWYysRAyoYpBFGGmOrcrvpUv0umZjzoeuI1FDmJUbWGJuOfKpkcq7JraVxsRGLAPlqJo/DCqL5dMoT4oZh6jSf34umQy2UCBYooljoFfo1AYEahpYjxbb/HGue7OZOYDVl4XU9e7X8CBvilLTXKYPcV6T5ROGZtVR8yEXUGdHRhq0mwpNVWoAnzrDTMfKFw8CzmoiP2TqPwAF4UN8n3CnmZBlwCihn0yOAt8r8W1jfbkPfiXIQcHy36FIS42tQZGNc6u7rqRy+IwPxtYsFvHvDeIfOVZtBELCk7xaL+Z0nkvkDz54q/E/k24e+ajCx929946q3h0g8tJ+0dtul4Zz9uoAthJmtzGq6KJYcuZqjyu9qPQYXxdq9K3l1WSRnOuVlLjVsZKCbhVGyjbUQAAbLYzi5R/V0U0nyi9EogLNQVRv00gDr6UMJMzxMRKczKG1EaYogPHRPhRR1kc865AAclOFPBOJyJA7t4I28TvKpuzz1k+1IbAEaghdhvWBf5NzGck+cL9DRMa6ib7r67CvZlZq3B2Fi+dpU3kdDXh2bdQXzMoWSXTUIYER2SFUAblvM+mF/aLtwMszxpGZnUMLHs6wAdJ6mrBav2RzasFQ9mYMuxcSaWYd3G+wKM/tlCfakcm9+QFAbYM/m7lIkZmQaERdRck0IyXsn7RYFyRzaj5YFtTtg+CtfynxD7b/wDLH/njME/zoyX6qL/Cce4vyR9Cp+y+aKHv6Y0/PEr741Cf5YloZySYfMO0II8MOb+7x7H4iQfjjq6XW9ChvfT34qnbr5O5OIujCZIliWk8JLMSbbUQRQFCq88LezvBOKRZn5rmswJMqE1NR1Ei6VbI1LflfLG00pxTvJlF0yvfKTmHy+fyueRzG0g2AA1KiEKCQTR1KTsfdjoXCe3vD8wCY8wAQLKP4X9aB9o+QGG/EODZebV3sEchZQp1KDtvQvpVnl54QZD5MshBmFnjiIZTYUsSoPRgD1HTDcoyjT5Q0mngccD4SVEkripMw/eMPsigsa/BQPiTjfj3ZyHNQtBKtq3lzB6Eeowz7zr1xmrGHDsurONy9juK8K1SZOYSQC2K30/bjba+Q8PMkY6V2ZgmMYmzOn5xIoLKooIOaoB5i7J6n3Y8zc/euWely8R+tsJHHXfki9PNt+QGNZe1ESsFGp2NXoUnSp5MxNCug33vbFz1N64JUKHhYXX44o3aTtjmdbxZLIHNKjFXkZbQsK1KqitRHIm8WbK8R1TutsKCgKQKUi7Goc25HTdisIMznVuTLxt3OXiDF5i48DaiW1V4tVk6V2s2TyokJU7CStYKBke32Y4c0vecPiiMj2wCtHuBQUVaihvQ8z54smQ7a5/iIUZfh47q/E7uQhrkCaFqDRIHPlgk5AQxxSJlgwdisEUiszWf62ba9b1Z1eyNqs7N24nnZDCIYWhjsnxKqqFHRgbKsx3GnkOpN1rKcXmsiUWu8B3COyCKxzE1PmT7TpqVR+zp1eIXvbczWGWY4vGjLG0iLI5AVSwtieQrrfPFOz3Dsw6tJmMyECsskseokRotlNIU0Wdhe2xoKL3sTgHZqbNK0s8rgsXAfSA1E+LzAdl8LHkq+EVvjHD5ZZbcrxKCFSS4kdqdiotpCSVTT76IUDopPS8UnivFDJnCMs0T5eVl72JjQcxg63BQE92G0gj67CgDi3L2WyqkMVdjZYanYjlp2F1VUAOm3rZXD+6LMI1j1Rt4tIA0MfhzN7+8YiM1D5G1ZRG4hNpGbkiaYu+iIMpKoN7qNj+lcDSZDsNh54tcXaJiBANJzcgBAUeCMMOY81QC7PtEgdcZLwmWfN6plIhjPg5URQF+dtvZ8lrztquTiV3mUIGdQGcdVXYC/Icq9MU9S0CVCXJdh4o3mfvZGM1Wx9u6GoluttbVsNxtsMMIuzWXVldUoogjVb8IAJN19qySSeZ53QwPJ2ty6ayS9JXJSdRPIJ1Y7jauo88Dfz2161hgmLqXWit+wBq5barOkKTzsmgMQtzyx5GicKy0fdwhIxRJjQ89tiVuzyNWfPDBVCKTsBz2FDz3r+GKq+TzZRHCt3+ZBWSYBQYIx4gkSk+AsT7R6gk9BjaXgWdnoySiExjTGEdm25MztQJkKWL82PphtfILJBxbjGXmkVjI5ijJFFQqSPdApIxBtT4bUHnsbxPxvtMkciQKTGFAMjIhc7UBDFQrWSQN6Cj15FZHscBoMkrEoSaQBATuFPUgquy0RW55nB2X7MZWONI+71hG1AuSxuybJvf2jz88CcUIp0nElmleWQGWYWuVy8cnhFnSW1g7sCaLDa7A88MeNnN5gRxGILEJY0cBS/fMtO+rlpgHL9pqF0LxbcpkYo6EcaJputKgVe+3Xngsny/15Yan6GLvm3/0i/41/jjMMu+PmfvOMwt7FRIN8anMqJAu2pgdPrQs4iugSb2/D1xVn7X5mWMPlYAQS51MGNot1pAq2Y8v8sCdg0XORxR5nSCa866e+8L+EZZlUtILlkOp/IXyUfsqKUe4nrirDN8Ul0/QlPCEckqrBiRrkAJN+G9I+rZO5wbD2ezMtfOpq8ZdlhdhsPYCsRfnf+dBvmxFkbMpq0ahrAFre4v0wt4v2rgiYoCGl5VyUEbkyPyUAbn0xH2e7NJlUrUZDftMNz6ncliAa1E4nyXZzKxEaYVZvFTN4m8XPdvPyODkBNlOOzaF7iJswXOoSMSBIfakKj+rRRysnVsBZutJuIcSUlmhiA7slU1AAsT4QzswNqNyAN+VjD7i/FUy0TuxVVVTpHIEgcgB5emKtxri3dxgwxtmM1OQqu/h35t3StsAg3NAAA2ScNK3QshLcOzeZiWJsyiod5XSjKdz4VA8KLW3MkDqcEZTsax0mTMyOQSWIABJqo2vmCn1QNhuQN7wv4PxmKNpcxmcxHrcpCI1YHRpulOnbUWa7/HnjZO2LyZgKr1CFJuKPUWFE6mL7hb2VQLbdthWKplMsnDeCpBGiLqYoKDNuR1PxJsk898R5Hg2WjYnu0DM9lnG7Pzuzsx9RivjtVm2aNUypIcF6YEuydGsBY1dtwFJ2uzywl4jlM53kEhiJmmfwQvJrMYHTxbAGzqlI2ArbbCULeRHTVbqKI9DhPxHtA2y5VUeRm0oXJ0sR7ekjcqvMvyFbWcCnI5mfLywF9Gl1BlC6RIL1zJGq0Vj5IrczvjaPseoaeSeZnSVAmkAIEjAPgBXcJ1oVy3JwqEKZOF/OjGsMpI70yTTlQRNWxYLy7ta0p0PMcrwyHEtJ1QI04PhQs+lSTsixqBWk0TZ5Bb9+/DOK5bLKkAjkjDrUUkqkLKQPCNZ8wNgascsEZDiqnLySZdoFiiJFEeEUqtuwO16ufTA16Q7FszcSmMqLGsYVtIdV6bEspkNMByBA357AVgeHguehjBTu4dO41z/AF2NMZCB9Ifrb+0fICsMIflBj1OGU6UXUe7VnDVtJoYc9BIJrpyxr2r4kZ4HSBUmVI1ncEg6kIsAJzNpqOoeyygYpR9CbJk7Is5RpZ5H7tSEBJoOQfG32+fskVte3LHuX7KRDLfN2Z3Xa21UTTaunIEncDEOS7TKZ+6Vk7lcuki6i3eMCF0nyYEELtvYOCIM2wz5QsxR8srqnMKQ7BzQFA0R92IlZS+A/LcAy8Q8ESgltdnc6vtWbN+uCo1onG7TbemIZMyilQSAXNKOpPp/HGdsonq78ziJsCcS4/l8uLmnjj2umbeuXIb/AIYRTfKDDbsitJAmlA6KT3krXSR/VoDcm+uK2Nk46LTpOMXLffiqZDO8TfML3kCpAHZv0gBK14FNb0Dz8z5AYiy/CuJtq73PhCzEkJHqpegU7Vg2JcgrLb3qUCWAHqfwwnzfbzJxSvE8oBjXUzA3v9lR9Y7HlywHwzsFCobvZZ59V33j1z9ojTyPrfnhovAMqrFhBFqqrKAnblZN7+uGlFAmIv8Aa1w79Y/+BsZiw/Nk/Up/y1/hjMVuh6CvsPdrxrEp2AFAdAKFddhgoIMIOL8OzE0lHTHAjqQQ51MALul6ltiCeQ9cQo/IMdvKooFgGJ2BO5PTa+dflhNxHj6lvm8Ljvm+t0jANMxPIsDYA6n3Ghc92EgkfXrk7wtrZwRZ2KruQa02SCKN4l4X2Sgy7a0DM2kJqkYtsBQocgfd5nzxToSoHzXbuGORUpmBupNtJ07sb5+yrMKG9EDEseezWZCCKMxRSatcpPiVfq92NvGbG525+WGuQ4ZFHSpGiqp1KAooHzHlg+afywJqh36K3x/gEkjoVaNkC6XWTVbEEEbruASAWA56QOWIH7Hd7reeZ2mk0gyKAulAQTHGpvSh69T1xZAt7nEi1vhbmAibsRlCS7QqzFO7JazYqvOgT5gYOynCIoQO6jVDQFgbkDlbcztQs3sAMHF7+GPNQwrbHR4T/H0wv4PwYQu8zuZZpDRdhVL9VEA9lR6c+t9NuI8Yjh/SGulDn1r8rwVHnE0CQkKpAYFttqve+XPlhJ+goJaS8eyMuk6q00bvlXW/TFf4j2vhimSIm2YajRul3rSADrY1so6b4hm7SxzRsBHmBHficxaAteK2LkbGqquuG20goA49x3h0uUmy3fKFKPp1hwNQsqUZxRpqqj6YAy3DhGsZyJgmVwsc0G5il56WDAbSAE6uhUb4ftxHOZhFKZWJI3AIM73Sm/6sCwdO9E0CcQHsdPI6vLmygUECOCMIgB2agSeYAH8MaRdLBLiLv5OnihgMkwAgd44ykYPeROCGBDfXYUi1yC3hbnI8nl1XU0sjwDZe83VCLiyrlNnB3Y37IvfcDF0k7F5Z6Mwaci6MjsaFVQFgAVtsMH5ThEEahIoo41HIKgHv6YrfgSjkp8WUysJjKZR5JIiGUQwMQJHXUfG2wQKR4TsDXUVhll89xGQ0MtHl4zQGpgSBRs+GyTZodMWhZNN/dz+7AXEeKRwqXldUUWbY193n/r3YzcrHTF8fDs+wbXPDHqFfRxMxU7AnU7UduldcDcQ7HKdUjGTMzaaUPIUB8IVgdP1DQYjzw8Xi8BRX71NLCwS6gG+Vb4Wp2yyrvoWXWdRQBFLE1zOwqsJ4GrFOS+TuEQd29W7a5SgrUOYjBNlYh9kEct8WaThsZ0DQv0e6ACgpqthy5emFP84pXaocrK61s71GCb3Pi30jzrGxGeKs7tloRp2rW+g2NyxoMK6AYMyQ6HASzzxjRgDUxAA3smhXnZ6Yp3GdUIUz8RltiL0BFEa3esoouj7IvnfpgaKfKzhpxl583IdRRHkdgVBpQwalFmzpo1hLTV5H0WqbtNlx4Y5Elc34I2DHYamJrkABe+E2R7ZmdQYsnmX1UQdIVaO962oHatgMRcG+eOqq/D4ogVdZDaIW+yEHMDob8sa8I4fnZsw7d8kUcQKB9AfT1McYNREAc5AOgF40UURY61Zn9XH/AMz/ACxmNPmcf/zE/wD4MZheMLLG/LGkjE7EY9EwxDmJiSFWhqNAnkK5+/3YkDeO+nLEneLvyxT+NcbnKtHAxlJbT9GoDBa5lySq6iGANcgcARZzMiaKFKhUjSkbkUSdzfNmIFsLrcYEOi+HqcDHc0OWEWT4dNGzvLnNSyLQDEALVg6OQFeHfzHrgbM9oMnB3cXeSTVY0w25NVfeabuz09cLa26Q+AuXtUnzjuoyrabU2QNT7eFfRbsn1rpgfP8AbiNJ+6QM1bEIpZnbkVjA22okm9vjiHL8TAIdOFuhJvvJBGgAJJ1amOoGjdAdDhrwiGKRnzXeBwSVVh7KKKsJRo7gEt1vD21yIAm4rn5CogyrItgl5mUbVuCt6gPgemJeGcI4jYM2YiBLaiFQsavdVOwXauhxZcpLHIC0Th1Bq15Y8z2aiiXU8iqvmx+Hx8sJr4HYkbsjHIbkllcqzEEHSQDuVsb0L2xsexWUBsxd4eX0jM/WxWpiNsL+LdsJI4tax6SXIAKlyqgm3kC+wCBsOZsbYOg7QZh90yMtE+BpGWOx0LAnUt+VcsCTSwGRxDlQDqCgHzAF+XOvLbGmf4VHLp71SwVtQBJokeY5ECuvlhTJluJTLp1wZYEblA0jjzoml/DC/inAURS+b4jOXq7VlTZbsBd9qs+/FbbQPBbJpAoLMaUCyTyA63gCftLAvd3ILcEgHnQsksPqirNnCCRspKkKiKfNCQLQcu1Lv42F0CavffrW2IGSWOUjJ8OCoG0amVQWIP0hJbxFaqjZ1GzhJBzyPMl23hljLIsr+IqoWNiWqt+QCg+uI4+0OZlZhDlWQISHbMMEC+GxsL+ONYJeJXqZcvFGLJQFncgC9iKGo+uEebjE0cbZvNskr3qjhdQqJYvVYIKKKtjZJIrFUIeZlM6ya3lh7ui2iBW1P5AOx2B2PLlhXl3ybRD57Okr3TkkaQfaEYK7DT9nz354lzR4dISTrzDIlnaVxQpQBXhs+Qxrk+IZkyaMvw9Y4tjqlZY2J5E0LIGxwkux9EUKZGPbLcPklB+sIfD5+3LyGww4y2ezjABMkkINm3mWhXK1QX0/LEbZXNu6o2YhiDAkLGjMxAq/ExAHleAM/BlQJo585Kyk941SgBdrSNaJYmhYUe888Cd8iZg4TKmvNS58p3oUARqGC1epVDXq3+sBjJ4choHfZiTNBmChTMz6n2ACrHQvz2ofDA2bysMrQQLBM0SRlmJRmYrsyorE0rNdn02w0iTMNRjyEMIiJ7kSOFC+EANpjB8XPnywwBOBSlTO68Pl1ySGydNECwKZqGnavUm/XBacTzzTMqxLGKoEnUqnmdZAGyijQ58sMctmJIy4zMsRKqGIRSoRTy1FmPUGhzPPGZntJlowO8mjU7eEt4v8I8XUdLxm7YwWLhGaaNkkzhJKFfDGF3IHiuy23Oh6eWJ8r2LygADq01HbvXZlBqjSXpF+VHAw7Rl3i7iJ5Uk5yBSEVd97NWSRVemPZc7nZA3dZdIrHhaaYEjpuqXXnhpuwpjL+amU/wB2h/5K/wDjjMJO54j+ug+6X/xxmLyFfIImcergnLqQNyRQB8qwPn+MTkFD3ci8yrUb8ha4o3a35P5oF1ZYd5GNyVFOPKwppgPMYqWUz0kOvVqDNW5sY9GL0tRXRyNTi6R1DiHaOcxGIZdEirdIrFtsVY1vpBBtRz2O2+A34plnnVpTmoAFAZ7NDxeymm2FmvF128sc/i7U5lfZkNeu/wCeDou3U1+NEYddt8aPQ0msYI8s0zqfDM/wdnVVEbSHZQ4dtIGwLarCmhz64tHCeLhsxLGkIWOPTUgApyRdDSKAA9ccaTtFlJGCvGVBF6yKr0A64eZbOZd4yYcw0Vg1bEEf9VYwl+J3F2arX9ln4/wzM5yY6dMSCiBIRqoHxMALpSOn4jDDP5HVBHlnzQjDqS3cqqgLvW5PhQchzJPxxSODwzZhXvOmTvAFPjoso6WN6u+WLDmjBB9K+XSWQAbncmhpUCyQNtuW2MnoTRfkQvzrokhWEu+ViXQdOYJ1ECwFjTeh1I53g2TOxJFAwyc7GAalBj0x62orbSHU5WzQ3s4kzXaJ+7+jWKGz7QJBVNuVD2jt7q+5zLI2YQ/SoEJQpUZLbe1ZYjc3sR/HGUoSXKL3RaI1zucnLrFFAniv6SUMVH1WZYxu5IJ3O1ViY8LzSKDPxAR37WlUAa7sFnsjby5HCqHgsEMjLJNL3bgyEatC+HcmRlApRyVQepwbkRkLUwwmck+0VdufUM4N36Yxba6LQFxniWUbMAGSaVY/bVWciQ0FVAFsAb6iQNyeeHWSMVFosg5bTY1oqliSRQZyT8TW3TfEmVzObCjRlkXxm7KIqqOWkKCxJ63uLONM9ks3LqD5qOALpYiIE6QOY1NQIY+YscuWGsiZ7Bw3NrIzqsEKk2q6ma2Nai4FWaFLWwA5b4W8WUxzd5PxHS6iljSNAfMhdRPiP1iN6HMYIzmVhcTFs62sVHraQBY2avY0149/XngXL5jh5CiPLPmdCaVIhLk0WU+JhWqwST6jAsARz5rIrGLlzUwRSCEd/pL3a9NKxva+W2IOCcYjlEWnhzA+JdRj2jQWVGphZLV7t8NcjxDMvvHw5YlA21yIlbjcAKel78sGSwZkLrmlgg8QUDdhR2UW1anJ28sK36GeJm844pIEjBYV3kt0vU0i8/2b+OAp+DvCrvmc4fpdgIkVWYbaUTUSeR3A23s4L49C8URLZpyffHGF2PiavEwHReuIIszkI4Ye8Pzp7KLI4Ll3PifxNsOVk8gB5YaXfZL4N88nDY5neQ65mUWoLvsBQGhbXlsBWJstmo9S9xkXFjaRokjAG32iG68qxrluKZxmDJl4+6eiGD6QQSdTbDUTQFDqDd77LuI8Ml7xcxNnQndmtKKG8bEVQNb1sAQa9cHIIYZiHiMrKVaGBFYkruxajtdelnT51j2DJSwxynMZ1je+qkQIOZ0XflW+AOIDLpq77iMhbkfplGk8t0jA3vHmVzWWfU0eUlmIOkMYj47BJP0hA03e+E7GgFBw4tp0yZl2tyCZZQNti2+kk3sN69MGR58yQmbKZVSWJAaUCMUBpZifa/Z6bLiPiWRzuYGhoosvlyPFGZTqJ5UxiFaT9kEX1OJ+L8I7xIUmzXdBQB3UKgK5FmtJskDoKNc8P7CzXLNnIorlly8EYQgEksQW9klzpXYn2QPLpheuWhjGiXiTuGN6VkRCzMau08ZJOEXafiEUcgyo7zMN3ilnndpEHUAonMAE7bEkDyxZs5knjjrI5ZFkBFnu1XTQvwavaboLsDmcDSQ+yD5rk/1+Y/8AUy4zHvzTOf7u3/Og/wDHGYnPsZZZoL93phLxDg6yWCitt9ZQcWV4jWIjlavrjJpvsDnOe7CZc/1Kj3WMVviHycfqtV3yJHL3keeOu8Ryzlaj0h+hcEgfAb/jhY3ZiRlLTZhzVmo41SvXqSR0xcJakXcZMTjHtHHsz2PlRgusEsNr22+PLfbC3NZRkBi1LezUKO/QWOvpjqXGOCRorOkReTlZcuTy3IF1tZLbV8cT5HLvoBhybnkA57tCaHOjvpvYE8+eOqP5E1zknZGqSOY9n5ZMvJbRsL6lTt/ljTiHHsykrFZjvvQawPTfHT81wfOygj6CEH1LsPLxbLhJmOwMQZUnnd2rYBVXSP2ieV8gLxtH8p3ciJaSapFV4V22zAZUbQ4LAeNfM747RkONoaUouwrY1sPLHJc/2eymuPuZHtje6kgKLs7CzZFAdaw/4RmHYr9FKFXYOyFRQ+O1+WN1+RGSswlotdnTY8/CzFSpWttxYPXbzw0jVGFBuYrnX5YouW4pTlfKm+/lY5jlh7lszeJ3xZNNFjfKMy0rsvqtEj78KYuxcQsu8spLaj3krUWu7KrQNdLG2JIM3WDEz5vniXpwY98kL5uBBPBHk0eNvGSNI8Q3AI5k31/yxBwzLZ0Al44o2JACd4SiKLNqqjdiaO+LJDnfPE6ZpTjPwL2X5mUvP5Jl1tLnPHIdIESKraRvpGokKvmeR64M4lnMi2nvJu90+yFctV1y7r88WKXh8DsGaONmAoEgX/7YyPhkaCowEHkoAH4Yyl+M1wXHVT5Ku2chRA2XyDzEnY90F6USWkojYVdb4hgGdmkV5cvlo1SxpdizANs2kL4QdO2/P0w/4pl84f0Hzfc85Nf5L/HCfM8JzAp5szLoWiyxIArHyFAvp/HGbjKPKNE08oizmQlaZRJnShKvpjhRVpRRJs2RpGkaj5+owvzU3DMuwSUiSSNi5Z2aVlZiBZ0/W/cDhSzcPbPsd2EZBalld3k1D2uiourkKB3BsDFqGeYCsplARp1ByUiXmTV7tfXliLSKoXDjw1w9zkmCyu3jMaghRdtRojUd9+Q364lzKcQlmVrhhiU+FJGLEn2bKpsx32BPPEuezWZjUyzSwQCmsAGQqBv4CdIJI3a/QAbbpuG5vJSxvNNxGVhdHWwjAYUAUUeIfDzxSDgecT4cwKNPnJFXZRHGFj1s23P2jfPblhVlc1w2CQmOVppTsCGkmarvSKuha4FyvEcizK2Vyc+ZfkHaNm017J1ymviD0xYcvxLMMhEOVXLlTVSsoA2Juo71Dl1wNVyFAUPEpqYZfIsh3OqbREpJ6nmST18saJwjicm8ubjhBHswpqr/AIn61+WNM3lpsyq/OszFHGLdhDykrdbLm9I225H4YEkbJSEDvM1nGZhpsy6bOwsgKiqNrs0MIpIf/NpP95/6V/jjMV/ucj+og/5n/wDTGYn/AAF/9ReHONwRiJBeNkBxCAwxiyTsOeFXEOMIJRHokdKssgY7/ZFc9t9tsOmPnRHlhNJxDMswWODulDEF3ZfZHVVU73Q51ihA8ebk9mPJMEIN6yib9NgSaOPczlsy6MDJFlhp9oeIqOR50AvriODhXEHLl81GgJ2CRWVHvba+XTC6ZcmTJDPmGn2BkaSRQAwPhU6a366ByqzWL2rkRtw/JQlVL5pvCGEYtY7FbsFHiYVuGPnhMi5JtTQ5OTNNftANJy2DSFjpDX9XnR6YdZyDIq47qB3dK/QxXqGwAaQ7ULs79MHcG4lI0JGVy6qquy6pZPCerOStmSzd1vfXDVIBNJLOagii0y90HeRgqhLsIoUAgN5Xy3xHJ2fzj20mYEZIC1Etgbbm35uT16YZcQ4fnyGdZkDsAqrCnKzsxZz0F3tyG3PEOd4ZlVB+dTyTPGgLKXOm2OkeBSOZsAHDtoZV81wHJwazI8s7n2lLnfawDVC/jtgrgHFFCL3aSBSBtGsjCPz1u9A11rBeW40qSvHBw+QootPo9y1EWxPsg8gcPc7Hm5YdEUEaFkAYySVp1CmVVCnxAEjUawqb/YGivw8cz8yJJlo0EZYgd9zYD61jcA9MHcH7VSvKVaMNV6mjPgSvVtySTXwwTJwGcr3c2aSIlNCJBsR5kFzbNpHOtumFGf4LlMqn0s8zqCoEfegAnYikWh0J32994pydVZO1Ms57YZdG0PKqt5E8vVq5fHDHIceilGqKRHHmrA4oMsELxMcllbkLC9aEk9bBNg6bJ5+7E8GS4gIivcxq16Vd3AodCFQGz1onFLVlWCJaSOjjN4lXNH1xzPi2Zny+gtm+5WkWlUMzN1Pi2C4mi7ekaI0vMSXTErp0jzYqKG3LTeNYfkXyQ9B9HShnTgiPOXiocN7S98obupEB+0APTlzw2y/Eoz9cDGnkTM3pssJhRuaqfhgPMcCQghWeMnkVP5WCMbwZtSBTA+44IV/LENRl0FyiVqTsMmm5GbNMFK/SsAG3J3AFDnzA6DCBeF5uArHBkoYgo1M40b/ZiD0T4T7TkWRyrHRS+PQ2J8SWUUtV9lJzCZudCsuYggT64iQk6frDW5Fe+uuEXF8zl40R3zs0kT2rRA0WWtgFjUGNbAt23C2Bjo/E+FwzKUljV1PQg/uwqfs1FEB83Cw7gmkHi57E89/PEeOS+TTyJ8lFE0EKQjL5AtI5VQzIdJJPJDIbcbXuAKBw34twrOzNp72KLLqPEBqBbajqrbRy8N9MbP2OzU8neyZhQ4b6qahoFFFQOfCfM9dsWLhfZcR2ZJZpmYAHvGvbn4VACrv+GI8UrL3xXZSP5vx/r8l/6Vf/ACxmOifyFl/1KfdjMX4Zk+VAitWJFYY07odMbIMcaNjwHCfNJOWIOYSIbkKkdtpG1nWa+IHM4dKvPCHjPC8ksjSzuokYAeOQgEAUoKg+z6fnihC7OzZVYHdppJhHV1KVDMTV2lajdg0TVHbCzsrxOIMzjKLVaUWHLEsCLJLM3O96Hxxvkc/DCqJlsq7guzM4ioA8iRvsCNhvsKw+jzeacx6RHGGDM2ptwB7IrkT5kbDFJ1wB7NmsxOjp80MatQ+lk02LG30ZLDYcvvwPnuFSmNllnTLxCv0a7Kg30ENsb6kc+WDPmGYsvJmkQaR7KCgPMFj18yOmBcxHlHiAldswIm5klyWO42XmR08sLdnIfQOvCMrIAXmlLHemm0EiwFDKlUoqwMA8Tn7iQLlstpjWnmn7sUwHiCgts13zOG2WzEfi+b5JlcDUpkjEYYjkWY7n486OFGZTOBSk00LOzGQUhcR1yPipRGnS7JvbFJoQ3h4lnppA6wJFCy+FJpKYnYliqA36C/O8a5iORS/e51Ii4vwoPAorkXJA99XvgfNLl/0uazkotR4S4j2N0CqeIXudze2NsquTVWMEEk5sb92zF2A8LapNiBuNVirwP2C+BXPk8r4poC2dzNBFJkJB1bXaAAAWSa3wPwbMvlfomysQl8TSO7qqqBYVj7TIpHhFmyQNsWbiUeckRFy8ccIZfHrNMt76VEY2O25wv412RiWJ2kmEaEhiouiQF2YsbYEgD4jlvirrkf2Fx5DNOtrNBEppgY0L/EEkA+/APF8rlY3aafOSCxQRJQo238KobO4/HA0OUyWtFlklzMgXVIyyGoworSVSgNzsgu8MMjLGNQy/DW2J0FolQe9mk3F7n4YSSQCePjWWkAWDJzZksuosUBIs76i5odOuGjzSOAsUXcstd4G0jSL2W12sgWfIVg7i2WzUugJLBCgI1g6mJb7NqRtZ9nmcaPw1ZF8eY8IJVwtKrHbVW9+mxN4lrpCZD4+7LtKiqfZdAKA60W54WZjhUUhEpeVwPFpBJViRQ2XYjmaw9yvCsuBUShxyIFmvLY7AYPhi2CqgUDoSPyxotMncULTmB4Mpl5Y1W938A/O/X3XhvwCbiuv6WSMoRekAkj/ixaEyiyEahRU+HxGvKzWPc9nFQFF3PLljSMPHlvBMpbsJA0faeVHVGK6mBIXqQOZA51hnB2n+0tYqXDstrzKzMo1g6brkp6X0H78WeJFZRyJG1/xxroTjrK4mOpHaxqnGY261iR5FcbH8cIosoj2V5qaYDmDiROHsPZY/688dGxoztDvKQlTg2ziuRyyr0sYKh42RswwqAcb4zAP8sjyxmFkAbWN8RhuoxA+2JEfrWPHs9Amjc74S8cziwsJBlzLI5q1C3t7Itut+XLnhyj/dgWeBSwci2XkfL3fxxTEKDHmpHPe92kYAAQNq5faNefMDpXrhTxZ+7oyd62xUCI92CNQ8NnmoGo11xbGokX7heFPaTOS+FctEGl6kqCAOagE7Wx+7CTfIxTwY5SRgRDLKrEBdavIV6apGYgL7hyFXh5mM9OjaIcqNIYgMZEQeQIUC9z1wBwTLZtIW1Uk0p3eR9Wnb6oGw3Ow/PCLOwS5GIa8yxeQ27Kgs9KBa6ANAADqcVgSLO0GcZdTzQQr1CoWI8jqZgCeW1b4qme4zD3Whu9zQaTdprRQE9o1GL0gg0p67YJyqo4geZ2kp2dlDM2t/6sEk1Sjeq3NdLthluIZiQMfmLBWPhVisYFH+s+sxb3AYvCHR5wmOKIg5XISuW8PeSBVtQSdRMniok+V7YN4pmM+8dCSDKhiq6raRwTyUbBbPTEWYfOhXJliQtJQIoiJK313QscuW/IYnh7LQO4l1yMw5EOQDyJJrnZG568sNTyL7ATw1A7d9xFzJdMFkVKuqWue3LA38oZKQEJA+bljJVVbU96dy1taj3jc+WLTlOzeWj1FYY7Y6ixWyTzsk74YrpAoUB7q5fwxLdsOCnpNxIy/Q5WGKAJsrMFtiBRYAE+HcUKvrhvlcnnDGBJPGsn1mSO+n1S3I3vfpg3M8RQL3moaKvV8ennvgbN9qMtGPFKpYixGptm2sAKLNnD3WAvyvY5VCiTMTSqptVJULdEam0i2bctZPM3hvw/g0MChUjUKNwK6nrv54TZLtPLPIRHlpQlUHZCADVlmutvqgDrvgjM5zMyJKE7vLtpBDM4coOpYDwjw7jc4m3YfY88IvYb868+nu2wPPNQulA6k9PicVlcmyItZ51RyQoCqC5o6iWayW2uxsBivwT5VS3emXPSlr0KXkVFugC3sE9SfurGtyZKii1T9o4y4jEyliSoVDZvnR08tt98JpONzTAvk4DKisyEuQoYjqtnkD8bwU/GHjiuPJFGZlRFOgai1i/ASQAOeB4+zuatQ+YRIlcP3Spag8z7975+84z+ZFVXB7wqLMu0eptCxNbs4tpWHMitggsgXh/lpY4J5FeX9K2vSzeyKCnSPs/vOK/P8ANhJc2aeVwC2nvNqG7UidPQ4LzGdjliSWHLySmgoKrpOk2eb1a7UR5410puPBOpDcN+PSPltWYjBJq2rrXn5ivyxnZ/tr84eQPCYgjaNZPhcj2hXStt+W+M4TxORl0zxqi0Kp9RXppahVVVUTiqce7NjKtJPLmpxE7ADuydlPJWoX5+Ievnjs3/2j/o5tq/VnVVo1RH8cetlFPv8AXrjmXBe1yZddGWjnzEf2QpIHnTtV/HF74dnllUOjMpIsxvzXzBF7H3Y2jqxn9mc9NwDv5NH2fxx5jb5wfX7sZjXaZ5F8vPHr8sZjMfOo9Q8PI4HOPMZjQAPint5X+9H5NgtPab+x+4YzGYz6EL+Pe3l/74/lipduP6b/APbn8zjMZh9MfZZezX9Fy/8Ax/k2Hy8h7j+7HuMxaEzl/aP+j5z+/P5Yv3ZX+ix/66Y9xmH0IbjCjj/6KX+w35YzGYSGym9uf6FH/dQ/9xwy+Tz9F/rzOPcZilwg6LpNy+GKFxf9HxX+0P8A9eMxmKYo8nPp/wBJB/aX/tx2Hs/yPu/cce4zDn/Utm2a9uH+9X9+FPG/0kf9pv8AsbGYzGTJ7Kt2c5Sf2H/7cdA4f/RY/wC7X8seYzD0ytQrHE/0S/2Zv+xcN+A//C4/7tfzxmMx1/j/AKs5XyTr7J92COHfpkxmMxnpfuaa3BZcZjMZj0zkP//Z"/>
          <p:cNvSpPr>
            <a:spLocks noChangeAspect="1" noChangeArrowheads="1"/>
          </p:cNvSpPr>
          <p:nvPr/>
        </p:nvSpPr>
        <p:spPr bwMode="auto">
          <a:xfrm>
            <a:off x="76200" y="-1036638"/>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FFFFFF"/>
              </a:solidFill>
              <a:latin typeface="Times New Roman" pitchFamily="18" charset="0"/>
              <a:cs typeface="Arial" charset="0"/>
            </a:endParaRPr>
          </a:p>
        </p:txBody>
      </p:sp>
      <p:sp>
        <p:nvSpPr>
          <p:cNvPr id="7" name="TextBox 6"/>
          <p:cNvSpPr txBox="1"/>
          <p:nvPr/>
        </p:nvSpPr>
        <p:spPr>
          <a:xfrm>
            <a:off x="609600" y="533400"/>
            <a:ext cx="7086600" cy="523220"/>
          </a:xfrm>
          <a:prstGeom prst="rect">
            <a:avLst/>
          </a:prstGeom>
          <a:noFill/>
        </p:spPr>
        <p:txBody>
          <a:bodyPr wrap="square">
            <a:spAutoFit/>
          </a:bodyPr>
          <a:lstStyle/>
          <a:p>
            <a:pPr fontAlgn="base">
              <a:spcBef>
                <a:spcPct val="0"/>
              </a:spcBef>
              <a:spcAft>
                <a:spcPct val="0"/>
              </a:spcAft>
              <a:defRPr/>
            </a:pPr>
            <a:r>
              <a:rPr lang="en-US" sz="2800" b="1" dirty="0" smtClean="0">
                <a:solidFill>
                  <a:prstClr val="black"/>
                </a:solidFill>
                <a:cs typeface="Arial" charset="0"/>
              </a:rPr>
              <a:t>The Second Party System:  1832-1860</a:t>
            </a:r>
            <a:endParaRPr lang="en-US" sz="2800" b="1" dirty="0">
              <a:solidFill>
                <a:prstClr val="black"/>
              </a:solidFill>
              <a:cs typeface="Arial" charset="0"/>
            </a:endParaRPr>
          </a:p>
        </p:txBody>
      </p:sp>
      <p:sp>
        <p:nvSpPr>
          <p:cNvPr id="8" name="TextBox 7"/>
          <p:cNvSpPr txBox="1"/>
          <p:nvPr/>
        </p:nvSpPr>
        <p:spPr>
          <a:xfrm>
            <a:off x="446315" y="1295400"/>
            <a:ext cx="8229600" cy="6370975"/>
          </a:xfrm>
          <a:prstGeom prst="rect">
            <a:avLst/>
          </a:prstGeom>
          <a:noFill/>
        </p:spPr>
        <p:txBody>
          <a:bodyPr wrap="square">
            <a:spAutoFit/>
          </a:bodyPr>
          <a:lstStyle/>
          <a:p>
            <a:pPr fontAlgn="base">
              <a:spcBef>
                <a:spcPct val="0"/>
              </a:spcBef>
              <a:spcAft>
                <a:spcPct val="0"/>
              </a:spcAft>
              <a:defRPr/>
            </a:pPr>
            <a:r>
              <a:rPr lang="en-US" sz="2400" dirty="0" smtClean="0">
                <a:solidFill>
                  <a:prstClr val="black"/>
                </a:solidFill>
                <a:cs typeface="Arial" charset="0"/>
              </a:rPr>
              <a:t>The Federalist Party had dissolved and an “era of good feelings” (there was no opposition to the Democratic-Republican Party) was ushered in by President Monroe (1816 and reelected in 1820).</a:t>
            </a:r>
          </a:p>
          <a:p>
            <a:pPr fontAlgn="base">
              <a:spcBef>
                <a:spcPct val="0"/>
              </a:spcBef>
              <a:spcAft>
                <a:spcPct val="0"/>
              </a:spcAft>
              <a:defRPr/>
            </a:pPr>
            <a:endParaRPr lang="en-US" sz="2400" dirty="0" smtClean="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However, the absence of another party did not mean a lack of conflict within the Democratic-Republican Party.</a:t>
            </a:r>
          </a:p>
          <a:p>
            <a:pPr fontAlgn="base">
              <a:spcBef>
                <a:spcPct val="0"/>
              </a:spcBef>
              <a:spcAft>
                <a:spcPct val="0"/>
              </a:spcAft>
              <a:defRPr/>
            </a:pPr>
            <a:endParaRPr lang="en-US" sz="600" dirty="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	</a:t>
            </a:r>
            <a:endParaRPr lang="en-US" dirty="0" smtClean="0">
              <a:solidFill>
                <a:prstClr val="black"/>
              </a:solidFill>
              <a:cs typeface="Arial" charset="0"/>
            </a:endParaRPr>
          </a:p>
          <a:p>
            <a:pPr fontAlgn="base">
              <a:spcBef>
                <a:spcPct val="0"/>
              </a:spcBef>
              <a:spcAft>
                <a:spcPct val="0"/>
              </a:spcAft>
              <a:defRPr/>
            </a:pPr>
            <a:r>
              <a:rPr lang="en-US" sz="2400" dirty="0" smtClean="0">
                <a:solidFill>
                  <a:prstClr val="black"/>
                </a:solidFill>
                <a:cs typeface="Arial" charset="0"/>
              </a:rPr>
              <a:t>The election of 1824 reflected this split as five Democratic-Republicans sought the presidential nomination.</a:t>
            </a:r>
            <a:endParaRPr lang="en-US" dirty="0" smtClean="0">
              <a:solidFill>
                <a:prstClr val="black"/>
              </a:solidFill>
              <a:cs typeface="Arial" charset="0"/>
            </a:endParaRP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John Calhoun, Secretary of War</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John Quincy Adams, Secretary of State</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William Crawford, Secretary of the Treasury</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Henry Clay, Speaker of the House</a:t>
            </a:r>
          </a:p>
          <a:p>
            <a:pPr fontAlgn="base">
              <a:spcBef>
                <a:spcPct val="0"/>
              </a:spcBef>
              <a:spcAft>
                <a:spcPct val="0"/>
              </a:spcAft>
              <a:defRPr/>
            </a:pPr>
            <a:r>
              <a:rPr lang="en-US" dirty="0">
                <a:solidFill>
                  <a:prstClr val="black"/>
                </a:solidFill>
                <a:cs typeface="Arial" charset="0"/>
              </a:rPr>
              <a:t>	</a:t>
            </a:r>
            <a:r>
              <a:rPr lang="en-US" dirty="0" smtClean="0">
                <a:solidFill>
                  <a:prstClr val="black"/>
                </a:solidFill>
                <a:cs typeface="Arial" charset="0"/>
              </a:rPr>
              <a:t>-- Andrew Jackson, military hero (Battle of New Orleans)</a:t>
            </a: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endParaRPr lang="en-US" sz="2400" dirty="0">
              <a:solidFill>
                <a:prstClr val="black"/>
              </a:solidFill>
              <a:cs typeface="Arial" charset="0"/>
            </a:endParaRPr>
          </a:p>
          <a:p>
            <a:pPr fontAlgn="base">
              <a:spcBef>
                <a:spcPct val="0"/>
              </a:spcBef>
              <a:spcAft>
                <a:spcPct val="0"/>
              </a:spcAft>
              <a:defRPr/>
            </a:pPr>
            <a:endParaRPr lang="en-US" sz="2400" dirty="0">
              <a:solidFill>
                <a:prstClr val="black"/>
              </a:solidFill>
              <a:cs typeface="Arial" charset="0"/>
            </a:endParaRPr>
          </a:p>
        </p:txBody>
      </p:sp>
    </p:spTree>
    <p:custDataLst>
      <p:tags r:id="rId1"/>
    </p:custDataLst>
    <p:extLst>
      <p:ext uri="{BB962C8B-B14F-4D97-AF65-F5344CB8AC3E}">
        <p14:creationId xmlns:p14="http://schemas.microsoft.com/office/powerpoint/2010/main" val="104079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1"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blinds(horizontal)">
                                      <p:cBhvr>
                                        <p:cTn id="22" dur="500"/>
                                        <p:tgtEl>
                                          <p:spTgt spid="8">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blinds(horizontal)">
                                      <p:cBhvr>
                                        <p:cTn id="25" dur="500"/>
                                        <p:tgtEl>
                                          <p:spTgt spid="8">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blinds(horizontal)">
                                      <p:cBhvr>
                                        <p:cTn id="28" dur="500"/>
                                        <p:tgtEl>
                                          <p:spTgt spid="8">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blinds(horizontal)">
                                      <p:cBhvr>
                                        <p:cTn id="31" dur="500"/>
                                        <p:tgtEl>
                                          <p:spTgt spid="8">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8">
                                            <p:txEl>
                                              <p:pRg st="9" end="9"/>
                                            </p:txEl>
                                          </p:spTgt>
                                        </p:tgtEl>
                                        <p:attrNameLst>
                                          <p:attrName>style.visibility</p:attrName>
                                        </p:attrNameLst>
                                      </p:cBhvr>
                                      <p:to>
                                        <p:strVal val="visible"/>
                                      </p:to>
                                    </p:set>
                                    <p:animEffect transition="in" filter="blinds(horizontal)">
                                      <p:cBhvr>
                                        <p:cTn id="34" dur="500"/>
                                        <p:tgtEl>
                                          <p:spTgt spid="8">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animEffect transition="in" filter="blinds(horizontal)">
                                      <p:cBhvr>
                                        <p:cTn id="37"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P spid="8" grpId="1" uiExpand="1"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10.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11.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12.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13.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14.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15.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16.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17.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18.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19.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2.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20.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21.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22.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23.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24.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25.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26.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27.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3.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4.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5.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6.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7.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8.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ags/tag9.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Medium "/>
  <p:tag name="POWER3D IMAGE0" val="PINBUMP.TGA"/>
  <p:tag name="POWER3D IMAGE1" val="PINBUMP.TGA"/>
  <p:tag name="POWER3D SOUND" val="Slab Til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psules">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apsules">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1285</TotalTime>
  <Words>1444</Words>
  <Application>Microsoft Office PowerPoint</Application>
  <PresentationFormat>On-screen Show (4:3)</PresentationFormat>
  <Paragraphs>399</Paragraphs>
  <Slides>44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44</vt:i4>
      </vt:variant>
    </vt:vector>
  </HeadingPairs>
  <TitlesOfParts>
    <vt:vector size="52" baseType="lpstr">
      <vt:lpstr>Arial</vt:lpstr>
      <vt:lpstr>Calibri</vt:lpstr>
      <vt:lpstr>Impact</vt:lpstr>
      <vt:lpstr>Times New Roman</vt:lpstr>
      <vt:lpstr>Wingdings</vt:lpstr>
      <vt:lpstr>Office Theme</vt:lpstr>
      <vt:lpstr>Capsules</vt:lpstr>
      <vt:lpstr>1_Capsules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Vitale, Alan</cp:lastModifiedBy>
  <cp:revision>126</cp:revision>
  <dcterms:created xsi:type="dcterms:W3CDTF">2006-08-16T00:00:00Z</dcterms:created>
  <dcterms:modified xsi:type="dcterms:W3CDTF">2017-12-12T22:56:25Z</dcterms:modified>
</cp:coreProperties>
</file>