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3" r:id="rId5"/>
    <p:sldId id="262" r:id="rId6"/>
    <p:sldId id="260" r:id="rId7"/>
    <p:sldId id="261" r:id="rId8"/>
    <p:sldId id="25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672478773145553"/>
          <c:y val="4.637911411516038E-2"/>
          <c:w val="0.63743388111468136"/>
          <c:h val="0.78237196014215038"/>
        </c:manualLayout>
      </c:layout>
      <c:lineChart>
        <c:grouping val="standard"/>
        <c:varyColors val="0"/>
        <c:ser>
          <c:idx val="1"/>
          <c:order val="0"/>
          <c:tx>
            <c:strRef>
              <c:f>Sheet1!$C$2</c:f>
              <c:strCache>
                <c:ptCount val="1"/>
                <c:pt idx="0">
                  <c:v>lbs co2</c:v>
                </c:pt>
              </c:strCache>
            </c:strRef>
          </c:tx>
          <c:spPr>
            <a:ln w="50800" cmpd="sng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Sheet1!$A$3:$A$16</c:f>
              <c:numCache>
                <c:formatCode>General</c:formatCode>
                <c:ptCount val="14"/>
                <c:pt idx="0">
                  <c:v>1000</c:v>
                </c:pt>
                <c:pt idx="1">
                  <c:v>903</c:v>
                </c:pt>
                <c:pt idx="2">
                  <c:v>900</c:v>
                </c:pt>
                <c:pt idx="3">
                  <c:v>800</c:v>
                </c:pt>
                <c:pt idx="4">
                  <c:v>700</c:v>
                </c:pt>
                <c:pt idx="5">
                  <c:v>627</c:v>
                </c:pt>
                <c:pt idx="6">
                  <c:v>600</c:v>
                </c:pt>
                <c:pt idx="7">
                  <c:v>597</c:v>
                </c:pt>
                <c:pt idx="8">
                  <c:v>500</c:v>
                </c:pt>
                <c:pt idx="9">
                  <c:v>400</c:v>
                </c:pt>
                <c:pt idx="10">
                  <c:v>300</c:v>
                </c:pt>
                <c:pt idx="11">
                  <c:v>200</c:v>
                </c:pt>
                <c:pt idx="12">
                  <c:v>100</c:v>
                </c:pt>
                <c:pt idx="13">
                  <c:v>0</c:v>
                </c:pt>
              </c:numCache>
            </c:numRef>
          </c:cat>
          <c:val>
            <c:numRef>
              <c:f>Sheet1!$C$3:$C$16</c:f>
              <c:numCache>
                <c:formatCode>General</c:formatCode>
                <c:ptCount val="14"/>
                <c:pt idx="0">
                  <c:v>1640</c:v>
                </c:pt>
                <c:pt idx="1">
                  <c:v>1480.9199999999998</c:v>
                </c:pt>
                <c:pt idx="2">
                  <c:v>1476</c:v>
                </c:pt>
                <c:pt idx="3">
                  <c:v>1312</c:v>
                </c:pt>
                <c:pt idx="4">
                  <c:v>1148</c:v>
                </c:pt>
                <c:pt idx="5">
                  <c:v>1028.28</c:v>
                </c:pt>
                <c:pt idx="6">
                  <c:v>983.99999999999989</c:v>
                </c:pt>
                <c:pt idx="7">
                  <c:v>979.07999999999993</c:v>
                </c:pt>
                <c:pt idx="8">
                  <c:v>820</c:v>
                </c:pt>
                <c:pt idx="9">
                  <c:v>656</c:v>
                </c:pt>
                <c:pt idx="10">
                  <c:v>491.99999999999994</c:v>
                </c:pt>
                <c:pt idx="11">
                  <c:v>328</c:v>
                </c:pt>
                <c:pt idx="12">
                  <c:v>164</c:v>
                </c:pt>
                <c:pt idx="13">
                  <c:v>0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Sheet1!$D$2</c:f>
              <c:strCache>
                <c:ptCount val="1"/>
                <c:pt idx="0">
                  <c:v>With LED'a</c:v>
                </c:pt>
              </c:strCache>
            </c:strRef>
          </c:tx>
          <c:spPr>
            <a:ln w="50800" cmpd="sng">
              <a:solidFill>
                <a:srgbClr val="C00000"/>
              </a:solidFill>
              <a:prstDash val="dash"/>
            </a:ln>
          </c:spPr>
          <c:marker>
            <c:symbol val="none"/>
          </c:marker>
          <c:cat>
            <c:numRef>
              <c:f>Sheet1!$A$3:$A$16</c:f>
              <c:numCache>
                <c:formatCode>General</c:formatCode>
                <c:ptCount val="14"/>
                <c:pt idx="0">
                  <c:v>1000</c:v>
                </c:pt>
                <c:pt idx="1">
                  <c:v>903</c:v>
                </c:pt>
                <c:pt idx="2">
                  <c:v>900</c:v>
                </c:pt>
                <c:pt idx="3">
                  <c:v>800</c:v>
                </c:pt>
                <c:pt idx="4">
                  <c:v>700</c:v>
                </c:pt>
                <c:pt idx="5">
                  <c:v>627</c:v>
                </c:pt>
                <c:pt idx="6">
                  <c:v>600</c:v>
                </c:pt>
                <c:pt idx="7">
                  <c:v>597</c:v>
                </c:pt>
                <c:pt idx="8">
                  <c:v>500</c:v>
                </c:pt>
                <c:pt idx="9">
                  <c:v>400</c:v>
                </c:pt>
                <c:pt idx="10">
                  <c:v>300</c:v>
                </c:pt>
                <c:pt idx="11">
                  <c:v>200</c:v>
                </c:pt>
                <c:pt idx="12">
                  <c:v>100</c:v>
                </c:pt>
                <c:pt idx="13">
                  <c:v>0</c:v>
                </c:pt>
              </c:numCache>
            </c:numRef>
          </c:cat>
          <c:val>
            <c:numRef>
              <c:f>Sheet1!$D$3:$D$16</c:f>
              <c:numCache>
                <c:formatCode>@</c:formatCode>
                <c:ptCount val="14"/>
                <c:pt idx="0">
                  <c:v>1230</c:v>
                </c:pt>
                <c:pt idx="1">
                  <c:v>1110.6899999999998</c:v>
                </c:pt>
                <c:pt idx="2">
                  <c:v>1107</c:v>
                </c:pt>
                <c:pt idx="3">
                  <c:v>984</c:v>
                </c:pt>
                <c:pt idx="4">
                  <c:v>861</c:v>
                </c:pt>
                <c:pt idx="5">
                  <c:v>771.21</c:v>
                </c:pt>
                <c:pt idx="6">
                  <c:v>737.99999999999989</c:v>
                </c:pt>
                <c:pt idx="7">
                  <c:v>734.31</c:v>
                </c:pt>
                <c:pt idx="8">
                  <c:v>615</c:v>
                </c:pt>
                <c:pt idx="9">
                  <c:v>492</c:v>
                </c:pt>
                <c:pt idx="10">
                  <c:v>368.99999999999994</c:v>
                </c:pt>
                <c:pt idx="11">
                  <c:v>246</c:v>
                </c:pt>
                <c:pt idx="12">
                  <c:v>123</c:v>
                </c:pt>
                <c:pt idx="13">
                  <c:v>0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Sheet1!$G$1</c:f>
              <c:strCache>
                <c:ptCount val="1"/>
                <c:pt idx="0">
                  <c:v>Column2</c:v>
                </c:pt>
              </c:strCache>
            </c:strRef>
          </c:tx>
          <c:marker>
            <c:symbol val="none"/>
          </c:marker>
          <c:cat>
            <c:numRef>
              <c:f>Sheet1!$A$3:$A$16</c:f>
              <c:numCache>
                <c:formatCode>General</c:formatCode>
                <c:ptCount val="14"/>
                <c:pt idx="0">
                  <c:v>1000</c:v>
                </c:pt>
                <c:pt idx="1">
                  <c:v>903</c:v>
                </c:pt>
                <c:pt idx="2">
                  <c:v>900</c:v>
                </c:pt>
                <c:pt idx="3">
                  <c:v>800</c:v>
                </c:pt>
                <c:pt idx="4">
                  <c:v>700</c:v>
                </c:pt>
                <c:pt idx="5">
                  <c:v>627</c:v>
                </c:pt>
                <c:pt idx="6">
                  <c:v>600</c:v>
                </c:pt>
                <c:pt idx="7">
                  <c:v>597</c:v>
                </c:pt>
                <c:pt idx="8">
                  <c:v>500</c:v>
                </c:pt>
                <c:pt idx="9">
                  <c:v>400</c:v>
                </c:pt>
                <c:pt idx="10">
                  <c:v>300</c:v>
                </c:pt>
                <c:pt idx="11">
                  <c:v>200</c:v>
                </c:pt>
                <c:pt idx="12">
                  <c:v>100</c:v>
                </c:pt>
                <c:pt idx="13">
                  <c:v>0</c:v>
                </c:pt>
              </c:numCache>
            </c:numRef>
          </c:cat>
          <c:val>
            <c:numRef>
              <c:f>Sheet1!$G$2:$G$16</c:f>
            </c:numRef>
          </c:val>
          <c:smooth val="0"/>
        </c:ser>
        <c:ser>
          <c:idx val="3"/>
          <c:order val="3"/>
          <c:tx>
            <c:strRef>
              <c:f>Sheet1!$A$2</c:f>
              <c:strCache>
                <c:ptCount val="1"/>
                <c:pt idx="0">
                  <c:v>KWh</c:v>
                </c:pt>
              </c:strCache>
            </c:strRef>
          </c:tx>
          <c:spPr>
            <a:ln w="50800">
              <a:solidFill>
                <a:srgbClr val="00B0F0"/>
              </a:solidFill>
            </a:ln>
          </c:spPr>
          <c:marker>
            <c:symbol val="none"/>
          </c:marker>
          <c:val>
            <c:numRef>
              <c:f>Sheet1!$A$3:$A$16</c:f>
              <c:numCache>
                <c:formatCode>General</c:formatCode>
                <c:ptCount val="14"/>
                <c:pt idx="0">
                  <c:v>1000</c:v>
                </c:pt>
                <c:pt idx="1">
                  <c:v>903</c:v>
                </c:pt>
                <c:pt idx="2">
                  <c:v>900</c:v>
                </c:pt>
                <c:pt idx="3">
                  <c:v>800</c:v>
                </c:pt>
                <c:pt idx="4">
                  <c:v>700</c:v>
                </c:pt>
                <c:pt idx="5">
                  <c:v>627</c:v>
                </c:pt>
                <c:pt idx="6">
                  <c:v>600</c:v>
                </c:pt>
                <c:pt idx="7">
                  <c:v>597</c:v>
                </c:pt>
                <c:pt idx="8">
                  <c:v>500</c:v>
                </c:pt>
                <c:pt idx="9">
                  <c:v>400</c:v>
                </c:pt>
                <c:pt idx="10">
                  <c:v>300</c:v>
                </c:pt>
                <c:pt idx="11">
                  <c:v>200</c:v>
                </c:pt>
                <c:pt idx="12">
                  <c:v>100</c:v>
                </c:pt>
                <c:pt idx="13">
                  <c:v>0</c:v>
                </c:pt>
              </c:numCache>
            </c:numRef>
          </c:val>
          <c:smooth val="0"/>
        </c:ser>
        <c:ser>
          <c:idx val="2"/>
          <c:order val="4"/>
          <c:tx>
            <c:strRef>
              <c:f>Sheet1!$B$2</c:f>
              <c:strCache>
                <c:ptCount val="1"/>
                <c:pt idx="0">
                  <c:v>With LED's</c:v>
                </c:pt>
              </c:strCache>
            </c:strRef>
          </c:tx>
          <c:spPr>
            <a:ln w="50800">
              <a:solidFill>
                <a:srgbClr val="00B0F0"/>
              </a:solidFill>
              <a:prstDash val="dash"/>
            </a:ln>
          </c:spPr>
          <c:marker>
            <c:symbol val="none"/>
          </c:marker>
          <c:val>
            <c:numRef>
              <c:f>Sheet1!$B$3:$B$16</c:f>
              <c:numCache>
                <c:formatCode>General</c:formatCode>
                <c:ptCount val="14"/>
                <c:pt idx="0">
                  <c:v>750</c:v>
                </c:pt>
                <c:pt idx="1">
                  <c:v>677.25</c:v>
                </c:pt>
                <c:pt idx="2">
                  <c:v>675</c:v>
                </c:pt>
                <c:pt idx="3">
                  <c:v>600</c:v>
                </c:pt>
                <c:pt idx="4">
                  <c:v>525</c:v>
                </c:pt>
                <c:pt idx="5">
                  <c:v>470.25</c:v>
                </c:pt>
                <c:pt idx="6">
                  <c:v>450</c:v>
                </c:pt>
                <c:pt idx="7">
                  <c:v>447.75</c:v>
                </c:pt>
                <c:pt idx="8">
                  <c:v>375</c:v>
                </c:pt>
                <c:pt idx="9">
                  <c:v>300</c:v>
                </c:pt>
                <c:pt idx="10">
                  <c:v>225</c:v>
                </c:pt>
                <c:pt idx="11">
                  <c:v>150</c:v>
                </c:pt>
                <c:pt idx="12">
                  <c:v>75</c:v>
                </c:pt>
                <c:pt idx="13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773568"/>
        <c:axId val="69794816"/>
      </c:lineChart>
      <c:catAx>
        <c:axId val="69773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9794816"/>
        <c:crosses val="autoZero"/>
        <c:auto val="1"/>
        <c:lblAlgn val="ctr"/>
        <c:lblOffset val="100"/>
        <c:noMultiLvlLbl val="0"/>
      </c:catAx>
      <c:valAx>
        <c:axId val="697948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Energy Consumption (kwh)</a:t>
                </a:r>
              </a:p>
              <a:p>
                <a:pPr>
                  <a:defRPr/>
                </a:pPr>
                <a:r>
                  <a:rPr lang="en-US" dirty="0" smtClean="0"/>
                  <a:t>CO2 Emissions (LBs)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69773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674399176995522"/>
          <c:y val="0.33639839267879124"/>
          <c:w val="0.20873117525960597"/>
          <c:h val="0.3213035096276682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Status Quo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one house</c:v>
                </c:pt>
                <c:pt idx="1">
                  <c:v>Half the State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 formatCode="General">
                  <c:v>100</c:v>
                </c:pt>
                <c:pt idx="1">
                  <c:v>200</c:v>
                </c:pt>
                <c:pt idx="2" formatCode="General">
                  <c:v>3.5</c:v>
                </c:pt>
                <c:pt idx="3" formatCode="General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emission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one house</c:v>
                </c:pt>
                <c:pt idx="1">
                  <c:v>Half the State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#,##0</c:formatCode>
                <c:ptCount val="4"/>
                <c:pt idx="0">
                  <c:v>50</c:v>
                </c:pt>
                <c:pt idx="1">
                  <c:v>100</c:v>
                </c:pt>
                <c:pt idx="2" formatCode="General">
                  <c:v>1.8</c:v>
                </c:pt>
                <c:pt idx="3" formatCode="General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Cost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one house</c:v>
                </c:pt>
                <c:pt idx="1">
                  <c:v>Half the State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#,##0</c:formatCode>
                <c:ptCount val="4"/>
                <c:pt idx="0" formatCode="General">
                  <c:v>25</c:v>
                </c:pt>
                <c:pt idx="1">
                  <c:v>50</c:v>
                </c:pt>
                <c:pt idx="2" formatCode="General">
                  <c:v>3</c:v>
                </c:pt>
                <c:pt idx="3" formatCode="General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589952"/>
        <c:axId val="142617600"/>
      </c:barChart>
      <c:catAx>
        <c:axId val="142589952"/>
        <c:scaling>
          <c:orientation val="minMax"/>
        </c:scaling>
        <c:delete val="0"/>
        <c:axPos val="b"/>
        <c:majorTickMark val="out"/>
        <c:minorTickMark val="none"/>
        <c:tickLblPos val="nextTo"/>
        <c:crossAx val="142617600"/>
        <c:crosses val="autoZero"/>
        <c:auto val="1"/>
        <c:lblAlgn val="ctr"/>
        <c:lblOffset val="100"/>
        <c:noMultiLvlLbl val="0"/>
      </c:catAx>
      <c:valAx>
        <c:axId val="142617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25899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0.22563</cdr:x>
      <cdr:y>0.0354</cdr:y>
    </cdr:from>
    <cdr:to>
      <cdr:x>0.22563</cdr:x>
      <cdr:y>0.83186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1752600" y="152400"/>
          <a:ext cx="0" cy="3429000"/>
        </a:xfrm>
        <a:prstGeom xmlns:a="http://schemas.openxmlformats.org/drawingml/2006/main" prst="line">
          <a:avLst/>
        </a:prstGeom>
        <a:ln xmlns:a="http://schemas.openxmlformats.org/drawingml/2006/main" w="50800" cmpd="sng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0.41202</cdr:x>
      <cdr:y>0.0354</cdr:y>
    </cdr:from>
    <cdr:to>
      <cdr:x>0.41202</cdr:x>
      <cdr:y>0.83186</cdr:y>
    </cdr:to>
    <cdr:cxnSp macro="">
      <cdr:nvCxnSpPr>
        <cdr:cNvPr id="5" name="Straight Connector 4"/>
        <cdr:cNvCxnSpPr/>
      </cdr:nvCxnSpPr>
      <cdr:spPr>
        <a:xfrm xmlns:a="http://schemas.openxmlformats.org/drawingml/2006/main" flipV="1">
          <a:off x="3200400" y="152400"/>
          <a:ext cx="0" cy="3429000"/>
        </a:xfrm>
        <a:prstGeom xmlns:a="http://schemas.openxmlformats.org/drawingml/2006/main" prst="line">
          <a:avLst/>
        </a:prstGeom>
        <a:ln xmlns:a="http://schemas.openxmlformats.org/drawingml/2006/main" w="50800">
          <a:solidFill>
            <a:srgbClr val="7030A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0.23544</cdr:x>
      <cdr:y>0.0708</cdr:y>
    </cdr:from>
    <cdr:to>
      <cdr:x>0.69651</cdr:x>
      <cdr:y>0.12389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828800" y="304800"/>
          <a:ext cx="3581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Average consumption/emissions in US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0.41202</cdr:x>
      <cdr:y>0.21239</cdr:y>
    </cdr:from>
    <cdr:to>
      <cdr:x>0.75536</cdr:x>
      <cdr:y>0.35398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200400" y="914400"/>
          <a:ext cx="26670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rgbClr val="7030A0"/>
              </a:solidFill>
            </a:rPr>
            <a:t>Average consumptions/emissions in Massachusetts &amp; Rhode Island</a:t>
          </a:r>
          <a:endParaRPr lang="en-US" sz="1200" b="1" dirty="0">
            <a:solidFill>
              <a:srgbClr val="7030A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A2BF4-6E98-4880-9752-1E90DC67E7A4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79050-2B64-45C2-AC46-4F9D6615A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6889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84D0D-A217-4EF3-98F3-4C2DDDFFD424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6FA92-F24D-41E5-82DD-34B2A0397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358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6FA92-F24D-41E5-82DD-34B2A0397873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95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6FA92-F24D-41E5-82DD-34B2A0397873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91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C219AD8-2109-4FD3-B26D-749847B8E63F}" type="datetime1">
              <a:rPr lang="en-US" smtClean="0"/>
              <a:t>3/31/2014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3114D84-E543-4828-A79A-04ACA7A3980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F31E-74F8-48F8-B8D3-AD3E85CE1AF1}" type="datetime1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4D84-E543-4828-A79A-04ACA7A39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BD55-DB2C-41D6-92E9-26F53B1235D0}" type="datetime1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4D84-E543-4828-A79A-04ACA7A39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336E-D73A-4930-8D4D-4E3BAF020E97}" type="datetime1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4D84-E543-4828-A79A-04ACA7A39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8296-40C1-4247-BCC0-FD3F596C7065}" type="datetime1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4D84-E543-4828-A79A-04ACA7A39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2EC4-6C4A-489B-9526-B7C931D0B10B}" type="datetime1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4D84-E543-4828-A79A-04ACA7A398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7AA0-7BB4-4804-AD37-3FBDAD1EDB10}" type="datetime1">
              <a:rPr lang="en-US" smtClean="0"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4D84-E543-4828-A79A-04ACA7A39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9524-73CB-4068-A967-3F6EC4A13943}" type="datetime1">
              <a:rPr lang="en-US" smtClean="0"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4D84-E543-4828-A79A-04ACA7A39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2FDDE-3D19-47D8-8FAB-AFF724AF9E0D}" type="datetime1">
              <a:rPr lang="en-US" smtClean="0"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4D84-E543-4828-A79A-04ACA7A39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1413-7BAC-4253-99ED-6135B5BACF77}" type="datetime1">
              <a:rPr lang="en-US" smtClean="0"/>
              <a:t>3/31/2014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4D84-E543-4828-A79A-04ACA7A3980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F526-2327-4988-85F6-AEE2E65C16BE}" type="datetime1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4D84-E543-4828-A79A-04ACA7A39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54E362F-67A7-4401-8110-29CC9EBB3980}" type="datetime1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3114D84-E543-4828-A79A-04ACA7A398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An Alternate to Alternative Energy	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microE</a:t>
            </a:r>
            <a:r>
              <a:rPr lang="en-US" baseline="30000" dirty="0" smtClean="0"/>
              <a:t>3</a:t>
            </a:r>
            <a:r>
              <a:rPr lang="en-US" dirty="0" smtClean="0"/>
              <a:t>,LLC</a:t>
            </a:r>
            <a:endParaRPr lang="en-US" dirty="0"/>
          </a:p>
          <a:p>
            <a:endParaRPr lang="en-US" dirty="0" smtClean="0"/>
          </a:p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Copyrighted, 2013, microE3,LLC</a:t>
            </a:r>
          </a:p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Robert S Donaldson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09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LEDs make sense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400" dirty="0" smtClean="0"/>
              <a:t>Convert half of the 410,000 households in RI to LEDs</a:t>
            </a:r>
          </a:p>
          <a:p>
            <a:pPr lvl="1"/>
            <a:r>
              <a:rPr lang="en-US" sz="2000" dirty="0" smtClean="0"/>
              <a:t>Assume  40 Bulbs per Household  </a:t>
            </a:r>
            <a:r>
              <a:rPr lang="en-US" sz="2000" dirty="0" err="1" smtClean="0"/>
              <a:t>ave.</a:t>
            </a:r>
            <a:endParaRPr lang="en-US" sz="2000" dirty="0" smtClean="0"/>
          </a:p>
          <a:p>
            <a:r>
              <a:rPr lang="en-US" sz="2400" dirty="0" smtClean="0"/>
              <a:t>Estimated Energy Usage per month is 1,000 kwh</a:t>
            </a:r>
          </a:p>
          <a:p>
            <a:r>
              <a:rPr lang="en-US" sz="2400" dirty="0" smtClean="0"/>
              <a:t>LEDs will reduce consumption by 25%</a:t>
            </a:r>
          </a:p>
          <a:p>
            <a:r>
              <a:rPr lang="en-US" sz="2400" dirty="0" smtClean="0"/>
              <a:t>Energy reduction for state per month is 51,250,00 kwh</a:t>
            </a:r>
          </a:p>
          <a:p>
            <a:r>
              <a:rPr lang="en-US" sz="2400" dirty="0" smtClean="0"/>
              <a:t>Cost savings per month for Customers  is $8,700,000</a:t>
            </a:r>
          </a:p>
          <a:p>
            <a:r>
              <a:rPr lang="en-US" sz="2400" dirty="0" smtClean="0"/>
              <a:t>Cost of Bulbs @ $10 ea. 	$82,000,000</a:t>
            </a:r>
          </a:p>
          <a:p>
            <a:r>
              <a:rPr lang="en-US" sz="2400" dirty="0" smtClean="0"/>
              <a:t>Payback period 		10 Months</a:t>
            </a:r>
          </a:p>
          <a:p>
            <a:r>
              <a:rPr lang="en-US" sz="2400" dirty="0" smtClean="0"/>
              <a:t>Deep Water Wind increase cost per kwh	$.17</a:t>
            </a:r>
          </a:p>
          <a:p>
            <a:r>
              <a:rPr lang="en-US" sz="2400" dirty="0" smtClean="0"/>
              <a:t>Consumer Cost increase for Alternative Energy 	$8,712,500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4D84-E543-4828-A79A-04ACA7A3980E}" type="slidenum">
              <a:rPr lang="en-US" smtClean="0"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22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sz="3600" b="1" dirty="0">
                <a:solidFill>
                  <a:schemeClr val="bg2">
                    <a:lumMod val="75000"/>
                  </a:schemeClr>
                </a:solidFill>
              </a:rPr>
              <a:t>LEDs make </a:t>
            </a: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sense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620000" cy="41910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Replace all the light bulbs in a Household to LED’s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Assume  40 Bulbs per Household </a:t>
            </a:r>
            <a:r>
              <a:rPr lang="en-US" dirty="0" err="1">
                <a:solidFill>
                  <a:prstClr val="black"/>
                </a:solidFill>
              </a:rPr>
              <a:t>ave</a:t>
            </a:r>
            <a:r>
              <a:rPr lang="en-US" dirty="0" err="1" smtClean="0">
                <a:solidFill>
                  <a:prstClr val="black"/>
                </a:solidFill>
              </a:rPr>
              <a:t>.</a:t>
            </a:r>
            <a:endParaRPr lang="en-US" dirty="0" smtClean="0">
              <a:solidFill>
                <a:prstClr val="black"/>
              </a:solidFill>
            </a:endParaRPr>
          </a:p>
          <a:p>
            <a:pPr lvl="1"/>
            <a:r>
              <a:rPr lang="en-US" sz="2200" dirty="0" smtClean="0">
                <a:solidFill>
                  <a:prstClr val="black"/>
                </a:solidFill>
              </a:rPr>
              <a:t>Average energy use per month is 1,000 kwh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LED’s will reduce consumption by 25% or 250 kwh/month</a:t>
            </a:r>
          </a:p>
          <a:p>
            <a:pPr lvl="2"/>
            <a:r>
              <a:rPr lang="en-US" sz="2000" dirty="0" smtClean="0">
                <a:solidFill>
                  <a:prstClr val="black"/>
                </a:solidFill>
              </a:rPr>
              <a:t>This will reduce CO2 emissions by 205 Tons per month per household</a:t>
            </a:r>
          </a:p>
          <a:p>
            <a:pPr lvl="2"/>
            <a:r>
              <a:rPr lang="en-US" dirty="0" smtClean="0">
                <a:solidFill>
                  <a:prstClr val="black"/>
                </a:solidFill>
              </a:rPr>
              <a:t>This will also reduce the electric bill by  $42.50 per month per household</a:t>
            </a:r>
          </a:p>
          <a:p>
            <a:pPr lvl="2"/>
            <a:endParaRPr lang="en-US" sz="2000" dirty="0" smtClean="0">
              <a:solidFill>
                <a:prstClr val="black"/>
              </a:solidFill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Convert </a:t>
            </a:r>
            <a:r>
              <a:rPr lang="en-US" sz="2400" dirty="0">
                <a:solidFill>
                  <a:prstClr val="black"/>
                </a:solidFill>
              </a:rPr>
              <a:t>half of the </a:t>
            </a:r>
            <a:r>
              <a:rPr lang="en-US" sz="2400" dirty="0" smtClean="0">
                <a:solidFill>
                  <a:prstClr val="black"/>
                </a:solidFill>
              </a:rPr>
              <a:t>2,500,000 </a:t>
            </a:r>
            <a:r>
              <a:rPr lang="en-US" sz="2400" dirty="0">
                <a:solidFill>
                  <a:prstClr val="black"/>
                </a:solidFill>
              </a:rPr>
              <a:t>households in </a:t>
            </a:r>
            <a:r>
              <a:rPr lang="en-US" sz="2400" dirty="0" smtClean="0">
                <a:solidFill>
                  <a:prstClr val="black"/>
                </a:solidFill>
              </a:rPr>
              <a:t>MA </a:t>
            </a:r>
            <a:r>
              <a:rPr lang="en-US" sz="2400" dirty="0">
                <a:solidFill>
                  <a:prstClr val="black"/>
                </a:solidFill>
              </a:rPr>
              <a:t>to </a:t>
            </a:r>
            <a:r>
              <a:rPr lang="en-US" sz="2400" dirty="0" smtClean="0">
                <a:solidFill>
                  <a:prstClr val="black"/>
                </a:solidFill>
              </a:rPr>
              <a:t>LEDs</a:t>
            </a:r>
            <a:endParaRPr lang="en-US" sz="2400" dirty="0">
              <a:solidFill>
                <a:prstClr val="black"/>
              </a:solidFill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Energy reduction for state </a:t>
            </a:r>
            <a:r>
              <a:rPr lang="en-US" sz="2400" dirty="0" smtClean="0">
                <a:solidFill>
                  <a:prstClr val="black"/>
                </a:solidFill>
              </a:rPr>
              <a:t>is  </a:t>
            </a:r>
            <a:r>
              <a:rPr lang="en-US" sz="2400" dirty="0" smtClean="0">
                <a:solidFill>
                  <a:prstClr val="black"/>
                </a:solidFill>
              </a:rPr>
              <a:t>312,500,000 </a:t>
            </a:r>
            <a:r>
              <a:rPr lang="en-US" dirty="0">
                <a:solidFill>
                  <a:prstClr val="black"/>
                </a:solidFill>
              </a:rPr>
              <a:t>kwh per </a:t>
            </a:r>
            <a:r>
              <a:rPr lang="en-US" dirty="0" smtClean="0">
                <a:solidFill>
                  <a:prstClr val="black"/>
                </a:solidFill>
              </a:rPr>
              <a:t>month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This will reduce CO2 emissions by </a:t>
            </a:r>
            <a:r>
              <a:rPr lang="en-US" dirty="0" smtClean="0">
                <a:solidFill>
                  <a:prstClr val="black"/>
                </a:solidFill>
              </a:rPr>
              <a:t>256,250 </a:t>
            </a:r>
            <a:r>
              <a:rPr lang="en-US" dirty="0">
                <a:solidFill>
                  <a:prstClr val="black"/>
                </a:solidFill>
              </a:rPr>
              <a:t>Tons per month </a:t>
            </a:r>
            <a:endParaRPr lang="en-US" sz="2200" dirty="0">
              <a:solidFill>
                <a:prstClr val="black"/>
              </a:solidFill>
            </a:endParaRPr>
          </a:p>
          <a:p>
            <a:pPr lvl="1"/>
            <a:r>
              <a:rPr lang="en-US" sz="2200" dirty="0" smtClean="0">
                <a:solidFill>
                  <a:prstClr val="black"/>
                </a:solidFill>
              </a:rPr>
              <a:t>This will also reduce electric bills by $53,125,000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4D84-E543-4828-A79A-04ACA7A3980E}" type="slidenum">
              <a:rPr lang="en-US" smtClean="0"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7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Emission  and Energy Reductions </a:t>
            </a:r>
            <a:r>
              <a:rPr lang="en-US" sz="2400" b="1" dirty="0" smtClean="0"/>
              <a:t>resulting</a:t>
            </a:r>
            <a:r>
              <a:rPr lang="en-US" sz="2400" dirty="0" smtClean="0"/>
              <a:t> from the use of LED’s in Households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9555950"/>
              </p:ext>
            </p:extLst>
          </p:nvPr>
        </p:nvGraphicFramePr>
        <p:xfrm>
          <a:off x="685800" y="2057400"/>
          <a:ext cx="7767637" cy="430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>
            <a:off x="2438400" y="2341418"/>
            <a:ext cx="533400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886200" y="2895600"/>
            <a:ext cx="609600" cy="0"/>
          </a:xfrm>
          <a:prstGeom prst="straightConnector1">
            <a:avLst/>
          </a:prstGeom>
          <a:ln w="38100" cmpd="sng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4D84-E543-4828-A79A-04ACA7A3980E}" type="slidenum">
              <a:rPr lang="en-US" smtClean="0"/>
              <a:t>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495800" y="5867400"/>
            <a:ext cx="3502152" cy="365125"/>
          </a:xfrm>
        </p:spPr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6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United States Census Bureau</a:t>
            </a:r>
            <a:br>
              <a:rPr lang="en-US" sz="2400" b="1" dirty="0" smtClean="0"/>
            </a:br>
            <a:r>
              <a:rPr lang="en-US" sz="2400" b="1" dirty="0" smtClean="0"/>
              <a:t>State and County Quick Facts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044312"/>
              </p:ext>
            </p:extLst>
          </p:nvPr>
        </p:nvGraphicFramePr>
        <p:xfrm>
          <a:off x="1219200" y="2743199"/>
          <a:ext cx="6705601" cy="2438400"/>
        </p:xfrm>
        <a:graphic>
          <a:graphicData uri="http://schemas.openxmlformats.org/drawingml/2006/table">
            <a:tbl>
              <a:tblPr/>
              <a:tblGrid>
                <a:gridCol w="1177956"/>
                <a:gridCol w="971019"/>
                <a:gridCol w="1639590"/>
                <a:gridCol w="1114284"/>
                <a:gridCol w="1802752"/>
              </a:tblGrid>
              <a:tr h="10152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State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Number of Customers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Average Monthly Consumption (kWh)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Average Price (cents/kWh)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Average Monthly Bill (Dollar and cents)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43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Massachusetts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2,699,141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43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Rhode Island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435,448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43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U.S.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126,832,343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4D84-E543-4828-A79A-04ACA7A3980E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1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sz="3600" b="1" dirty="0">
                <a:solidFill>
                  <a:schemeClr val="bg2">
                    <a:lumMod val="75000"/>
                  </a:schemeClr>
                </a:solidFill>
              </a:rPr>
              <a:t>LEDs make </a:t>
            </a: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sense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23652"/>
            <a:ext cx="7239000" cy="3508977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Cost of Bulbs @ $10 ea. 	$500,000,000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Payback period 		10 Months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Cape Wind increase cost per kwh	$.14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Cost increase for Alternative Energy 	$43,750,000</a:t>
            </a:r>
          </a:p>
          <a:p>
            <a:pPr lvl="0"/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4D84-E543-4828-A79A-04ACA7A3980E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7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9189941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4D84-E543-4828-A79A-04ACA7A3980E}" type="slidenum">
              <a:rPr lang="en-US" smtClean="0"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2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LEDs make sense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For RI the savings per month are $8,700,000 </a:t>
            </a:r>
            <a:r>
              <a:rPr lang="en-US" sz="2400" dirty="0" err="1" smtClean="0"/>
              <a:t>vs</a:t>
            </a:r>
            <a:r>
              <a:rPr lang="en-US" sz="2400" dirty="0" smtClean="0"/>
              <a:t> an increase in cost of 8,712,500  which is a differential of $17,412,500 or $85 per household per month.</a:t>
            </a:r>
          </a:p>
          <a:p>
            <a:endParaRPr lang="en-US" sz="2400" dirty="0"/>
          </a:p>
          <a:p>
            <a:r>
              <a:rPr lang="en-US" sz="2400" dirty="0" smtClean="0"/>
              <a:t>For MA the savings per month are $53,125,000 </a:t>
            </a:r>
            <a:r>
              <a:rPr lang="en-US" sz="2400" dirty="0" err="1" smtClean="0"/>
              <a:t>vs</a:t>
            </a:r>
            <a:r>
              <a:rPr lang="en-US" sz="2400" dirty="0" smtClean="0"/>
              <a:t> an increase in cost of $43,750,000 which is a differential of $96,875,000 or $77.50 per household per month.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4D84-E543-4828-A79A-04ACA7A3980E}" type="slidenum">
              <a:rPr lang="en-US" smtClean="0"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7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8508</TotalTime>
  <Words>350</Words>
  <Application>Microsoft Office PowerPoint</Application>
  <PresentationFormat>On-screen Show (4:3)</PresentationFormat>
  <Paragraphs>83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An Alternate to Alternative Energy </vt:lpstr>
      <vt:lpstr>LEDs make sense </vt:lpstr>
      <vt:lpstr>LEDs make sense</vt:lpstr>
      <vt:lpstr>Emission  and Energy Reductions resulting from the use of LED’s in Households</vt:lpstr>
      <vt:lpstr>United States Census Bureau State and County Quick Facts</vt:lpstr>
      <vt:lpstr>LEDs make sense</vt:lpstr>
      <vt:lpstr>PowerPoint Presentation</vt:lpstr>
      <vt:lpstr>LEDs make sense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Donaldson</dc:creator>
  <cp:lastModifiedBy>Bob Donaldson</cp:lastModifiedBy>
  <cp:revision>34</cp:revision>
  <cp:lastPrinted>2014-03-30T18:08:18Z</cp:lastPrinted>
  <dcterms:created xsi:type="dcterms:W3CDTF">2013-06-25T01:26:47Z</dcterms:created>
  <dcterms:modified xsi:type="dcterms:W3CDTF">2014-04-01T02:50:18Z</dcterms:modified>
</cp:coreProperties>
</file>