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5"/>
  </p:notesMasterIdLst>
  <p:sldIdLst>
    <p:sldId id="256" r:id="rId2"/>
    <p:sldId id="265" r:id="rId3"/>
    <p:sldId id="257" r:id="rId4"/>
    <p:sldId id="270" r:id="rId5"/>
    <p:sldId id="258" r:id="rId6"/>
    <p:sldId id="269" r:id="rId7"/>
    <p:sldId id="271" r:id="rId8"/>
    <p:sldId id="259" r:id="rId9"/>
    <p:sldId id="272" r:id="rId10"/>
    <p:sldId id="275" r:id="rId11"/>
    <p:sldId id="277" r:id="rId12"/>
    <p:sldId id="278" r:id="rId13"/>
    <p:sldId id="279" r:id="rId14"/>
    <p:sldId id="280" r:id="rId15"/>
    <p:sldId id="281" r:id="rId16"/>
    <p:sldId id="282" r:id="rId17"/>
    <p:sldId id="283" r:id="rId18"/>
    <p:sldId id="284" r:id="rId19"/>
    <p:sldId id="273" r:id="rId20"/>
    <p:sldId id="260" r:id="rId21"/>
    <p:sldId id="287" r:id="rId22"/>
    <p:sldId id="291" r:id="rId23"/>
    <p:sldId id="289" r:id="rId24"/>
    <p:sldId id="288" r:id="rId25"/>
    <p:sldId id="290" r:id="rId26"/>
    <p:sldId id="304" r:id="rId27"/>
    <p:sldId id="305" r:id="rId28"/>
    <p:sldId id="261" r:id="rId29"/>
    <p:sldId id="296" r:id="rId30"/>
    <p:sldId id="262" r:id="rId31"/>
    <p:sldId id="294" r:id="rId32"/>
    <p:sldId id="293" r:id="rId33"/>
    <p:sldId id="295" r:id="rId34"/>
    <p:sldId id="297" r:id="rId35"/>
    <p:sldId id="298" r:id="rId36"/>
    <p:sldId id="299" r:id="rId37"/>
    <p:sldId id="302" r:id="rId38"/>
    <p:sldId id="303" r:id="rId39"/>
    <p:sldId id="263" r:id="rId40"/>
    <p:sldId id="292" r:id="rId41"/>
    <p:sldId id="267" r:id="rId42"/>
    <p:sldId id="274" r:id="rId43"/>
    <p:sldId id="26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98" y="-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6F52FC-2D05-4A01-BC8D-9B81E14014E5}" type="datetimeFigureOut">
              <a:rPr lang="en-US" smtClean="0"/>
              <a:pPr/>
              <a:t>3/23/2015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8DACF8-1D96-4110-9072-574AC0BE25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8DACF8-1D96-4110-9072-574AC0BE25D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D0E3B300-70CB-4FB5-8888-A1BF74C79A44}" type="datetime1">
              <a:rPr lang="en-US" smtClean="0"/>
              <a:pPr/>
              <a:t>3/23/2015</a:t>
            </a:fld>
            <a:endParaRPr lang="en-US"/>
          </a:p>
        </p:txBody>
      </p:sp>
      <p:sp>
        <p:nvSpPr>
          <p:cNvPr id="5" name="Footer Placeholder 4"/>
          <p:cNvSpPr>
            <a:spLocks noGrp="1"/>
          </p:cNvSpPr>
          <p:nvPr>
            <p:ph type="ftr" sz="quarter" idx="11"/>
          </p:nvPr>
        </p:nvSpPr>
        <p:spPr/>
        <p:txBody>
          <a:bodyPr/>
          <a:lstStyle/>
          <a:p>
            <a:r>
              <a:rPr lang="en-US" smtClean="0"/>
              <a:t>Created by Marisa Boan</a:t>
            </a:r>
            <a:endParaRPr lang="en-US"/>
          </a:p>
        </p:txBody>
      </p:sp>
      <p:sp>
        <p:nvSpPr>
          <p:cNvPr id="6" name="Slide Number Placeholder 5"/>
          <p:cNvSpPr>
            <a:spLocks noGrp="1"/>
          </p:cNvSpPr>
          <p:nvPr>
            <p:ph type="sldNum" sz="quarter" idx="12"/>
          </p:nvPr>
        </p:nvSpPr>
        <p:spPr/>
        <p:txBody>
          <a:bodyPr/>
          <a:lstStyle/>
          <a:p>
            <a:fld id="{45D772E0-C020-4F5A-BE0F-33846145D5A0}"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C67BC9E-F3C4-4285-8255-C72CF5F5630D}" type="datetime1">
              <a:rPr lang="en-US" smtClean="0"/>
              <a:pPr/>
              <a:t>3/23/2015</a:t>
            </a:fld>
            <a:endParaRPr lang="en-US"/>
          </a:p>
        </p:txBody>
      </p:sp>
      <p:sp>
        <p:nvSpPr>
          <p:cNvPr id="5" name="Footer Placeholder 4"/>
          <p:cNvSpPr>
            <a:spLocks noGrp="1"/>
          </p:cNvSpPr>
          <p:nvPr>
            <p:ph type="ftr" sz="quarter" idx="11"/>
          </p:nvPr>
        </p:nvSpPr>
        <p:spPr/>
        <p:txBody>
          <a:bodyPr/>
          <a:lstStyle/>
          <a:p>
            <a:r>
              <a:rPr lang="en-US" smtClean="0"/>
              <a:t>Created by Marisa Boan</a:t>
            </a:r>
            <a:endParaRPr lang="en-US"/>
          </a:p>
        </p:txBody>
      </p:sp>
      <p:sp>
        <p:nvSpPr>
          <p:cNvPr id="6" name="Slide Number Placeholder 5"/>
          <p:cNvSpPr>
            <a:spLocks noGrp="1"/>
          </p:cNvSpPr>
          <p:nvPr>
            <p:ph type="sldNum" sz="quarter" idx="12"/>
          </p:nvPr>
        </p:nvSpPr>
        <p:spPr/>
        <p:txBody>
          <a:bodyPr/>
          <a:lstStyle/>
          <a:p>
            <a:fld id="{45D772E0-C020-4F5A-BE0F-33846145D5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9097D5-245C-4828-90E1-BB53939C9BBC}" type="datetime1">
              <a:rPr lang="en-US" smtClean="0"/>
              <a:pPr/>
              <a:t>3/23/2015</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Created by Marisa Boan</a:t>
            </a:r>
            <a:endParaRPr lang="en-US"/>
          </a:p>
        </p:txBody>
      </p:sp>
      <p:sp>
        <p:nvSpPr>
          <p:cNvPr id="6" name="Slide Number Placeholder 5"/>
          <p:cNvSpPr>
            <a:spLocks noGrp="1"/>
          </p:cNvSpPr>
          <p:nvPr>
            <p:ph type="sldNum" sz="quarter" idx="12"/>
          </p:nvPr>
        </p:nvSpPr>
        <p:spPr/>
        <p:txBody>
          <a:bodyPr/>
          <a:lstStyle/>
          <a:p>
            <a:fld id="{45D772E0-C020-4F5A-BE0F-33846145D5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A8713B-1456-43CF-BF70-08D1425D8D9A}" type="datetime1">
              <a:rPr lang="en-US" smtClean="0"/>
              <a:pPr/>
              <a:t>3/23/2015</a:t>
            </a:fld>
            <a:endParaRPr lang="en-US"/>
          </a:p>
        </p:txBody>
      </p:sp>
      <p:sp>
        <p:nvSpPr>
          <p:cNvPr id="5" name="Footer Placeholder 4"/>
          <p:cNvSpPr>
            <a:spLocks noGrp="1"/>
          </p:cNvSpPr>
          <p:nvPr>
            <p:ph type="ftr" sz="quarter" idx="11"/>
          </p:nvPr>
        </p:nvSpPr>
        <p:spPr/>
        <p:txBody>
          <a:bodyPr/>
          <a:lstStyle/>
          <a:p>
            <a:r>
              <a:rPr lang="en-US" smtClean="0"/>
              <a:t>Created by Marisa Boan</a:t>
            </a:r>
            <a:endParaRPr lang="en-US"/>
          </a:p>
        </p:txBody>
      </p:sp>
      <p:sp>
        <p:nvSpPr>
          <p:cNvPr id="6" name="Slide Number Placeholder 5"/>
          <p:cNvSpPr>
            <a:spLocks noGrp="1"/>
          </p:cNvSpPr>
          <p:nvPr>
            <p:ph type="sldNum" sz="quarter" idx="12"/>
          </p:nvPr>
        </p:nvSpPr>
        <p:spPr/>
        <p:txBody>
          <a:bodyPr/>
          <a:lstStyle/>
          <a:p>
            <a:fld id="{45D772E0-C020-4F5A-BE0F-33846145D5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941E7B3-7483-4FAF-B6F9-6B68D2B54BB0}" type="datetime1">
              <a:rPr lang="en-US" smtClean="0"/>
              <a:pPr/>
              <a:t>3/23/2015</a:t>
            </a:fld>
            <a:endParaRPr lang="en-US"/>
          </a:p>
        </p:txBody>
      </p:sp>
      <p:sp>
        <p:nvSpPr>
          <p:cNvPr id="5" name="Footer Placeholder 4"/>
          <p:cNvSpPr>
            <a:spLocks noGrp="1"/>
          </p:cNvSpPr>
          <p:nvPr>
            <p:ph type="ftr" sz="quarter" idx="11"/>
          </p:nvPr>
        </p:nvSpPr>
        <p:spPr/>
        <p:txBody>
          <a:bodyPr/>
          <a:lstStyle/>
          <a:p>
            <a:r>
              <a:rPr lang="en-US" smtClean="0"/>
              <a:t>Created by Marisa Boan</a:t>
            </a:r>
            <a:endParaRPr lang="en-US"/>
          </a:p>
        </p:txBody>
      </p:sp>
      <p:sp>
        <p:nvSpPr>
          <p:cNvPr id="6" name="Slide Number Placeholder 5"/>
          <p:cNvSpPr>
            <a:spLocks noGrp="1"/>
          </p:cNvSpPr>
          <p:nvPr>
            <p:ph type="sldNum" sz="quarter" idx="12"/>
          </p:nvPr>
        </p:nvSpPr>
        <p:spPr/>
        <p:txBody>
          <a:bodyPr/>
          <a:lstStyle/>
          <a:p>
            <a:fld id="{45D772E0-C020-4F5A-BE0F-33846145D5A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5FAF26-EDDD-4A9E-B131-E7A4EBFE8492}" type="datetime1">
              <a:rPr lang="en-US" smtClean="0"/>
              <a:pPr/>
              <a:t>3/23/2015</a:t>
            </a:fld>
            <a:endParaRPr lang="en-US"/>
          </a:p>
        </p:txBody>
      </p:sp>
      <p:sp>
        <p:nvSpPr>
          <p:cNvPr id="6" name="Footer Placeholder 5"/>
          <p:cNvSpPr>
            <a:spLocks noGrp="1"/>
          </p:cNvSpPr>
          <p:nvPr>
            <p:ph type="ftr" sz="quarter" idx="11"/>
          </p:nvPr>
        </p:nvSpPr>
        <p:spPr/>
        <p:txBody>
          <a:bodyPr/>
          <a:lstStyle/>
          <a:p>
            <a:r>
              <a:rPr lang="en-US" smtClean="0"/>
              <a:t>Created by Marisa Boan</a:t>
            </a:r>
            <a:endParaRPr lang="en-US"/>
          </a:p>
        </p:txBody>
      </p:sp>
      <p:sp>
        <p:nvSpPr>
          <p:cNvPr id="7" name="Slide Number Placeholder 6"/>
          <p:cNvSpPr>
            <a:spLocks noGrp="1"/>
          </p:cNvSpPr>
          <p:nvPr>
            <p:ph type="sldNum" sz="quarter" idx="12"/>
          </p:nvPr>
        </p:nvSpPr>
        <p:spPr/>
        <p:txBody>
          <a:bodyPr/>
          <a:lstStyle/>
          <a:p>
            <a:fld id="{45D772E0-C020-4F5A-BE0F-33846145D5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B08A85E-C072-49BC-A7FF-1262B96EA7C9}" type="datetime1">
              <a:rPr lang="en-US" smtClean="0"/>
              <a:pPr/>
              <a:t>3/23/2015</a:t>
            </a:fld>
            <a:endParaRPr lang="en-US"/>
          </a:p>
        </p:txBody>
      </p:sp>
      <p:sp>
        <p:nvSpPr>
          <p:cNvPr id="8" name="Footer Placeholder 7"/>
          <p:cNvSpPr>
            <a:spLocks noGrp="1"/>
          </p:cNvSpPr>
          <p:nvPr>
            <p:ph type="ftr" sz="quarter" idx="11"/>
          </p:nvPr>
        </p:nvSpPr>
        <p:spPr/>
        <p:txBody>
          <a:bodyPr/>
          <a:lstStyle/>
          <a:p>
            <a:r>
              <a:rPr lang="en-US" smtClean="0"/>
              <a:t>Created by Marisa Boan</a:t>
            </a:r>
            <a:endParaRPr lang="en-US"/>
          </a:p>
        </p:txBody>
      </p:sp>
      <p:sp>
        <p:nvSpPr>
          <p:cNvPr id="9" name="Slide Number Placeholder 8"/>
          <p:cNvSpPr>
            <a:spLocks noGrp="1"/>
          </p:cNvSpPr>
          <p:nvPr>
            <p:ph type="sldNum" sz="quarter" idx="12"/>
          </p:nvPr>
        </p:nvSpPr>
        <p:spPr/>
        <p:txBody>
          <a:bodyPr/>
          <a:lstStyle/>
          <a:p>
            <a:fld id="{45D772E0-C020-4F5A-BE0F-33846145D5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282B6C-F057-4E0B-BA41-A360EEDA6F34}" type="datetime1">
              <a:rPr lang="en-US" smtClean="0"/>
              <a:pPr/>
              <a:t>3/23/2015</a:t>
            </a:fld>
            <a:endParaRPr lang="en-US"/>
          </a:p>
        </p:txBody>
      </p:sp>
      <p:sp>
        <p:nvSpPr>
          <p:cNvPr id="4" name="Footer Placeholder 3"/>
          <p:cNvSpPr>
            <a:spLocks noGrp="1"/>
          </p:cNvSpPr>
          <p:nvPr>
            <p:ph type="ftr" sz="quarter" idx="11"/>
          </p:nvPr>
        </p:nvSpPr>
        <p:spPr/>
        <p:txBody>
          <a:bodyPr/>
          <a:lstStyle/>
          <a:p>
            <a:r>
              <a:rPr lang="en-US" smtClean="0"/>
              <a:t>Created by Marisa Boan</a:t>
            </a:r>
            <a:endParaRPr lang="en-US"/>
          </a:p>
        </p:txBody>
      </p:sp>
      <p:sp>
        <p:nvSpPr>
          <p:cNvPr id="5" name="Slide Number Placeholder 4"/>
          <p:cNvSpPr>
            <a:spLocks noGrp="1"/>
          </p:cNvSpPr>
          <p:nvPr>
            <p:ph type="sldNum" sz="quarter" idx="12"/>
          </p:nvPr>
        </p:nvSpPr>
        <p:spPr/>
        <p:txBody>
          <a:bodyPr/>
          <a:lstStyle/>
          <a:p>
            <a:fld id="{45D772E0-C020-4F5A-BE0F-33846145D5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2CB9A-BF04-4768-92A1-EDECB8DB69F2}" type="datetime1">
              <a:rPr lang="en-US" smtClean="0"/>
              <a:pPr/>
              <a:t>3/23/2015</a:t>
            </a:fld>
            <a:endParaRPr lang="en-US"/>
          </a:p>
        </p:txBody>
      </p:sp>
      <p:sp>
        <p:nvSpPr>
          <p:cNvPr id="3" name="Footer Placeholder 2"/>
          <p:cNvSpPr>
            <a:spLocks noGrp="1"/>
          </p:cNvSpPr>
          <p:nvPr>
            <p:ph type="ftr" sz="quarter" idx="11"/>
          </p:nvPr>
        </p:nvSpPr>
        <p:spPr/>
        <p:txBody>
          <a:bodyPr/>
          <a:lstStyle/>
          <a:p>
            <a:r>
              <a:rPr lang="en-US" smtClean="0"/>
              <a:t>Created by Marisa Boan</a:t>
            </a:r>
            <a:endParaRPr lang="en-US"/>
          </a:p>
        </p:txBody>
      </p:sp>
      <p:sp>
        <p:nvSpPr>
          <p:cNvPr id="4" name="Slide Number Placeholder 3"/>
          <p:cNvSpPr>
            <a:spLocks noGrp="1"/>
          </p:cNvSpPr>
          <p:nvPr>
            <p:ph type="sldNum" sz="quarter" idx="12"/>
          </p:nvPr>
        </p:nvSpPr>
        <p:spPr/>
        <p:txBody>
          <a:bodyPr/>
          <a:lstStyle/>
          <a:p>
            <a:fld id="{45D772E0-C020-4F5A-BE0F-33846145D5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900ECA1-5438-4E80-934B-B9786DFF16B5}" type="datetime1">
              <a:rPr lang="en-US" smtClean="0"/>
              <a:pPr/>
              <a:t>3/23/2015</a:t>
            </a:fld>
            <a:endParaRPr lang="en-US"/>
          </a:p>
        </p:txBody>
      </p:sp>
      <p:sp>
        <p:nvSpPr>
          <p:cNvPr id="6" name="Footer Placeholder 5"/>
          <p:cNvSpPr>
            <a:spLocks noGrp="1"/>
          </p:cNvSpPr>
          <p:nvPr>
            <p:ph type="ftr" sz="quarter" idx="11"/>
          </p:nvPr>
        </p:nvSpPr>
        <p:spPr/>
        <p:txBody>
          <a:bodyPr/>
          <a:lstStyle/>
          <a:p>
            <a:r>
              <a:rPr lang="en-US" smtClean="0"/>
              <a:t>Created by Marisa Boan</a:t>
            </a:r>
            <a:endParaRPr lang="en-US"/>
          </a:p>
        </p:txBody>
      </p:sp>
      <p:sp>
        <p:nvSpPr>
          <p:cNvPr id="7" name="Slide Number Placeholder 6"/>
          <p:cNvSpPr>
            <a:spLocks noGrp="1"/>
          </p:cNvSpPr>
          <p:nvPr>
            <p:ph type="sldNum" sz="quarter" idx="12"/>
          </p:nvPr>
        </p:nvSpPr>
        <p:spPr/>
        <p:txBody>
          <a:bodyPr/>
          <a:lstStyle/>
          <a:p>
            <a:fld id="{45D772E0-C020-4F5A-BE0F-33846145D5A0}"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D7703080-E7EF-4018-8D99-5077E49EDE20}" type="datetime1">
              <a:rPr lang="en-US" smtClean="0"/>
              <a:pPr/>
              <a:t>3/23/2015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Created by Marisa Boan</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45D772E0-C020-4F5A-BE0F-33846145D5A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7070D40-7A86-46A0-9B97-901224DFE217}" type="datetime1">
              <a:rPr lang="en-US" smtClean="0"/>
              <a:pPr/>
              <a:t>3/23/2015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smtClean="0"/>
              <a:t>Created by Marisa Boan</a:t>
            </a: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45D772E0-C020-4F5A-BE0F-33846145D5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reefcheckaustralia.org/reef-iq-game.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hyperlink" Target="http://video.nationalgeographic.com/video/coral-reef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8" Type="http://schemas.openxmlformats.org/officeDocument/2006/relationships/hyperlink" Target="http://www.reefnews.com/reefnews/index/critters.html" TargetMode="External"/><Relationship Id="rId13" Type="http://schemas.openxmlformats.org/officeDocument/2006/relationships/hyperlink" Target="http://www.nhptv.org/natureworks/nwep6d.htm" TargetMode="External"/><Relationship Id="rId3" Type="http://schemas.openxmlformats.org/officeDocument/2006/relationships/hyperlink" Target="http://www.pbs.org/oceanrealm/seadwellers/index.html" TargetMode="External"/><Relationship Id="rId7" Type="http://schemas.openxmlformats.org/officeDocument/2006/relationships/hyperlink" Target="http://www.reefnews.com/reefnews/index/fishes.html" TargetMode="External"/><Relationship Id="rId12" Type="http://schemas.openxmlformats.org/officeDocument/2006/relationships/hyperlink" Target="http://fins.actwin.com/species/index.php?t=3&amp;f=2"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www.enchantedlearning.com/subjects/ocean/Oceanlife.shtml" TargetMode="External"/><Relationship Id="rId11" Type="http://schemas.openxmlformats.org/officeDocument/2006/relationships/hyperlink" Target="http://sanctuaries.noaa.gov/pgallery/allpics.html" TargetMode="External"/><Relationship Id="rId5" Type="http://schemas.openxmlformats.org/officeDocument/2006/relationships/hyperlink" Target="http://sea.sheddaquarium.org/sea/guide_eng.asp" TargetMode="External"/><Relationship Id="rId10" Type="http://schemas.openxmlformats.org/officeDocument/2006/relationships/hyperlink" Target="http://www.oceanlink.island.net/index2.html" TargetMode="External"/><Relationship Id="rId4" Type="http://schemas.openxmlformats.org/officeDocument/2006/relationships/hyperlink" Target="http://www.sheddaquarium.org/explore_by_animal.html" TargetMode="External"/><Relationship Id="rId9" Type="http://schemas.openxmlformats.org/officeDocument/2006/relationships/hyperlink" Target="http://www.oceanlink.island.net/oinfo/oinfo.html" TargetMode="External"/><Relationship Id="rId14" Type="http://schemas.openxmlformats.org/officeDocument/2006/relationships/hyperlink" Target="http://indian-river.fl.us/fishing/fish/index.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Desktop/Reef%20Organism%20Research%20Chart.do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hyperlink" Target="http://www.reefnews.com/reefnews/index/critters.html" TargetMode="External"/><Relationship Id="rId13" Type="http://schemas.openxmlformats.org/officeDocument/2006/relationships/hyperlink" Target="http://www.nhptv.org/natureworks/nwep6d.htm" TargetMode="External"/><Relationship Id="rId3" Type="http://schemas.openxmlformats.org/officeDocument/2006/relationships/hyperlink" Target="http://www.pbs.org/oceanrealm/seadwellers/index.html" TargetMode="External"/><Relationship Id="rId7" Type="http://schemas.openxmlformats.org/officeDocument/2006/relationships/hyperlink" Target="http://www.reefnews.com/reefnews/index/fishes.html" TargetMode="External"/><Relationship Id="rId12" Type="http://schemas.openxmlformats.org/officeDocument/2006/relationships/hyperlink" Target="http://fins.actwin.com/species/index.php?t=3&amp;f=2"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www.enchantedlearning.com/subjects/ocean/Oceanlife.shtml" TargetMode="External"/><Relationship Id="rId11" Type="http://schemas.openxmlformats.org/officeDocument/2006/relationships/hyperlink" Target="http://sanctuaries.noaa.gov/pgallery/allpics.html" TargetMode="External"/><Relationship Id="rId5" Type="http://schemas.openxmlformats.org/officeDocument/2006/relationships/hyperlink" Target="http://sea.sheddaquarium.org/sea/guide_eng.asp" TargetMode="External"/><Relationship Id="rId10" Type="http://schemas.openxmlformats.org/officeDocument/2006/relationships/hyperlink" Target="http://www.oceanlink.island.net/index2.html" TargetMode="External"/><Relationship Id="rId4" Type="http://schemas.openxmlformats.org/officeDocument/2006/relationships/hyperlink" Target="http://www.sheddaquarium.org/explore_by_animal.html" TargetMode="External"/><Relationship Id="rId9" Type="http://schemas.openxmlformats.org/officeDocument/2006/relationships/hyperlink" Target="http://www.oceanlink.island.net/oinfo/oinfo.html" TargetMode="External"/><Relationship Id="rId14" Type="http://schemas.openxmlformats.org/officeDocument/2006/relationships/hyperlink" Target="http://indian-river.fl.us/fishing/fish/index.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eaworld.org/en/animal-info/animal-infobooks/coral-and-coral-reefs/" TargetMode="External"/><Relationship Id="rId3" Type="http://schemas.openxmlformats.org/officeDocument/2006/relationships/hyperlink" Target="http://oceanworld.tamu.edu/students/coral/coral5.htm" TargetMode="External"/><Relationship Id="rId7" Type="http://schemas.openxmlformats.org/officeDocument/2006/relationships/hyperlink" Target="http://www.broward.org/NATURALRESOURCES/BEACHANDMARINE/Pages/mooringbuoys.aspx"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www.fknms.nos.noaa.gov/resource_protection/welcome.html" TargetMode="External"/><Relationship Id="rId5" Type="http://schemas.openxmlformats.org/officeDocument/2006/relationships/hyperlink" Target="http://www.coral.org/resources/guides_best_practices" TargetMode="External"/><Relationship Id="rId4" Type="http://schemas.openxmlformats.org/officeDocument/2006/relationships/hyperlink" Target="http://www.coral.org/resources/about_coral_reef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coralreef.noaa.gov/education/educators/resourcecd/activities/resources/word_search_sa.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coralreef.noaa.gov/education/educators/resourcecd/activities/resources/jeopardy_sa.pdf" TargetMode="External"/><Relationship Id="rId5" Type="http://schemas.openxmlformats.org/officeDocument/2006/relationships/hyperlink" Target="../Desktop/jeopardy_ppt_sa.pptx" TargetMode="External"/><Relationship Id="rId4" Type="http://schemas.openxmlformats.org/officeDocument/2006/relationships/hyperlink" Target="http://coralreef.noaa.gov/education/educators/resourcecd/activities/resources/word_game_sa.pdf"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www.reefnews.com/reefnews/index/critters.html" TargetMode="External"/><Relationship Id="rId13" Type="http://schemas.openxmlformats.org/officeDocument/2006/relationships/hyperlink" Target="http://www.nhptv.org/natureworks/nwep6d.htm" TargetMode="External"/><Relationship Id="rId3" Type="http://schemas.openxmlformats.org/officeDocument/2006/relationships/hyperlink" Target="http://www.pbs.org/oceanrealm/seadwellers/index.html" TargetMode="External"/><Relationship Id="rId7" Type="http://schemas.openxmlformats.org/officeDocument/2006/relationships/hyperlink" Target="http://www.reefnews.com/reefnews/index/fishes.html" TargetMode="External"/><Relationship Id="rId12" Type="http://schemas.openxmlformats.org/officeDocument/2006/relationships/hyperlink" Target="http://fins.actwin.com/species/index.php?t=3&amp;f=2"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hyperlink" Target="http://www.enchantedlearning.com/subjects/ocean/Oceanlife.shtml" TargetMode="External"/><Relationship Id="rId11" Type="http://schemas.openxmlformats.org/officeDocument/2006/relationships/hyperlink" Target="http://sanctuaries.noaa.gov/pgallery/allpics.html" TargetMode="External"/><Relationship Id="rId5" Type="http://schemas.openxmlformats.org/officeDocument/2006/relationships/hyperlink" Target="http://sea.sheddaquarium.org/sea/guide_eng.asp" TargetMode="External"/><Relationship Id="rId10" Type="http://schemas.openxmlformats.org/officeDocument/2006/relationships/hyperlink" Target="http://www.oceanlink.island.net/index2.html" TargetMode="External"/><Relationship Id="rId4" Type="http://schemas.openxmlformats.org/officeDocument/2006/relationships/hyperlink" Target="http://www.sheddaquarium.org/explore_by_animal.html" TargetMode="External"/><Relationship Id="rId9" Type="http://schemas.openxmlformats.org/officeDocument/2006/relationships/hyperlink" Target="http://www.oceanlink.island.net/oinfo/oinfo.html" TargetMode="External"/><Relationship Id="rId14" Type="http://schemas.openxmlformats.org/officeDocument/2006/relationships/hyperlink" Target="http://indian-river.fl.us/fishing/fish/index.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nchantedlearning.com/biomes/coralreef/coralreef.shtml" TargetMode="External"/><Relationship Id="rId7" Type="http://schemas.openxmlformats.org/officeDocument/2006/relationships/hyperlink" Target="http://seaworld.org/en/animal-info/animal-infobooks/coral-and-coral-reef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www.kidsdiscover.com/spotlight/coral-reefs/" TargetMode="External"/><Relationship Id="rId5" Type="http://schemas.openxmlformats.org/officeDocument/2006/relationships/hyperlink" Target="http://www.ecokids.ca/PUB/eco_info/topics/oceans/coral_reefs.cfm" TargetMode="External"/><Relationship Id="rId4" Type="http://schemas.openxmlformats.org/officeDocument/2006/relationships/hyperlink" Target="http://kids.nceas.ucsb.edu/biomes/coralreef.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usarabexplore.info/interactives/coral/coral.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Coral Reef Explorers</a:t>
            </a:r>
            <a:endParaRPr lang="en-US" dirty="0"/>
          </a:p>
        </p:txBody>
      </p:sp>
      <p:sp>
        <p:nvSpPr>
          <p:cNvPr id="3" name="Subtitle 2"/>
          <p:cNvSpPr>
            <a:spLocks noGrp="1"/>
          </p:cNvSpPr>
          <p:nvPr>
            <p:ph type="subTitle" idx="1"/>
          </p:nvPr>
        </p:nvSpPr>
        <p:spPr/>
        <p:txBody>
          <a:bodyPr>
            <a:normAutofit/>
          </a:bodyPr>
          <a:lstStyle/>
          <a:p>
            <a:r>
              <a:rPr lang="en-US" dirty="0" smtClean="0">
                <a:latin typeface="Garamond" pitchFamily="18" charset="0"/>
              </a:rPr>
              <a:t>A Web Quest to Discover the Mysteries of the Coral Reefs</a:t>
            </a:r>
            <a:endParaRPr lang="en-US" dirty="0">
              <a:latin typeface="Garamond" pitchFamily="18" charset="0"/>
            </a:endParaRPr>
          </a:p>
        </p:txBody>
      </p:sp>
      <p:sp>
        <p:nvSpPr>
          <p:cNvPr id="4" name="TextBox 3"/>
          <p:cNvSpPr txBox="1"/>
          <p:nvPr/>
        </p:nvSpPr>
        <p:spPr>
          <a:xfrm>
            <a:off x="533400" y="5638800"/>
            <a:ext cx="2819400" cy="461665"/>
          </a:xfrm>
          <a:prstGeom prst="rect">
            <a:avLst/>
          </a:prstGeom>
          <a:noFill/>
        </p:spPr>
        <p:txBody>
          <a:bodyPr wrap="square" rtlCol="0">
            <a:spAutoFit/>
          </a:bodyPr>
          <a:lstStyle/>
          <a:p>
            <a:r>
              <a:rPr lang="en-US" sz="1200" dirty="0" smtClean="0">
                <a:latin typeface="Garamond" pitchFamily="18" charset="0"/>
              </a:rPr>
              <a:t>Created by Marisa </a:t>
            </a:r>
            <a:r>
              <a:rPr lang="en-US" sz="1200" dirty="0" err="1" smtClean="0">
                <a:latin typeface="Garamond" pitchFamily="18" charset="0"/>
              </a:rPr>
              <a:t>Boan</a:t>
            </a:r>
            <a:endParaRPr lang="en-US" sz="1200" dirty="0" smtClean="0">
              <a:latin typeface="Garamond" pitchFamily="18" charset="0"/>
            </a:endParaRPr>
          </a:p>
          <a:p>
            <a:r>
              <a:rPr lang="en-US" sz="1200" dirty="0" smtClean="0">
                <a:latin typeface="Garamond" pitchFamily="18" charset="0"/>
              </a:rPr>
              <a:t>Ecology</a:t>
            </a:r>
            <a:endParaRPr lang="en-US" sz="1200" dirty="0">
              <a:latin typeface="Garamon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Marine Mammals </a:t>
            </a:r>
            <a:r>
              <a:rPr lang="en-US" dirty="0" err="1" smtClean="0"/>
              <a:t>Adapatations</a:t>
            </a:r>
            <a:endParaRPr lang="en-US" dirty="0"/>
          </a:p>
        </p:txBody>
      </p:sp>
      <p:sp>
        <p:nvSpPr>
          <p:cNvPr id="3" name="Content Placeholder 2"/>
          <p:cNvSpPr>
            <a:spLocks noGrp="1"/>
          </p:cNvSpPr>
          <p:nvPr>
            <p:ph sz="half" idx="1"/>
          </p:nvPr>
        </p:nvSpPr>
        <p:spPr/>
        <p:txBody>
          <a:bodyPr>
            <a:normAutofit fontScale="62500" lnSpcReduction="20000"/>
          </a:bodyPr>
          <a:lstStyle/>
          <a:p>
            <a:r>
              <a:rPr lang="en-US" dirty="0">
                <a:latin typeface="Garamond" pitchFamily="18" charset="0"/>
              </a:rPr>
              <a:t>Marine mammals also have adaptations for life underwater</a:t>
            </a:r>
            <a:r>
              <a:rPr lang="en-US" dirty="0" smtClean="0">
                <a:latin typeface="Garamond" pitchFamily="18" charset="0"/>
              </a:rPr>
              <a:t>.</a:t>
            </a:r>
          </a:p>
          <a:p>
            <a:r>
              <a:rPr lang="en-US" dirty="0" smtClean="0">
                <a:latin typeface="Garamond" pitchFamily="18" charset="0"/>
              </a:rPr>
              <a:t>Mammals </a:t>
            </a:r>
            <a:r>
              <a:rPr lang="en-US" dirty="0">
                <a:latin typeface="Garamond" pitchFamily="18" charset="0"/>
              </a:rPr>
              <a:t>do not have gills and cannot breathe underwater; however, they can hold their breath for long periods of time. Some seals can hold their breath for 45 minutes and some whales can hold their breath for over an hour!</a:t>
            </a:r>
          </a:p>
          <a:p>
            <a:r>
              <a:rPr lang="en-US" dirty="0">
                <a:latin typeface="Garamond" pitchFamily="18" charset="0"/>
              </a:rPr>
              <a:t>Most marine mammals have either tails or webbed feet and their "arms" have evolved into flippers. Their bodies also have a streamlined shape.</a:t>
            </a:r>
          </a:p>
          <a:p>
            <a:r>
              <a:rPr lang="en-US" dirty="0">
                <a:latin typeface="Garamond" pitchFamily="18" charset="0"/>
              </a:rPr>
              <a:t>Mammals are warm-blooded and need insulation to keep their body temperature from dropping. They have either a thick layer of blubber (fat) or very thick fur.</a:t>
            </a:r>
          </a:p>
          <a:p>
            <a:endParaRPr lang="en-US" dirty="0"/>
          </a:p>
        </p:txBody>
      </p:sp>
      <p:pic>
        <p:nvPicPr>
          <p:cNvPr id="5" name="Content Placeholder 4" descr="oceanmammal_adapt.jpg"/>
          <p:cNvPicPr>
            <a:picLocks noGrp="1" noChangeAspect="1"/>
          </p:cNvPicPr>
          <p:nvPr>
            <p:ph sz="half" idx="2"/>
          </p:nvPr>
        </p:nvPicPr>
        <p:blipFill>
          <a:blip r:embed="rId3" cstate="print"/>
          <a:stretch>
            <a:fillRect/>
          </a:stretch>
        </p:blipFill>
        <p:spPr>
          <a:xfrm>
            <a:off x="4648200" y="2438400"/>
            <a:ext cx="4038600" cy="3023181"/>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 Adaptations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a:latin typeface="Garamond" pitchFamily="18" charset="0"/>
              </a:rPr>
              <a:t>Now we will investigate some specialized adaptations.</a:t>
            </a:r>
            <a:r>
              <a:rPr lang="en-US" dirty="0">
                <a:latin typeface="Garamond" pitchFamily="18" charset="0"/>
              </a:rPr>
              <a:t>  </a:t>
            </a:r>
            <a:r>
              <a:rPr lang="en-US" dirty="0" smtClean="0">
                <a:latin typeface="Garamond" pitchFamily="18" charset="0"/>
              </a:rPr>
              <a:t/>
            </a:r>
            <a:br>
              <a:rPr lang="en-US" dirty="0" smtClean="0">
                <a:latin typeface="Garamond" pitchFamily="18" charset="0"/>
              </a:rPr>
            </a:br>
            <a:endParaRPr lang="en-US" dirty="0">
              <a:latin typeface="Garamond" pitchFamily="18" charset="0"/>
            </a:endParaRPr>
          </a:p>
          <a:p>
            <a:pPr>
              <a:buNone/>
            </a:pPr>
            <a:r>
              <a:rPr lang="en-US" dirty="0" smtClean="0">
                <a:latin typeface="Garamond" pitchFamily="18" charset="0"/>
              </a:rPr>
              <a:t>	1</a:t>
            </a:r>
            <a:r>
              <a:rPr lang="en-US" dirty="0">
                <a:latin typeface="Garamond" pitchFamily="18" charset="0"/>
              </a:rPr>
              <a:t>. Camouflage </a:t>
            </a:r>
            <a:br>
              <a:rPr lang="en-US" dirty="0">
                <a:latin typeface="Garamond" pitchFamily="18" charset="0"/>
              </a:rPr>
            </a:br>
            <a:r>
              <a:rPr lang="en-US" dirty="0">
                <a:latin typeface="Garamond" pitchFamily="18" charset="0"/>
              </a:rPr>
              <a:t>2. Venom or poison, stinging cells </a:t>
            </a:r>
            <a:br>
              <a:rPr lang="en-US" dirty="0">
                <a:latin typeface="Garamond" pitchFamily="18" charset="0"/>
              </a:rPr>
            </a:br>
            <a:r>
              <a:rPr lang="en-US" dirty="0">
                <a:latin typeface="Garamond" pitchFamily="18" charset="0"/>
              </a:rPr>
              <a:t> 3. Armor </a:t>
            </a:r>
            <a:br>
              <a:rPr lang="en-US" dirty="0">
                <a:latin typeface="Garamond" pitchFamily="18" charset="0"/>
              </a:rPr>
            </a:br>
            <a:r>
              <a:rPr lang="en-US" dirty="0">
                <a:latin typeface="Garamond" pitchFamily="18" charset="0"/>
              </a:rPr>
              <a:t>4. Specialized Appendages: fins, tentacles, claws, etc. </a:t>
            </a:r>
            <a:br>
              <a:rPr lang="en-US" dirty="0">
                <a:latin typeface="Garamond" pitchFamily="18" charset="0"/>
              </a:rPr>
            </a:br>
            <a:r>
              <a:rPr lang="en-US" dirty="0">
                <a:latin typeface="Garamond" pitchFamily="18" charset="0"/>
              </a:rPr>
              <a:t>5. Symbiotic relationships in which both organisms benefit. </a:t>
            </a:r>
            <a:br>
              <a:rPr lang="en-US" dirty="0">
                <a:latin typeface="Garamond" pitchFamily="18" charset="0"/>
              </a:rPr>
            </a:br>
            <a:r>
              <a:rPr lang="en-US" dirty="0">
                <a:latin typeface="Garamond" pitchFamily="18" charset="0"/>
              </a:rPr>
              <a:t>6. Scuba- Specialized equipment to adapt divers to the underwater environment. </a:t>
            </a:r>
            <a:br>
              <a:rPr lang="en-US" dirty="0">
                <a:latin typeface="Garamond" pitchFamily="18" charset="0"/>
              </a:rPr>
            </a:br>
            <a:r>
              <a:rPr lang="en-US" dirty="0">
                <a:latin typeface="Garamond" pitchFamily="18" charset="0"/>
              </a:rPr>
              <a:t>7. Get Creative! </a:t>
            </a:r>
            <a:br>
              <a:rPr lang="en-US" dirty="0">
                <a:latin typeface="Garamond" pitchFamily="18" charset="0"/>
              </a:rPr>
            </a:br>
            <a:r>
              <a:rPr lang="en-US" dirty="0">
                <a:latin typeface="Garamond" pitchFamily="18" charset="0"/>
              </a:rPr>
              <a:t>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Camouflage</a:t>
            </a:r>
            <a:endParaRPr lang="en-US" dirty="0"/>
          </a:p>
        </p:txBody>
      </p:sp>
      <p:sp>
        <p:nvSpPr>
          <p:cNvPr id="6" name="Content Placeholder 5"/>
          <p:cNvSpPr>
            <a:spLocks noGrp="1"/>
          </p:cNvSpPr>
          <p:nvPr>
            <p:ph sz="half" idx="1"/>
          </p:nvPr>
        </p:nvSpPr>
        <p:spPr/>
        <p:txBody>
          <a:bodyPr>
            <a:normAutofit/>
          </a:bodyPr>
          <a:lstStyle/>
          <a:p>
            <a:r>
              <a:rPr lang="en-US" sz="2600" dirty="0" smtClean="0">
                <a:latin typeface="Garamond" pitchFamily="18" charset="0"/>
              </a:rPr>
              <a:t>Many ocean organisms use camouflage to ambush prey or to hide from predators. </a:t>
            </a:r>
          </a:p>
          <a:p>
            <a:r>
              <a:rPr lang="en-US" sz="2600" dirty="0" smtClean="0">
                <a:latin typeface="Garamond" pitchFamily="18" charset="0"/>
              </a:rPr>
              <a:t>Camouflage allows creatures to blend into their backgrounds</a:t>
            </a:r>
          </a:p>
          <a:p>
            <a:r>
              <a:rPr lang="en-US" sz="2600" dirty="0" smtClean="0">
                <a:latin typeface="Garamond" pitchFamily="18" charset="0"/>
              </a:rPr>
              <a:t>The Golden Stingray can change colors to blend in with its surroundings</a:t>
            </a:r>
            <a:r>
              <a:rPr lang="en-US" dirty="0" smtClean="0"/>
              <a:t>.</a:t>
            </a:r>
            <a:endParaRPr lang="en-US" dirty="0"/>
          </a:p>
        </p:txBody>
      </p:sp>
      <p:pic>
        <p:nvPicPr>
          <p:cNvPr id="8" name="Content Placeholder 7" descr="ray_mottled.jpg"/>
          <p:cNvPicPr>
            <a:picLocks noGrp="1" noChangeAspect="1"/>
          </p:cNvPicPr>
          <p:nvPr>
            <p:ph sz="half" idx="2"/>
          </p:nvPr>
        </p:nvPicPr>
        <p:blipFill>
          <a:blip r:embed="rId3" cstate="print"/>
          <a:stretch>
            <a:fillRect/>
          </a:stretch>
        </p:blipFill>
        <p:spPr>
          <a:xfrm>
            <a:off x="5334000" y="3962400"/>
            <a:ext cx="2743200" cy="1472184"/>
          </a:xfrm>
        </p:spPr>
      </p:pic>
      <p:pic>
        <p:nvPicPr>
          <p:cNvPr id="9" name="Picture 8" descr="ray_mottled2.jpg"/>
          <p:cNvPicPr>
            <a:picLocks noChangeAspect="1"/>
          </p:cNvPicPr>
          <p:nvPr/>
        </p:nvPicPr>
        <p:blipFill>
          <a:blip r:embed="rId4" cstate="print"/>
          <a:stretch>
            <a:fillRect/>
          </a:stretch>
        </p:blipFill>
        <p:spPr>
          <a:xfrm>
            <a:off x="5334000" y="1828800"/>
            <a:ext cx="2743200" cy="1527048"/>
          </a:xfrm>
          <a:prstGeom prst="rect">
            <a:avLst/>
          </a:prstGeom>
        </p:spPr>
      </p:pic>
      <p:sp>
        <p:nvSpPr>
          <p:cNvPr id="10" name="Rectangle 9"/>
          <p:cNvSpPr/>
          <p:nvPr/>
        </p:nvSpPr>
        <p:spPr>
          <a:xfrm>
            <a:off x="5334000" y="3429000"/>
            <a:ext cx="2819400" cy="461665"/>
          </a:xfrm>
          <a:prstGeom prst="rect">
            <a:avLst/>
          </a:prstGeom>
        </p:spPr>
        <p:txBody>
          <a:bodyPr wrap="square">
            <a:spAutoFit/>
          </a:bodyPr>
          <a:lstStyle/>
          <a:p>
            <a:r>
              <a:rPr lang="en-US" sz="1200" dirty="0" smtClean="0"/>
              <a:t>The Golden Stingray can change colors to blend in with its surroundings.</a:t>
            </a:r>
            <a:endParaRPr lang="en-US" sz="1200" dirty="0"/>
          </a:p>
        </p:txBody>
      </p:sp>
      <p:sp>
        <p:nvSpPr>
          <p:cNvPr id="11" name="Rectangle 10"/>
          <p:cNvSpPr/>
          <p:nvPr/>
        </p:nvSpPr>
        <p:spPr>
          <a:xfrm>
            <a:off x="5410200" y="5638800"/>
            <a:ext cx="2971800" cy="461665"/>
          </a:xfrm>
          <a:prstGeom prst="rect">
            <a:avLst/>
          </a:prstGeom>
        </p:spPr>
        <p:txBody>
          <a:bodyPr wrap="square">
            <a:spAutoFit/>
          </a:bodyPr>
          <a:lstStyle/>
          <a:p>
            <a:r>
              <a:rPr lang="en-US" sz="1200" dirty="0" smtClean="0"/>
              <a:t>The Golden Ray is difficult to see on the sandy bottom.</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Venom and </a:t>
            </a:r>
            <a:r>
              <a:rPr lang="en-US" dirty="0" err="1" smtClean="0"/>
              <a:t>Poision</a:t>
            </a:r>
            <a:endParaRPr lang="en-US" dirty="0"/>
          </a:p>
        </p:txBody>
      </p:sp>
      <p:sp>
        <p:nvSpPr>
          <p:cNvPr id="3" name="Content Placeholder 2"/>
          <p:cNvSpPr>
            <a:spLocks noGrp="1"/>
          </p:cNvSpPr>
          <p:nvPr>
            <p:ph sz="half" idx="1"/>
          </p:nvPr>
        </p:nvSpPr>
        <p:spPr/>
        <p:txBody>
          <a:bodyPr/>
          <a:lstStyle/>
          <a:p>
            <a:r>
              <a:rPr lang="en-US" dirty="0" smtClean="0">
                <a:latin typeface="Garamond" pitchFamily="18" charset="0"/>
              </a:rPr>
              <a:t>Jellyfish have tentacles that hang down from its bell. </a:t>
            </a:r>
          </a:p>
          <a:p>
            <a:r>
              <a:rPr lang="en-US" dirty="0" smtClean="0">
                <a:latin typeface="Garamond" pitchFamily="18" charset="0"/>
              </a:rPr>
              <a:t>The tentacles contain stinging cells called nematocysts that stun or paralyze prey. </a:t>
            </a:r>
            <a:endParaRPr lang="en-US" dirty="0">
              <a:latin typeface="Garamond" pitchFamily="18" charset="0"/>
            </a:endParaRPr>
          </a:p>
        </p:txBody>
      </p:sp>
      <p:pic>
        <p:nvPicPr>
          <p:cNvPr id="5" name="Content Placeholder 4" descr="jellyfish_1frame.jpg"/>
          <p:cNvPicPr>
            <a:picLocks noGrp="1" noChangeAspect="1"/>
          </p:cNvPicPr>
          <p:nvPr>
            <p:ph sz="half" idx="2"/>
          </p:nvPr>
        </p:nvPicPr>
        <p:blipFill>
          <a:blip r:embed="rId3" cstate="print"/>
          <a:stretch>
            <a:fillRect/>
          </a:stretch>
        </p:blipFill>
        <p:spPr>
          <a:xfrm>
            <a:off x="4572000" y="2133600"/>
            <a:ext cx="4038600" cy="2731308"/>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Armour</a:t>
            </a:r>
            <a:endParaRPr lang="en-US" dirty="0"/>
          </a:p>
        </p:txBody>
      </p:sp>
      <p:sp>
        <p:nvSpPr>
          <p:cNvPr id="3" name="Content Placeholder 2"/>
          <p:cNvSpPr>
            <a:spLocks noGrp="1"/>
          </p:cNvSpPr>
          <p:nvPr>
            <p:ph sz="half" idx="1"/>
          </p:nvPr>
        </p:nvSpPr>
        <p:spPr/>
        <p:txBody>
          <a:bodyPr>
            <a:normAutofit/>
          </a:bodyPr>
          <a:lstStyle/>
          <a:p>
            <a:r>
              <a:rPr lang="en-US" sz="2400" dirty="0" smtClean="0">
                <a:latin typeface="Garamond" pitchFamily="18" charset="0"/>
              </a:rPr>
              <a:t>Some creatures have a hard shell to protect themselves from predators</a:t>
            </a:r>
          </a:p>
          <a:p>
            <a:pPr>
              <a:buNone/>
            </a:pPr>
            <a:endParaRPr lang="en-US" sz="2400" dirty="0" smtClean="0">
              <a:latin typeface="Garamond" pitchFamily="18" charset="0"/>
            </a:endParaRPr>
          </a:p>
          <a:p>
            <a:r>
              <a:rPr lang="en-US" sz="2400" dirty="0" smtClean="0">
                <a:latin typeface="Garamond" pitchFamily="18" charset="0"/>
              </a:rPr>
              <a:t>The Porcupine fish puffs up and sharp spines stick out </a:t>
            </a:r>
            <a:br>
              <a:rPr lang="en-US" sz="2400" dirty="0" smtClean="0">
                <a:latin typeface="Garamond" pitchFamily="18" charset="0"/>
              </a:rPr>
            </a:br>
            <a:r>
              <a:rPr lang="en-US" sz="2400" dirty="0" smtClean="0">
                <a:latin typeface="Garamond" pitchFamily="18" charset="0"/>
              </a:rPr>
              <a:t>when it is disturbed or frightened.</a:t>
            </a:r>
            <a:endParaRPr lang="en-US" sz="2400" dirty="0">
              <a:latin typeface="Garamond" pitchFamily="18" charset="0"/>
            </a:endParaRPr>
          </a:p>
        </p:txBody>
      </p:sp>
      <p:pic>
        <p:nvPicPr>
          <p:cNvPr id="5" name="Content Placeholder 4" descr="lobster6sm.jpg"/>
          <p:cNvPicPr>
            <a:picLocks noGrp="1" noChangeAspect="1"/>
          </p:cNvPicPr>
          <p:nvPr>
            <p:ph sz="half" idx="2"/>
          </p:nvPr>
        </p:nvPicPr>
        <p:blipFill>
          <a:blip r:embed="rId3" cstate="print"/>
          <a:stretch>
            <a:fillRect/>
          </a:stretch>
        </p:blipFill>
        <p:spPr>
          <a:xfrm>
            <a:off x="5334000" y="1905000"/>
            <a:ext cx="2667000" cy="1979869"/>
          </a:xfrm>
        </p:spPr>
      </p:pic>
      <p:sp>
        <p:nvSpPr>
          <p:cNvPr id="6" name="Rectangle 5"/>
          <p:cNvSpPr/>
          <p:nvPr/>
        </p:nvSpPr>
        <p:spPr>
          <a:xfrm>
            <a:off x="5334000" y="4038600"/>
            <a:ext cx="2720809" cy="276999"/>
          </a:xfrm>
          <a:prstGeom prst="rect">
            <a:avLst/>
          </a:prstGeom>
        </p:spPr>
        <p:txBody>
          <a:bodyPr wrap="none">
            <a:spAutoFit/>
          </a:bodyPr>
          <a:lstStyle/>
          <a:p>
            <a:r>
              <a:rPr lang="en-US" sz="1200" dirty="0" smtClean="0"/>
              <a:t>The Reef Lobster's hard shell protects it.</a:t>
            </a:r>
            <a:endParaRPr lang="en-US" sz="1200" dirty="0"/>
          </a:p>
        </p:txBody>
      </p:sp>
      <p:pic>
        <p:nvPicPr>
          <p:cNvPr id="7" name="Picture 6" descr="pufferclose.jpg"/>
          <p:cNvPicPr>
            <a:picLocks noChangeAspect="1"/>
          </p:cNvPicPr>
          <p:nvPr/>
        </p:nvPicPr>
        <p:blipFill>
          <a:blip r:embed="rId4" cstate="print"/>
          <a:stretch>
            <a:fillRect/>
          </a:stretch>
        </p:blipFill>
        <p:spPr>
          <a:xfrm>
            <a:off x="2590800" y="4495800"/>
            <a:ext cx="1828800" cy="146304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itchFamily="18" charset="0"/>
              </a:rPr>
              <a:t>Specialized Appendages</a:t>
            </a:r>
            <a:endParaRPr lang="en-US" dirty="0"/>
          </a:p>
        </p:txBody>
      </p:sp>
      <p:sp>
        <p:nvSpPr>
          <p:cNvPr id="4" name="Content Placeholder 3"/>
          <p:cNvSpPr>
            <a:spLocks noGrp="1"/>
          </p:cNvSpPr>
          <p:nvPr>
            <p:ph sz="half" idx="1"/>
          </p:nvPr>
        </p:nvSpPr>
        <p:spPr/>
        <p:txBody>
          <a:bodyPr>
            <a:normAutofit/>
          </a:bodyPr>
          <a:lstStyle/>
          <a:p>
            <a:r>
              <a:rPr lang="en-US" sz="3200" dirty="0" smtClean="0">
                <a:latin typeface="Garamond" pitchFamily="18" charset="0"/>
              </a:rPr>
              <a:t>The graceful </a:t>
            </a:r>
            <a:r>
              <a:rPr lang="en-US" sz="3200" b="1" i="1" dirty="0" smtClean="0">
                <a:latin typeface="Garamond" pitchFamily="18" charset="0"/>
              </a:rPr>
              <a:t>Eagle Ray</a:t>
            </a:r>
            <a:r>
              <a:rPr lang="en-US" sz="3200" dirty="0" smtClean="0">
                <a:latin typeface="Garamond" pitchFamily="18" charset="0"/>
              </a:rPr>
              <a:t> has elongated fins that act like wings helping it to glide and "fly" through the water. </a:t>
            </a:r>
            <a:endParaRPr lang="en-US" sz="3200" dirty="0">
              <a:latin typeface="Garamond" pitchFamily="18" charset="0"/>
            </a:endParaRPr>
          </a:p>
        </p:txBody>
      </p:sp>
      <p:pic>
        <p:nvPicPr>
          <p:cNvPr id="6" name="Picture 5" descr="tir_spotted_eagle_ray1.jpg"/>
          <p:cNvPicPr>
            <a:picLocks noChangeAspect="1"/>
          </p:cNvPicPr>
          <p:nvPr/>
        </p:nvPicPr>
        <p:blipFill>
          <a:blip r:embed="rId3" cstate="print"/>
          <a:stretch>
            <a:fillRect/>
          </a:stretch>
        </p:blipFill>
        <p:spPr>
          <a:xfrm>
            <a:off x="4343400" y="2133600"/>
            <a:ext cx="4470400" cy="33528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itchFamily="18" charset="0"/>
              </a:rPr>
              <a:t>Symbiotic relationships</a:t>
            </a:r>
            <a:endParaRPr lang="en-US" dirty="0"/>
          </a:p>
        </p:txBody>
      </p:sp>
      <p:sp>
        <p:nvSpPr>
          <p:cNvPr id="3" name="Content Placeholder 2"/>
          <p:cNvSpPr>
            <a:spLocks noGrp="1"/>
          </p:cNvSpPr>
          <p:nvPr>
            <p:ph sz="half" idx="1"/>
          </p:nvPr>
        </p:nvSpPr>
        <p:spPr/>
        <p:txBody>
          <a:bodyPr>
            <a:normAutofit/>
          </a:bodyPr>
          <a:lstStyle/>
          <a:p>
            <a:r>
              <a:rPr lang="en-US" sz="2400" dirty="0" smtClean="0">
                <a:latin typeface="Garamond" pitchFamily="18" charset="0"/>
              </a:rPr>
              <a:t>In </a:t>
            </a:r>
            <a:r>
              <a:rPr lang="en-US" sz="2400" i="1" dirty="0" smtClean="0">
                <a:latin typeface="Garamond" pitchFamily="18" charset="0"/>
              </a:rPr>
              <a:t>symbiotic relationships</a:t>
            </a:r>
            <a:r>
              <a:rPr lang="en-US" sz="2400" dirty="0" smtClean="0">
                <a:latin typeface="Garamond" pitchFamily="18" charset="0"/>
              </a:rPr>
              <a:t>, each organism benefits from the other. </a:t>
            </a:r>
          </a:p>
          <a:p>
            <a:r>
              <a:rPr lang="en-US" sz="2400" dirty="0" smtClean="0">
                <a:latin typeface="Garamond" pitchFamily="18" charset="0"/>
              </a:rPr>
              <a:t>The benefit can be protection from predators, the removal of parasites or diseased tissue or can be a source of food for one or both organisms.</a:t>
            </a:r>
            <a:r>
              <a:rPr lang="en-US" sz="1800" dirty="0" smtClean="0">
                <a:latin typeface="Garamond" pitchFamily="18" charset="0"/>
              </a:rPr>
              <a:t> </a:t>
            </a:r>
          </a:p>
        </p:txBody>
      </p:sp>
      <p:pic>
        <p:nvPicPr>
          <p:cNvPr id="8" name="Content Placeholder 7" descr="clownfish-anemone.jpg"/>
          <p:cNvPicPr>
            <a:picLocks noGrp="1" noChangeAspect="1"/>
          </p:cNvPicPr>
          <p:nvPr>
            <p:ph sz="half" idx="2"/>
          </p:nvPr>
        </p:nvPicPr>
        <p:blipFill>
          <a:blip r:embed="rId3" cstate="print"/>
          <a:stretch>
            <a:fillRect/>
          </a:stretch>
        </p:blipFill>
        <p:spPr>
          <a:xfrm>
            <a:off x="4572000" y="2286000"/>
            <a:ext cx="4038600" cy="269450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Scuba Equipment as Special </a:t>
            </a:r>
            <a:r>
              <a:rPr lang="en-US" dirty="0" err="1" smtClean="0"/>
              <a:t>Adapatations</a:t>
            </a:r>
            <a:endParaRPr lang="en-US" dirty="0"/>
          </a:p>
        </p:txBody>
      </p:sp>
      <p:sp>
        <p:nvSpPr>
          <p:cNvPr id="3" name="Content Placeholder 2"/>
          <p:cNvSpPr>
            <a:spLocks noGrp="1"/>
          </p:cNvSpPr>
          <p:nvPr>
            <p:ph sz="half" idx="1"/>
          </p:nvPr>
        </p:nvSpPr>
        <p:spPr/>
        <p:txBody>
          <a:bodyPr>
            <a:normAutofit fontScale="85000" lnSpcReduction="20000"/>
          </a:bodyPr>
          <a:lstStyle/>
          <a:p>
            <a:r>
              <a:rPr lang="en-US" sz="2000" b="1" dirty="0" smtClean="0">
                <a:latin typeface="Garamond" pitchFamily="18" charset="0"/>
              </a:rPr>
              <a:t>When human beings explore the ocean environment, they need to add specialized equipment to be able to move and breathe underwater.</a:t>
            </a:r>
            <a:br>
              <a:rPr lang="en-US" sz="2000" b="1" dirty="0" smtClean="0">
                <a:latin typeface="Garamond" pitchFamily="18" charset="0"/>
              </a:rPr>
            </a:br>
            <a:endParaRPr lang="en-US" sz="2000" b="1" dirty="0" smtClean="0">
              <a:latin typeface="Garamond" pitchFamily="18" charset="0"/>
            </a:endParaRPr>
          </a:p>
          <a:p>
            <a:pPr>
              <a:buNone/>
            </a:pPr>
            <a:r>
              <a:rPr lang="en-US" sz="2000" b="1" dirty="0" smtClean="0">
                <a:latin typeface="Garamond" pitchFamily="18" charset="0"/>
              </a:rPr>
              <a:t>Divers use several pieces of specialized equipment</a:t>
            </a:r>
            <a:r>
              <a:rPr lang="en-US" sz="2000" dirty="0" smtClean="0">
                <a:latin typeface="Garamond" pitchFamily="18" charset="0"/>
              </a:rPr>
              <a:t>.</a:t>
            </a:r>
          </a:p>
          <a:p>
            <a:r>
              <a:rPr lang="en-US" sz="2000" dirty="0" smtClean="0">
                <a:latin typeface="Garamond" pitchFamily="18" charset="0"/>
              </a:rPr>
              <a:t>A regulator and a tank of air allow the diver to breathe underwater.</a:t>
            </a:r>
          </a:p>
          <a:p>
            <a:r>
              <a:rPr lang="en-US" sz="2000" dirty="0" smtClean="0">
                <a:latin typeface="Garamond" pitchFamily="18" charset="0"/>
              </a:rPr>
              <a:t>A mask helps the diver see clearly.</a:t>
            </a:r>
          </a:p>
          <a:p>
            <a:r>
              <a:rPr lang="en-US" sz="2000" dirty="0" smtClean="0">
                <a:latin typeface="Garamond" pitchFamily="18" charset="0"/>
              </a:rPr>
              <a:t>Fins help the diver move more quickly and with less effort.</a:t>
            </a:r>
          </a:p>
          <a:p>
            <a:r>
              <a:rPr lang="en-US" sz="2000" dirty="0" smtClean="0">
                <a:latin typeface="Garamond" pitchFamily="18" charset="0"/>
              </a:rPr>
              <a:t>A buoyancy control vest (along with a weight belt) help the diver control his/her depth. The diver can put air into or let air out of the vest. This allows the diver to hover or "float" at certain depths without sinking or going up.</a:t>
            </a:r>
          </a:p>
          <a:p>
            <a:r>
              <a:rPr lang="en-US" sz="2000" dirty="0" smtClean="0">
                <a:latin typeface="Garamond" pitchFamily="18" charset="0"/>
              </a:rPr>
              <a:t>A wetsuit helps keep the diver warm by adding a layer of insulation.</a:t>
            </a:r>
          </a:p>
          <a:p>
            <a:endParaRPr lang="en-US" sz="2000" dirty="0">
              <a:latin typeface="Garamond" pitchFamily="18" charset="0"/>
            </a:endParaRPr>
          </a:p>
        </p:txBody>
      </p:sp>
      <p:pic>
        <p:nvPicPr>
          <p:cNvPr id="5" name="Content Placeholder 4" descr="diveradaptations.jpg"/>
          <p:cNvPicPr>
            <a:picLocks noGrp="1" noChangeAspect="1"/>
          </p:cNvPicPr>
          <p:nvPr>
            <p:ph sz="half" idx="2"/>
          </p:nvPr>
        </p:nvPicPr>
        <p:blipFill>
          <a:blip r:embed="rId3" cstate="print"/>
          <a:stretch>
            <a:fillRect/>
          </a:stretch>
        </p:blipFill>
        <p:spPr>
          <a:xfrm>
            <a:off x="4648200" y="2514600"/>
            <a:ext cx="4153357" cy="2183479"/>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a New Organism</a:t>
            </a:r>
            <a:endParaRPr lang="en-US" dirty="0"/>
          </a:p>
        </p:txBody>
      </p:sp>
      <p:sp>
        <p:nvSpPr>
          <p:cNvPr id="3" name="Content Placeholder 2"/>
          <p:cNvSpPr>
            <a:spLocks noGrp="1"/>
          </p:cNvSpPr>
          <p:nvPr>
            <p:ph idx="1"/>
          </p:nvPr>
        </p:nvSpPr>
        <p:spPr/>
        <p:txBody>
          <a:bodyPr>
            <a:normAutofit/>
          </a:bodyPr>
          <a:lstStyle/>
          <a:p>
            <a:r>
              <a:rPr lang="en-US" sz="2400" dirty="0" smtClean="0">
                <a:latin typeface="Garamond" pitchFamily="18" charset="0"/>
              </a:rPr>
              <a:t>Let's Get Creative! </a:t>
            </a:r>
            <a:br>
              <a:rPr lang="en-US" sz="2400" dirty="0" smtClean="0">
                <a:latin typeface="Garamond" pitchFamily="18" charset="0"/>
              </a:rPr>
            </a:br>
            <a:r>
              <a:rPr lang="en-US" sz="2400" dirty="0" smtClean="0">
                <a:latin typeface="Garamond" pitchFamily="18" charset="0"/>
              </a:rPr>
              <a:t>Now that you know about various adaptations you can design a new marine organism, a predator or a prey. Give your organism specialized body parts or abilities that help it live in the coral reef. Create a model or a drawing of your organism.</a:t>
            </a:r>
          </a:p>
          <a:p>
            <a:endParaRPr lang="en-US" sz="2400" dirty="0" smtClean="0">
              <a:latin typeface="Garamond" pitchFamily="18" charset="0"/>
            </a:endParaRPr>
          </a:p>
          <a:p>
            <a:r>
              <a:rPr lang="en-US" sz="2400" dirty="0" smtClean="0">
                <a:latin typeface="Garamond" pitchFamily="18" charset="0"/>
              </a:rPr>
              <a:t>Use your Coral Reef Journal to Design Your Organism</a:t>
            </a:r>
            <a:endParaRPr lang="en-US" sz="2400" dirty="0">
              <a:latin typeface="Garamond"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Garamond" pitchFamily="18" charset="0"/>
              </a:rPr>
              <a:t>Coral Reef Diver Training</a:t>
            </a:r>
            <a:endParaRPr lang="en-US" b="1" dirty="0">
              <a:latin typeface="Garamond" pitchFamily="18" charset="0"/>
            </a:endParaRPr>
          </a:p>
        </p:txBody>
      </p:sp>
      <p:pic>
        <p:nvPicPr>
          <p:cNvPr id="5" name="Content Placeholder 4" descr="med-304-photo.jpg">
            <a:hlinkClick r:id="rId3"/>
          </p:cNvPr>
          <p:cNvPicPr>
            <a:picLocks noGrp="1" noChangeAspect="1"/>
          </p:cNvPicPr>
          <p:nvPr>
            <p:ph idx="1"/>
          </p:nvPr>
        </p:nvPicPr>
        <p:blipFill>
          <a:blip r:embed="rId4" cstate="print"/>
          <a:stretch>
            <a:fillRect/>
          </a:stretch>
        </p:blipFill>
        <p:spPr>
          <a:xfrm>
            <a:off x="1143000" y="1981200"/>
            <a:ext cx="7010400" cy="430638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62000" y="1905000"/>
            <a:ext cx="7543800" cy="47244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b="1" dirty="0" smtClean="0">
                <a:latin typeface="Garamond" pitchFamily="18" charset="0"/>
              </a:rPr>
              <a:t>Coral Reef Explorers </a:t>
            </a:r>
            <a:br>
              <a:rPr lang="en-US" sz="3600" b="1" dirty="0" smtClean="0">
                <a:latin typeface="Garamond" pitchFamily="18" charset="0"/>
              </a:rPr>
            </a:br>
            <a:r>
              <a:rPr lang="en-US" sz="3600" b="1" dirty="0" smtClean="0">
                <a:latin typeface="Garamond" pitchFamily="18" charset="0"/>
              </a:rPr>
              <a:t>Video Introduction</a:t>
            </a:r>
            <a:endParaRPr lang="en-US" sz="3600" b="1" dirty="0">
              <a:latin typeface="Garamond" pitchFamily="18" charset="0"/>
            </a:endParaRPr>
          </a:p>
        </p:txBody>
      </p:sp>
      <p:pic>
        <p:nvPicPr>
          <p:cNvPr id="7" name="Content Placeholder 6" descr="amazing-coral-reefs-12.jpg">
            <a:hlinkClick r:id="rId3"/>
          </p:cNvPr>
          <p:cNvPicPr>
            <a:picLocks noGrp="1" noChangeAspect="1"/>
          </p:cNvPicPr>
          <p:nvPr>
            <p:ph idx="1"/>
          </p:nvPr>
        </p:nvPicPr>
        <p:blipFill>
          <a:blip r:embed="rId4" cstate="print"/>
          <a:stretch>
            <a:fillRect/>
          </a:stretch>
        </p:blipFill>
        <p:spPr>
          <a:xfrm>
            <a:off x="1905000" y="2209800"/>
            <a:ext cx="5105400" cy="3829050"/>
          </a:xfrm>
        </p:spPr>
      </p:pic>
      <p:sp>
        <p:nvSpPr>
          <p:cNvPr id="8" name="Oval 7">
            <a:hlinkClick r:id="rId3"/>
          </p:cNvPr>
          <p:cNvSpPr/>
          <p:nvPr/>
        </p:nvSpPr>
        <p:spPr>
          <a:xfrm>
            <a:off x="7315200" y="3810000"/>
            <a:ext cx="685800" cy="685800"/>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239000" y="4648200"/>
            <a:ext cx="762000" cy="523220"/>
          </a:xfrm>
          <a:prstGeom prst="rect">
            <a:avLst/>
          </a:prstGeom>
          <a:noFill/>
        </p:spPr>
        <p:txBody>
          <a:bodyPr wrap="square" rtlCol="0">
            <a:spAutoFit/>
          </a:bodyPr>
          <a:lstStyle/>
          <a:p>
            <a:pPr algn="ctr"/>
            <a:r>
              <a:rPr lang="en-US" sz="1400" dirty="0" smtClean="0">
                <a:solidFill>
                  <a:schemeClr val="bg1"/>
                </a:solidFill>
              </a:rPr>
              <a:t>Press Play</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3:  Creatures of the Deep</a:t>
            </a:r>
            <a:endParaRPr lang="en-US" dirty="0"/>
          </a:p>
        </p:txBody>
      </p:sp>
      <p:sp>
        <p:nvSpPr>
          <p:cNvPr id="3" name="Content Placeholder 2"/>
          <p:cNvSpPr>
            <a:spLocks noGrp="1"/>
          </p:cNvSpPr>
          <p:nvPr>
            <p:ph idx="1"/>
          </p:nvPr>
        </p:nvSpPr>
        <p:spPr/>
        <p:txBody>
          <a:bodyPr>
            <a:normAutofit/>
          </a:bodyPr>
          <a:lstStyle/>
          <a:p>
            <a:pPr>
              <a:buNone/>
            </a:pPr>
            <a:r>
              <a:rPr lang="en-US" sz="2800" b="1" dirty="0" smtClean="0">
                <a:latin typeface="Garamond" pitchFamily="18" charset="0"/>
              </a:rPr>
              <a:t>When you complete this part of the mission you should be able to: </a:t>
            </a:r>
          </a:p>
          <a:p>
            <a:pPr>
              <a:buFont typeface="Wingdings" pitchFamily="2" charset="2"/>
              <a:buChar char="§"/>
            </a:pPr>
            <a:r>
              <a:rPr lang="en-US" sz="2800" dirty="0" smtClean="0">
                <a:latin typeface="Garamond" pitchFamily="18" charset="0"/>
              </a:rPr>
              <a:t>Identify organisms that live in and around coral reefs.  </a:t>
            </a:r>
          </a:p>
          <a:p>
            <a:pPr>
              <a:buFont typeface="Wingdings" pitchFamily="2" charset="2"/>
              <a:buChar char="§"/>
            </a:pPr>
            <a:r>
              <a:rPr lang="en-US" sz="2800" dirty="0" smtClean="0">
                <a:latin typeface="Garamond" pitchFamily="18" charset="0"/>
              </a:rPr>
              <a:t>Identify adaptations that help specific organisms survive. </a:t>
            </a:r>
          </a:p>
          <a:p>
            <a:pPr>
              <a:buFont typeface="Wingdings" pitchFamily="2" charset="2"/>
              <a:buChar char="§"/>
            </a:pPr>
            <a:r>
              <a:rPr lang="en-US" sz="2800" dirty="0" smtClean="0">
                <a:latin typeface="Garamond" pitchFamily="18" charset="0"/>
              </a:rPr>
              <a:t>Create a food web that shows the relationships between several organisms in a coral reef. </a:t>
            </a:r>
          </a:p>
          <a:p>
            <a:pPr>
              <a:buFont typeface="Wingdings" pitchFamily="2" charset="2"/>
              <a:buChar char="§"/>
            </a:pPr>
            <a:endParaRPr lang="en-US" sz="2800" dirty="0" smtClean="0">
              <a:latin typeface="Garamond" pitchFamily="18" charset="0"/>
            </a:endParaRPr>
          </a:p>
          <a:p>
            <a:pPr>
              <a:buFont typeface="Wingdings" pitchFamily="2" charset="2"/>
              <a:buChar char="§"/>
            </a:pPr>
            <a:r>
              <a:rPr lang="en-US" sz="2800" dirty="0" smtClean="0">
                <a:latin typeface="Garamond" pitchFamily="18" charset="0"/>
              </a:rPr>
              <a:t>Use the chart in your Research Journal to identify the organisms. </a:t>
            </a:r>
            <a:endParaRPr lang="en-US" sz="2800" dirty="0">
              <a:latin typeface="Garamond"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the Organisms </a:t>
            </a:r>
            <a:endParaRPr lang="en-US" dirty="0"/>
          </a:p>
        </p:txBody>
      </p:sp>
      <p:sp>
        <p:nvSpPr>
          <p:cNvPr id="3" name="Content Placeholder 2"/>
          <p:cNvSpPr>
            <a:spLocks noGrp="1"/>
          </p:cNvSpPr>
          <p:nvPr>
            <p:ph idx="1"/>
          </p:nvPr>
        </p:nvSpPr>
        <p:spPr/>
        <p:txBody>
          <a:bodyPr/>
          <a:lstStyle/>
          <a:p>
            <a:r>
              <a:rPr lang="en-US" b="1" u="sng" dirty="0" smtClean="0"/>
              <a:t>Identifying Organisms</a:t>
            </a:r>
            <a:r>
              <a:rPr lang="en-US" dirty="0" smtClean="0"/>
              <a:t> </a:t>
            </a:r>
            <a:br>
              <a:rPr lang="en-US" dirty="0" smtClean="0"/>
            </a:br>
            <a:r>
              <a:rPr lang="en-US" sz="2400" dirty="0" smtClean="0">
                <a:latin typeface="Garamond" pitchFamily="18" charset="0"/>
              </a:rPr>
              <a:t>Coral Reef diver teams should work together to identify each of the organisms in the pictures below.  </a:t>
            </a:r>
            <a:br>
              <a:rPr lang="en-US" sz="2400" dirty="0" smtClean="0">
                <a:latin typeface="Garamond" pitchFamily="18" charset="0"/>
              </a:rPr>
            </a:br>
            <a:endParaRPr lang="en-US" sz="2400" dirty="0">
              <a:latin typeface="Garamond" pitchFamily="18" charset="0"/>
            </a:endParaRPr>
          </a:p>
        </p:txBody>
      </p:sp>
      <p:sp>
        <p:nvSpPr>
          <p:cNvPr id="51202" name="AutoShape 2" descr="Image result for zooplankt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zooplan.jpg"/>
          <p:cNvPicPr>
            <a:picLocks noChangeAspect="1"/>
          </p:cNvPicPr>
          <p:nvPr/>
        </p:nvPicPr>
        <p:blipFill>
          <a:blip r:embed="rId3" cstate="print"/>
          <a:stretch>
            <a:fillRect/>
          </a:stretch>
        </p:blipFill>
        <p:spPr>
          <a:xfrm>
            <a:off x="1066800" y="3352800"/>
            <a:ext cx="2295525" cy="1990725"/>
          </a:xfrm>
          <a:prstGeom prst="rect">
            <a:avLst/>
          </a:prstGeom>
        </p:spPr>
      </p:pic>
      <p:pic>
        <p:nvPicPr>
          <p:cNvPr id="6" name="Picture 5" descr="Clownfish-w anemone.jpg"/>
          <p:cNvPicPr>
            <a:picLocks noChangeAspect="1"/>
          </p:cNvPicPr>
          <p:nvPr/>
        </p:nvPicPr>
        <p:blipFill>
          <a:blip r:embed="rId4" cstate="print"/>
          <a:stretch>
            <a:fillRect/>
          </a:stretch>
        </p:blipFill>
        <p:spPr>
          <a:xfrm>
            <a:off x="4343400" y="3352800"/>
            <a:ext cx="4352784" cy="2057400"/>
          </a:xfrm>
          <a:prstGeom prst="rect">
            <a:avLst/>
          </a:prstGeom>
        </p:spPr>
      </p:pic>
      <p:sp>
        <p:nvSpPr>
          <p:cNvPr id="7" name="TextBox 6"/>
          <p:cNvSpPr txBox="1"/>
          <p:nvPr/>
        </p:nvSpPr>
        <p:spPr>
          <a:xfrm>
            <a:off x="1447800" y="5638800"/>
            <a:ext cx="1600200" cy="369332"/>
          </a:xfrm>
          <a:prstGeom prst="rect">
            <a:avLst/>
          </a:prstGeom>
          <a:noFill/>
        </p:spPr>
        <p:txBody>
          <a:bodyPr wrap="square" rtlCol="0">
            <a:spAutoFit/>
          </a:bodyPr>
          <a:lstStyle/>
          <a:p>
            <a:pPr algn="ctr"/>
            <a:r>
              <a:rPr lang="en-US" dirty="0" smtClean="0"/>
              <a:t>#1</a:t>
            </a:r>
            <a:endParaRPr lang="en-US" dirty="0"/>
          </a:p>
        </p:txBody>
      </p:sp>
      <p:sp>
        <p:nvSpPr>
          <p:cNvPr id="8" name="TextBox 7"/>
          <p:cNvSpPr txBox="1"/>
          <p:nvPr/>
        </p:nvSpPr>
        <p:spPr>
          <a:xfrm>
            <a:off x="5715000" y="5638800"/>
            <a:ext cx="1600200" cy="369332"/>
          </a:xfrm>
          <a:prstGeom prst="rect">
            <a:avLst/>
          </a:prstGeom>
          <a:noFill/>
        </p:spPr>
        <p:txBody>
          <a:bodyPr wrap="square" rtlCol="0">
            <a:spAutoFit/>
          </a:bodyPr>
          <a:lstStyle/>
          <a:p>
            <a:pPr algn="ctr"/>
            <a:r>
              <a:rPr lang="en-US" dirty="0" smtClean="0"/>
              <a:t>#2</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the Organisms</a:t>
            </a:r>
            <a:endParaRPr lang="en-US" dirty="0"/>
          </a:p>
        </p:txBody>
      </p:sp>
      <p:sp>
        <p:nvSpPr>
          <p:cNvPr id="3" name="Content Placeholder 2"/>
          <p:cNvSpPr>
            <a:spLocks noGrp="1"/>
          </p:cNvSpPr>
          <p:nvPr>
            <p:ph idx="1"/>
          </p:nvPr>
        </p:nvSpPr>
        <p:spPr/>
        <p:txBody>
          <a:bodyPr/>
          <a:lstStyle/>
          <a:p>
            <a:r>
              <a:rPr lang="en-US" dirty="0" smtClean="0"/>
              <a:t>Identify the creature in each photo</a:t>
            </a:r>
            <a:endParaRPr lang="en-US" dirty="0"/>
          </a:p>
        </p:txBody>
      </p:sp>
      <p:pic>
        <p:nvPicPr>
          <p:cNvPr id="4" name="Picture 3" descr="Caribbean_Reef_Crab.jpg"/>
          <p:cNvPicPr>
            <a:picLocks noChangeAspect="1"/>
          </p:cNvPicPr>
          <p:nvPr/>
        </p:nvPicPr>
        <p:blipFill>
          <a:blip r:embed="rId3" cstate="print"/>
          <a:stretch>
            <a:fillRect/>
          </a:stretch>
        </p:blipFill>
        <p:spPr>
          <a:xfrm>
            <a:off x="914400" y="2590800"/>
            <a:ext cx="3117273" cy="2447059"/>
          </a:xfrm>
          <a:prstGeom prst="rect">
            <a:avLst/>
          </a:prstGeom>
        </p:spPr>
      </p:pic>
      <p:pic>
        <p:nvPicPr>
          <p:cNvPr id="5" name="Picture 4" descr="barracuda.jpg"/>
          <p:cNvPicPr>
            <a:picLocks noChangeAspect="1"/>
          </p:cNvPicPr>
          <p:nvPr/>
        </p:nvPicPr>
        <p:blipFill>
          <a:blip r:embed="rId4" cstate="print"/>
          <a:stretch>
            <a:fillRect/>
          </a:stretch>
        </p:blipFill>
        <p:spPr>
          <a:xfrm>
            <a:off x="4876408" y="2590801"/>
            <a:ext cx="3276992" cy="2454580"/>
          </a:xfrm>
          <a:prstGeom prst="rect">
            <a:avLst/>
          </a:prstGeom>
        </p:spPr>
      </p:pic>
      <p:sp>
        <p:nvSpPr>
          <p:cNvPr id="6" name="TextBox 5"/>
          <p:cNvSpPr txBox="1"/>
          <p:nvPr/>
        </p:nvSpPr>
        <p:spPr>
          <a:xfrm>
            <a:off x="1676400" y="5334000"/>
            <a:ext cx="1600200" cy="369332"/>
          </a:xfrm>
          <a:prstGeom prst="rect">
            <a:avLst/>
          </a:prstGeom>
          <a:noFill/>
        </p:spPr>
        <p:txBody>
          <a:bodyPr wrap="square" rtlCol="0">
            <a:spAutoFit/>
          </a:bodyPr>
          <a:lstStyle/>
          <a:p>
            <a:pPr algn="ctr"/>
            <a:r>
              <a:rPr lang="en-US" dirty="0" smtClean="0"/>
              <a:t>#3</a:t>
            </a:r>
            <a:endParaRPr lang="en-US" dirty="0"/>
          </a:p>
        </p:txBody>
      </p:sp>
      <p:sp>
        <p:nvSpPr>
          <p:cNvPr id="7" name="TextBox 6"/>
          <p:cNvSpPr txBox="1"/>
          <p:nvPr/>
        </p:nvSpPr>
        <p:spPr>
          <a:xfrm>
            <a:off x="5943600" y="5410200"/>
            <a:ext cx="1600200" cy="369332"/>
          </a:xfrm>
          <a:prstGeom prst="rect">
            <a:avLst/>
          </a:prstGeom>
          <a:noFill/>
        </p:spPr>
        <p:txBody>
          <a:bodyPr wrap="square" rtlCol="0">
            <a:spAutoFit/>
          </a:bodyPr>
          <a:lstStyle/>
          <a:p>
            <a:pPr algn="ctr"/>
            <a:r>
              <a:rPr lang="en-US" dirty="0" smtClean="0"/>
              <a:t>#4</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Organisms</a:t>
            </a:r>
            <a:endParaRPr lang="en-US" dirty="0"/>
          </a:p>
        </p:txBody>
      </p:sp>
      <p:pic>
        <p:nvPicPr>
          <p:cNvPr id="4" name="Content Placeholder 3" descr="Christmas-Tree-Worms-457x303.jpg"/>
          <p:cNvPicPr>
            <a:picLocks noGrp="1" noChangeAspect="1"/>
          </p:cNvPicPr>
          <p:nvPr>
            <p:ph idx="1"/>
          </p:nvPr>
        </p:nvPicPr>
        <p:blipFill>
          <a:blip r:embed="rId3" cstate="print"/>
          <a:stretch>
            <a:fillRect/>
          </a:stretch>
        </p:blipFill>
        <p:spPr>
          <a:xfrm>
            <a:off x="533400" y="2286000"/>
            <a:ext cx="3581400" cy="2374539"/>
          </a:xfrm>
        </p:spPr>
      </p:pic>
      <p:pic>
        <p:nvPicPr>
          <p:cNvPr id="6" name="Picture 5" descr="spotted-porcupinefish-iii-dave-fleetham.jpg"/>
          <p:cNvPicPr>
            <a:picLocks noChangeAspect="1"/>
          </p:cNvPicPr>
          <p:nvPr/>
        </p:nvPicPr>
        <p:blipFill>
          <a:blip r:embed="rId4" cstate="print"/>
          <a:stretch>
            <a:fillRect/>
          </a:stretch>
        </p:blipFill>
        <p:spPr>
          <a:xfrm>
            <a:off x="4914900" y="2286000"/>
            <a:ext cx="3543300" cy="2362200"/>
          </a:xfrm>
          <a:prstGeom prst="rect">
            <a:avLst/>
          </a:prstGeom>
        </p:spPr>
      </p:pic>
      <p:sp>
        <p:nvSpPr>
          <p:cNvPr id="7" name="TextBox 6"/>
          <p:cNvSpPr txBox="1"/>
          <p:nvPr/>
        </p:nvSpPr>
        <p:spPr>
          <a:xfrm>
            <a:off x="1524000" y="5029200"/>
            <a:ext cx="1600200" cy="369332"/>
          </a:xfrm>
          <a:prstGeom prst="rect">
            <a:avLst/>
          </a:prstGeom>
          <a:noFill/>
        </p:spPr>
        <p:txBody>
          <a:bodyPr wrap="square" rtlCol="0">
            <a:spAutoFit/>
          </a:bodyPr>
          <a:lstStyle/>
          <a:p>
            <a:pPr algn="ctr"/>
            <a:r>
              <a:rPr lang="en-US" dirty="0" smtClean="0"/>
              <a:t>#5</a:t>
            </a:r>
            <a:endParaRPr lang="en-US" dirty="0"/>
          </a:p>
        </p:txBody>
      </p:sp>
      <p:sp>
        <p:nvSpPr>
          <p:cNvPr id="8" name="TextBox 7"/>
          <p:cNvSpPr txBox="1"/>
          <p:nvPr/>
        </p:nvSpPr>
        <p:spPr>
          <a:xfrm>
            <a:off x="5867400" y="5105400"/>
            <a:ext cx="1600200" cy="369332"/>
          </a:xfrm>
          <a:prstGeom prst="rect">
            <a:avLst/>
          </a:prstGeom>
          <a:noFill/>
        </p:spPr>
        <p:txBody>
          <a:bodyPr wrap="square" rtlCol="0">
            <a:spAutoFit/>
          </a:bodyPr>
          <a:lstStyle/>
          <a:p>
            <a:pPr algn="ctr"/>
            <a:r>
              <a:rPr lang="en-US" dirty="0" smtClean="0"/>
              <a:t>#6</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Links for Organisms</a:t>
            </a:r>
            <a:endParaRPr lang="en-US" dirty="0"/>
          </a:p>
        </p:txBody>
      </p:sp>
      <p:sp>
        <p:nvSpPr>
          <p:cNvPr id="3" name="Content Placeholder 2"/>
          <p:cNvSpPr>
            <a:spLocks noGrp="1"/>
          </p:cNvSpPr>
          <p:nvPr>
            <p:ph sz="half" idx="1"/>
          </p:nvPr>
        </p:nvSpPr>
        <p:spPr/>
        <p:txBody>
          <a:bodyPr>
            <a:normAutofit fontScale="25000" lnSpcReduction="20000"/>
          </a:bodyPr>
          <a:lstStyle/>
          <a:p>
            <a:pPr>
              <a:buNone/>
            </a:pPr>
            <a:endParaRPr lang="en-US" b="1" dirty="0" smtClean="0"/>
          </a:p>
          <a:p>
            <a:r>
              <a:rPr lang="en-US" sz="4800" b="1" dirty="0" smtClean="0">
                <a:latin typeface="Garamond" pitchFamily="18" charset="0"/>
                <a:hlinkClick r:id="rId3"/>
              </a:rPr>
              <a:t>Secrets of the Ocean Realm</a:t>
            </a:r>
            <a:r>
              <a:rPr lang="en-US" sz="4800" dirty="0" smtClean="0">
                <a:latin typeface="Garamond" pitchFamily="18" charset="0"/>
              </a:rPr>
              <a:t> </a:t>
            </a:r>
            <a:br>
              <a:rPr lang="en-US" sz="4800" dirty="0" smtClean="0">
                <a:latin typeface="Garamond" pitchFamily="18" charset="0"/>
              </a:rPr>
            </a:br>
            <a:r>
              <a:rPr lang="en-US" sz="4800" dirty="0" smtClean="0">
                <a:latin typeface="Garamond" pitchFamily="18" charset="0"/>
              </a:rPr>
              <a:t>1. </a:t>
            </a:r>
            <a:r>
              <a:rPr lang="en-US" sz="4800" u="sng" dirty="0" smtClean="0">
                <a:latin typeface="Garamond" pitchFamily="18" charset="0"/>
              </a:rPr>
              <a:t>City in the Sea</a:t>
            </a:r>
            <a:r>
              <a:rPr lang="en-US" sz="4800" dirty="0" smtClean="0">
                <a:latin typeface="Garamond" pitchFamily="18" charset="0"/>
              </a:rPr>
              <a:t>: grouper, reef shark, turtle, barracuda, stingray </a:t>
            </a:r>
            <a:br>
              <a:rPr lang="en-US" sz="4800" dirty="0" smtClean="0">
                <a:latin typeface="Garamond" pitchFamily="18" charset="0"/>
              </a:rPr>
            </a:br>
            <a:r>
              <a:rPr lang="en-US" sz="4800" dirty="0" smtClean="0">
                <a:latin typeface="Garamond" pitchFamily="18" charset="0"/>
              </a:rPr>
              <a:t>2. </a:t>
            </a:r>
            <a:r>
              <a:rPr lang="en-US" sz="4800" u="sng" dirty="0" smtClean="0">
                <a:latin typeface="Garamond" pitchFamily="18" charset="0"/>
              </a:rPr>
              <a:t>Venom</a:t>
            </a:r>
            <a:r>
              <a:rPr lang="en-US" sz="4800" dirty="0" smtClean="0">
                <a:latin typeface="Garamond" pitchFamily="18" charset="0"/>
              </a:rPr>
              <a:t>:  </a:t>
            </a:r>
            <a:r>
              <a:rPr lang="en-US" sz="4800" dirty="0" err="1" smtClean="0">
                <a:latin typeface="Garamond" pitchFamily="18" charset="0"/>
              </a:rPr>
              <a:t>nudibranch</a:t>
            </a:r>
            <a:r>
              <a:rPr lang="en-US" sz="4800" dirty="0" smtClean="0">
                <a:latin typeface="Garamond" pitchFamily="18" charset="0"/>
              </a:rPr>
              <a:t>, clown </a:t>
            </a:r>
            <a:r>
              <a:rPr lang="en-US" sz="4800" dirty="0" err="1" smtClean="0">
                <a:latin typeface="Garamond" pitchFamily="18" charset="0"/>
              </a:rPr>
              <a:t>anemonefish</a:t>
            </a:r>
            <a:r>
              <a:rPr lang="en-US" sz="4800" dirty="0" smtClean="0">
                <a:latin typeface="Garamond" pitchFamily="18" charset="0"/>
              </a:rPr>
              <a:t>, jellyfish, lionfish </a:t>
            </a:r>
            <a:br>
              <a:rPr lang="en-US" sz="4800" dirty="0" smtClean="0">
                <a:latin typeface="Garamond" pitchFamily="18" charset="0"/>
              </a:rPr>
            </a:br>
            <a:r>
              <a:rPr lang="en-US" sz="4800" dirty="0" smtClean="0">
                <a:latin typeface="Garamond" pitchFamily="18" charset="0"/>
              </a:rPr>
              <a:t>3. </a:t>
            </a:r>
            <a:r>
              <a:rPr lang="en-US" sz="4800" u="sng" dirty="0" smtClean="0">
                <a:latin typeface="Garamond" pitchFamily="18" charset="0"/>
              </a:rPr>
              <a:t>Survival</a:t>
            </a:r>
            <a:r>
              <a:rPr lang="en-US" sz="4800" dirty="0" smtClean="0">
                <a:latin typeface="Garamond" pitchFamily="18" charset="0"/>
              </a:rPr>
              <a:t>: sea turtle, octopus </a:t>
            </a:r>
            <a:br>
              <a:rPr lang="en-US" sz="4800" dirty="0" smtClean="0">
                <a:latin typeface="Garamond" pitchFamily="18" charset="0"/>
              </a:rPr>
            </a:br>
            <a:r>
              <a:rPr lang="en-US" sz="4800" dirty="0" smtClean="0">
                <a:latin typeface="Garamond" pitchFamily="18" charset="0"/>
              </a:rPr>
              <a:t>4. </a:t>
            </a:r>
            <a:r>
              <a:rPr lang="en-US" sz="4800" u="sng" dirty="0" smtClean="0">
                <a:latin typeface="Garamond" pitchFamily="18" charset="0"/>
              </a:rPr>
              <a:t>Star Gardens</a:t>
            </a:r>
            <a:r>
              <a:rPr lang="en-US" sz="4800" dirty="0" smtClean="0">
                <a:latin typeface="Garamond" pitchFamily="18" charset="0"/>
              </a:rPr>
              <a:t>: sea stars, sea urchin </a:t>
            </a:r>
            <a:br>
              <a:rPr lang="en-US" sz="4800" dirty="0" smtClean="0">
                <a:latin typeface="Garamond" pitchFamily="18" charset="0"/>
              </a:rPr>
            </a:br>
            <a:r>
              <a:rPr lang="en-US" sz="4800" dirty="0" smtClean="0">
                <a:latin typeface="Garamond" pitchFamily="18" charset="0"/>
              </a:rPr>
              <a:t>5. </a:t>
            </a:r>
            <a:r>
              <a:rPr lang="en-US" sz="4800" u="sng" dirty="0" smtClean="0">
                <a:latin typeface="Garamond" pitchFamily="18" charset="0"/>
              </a:rPr>
              <a:t>Darkness</a:t>
            </a:r>
            <a:r>
              <a:rPr lang="en-US" sz="4800" dirty="0" smtClean="0">
                <a:latin typeface="Garamond" pitchFamily="18" charset="0"/>
              </a:rPr>
              <a:t>: brain coral, lobster</a:t>
            </a:r>
          </a:p>
          <a:p>
            <a:endParaRPr lang="en-US" sz="4800" dirty="0" smtClean="0">
              <a:latin typeface="Garamond" pitchFamily="18" charset="0"/>
            </a:endParaRPr>
          </a:p>
          <a:p>
            <a:r>
              <a:rPr lang="en-US" sz="4800" dirty="0" smtClean="0">
                <a:latin typeface="Garamond" pitchFamily="18" charset="0"/>
              </a:rPr>
              <a:t>Enchanted Learning – Coral Reefs</a:t>
            </a:r>
          </a:p>
          <a:p>
            <a:endParaRPr lang="en-US" sz="4800" dirty="0" smtClean="0">
              <a:latin typeface="Garamond" pitchFamily="18" charset="0"/>
            </a:endParaRPr>
          </a:p>
          <a:p>
            <a:r>
              <a:rPr lang="en-US" sz="4800" b="1" dirty="0" smtClean="0">
                <a:latin typeface="Garamond" pitchFamily="18" charset="0"/>
                <a:hlinkClick r:id="rId4"/>
              </a:rPr>
              <a:t>The </a:t>
            </a:r>
            <a:r>
              <a:rPr lang="en-US" sz="4800" b="1" dirty="0" err="1" smtClean="0">
                <a:latin typeface="Garamond" pitchFamily="18" charset="0"/>
                <a:hlinkClick r:id="rId4"/>
              </a:rPr>
              <a:t>Shedd</a:t>
            </a:r>
            <a:r>
              <a:rPr lang="en-US" sz="4800" b="1" dirty="0" smtClean="0">
                <a:latin typeface="Garamond" pitchFamily="18" charset="0"/>
                <a:hlinkClick r:id="rId4"/>
              </a:rPr>
              <a:t> Aquarium - Explore by Animal</a:t>
            </a:r>
            <a:r>
              <a:rPr lang="en-US" sz="4800" dirty="0" smtClean="0">
                <a:latin typeface="Garamond" pitchFamily="18" charset="0"/>
              </a:rPr>
              <a:t/>
            </a:r>
            <a:br>
              <a:rPr lang="en-US" sz="4800" dirty="0" smtClean="0">
                <a:latin typeface="Garamond" pitchFamily="18" charset="0"/>
              </a:rPr>
            </a:br>
            <a:r>
              <a:rPr lang="en-US" sz="4800" dirty="0" smtClean="0">
                <a:latin typeface="Garamond" pitchFamily="18" charset="0"/>
              </a:rPr>
              <a:t>Scroll down the list on the left side</a:t>
            </a:r>
          </a:p>
          <a:p>
            <a:endParaRPr lang="en-US" sz="4800" dirty="0" smtClean="0">
              <a:latin typeface="Garamond" pitchFamily="18" charset="0"/>
            </a:endParaRPr>
          </a:p>
          <a:p>
            <a:r>
              <a:rPr lang="en-US" sz="4800" b="1" dirty="0" smtClean="0">
                <a:latin typeface="Garamond" pitchFamily="18" charset="0"/>
                <a:hlinkClick r:id="rId5" tooltip="Shedd Aquarium - Explorer's Guide"/>
              </a:rPr>
              <a:t>The </a:t>
            </a:r>
            <a:r>
              <a:rPr lang="en-US" sz="4800" b="1" dirty="0" err="1" smtClean="0">
                <a:latin typeface="Garamond" pitchFamily="18" charset="0"/>
                <a:hlinkClick r:id="rId5" tooltip="Shedd Aquarium - Explorer's Guide"/>
              </a:rPr>
              <a:t>Shedd</a:t>
            </a:r>
            <a:r>
              <a:rPr lang="en-US" sz="4800" b="1" dirty="0" smtClean="0">
                <a:latin typeface="Garamond" pitchFamily="18" charset="0"/>
                <a:hlinkClick r:id="rId5" tooltip="Shedd Aquarium - Explorer's Guide"/>
              </a:rPr>
              <a:t> Aquarium - </a:t>
            </a:r>
            <a:r>
              <a:rPr lang="en-US" sz="4800" b="1" dirty="0" err="1" smtClean="0">
                <a:latin typeface="Garamond" pitchFamily="18" charset="0"/>
                <a:hlinkClick r:id="rId5" tooltip="Shedd Aquarium - Explorer's Guide"/>
              </a:rPr>
              <a:t>Shedd</a:t>
            </a:r>
            <a:r>
              <a:rPr lang="en-US" sz="4800" b="1" dirty="0" smtClean="0">
                <a:latin typeface="Garamond" pitchFamily="18" charset="0"/>
                <a:hlinkClick r:id="rId5" tooltip="Shedd Aquarium - Explorer's Guide"/>
              </a:rPr>
              <a:t> Educational Adventures - Explorer's Guide</a:t>
            </a:r>
            <a:br>
              <a:rPr lang="en-US" sz="4800" b="1" dirty="0" smtClean="0">
                <a:latin typeface="Garamond" pitchFamily="18" charset="0"/>
                <a:hlinkClick r:id="rId5" tooltip="Shedd Aquarium - Explorer's Guide"/>
              </a:rPr>
            </a:br>
            <a:r>
              <a:rPr lang="en-US" sz="4800" dirty="0" smtClean="0">
                <a:latin typeface="Garamond" pitchFamily="18" charset="0"/>
              </a:rPr>
              <a:t>Click on Plants and Animals and Places: Land and Sea</a:t>
            </a:r>
            <a:br>
              <a:rPr lang="en-US" sz="4800" dirty="0" smtClean="0">
                <a:latin typeface="Garamond" pitchFamily="18" charset="0"/>
              </a:rPr>
            </a:br>
            <a:endParaRPr lang="en-US" sz="4800" dirty="0" smtClean="0">
              <a:latin typeface="Garamond" pitchFamily="18" charset="0"/>
            </a:endParaRPr>
          </a:p>
          <a:p>
            <a:r>
              <a:rPr lang="en-US" sz="4800" b="1" dirty="0" smtClean="0">
                <a:latin typeface="Garamond" pitchFamily="18" charset="0"/>
                <a:hlinkClick r:id="rId6"/>
              </a:rPr>
              <a:t>Enchanted Learning/ Oceans</a:t>
            </a:r>
            <a:r>
              <a:rPr lang="en-US" sz="4800" dirty="0" smtClean="0">
                <a:latin typeface="Garamond" pitchFamily="18" charset="0"/>
              </a:rPr>
              <a:t> </a:t>
            </a:r>
            <a:br>
              <a:rPr lang="en-US" sz="4800" dirty="0" smtClean="0">
                <a:latin typeface="Garamond" pitchFamily="18" charset="0"/>
              </a:rPr>
            </a:br>
            <a:r>
              <a:rPr lang="en-US" sz="4800" dirty="0" smtClean="0">
                <a:latin typeface="Garamond" pitchFamily="18" charset="0"/>
              </a:rPr>
              <a:t>Click on the pictures of ocean animals to get more information. Queen conch, krill, plankton, lobster, shrimp, Portuguese Man o War (jellyfish), clams, crabs, dolphins, cuttlefish, angelfish, sea stars</a:t>
            </a:r>
          </a:p>
          <a:p>
            <a:endParaRPr lang="en-US" sz="4800" dirty="0" smtClean="0">
              <a:latin typeface="Garamond" pitchFamily="18" charset="0"/>
            </a:endParaRPr>
          </a:p>
          <a:p>
            <a:r>
              <a:rPr lang="en-US" sz="4800" b="1" dirty="0" smtClean="0">
                <a:latin typeface="Garamond" pitchFamily="18" charset="0"/>
                <a:hlinkClick r:id="rId7"/>
              </a:rPr>
              <a:t>Reef News- Fishes</a:t>
            </a:r>
            <a:r>
              <a:rPr lang="en-US" sz="4800" dirty="0" smtClean="0">
                <a:latin typeface="Garamond" pitchFamily="18" charset="0"/>
              </a:rPr>
              <a:t> </a:t>
            </a:r>
            <a:br>
              <a:rPr lang="en-US" sz="4800" dirty="0" smtClean="0">
                <a:latin typeface="Garamond" pitchFamily="18" charset="0"/>
              </a:rPr>
            </a:br>
            <a:r>
              <a:rPr lang="en-US" sz="4800" dirty="0" smtClean="0">
                <a:latin typeface="Garamond" pitchFamily="18" charset="0"/>
              </a:rPr>
              <a:t>Angelfish, </a:t>
            </a:r>
            <a:r>
              <a:rPr lang="en-US" sz="4800" dirty="0" err="1" smtClean="0">
                <a:latin typeface="Garamond" pitchFamily="18" charset="0"/>
              </a:rPr>
              <a:t>trumpetfish</a:t>
            </a:r>
            <a:r>
              <a:rPr lang="en-US" sz="4800" dirty="0" smtClean="0">
                <a:latin typeface="Garamond" pitchFamily="18" charset="0"/>
              </a:rPr>
              <a:t>, Queen Triggerfish, Sergeant </a:t>
            </a:r>
            <a:r>
              <a:rPr lang="en-US" sz="4800" dirty="0" err="1" smtClean="0">
                <a:latin typeface="Garamond" pitchFamily="18" charset="0"/>
              </a:rPr>
              <a:t>Major,lionfish</a:t>
            </a:r>
            <a:r>
              <a:rPr lang="en-US" sz="4800" dirty="0" smtClean="0">
                <a:latin typeface="Garamond" pitchFamily="18" charset="0"/>
              </a:rPr>
              <a:t>, stingray, parrotfish,  </a:t>
            </a:r>
            <a:br>
              <a:rPr lang="en-US" sz="4800" dirty="0" smtClean="0">
                <a:latin typeface="Garamond" pitchFamily="18" charset="0"/>
              </a:rPr>
            </a:br>
            <a:r>
              <a:rPr lang="en-US" sz="4800" dirty="0" smtClean="0">
                <a:latin typeface="Garamond" pitchFamily="18" charset="0"/>
              </a:rPr>
              <a:t>Red Hind fish, reef shark, King Angelfish, Blue Tang, yellow goatfish, Nassau Grouper, Garibaldi, Black Jack, </a:t>
            </a:r>
            <a:r>
              <a:rPr lang="en-US" sz="4800" dirty="0" err="1" smtClean="0">
                <a:latin typeface="Garamond" pitchFamily="18" charset="0"/>
              </a:rPr>
              <a:t>soldierfish</a:t>
            </a:r>
            <a:r>
              <a:rPr lang="en-US" sz="4800" dirty="0" smtClean="0">
                <a:latin typeface="Garamond" pitchFamily="18" charset="0"/>
              </a:rPr>
              <a:t>, needlefish</a:t>
            </a:r>
          </a:p>
          <a:p>
            <a:endParaRPr lang="en-US" dirty="0" smtClean="0"/>
          </a:p>
        </p:txBody>
      </p:sp>
      <p:sp>
        <p:nvSpPr>
          <p:cNvPr id="5" name="Content Placeholder 4"/>
          <p:cNvSpPr>
            <a:spLocks noGrp="1"/>
          </p:cNvSpPr>
          <p:nvPr>
            <p:ph sz="half" idx="2"/>
          </p:nvPr>
        </p:nvSpPr>
        <p:spPr/>
        <p:txBody>
          <a:bodyPr>
            <a:noAutofit/>
          </a:bodyPr>
          <a:lstStyle/>
          <a:p>
            <a:r>
              <a:rPr lang="en-US" sz="1200" b="1" dirty="0" smtClean="0">
                <a:latin typeface="Garamond" pitchFamily="18" charset="0"/>
                <a:hlinkClick r:id="rId8"/>
              </a:rPr>
              <a:t>Reef News- Critters</a:t>
            </a:r>
            <a:r>
              <a:rPr lang="en-US" sz="1200" dirty="0" smtClean="0">
                <a:latin typeface="Garamond" pitchFamily="18" charset="0"/>
              </a:rPr>
              <a:t> </a:t>
            </a:r>
            <a:br>
              <a:rPr lang="en-US" sz="1200" dirty="0" smtClean="0">
                <a:latin typeface="Garamond" pitchFamily="18" charset="0"/>
              </a:rPr>
            </a:br>
            <a:r>
              <a:rPr lang="en-US" sz="1200" dirty="0" smtClean="0">
                <a:latin typeface="Garamond" pitchFamily="18" charset="0"/>
              </a:rPr>
              <a:t>dolphin, loggerhead turtle, green turtle, lobster, Christmas Tree worm, Flamingo Tongue snail, Vase sponge, Tube Sponge, Barrel sponge, Feather Duster Worm</a:t>
            </a:r>
          </a:p>
          <a:p>
            <a:r>
              <a:rPr lang="en-US" sz="1200" b="1" dirty="0" smtClean="0">
                <a:latin typeface="Garamond" pitchFamily="18" charset="0"/>
                <a:hlinkClick r:id="rId9"/>
              </a:rPr>
              <a:t>Ocean Link </a:t>
            </a:r>
            <a:r>
              <a:rPr lang="en-US" sz="1200" dirty="0" smtClean="0">
                <a:latin typeface="Garamond" pitchFamily="18" charset="0"/>
                <a:hlinkClick r:id="rId10"/>
              </a:rPr>
              <a:t> </a:t>
            </a:r>
            <a:r>
              <a:rPr lang="en-US" sz="1200" dirty="0" smtClean="0">
                <a:latin typeface="Garamond" pitchFamily="18" charset="0"/>
              </a:rPr>
              <a:t/>
            </a:r>
            <a:br>
              <a:rPr lang="en-US" sz="1200" dirty="0" smtClean="0">
                <a:latin typeface="Garamond" pitchFamily="18" charset="0"/>
              </a:rPr>
            </a:br>
            <a:r>
              <a:rPr lang="en-US" sz="1200" dirty="0" smtClean="0">
                <a:latin typeface="Garamond" pitchFamily="18" charset="0"/>
              </a:rPr>
              <a:t>Click on the inks listed.</a:t>
            </a:r>
          </a:p>
          <a:p>
            <a:pPr>
              <a:buNone/>
            </a:pPr>
            <a:endParaRPr lang="en-US" sz="1200" dirty="0" smtClean="0">
              <a:latin typeface="Garamond" pitchFamily="18" charset="0"/>
            </a:endParaRPr>
          </a:p>
          <a:p>
            <a:r>
              <a:rPr lang="en-US" sz="1200" b="1" dirty="0" smtClean="0">
                <a:latin typeface="Garamond" pitchFamily="18" charset="0"/>
                <a:hlinkClick r:id="rId11" tooltip="National Marine Sanctuaries - Photo Galleries"/>
              </a:rPr>
              <a:t>National Marine Sanctuaries - Photo Galleries</a:t>
            </a:r>
            <a:r>
              <a:rPr lang="en-US" sz="1200" dirty="0" smtClean="0">
                <a:latin typeface="Garamond" pitchFamily="18" charset="0"/>
              </a:rPr>
              <a:t/>
            </a:r>
            <a:br>
              <a:rPr lang="en-US" sz="1200" dirty="0" smtClean="0">
                <a:latin typeface="Garamond" pitchFamily="18" charset="0"/>
              </a:rPr>
            </a:br>
            <a:r>
              <a:rPr lang="en-US" sz="1200" dirty="0" smtClean="0">
                <a:latin typeface="Garamond" pitchFamily="18" charset="0"/>
              </a:rPr>
              <a:t>Click on the links for each sanctuary.</a:t>
            </a:r>
            <a:br>
              <a:rPr lang="en-US" sz="1200" dirty="0" smtClean="0">
                <a:latin typeface="Garamond" pitchFamily="18" charset="0"/>
              </a:rPr>
            </a:br>
            <a:r>
              <a:rPr lang="en-US" sz="1200" dirty="0" smtClean="0">
                <a:latin typeface="Garamond" pitchFamily="18" charset="0"/>
              </a:rPr>
              <a:t>Try Florida Keys, Channel Islands, Gray's Reef, Monterey Bay </a:t>
            </a:r>
            <a:br>
              <a:rPr lang="en-US" sz="1200" dirty="0" smtClean="0">
                <a:latin typeface="Garamond" pitchFamily="18" charset="0"/>
              </a:rPr>
            </a:br>
            <a:r>
              <a:rPr lang="en-US" sz="1200" dirty="0" smtClean="0">
                <a:latin typeface="Garamond" pitchFamily="18" charset="0"/>
              </a:rPr>
              <a:t>Photos with short descriptions: lobster, sea grass, Elkhorn coral, sea fan, shrimp on brain coral, Christmas Tree Worm, Yellowtail Snapper, Spotted Eagle Ray, Queen Angelfish, </a:t>
            </a:r>
            <a:r>
              <a:rPr lang="en-US" sz="1200" dirty="0" err="1" smtClean="0">
                <a:latin typeface="Garamond" pitchFamily="18" charset="0"/>
              </a:rPr>
              <a:t>butterflyfish</a:t>
            </a:r>
            <a:r>
              <a:rPr lang="en-US" sz="1200" dirty="0" smtClean="0">
                <a:latin typeface="Garamond" pitchFamily="18" charset="0"/>
              </a:rPr>
              <a:t> </a:t>
            </a:r>
          </a:p>
          <a:p>
            <a:endParaRPr lang="en-US" sz="1200" dirty="0" smtClean="0">
              <a:latin typeface="Garamond" pitchFamily="18" charset="0"/>
            </a:endParaRPr>
          </a:p>
          <a:p>
            <a:r>
              <a:rPr lang="en-US" sz="1200" b="1" dirty="0" smtClean="0">
                <a:latin typeface="Garamond" pitchFamily="18" charset="0"/>
                <a:hlinkClick r:id="rId12"/>
              </a:rPr>
              <a:t>Fish Identification Pictures</a:t>
            </a:r>
            <a:r>
              <a:rPr lang="en-US" sz="1200" dirty="0" smtClean="0">
                <a:latin typeface="Garamond" pitchFamily="18" charset="0"/>
              </a:rPr>
              <a:t> </a:t>
            </a:r>
            <a:br>
              <a:rPr lang="en-US" sz="1200" dirty="0" smtClean="0">
                <a:latin typeface="Garamond" pitchFamily="18" charset="0"/>
              </a:rPr>
            </a:br>
            <a:r>
              <a:rPr lang="en-US" sz="1200" dirty="0" smtClean="0">
                <a:latin typeface="Garamond" pitchFamily="18" charset="0"/>
              </a:rPr>
              <a:t>Photos of many types of fish: angelfish, butterfly fish, etc.</a:t>
            </a:r>
          </a:p>
          <a:p>
            <a:endParaRPr lang="en-US" sz="1200" b="1" dirty="0" smtClean="0">
              <a:latin typeface="Garamond" pitchFamily="18" charset="0"/>
              <a:hlinkClick r:id="rId13" tooltip="Plankton- Nature Works"/>
            </a:endParaRPr>
          </a:p>
          <a:p>
            <a:r>
              <a:rPr lang="en-US" sz="1200" b="1" dirty="0" smtClean="0">
                <a:latin typeface="Garamond" pitchFamily="18" charset="0"/>
                <a:hlinkClick r:id="rId13" tooltip="Plankton- Nature Works"/>
              </a:rPr>
              <a:t>Plankton- Nature Works</a:t>
            </a:r>
            <a:r>
              <a:rPr lang="en-US" sz="1400" dirty="0" smtClean="0">
                <a:latin typeface="Garamond" pitchFamily="18" charset="0"/>
              </a:rPr>
              <a:t/>
            </a:r>
            <a:br>
              <a:rPr lang="en-US" sz="1400" dirty="0" smtClean="0">
                <a:latin typeface="Garamond" pitchFamily="18" charset="0"/>
              </a:rPr>
            </a:br>
            <a:r>
              <a:rPr lang="en-US" sz="1200" dirty="0" smtClean="0">
                <a:latin typeface="Garamond" pitchFamily="18" charset="0"/>
              </a:rPr>
              <a:t>Information about plankton</a:t>
            </a:r>
          </a:p>
          <a:p>
            <a:pPr>
              <a:buNone/>
            </a:pPr>
            <a:endParaRPr lang="en-US" sz="1200" dirty="0" smtClean="0">
              <a:latin typeface="Garamond" pitchFamily="18" charset="0"/>
            </a:endParaRPr>
          </a:p>
          <a:p>
            <a:r>
              <a:rPr lang="en-US" sz="1200" b="1" dirty="0" smtClean="0">
                <a:latin typeface="Garamond" pitchFamily="18" charset="0"/>
                <a:hlinkClick r:id="rId14"/>
              </a:rPr>
              <a:t>Florida Fishing Guide</a:t>
            </a:r>
            <a:r>
              <a:rPr lang="en-US" sz="1200" dirty="0" smtClean="0">
                <a:latin typeface="Garamond" pitchFamily="18" charset="0"/>
              </a:rPr>
              <a:t> </a:t>
            </a:r>
            <a:br>
              <a:rPr lang="en-US" sz="1200" dirty="0" smtClean="0">
                <a:latin typeface="Garamond" pitchFamily="18" charset="0"/>
              </a:rPr>
            </a:br>
            <a:r>
              <a:rPr lang="en-US" sz="1200" dirty="0" smtClean="0">
                <a:latin typeface="Garamond" pitchFamily="18" charset="0"/>
              </a:rPr>
              <a:t>Many types of fish with pictures and descriptions- </a:t>
            </a:r>
            <a:br>
              <a:rPr lang="en-US" sz="1200" dirty="0" smtClean="0">
                <a:latin typeface="Garamond" pitchFamily="18" charset="0"/>
              </a:rPr>
            </a:br>
            <a:r>
              <a:rPr lang="en-US" sz="1200" dirty="0" smtClean="0">
                <a:latin typeface="Garamond" pitchFamily="18" charset="0"/>
              </a:rPr>
              <a:t>groupers, yellowtail snapper, red snapper, jacks, jewfish, sea bass</a:t>
            </a:r>
          </a:p>
          <a:p>
            <a:endParaRPr lang="en-US" sz="1400" dirty="0">
              <a:latin typeface="Garamond"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 Organism</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sz="2600" u="sng" dirty="0" smtClean="0">
                <a:latin typeface="Garamond" pitchFamily="18" charset="0"/>
              </a:rPr>
              <a:t>Researching An Organism</a:t>
            </a:r>
            <a:r>
              <a:rPr lang="en-US" sz="2600" dirty="0" smtClean="0">
                <a:latin typeface="Garamond" pitchFamily="18" charset="0"/>
              </a:rPr>
              <a:t> </a:t>
            </a:r>
            <a:br>
              <a:rPr lang="en-US" sz="2600" dirty="0" smtClean="0">
                <a:latin typeface="Garamond" pitchFamily="18" charset="0"/>
              </a:rPr>
            </a:br>
            <a:r>
              <a:rPr lang="en-US" sz="2600" dirty="0" smtClean="0">
                <a:latin typeface="Garamond" pitchFamily="18" charset="0"/>
              </a:rPr>
              <a:t>Each coral reef diver team member should pick one of the pictured organisms or one from the list of additional organisms. Each team member should choose a DIFFERENT organism to research. </a:t>
            </a:r>
          </a:p>
          <a:p>
            <a:pPr>
              <a:buNone/>
            </a:pPr>
            <a:endParaRPr lang="en-US" sz="2600" dirty="0" smtClean="0">
              <a:latin typeface="Garamond" pitchFamily="18" charset="0"/>
            </a:endParaRPr>
          </a:p>
          <a:p>
            <a:pPr>
              <a:buNone/>
            </a:pPr>
            <a:r>
              <a:rPr lang="en-US" sz="2600" dirty="0" smtClean="0">
                <a:latin typeface="Garamond" pitchFamily="18" charset="0"/>
              </a:rPr>
              <a:t>For the organism you have chosen, use this </a:t>
            </a:r>
            <a:r>
              <a:rPr lang="en-US" sz="2600" dirty="0" smtClean="0">
                <a:latin typeface="Garamond" pitchFamily="18" charset="0"/>
                <a:hlinkClick r:id="rId3" action="ppaction://hlinkfile"/>
              </a:rPr>
              <a:t>template </a:t>
            </a:r>
            <a:r>
              <a:rPr lang="en-US" sz="2600" dirty="0" smtClean="0">
                <a:latin typeface="Garamond" pitchFamily="18" charset="0"/>
              </a:rPr>
              <a:t>and:</a:t>
            </a:r>
          </a:p>
          <a:p>
            <a:r>
              <a:rPr lang="en-US" sz="2200" dirty="0" smtClean="0">
                <a:latin typeface="Garamond" pitchFamily="18" charset="0"/>
              </a:rPr>
              <a:t>Draw or insert a picture.</a:t>
            </a:r>
          </a:p>
          <a:p>
            <a:r>
              <a:rPr lang="en-US" sz="2200" dirty="0" smtClean="0">
                <a:latin typeface="Garamond" pitchFamily="18" charset="0"/>
              </a:rPr>
              <a:t>Write the name of the organism.</a:t>
            </a:r>
          </a:p>
          <a:p>
            <a:r>
              <a:rPr lang="en-US" sz="2200" dirty="0" smtClean="0">
                <a:latin typeface="Garamond" pitchFamily="18" charset="0"/>
              </a:rPr>
              <a:t>Identify the group to which it belongs. (fish, mollusk, algae, crustacean, plant, reptile, etc.)</a:t>
            </a:r>
          </a:p>
          <a:p>
            <a:r>
              <a:rPr lang="en-US" sz="2200" dirty="0" smtClean="0">
                <a:latin typeface="Garamond" pitchFamily="18" charset="0"/>
              </a:rPr>
              <a:t>List its diet and diagram its place in a food chain or web. (what it eats and what eats it)</a:t>
            </a:r>
          </a:p>
          <a:p>
            <a:r>
              <a:rPr lang="en-US" sz="2200" dirty="0" smtClean="0">
                <a:latin typeface="Garamond" pitchFamily="18" charset="0"/>
              </a:rPr>
              <a:t>Describe how it is adapted to its environment. (examples: adaptations to catch prey or to hide, escape or protect itself; adaptations for movement; helpful relationship with another organism)</a:t>
            </a: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 Organism</a:t>
            </a:r>
            <a:endParaRPr lang="en-US" dirty="0"/>
          </a:p>
        </p:txBody>
      </p:sp>
      <p:sp>
        <p:nvSpPr>
          <p:cNvPr id="3" name="Content Placeholder 2"/>
          <p:cNvSpPr>
            <a:spLocks noGrp="1"/>
          </p:cNvSpPr>
          <p:nvPr>
            <p:ph sz="half" idx="1"/>
          </p:nvPr>
        </p:nvSpPr>
        <p:spPr/>
        <p:txBody>
          <a:bodyPr>
            <a:normAutofit fontScale="92500" lnSpcReduction="20000"/>
          </a:bodyPr>
          <a:lstStyle/>
          <a:p>
            <a:pPr algn="ctr">
              <a:buNone/>
            </a:pPr>
            <a:r>
              <a:rPr lang="en-US" b="1" u="sng" dirty="0" smtClean="0"/>
              <a:t>Additional List of Organisms</a:t>
            </a:r>
          </a:p>
          <a:p>
            <a:r>
              <a:rPr lang="en-US" sz="2600" dirty="0" smtClean="0">
                <a:latin typeface="Garamond" pitchFamily="18" charset="0"/>
              </a:rPr>
              <a:t>Lionfish</a:t>
            </a:r>
          </a:p>
          <a:p>
            <a:r>
              <a:rPr lang="en-US" sz="2600" dirty="0" smtClean="0">
                <a:latin typeface="Garamond" pitchFamily="18" charset="0"/>
              </a:rPr>
              <a:t>Manta Ray</a:t>
            </a:r>
          </a:p>
          <a:p>
            <a:r>
              <a:rPr lang="en-US" sz="2600" dirty="0" smtClean="0">
                <a:latin typeface="Garamond" pitchFamily="18" charset="0"/>
              </a:rPr>
              <a:t>Brain coral</a:t>
            </a:r>
          </a:p>
          <a:p>
            <a:r>
              <a:rPr lang="en-US" sz="2600" dirty="0" smtClean="0">
                <a:latin typeface="Garamond" pitchFamily="18" charset="0"/>
              </a:rPr>
              <a:t>Clown Anemone fish</a:t>
            </a:r>
          </a:p>
          <a:p>
            <a:r>
              <a:rPr lang="en-US" sz="2600" dirty="0" smtClean="0">
                <a:latin typeface="Garamond" pitchFamily="18" charset="0"/>
              </a:rPr>
              <a:t>Shrimp or Banded Coral </a:t>
            </a:r>
          </a:p>
          <a:p>
            <a:r>
              <a:rPr lang="en-US" sz="2600" dirty="0" err="1" smtClean="0">
                <a:latin typeface="Garamond" pitchFamily="18" charset="0"/>
              </a:rPr>
              <a:t>ShrimpVase</a:t>
            </a:r>
            <a:r>
              <a:rPr lang="en-US" sz="2600" dirty="0" smtClean="0">
                <a:latin typeface="Garamond" pitchFamily="18" charset="0"/>
              </a:rPr>
              <a:t> or Tube Sponge </a:t>
            </a:r>
          </a:p>
          <a:p>
            <a:r>
              <a:rPr lang="en-US" sz="2600" dirty="0" err="1" smtClean="0">
                <a:latin typeface="Garamond" pitchFamily="18" charset="0"/>
              </a:rPr>
              <a:t>Entermorpha</a:t>
            </a:r>
            <a:r>
              <a:rPr lang="en-US" sz="2600" dirty="0" smtClean="0">
                <a:latin typeface="Garamond" pitchFamily="18" charset="0"/>
              </a:rPr>
              <a:t> (sea grass)</a:t>
            </a:r>
          </a:p>
          <a:p>
            <a:r>
              <a:rPr lang="en-US" sz="2600" dirty="0" smtClean="0">
                <a:latin typeface="Garamond" pitchFamily="18" charset="0"/>
              </a:rPr>
              <a:t>Phytoplankton</a:t>
            </a:r>
          </a:p>
          <a:p>
            <a:r>
              <a:rPr lang="en-US" sz="2600" dirty="0" smtClean="0">
                <a:latin typeface="Garamond" pitchFamily="18" charset="0"/>
              </a:rPr>
              <a:t>Butterfly fish</a:t>
            </a:r>
          </a:p>
          <a:p>
            <a:r>
              <a:rPr lang="en-US" sz="2600" dirty="0" smtClean="0">
                <a:latin typeface="Garamond" pitchFamily="18" charset="0"/>
              </a:rPr>
              <a:t>Caribbean Reef Shark</a:t>
            </a:r>
          </a:p>
          <a:p>
            <a:r>
              <a:rPr lang="en-US" sz="2600" dirty="0" smtClean="0">
                <a:latin typeface="Garamond" pitchFamily="18" charset="0"/>
              </a:rPr>
              <a:t>Octopus</a:t>
            </a:r>
          </a:p>
        </p:txBody>
      </p:sp>
      <p:sp>
        <p:nvSpPr>
          <p:cNvPr id="4" name="Content Placeholder 3"/>
          <p:cNvSpPr>
            <a:spLocks noGrp="1"/>
          </p:cNvSpPr>
          <p:nvPr>
            <p:ph sz="half" idx="2"/>
          </p:nvPr>
        </p:nvSpPr>
        <p:spPr/>
        <p:txBody>
          <a:bodyPr>
            <a:normAutofit fontScale="92500" lnSpcReduction="20000"/>
          </a:bodyPr>
          <a:lstStyle/>
          <a:p>
            <a:r>
              <a:rPr lang="en-US" dirty="0" smtClean="0">
                <a:latin typeface="Garamond" pitchFamily="18" charset="0"/>
              </a:rPr>
              <a:t>Garibaldi fish</a:t>
            </a:r>
          </a:p>
          <a:p>
            <a:r>
              <a:rPr lang="en-US" dirty="0" smtClean="0">
                <a:latin typeface="Garamond" pitchFamily="18" charset="0"/>
              </a:rPr>
              <a:t>Queen Conch</a:t>
            </a:r>
          </a:p>
          <a:p>
            <a:r>
              <a:rPr lang="en-US" dirty="0" smtClean="0">
                <a:latin typeface="Garamond" pitchFamily="18" charset="0"/>
              </a:rPr>
              <a:t>Sea Urchin</a:t>
            </a:r>
          </a:p>
          <a:p>
            <a:r>
              <a:rPr lang="en-US" dirty="0" smtClean="0">
                <a:latin typeface="Garamond" pitchFamily="18" charset="0"/>
              </a:rPr>
              <a:t>Seahorse</a:t>
            </a:r>
          </a:p>
          <a:p>
            <a:r>
              <a:rPr lang="en-US" dirty="0" smtClean="0">
                <a:latin typeface="Garamond" pitchFamily="18" charset="0"/>
              </a:rPr>
              <a:t>Triggerfish</a:t>
            </a:r>
          </a:p>
          <a:p>
            <a:r>
              <a:rPr lang="en-US" dirty="0" smtClean="0">
                <a:latin typeface="Garamond" pitchFamily="18" charset="0"/>
              </a:rPr>
              <a:t>Nurse shark</a:t>
            </a:r>
          </a:p>
          <a:p>
            <a:r>
              <a:rPr lang="en-US" dirty="0" smtClean="0">
                <a:latin typeface="Garamond" pitchFamily="18" charset="0"/>
              </a:rPr>
              <a:t>Goatfish</a:t>
            </a:r>
          </a:p>
          <a:p>
            <a:r>
              <a:rPr lang="en-US" dirty="0" err="1" smtClean="0">
                <a:latin typeface="Garamond" pitchFamily="18" charset="0"/>
              </a:rPr>
              <a:t>BlueTangKrill</a:t>
            </a:r>
            <a:endParaRPr lang="en-US" dirty="0" smtClean="0">
              <a:latin typeface="Garamond" pitchFamily="18" charset="0"/>
            </a:endParaRPr>
          </a:p>
          <a:p>
            <a:r>
              <a:rPr lang="en-US" dirty="0" smtClean="0">
                <a:latin typeface="Garamond" pitchFamily="18" charset="0"/>
              </a:rPr>
              <a:t>Dolphin</a:t>
            </a:r>
          </a:p>
          <a:p>
            <a:r>
              <a:rPr lang="en-US" dirty="0" smtClean="0">
                <a:latin typeface="Garamond" pitchFamily="18" charset="0"/>
              </a:rPr>
              <a:t>Stingray</a:t>
            </a:r>
          </a:p>
          <a:p>
            <a:r>
              <a:rPr lang="en-US" dirty="0" smtClean="0">
                <a:latin typeface="Garamond" pitchFamily="18" charset="0"/>
              </a:rPr>
              <a:t>Sea Turtle (Green, Leatherback, etc.)</a:t>
            </a:r>
          </a:p>
          <a:p>
            <a:r>
              <a:rPr lang="en-US" dirty="0" smtClean="0">
                <a:latin typeface="Garamond" pitchFamily="18" charset="0"/>
              </a:rPr>
              <a:t>Coral Spotted Eagle Ray</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for Research</a:t>
            </a:r>
            <a:endParaRPr lang="en-US" dirty="0"/>
          </a:p>
        </p:txBody>
      </p:sp>
      <p:sp>
        <p:nvSpPr>
          <p:cNvPr id="3" name="Content Placeholder 2"/>
          <p:cNvSpPr>
            <a:spLocks noGrp="1"/>
          </p:cNvSpPr>
          <p:nvPr>
            <p:ph sz="half" idx="1"/>
          </p:nvPr>
        </p:nvSpPr>
        <p:spPr/>
        <p:txBody>
          <a:bodyPr>
            <a:normAutofit fontScale="40000" lnSpcReduction="20000"/>
          </a:bodyPr>
          <a:lstStyle/>
          <a:p>
            <a:r>
              <a:rPr lang="en-US" b="1" dirty="0" smtClean="0">
                <a:latin typeface="Garamond" pitchFamily="18" charset="0"/>
                <a:hlinkClick r:id="rId3"/>
              </a:rPr>
              <a:t>Secrets of the Ocean Realm</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1. </a:t>
            </a:r>
            <a:r>
              <a:rPr lang="en-US" u="sng" dirty="0" smtClean="0">
                <a:latin typeface="Garamond" pitchFamily="18" charset="0"/>
              </a:rPr>
              <a:t>City in the Sea</a:t>
            </a:r>
            <a:r>
              <a:rPr lang="en-US" dirty="0" smtClean="0">
                <a:latin typeface="Garamond" pitchFamily="18" charset="0"/>
              </a:rPr>
              <a:t>: grouper, reef shark, turtle, barracuda, stingray </a:t>
            </a:r>
            <a:br>
              <a:rPr lang="en-US" dirty="0" smtClean="0">
                <a:latin typeface="Garamond" pitchFamily="18" charset="0"/>
              </a:rPr>
            </a:br>
            <a:r>
              <a:rPr lang="en-US" dirty="0" smtClean="0">
                <a:latin typeface="Garamond" pitchFamily="18" charset="0"/>
              </a:rPr>
              <a:t>2. </a:t>
            </a:r>
            <a:r>
              <a:rPr lang="en-US" u="sng" dirty="0" smtClean="0">
                <a:latin typeface="Garamond" pitchFamily="18" charset="0"/>
              </a:rPr>
              <a:t>Venom</a:t>
            </a:r>
            <a:r>
              <a:rPr lang="en-US" dirty="0" smtClean="0">
                <a:latin typeface="Garamond" pitchFamily="18" charset="0"/>
              </a:rPr>
              <a:t>:  </a:t>
            </a:r>
            <a:r>
              <a:rPr lang="en-US" dirty="0" err="1" smtClean="0">
                <a:latin typeface="Garamond" pitchFamily="18" charset="0"/>
              </a:rPr>
              <a:t>nudibranch</a:t>
            </a:r>
            <a:r>
              <a:rPr lang="en-US" dirty="0" smtClean="0">
                <a:latin typeface="Garamond" pitchFamily="18" charset="0"/>
              </a:rPr>
              <a:t>, clown </a:t>
            </a:r>
            <a:r>
              <a:rPr lang="en-US" dirty="0" err="1" smtClean="0">
                <a:latin typeface="Garamond" pitchFamily="18" charset="0"/>
              </a:rPr>
              <a:t>anemonefish</a:t>
            </a:r>
            <a:r>
              <a:rPr lang="en-US" dirty="0" smtClean="0">
                <a:latin typeface="Garamond" pitchFamily="18" charset="0"/>
              </a:rPr>
              <a:t>, jellyfish, lionfish </a:t>
            </a:r>
            <a:br>
              <a:rPr lang="en-US" dirty="0" smtClean="0">
                <a:latin typeface="Garamond" pitchFamily="18" charset="0"/>
              </a:rPr>
            </a:br>
            <a:r>
              <a:rPr lang="en-US" dirty="0" smtClean="0">
                <a:latin typeface="Garamond" pitchFamily="18" charset="0"/>
              </a:rPr>
              <a:t>3. </a:t>
            </a:r>
            <a:r>
              <a:rPr lang="en-US" u="sng" dirty="0" smtClean="0">
                <a:latin typeface="Garamond" pitchFamily="18" charset="0"/>
              </a:rPr>
              <a:t>Survival</a:t>
            </a:r>
            <a:r>
              <a:rPr lang="en-US" dirty="0" smtClean="0">
                <a:latin typeface="Garamond" pitchFamily="18" charset="0"/>
              </a:rPr>
              <a:t>: sea turtle, octopus </a:t>
            </a:r>
            <a:br>
              <a:rPr lang="en-US" dirty="0" smtClean="0">
                <a:latin typeface="Garamond" pitchFamily="18" charset="0"/>
              </a:rPr>
            </a:br>
            <a:r>
              <a:rPr lang="en-US" dirty="0" smtClean="0">
                <a:latin typeface="Garamond" pitchFamily="18" charset="0"/>
              </a:rPr>
              <a:t>4. </a:t>
            </a:r>
            <a:r>
              <a:rPr lang="en-US" u="sng" dirty="0" smtClean="0">
                <a:latin typeface="Garamond" pitchFamily="18" charset="0"/>
              </a:rPr>
              <a:t>Star Gardens</a:t>
            </a:r>
            <a:r>
              <a:rPr lang="en-US" dirty="0" smtClean="0">
                <a:latin typeface="Garamond" pitchFamily="18" charset="0"/>
              </a:rPr>
              <a:t>: sea stars, sea urchin </a:t>
            </a:r>
            <a:br>
              <a:rPr lang="en-US" dirty="0" smtClean="0">
                <a:latin typeface="Garamond" pitchFamily="18" charset="0"/>
              </a:rPr>
            </a:br>
            <a:r>
              <a:rPr lang="en-US" dirty="0" smtClean="0">
                <a:latin typeface="Garamond" pitchFamily="18" charset="0"/>
              </a:rPr>
              <a:t>5. </a:t>
            </a:r>
            <a:r>
              <a:rPr lang="en-US" u="sng" dirty="0" smtClean="0">
                <a:latin typeface="Garamond" pitchFamily="18" charset="0"/>
              </a:rPr>
              <a:t>Darkness</a:t>
            </a:r>
            <a:r>
              <a:rPr lang="en-US" dirty="0" smtClean="0">
                <a:latin typeface="Garamond" pitchFamily="18" charset="0"/>
              </a:rPr>
              <a:t>: brain coral, lobster</a:t>
            </a:r>
          </a:p>
          <a:p>
            <a:endParaRPr lang="en-US" dirty="0" smtClean="0">
              <a:latin typeface="Garamond" pitchFamily="18" charset="0"/>
            </a:endParaRPr>
          </a:p>
          <a:p>
            <a:r>
              <a:rPr lang="en-US" dirty="0" smtClean="0">
                <a:latin typeface="Garamond" pitchFamily="18" charset="0"/>
              </a:rPr>
              <a:t>Enchanted Learning – Coral Reefs</a:t>
            </a:r>
          </a:p>
          <a:p>
            <a:endParaRPr lang="en-US" dirty="0" smtClean="0">
              <a:latin typeface="Garamond" pitchFamily="18" charset="0"/>
            </a:endParaRPr>
          </a:p>
          <a:p>
            <a:r>
              <a:rPr lang="en-US" b="1" dirty="0" smtClean="0">
                <a:latin typeface="Garamond" pitchFamily="18" charset="0"/>
                <a:hlinkClick r:id="rId4"/>
              </a:rPr>
              <a:t>The </a:t>
            </a:r>
            <a:r>
              <a:rPr lang="en-US" b="1" dirty="0" err="1" smtClean="0">
                <a:latin typeface="Garamond" pitchFamily="18" charset="0"/>
                <a:hlinkClick r:id="rId4"/>
              </a:rPr>
              <a:t>Shedd</a:t>
            </a:r>
            <a:r>
              <a:rPr lang="en-US" b="1" dirty="0" smtClean="0">
                <a:latin typeface="Garamond" pitchFamily="18" charset="0"/>
                <a:hlinkClick r:id="rId4"/>
              </a:rPr>
              <a:t> Aquarium - Explore by Animal</a:t>
            </a:r>
            <a:r>
              <a:rPr lang="en-US" dirty="0" smtClean="0">
                <a:latin typeface="Garamond" pitchFamily="18" charset="0"/>
              </a:rPr>
              <a:t/>
            </a:r>
            <a:br>
              <a:rPr lang="en-US" dirty="0" smtClean="0">
                <a:latin typeface="Garamond" pitchFamily="18" charset="0"/>
              </a:rPr>
            </a:br>
            <a:r>
              <a:rPr lang="en-US" dirty="0" smtClean="0">
                <a:latin typeface="Garamond" pitchFamily="18" charset="0"/>
              </a:rPr>
              <a:t>Scroll down the list on the left side</a:t>
            </a:r>
          </a:p>
          <a:p>
            <a:endParaRPr lang="en-US" dirty="0" smtClean="0">
              <a:latin typeface="Garamond" pitchFamily="18" charset="0"/>
            </a:endParaRPr>
          </a:p>
          <a:p>
            <a:r>
              <a:rPr lang="en-US" b="1" dirty="0" smtClean="0">
                <a:latin typeface="Garamond" pitchFamily="18" charset="0"/>
                <a:hlinkClick r:id="rId5" tooltip="Shedd Aquarium - Explorer's Guide"/>
              </a:rPr>
              <a:t>The </a:t>
            </a:r>
            <a:r>
              <a:rPr lang="en-US" b="1" dirty="0" err="1" smtClean="0">
                <a:latin typeface="Garamond" pitchFamily="18" charset="0"/>
                <a:hlinkClick r:id="rId5" tooltip="Shedd Aquarium - Explorer's Guide"/>
              </a:rPr>
              <a:t>Shedd</a:t>
            </a:r>
            <a:r>
              <a:rPr lang="en-US" b="1" dirty="0" smtClean="0">
                <a:latin typeface="Garamond" pitchFamily="18" charset="0"/>
                <a:hlinkClick r:id="rId5" tooltip="Shedd Aquarium - Explorer's Guide"/>
              </a:rPr>
              <a:t> Aquarium - </a:t>
            </a:r>
            <a:r>
              <a:rPr lang="en-US" b="1" dirty="0" err="1" smtClean="0">
                <a:latin typeface="Garamond" pitchFamily="18" charset="0"/>
                <a:hlinkClick r:id="rId5" tooltip="Shedd Aquarium - Explorer's Guide"/>
              </a:rPr>
              <a:t>Shedd</a:t>
            </a:r>
            <a:r>
              <a:rPr lang="en-US" b="1" dirty="0" smtClean="0">
                <a:latin typeface="Garamond" pitchFamily="18" charset="0"/>
                <a:hlinkClick r:id="rId5" tooltip="Shedd Aquarium - Explorer's Guide"/>
              </a:rPr>
              <a:t> Educational Adventures - Explorer's Guide</a:t>
            </a:r>
            <a:br>
              <a:rPr lang="en-US" b="1" dirty="0" smtClean="0">
                <a:latin typeface="Garamond" pitchFamily="18" charset="0"/>
                <a:hlinkClick r:id="rId5" tooltip="Shedd Aquarium - Explorer's Guide"/>
              </a:rPr>
            </a:br>
            <a:r>
              <a:rPr lang="en-US" dirty="0" smtClean="0">
                <a:latin typeface="Garamond" pitchFamily="18" charset="0"/>
              </a:rPr>
              <a:t>Click on Plants and Animals and Places: Land and Sea</a:t>
            </a:r>
            <a:br>
              <a:rPr lang="en-US" dirty="0" smtClean="0">
                <a:latin typeface="Garamond" pitchFamily="18" charset="0"/>
              </a:rPr>
            </a:br>
            <a:endParaRPr lang="en-US" dirty="0" smtClean="0">
              <a:latin typeface="Garamond" pitchFamily="18" charset="0"/>
            </a:endParaRPr>
          </a:p>
          <a:p>
            <a:r>
              <a:rPr lang="en-US" b="1" dirty="0" smtClean="0">
                <a:latin typeface="Garamond" pitchFamily="18" charset="0"/>
                <a:hlinkClick r:id="rId6"/>
              </a:rPr>
              <a:t>Enchanted Learning/ Oceans</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Click on the pictures of ocean animals to get more information. Queen conch, krill, plankton, lobster, shrimp, Portuguese Man o War (jellyfish), clams, crabs, dolphins, cuttlefish, angelfish, sea stars</a:t>
            </a:r>
          </a:p>
          <a:p>
            <a:endParaRPr lang="en-US" dirty="0" smtClean="0">
              <a:latin typeface="Garamond" pitchFamily="18" charset="0"/>
            </a:endParaRPr>
          </a:p>
          <a:p>
            <a:r>
              <a:rPr lang="en-US" b="1" dirty="0" smtClean="0">
                <a:latin typeface="Garamond" pitchFamily="18" charset="0"/>
                <a:hlinkClick r:id="rId7"/>
              </a:rPr>
              <a:t>Reef News- Fishes</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Angelfish, </a:t>
            </a:r>
            <a:r>
              <a:rPr lang="en-US" dirty="0" err="1" smtClean="0">
                <a:latin typeface="Garamond" pitchFamily="18" charset="0"/>
              </a:rPr>
              <a:t>trumpetfish</a:t>
            </a:r>
            <a:r>
              <a:rPr lang="en-US" dirty="0" smtClean="0">
                <a:latin typeface="Garamond" pitchFamily="18" charset="0"/>
              </a:rPr>
              <a:t>, Queen Triggerfish, Sergeant </a:t>
            </a:r>
            <a:r>
              <a:rPr lang="en-US" dirty="0" err="1" smtClean="0">
                <a:latin typeface="Garamond" pitchFamily="18" charset="0"/>
              </a:rPr>
              <a:t>Major,lionfish</a:t>
            </a:r>
            <a:r>
              <a:rPr lang="en-US" dirty="0" smtClean="0">
                <a:latin typeface="Garamond" pitchFamily="18" charset="0"/>
              </a:rPr>
              <a:t>, stingray, parrotfish,  </a:t>
            </a:r>
            <a:br>
              <a:rPr lang="en-US" dirty="0" smtClean="0">
                <a:latin typeface="Garamond" pitchFamily="18" charset="0"/>
              </a:rPr>
            </a:br>
            <a:r>
              <a:rPr lang="en-US" dirty="0" smtClean="0">
                <a:latin typeface="Garamond" pitchFamily="18" charset="0"/>
              </a:rPr>
              <a:t>Red Hind fish, reef shark, King Angelfish, Blue Tang, yellow goatfish, Nassau Grouper, Garibaldi, Black Jack, </a:t>
            </a:r>
            <a:r>
              <a:rPr lang="en-US" dirty="0" err="1" smtClean="0">
                <a:latin typeface="Garamond" pitchFamily="18" charset="0"/>
              </a:rPr>
              <a:t>soldierfish</a:t>
            </a:r>
            <a:r>
              <a:rPr lang="en-US" dirty="0" smtClean="0">
                <a:latin typeface="Garamond" pitchFamily="18" charset="0"/>
              </a:rPr>
              <a:t>, needlefish</a:t>
            </a:r>
          </a:p>
          <a:p>
            <a:endParaRPr lang="en-US" dirty="0" smtClean="0"/>
          </a:p>
          <a:p>
            <a:endParaRPr lang="en-US" dirty="0"/>
          </a:p>
        </p:txBody>
      </p:sp>
      <p:sp>
        <p:nvSpPr>
          <p:cNvPr id="4" name="Content Placeholder 3"/>
          <p:cNvSpPr>
            <a:spLocks noGrp="1"/>
          </p:cNvSpPr>
          <p:nvPr>
            <p:ph sz="half" idx="2"/>
          </p:nvPr>
        </p:nvSpPr>
        <p:spPr/>
        <p:txBody>
          <a:bodyPr>
            <a:normAutofit fontScale="40000" lnSpcReduction="20000"/>
          </a:bodyPr>
          <a:lstStyle/>
          <a:p>
            <a:r>
              <a:rPr lang="en-US" b="1" dirty="0" smtClean="0">
                <a:latin typeface="Garamond" pitchFamily="18" charset="0"/>
                <a:hlinkClick r:id="rId8"/>
              </a:rPr>
              <a:t>Reef News- Critters</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dolphin, loggerhead turtle, green turtle, lobster, Christmas Tree worm, Flamingo Tongue snail, Vase sponge, Tube Sponge, Barrel sponge, Feather Duster Worm</a:t>
            </a:r>
          </a:p>
          <a:p>
            <a:r>
              <a:rPr lang="en-US" b="1" dirty="0" smtClean="0">
                <a:latin typeface="Garamond" pitchFamily="18" charset="0"/>
                <a:hlinkClick r:id="rId9"/>
              </a:rPr>
              <a:t>Ocean Link </a:t>
            </a:r>
            <a:r>
              <a:rPr lang="en-US" dirty="0" smtClean="0">
                <a:latin typeface="Garamond" pitchFamily="18" charset="0"/>
                <a:hlinkClick r:id="rId10"/>
              </a:rPr>
              <a:t> </a:t>
            </a:r>
            <a:r>
              <a:rPr lang="en-US" dirty="0" smtClean="0">
                <a:latin typeface="Garamond" pitchFamily="18" charset="0"/>
              </a:rPr>
              <a:t/>
            </a:r>
            <a:br>
              <a:rPr lang="en-US" dirty="0" smtClean="0">
                <a:latin typeface="Garamond" pitchFamily="18" charset="0"/>
              </a:rPr>
            </a:br>
            <a:r>
              <a:rPr lang="en-US" dirty="0" smtClean="0">
                <a:latin typeface="Garamond" pitchFamily="18" charset="0"/>
              </a:rPr>
              <a:t>Click on the inks listed.</a:t>
            </a:r>
          </a:p>
          <a:p>
            <a:pPr>
              <a:buNone/>
            </a:pPr>
            <a:endParaRPr lang="en-US" dirty="0" smtClean="0">
              <a:latin typeface="Garamond" pitchFamily="18" charset="0"/>
            </a:endParaRPr>
          </a:p>
          <a:p>
            <a:r>
              <a:rPr lang="en-US" b="1" dirty="0" smtClean="0">
                <a:latin typeface="Garamond" pitchFamily="18" charset="0"/>
                <a:hlinkClick r:id="rId11" tooltip="National Marine Sanctuaries - Photo Galleries"/>
              </a:rPr>
              <a:t>National Marine Sanctuaries - Photo Galleries</a:t>
            </a:r>
            <a:r>
              <a:rPr lang="en-US" dirty="0" smtClean="0">
                <a:latin typeface="Garamond" pitchFamily="18" charset="0"/>
              </a:rPr>
              <a:t/>
            </a:r>
            <a:br>
              <a:rPr lang="en-US" dirty="0" smtClean="0">
                <a:latin typeface="Garamond" pitchFamily="18" charset="0"/>
              </a:rPr>
            </a:br>
            <a:r>
              <a:rPr lang="en-US" dirty="0" smtClean="0">
                <a:latin typeface="Garamond" pitchFamily="18" charset="0"/>
              </a:rPr>
              <a:t>Click on the links for each sanctuary.</a:t>
            </a:r>
            <a:br>
              <a:rPr lang="en-US" dirty="0" smtClean="0">
                <a:latin typeface="Garamond" pitchFamily="18" charset="0"/>
              </a:rPr>
            </a:br>
            <a:r>
              <a:rPr lang="en-US" dirty="0" smtClean="0">
                <a:latin typeface="Garamond" pitchFamily="18" charset="0"/>
              </a:rPr>
              <a:t>Try Florida Keys, Channel Islands, Gray's Reef, Monterey Bay </a:t>
            </a:r>
            <a:br>
              <a:rPr lang="en-US" dirty="0" smtClean="0">
                <a:latin typeface="Garamond" pitchFamily="18" charset="0"/>
              </a:rPr>
            </a:br>
            <a:r>
              <a:rPr lang="en-US" dirty="0" smtClean="0">
                <a:latin typeface="Garamond" pitchFamily="18" charset="0"/>
              </a:rPr>
              <a:t>Photos with short descriptions: lobster, sea grass, Elkhorn coral, sea fan, shrimp on brain coral, Christmas Tree Worm, Yellowtail Snapper, Spotted Eagle Ray, Queen Angelfish, </a:t>
            </a:r>
            <a:r>
              <a:rPr lang="en-US" dirty="0" err="1" smtClean="0">
                <a:latin typeface="Garamond" pitchFamily="18" charset="0"/>
              </a:rPr>
              <a:t>butterflyfish</a:t>
            </a:r>
            <a:r>
              <a:rPr lang="en-US" dirty="0" smtClean="0">
                <a:latin typeface="Garamond" pitchFamily="18" charset="0"/>
              </a:rPr>
              <a:t> </a:t>
            </a:r>
          </a:p>
          <a:p>
            <a:endParaRPr lang="en-US" dirty="0" smtClean="0">
              <a:latin typeface="Garamond" pitchFamily="18" charset="0"/>
            </a:endParaRPr>
          </a:p>
          <a:p>
            <a:r>
              <a:rPr lang="en-US" b="1" dirty="0" smtClean="0">
                <a:latin typeface="Garamond" pitchFamily="18" charset="0"/>
                <a:hlinkClick r:id="rId12"/>
              </a:rPr>
              <a:t>Fish Identification Pictures</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Photos of many types of fish: angelfish, butterfly fish, etc.</a:t>
            </a:r>
          </a:p>
          <a:p>
            <a:endParaRPr lang="en-US" b="1" dirty="0" smtClean="0">
              <a:latin typeface="Garamond" pitchFamily="18" charset="0"/>
              <a:hlinkClick r:id="rId13" tooltip="Plankton- Nature Works"/>
            </a:endParaRPr>
          </a:p>
          <a:p>
            <a:r>
              <a:rPr lang="en-US" b="1" dirty="0" smtClean="0">
                <a:latin typeface="Garamond" pitchFamily="18" charset="0"/>
                <a:hlinkClick r:id="rId13" tooltip="Plankton- Nature Works"/>
              </a:rPr>
              <a:t>Plankton- Nature Works</a:t>
            </a:r>
            <a:r>
              <a:rPr lang="en-US" sz="3200" dirty="0" smtClean="0">
                <a:latin typeface="Garamond" pitchFamily="18" charset="0"/>
              </a:rPr>
              <a:t/>
            </a:r>
            <a:br>
              <a:rPr lang="en-US" sz="3200" dirty="0" smtClean="0">
                <a:latin typeface="Garamond" pitchFamily="18" charset="0"/>
              </a:rPr>
            </a:br>
            <a:r>
              <a:rPr lang="en-US" dirty="0" smtClean="0">
                <a:latin typeface="Garamond" pitchFamily="18" charset="0"/>
              </a:rPr>
              <a:t>Information about plankton</a:t>
            </a:r>
          </a:p>
          <a:p>
            <a:pPr>
              <a:buNone/>
            </a:pPr>
            <a:endParaRPr lang="en-US" dirty="0" smtClean="0">
              <a:latin typeface="Garamond" pitchFamily="18" charset="0"/>
            </a:endParaRPr>
          </a:p>
          <a:p>
            <a:r>
              <a:rPr lang="en-US" b="1" dirty="0" smtClean="0">
                <a:latin typeface="Garamond" pitchFamily="18" charset="0"/>
                <a:hlinkClick r:id="rId14"/>
              </a:rPr>
              <a:t>Florida Fishing Guide</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Many types of fish with pictures and descriptions- </a:t>
            </a:r>
            <a:br>
              <a:rPr lang="en-US" dirty="0" smtClean="0">
                <a:latin typeface="Garamond" pitchFamily="18" charset="0"/>
              </a:rPr>
            </a:br>
            <a:r>
              <a:rPr lang="en-US" dirty="0" smtClean="0">
                <a:latin typeface="Garamond" pitchFamily="18" charset="0"/>
              </a:rPr>
              <a:t>groupers, yellowtail snapper, red snapper, jacks, jewfish, sea bass</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Mission 4: Coral Reefs in Danger</a:t>
            </a:r>
            <a:endParaRPr lang="en-US" dirty="0"/>
          </a:p>
        </p:txBody>
      </p:sp>
      <p:sp>
        <p:nvSpPr>
          <p:cNvPr id="7" name="Content Placeholder 6"/>
          <p:cNvSpPr>
            <a:spLocks noGrp="1"/>
          </p:cNvSpPr>
          <p:nvPr>
            <p:ph idx="1"/>
          </p:nvPr>
        </p:nvSpPr>
        <p:spPr>
          <a:xfrm>
            <a:off x="457200" y="1775191"/>
            <a:ext cx="8229600" cy="4854209"/>
          </a:xfrm>
        </p:spPr>
        <p:txBody>
          <a:bodyPr>
            <a:normAutofit/>
          </a:bodyPr>
          <a:lstStyle/>
          <a:p>
            <a:r>
              <a:rPr lang="en-US" sz="2200" b="1" dirty="0" smtClean="0">
                <a:latin typeface="Garamond" pitchFamily="18" charset="0"/>
              </a:rPr>
              <a:t>Three coral reefs have been damaged and are in trouble! You and your team have been selected to be part of the crew on the ship, </a:t>
            </a:r>
            <a:r>
              <a:rPr lang="en-US" sz="2200" b="1" i="1" dirty="0" smtClean="0">
                <a:latin typeface="Garamond" pitchFamily="18" charset="0"/>
              </a:rPr>
              <a:t>Coral Reef Explorer</a:t>
            </a:r>
            <a:r>
              <a:rPr lang="en-US" sz="2200" b="1" dirty="0" smtClean="0">
                <a:latin typeface="Garamond" pitchFamily="18" charset="0"/>
              </a:rPr>
              <a:t>. You will be investigating these reefs to discover the cause of the reef damage. </a:t>
            </a:r>
          </a:p>
          <a:p>
            <a:pPr>
              <a:buNone/>
            </a:pPr>
            <a:endParaRPr lang="en-US" sz="2200" dirty="0" smtClean="0">
              <a:latin typeface="Garamond" pitchFamily="18" charset="0"/>
            </a:endParaRPr>
          </a:p>
          <a:p>
            <a:pPr>
              <a:buNone/>
            </a:pPr>
            <a:r>
              <a:rPr lang="en-US" sz="2200" b="1" dirty="0" smtClean="0">
                <a:latin typeface="Garamond" pitchFamily="18" charset="0"/>
              </a:rPr>
              <a:t>When you complete this mission you should be able to:</a:t>
            </a:r>
          </a:p>
          <a:p>
            <a:r>
              <a:rPr lang="en-US" sz="2000" dirty="0" smtClean="0">
                <a:latin typeface="Garamond" pitchFamily="18" charset="0"/>
              </a:rPr>
              <a:t>Describe problems that are currently endangering the coral reefs.</a:t>
            </a:r>
          </a:p>
          <a:p>
            <a:r>
              <a:rPr lang="en-US" sz="2000" dirty="0" smtClean="0">
                <a:latin typeface="Garamond" pitchFamily="18" charset="0"/>
              </a:rPr>
              <a:t>Determine the suspect (cause) in each of these cases. </a:t>
            </a:r>
          </a:p>
          <a:p>
            <a:r>
              <a:rPr lang="en-US" sz="2000" dirty="0" smtClean="0">
                <a:latin typeface="Garamond" pitchFamily="18" charset="0"/>
              </a:rPr>
              <a:t>Research methods for protecting coral reefs and develop a plan to stop the damage at these sites. </a:t>
            </a:r>
          </a:p>
          <a:p>
            <a:r>
              <a:rPr lang="en-US" sz="2000" dirty="0" smtClean="0">
                <a:latin typeface="Garamond" pitchFamily="18" charset="0"/>
              </a:rPr>
              <a:t>Present your findings in a multimedia presentation (PowerPoint)</a:t>
            </a:r>
          </a:p>
          <a:p>
            <a:pPr>
              <a:buNone/>
            </a:pPr>
            <a:endParaRPr lang="en-US" sz="2600" dirty="0" smtClean="0">
              <a:latin typeface="Garamond" pitchFamily="18" charset="0"/>
            </a:endParaRPr>
          </a:p>
          <a:p>
            <a:pPr algn="ctr">
              <a:buNone/>
            </a:pPr>
            <a:r>
              <a:rPr lang="en-US" sz="1800" dirty="0" smtClean="0">
                <a:latin typeface="Garamond" pitchFamily="18" charset="0"/>
              </a:rPr>
              <a:t>Rubric for this section can be found in your Research Journal.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in the Coral Reef</a:t>
            </a:r>
            <a:endParaRPr lang="en-US" dirty="0"/>
          </a:p>
        </p:txBody>
      </p:sp>
      <p:sp>
        <p:nvSpPr>
          <p:cNvPr id="3" name="Content Placeholder 2"/>
          <p:cNvSpPr>
            <a:spLocks noGrp="1"/>
          </p:cNvSpPr>
          <p:nvPr>
            <p:ph sz="half" idx="1"/>
          </p:nvPr>
        </p:nvSpPr>
        <p:spPr>
          <a:xfrm>
            <a:off x="457200" y="1773936"/>
            <a:ext cx="4038600" cy="4703064"/>
          </a:xfrm>
        </p:spPr>
        <p:txBody>
          <a:bodyPr>
            <a:normAutofit fontScale="55000" lnSpcReduction="20000"/>
          </a:bodyPr>
          <a:lstStyle/>
          <a:p>
            <a:r>
              <a:rPr lang="en-US" b="1" u="sng" dirty="0" smtClean="0">
                <a:latin typeface="Garamond" pitchFamily="18" charset="0"/>
              </a:rPr>
              <a:t>Coral Reef Mystery Questions </a:t>
            </a:r>
            <a:r>
              <a:rPr lang="en-US" dirty="0" smtClean="0">
                <a:latin typeface="Garamond" pitchFamily="18" charset="0"/>
              </a:rPr>
              <a:t>Use the links to the right to help you find clues to identify the suspect (cause) in the above cases. </a:t>
            </a:r>
          </a:p>
          <a:p>
            <a:endParaRPr lang="en-US" dirty="0" smtClean="0">
              <a:latin typeface="Garamond" pitchFamily="18" charset="0"/>
            </a:endParaRPr>
          </a:p>
          <a:p>
            <a:r>
              <a:rPr lang="en-US" dirty="0" smtClean="0">
                <a:latin typeface="Garamond" pitchFamily="18" charset="0"/>
              </a:rPr>
              <a:t>Write your clues and answers in your ocean journal. You will use your journal notes to create your presentation when you are finished with your detective work.</a:t>
            </a:r>
          </a:p>
          <a:p>
            <a:pPr>
              <a:buNone/>
            </a:pPr>
            <a:endParaRPr lang="en-US" dirty="0" smtClean="0">
              <a:latin typeface="Garamond" pitchFamily="18" charset="0"/>
            </a:endParaRPr>
          </a:p>
          <a:p>
            <a:r>
              <a:rPr lang="en-US" dirty="0" smtClean="0">
                <a:latin typeface="Garamond" pitchFamily="18" charset="0"/>
              </a:rPr>
              <a:t>Work with your team to identify each of the 9 suspects (problems) that endanger reef ecosystems. </a:t>
            </a:r>
            <a:r>
              <a:rPr lang="en-US" u="sng" dirty="0" smtClean="0">
                <a:latin typeface="Garamond" pitchFamily="18" charset="0"/>
              </a:rPr>
              <a:t>List all</a:t>
            </a:r>
            <a:r>
              <a:rPr lang="en-US" dirty="0" smtClean="0">
                <a:latin typeface="Garamond" pitchFamily="18" charset="0"/>
              </a:rPr>
              <a:t> the suspects in your journal.</a:t>
            </a:r>
          </a:p>
          <a:p>
            <a:pPr>
              <a:buNone/>
            </a:pPr>
            <a:endParaRPr lang="en-US" dirty="0" smtClean="0">
              <a:latin typeface="Garamond" pitchFamily="18" charset="0"/>
            </a:endParaRPr>
          </a:p>
          <a:p>
            <a:r>
              <a:rPr lang="en-US" dirty="0" smtClean="0">
                <a:latin typeface="Garamond" pitchFamily="18" charset="0"/>
              </a:rPr>
              <a:t>Then you will try to determine which of these suspects are what caused the problems in case A, case B, and case C. Write your answers in your journal.</a:t>
            </a:r>
          </a:p>
          <a:p>
            <a:endParaRPr lang="en-US" dirty="0" smtClean="0">
              <a:latin typeface="Garamond" pitchFamily="18" charset="0"/>
            </a:endParaRPr>
          </a:p>
          <a:p>
            <a:r>
              <a:rPr lang="en-US" dirty="0" smtClean="0">
                <a:latin typeface="Garamond" pitchFamily="18" charset="0"/>
              </a:rPr>
              <a:t>Finally, you will describe possible solutions to stop or fix the damage. </a:t>
            </a:r>
          </a:p>
          <a:p>
            <a:endParaRPr lang="en-US" dirty="0"/>
          </a:p>
        </p:txBody>
      </p:sp>
      <p:sp>
        <p:nvSpPr>
          <p:cNvPr id="4" name="Content Placeholder 3"/>
          <p:cNvSpPr>
            <a:spLocks noGrp="1"/>
          </p:cNvSpPr>
          <p:nvPr>
            <p:ph sz="half" idx="2"/>
          </p:nvPr>
        </p:nvSpPr>
        <p:spPr/>
        <p:txBody>
          <a:bodyPr>
            <a:normAutofit fontScale="55000" lnSpcReduction="20000"/>
          </a:bodyPr>
          <a:lstStyle/>
          <a:p>
            <a:r>
              <a:rPr lang="en-US" b="1" dirty="0" smtClean="0">
                <a:hlinkClick r:id="rId3"/>
              </a:rPr>
              <a:t>Ocean World – Coral Reefs in Danger</a:t>
            </a:r>
            <a:endParaRPr lang="en-US" b="1" dirty="0" smtClean="0"/>
          </a:p>
          <a:p>
            <a:endParaRPr lang="en-US" dirty="0" smtClean="0"/>
          </a:p>
          <a:p>
            <a:r>
              <a:rPr lang="en-US" b="1" dirty="0" smtClean="0">
                <a:hlinkClick r:id="rId4" tooltip="Coral Reef Alliance- About Coral Reefs"/>
              </a:rPr>
              <a:t>The Coral Reef Alliance- About Coral Reefs</a:t>
            </a:r>
            <a:r>
              <a:rPr lang="en-US" b="1" dirty="0" smtClean="0"/>
              <a:t> </a:t>
            </a:r>
            <a:r>
              <a:rPr lang="en-US" sz="2200" dirty="0" smtClean="0"/>
              <a:t>Click on "Coral Reef Threats" and "Why Care?</a:t>
            </a:r>
            <a:r>
              <a:rPr lang="en-US" sz="2200" dirty="0" smtClean="0">
                <a:hlinkClick r:id="rId5" tooltip="Coral Reef Alliance- Best Practices"/>
              </a:rPr>
              <a:t>“</a:t>
            </a:r>
            <a:endParaRPr lang="en-US" sz="2200" dirty="0" smtClean="0"/>
          </a:p>
          <a:p>
            <a:endParaRPr lang="en-US" b="1" dirty="0" smtClean="0">
              <a:hlinkClick r:id="rId5" tooltip="Coral Reef Alliance- Best Practices"/>
            </a:endParaRPr>
          </a:p>
          <a:p>
            <a:r>
              <a:rPr lang="en-US" b="1" dirty="0" smtClean="0">
                <a:hlinkClick r:id="rId5" tooltip="Coral Reef Alliance- Best Practices"/>
              </a:rPr>
              <a:t>The Coral Reef Alliance- Guides and Best </a:t>
            </a:r>
            <a:r>
              <a:rPr lang="en-US" sz="2900" b="1" dirty="0" smtClean="0">
                <a:hlinkClick r:id="rId5" tooltip="Coral Reef Alliance- Best Practices"/>
              </a:rPr>
              <a:t>Practices</a:t>
            </a:r>
            <a:r>
              <a:rPr lang="en-US" sz="2200" dirty="0" smtClean="0"/>
              <a:t> Find out what everyone, businesses and tourists can do to help preserve coral reefs</a:t>
            </a:r>
          </a:p>
          <a:p>
            <a:r>
              <a:rPr lang="en-US" b="1" dirty="0" smtClean="0">
                <a:hlinkClick r:id="rId6"/>
              </a:rPr>
              <a:t>Florida Keys Marine Sanctuary- Resource Protection</a:t>
            </a:r>
            <a:r>
              <a:rPr lang="en-US" b="1" dirty="0" smtClean="0"/>
              <a:t> </a:t>
            </a:r>
            <a:r>
              <a:rPr lang="en-US" sz="2200" dirty="0" smtClean="0"/>
              <a:t>Go to both of these: </a:t>
            </a:r>
            <a:br>
              <a:rPr lang="en-US" sz="2200" dirty="0" smtClean="0"/>
            </a:br>
            <a:r>
              <a:rPr lang="en-US" sz="2200" dirty="0" smtClean="0"/>
              <a:t>1. Mooring Buoys </a:t>
            </a:r>
            <a:br>
              <a:rPr lang="en-US" sz="2200" dirty="0" smtClean="0"/>
            </a:br>
            <a:r>
              <a:rPr lang="en-US" sz="2200" dirty="0" smtClean="0"/>
              <a:t>2. Coral Reef Restoration</a:t>
            </a:r>
          </a:p>
          <a:p>
            <a:pPr>
              <a:buNone/>
            </a:pPr>
            <a:endParaRPr lang="en-US" sz="2200" dirty="0" smtClean="0"/>
          </a:p>
          <a:p>
            <a:r>
              <a:rPr lang="en-US" b="1" dirty="0" smtClean="0">
                <a:hlinkClick r:id="rId7" tooltip="Broward, Fl- Mooring Buoys"/>
              </a:rPr>
              <a:t>Broward County, Fl- Mooring Buoy Program</a:t>
            </a:r>
            <a:r>
              <a:rPr lang="en-US" b="1" dirty="0" smtClean="0"/>
              <a:t> </a:t>
            </a:r>
            <a:r>
              <a:rPr lang="en-US" sz="2200" dirty="0" smtClean="0"/>
              <a:t>Read about how using mooring buoys helps protect coral reefs</a:t>
            </a:r>
          </a:p>
          <a:p>
            <a:endParaRPr lang="en-US" sz="2200" dirty="0" smtClean="0"/>
          </a:p>
          <a:p>
            <a:r>
              <a:rPr lang="en-US" sz="2900" dirty="0" err="1" smtClean="0">
                <a:hlinkClick r:id="rId8"/>
              </a:rPr>
              <a:t>Seaworld</a:t>
            </a:r>
            <a:r>
              <a:rPr lang="en-US" sz="2900" dirty="0" smtClean="0">
                <a:hlinkClick r:id="rId8"/>
              </a:rPr>
              <a:t> – Coral Reefs for Kids</a:t>
            </a:r>
            <a:endParaRPr lang="en-US" sz="29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itchFamily="18" charset="0"/>
              </a:rPr>
              <a:t>Coral Reef Explorers</a:t>
            </a:r>
            <a:endParaRPr lang="en-US" dirty="0">
              <a:latin typeface="Garamond" pitchFamily="18" charset="0"/>
            </a:endParaRPr>
          </a:p>
        </p:txBody>
      </p:sp>
      <p:sp>
        <p:nvSpPr>
          <p:cNvPr id="4" name="Text Placeholder 3"/>
          <p:cNvSpPr>
            <a:spLocks noGrp="1"/>
          </p:cNvSpPr>
          <p:nvPr>
            <p:ph type="body" idx="1"/>
          </p:nvPr>
        </p:nvSpPr>
        <p:spPr>
          <a:xfrm>
            <a:off x="457200" y="1600200"/>
            <a:ext cx="4343400" cy="715355"/>
          </a:xfrm>
        </p:spPr>
        <p:txBody>
          <a:bodyPr>
            <a:normAutofit fontScale="92500"/>
          </a:bodyPr>
          <a:lstStyle/>
          <a:p>
            <a:pPr algn="ctr"/>
            <a:r>
              <a:rPr lang="en-US" dirty="0" smtClean="0">
                <a:latin typeface="Garamond" pitchFamily="18" charset="0"/>
              </a:rPr>
              <a:t>Introduction to Mission</a:t>
            </a:r>
            <a:endParaRPr lang="en-US" dirty="0">
              <a:latin typeface="Garamond" pitchFamily="18" charset="0"/>
            </a:endParaRPr>
          </a:p>
        </p:txBody>
      </p:sp>
      <p:sp>
        <p:nvSpPr>
          <p:cNvPr id="3" name="Content Placeholder 2"/>
          <p:cNvSpPr>
            <a:spLocks noGrp="1"/>
          </p:cNvSpPr>
          <p:nvPr>
            <p:ph sz="half" idx="2"/>
          </p:nvPr>
        </p:nvSpPr>
        <p:spPr>
          <a:xfrm>
            <a:off x="457200" y="2174874"/>
            <a:ext cx="4191000" cy="4454525"/>
          </a:xfrm>
        </p:spPr>
        <p:txBody>
          <a:bodyPr>
            <a:normAutofit fontScale="25000" lnSpcReduction="20000"/>
          </a:bodyPr>
          <a:lstStyle/>
          <a:p>
            <a:r>
              <a:rPr lang="en-US" sz="4800" dirty="0">
                <a:latin typeface="Garamond" pitchFamily="18" charset="0"/>
              </a:rPr>
              <a:t>You and your team have been selected to be part of </a:t>
            </a:r>
            <a:r>
              <a:rPr lang="en-US" sz="4800" dirty="0" smtClean="0">
                <a:latin typeface="Garamond" pitchFamily="18" charset="0"/>
              </a:rPr>
              <a:t>a team of elite deep sea divers on </a:t>
            </a:r>
            <a:r>
              <a:rPr lang="en-US" sz="4800" dirty="0">
                <a:latin typeface="Garamond" pitchFamily="18" charset="0"/>
              </a:rPr>
              <a:t>the ship, </a:t>
            </a:r>
            <a:r>
              <a:rPr lang="en-US" sz="4800" b="1" i="1" dirty="0" smtClean="0">
                <a:latin typeface="Garamond" pitchFamily="18" charset="0"/>
              </a:rPr>
              <a:t>Coral Reef Explorer</a:t>
            </a:r>
            <a:r>
              <a:rPr lang="en-US" sz="4800" dirty="0" smtClean="0">
                <a:latin typeface="Garamond" pitchFamily="18" charset="0"/>
              </a:rPr>
              <a:t>. </a:t>
            </a:r>
          </a:p>
          <a:p>
            <a:r>
              <a:rPr lang="en-US" sz="4800" dirty="0" smtClean="0">
                <a:latin typeface="Garamond" pitchFamily="18" charset="0"/>
              </a:rPr>
              <a:t>You </a:t>
            </a:r>
            <a:r>
              <a:rPr lang="en-US" sz="4800" dirty="0">
                <a:latin typeface="Garamond" pitchFamily="18" charset="0"/>
              </a:rPr>
              <a:t>will be exploring the oceans to learn about  coral reef ecosystems. Each crew member will participate in all of the parts of the mission. These parts are listed at the </a:t>
            </a:r>
            <a:r>
              <a:rPr lang="en-US" sz="4800" dirty="0" smtClean="0">
                <a:latin typeface="Garamond" pitchFamily="18" charset="0"/>
              </a:rPr>
              <a:t>right. </a:t>
            </a:r>
          </a:p>
          <a:p>
            <a:r>
              <a:rPr lang="en-US" sz="4800" dirty="0" smtClean="0">
                <a:latin typeface="Garamond" pitchFamily="18" charset="0"/>
              </a:rPr>
              <a:t>You </a:t>
            </a:r>
            <a:r>
              <a:rPr lang="en-US" sz="4800" dirty="0">
                <a:latin typeface="Garamond" pitchFamily="18" charset="0"/>
              </a:rPr>
              <a:t>will need to keep a </a:t>
            </a:r>
            <a:r>
              <a:rPr lang="en-US" sz="4800" dirty="0" smtClean="0">
                <a:latin typeface="Garamond" pitchFamily="18" charset="0"/>
              </a:rPr>
              <a:t>journal/notes of </a:t>
            </a:r>
            <a:r>
              <a:rPr lang="en-US" sz="4800" dirty="0">
                <a:latin typeface="Garamond" pitchFamily="18" charset="0"/>
              </a:rPr>
              <a:t>your </a:t>
            </a:r>
            <a:r>
              <a:rPr lang="en-US" sz="4800" dirty="0" smtClean="0">
                <a:latin typeface="Garamond" pitchFamily="18" charset="0"/>
              </a:rPr>
              <a:t>notes, </a:t>
            </a:r>
            <a:r>
              <a:rPr lang="en-US" sz="4800" dirty="0">
                <a:latin typeface="Garamond" pitchFamily="18" charset="0"/>
              </a:rPr>
              <a:t>pictures and drawings, and answers to the questions and the </a:t>
            </a:r>
            <a:r>
              <a:rPr lang="en-US" sz="4800" dirty="0" smtClean="0">
                <a:latin typeface="Garamond" pitchFamily="18" charset="0"/>
              </a:rPr>
              <a:t>investigations. </a:t>
            </a:r>
            <a:r>
              <a:rPr lang="en-US" sz="4800" dirty="0">
                <a:latin typeface="Garamond" pitchFamily="18" charset="0"/>
              </a:rPr>
              <a:t>You will then use your journal notes and present your findings in </a:t>
            </a:r>
            <a:r>
              <a:rPr lang="en-US" sz="4800" dirty="0" smtClean="0">
                <a:latin typeface="Garamond" pitchFamily="18" charset="0"/>
              </a:rPr>
              <a:t>a </a:t>
            </a:r>
            <a:r>
              <a:rPr lang="en-US" sz="4800" dirty="0">
                <a:latin typeface="Garamond" pitchFamily="18" charset="0"/>
              </a:rPr>
              <a:t>PowerPoint </a:t>
            </a:r>
            <a:r>
              <a:rPr lang="en-US" sz="4800" dirty="0" smtClean="0">
                <a:latin typeface="Garamond" pitchFamily="18" charset="0"/>
              </a:rPr>
              <a:t>slideshow and children’s book </a:t>
            </a:r>
            <a:r>
              <a:rPr lang="en-US" sz="4800" dirty="0">
                <a:latin typeface="Garamond" pitchFamily="18" charset="0"/>
              </a:rPr>
              <a:t>.</a:t>
            </a:r>
          </a:p>
          <a:p>
            <a:pPr>
              <a:buNone/>
            </a:pPr>
            <a:r>
              <a:rPr lang="en-US" sz="4800" dirty="0" smtClean="0">
                <a:latin typeface="Garamond" pitchFamily="18" charset="0"/>
              </a:rPr>
              <a:t>          </a:t>
            </a:r>
          </a:p>
          <a:p>
            <a:pPr>
              <a:buNone/>
            </a:pPr>
            <a:r>
              <a:rPr lang="en-US" sz="4800" dirty="0" smtClean="0">
                <a:latin typeface="Garamond" pitchFamily="18" charset="0"/>
              </a:rPr>
              <a:t> When </a:t>
            </a:r>
            <a:r>
              <a:rPr lang="en-US" sz="4800" dirty="0">
                <a:latin typeface="Garamond" pitchFamily="18" charset="0"/>
              </a:rPr>
              <a:t>you complete all the parts of this mission you should be able to:</a:t>
            </a:r>
          </a:p>
          <a:p>
            <a:r>
              <a:rPr lang="en-US" sz="4800" b="1" dirty="0">
                <a:latin typeface="Garamond" pitchFamily="18" charset="0"/>
              </a:rPr>
              <a:t>Describe coral reefs: what they are, their location, how they are built, their importance as an ecosystem and a resource.</a:t>
            </a:r>
            <a:r>
              <a:rPr lang="en-US" sz="4800" dirty="0">
                <a:latin typeface="Garamond" pitchFamily="18" charset="0"/>
              </a:rPr>
              <a:t> </a:t>
            </a:r>
            <a:br>
              <a:rPr lang="en-US" sz="4800" dirty="0">
                <a:latin typeface="Garamond" pitchFamily="18" charset="0"/>
              </a:rPr>
            </a:br>
            <a:endParaRPr lang="en-US" sz="4800" b="1" dirty="0" smtClean="0">
              <a:latin typeface="Garamond" pitchFamily="18" charset="0"/>
            </a:endParaRPr>
          </a:p>
          <a:p>
            <a:r>
              <a:rPr lang="en-US" sz="4800" b="1" dirty="0" smtClean="0">
                <a:latin typeface="Garamond" pitchFamily="18" charset="0"/>
              </a:rPr>
              <a:t>Identify </a:t>
            </a:r>
            <a:r>
              <a:rPr lang="en-US" sz="4800" b="1" dirty="0">
                <a:latin typeface="Garamond" pitchFamily="18" charset="0"/>
              </a:rPr>
              <a:t>organisms that live in and around coral reefs. </a:t>
            </a:r>
            <a:r>
              <a:rPr lang="en-US" sz="4800" dirty="0">
                <a:latin typeface="Garamond" pitchFamily="18" charset="0"/>
              </a:rPr>
              <a:t> </a:t>
            </a:r>
            <a:br>
              <a:rPr lang="en-US" sz="4800" dirty="0">
                <a:latin typeface="Garamond" pitchFamily="18" charset="0"/>
              </a:rPr>
            </a:br>
            <a:endParaRPr lang="en-US" sz="4800" dirty="0" smtClean="0">
              <a:latin typeface="Garamond" pitchFamily="18" charset="0"/>
            </a:endParaRPr>
          </a:p>
          <a:p>
            <a:r>
              <a:rPr lang="en-US" sz="4800" b="1" dirty="0" smtClean="0">
                <a:latin typeface="Garamond" pitchFamily="18" charset="0"/>
              </a:rPr>
              <a:t>Identify </a:t>
            </a:r>
            <a:r>
              <a:rPr lang="en-US" sz="4800" b="1" dirty="0">
                <a:latin typeface="Garamond" pitchFamily="18" charset="0"/>
              </a:rPr>
              <a:t>adaptations that help specific organisms survive.</a:t>
            </a:r>
            <a:r>
              <a:rPr lang="en-US" sz="4800" dirty="0">
                <a:latin typeface="Garamond" pitchFamily="18" charset="0"/>
              </a:rPr>
              <a:t> </a:t>
            </a:r>
            <a:br>
              <a:rPr lang="en-US" sz="4800" dirty="0">
                <a:latin typeface="Garamond" pitchFamily="18" charset="0"/>
              </a:rPr>
            </a:br>
            <a:endParaRPr lang="en-US" sz="4800" b="1" dirty="0" smtClean="0">
              <a:latin typeface="Garamond" pitchFamily="18" charset="0"/>
            </a:endParaRPr>
          </a:p>
          <a:p>
            <a:r>
              <a:rPr lang="en-US" sz="4800" b="1" dirty="0" smtClean="0">
                <a:latin typeface="Garamond" pitchFamily="18" charset="0"/>
              </a:rPr>
              <a:t>Describe </a:t>
            </a:r>
            <a:r>
              <a:rPr lang="en-US" sz="4800" b="1" dirty="0">
                <a:latin typeface="Garamond" pitchFamily="18" charset="0"/>
              </a:rPr>
              <a:t>problems that are currently impacting </a:t>
            </a:r>
            <a:r>
              <a:rPr lang="en-US" sz="4800" b="1" dirty="0" smtClean="0">
                <a:latin typeface="Garamond" pitchFamily="18" charset="0"/>
              </a:rPr>
              <a:t>the </a:t>
            </a:r>
            <a:r>
              <a:rPr lang="en-US" sz="4800" b="1" dirty="0">
                <a:latin typeface="Garamond" pitchFamily="18" charset="0"/>
              </a:rPr>
              <a:t>coral reefs. </a:t>
            </a:r>
            <a:endParaRPr lang="en-US" sz="4800" dirty="0">
              <a:latin typeface="Garamond" pitchFamily="18" charset="0"/>
            </a:endParaRPr>
          </a:p>
          <a:p>
            <a:pPr>
              <a:buNone/>
            </a:pPr>
            <a:endParaRPr lang="en-US" dirty="0"/>
          </a:p>
        </p:txBody>
      </p:sp>
      <p:sp>
        <p:nvSpPr>
          <p:cNvPr id="5" name="Text Placeholder 4"/>
          <p:cNvSpPr>
            <a:spLocks noGrp="1"/>
          </p:cNvSpPr>
          <p:nvPr>
            <p:ph type="body" sz="quarter" idx="3"/>
          </p:nvPr>
        </p:nvSpPr>
        <p:spPr/>
        <p:txBody>
          <a:bodyPr/>
          <a:lstStyle/>
          <a:p>
            <a:pPr algn="ctr"/>
            <a:r>
              <a:rPr lang="en-US" dirty="0" smtClean="0">
                <a:latin typeface="Garamond" pitchFamily="18" charset="0"/>
              </a:rPr>
              <a:t>Special Missions</a:t>
            </a:r>
            <a:endParaRPr lang="en-US" dirty="0">
              <a:latin typeface="Garamond" pitchFamily="18" charset="0"/>
            </a:endParaRPr>
          </a:p>
        </p:txBody>
      </p:sp>
      <p:sp>
        <p:nvSpPr>
          <p:cNvPr id="6" name="Content Placeholder 5"/>
          <p:cNvSpPr>
            <a:spLocks noGrp="1"/>
          </p:cNvSpPr>
          <p:nvPr>
            <p:ph sz="quarter" idx="4"/>
          </p:nvPr>
        </p:nvSpPr>
        <p:spPr>
          <a:xfrm>
            <a:off x="4645025" y="2174874"/>
            <a:ext cx="4041775" cy="4225925"/>
          </a:xfrm>
        </p:spPr>
        <p:txBody>
          <a:bodyPr>
            <a:normAutofit/>
          </a:bodyPr>
          <a:lstStyle/>
          <a:p>
            <a:pPr>
              <a:buFont typeface="+mj-lt"/>
              <a:buAutoNum type="arabicPeriod"/>
            </a:pPr>
            <a:r>
              <a:rPr lang="en-US" sz="1800" dirty="0" smtClean="0">
                <a:latin typeface="Garamond" pitchFamily="18" charset="0"/>
              </a:rPr>
              <a:t>Learning About Coral Reefs</a:t>
            </a:r>
          </a:p>
          <a:p>
            <a:pPr>
              <a:buFont typeface="+mj-lt"/>
              <a:buAutoNum type="arabicPeriod"/>
            </a:pPr>
            <a:r>
              <a:rPr lang="en-US" sz="1800" dirty="0" smtClean="0">
                <a:latin typeface="Garamond" pitchFamily="18" charset="0"/>
              </a:rPr>
              <a:t>Adaptations in the Coral Reefs</a:t>
            </a:r>
          </a:p>
          <a:p>
            <a:pPr>
              <a:buFont typeface="+mj-lt"/>
              <a:buAutoNum type="arabicPeriod"/>
            </a:pPr>
            <a:r>
              <a:rPr lang="en-US" sz="1800" dirty="0" smtClean="0">
                <a:latin typeface="Garamond" pitchFamily="18" charset="0"/>
              </a:rPr>
              <a:t>Creatures of the Deep</a:t>
            </a:r>
          </a:p>
          <a:p>
            <a:pPr>
              <a:buFont typeface="+mj-lt"/>
              <a:buAutoNum type="arabicPeriod"/>
            </a:pPr>
            <a:r>
              <a:rPr lang="en-US" sz="1800" dirty="0" smtClean="0">
                <a:latin typeface="Garamond" pitchFamily="18" charset="0"/>
              </a:rPr>
              <a:t>Coral Reefs in Danger</a:t>
            </a:r>
          </a:p>
          <a:p>
            <a:pPr>
              <a:buFont typeface="+mj-lt"/>
              <a:buAutoNum type="arabicPeriod"/>
            </a:pPr>
            <a:r>
              <a:rPr lang="en-US" sz="1800" dirty="0" smtClean="0">
                <a:latin typeface="Garamond" pitchFamily="18" charset="0"/>
              </a:rPr>
              <a:t>Mystery in the Coral Reef</a:t>
            </a:r>
          </a:p>
          <a:p>
            <a:pPr>
              <a:buFont typeface="+mj-lt"/>
              <a:buAutoNum type="arabicPeriod"/>
            </a:pPr>
            <a:r>
              <a:rPr lang="en-US" sz="1800" dirty="0" smtClean="0">
                <a:latin typeface="Garamond" pitchFamily="18" charset="0"/>
              </a:rPr>
              <a:t>Mission Accomplished – Presenting Your Research</a:t>
            </a:r>
          </a:p>
          <a:p>
            <a:endParaRPr lang="en-US" sz="1800" dirty="0">
              <a:latin typeface="Garamond" pitchFamily="18" charset="0"/>
            </a:endParaRPr>
          </a:p>
          <a:p>
            <a:pPr algn="ctr">
              <a:buNone/>
            </a:pPr>
            <a:r>
              <a:rPr lang="en-US" sz="1800" b="1" dirty="0" smtClean="0">
                <a:latin typeface="Garamond" pitchFamily="18" charset="0"/>
              </a:rPr>
              <a:t>     Resources</a:t>
            </a:r>
          </a:p>
          <a:p>
            <a:pPr algn="ctr">
              <a:buNone/>
            </a:pPr>
            <a:r>
              <a:rPr lang="en-US" sz="1800" dirty="0">
                <a:latin typeface="Garamond" pitchFamily="18" charset="0"/>
              </a:rPr>
              <a:t>	</a:t>
            </a:r>
            <a:r>
              <a:rPr lang="en-US" sz="1800" dirty="0" smtClean="0">
                <a:latin typeface="Garamond" pitchFamily="18" charset="0"/>
              </a:rPr>
              <a:t>Websites</a:t>
            </a:r>
          </a:p>
          <a:p>
            <a:pPr algn="ctr">
              <a:buNone/>
            </a:pPr>
            <a:r>
              <a:rPr lang="en-US" sz="1800" dirty="0">
                <a:latin typeface="Garamond" pitchFamily="18" charset="0"/>
              </a:rPr>
              <a:t>	</a:t>
            </a:r>
            <a:r>
              <a:rPr lang="en-US" sz="1800" dirty="0" smtClean="0">
                <a:latin typeface="Garamond" pitchFamily="18" charset="0"/>
              </a:rPr>
              <a:t>Project Requirements</a:t>
            </a:r>
          </a:p>
          <a:p>
            <a:pPr algn="ctr">
              <a:buNone/>
            </a:pPr>
            <a:r>
              <a:rPr lang="en-US" sz="1800" dirty="0">
                <a:latin typeface="Garamond" pitchFamily="18" charset="0"/>
              </a:rPr>
              <a:t>	</a:t>
            </a:r>
            <a:r>
              <a:rPr lang="en-US" sz="1800" dirty="0" smtClean="0">
                <a:latin typeface="Garamond" pitchFamily="18" charset="0"/>
              </a:rPr>
              <a:t>Rubrics</a:t>
            </a:r>
          </a:p>
          <a:p>
            <a:pPr>
              <a:buNone/>
            </a:pPr>
            <a:endParaRPr lang="en-US" sz="1800" dirty="0">
              <a:latin typeface="Garamond"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in the Coral Reef</a:t>
            </a:r>
            <a:endParaRPr lang="en-US" dirty="0"/>
          </a:p>
        </p:txBody>
      </p:sp>
      <p:pic>
        <p:nvPicPr>
          <p:cNvPr id="4" name="Content Placeholder 3" descr="bleachedStarcoral.jpg"/>
          <p:cNvPicPr>
            <a:picLocks noGrp="1" noChangeAspect="1"/>
          </p:cNvPicPr>
          <p:nvPr>
            <p:ph sz="half" idx="1"/>
          </p:nvPr>
        </p:nvPicPr>
        <p:blipFill>
          <a:blip r:embed="rId3" cstate="print"/>
          <a:stretch>
            <a:fillRect/>
          </a:stretch>
        </p:blipFill>
        <p:spPr>
          <a:xfrm>
            <a:off x="1182624" y="2156047"/>
            <a:ext cx="2587752" cy="3858768"/>
          </a:xfrm>
        </p:spPr>
      </p:pic>
      <p:sp>
        <p:nvSpPr>
          <p:cNvPr id="5" name="Content Placeholder 4"/>
          <p:cNvSpPr>
            <a:spLocks noGrp="1"/>
          </p:cNvSpPr>
          <p:nvPr>
            <p:ph sz="half" idx="2"/>
          </p:nvPr>
        </p:nvSpPr>
        <p:spPr/>
        <p:txBody>
          <a:bodyPr/>
          <a:lstStyle/>
          <a:p>
            <a:r>
              <a:rPr lang="en-US" dirty="0" smtClean="0">
                <a:latin typeface="Garamond" pitchFamily="18" charset="0"/>
              </a:rPr>
              <a:t>Case A</a:t>
            </a:r>
          </a:p>
          <a:p>
            <a:r>
              <a:rPr lang="en-US" dirty="0" smtClean="0">
                <a:latin typeface="Garamond" pitchFamily="18" charset="0"/>
              </a:rPr>
              <a:t>Identify the possible problem.</a:t>
            </a:r>
          </a:p>
          <a:p>
            <a:r>
              <a:rPr lang="en-US" dirty="0" smtClean="0">
                <a:latin typeface="Garamond" pitchFamily="18" charset="0"/>
              </a:rPr>
              <a:t>What do you think happened to this coral reef?</a:t>
            </a:r>
            <a:endParaRPr lang="en-US" dirty="0">
              <a:latin typeface="Garamond"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in the Coral Reef</a:t>
            </a:r>
            <a:endParaRPr lang="en-US" dirty="0"/>
          </a:p>
        </p:txBody>
      </p:sp>
      <p:pic>
        <p:nvPicPr>
          <p:cNvPr id="5" name="Content Placeholder 4" descr="damagedbraincoralsm.jpg"/>
          <p:cNvPicPr>
            <a:picLocks noGrp="1" noChangeAspect="1"/>
          </p:cNvPicPr>
          <p:nvPr>
            <p:ph sz="half" idx="1"/>
          </p:nvPr>
        </p:nvPicPr>
        <p:blipFill>
          <a:blip r:embed="rId3" cstate="print"/>
          <a:stretch>
            <a:fillRect/>
          </a:stretch>
        </p:blipFill>
        <p:spPr>
          <a:xfrm>
            <a:off x="609600" y="1942230"/>
            <a:ext cx="3485514" cy="4001370"/>
          </a:xfrm>
        </p:spPr>
      </p:pic>
      <p:sp>
        <p:nvSpPr>
          <p:cNvPr id="4" name="Content Placeholder 3"/>
          <p:cNvSpPr>
            <a:spLocks noGrp="1"/>
          </p:cNvSpPr>
          <p:nvPr>
            <p:ph sz="half" idx="2"/>
          </p:nvPr>
        </p:nvSpPr>
        <p:spPr/>
        <p:txBody>
          <a:bodyPr/>
          <a:lstStyle/>
          <a:p>
            <a:r>
              <a:rPr lang="en-US" dirty="0" smtClean="0">
                <a:latin typeface="Garamond" pitchFamily="18" charset="0"/>
              </a:rPr>
              <a:t>Case B</a:t>
            </a:r>
          </a:p>
          <a:p>
            <a:r>
              <a:rPr lang="en-US" dirty="0" smtClean="0">
                <a:latin typeface="Garamond" pitchFamily="18" charset="0"/>
              </a:rPr>
              <a:t>Identify the possible problem.</a:t>
            </a:r>
          </a:p>
          <a:p>
            <a:r>
              <a:rPr lang="en-US" dirty="0" smtClean="0">
                <a:latin typeface="Garamond" pitchFamily="18" charset="0"/>
              </a:rPr>
              <a:t>What do you think happened to this coral reef?</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in the Coral Reef</a:t>
            </a:r>
            <a:endParaRPr lang="en-US" dirty="0"/>
          </a:p>
        </p:txBody>
      </p:sp>
      <p:pic>
        <p:nvPicPr>
          <p:cNvPr id="5" name="Content Placeholder 4" descr="kickedcoralsmjpg.jpg"/>
          <p:cNvPicPr>
            <a:picLocks noGrp="1" noChangeAspect="1"/>
          </p:cNvPicPr>
          <p:nvPr>
            <p:ph sz="half" idx="1"/>
          </p:nvPr>
        </p:nvPicPr>
        <p:blipFill>
          <a:blip r:embed="rId3" cstate="print"/>
          <a:stretch>
            <a:fillRect/>
          </a:stretch>
        </p:blipFill>
        <p:spPr>
          <a:xfrm>
            <a:off x="876300" y="2764123"/>
            <a:ext cx="3200400" cy="2642616"/>
          </a:xfrm>
        </p:spPr>
      </p:pic>
      <p:sp>
        <p:nvSpPr>
          <p:cNvPr id="4" name="Content Placeholder 3"/>
          <p:cNvSpPr>
            <a:spLocks noGrp="1"/>
          </p:cNvSpPr>
          <p:nvPr>
            <p:ph sz="half" idx="2"/>
          </p:nvPr>
        </p:nvSpPr>
        <p:spPr/>
        <p:txBody>
          <a:bodyPr/>
          <a:lstStyle/>
          <a:p>
            <a:r>
              <a:rPr lang="en-US" dirty="0" smtClean="0">
                <a:latin typeface="Garamond" pitchFamily="18" charset="0"/>
              </a:rPr>
              <a:t>Case C</a:t>
            </a:r>
          </a:p>
          <a:p>
            <a:r>
              <a:rPr lang="en-US" dirty="0" smtClean="0">
                <a:latin typeface="Garamond" pitchFamily="18" charset="0"/>
              </a:rPr>
              <a:t>Identify the possible problem.</a:t>
            </a:r>
          </a:p>
          <a:p>
            <a:r>
              <a:rPr lang="en-US" dirty="0" smtClean="0">
                <a:latin typeface="Garamond" pitchFamily="18" charset="0"/>
              </a:rPr>
              <a:t>What do you think happened to this coral reef?</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Suspect List</a:t>
            </a:r>
            <a:endParaRPr lang="en-US" dirty="0"/>
          </a:p>
        </p:txBody>
      </p:sp>
      <p:sp>
        <p:nvSpPr>
          <p:cNvPr id="3" name="Content Placeholder 2"/>
          <p:cNvSpPr>
            <a:spLocks noGrp="1"/>
          </p:cNvSpPr>
          <p:nvPr>
            <p:ph sz="half" idx="1"/>
          </p:nvPr>
        </p:nvSpPr>
        <p:spPr/>
        <p:txBody>
          <a:bodyPr>
            <a:noAutofit/>
          </a:bodyPr>
          <a:lstStyle/>
          <a:p>
            <a:pPr marL="633222" indent="-514350">
              <a:buNone/>
            </a:pPr>
            <a:r>
              <a:rPr lang="en-US" sz="2800" dirty="0" smtClean="0">
                <a:latin typeface="Garamond" pitchFamily="18" charset="0"/>
              </a:rPr>
              <a:t>1. W- - - r  P - - </a:t>
            </a:r>
            <a:r>
              <a:rPr lang="en-US" sz="2800" dirty="0" err="1" smtClean="0">
                <a:latin typeface="Garamond" pitchFamily="18" charset="0"/>
              </a:rPr>
              <a:t>luti</a:t>
            </a:r>
            <a:r>
              <a:rPr lang="en-US" sz="2800" dirty="0" smtClean="0">
                <a:latin typeface="Garamond" pitchFamily="18" charset="0"/>
              </a:rPr>
              <a:t> – n</a:t>
            </a:r>
          </a:p>
          <a:p>
            <a:pPr marL="633222" indent="-514350">
              <a:buNone/>
            </a:pPr>
            <a:endParaRPr lang="en-US" sz="2800" dirty="0" smtClean="0">
              <a:latin typeface="Garamond" pitchFamily="18" charset="0"/>
            </a:endParaRPr>
          </a:p>
          <a:p>
            <a:pPr>
              <a:buNone/>
            </a:pPr>
            <a:r>
              <a:rPr lang="en-US" sz="2800" dirty="0" smtClean="0">
                <a:latin typeface="Garamond" pitchFamily="18" charset="0"/>
              </a:rPr>
              <a:t>2. </a:t>
            </a:r>
            <a:r>
              <a:rPr lang="en-US" sz="2800" dirty="0" err="1" smtClean="0">
                <a:latin typeface="Garamond" pitchFamily="18" charset="0"/>
              </a:rPr>
              <a:t>Sedi</a:t>
            </a:r>
            <a:r>
              <a:rPr lang="en-US" sz="2800" dirty="0" smtClean="0">
                <a:latin typeface="Garamond" pitchFamily="18" charset="0"/>
              </a:rPr>
              <a:t> - - - - - - - - n</a:t>
            </a:r>
          </a:p>
          <a:p>
            <a:pPr>
              <a:buNone/>
            </a:pPr>
            <a:endParaRPr lang="en-US" sz="2800" dirty="0" smtClean="0">
              <a:latin typeface="Garamond" pitchFamily="18" charset="0"/>
            </a:endParaRPr>
          </a:p>
          <a:p>
            <a:pPr>
              <a:buNone/>
            </a:pPr>
            <a:r>
              <a:rPr lang="en-US" sz="2800" dirty="0" smtClean="0">
                <a:latin typeface="Garamond" pitchFamily="18" charset="0"/>
              </a:rPr>
              <a:t>3. Coast - -  D- v-l - - </a:t>
            </a:r>
            <a:r>
              <a:rPr lang="en-US" sz="2800" dirty="0" err="1" smtClean="0">
                <a:latin typeface="Garamond" pitchFamily="18" charset="0"/>
              </a:rPr>
              <a:t>ment</a:t>
            </a:r>
            <a:endParaRPr lang="en-US" sz="2800" dirty="0" smtClean="0">
              <a:latin typeface="Garamond" pitchFamily="18" charset="0"/>
            </a:endParaRPr>
          </a:p>
          <a:p>
            <a:pPr>
              <a:buNone/>
            </a:pPr>
            <a:endParaRPr lang="en-US" sz="2800" dirty="0" smtClean="0">
              <a:latin typeface="Garamond" pitchFamily="18" charset="0"/>
            </a:endParaRPr>
          </a:p>
          <a:p>
            <a:pPr>
              <a:buNone/>
            </a:pPr>
            <a:r>
              <a:rPr lang="en-US" sz="2800" dirty="0" smtClean="0">
                <a:latin typeface="Garamond" pitchFamily="18" charset="0"/>
              </a:rPr>
              <a:t>4. Careless D - v - - g  and </a:t>
            </a:r>
            <a:r>
              <a:rPr lang="en-US" sz="2800" dirty="0" err="1" smtClean="0">
                <a:latin typeface="Garamond" pitchFamily="18" charset="0"/>
              </a:rPr>
              <a:t>Sn</a:t>
            </a:r>
            <a:r>
              <a:rPr lang="en-US" sz="2800" dirty="0" smtClean="0">
                <a:latin typeface="Garamond" pitchFamily="18" charset="0"/>
              </a:rPr>
              <a:t>- - - - - </a:t>
            </a:r>
            <a:r>
              <a:rPr lang="en-US" sz="2800" dirty="0" err="1" smtClean="0">
                <a:latin typeface="Garamond" pitchFamily="18" charset="0"/>
              </a:rPr>
              <a:t>ing</a:t>
            </a:r>
            <a:endParaRPr lang="en-US" sz="2800" dirty="0" smtClean="0">
              <a:latin typeface="Garamond" pitchFamily="18" charset="0"/>
            </a:endParaRPr>
          </a:p>
          <a:p>
            <a:pPr>
              <a:buNone/>
            </a:pPr>
            <a:endParaRPr lang="en-US" sz="2800" dirty="0" smtClean="0">
              <a:latin typeface="Garamond" pitchFamily="18" charset="0"/>
            </a:endParaRPr>
          </a:p>
          <a:p>
            <a:pPr>
              <a:buNone/>
            </a:pPr>
            <a:r>
              <a:rPr lang="en-US" sz="2800" dirty="0" smtClean="0">
                <a:latin typeface="Garamond" pitchFamily="18" charset="0"/>
              </a:rPr>
              <a:t>5. B - at    A n - h - - s</a:t>
            </a:r>
          </a:p>
          <a:p>
            <a:pPr>
              <a:buNone/>
            </a:pPr>
            <a:endParaRPr lang="en-US" sz="2800" dirty="0">
              <a:latin typeface="Garamond" pitchFamily="18" charset="0"/>
            </a:endParaRPr>
          </a:p>
        </p:txBody>
      </p:sp>
      <p:sp>
        <p:nvSpPr>
          <p:cNvPr id="5" name="Content Placeholder 4"/>
          <p:cNvSpPr>
            <a:spLocks noGrp="1"/>
          </p:cNvSpPr>
          <p:nvPr>
            <p:ph sz="half" idx="2"/>
          </p:nvPr>
        </p:nvSpPr>
        <p:spPr/>
        <p:txBody>
          <a:bodyPr>
            <a:normAutofit lnSpcReduction="10000"/>
          </a:bodyPr>
          <a:lstStyle/>
          <a:p>
            <a:pPr>
              <a:buNone/>
            </a:pPr>
            <a:r>
              <a:rPr lang="en-US" dirty="0" smtClean="0">
                <a:latin typeface="Garamond" pitchFamily="18" charset="0"/>
              </a:rPr>
              <a:t>6. </a:t>
            </a:r>
            <a:r>
              <a:rPr lang="en-US" dirty="0" err="1" smtClean="0">
                <a:latin typeface="Garamond" pitchFamily="18" charset="0"/>
              </a:rPr>
              <a:t>Ov</a:t>
            </a:r>
            <a:r>
              <a:rPr lang="en-US" dirty="0" smtClean="0">
                <a:latin typeface="Garamond" pitchFamily="18" charset="0"/>
              </a:rPr>
              <a:t> - - f - s - - - g</a:t>
            </a:r>
          </a:p>
          <a:p>
            <a:pPr>
              <a:buNone/>
            </a:pPr>
            <a:endParaRPr lang="en-US" dirty="0" smtClean="0">
              <a:latin typeface="Garamond" pitchFamily="18" charset="0"/>
            </a:endParaRPr>
          </a:p>
          <a:p>
            <a:pPr>
              <a:buNone/>
            </a:pPr>
            <a:r>
              <a:rPr lang="en-US" dirty="0" smtClean="0">
                <a:latin typeface="Garamond" pitchFamily="18" charset="0"/>
              </a:rPr>
              <a:t>7. Fishing With Cy - - - d -  or Ex - - - - - v—s</a:t>
            </a:r>
          </a:p>
          <a:p>
            <a:pPr>
              <a:buNone/>
            </a:pPr>
            <a:endParaRPr lang="en-US" dirty="0" smtClean="0">
              <a:latin typeface="Garamond" pitchFamily="18" charset="0"/>
            </a:endParaRPr>
          </a:p>
          <a:p>
            <a:pPr>
              <a:buNone/>
            </a:pPr>
            <a:r>
              <a:rPr lang="en-US" dirty="0" smtClean="0">
                <a:latin typeface="Garamond" pitchFamily="18" charset="0"/>
              </a:rPr>
              <a:t>8. Global W - - - - - -  and C - r - l  B- - a - - </a:t>
            </a:r>
            <a:r>
              <a:rPr lang="en-US" dirty="0" err="1" smtClean="0">
                <a:latin typeface="Garamond" pitchFamily="18" charset="0"/>
              </a:rPr>
              <a:t>ing</a:t>
            </a:r>
            <a:r>
              <a:rPr lang="en-US" dirty="0" smtClean="0">
                <a:latin typeface="Garamond" pitchFamily="18" charset="0"/>
              </a:rPr>
              <a:t> </a:t>
            </a:r>
          </a:p>
          <a:p>
            <a:pPr>
              <a:buNone/>
            </a:pPr>
            <a:endParaRPr lang="en-US" dirty="0" smtClean="0">
              <a:latin typeface="Garamond" pitchFamily="18" charset="0"/>
            </a:endParaRPr>
          </a:p>
          <a:p>
            <a:pPr>
              <a:buNone/>
            </a:pPr>
            <a:r>
              <a:rPr lang="en-US" dirty="0" smtClean="0">
                <a:latin typeface="Garamond" pitchFamily="18" charset="0"/>
              </a:rPr>
              <a:t>9. </a:t>
            </a:r>
            <a:r>
              <a:rPr lang="en-US" dirty="0" err="1" smtClean="0">
                <a:latin typeface="Garamond" pitchFamily="18" charset="0"/>
              </a:rPr>
              <a:t>Coll</a:t>
            </a:r>
            <a:r>
              <a:rPr lang="en-US" dirty="0" smtClean="0">
                <a:latin typeface="Garamond" pitchFamily="18" charset="0"/>
              </a:rPr>
              <a:t> - - - - -g and S - - - - - g of C - - - l, F - </a:t>
            </a:r>
            <a:r>
              <a:rPr lang="en-US" dirty="0" err="1" smtClean="0">
                <a:latin typeface="Garamond" pitchFamily="18" charset="0"/>
              </a:rPr>
              <a:t>sh</a:t>
            </a:r>
            <a:r>
              <a:rPr lang="en-US" dirty="0" smtClean="0">
                <a:latin typeface="Garamond" pitchFamily="18" charset="0"/>
              </a:rPr>
              <a:t>, </a:t>
            </a:r>
            <a:r>
              <a:rPr lang="en-US" dirty="0" err="1" smtClean="0">
                <a:latin typeface="Garamond" pitchFamily="18" charset="0"/>
              </a:rPr>
              <a:t>Sh</a:t>
            </a:r>
            <a:r>
              <a:rPr lang="en-US" dirty="0" smtClean="0">
                <a:latin typeface="Garamond" pitchFamily="18" charset="0"/>
              </a:rPr>
              <a:t> - </a:t>
            </a:r>
            <a:r>
              <a:rPr lang="en-US" dirty="0" err="1" smtClean="0">
                <a:latin typeface="Garamond" pitchFamily="18" charset="0"/>
              </a:rPr>
              <a:t>lls</a:t>
            </a:r>
            <a:r>
              <a:rPr lang="en-US" dirty="0" smtClean="0">
                <a:latin typeface="Garamond" pitchFamily="18" charset="0"/>
              </a:rPr>
              <a:t> and Other Animals</a:t>
            </a:r>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Mission 5: Solve the Mystery</a:t>
            </a:r>
            <a:endParaRPr lang="en-US" dirty="0"/>
          </a:p>
        </p:txBody>
      </p:sp>
      <p:pic>
        <p:nvPicPr>
          <p:cNvPr id="7" name="Content Placeholder 3" descr="bleachedStarcoral.jpg"/>
          <p:cNvPicPr>
            <a:picLocks noGrp="1" noChangeAspect="1"/>
          </p:cNvPicPr>
          <p:nvPr>
            <p:ph idx="1"/>
          </p:nvPr>
        </p:nvPicPr>
        <p:blipFill>
          <a:blip r:embed="rId3" cstate="print"/>
          <a:stretch>
            <a:fillRect/>
          </a:stretch>
        </p:blipFill>
        <p:spPr>
          <a:xfrm>
            <a:off x="457200" y="2590800"/>
            <a:ext cx="1770137" cy="2639568"/>
          </a:xfrm>
        </p:spPr>
      </p:pic>
      <p:pic>
        <p:nvPicPr>
          <p:cNvPr id="8" name="Content Placeholder 4" descr="kickedcoralsmjpg.jpg"/>
          <p:cNvPicPr>
            <a:picLocks noChangeAspect="1"/>
          </p:cNvPicPr>
          <p:nvPr/>
        </p:nvPicPr>
        <p:blipFill>
          <a:blip r:embed="rId4" cstate="print"/>
          <a:stretch>
            <a:fillRect/>
          </a:stretch>
        </p:blipFill>
        <p:spPr>
          <a:xfrm>
            <a:off x="5715000" y="2743200"/>
            <a:ext cx="2831265" cy="2337816"/>
          </a:xfrm>
          <a:prstGeom prst="rect">
            <a:avLst/>
          </a:prstGeom>
        </p:spPr>
      </p:pic>
      <p:pic>
        <p:nvPicPr>
          <p:cNvPr id="9" name="Content Placeholder 4" descr="damagedbraincoralsm.jpg"/>
          <p:cNvPicPr>
            <a:picLocks noChangeAspect="1"/>
          </p:cNvPicPr>
          <p:nvPr/>
        </p:nvPicPr>
        <p:blipFill>
          <a:blip r:embed="rId5" cstate="print"/>
          <a:stretch>
            <a:fillRect/>
          </a:stretch>
        </p:blipFill>
        <p:spPr>
          <a:xfrm>
            <a:off x="2895600" y="2667000"/>
            <a:ext cx="2234188" cy="2564848"/>
          </a:xfrm>
          <a:prstGeom prst="rect">
            <a:avLst/>
          </a:prstGeom>
        </p:spPr>
      </p:pic>
      <p:sp>
        <p:nvSpPr>
          <p:cNvPr id="10" name="TextBox 9"/>
          <p:cNvSpPr txBox="1"/>
          <p:nvPr/>
        </p:nvSpPr>
        <p:spPr>
          <a:xfrm>
            <a:off x="304800" y="1828800"/>
            <a:ext cx="8458200" cy="338554"/>
          </a:xfrm>
          <a:prstGeom prst="rect">
            <a:avLst/>
          </a:prstGeom>
          <a:noFill/>
        </p:spPr>
        <p:txBody>
          <a:bodyPr wrap="square" rtlCol="0">
            <a:spAutoFit/>
          </a:bodyPr>
          <a:lstStyle/>
          <a:p>
            <a:r>
              <a:rPr lang="en-US" sz="1600" b="1" dirty="0" smtClean="0">
                <a:latin typeface="Garamond" pitchFamily="18" charset="0"/>
              </a:rPr>
              <a:t>Were you able to identify the suspect in each case? Write your answers in your Research Journal. </a:t>
            </a:r>
            <a:endParaRPr lang="en-US" sz="1600" b="1" dirty="0">
              <a:latin typeface="Garamond" pitchFamily="18" charset="0"/>
            </a:endParaRPr>
          </a:p>
        </p:txBody>
      </p:sp>
      <p:sp>
        <p:nvSpPr>
          <p:cNvPr id="11" name="TextBox 10"/>
          <p:cNvSpPr txBox="1"/>
          <p:nvPr/>
        </p:nvSpPr>
        <p:spPr>
          <a:xfrm>
            <a:off x="609600" y="5486400"/>
            <a:ext cx="1600200" cy="381000"/>
          </a:xfrm>
          <a:prstGeom prst="rect">
            <a:avLst/>
          </a:prstGeom>
          <a:noFill/>
        </p:spPr>
        <p:txBody>
          <a:bodyPr wrap="square" rtlCol="0">
            <a:spAutoFit/>
          </a:bodyPr>
          <a:lstStyle/>
          <a:p>
            <a:pPr algn="ctr"/>
            <a:r>
              <a:rPr lang="en-US" dirty="0" smtClean="0"/>
              <a:t>Case A</a:t>
            </a:r>
            <a:endParaRPr lang="en-US" dirty="0"/>
          </a:p>
        </p:txBody>
      </p:sp>
      <p:sp>
        <p:nvSpPr>
          <p:cNvPr id="12" name="TextBox 11"/>
          <p:cNvSpPr txBox="1"/>
          <p:nvPr/>
        </p:nvSpPr>
        <p:spPr>
          <a:xfrm>
            <a:off x="6400800" y="5486400"/>
            <a:ext cx="1600200" cy="381000"/>
          </a:xfrm>
          <a:prstGeom prst="rect">
            <a:avLst/>
          </a:prstGeom>
          <a:noFill/>
        </p:spPr>
        <p:txBody>
          <a:bodyPr wrap="square" rtlCol="0">
            <a:spAutoFit/>
          </a:bodyPr>
          <a:lstStyle/>
          <a:p>
            <a:pPr algn="ctr"/>
            <a:r>
              <a:rPr lang="en-US" dirty="0" smtClean="0"/>
              <a:t>Case C</a:t>
            </a:r>
            <a:endParaRPr lang="en-US" dirty="0"/>
          </a:p>
        </p:txBody>
      </p:sp>
      <p:sp>
        <p:nvSpPr>
          <p:cNvPr id="13" name="TextBox 12"/>
          <p:cNvSpPr txBox="1"/>
          <p:nvPr/>
        </p:nvSpPr>
        <p:spPr>
          <a:xfrm>
            <a:off x="3124200" y="5486400"/>
            <a:ext cx="1600200" cy="381000"/>
          </a:xfrm>
          <a:prstGeom prst="rect">
            <a:avLst/>
          </a:prstGeom>
          <a:noFill/>
        </p:spPr>
        <p:txBody>
          <a:bodyPr wrap="square" rtlCol="0">
            <a:spAutoFit/>
          </a:bodyPr>
          <a:lstStyle/>
          <a:p>
            <a:pPr algn="ctr"/>
            <a:r>
              <a:rPr lang="en-US" dirty="0" smtClean="0"/>
              <a:t>Case B</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Accomplished</a:t>
            </a:r>
            <a:endParaRPr lang="en-US" dirty="0"/>
          </a:p>
        </p:txBody>
      </p:sp>
      <p:sp>
        <p:nvSpPr>
          <p:cNvPr id="3" name="Content Placeholder 2"/>
          <p:cNvSpPr>
            <a:spLocks noGrp="1"/>
          </p:cNvSpPr>
          <p:nvPr>
            <p:ph idx="1"/>
          </p:nvPr>
        </p:nvSpPr>
        <p:spPr/>
        <p:txBody>
          <a:bodyPr>
            <a:normAutofit/>
          </a:bodyPr>
          <a:lstStyle/>
          <a:p>
            <a:r>
              <a:rPr lang="en-US" sz="2400" dirty="0" smtClean="0">
                <a:latin typeface="Garamond" pitchFamily="18" charset="0"/>
              </a:rPr>
              <a:t>Now your team has accomplished this mission (and learned a lot about coral reefs) you will present your findings in a series of reports. </a:t>
            </a:r>
          </a:p>
          <a:p>
            <a:endParaRPr lang="en-US" sz="2400" dirty="0" smtClean="0">
              <a:latin typeface="Garamond" pitchFamily="18" charset="0"/>
            </a:endParaRPr>
          </a:p>
          <a:p>
            <a:pPr>
              <a:buNone/>
            </a:pPr>
            <a:r>
              <a:rPr lang="en-US" sz="2400" dirty="0" smtClean="0">
                <a:latin typeface="Garamond" pitchFamily="18" charset="0"/>
              </a:rPr>
              <a:t>Each student will work </a:t>
            </a:r>
            <a:r>
              <a:rPr lang="en-US" sz="2400" b="1" u="sng" dirty="0" smtClean="0">
                <a:latin typeface="Garamond" pitchFamily="18" charset="0"/>
              </a:rPr>
              <a:t>independently</a:t>
            </a:r>
            <a:r>
              <a:rPr lang="en-US" sz="2400" dirty="0" smtClean="0">
                <a:latin typeface="Garamond" pitchFamily="18" charset="0"/>
              </a:rPr>
              <a:t> on the following projects:</a:t>
            </a:r>
          </a:p>
          <a:p>
            <a:pPr>
              <a:buNone/>
            </a:pPr>
            <a:endParaRPr lang="en-US" sz="2400" dirty="0" smtClean="0">
              <a:latin typeface="Garamond" pitchFamily="18" charset="0"/>
            </a:endParaRPr>
          </a:p>
          <a:p>
            <a:r>
              <a:rPr lang="en-US" sz="2400" dirty="0" smtClean="0">
                <a:latin typeface="Garamond" pitchFamily="18" charset="0"/>
              </a:rPr>
              <a:t>Presentation 1: Coral Reef Organism</a:t>
            </a:r>
          </a:p>
          <a:p>
            <a:r>
              <a:rPr lang="en-US" sz="2400" dirty="0" smtClean="0">
                <a:latin typeface="Garamond" pitchFamily="18" charset="0"/>
              </a:rPr>
              <a:t>Presentation 2: Threats to the Coral Reefs</a:t>
            </a:r>
          </a:p>
          <a:p>
            <a:r>
              <a:rPr lang="en-US" sz="2400" dirty="0" smtClean="0">
                <a:latin typeface="Garamond" pitchFamily="18" charset="0"/>
              </a:rPr>
              <a:t>Presentation 3: Coral Reef Children’s Story Book or Fact Book</a:t>
            </a:r>
          </a:p>
          <a:p>
            <a:r>
              <a:rPr lang="en-US" sz="2400" dirty="0" smtClean="0">
                <a:latin typeface="Garamond" pitchFamily="18" charset="0"/>
              </a:rPr>
              <a:t>Game 1: Coral Reef Crossword Puzzle</a:t>
            </a:r>
          </a:p>
          <a:p>
            <a:r>
              <a:rPr lang="en-US" sz="2400" dirty="0" smtClean="0">
                <a:latin typeface="Garamond" pitchFamily="18" charset="0"/>
              </a:rPr>
              <a:t>Game 2: Coral Reef Word Search</a:t>
            </a:r>
            <a:endParaRPr lang="en-US" sz="2400" dirty="0">
              <a:latin typeface="Garamond"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1</a:t>
            </a:r>
            <a:endParaRPr lang="en-US" dirty="0"/>
          </a:p>
        </p:txBody>
      </p:sp>
      <p:sp>
        <p:nvSpPr>
          <p:cNvPr id="3" name="Content Placeholder 2"/>
          <p:cNvSpPr>
            <a:spLocks noGrp="1"/>
          </p:cNvSpPr>
          <p:nvPr>
            <p:ph idx="1"/>
          </p:nvPr>
        </p:nvSpPr>
        <p:spPr>
          <a:xfrm>
            <a:off x="457200" y="1775191"/>
            <a:ext cx="8229600" cy="5082809"/>
          </a:xfrm>
        </p:spPr>
        <p:txBody>
          <a:bodyPr>
            <a:normAutofit/>
          </a:bodyPr>
          <a:lstStyle/>
          <a:p>
            <a:pPr>
              <a:buNone/>
            </a:pPr>
            <a:r>
              <a:rPr lang="en-US" sz="1600" dirty="0" smtClean="0">
                <a:latin typeface="Garamond" pitchFamily="18" charset="0"/>
              </a:rPr>
              <a:t>You need to present your findings on coral reef organisms and on the coral reef mysteries. When you complete this part of the mission you should be able to:</a:t>
            </a:r>
          </a:p>
          <a:p>
            <a:pPr>
              <a:buNone/>
            </a:pPr>
            <a:endParaRPr lang="en-US" sz="1600" b="1" dirty="0" smtClean="0">
              <a:latin typeface="Garamond" pitchFamily="18" charset="0"/>
            </a:endParaRPr>
          </a:p>
          <a:p>
            <a:pPr algn="ctr">
              <a:buNone/>
            </a:pPr>
            <a:r>
              <a:rPr lang="en-US" sz="1600" b="1" dirty="0" smtClean="0">
                <a:latin typeface="Garamond" pitchFamily="18" charset="0"/>
              </a:rPr>
              <a:t>Highlight your organism in a multimedia presentation. </a:t>
            </a:r>
          </a:p>
          <a:p>
            <a:pPr>
              <a:buNone/>
            </a:pPr>
            <a:endParaRPr lang="en-US" sz="1600" dirty="0" smtClean="0">
              <a:latin typeface="Garamond" pitchFamily="18" charset="0"/>
            </a:endParaRPr>
          </a:p>
          <a:p>
            <a:r>
              <a:rPr lang="en-US" sz="1600" b="1" u="sng" dirty="0" smtClean="0">
                <a:latin typeface="Garamond" pitchFamily="18" charset="0"/>
              </a:rPr>
              <a:t>Presentation 1: My Coral Reef Organism (10-20 slides)</a:t>
            </a:r>
            <a:endParaRPr lang="en-US" sz="1600" dirty="0" smtClean="0">
              <a:latin typeface="Garamond" pitchFamily="18" charset="0"/>
            </a:endParaRPr>
          </a:p>
          <a:p>
            <a:r>
              <a:rPr lang="en-US" sz="1600" b="1" dirty="0" smtClean="0">
                <a:latin typeface="Garamond" pitchFamily="18" charset="0"/>
              </a:rPr>
              <a:t>You need to show the following in your slides or web page: </a:t>
            </a:r>
            <a:endParaRPr lang="en-US" sz="1600" dirty="0" smtClean="0">
              <a:latin typeface="Garamond" pitchFamily="18" charset="0"/>
            </a:endParaRPr>
          </a:p>
          <a:p>
            <a:r>
              <a:rPr lang="en-US" sz="1600" b="1" dirty="0" smtClean="0">
                <a:latin typeface="Garamond" pitchFamily="18" charset="0"/>
              </a:rPr>
              <a:t>A title slide or title section of the web page. </a:t>
            </a:r>
            <a:r>
              <a:rPr lang="en-US" sz="1600" dirty="0" smtClean="0">
                <a:latin typeface="Garamond" pitchFamily="18" charset="0"/>
              </a:rPr>
              <a:t>This should include the title of the project and your name and class.</a:t>
            </a:r>
            <a:r>
              <a:rPr lang="en-US" sz="1600" b="1" dirty="0" smtClean="0">
                <a:latin typeface="Garamond" pitchFamily="18" charset="0"/>
              </a:rPr>
              <a:t> </a:t>
            </a:r>
            <a:endParaRPr lang="en-US" sz="1600" dirty="0" smtClean="0">
              <a:latin typeface="Garamond" pitchFamily="18" charset="0"/>
            </a:endParaRPr>
          </a:p>
          <a:p>
            <a:r>
              <a:rPr lang="en-US" sz="1600" b="1" dirty="0" smtClean="0">
                <a:latin typeface="Garamond" pitchFamily="18" charset="0"/>
              </a:rPr>
              <a:t>The name of the organism and a picture. (</a:t>
            </a:r>
            <a:r>
              <a:rPr lang="en-US" sz="1600" dirty="0" smtClean="0">
                <a:latin typeface="Garamond" pitchFamily="18" charset="0"/>
              </a:rPr>
              <a:t>If you use a picture from one of the links, list the site to give credit.</a:t>
            </a:r>
          </a:p>
          <a:p>
            <a:r>
              <a:rPr lang="en-US" sz="1600" b="1" dirty="0" smtClean="0">
                <a:latin typeface="Garamond" pitchFamily="18" charset="0"/>
              </a:rPr>
              <a:t>Identify the group to which it belongs. </a:t>
            </a:r>
            <a:r>
              <a:rPr lang="en-US" sz="1600" dirty="0" smtClean="0">
                <a:latin typeface="Garamond" pitchFamily="18" charset="0"/>
              </a:rPr>
              <a:t>(fish, mollusk, algae, crustacean, plant, reptile, etc.)</a:t>
            </a:r>
          </a:p>
          <a:p>
            <a:r>
              <a:rPr lang="en-US" sz="1600" b="1" dirty="0" smtClean="0">
                <a:latin typeface="Garamond" pitchFamily="18" charset="0"/>
              </a:rPr>
              <a:t>Reproduction System</a:t>
            </a:r>
            <a:r>
              <a:rPr lang="en-US" sz="1600" dirty="0" smtClean="0">
                <a:latin typeface="Garamond" pitchFamily="18" charset="0"/>
              </a:rPr>
              <a:t>: Describe how it reproduces</a:t>
            </a:r>
          </a:p>
          <a:p>
            <a:r>
              <a:rPr lang="en-US" sz="1600" b="1" dirty="0" smtClean="0">
                <a:latin typeface="Garamond" pitchFamily="18" charset="0"/>
              </a:rPr>
              <a:t>List its diet and diagram its place in a food web. </a:t>
            </a:r>
            <a:r>
              <a:rPr lang="en-US" sz="1600" dirty="0" smtClean="0">
                <a:latin typeface="Garamond" pitchFamily="18" charset="0"/>
              </a:rPr>
              <a:t>(what it eats and what eats it) You may use pictures (with labels) and arrows to show this or just type in the name of the organisms in a food web. </a:t>
            </a:r>
          </a:p>
          <a:p>
            <a:r>
              <a:rPr lang="en-US" sz="1600" b="1" dirty="0" smtClean="0">
                <a:latin typeface="Garamond" pitchFamily="18" charset="0"/>
              </a:rPr>
              <a:t>Describe how it is adapted to its environment. (</a:t>
            </a:r>
            <a:r>
              <a:rPr lang="en-US" sz="1600" dirty="0" smtClean="0">
                <a:latin typeface="Garamond" pitchFamily="18" charset="0"/>
              </a:rPr>
              <a:t>examples: adaptations to catch prey or to hide, escape or protect itself; adaptations for movement; helpful relationship with another organism)</a:t>
            </a:r>
          </a:p>
          <a:p>
            <a:pPr>
              <a:buNone/>
            </a:pPr>
            <a:endParaRPr lang="en-US" sz="1600" dirty="0" smtClean="0">
              <a:latin typeface="Garamond"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2</a:t>
            </a:r>
            <a:endParaRPr lang="en-US" dirty="0"/>
          </a:p>
        </p:txBody>
      </p:sp>
      <p:sp>
        <p:nvSpPr>
          <p:cNvPr id="3" name="Content Placeholder 2"/>
          <p:cNvSpPr>
            <a:spLocks noGrp="1"/>
          </p:cNvSpPr>
          <p:nvPr>
            <p:ph idx="1"/>
          </p:nvPr>
        </p:nvSpPr>
        <p:spPr/>
        <p:txBody>
          <a:bodyPr>
            <a:normAutofit/>
          </a:bodyPr>
          <a:lstStyle/>
          <a:p>
            <a:pPr>
              <a:buNone/>
            </a:pPr>
            <a:r>
              <a:rPr lang="en-US" sz="1800" b="1" dirty="0" smtClean="0">
                <a:latin typeface="Garamond" pitchFamily="18" charset="0"/>
              </a:rPr>
              <a:t>Highlight one of the threats to coral reefs using one of the above programs. You may choose one of the "cases of reef damage" or one of the other suspects (causes). Describe how this threat damages reefs and give possible solutions.</a:t>
            </a:r>
          </a:p>
          <a:p>
            <a:endParaRPr lang="en-US" sz="2200" u="sng" dirty="0" smtClean="0">
              <a:latin typeface="Garamond" pitchFamily="18" charset="0"/>
            </a:endParaRPr>
          </a:p>
          <a:p>
            <a:pPr>
              <a:buNone/>
            </a:pPr>
            <a:r>
              <a:rPr lang="en-US" sz="2200" b="1" u="sng" dirty="0" smtClean="0">
                <a:latin typeface="Garamond" pitchFamily="18" charset="0"/>
              </a:rPr>
              <a:t>Presentation 2: Threats to Coral Reefs (5-10 slides)</a:t>
            </a:r>
            <a:endParaRPr lang="en-US" sz="2200" b="1" dirty="0" smtClean="0">
              <a:latin typeface="Garamond" pitchFamily="18" charset="0"/>
            </a:endParaRPr>
          </a:p>
          <a:p>
            <a:pPr>
              <a:buNone/>
            </a:pPr>
            <a:r>
              <a:rPr lang="en-US" sz="2200" dirty="0" smtClean="0">
                <a:latin typeface="Garamond" pitchFamily="18" charset="0"/>
              </a:rPr>
              <a:t>You need to show the following in your slides or web page: </a:t>
            </a:r>
          </a:p>
          <a:p>
            <a:r>
              <a:rPr lang="en-US" sz="2200" dirty="0" smtClean="0">
                <a:latin typeface="Garamond" pitchFamily="18" charset="0"/>
              </a:rPr>
              <a:t>A title slide or title section of the web page. This should include the title of the project and your name and classroom. </a:t>
            </a:r>
          </a:p>
          <a:p>
            <a:r>
              <a:rPr lang="en-US" sz="2200" dirty="0" smtClean="0">
                <a:latin typeface="Garamond" pitchFamily="18" charset="0"/>
              </a:rPr>
              <a:t>Identify the threat or suspect and show a picture. </a:t>
            </a:r>
            <a:r>
              <a:rPr lang="en-US" sz="1400" dirty="0" smtClean="0">
                <a:latin typeface="Garamond" pitchFamily="18" charset="0"/>
              </a:rPr>
              <a:t>(If you use a picture from one of the links, list the site to give credit.</a:t>
            </a:r>
          </a:p>
          <a:p>
            <a:r>
              <a:rPr lang="en-US" sz="2200" dirty="0" smtClean="0">
                <a:latin typeface="Garamond" pitchFamily="18" charset="0"/>
              </a:rPr>
              <a:t>Describe how this threatens or damages the reef or reef organisms.</a:t>
            </a:r>
          </a:p>
          <a:p>
            <a:r>
              <a:rPr lang="en-US" sz="2200" dirty="0" smtClean="0">
                <a:latin typeface="Garamond" pitchFamily="18" charset="0"/>
              </a:rPr>
              <a:t>Describe possible solutions to the problem.</a:t>
            </a:r>
          </a:p>
          <a:p>
            <a:endParaRPr lang="en-US" sz="2200" dirty="0" smtClean="0">
              <a:latin typeface="Garamond" pitchFamily="18" charset="0"/>
            </a:endParaRP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3 </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2400" b="1" dirty="0" smtClean="0">
                <a:latin typeface="Garamond" pitchFamily="18" charset="0"/>
              </a:rPr>
              <a:t>Create a children’s story book or non-fiction book based on coral reefs.</a:t>
            </a:r>
          </a:p>
          <a:p>
            <a:pPr>
              <a:buNone/>
            </a:pPr>
            <a:endParaRPr lang="en-US" sz="2400" b="1" dirty="0" smtClean="0">
              <a:latin typeface="Garamond" pitchFamily="18" charset="0"/>
            </a:endParaRPr>
          </a:p>
          <a:p>
            <a:r>
              <a:rPr lang="en-US" sz="2400" b="1" dirty="0" smtClean="0">
                <a:latin typeface="Garamond" pitchFamily="18" charset="0"/>
              </a:rPr>
              <a:t>Fiction</a:t>
            </a:r>
            <a:r>
              <a:rPr lang="en-US" sz="2400" dirty="0" smtClean="0">
                <a:latin typeface="Garamond" pitchFamily="18" charset="0"/>
              </a:rPr>
              <a:t>: You may be creative and think up a great underwater adventures or a story about one </a:t>
            </a:r>
            <a:r>
              <a:rPr lang="en-US" sz="2400" dirty="0" err="1" smtClean="0">
                <a:latin typeface="Garamond" pitchFamily="18" charset="0"/>
              </a:rPr>
              <a:t>ceature</a:t>
            </a:r>
            <a:r>
              <a:rPr lang="en-US" sz="2400" dirty="0" smtClean="0">
                <a:latin typeface="Garamond" pitchFamily="18" charset="0"/>
              </a:rPr>
              <a:t> like </a:t>
            </a:r>
            <a:r>
              <a:rPr lang="en-US" sz="2400" i="1" dirty="0" smtClean="0">
                <a:latin typeface="Garamond" pitchFamily="18" charset="0"/>
              </a:rPr>
              <a:t>Sponge Bob, Finding </a:t>
            </a:r>
            <a:r>
              <a:rPr lang="en-US" sz="2400" i="1" dirty="0" err="1" smtClean="0">
                <a:latin typeface="Garamond" pitchFamily="18" charset="0"/>
              </a:rPr>
              <a:t>Nemo</a:t>
            </a:r>
            <a:r>
              <a:rPr lang="en-US" sz="2400" i="1" dirty="0" smtClean="0">
                <a:latin typeface="Garamond" pitchFamily="18" charset="0"/>
              </a:rPr>
              <a:t>, </a:t>
            </a:r>
            <a:r>
              <a:rPr lang="en-US" sz="2400" dirty="0" smtClean="0">
                <a:latin typeface="Garamond" pitchFamily="18" charset="0"/>
              </a:rPr>
              <a:t>or some other story as long as it takes place in a coral reef. It could even be about a class trip to a museum to see a coral reef. Just include lots of facts and details about coral reefs. </a:t>
            </a:r>
          </a:p>
          <a:p>
            <a:r>
              <a:rPr lang="en-US" sz="2400" b="1" dirty="0" smtClean="0">
                <a:latin typeface="Garamond" pitchFamily="18" charset="0"/>
              </a:rPr>
              <a:t>Non-Fiction</a:t>
            </a:r>
            <a:r>
              <a:rPr lang="en-US" sz="2400" dirty="0" smtClean="0">
                <a:latin typeface="Garamond" pitchFamily="18" charset="0"/>
              </a:rPr>
              <a:t>: You may want to create a small handbook of coral reef creatures, or a short book about the dangers to the coral reefs. This book will be full of facts and pictures</a:t>
            </a:r>
            <a:r>
              <a:rPr lang="en-US" dirty="0" smtClean="0"/>
              <a:t>. </a:t>
            </a:r>
          </a:p>
          <a:p>
            <a:endParaRPr lang="en-US" dirty="0" smtClean="0"/>
          </a:p>
          <a:p>
            <a:pPr algn="ctr">
              <a:buNone/>
            </a:pPr>
            <a:r>
              <a:rPr lang="en-US" sz="1500" b="1" dirty="0" smtClean="0">
                <a:latin typeface="Garamond" pitchFamily="18" charset="0"/>
              </a:rPr>
              <a:t>Books will be created using online picture book making software. </a:t>
            </a:r>
          </a:p>
          <a:p>
            <a:pPr algn="ctr">
              <a:buNone/>
            </a:pPr>
            <a:r>
              <a:rPr lang="en-US" sz="1500" b="1" dirty="0" smtClean="0">
                <a:latin typeface="Garamond" pitchFamily="18" charset="0"/>
              </a:rPr>
              <a:t>During class, your teacher will show you how to use these programs. </a:t>
            </a:r>
            <a:endParaRPr lang="en-US" sz="1500" b="1" dirty="0">
              <a:latin typeface="Garamond"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1 and 2</a:t>
            </a:r>
            <a:endParaRPr lang="en-US" dirty="0"/>
          </a:p>
        </p:txBody>
      </p:sp>
      <p:sp>
        <p:nvSpPr>
          <p:cNvPr id="3" name="Content Placeholder 2"/>
          <p:cNvSpPr>
            <a:spLocks noGrp="1"/>
          </p:cNvSpPr>
          <p:nvPr>
            <p:ph idx="1"/>
          </p:nvPr>
        </p:nvSpPr>
        <p:spPr/>
        <p:txBody>
          <a:bodyPr>
            <a:normAutofit/>
          </a:bodyPr>
          <a:lstStyle/>
          <a:p>
            <a:pPr>
              <a:buNone/>
            </a:pPr>
            <a:r>
              <a:rPr lang="en-US" dirty="0" smtClean="0">
                <a:latin typeface="Garamond" pitchFamily="18" charset="0"/>
              </a:rPr>
              <a:t>Create a coral reef crossword puzzle and word search puzzle using online puzzle-making software. </a:t>
            </a:r>
          </a:p>
          <a:p>
            <a:endParaRPr lang="en-US" dirty="0" smtClean="0">
              <a:latin typeface="Garamond" pitchFamily="18" charset="0"/>
            </a:endParaRPr>
          </a:p>
          <a:p>
            <a:r>
              <a:rPr lang="en-US" dirty="0" smtClean="0">
                <a:latin typeface="Garamond" pitchFamily="18" charset="0"/>
              </a:rPr>
              <a:t>Game 1: Coral Reef Crossword Puzzle</a:t>
            </a:r>
          </a:p>
          <a:p>
            <a:r>
              <a:rPr lang="en-US" dirty="0" smtClean="0">
                <a:latin typeface="Garamond" pitchFamily="18" charset="0"/>
              </a:rPr>
              <a:t>Game 2: Coral Reef Word Search</a:t>
            </a:r>
          </a:p>
          <a:p>
            <a:pPr>
              <a:buNone/>
            </a:pPr>
            <a:endParaRPr lang="en-US" dirty="0" smtClean="0">
              <a:latin typeface="Garamond" pitchFamily="18" charset="0"/>
            </a:endParaRPr>
          </a:p>
          <a:p>
            <a:pPr algn="ctr">
              <a:buNone/>
            </a:pPr>
            <a:endParaRPr lang="en-US" dirty="0"/>
          </a:p>
        </p:txBody>
      </p:sp>
      <p:sp>
        <p:nvSpPr>
          <p:cNvPr id="4" name="Rectangle 3"/>
          <p:cNvSpPr/>
          <p:nvPr/>
        </p:nvSpPr>
        <p:spPr>
          <a:xfrm>
            <a:off x="1143000" y="5410200"/>
            <a:ext cx="6172200" cy="523220"/>
          </a:xfrm>
          <a:prstGeom prst="rect">
            <a:avLst/>
          </a:prstGeom>
        </p:spPr>
        <p:txBody>
          <a:bodyPr wrap="square">
            <a:spAutoFit/>
          </a:bodyPr>
          <a:lstStyle/>
          <a:p>
            <a:pPr algn="ctr">
              <a:buNone/>
            </a:pPr>
            <a:r>
              <a:rPr lang="en-US" sz="1400" b="1" dirty="0" smtClean="0">
                <a:latin typeface="Garamond" pitchFamily="18" charset="0"/>
              </a:rPr>
              <a:t>Puzzles will be created using online picture puzzle making software. </a:t>
            </a:r>
          </a:p>
          <a:p>
            <a:pPr algn="ctr">
              <a:buNone/>
            </a:pPr>
            <a:r>
              <a:rPr lang="en-US" sz="1400" b="1" dirty="0" smtClean="0">
                <a:latin typeface="Garamond" pitchFamily="18" charset="0"/>
              </a:rPr>
              <a:t>During class, your teacher will show you how to use these programs.</a:t>
            </a:r>
            <a:endParaRPr lang="en-US" sz="1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Coral Reef Explorers</a:t>
            </a:r>
            <a:endParaRPr lang="en-US" dirty="0"/>
          </a:p>
        </p:txBody>
      </p:sp>
      <p:pic>
        <p:nvPicPr>
          <p:cNvPr id="9" name="Content Placeholder 8" descr="carribean.jpg"/>
          <p:cNvPicPr>
            <a:picLocks noGrp="1" noChangeAspect="1"/>
          </p:cNvPicPr>
          <p:nvPr>
            <p:ph idx="1"/>
          </p:nvPr>
        </p:nvPicPr>
        <p:blipFill>
          <a:blip r:embed="rId3" cstate="print"/>
          <a:stretch>
            <a:fillRect/>
          </a:stretch>
        </p:blipFill>
        <p:spPr>
          <a:xfrm>
            <a:off x="1099499" y="1774825"/>
            <a:ext cx="6945002" cy="4625975"/>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Coral Reefs in Danger</a:t>
            </a:r>
            <a:endParaRPr lang="en-US" dirty="0"/>
          </a:p>
        </p:txBody>
      </p:sp>
      <p:sp>
        <p:nvSpPr>
          <p:cNvPr id="3" name="Content Placeholder 2"/>
          <p:cNvSpPr>
            <a:spLocks noGrp="1"/>
          </p:cNvSpPr>
          <p:nvPr>
            <p:ph idx="1"/>
          </p:nvPr>
        </p:nvSpPr>
        <p:spPr/>
        <p:txBody>
          <a:bodyPr>
            <a:normAutofit lnSpcReduction="10000"/>
          </a:bodyPr>
          <a:lstStyle/>
          <a:p>
            <a:pPr>
              <a:buNone/>
            </a:pPr>
            <a:r>
              <a:rPr lang="en-US" sz="1600" b="1" dirty="0" smtClean="0">
                <a:latin typeface="Garamond" pitchFamily="18" charset="0"/>
              </a:rPr>
              <a:t>Scoring Rubric Mysteries Solved</a:t>
            </a:r>
          </a:p>
          <a:p>
            <a:pPr>
              <a:buNone/>
            </a:pPr>
            <a:endParaRPr lang="en-US" sz="1600" dirty="0" smtClean="0">
              <a:latin typeface="Garamond" pitchFamily="18" charset="0"/>
            </a:endParaRPr>
          </a:p>
          <a:p>
            <a:pPr>
              <a:buNone/>
            </a:pPr>
            <a:r>
              <a:rPr lang="en-US" sz="1600" u="sng" dirty="0" smtClean="0">
                <a:latin typeface="Garamond" pitchFamily="18" charset="0"/>
              </a:rPr>
              <a:t>4 – Exceeds Standards</a:t>
            </a:r>
            <a:r>
              <a:rPr lang="en-US" sz="1600" dirty="0" smtClean="0">
                <a:latin typeface="Garamond" pitchFamily="18" charset="0"/>
              </a:rPr>
              <a:t/>
            </a:r>
            <a:br>
              <a:rPr lang="en-US" sz="1600" dirty="0" smtClean="0">
                <a:latin typeface="Garamond" pitchFamily="18" charset="0"/>
              </a:rPr>
            </a:br>
            <a:r>
              <a:rPr lang="en-US" sz="1600" dirty="0" smtClean="0">
                <a:latin typeface="Garamond" pitchFamily="18" charset="0"/>
              </a:rPr>
              <a:t>Identified all the suspects in the list. Researched and described a problem that affects coral reefs. Very good writing! Correctly identified the suspect in each reef case.</a:t>
            </a:r>
          </a:p>
          <a:p>
            <a:pPr>
              <a:buNone/>
            </a:pPr>
            <a:r>
              <a:rPr lang="en-US" sz="1600" dirty="0" smtClean="0">
                <a:latin typeface="Garamond" pitchFamily="18" charset="0"/>
              </a:rPr>
              <a:t>	Developed or reported on possible solutions to the problems.</a:t>
            </a:r>
          </a:p>
          <a:p>
            <a:pPr>
              <a:buNone/>
            </a:pPr>
            <a:endParaRPr lang="en-US" sz="1600" dirty="0" smtClean="0">
              <a:latin typeface="Garamond" pitchFamily="18" charset="0"/>
            </a:endParaRPr>
          </a:p>
          <a:p>
            <a:pPr>
              <a:buNone/>
            </a:pPr>
            <a:r>
              <a:rPr lang="en-US" sz="1600" u="sng" dirty="0" smtClean="0">
                <a:latin typeface="Garamond" pitchFamily="18" charset="0"/>
              </a:rPr>
              <a:t>3 – Meets Standards</a:t>
            </a:r>
            <a:r>
              <a:rPr lang="en-US" sz="1600" dirty="0" smtClean="0">
                <a:latin typeface="Garamond" pitchFamily="18" charset="0"/>
              </a:rPr>
              <a:t> </a:t>
            </a:r>
            <a:br>
              <a:rPr lang="en-US" sz="1600" dirty="0" smtClean="0">
                <a:latin typeface="Garamond" pitchFamily="18" charset="0"/>
              </a:rPr>
            </a:br>
            <a:r>
              <a:rPr lang="en-US" sz="1600" dirty="0" smtClean="0">
                <a:latin typeface="Garamond" pitchFamily="18" charset="0"/>
              </a:rPr>
              <a:t>Identified all the suspects in the list. Researched and described a problem that affects coral reefs. Correctly identified the suspect in at least two of the reef cases. Developed or reported on possible solutions to the problems.</a:t>
            </a:r>
          </a:p>
          <a:p>
            <a:pPr>
              <a:buNone/>
            </a:pPr>
            <a:endParaRPr lang="en-US" sz="1600" dirty="0" smtClean="0">
              <a:latin typeface="Garamond" pitchFamily="18" charset="0"/>
            </a:endParaRPr>
          </a:p>
          <a:p>
            <a:pPr>
              <a:buNone/>
            </a:pPr>
            <a:r>
              <a:rPr lang="en-US" sz="1600" u="sng" dirty="0" smtClean="0">
                <a:latin typeface="Garamond" pitchFamily="18" charset="0"/>
              </a:rPr>
              <a:t>2 – Approaching Standards</a:t>
            </a:r>
            <a:r>
              <a:rPr lang="en-US" sz="1600" dirty="0" smtClean="0">
                <a:latin typeface="Garamond" pitchFamily="18" charset="0"/>
              </a:rPr>
              <a:t> </a:t>
            </a:r>
            <a:br>
              <a:rPr lang="en-US" sz="1600" dirty="0" smtClean="0">
                <a:latin typeface="Garamond" pitchFamily="18" charset="0"/>
              </a:rPr>
            </a:br>
            <a:r>
              <a:rPr lang="en-US" sz="1600" dirty="0" smtClean="0">
                <a:latin typeface="Garamond" pitchFamily="18" charset="0"/>
              </a:rPr>
              <a:t>Identified 2-3 of the suspects in the list. Researched and described one problem, but the report has many errors or omissions.  Identified the suspect in one of the reef cases. Report on possible solutions is too short or has many errors or omissions.</a:t>
            </a:r>
          </a:p>
          <a:p>
            <a:pPr>
              <a:buNone/>
            </a:pPr>
            <a:endParaRPr lang="en-US" sz="1600" dirty="0" smtClean="0">
              <a:latin typeface="Garamond" pitchFamily="18" charset="0"/>
            </a:endParaRPr>
          </a:p>
          <a:p>
            <a:pPr>
              <a:buNone/>
            </a:pPr>
            <a:r>
              <a:rPr lang="en-US" sz="1600" u="sng" dirty="0" smtClean="0">
                <a:latin typeface="Garamond" pitchFamily="18" charset="0"/>
              </a:rPr>
              <a:t>0-1 Below Standards</a:t>
            </a:r>
            <a:r>
              <a:rPr lang="en-US" sz="1600" dirty="0" smtClean="0">
                <a:latin typeface="Garamond" pitchFamily="18" charset="0"/>
              </a:rPr>
              <a:t> </a:t>
            </a:r>
            <a:br>
              <a:rPr lang="en-US" sz="1600" dirty="0" smtClean="0">
                <a:latin typeface="Garamond" pitchFamily="18" charset="0"/>
              </a:rPr>
            </a:br>
            <a:r>
              <a:rPr lang="en-US" sz="1600" dirty="0" smtClean="0">
                <a:latin typeface="Garamond" pitchFamily="18" charset="0"/>
              </a:rPr>
              <a:t>Identified less than 2 of the suspects in the list. Did not complete research or correctly identify the villains. Did not develop possible solutions.</a:t>
            </a:r>
            <a:endParaRPr lang="en-US" sz="1600" dirty="0">
              <a:latin typeface="Garamond"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Rubric: Presentations</a:t>
            </a:r>
            <a:endParaRPr lang="en-US" dirty="0"/>
          </a:p>
        </p:txBody>
      </p:sp>
      <p:sp>
        <p:nvSpPr>
          <p:cNvPr id="3" name="Content Placeholder 2"/>
          <p:cNvSpPr>
            <a:spLocks noGrp="1"/>
          </p:cNvSpPr>
          <p:nvPr>
            <p:ph idx="1"/>
          </p:nvPr>
        </p:nvSpPr>
        <p:spPr>
          <a:xfrm>
            <a:off x="457200" y="1775191"/>
            <a:ext cx="8229600" cy="4854209"/>
          </a:xfrm>
        </p:spPr>
        <p:txBody>
          <a:bodyPr>
            <a:normAutofit fontScale="47500" lnSpcReduction="20000"/>
          </a:bodyPr>
          <a:lstStyle/>
          <a:p>
            <a:pPr>
              <a:buNone/>
            </a:pPr>
            <a:r>
              <a:rPr lang="en-US" b="1" u="sng" dirty="0" smtClean="0">
                <a:latin typeface="Garamond" pitchFamily="18" charset="0"/>
              </a:rPr>
              <a:t>Scoring Rubric for Each Presentation</a:t>
            </a:r>
            <a:endParaRPr lang="en-US" dirty="0" smtClean="0">
              <a:latin typeface="Garamond" pitchFamily="18" charset="0"/>
            </a:endParaRPr>
          </a:p>
          <a:p>
            <a:endParaRPr lang="en-US" b="1" dirty="0" smtClean="0">
              <a:latin typeface="Garamond" pitchFamily="18" charset="0"/>
            </a:endParaRPr>
          </a:p>
          <a:p>
            <a:pPr>
              <a:buNone/>
            </a:pPr>
            <a:r>
              <a:rPr lang="en-US" b="1" dirty="0" smtClean="0">
                <a:latin typeface="Garamond" pitchFamily="18" charset="0"/>
              </a:rPr>
              <a:t>Presentation Quality</a:t>
            </a:r>
          </a:p>
          <a:p>
            <a:pPr>
              <a:buNone/>
            </a:pPr>
            <a:endParaRPr lang="en-US" dirty="0" smtClean="0">
              <a:latin typeface="Garamond" pitchFamily="18" charset="0"/>
            </a:endParaRPr>
          </a:p>
          <a:p>
            <a:pPr>
              <a:buNone/>
            </a:pPr>
            <a:r>
              <a:rPr lang="en-US" u="sng" dirty="0" smtClean="0">
                <a:latin typeface="Garamond" pitchFamily="18" charset="0"/>
              </a:rPr>
              <a:t>4 – Exceeds Standards</a:t>
            </a:r>
            <a:r>
              <a:rPr lang="en-US" dirty="0" smtClean="0">
                <a:latin typeface="Garamond" pitchFamily="18" charset="0"/>
              </a:rPr>
              <a:t> </a:t>
            </a:r>
          </a:p>
          <a:p>
            <a:r>
              <a:rPr lang="en-US" dirty="0" smtClean="0">
                <a:latin typeface="Garamond" pitchFamily="18" charset="0"/>
              </a:rPr>
              <a:t>Organism presentation includes a picture, information on group, diet, food web and adaptations. </a:t>
            </a:r>
          </a:p>
          <a:p>
            <a:r>
              <a:rPr lang="en-US" dirty="0" smtClean="0">
                <a:latin typeface="Garamond" pitchFamily="18" charset="0"/>
              </a:rPr>
              <a:t>"Threats" presentation identifies a "villain", describes the effects and gives possible solutions.</a:t>
            </a:r>
          </a:p>
          <a:p>
            <a:r>
              <a:rPr lang="en-US" dirty="0" smtClean="0">
                <a:latin typeface="Garamond" pitchFamily="18" charset="0"/>
              </a:rPr>
              <a:t> Information is accurate and there are few or no errors in spelling and grammar. </a:t>
            </a:r>
          </a:p>
          <a:p>
            <a:r>
              <a:rPr lang="en-US" dirty="0" smtClean="0">
                <a:latin typeface="Garamond" pitchFamily="18" charset="0"/>
              </a:rPr>
              <a:t>Presentation is creative and attractive.</a:t>
            </a:r>
          </a:p>
          <a:p>
            <a:pPr>
              <a:buNone/>
            </a:pPr>
            <a:endParaRPr lang="en-US" dirty="0" smtClean="0">
              <a:latin typeface="Garamond" pitchFamily="18" charset="0"/>
            </a:endParaRPr>
          </a:p>
          <a:p>
            <a:pPr>
              <a:buNone/>
            </a:pPr>
            <a:r>
              <a:rPr lang="en-US" u="sng" dirty="0" smtClean="0">
                <a:latin typeface="Garamond" pitchFamily="18" charset="0"/>
              </a:rPr>
              <a:t>3 – Meets Standards</a:t>
            </a:r>
            <a:endParaRPr lang="en-US" dirty="0" smtClean="0">
              <a:latin typeface="Garamond" pitchFamily="18" charset="0"/>
            </a:endParaRPr>
          </a:p>
          <a:p>
            <a:r>
              <a:rPr lang="en-US" dirty="0" smtClean="0">
                <a:latin typeface="Garamond" pitchFamily="18" charset="0"/>
              </a:rPr>
              <a:t>All of the parts of the presentation are included.</a:t>
            </a:r>
          </a:p>
          <a:p>
            <a:r>
              <a:rPr lang="en-US" dirty="0" smtClean="0">
                <a:latin typeface="Garamond" pitchFamily="18" charset="0"/>
              </a:rPr>
              <a:t>Most of the information is accurate, but some parts need additional work or editing. </a:t>
            </a:r>
          </a:p>
          <a:p>
            <a:r>
              <a:rPr lang="en-US" dirty="0" smtClean="0">
                <a:latin typeface="Garamond" pitchFamily="18" charset="0"/>
              </a:rPr>
              <a:t>Presentation is creative and attractive.</a:t>
            </a:r>
          </a:p>
          <a:p>
            <a:pPr>
              <a:buNone/>
            </a:pPr>
            <a:endParaRPr lang="en-US" dirty="0" smtClean="0">
              <a:latin typeface="Garamond" pitchFamily="18" charset="0"/>
            </a:endParaRPr>
          </a:p>
          <a:p>
            <a:pPr>
              <a:buNone/>
            </a:pPr>
            <a:r>
              <a:rPr lang="en-US" u="sng" dirty="0" smtClean="0">
                <a:latin typeface="Garamond" pitchFamily="18" charset="0"/>
              </a:rPr>
              <a:t>2 – Approaching Standards</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Very low on the food chain</a:t>
            </a:r>
          </a:p>
          <a:p>
            <a:r>
              <a:rPr lang="en-US" dirty="0" smtClean="0">
                <a:latin typeface="Garamond" pitchFamily="18" charset="0"/>
              </a:rPr>
              <a:t>Some of the parts of the presentation need more work or more information.</a:t>
            </a:r>
          </a:p>
          <a:p>
            <a:r>
              <a:rPr lang="en-US" dirty="0" smtClean="0">
                <a:latin typeface="Garamond" pitchFamily="18" charset="0"/>
              </a:rPr>
              <a:t>Some of the information is incorrect.</a:t>
            </a:r>
          </a:p>
          <a:p>
            <a:pPr>
              <a:buNone/>
            </a:pPr>
            <a:endParaRPr lang="en-US" dirty="0" smtClean="0">
              <a:latin typeface="Garamond" pitchFamily="18" charset="0"/>
            </a:endParaRPr>
          </a:p>
          <a:p>
            <a:pPr>
              <a:buNone/>
            </a:pPr>
            <a:r>
              <a:rPr lang="en-US" dirty="0" smtClean="0">
                <a:latin typeface="Garamond" pitchFamily="18" charset="0"/>
              </a:rPr>
              <a:t>0-1 Below Standards</a:t>
            </a:r>
          </a:p>
          <a:p>
            <a:r>
              <a:rPr lang="en-US" dirty="0" smtClean="0">
                <a:latin typeface="Garamond" pitchFamily="18" charset="0"/>
              </a:rPr>
              <a:t>Did not complete the presentation. </a:t>
            </a:r>
          </a:p>
          <a:p>
            <a:r>
              <a:rPr lang="en-US" dirty="0" smtClean="0">
                <a:latin typeface="Garamond" pitchFamily="18" charset="0"/>
              </a:rPr>
              <a:t>Parts are missing or information is incorrect.</a:t>
            </a:r>
          </a:p>
          <a:p>
            <a:r>
              <a:rPr lang="en-US" dirty="0" smtClean="0">
                <a:latin typeface="Garamond" pitchFamily="18" charset="0"/>
              </a:rPr>
              <a:t>Little or no effort shown.</a:t>
            </a:r>
          </a:p>
          <a:p>
            <a:endParaRPr lang="en-US" dirty="0">
              <a:latin typeface="Garamond"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and Activities</a:t>
            </a:r>
            <a:endParaRPr lang="en-US" dirty="0"/>
          </a:p>
        </p:txBody>
      </p:sp>
      <p:sp>
        <p:nvSpPr>
          <p:cNvPr id="3" name="Content Placeholder 2"/>
          <p:cNvSpPr>
            <a:spLocks noGrp="1"/>
          </p:cNvSpPr>
          <p:nvPr>
            <p:ph idx="1"/>
          </p:nvPr>
        </p:nvSpPr>
        <p:spPr/>
        <p:txBody>
          <a:bodyPr>
            <a:normAutofit/>
          </a:bodyPr>
          <a:lstStyle/>
          <a:p>
            <a:r>
              <a:rPr lang="en-US" dirty="0" smtClean="0">
                <a:latin typeface="Garamond" pitchFamily="18" charset="0"/>
                <a:hlinkClick r:id="rId3"/>
              </a:rPr>
              <a:t>Word Search</a:t>
            </a:r>
            <a:endParaRPr lang="en-US" dirty="0" smtClean="0">
              <a:latin typeface="Garamond" pitchFamily="18" charset="0"/>
            </a:endParaRPr>
          </a:p>
          <a:p>
            <a:r>
              <a:rPr lang="en-US" dirty="0" err="1" smtClean="0">
                <a:latin typeface="Garamond" pitchFamily="18" charset="0"/>
                <a:hlinkClick r:id="rId4"/>
              </a:rPr>
              <a:t>Zooxanthellae</a:t>
            </a:r>
            <a:r>
              <a:rPr lang="en-US" dirty="0" smtClean="0">
                <a:latin typeface="Garamond" pitchFamily="18" charset="0"/>
                <a:hlinkClick r:id="rId4"/>
              </a:rPr>
              <a:t> Making Words Game</a:t>
            </a:r>
            <a:endParaRPr lang="en-US" dirty="0" smtClean="0">
              <a:latin typeface="Garamond" pitchFamily="18" charset="0"/>
            </a:endParaRPr>
          </a:p>
          <a:p>
            <a:r>
              <a:rPr lang="en-US" dirty="0" smtClean="0">
                <a:latin typeface="Garamond" pitchFamily="18" charset="0"/>
                <a:hlinkClick r:id="rId5" action="ppaction://hlinkpres?slideindex=1&amp;slidetitle="/>
              </a:rPr>
              <a:t>Coral Reef Jeopardy</a:t>
            </a:r>
            <a:endParaRPr lang="en-US" dirty="0" smtClean="0">
              <a:latin typeface="Garamond" pitchFamily="18" charset="0"/>
            </a:endParaRPr>
          </a:p>
          <a:p>
            <a:r>
              <a:rPr lang="en-US" sz="1200" dirty="0">
                <a:latin typeface="Garamond" pitchFamily="18" charset="0"/>
              </a:rPr>
              <a:t>A fun way to test your knowledge of coral reef environments</a:t>
            </a:r>
            <a:r>
              <a:rPr lang="en-US" sz="1200" dirty="0" smtClean="0">
                <a:latin typeface="Garamond" pitchFamily="18" charset="0"/>
              </a:rPr>
              <a:t>. </a:t>
            </a:r>
            <a:r>
              <a:rPr lang="en-US" sz="1200" b="1" i="1" dirty="0" smtClean="0">
                <a:latin typeface="Garamond" pitchFamily="18" charset="0"/>
              </a:rPr>
              <a:t>Note</a:t>
            </a:r>
            <a:r>
              <a:rPr lang="en-US" sz="1200" b="1" i="1" dirty="0">
                <a:latin typeface="Garamond" pitchFamily="18" charset="0"/>
              </a:rPr>
              <a:t>:</a:t>
            </a:r>
            <a:r>
              <a:rPr lang="en-US" sz="1200" i="1" dirty="0">
                <a:latin typeface="Garamond" pitchFamily="18" charset="0"/>
              </a:rPr>
              <a:t> in presentation mode, click on squares on the game board slide to show questions. Click on forward </a:t>
            </a:r>
            <a:r>
              <a:rPr lang="en-US" sz="1200" i="1" dirty="0" smtClean="0">
                <a:latin typeface="Garamond" pitchFamily="18" charset="0"/>
              </a:rPr>
              <a:t>arrow at </a:t>
            </a:r>
            <a:r>
              <a:rPr lang="en-US" sz="1200" i="1" dirty="0">
                <a:latin typeface="Garamond" pitchFamily="18" charset="0"/>
              </a:rPr>
              <a:t>bottom of screen or hit forward arrow key to advance to the answer. Click 'home' icon on answer slide to return to game board</a:t>
            </a:r>
            <a:r>
              <a:rPr lang="en-US" sz="1200" i="1" dirty="0" smtClean="0">
                <a:latin typeface="Garamond" pitchFamily="18" charset="0"/>
              </a:rPr>
              <a:t>. </a:t>
            </a:r>
            <a:r>
              <a:rPr lang="en-US" sz="1200" dirty="0"/>
              <a:t>Southeast Florida Coral Reef Initiative</a:t>
            </a:r>
            <a:endParaRPr lang="en-US" sz="1200" i="1" dirty="0" smtClean="0">
              <a:latin typeface="Garamond" pitchFamily="18" charset="0"/>
            </a:endParaRPr>
          </a:p>
          <a:p>
            <a:r>
              <a:rPr lang="en-US" dirty="0" smtClean="0">
                <a:latin typeface="Garamond" pitchFamily="18" charset="0"/>
                <a:hlinkClick r:id="rId6"/>
              </a:rPr>
              <a:t>Coral Reef Jeopardy</a:t>
            </a:r>
            <a:r>
              <a:rPr lang="en-US" dirty="0" smtClean="0">
                <a:latin typeface="Garamond" pitchFamily="18" charset="0"/>
              </a:rPr>
              <a:t> as a PDF File: </a:t>
            </a:r>
            <a:r>
              <a:rPr lang="en-US" sz="1200" dirty="0"/>
              <a:t>A fun way to test your knowledge of coral reef environments</a:t>
            </a:r>
            <a:r>
              <a:rPr lang="en-US" sz="1200" dirty="0" smtClean="0"/>
              <a:t>. </a:t>
            </a:r>
            <a:r>
              <a:rPr lang="en-US" sz="1200" b="1" i="1" dirty="0" smtClean="0"/>
              <a:t>Note</a:t>
            </a:r>
            <a:r>
              <a:rPr lang="en-US" sz="1200" b="1" i="1" dirty="0"/>
              <a:t>:</a:t>
            </a:r>
            <a:r>
              <a:rPr lang="en-US" sz="1200" i="1" dirty="0"/>
              <a:t> click on squares on the game board page to show questions. Hit the forward arrow key to advance to the answer. Click 'home' icon on the answer page to return to the game board.</a:t>
            </a:r>
            <a:endParaRPr lang="en-US" sz="1200" dirty="0">
              <a:latin typeface="Garamond"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Websites</a:t>
            </a:r>
            <a:endParaRPr lang="en-US" dirty="0"/>
          </a:p>
        </p:txBody>
      </p:sp>
      <p:sp>
        <p:nvSpPr>
          <p:cNvPr id="4" name="Content Placeholder 3"/>
          <p:cNvSpPr>
            <a:spLocks noGrp="1"/>
          </p:cNvSpPr>
          <p:nvPr>
            <p:ph sz="half" idx="1"/>
          </p:nvPr>
        </p:nvSpPr>
        <p:spPr/>
        <p:txBody>
          <a:bodyPr>
            <a:normAutofit fontScale="40000" lnSpcReduction="20000"/>
          </a:bodyPr>
          <a:lstStyle/>
          <a:p>
            <a:r>
              <a:rPr lang="en-US" b="1" dirty="0" smtClean="0">
                <a:latin typeface="Garamond" pitchFamily="18" charset="0"/>
                <a:hlinkClick r:id="rId3"/>
              </a:rPr>
              <a:t>Secrets of the Ocean Realm</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1. </a:t>
            </a:r>
            <a:r>
              <a:rPr lang="en-US" u="sng" dirty="0" smtClean="0">
                <a:latin typeface="Garamond" pitchFamily="18" charset="0"/>
              </a:rPr>
              <a:t>City in the Sea</a:t>
            </a:r>
            <a:r>
              <a:rPr lang="en-US" dirty="0" smtClean="0">
                <a:latin typeface="Garamond" pitchFamily="18" charset="0"/>
              </a:rPr>
              <a:t>: grouper, reef shark, turtle, barracuda, stingray </a:t>
            </a:r>
            <a:br>
              <a:rPr lang="en-US" dirty="0" smtClean="0">
                <a:latin typeface="Garamond" pitchFamily="18" charset="0"/>
              </a:rPr>
            </a:br>
            <a:r>
              <a:rPr lang="en-US" dirty="0" smtClean="0">
                <a:latin typeface="Garamond" pitchFamily="18" charset="0"/>
              </a:rPr>
              <a:t>2. </a:t>
            </a:r>
            <a:r>
              <a:rPr lang="en-US" u="sng" dirty="0" smtClean="0">
                <a:latin typeface="Garamond" pitchFamily="18" charset="0"/>
              </a:rPr>
              <a:t>Venom</a:t>
            </a:r>
            <a:r>
              <a:rPr lang="en-US" dirty="0" smtClean="0">
                <a:latin typeface="Garamond" pitchFamily="18" charset="0"/>
              </a:rPr>
              <a:t>:  </a:t>
            </a:r>
            <a:r>
              <a:rPr lang="en-US" dirty="0" err="1" smtClean="0">
                <a:latin typeface="Garamond" pitchFamily="18" charset="0"/>
              </a:rPr>
              <a:t>nudibranch</a:t>
            </a:r>
            <a:r>
              <a:rPr lang="en-US" dirty="0" smtClean="0">
                <a:latin typeface="Garamond" pitchFamily="18" charset="0"/>
              </a:rPr>
              <a:t>, clown </a:t>
            </a:r>
            <a:r>
              <a:rPr lang="en-US" dirty="0" err="1" smtClean="0">
                <a:latin typeface="Garamond" pitchFamily="18" charset="0"/>
              </a:rPr>
              <a:t>anemonefish</a:t>
            </a:r>
            <a:r>
              <a:rPr lang="en-US" dirty="0" smtClean="0">
                <a:latin typeface="Garamond" pitchFamily="18" charset="0"/>
              </a:rPr>
              <a:t>, jellyfish, lionfish </a:t>
            </a:r>
            <a:br>
              <a:rPr lang="en-US" dirty="0" smtClean="0">
                <a:latin typeface="Garamond" pitchFamily="18" charset="0"/>
              </a:rPr>
            </a:br>
            <a:r>
              <a:rPr lang="en-US" dirty="0" smtClean="0">
                <a:latin typeface="Garamond" pitchFamily="18" charset="0"/>
              </a:rPr>
              <a:t>3. </a:t>
            </a:r>
            <a:r>
              <a:rPr lang="en-US" u="sng" dirty="0" smtClean="0">
                <a:latin typeface="Garamond" pitchFamily="18" charset="0"/>
              </a:rPr>
              <a:t>Survival</a:t>
            </a:r>
            <a:r>
              <a:rPr lang="en-US" dirty="0" smtClean="0">
                <a:latin typeface="Garamond" pitchFamily="18" charset="0"/>
              </a:rPr>
              <a:t>: sea turtle, octopus </a:t>
            </a:r>
            <a:br>
              <a:rPr lang="en-US" dirty="0" smtClean="0">
                <a:latin typeface="Garamond" pitchFamily="18" charset="0"/>
              </a:rPr>
            </a:br>
            <a:r>
              <a:rPr lang="en-US" dirty="0" smtClean="0">
                <a:latin typeface="Garamond" pitchFamily="18" charset="0"/>
              </a:rPr>
              <a:t>4. </a:t>
            </a:r>
            <a:r>
              <a:rPr lang="en-US" u="sng" dirty="0" smtClean="0">
                <a:latin typeface="Garamond" pitchFamily="18" charset="0"/>
              </a:rPr>
              <a:t>Star Gardens</a:t>
            </a:r>
            <a:r>
              <a:rPr lang="en-US" dirty="0" smtClean="0">
                <a:latin typeface="Garamond" pitchFamily="18" charset="0"/>
              </a:rPr>
              <a:t>: sea stars, sea urchin </a:t>
            </a:r>
            <a:br>
              <a:rPr lang="en-US" dirty="0" smtClean="0">
                <a:latin typeface="Garamond" pitchFamily="18" charset="0"/>
              </a:rPr>
            </a:br>
            <a:r>
              <a:rPr lang="en-US" dirty="0" smtClean="0">
                <a:latin typeface="Garamond" pitchFamily="18" charset="0"/>
              </a:rPr>
              <a:t>5. </a:t>
            </a:r>
            <a:r>
              <a:rPr lang="en-US" u="sng" dirty="0" smtClean="0">
                <a:latin typeface="Garamond" pitchFamily="18" charset="0"/>
              </a:rPr>
              <a:t>Darkness</a:t>
            </a:r>
            <a:r>
              <a:rPr lang="en-US" dirty="0" smtClean="0">
                <a:latin typeface="Garamond" pitchFamily="18" charset="0"/>
              </a:rPr>
              <a:t>: brain coral, lobster</a:t>
            </a:r>
          </a:p>
          <a:p>
            <a:endParaRPr lang="en-US" dirty="0" smtClean="0">
              <a:latin typeface="Garamond" pitchFamily="18" charset="0"/>
            </a:endParaRPr>
          </a:p>
          <a:p>
            <a:r>
              <a:rPr lang="en-US" dirty="0" smtClean="0">
                <a:latin typeface="Garamond" pitchFamily="18" charset="0"/>
              </a:rPr>
              <a:t>Enchanted Learning – Coral Reefs</a:t>
            </a:r>
          </a:p>
          <a:p>
            <a:endParaRPr lang="en-US" dirty="0" smtClean="0">
              <a:latin typeface="Garamond" pitchFamily="18" charset="0"/>
            </a:endParaRPr>
          </a:p>
          <a:p>
            <a:r>
              <a:rPr lang="en-US" b="1" dirty="0" smtClean="0">
                <a:latin typeface="Garamond" pitchFamily="18" charset="0"/>
                <a:hlinkClick r:id="rId4"/>
              </a:rPr>
              <a:t>The </a:t>
            </a:r>
            <a:r>
              <a:rPr lang="en-US" b="1" dirty="0" err="1" smtClean="0">
                <a:latin typeface="Garamond" pitchFamily="18" charset="0"/>
                <a:hlinkClick r:id="rId4"/>
              </a:rPr>
              <a:t>Shedd</a:t>
            </a:r>
            <a:r>
              <a:rPr lang="en-US" b="1" dirty="0" smtClean="0">
                <a:latin typeface="Garamond" pitchFamily="18" charset="0"/>
                <a:hlinkClick r:id="rId4"/>
              </a:rPr>
              <a:t> Aquarium - Explore by Animal</a:t>
            </a:r>
            <a:r>
              <a:rPr lang="en-US" dirty="0" smtClean="0">
                <a:latin typeface="Garamond" pitchFamily="18" charset="0"/>
              </a:rPr>
              <a:t/>
            </a:r>
            <a:br>
              <a:rPr lang="en-US" dirty="0" smtClean="0">
                <a:latin typeface="Garamond" pitchFamily="18" charset="0"/>
              </a:rPr>
            </a:br>
            <a:r>
              <a:rPr lang="en-US" dirty="0" smtClean="0">
                <a:latin typeface="Garamond" pitchFamily="18" charset="0"/>
              </a:rPr>
              <a:t>Scroll down the list on the left side</a:t>
            </a:r>
          </a:p>
          <a:p>
            <a:endParaRPr lang="en-US" dirty="0" smtClean="0">
              <a:latin typeface="Garamond" pitchFamily="18" charset="0"/>
            </a:endParaRPr>
          </a:p>
          <a:p>
            <a:r>
              <a:rPr lang="en-US" b="1" dirty="0" smtClean="0">
                <a:latin typeface="Garamond" pitchFamily="18" charset="0"/>
                <a:hlinkClick r:id="rId5" tooltip="Shedd Aquarium - Explorer's Guide"/>
              </a:rPr>
              <a:t>The </a:t>
            </a:r>
            <a:r>
              <a:rPr lang="en-US" b="1" dirty="0" err="1" smtClean="0">
                <a:latin typeface="Garamond" pitchFamily="18" charset="0"/>
                <a:hlinkClick r:id="rId5" tooltip="Shedd Aquarium - Explorer's Guide"/>
              </a:rPr>
              <a:t>Shedd</a:t>
            </a:r>
            <a:r>
              <a:rPr lang="en-US" b="1" dirty="0" smtClean="0">
                <a:latin typeface="Garamond" pitchFamily="18" charset="0"/>
                <a:hlinkClick r:id="rId5" tooltip="Shedd Aquarium - Explorer's Guide"/>
              </a:rPr>
              <a:t> Aquarium - </a:t>
            </a:r>
            <a:r>
              <a:rPr lang="en-US" b="1" dirty="0" err="1" smtClean="0">
                <a:latin typeface="Garamond" pitchFamily="18" charset="0"/>
                <a:hlinkClick r:id="rId5" tooltip="Shedd Aquarium - Explorer's Guide"/>
              </a:rPr>
              <a:t>Shedd</a:t>
            </a:r>
            <a:r>
              <a:rPr lang="en-US" b="1" dirty="0" smtClean="0">
                <a:latin typeface="Garamond" pitchFamily="18" charset="0"/>
                <a:hlinkClick r:id="rId5" tooltip="Shedd Aquarium - Explorer's Guide"/>
              </a:rPr>
              <a:t> Educational Adventures - Explorer's Guide</a:t>
            </a:r>
            <a:br>
              <a:rPr lang="en-US" b="1" dirty="0" smtClean="0">
                <a:latin typeface="Garamond" pitchFamily="18" charset="0"/>
                <a:hlinkClick r:id="rId5" tooltip="Shedd Aquarium - Explorer's Guide"/>
              </a:rPr>
            </a:br>
            <a:r>
              <a:rPr lang="en-US" dirty="0" smtClean="0">
                <a:latin typeface="Garamond" pitchFamily="18" charset="0"/>
              </a:rPr>
              <a:t>Click on Plants and Animals and Places: Land and Sea</a:t>
            </a:r>
            <a:br>
              <a:rPr lang="en-US" dirty="0" smtClean="0">
                <a:latin typeface="Garamond" pitchFamily="18" charset="0"/>
              </a:rPr>
            </a:br>
            <a:endParaRPr lang="en-US" dirty="0" smtClean="0">
              <a:latin typeface="Garamond" pitchFamily="18" charset="0"/>
            </a:endParaRPr>
          </a:p>
          <a:p>
            <a:r>
              <a:rPr lang="en-US" b="1" dirty="0" smtClean="0">
                <a:latin typeface="Garamond" pitchFamily="18" charset="0"/>
                <a:hlinkClick r:id="rId6"/>
              </a:rPr>
              <a:t>Enchanted Learning/ Oceans</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Click on the pictures of ocean animals to get more information. Queen conch, krill, plankton, lobster, shrimp, Portuguese Man o War (jellyfish), clams, crabs, dolphins, cuttlefish, angelfish, sea stars</a:t>
            </a:r>
          </a:p>
          <a:p>
            <a:endParaRPr lang="en-US" dirty="0" smtClean="0">
              <a:latin typeface="Garamond" pitchFamily="18" charset="0"/>
            </a:endParaRPr>
          </a:p>
          <a:p>
            <a:r>
              <a:rPr lang="en-US" b="1" dirty="0" smtClean="0">
                <a:latin typeface="Garamond" pitchFamily="18" charset="0"/>
                <a:hlinkClick r:id="rId7"/>
              </a:rPr>
              <a:t>Reef News- Fishes</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Angelfish, </a:t>
            </a:r>
            <a:r>
              <a:rPr lang="en-US" dirty="0" err="1" smtClean="0">
                <a:latin typeface="Garamond" pitchFamily="18" charset="0"/>
              </a:rPr>
              <a:t>trumpetfish</a:t>
            </a:r>
            <a:r>
              <a:rPr lang="en-US" dirty="0" smtClean="0">
                <a:latin typeface="Garamond" pitchFamily="18" charset="0"/>
              </a:rPr>
              <a:t>, Queen Triggerfish, Sergeant </a:t>
            </a:r>
            <a:r>
              <a:rPr lang="en-US" dirty="0" err="1" smtClean="0">
                <a:latin typeface="Garamond" pitchFamily="18" charset="0"/>
              </a:rPr>
              <a:t>Major,lionfish</a:t>
            </a:r>
            <a:r>
              <a:rPr lang="en-US" dirty="0" smtClean="0">
                <a:latin typeface="Garamond" pitchFamily="18" charset="0"/>
              </a:rPr>
              <a:t>, stingray, parrotfish,  </a:t>
            </a:r>
            <a:br>
              <a:rPr lang="en-US" dirty="0" smtClean="0">
                <a:latin typeface="Garamond" pitchFamily="18" charset="0"/>
              </a:rPr>
            </a:br>
            <a:r>
              <a:rPr lang="en-US" dirty="0" smtClean="0">
                <a:latin typeface="Garamond" pitchFamily="18" charset="0"/>
              </a:rPr>
              <a:t>Red Hind fish, reef shark, King Angelfish, Blue Tang, yellow goatfish, Nassau Grouper, Garibaldi, Black Jack, </a:t>
            </a:r>
            <a:r>
              <a:rPr lang="en-US" dirty="0" err="1" smtClean="0">
                <a:latin typeface="Garamond" pitchFamily="18" charset="0"/>
              </a:rPr>
              <a:t>soldierfish</a:t>
            </a:r>
            <a:r>
              <a:rPr lang="en-US" dirty="0" smtClean="0">
                <a:latin typeface="Garamond" pitchFamily="18" charset="0"/>
              </a:rPr>
              <a:t>, needlefish</a:t>
            </a:r>
          </a:p>
          <a:p>
            <a:endParaRPr lang="en-US" dirty="0" smtClean="0"/>
          </a:p>
          <a:p>
            <a:endParaRPr lang="en-US" dirty="0"/>
          </a:p>
        </p:txBody>
      </p:sp>
      <p:sp>
        <p:nvSpPr>
          <p:cNvPr id="5" name="Content Placeholder 4"/>
          <p:cNvSpPr>
            <a:spLocks noGrp="1"/>
          </p:cNvSpPr>
          <p:nvPr>
            <p:ph sz="half" idx="2"/>
          </p:nvPr>
        </p:nvSpPr>
        <p:spPr/>
        <p:txBody>
          <a:bodyPr>
            <a:normAutofit fontScale="40000" lnSpcReduction="20000"/>
          </a:bodyPr>
          <a:lstStyle/>
          <a:p>
            <a:r>
              <a:rPr lang="en-US" b="1" dirty="0" smtClean="0">
                <a:latin typeface="Garamond" pitchFamily="18" charset="0"/>
                <a:hlinkClick r:id="rId8"/>
              </a:rPr>
              <a:t>Reef News- Critters</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dolphin, loggerhead turtle, green turtle, lobster, Christmas Tree worm, Flamingo Tongue snail, Vase sponge, Tube Sponge, Barrel sponge, Feather Duster Worm</a:t>
            </a:r>
          </a:p>
          <a:p>
            <a:r>
              <a:rPr lang="en-US" b="1" dirty="0" smtClean="0">
                <a:latin typeface="Garamond" pitchFamily="18" charset="0"/>
                <a:hlinkClick r:id="rId9"/>
              </a:rPr>
              <a:t>Ocean Link </a:t>
            </a:r>
            <a:r>
              <a:rPr lang="en-US" dirty="0" smtClean="0">
                <a:latin typeface="Garamond" pitchFamily="18" charset="0"/>
                <a:hlinkClick r:id="rId10"/>
              </a:rPr>
              <a:t> </a:t>
            </a:r>
            <a:r>
              <a:rPr lang="en-US" dirty="0" smtClean="0">
                <a:latin typeface="Garamond" pitchFamily="18" charset="0"/>
              </a:rPr>
              <a:t/>
            </a:r>
            <a:br>
              <a:rPr lang="en-US" dirty="0" smtClean="0">
                <a:latin typeface="Garamond" pitchFamily="18" charset="0"/>
              </a:rPr>
            </a:br>
            <a:r>
              <a:rPr lang="en-US" dirty="0" smtClean="0">
                <a:latin typeface="Garamond" pitchFamily="18" charset="0"/>
              </a:rPr>
              <a:t>Click on the inks listed.</a:t>
            </a:r>
          </a:p>
          <a:p>
            <a:pPr>
              <a:buNone/>
            </a:pPr>
            <a:endParaRPr lang="en-US" dirty="0" smtClean="0">
              <a:latin typeface="Garamond" pitchFamily="18" charset="0"/>
            </a:endParaRPr>
          </a:p>
          <a:p>
            <a:r>
              <a:rPr lang="en-US" b="1" dirty="0" smtClean="0">
                <a:latin typeface="Garamond" pitchFamily="18" charset="0"/>
                <a:hlinkClick r:id="rId11" tooltip="National Marine Sanctuaries - Photo Galleries"/>
              </a:rPr>
              <a:t>National Marine Sanctuaries - Photo Galleries</a:t>
            </a:r>
            <a:r>
              <a:rPr lang="en-US" dirty="0" smtClean="0">
                <a:latin typeface="Garamond" pitchFamily="18" charset="0"/>
              </a:rPr>
              <a:t/>
            </a:r>
            <a:br>
              <a:rPr lang="en-US" dirty="0" smtClean="0">
                <a:latin typeface="Garamond" pitchFamily="18" charset="0"/>
              </a:rPr>
            </a:br>
            <a:r>
              <a:rPr lang="en-US" dirty="0" smtClean="0">
                <a:latin typeface="Garamond" pitchFamily="18" charset="0"/>
              </a:rPr>
              <a:t>Click on the links for each sanctuary.</a:t>
            </a:r>
            <a:br>
              <a:rPr lang="en-US" dirty="0" smtClean="0">
                <a:latin typeface="Garamond" pitchFamily="18" charset="0"/>
              </a:rPr>
            </a:br>
            <a:r>
              <a:rPr lang="en-US" dirty="0" smtClean="0">
                <a:latin typeface="Garamond" pitchFamily="18" charset="0"/>
              </a:rPr>
              <a:t>Try Florida Keys, Channel Islands, Gray's Reef, Monterey Bay </a:t>
            </a:r>
            <a:br>
              <a:rPr lang="en-US" dirty="0" smtClean="0">
                <a:latin typeface="Garamond" pitchFamily="18" charset="0"/>
              </a:rPr>
            </a:br>
            <a:r>
              <a:rPr lang="en-US" dirty="0" smtClean="0">
                <a:latin typeface="Garamond" pitchFamily="18" charset="0"/>
              </a:rPr>
              <a:t>Photos with short descriptions: lobster, sea grass, Elkhorn coral, sea fan, shrimp on brain coral, Christmas Tree Worm, Yellowtail Snapper, Spotted Eagle Ray, Queen Angelfish, </a:t>
            </a:r>
            <a:r>
              <a:rPr lang="en-US" dirty="0" err="1" smtClean="0">
                <a:latin typeface="Garamond" pitchFamily="18" charset="0"/>
              </a:rPr>
              <a:t>butterflyfish</a:t>
            </a:r>
            <a:r>
              <a:rPr lang="en-US" dirty="0" smtClean="0">
                <a:latin typeface="Garamond" pitchFamily="18" charset="0"/>
              </a:rPr>
              <a:t> </a:t>
            </a:r>
          </a:p>
          <a:p>
            <a:endParaRPr lang="en-US" dirty="0" smtClean="0">
              <a:latin typeface="Garamond" pitchFamily="18" charset="0"/>
            </a:endParaRPr>
          </a:p>
          <a:p>
            <a:r>
              <a:rPr lang="en-US" b="1" dirty="0" smtClean="0">
                <a:latin typeface="Garamond" pitchFamily="18" charset="0"/>
                <a:hlinkClick r:id="rId12"/>
              </a:rPr>
              <a:t>Fish Identification Pictures</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Photos of many types of fish: angelfish, butterfly fish, etc.</a:t>
            </a:r>
          </a:p>
          <a:p>
            <a:endParaRPr lang="en-US" b="1" dirty="0" smtClean="0">
              <a:latin typeface="Garamond" pitchFamily="18" charset="0"/>
              <a:hlinkClick r:id="rId13" tooltip="Plankton- Nature Works"/>
            </a:endParaRPr>
          </a:p>
          <a:p>
            <a:r>
              <a:rPr lang="en-US" b="1" dirty="0" smtClean="0">
                <a:latin typeface="Garamond" pitchFamily="18" charset="0"/>
                <a:hlinkClick r:id="rId13" tooltip="Plankton- Nature Works"/>
              </a:rPr>
              <a:t>Plankton- Nature Works</a:t>
            </a:r>
            <a:r>
              <a:rPr lang="en-US" sz="3200" dirty="0" smtClean="0">
                <a:latin typeface="Garamond" pitchFamily="18" charset="0"/>
              </a:rPr>
              <a:t/>
            </a:r>
            <a:br>
              <a:rPr lang="en-US" sz="3200" dirty="0" smtClean="0">
                <a:latin typeface="Garamond" pitchFamily="18" charset="0"/>
              </a:rPr>
            </a:br>
            <a:r>
              <a:rPr lang="en-US" dirty="0" smtClean="0">
                <a:latin typeface="Garamond" pitchFamily="18" charset="0"/>
              </a:rPr>
              <a:t>Information about plankton</a:t>
            </a:r>
          </a:p>
          <a:p>
            <a:pPr>
              <a:buNone/>
            </a:pPr>
            <a:endParaRPr lang="en-US" dirty="0" smtClean="0">
              <a:latin typeface="Garamond" pitchFamily="18" charset="0"/>
            </a:endParaRPr>
          </a:p>
          <a:p>
            <a:r>
              <a:rPr lang="en-US" b="1" dirty="0" smtClean="0">
                <a:latin typeface="Garamond" pitchFamily="18" charset="0"/>
                <a:hlinkClick r:id="rId14"/>
              </a:rPr>
              <a:t>Florida Fishing Guide</a:t>
            </a:r>
            <a:r>
              <a:rPr lang="en-US" dirty="0" smtClean="0">
                <a:latin typeface="Garamond" pitchFamily="18" charset="0"/>
              </a:rPr>
              <a:t> </a:t>
            </a:r>
            <a:br>
              <a:rPr lang="en-US" dirty="0" smtClean="0">
                <a:latin typeface="Garamond" pitchFamily="18" charset="0"/>
              </a:rPr>
            </a:br>
            <a:r>
              <a:rPr lang="en-US" dirty="0" smtClean="0">
                <a:latin typeface="Garamond" pitchFamily="18" charset="0"/>
              </a:rPr>
              <a:t>Many types of fish with pictures and descriptions- </a:t>
            </a:r>
            <a:br>
              <a:rPr lang="en-US" dirty="0" smtClean="0">
                <a:latin typeface="Garamond" pitchFamily="18" charset="0"/>
              </a:rPr>
            </a:br>
            <a:r>
              <a:rPr lang="en-US" dirty="0" smtClean="0">
                <a:latin typeface="Garamond" pitchFamily="18" charset="0"/>
              </a:rPr>
              <a:t>groupers, yellowtail snapper, red snapper, jacks, jewfish, sea bass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Garamond" pitchFamily="18" charset="0"/>
              </a:rPr>
              <a:t>Mission 1: Learning About Coral Reefs</a:t>
            </a:r>
            <a:endParaRPr lang="en-US" b="1" dirty="0">
              <a:latin typeface="Garamond" pitchFamily="18" charset="0"/>
            </a:endParaRPr>
          </a:p>
        </p:txBody>
      </p:sp>
      <p:sp>
        <p:nvSpPr>
          <p:cNvPr id="3" name="Content Placeholder 2"/>
          <p:cNvSpPr>
            <a:spLocks noGrp="1"/>
          </p:cNvSpPr>
          <p:nvPr>
            <p:ph idx="1"/>
          </p:nvPr>
        </p:nvSpPr>
        <p:spPr/>
        <p:txBody>
          <a:bodyPr>
            <a:normAutofit/>
          </a:bodyPr>
          <a:lstStyle/>
          <a:p>
            <a:r>
              <a:rPr lang="en-US" sz="2800" dirty="0">
                <a:latin typeface="Garamond" pitchFamily="18" charset="0"/>
              </a:rPr>
              <a:t>You and your team have been selected to be part of the </a:t>
            </a:r>
            <a:r>
              <a:rPr lang="en-US" sz="2800" dirty="0" smtClean="0">
                <a:latin typeface="Garamond" pitchFamily="18" charset="0"/>
              </a:rPr>
              <a:t>dive team </a:t>
            </a:r>
            <a:r>
              <a:rPr lang="en-US" sz="2800" dirty="0">
                <a:latin typeface="Garamond" pitchFamily="18" charset="0"/>
              </a:rPr>
              <a:t>on the ship, </a:t>
            </a:r>
            <a:r>
              <a:rPr lang="en-US" sz="2800" b="1" i="1" dirty="0" smtClean="0">
                <a:latin typeface="Garamond" pitchFamily="18" charset="0"/>
              </a:rPr>
              <a:t>Coral Reef Explorer</a:t>
            </a:r>
            <a:r>
              <a:rPr lang="en-US" sz="2800" dirty="0" smtClean="0">
                <a:latin typeface="Garamond" pitchFamily="18" charset="0"/>
              </a:rPr>
              <a:t>. </a:t>
            </a:r>
            <a:r>
              <a:rPr lang="en-US" sz="2800" dirty="0">
                <a:latin typeface="Garamond" pitchFamily="18" charset="0"/>
              </a:rPr>
              <a:t>You will be exploring the oceans to learn about coral reef ecosystems. When you complete this mission you should be able to</a:t>
            </a:r>
            <a:r>
              <a:rPr lang="en-US" sz="2800" dirty="0" smtClean="0">
                <a:latin typeface="Garamond" pitchFamily="18" charset="0"/>
              </a:rPr>
              <a:t>:</a:t>
            </a:r>
          </a:p>
          <a:p>
            <a:pPr>
              <a:buNone/>
            </a:pPr>
            <a:endParaRPr lang="en-US" sz="2800" dirty="0">
              <a:latin typeface="Garamond" pitchFamily="18" charset="0"/>
            </a:endParaRPr>
          </a:p>
          <a:p>
            <a:pPr>
              <a:buNone/>
            </a:pPr>
            <a:r>
              <a:rPr lang="en-US" sz="2600" b="1" dirty="0">
                <a:latin typeface="Garamond" pitchFamily="18" charset="0"/>
              </a:rPr>
              <a:t>Describe coral reefs: </a:t>
            </a:r>
            <a:endParaRPr lang="en-US" sz="2600" dirty="0">
              <a:latin typeface="Garamond" pitchFamily="18" charset="0"/>
            </a:endParaRPr>
          </a:p>
          <a:p>
            <a:pPr>
              <a:buFont typeface="Courier New" pitchFamily="49" charset="0"/>
              <a:buChar char="o"/>
            </a:pPr>
            <a:r>
              <a:rPr lang="en-US" sz="2600" smtClean="0">
                <a:latin typeface="Garamond" pitchFamily="18" charset="0"/>
              </a:rPr>
              <a:t>Location</a:t>
            </a:r>
            <a:endParaRPr lang="en-US" sz="2600" dirty="0">
              <a:latin typeface="Garamond" pitchFamily="18" charset="0"/>
            </a:endParaRPr>
          </a:p>
          <a:p>
            <a:pPr>
              <a:buFont typeface="Courier New" pitchFamily="49" charset="0"/>
              <a:buChar char="o"/>
            </a:pPr>
            <a:r>
              <a:rPr lang="en-US" sz="2600" dirty="0" smtClean="0">
                <a:latin typeface="Garamond" pitchFamily="18" charset="0"/>
              </a:rPr>
              <a:t>How </a:t>
            </a:r>
            <a:r>
              <a:rPr lang="en-US" sz="2600" dirty="0">
                <a:latin typeface="Garamond" pitchFamily="18" charset="0"/>
              </a:rPr>
              <a:t>they are built and what they are </a:t>
            </a:r>
            <a:r>
              <a:rPr lang="en-US" sz="2600" dirty="0" smtClean="0">
                <a:latin typeface="Garamond" pitchFamily="18" charset="0"/>
              </a:rPr>
              <a:t>made of</a:t>
            </a:r>
            <a:endParaRPr lang="en-US" sz="2600" dirty="0">
              <a:latin typeface="Garamond" pitchFamily="18" charset="0"/>
            </a:endParaRPr>
          </a:p>
          <a:p>
            <a:pPr>
              <a:buFont typeface="Courier New" pitchFamily="49" charset="0"/>
              <a:buChar char="o"/>
            </a:pPr>
            <a:r>
              <a:rPr lang="en-US" sz="2600" dirty="0" smtClean="0">
                <a:latin typeface="Garamond" pitchFamily="18" charset="0"/>
              </a:rPr>
              <a:t>Why </a:t>
            </a:r>
            <a:r>
              <a:rPr lang="en-US" sz="2600" dirty="0">
                <a:latin typeface="Garamond" pitchFamily="18" charset="0"/>
              </a:rPr>
              <a:t>they are important as an ecosystem </a:t>
            </a:r>
            <a:r>
              <a:rPr lang="en-US" sz="2600" dirty="0" smtClean="0">
                <a:latin typeface="Garamond" pitchFamily="18" charset="0"/>
              </a:rPr>
              <a:t>and </a:t>
            </a:r>
            <a:r>
              <a:rPr lang="en-US" sz="2600" dirty="0">
                <a:latin typeface="Garamond" pitchFamily="18" charset="0"/>
              </a:rPr>
              <a:t>as a resource.</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Mission 1: Coral Reef Questions</a:t>
            </a:r>
            <a:endParaRPr lang="en-US" dirty="0"/>
          </a:p>
        </p:txBody>
      </p:sp>
      <p:sp>
        <p:nvSpPr>
          <p:cNvPr id="3" name="Content Placeholder 2"/>
          <p:cNvSpPr>
            <a:spLocks noGrp="1"/>
          </p:cNvSpPr>
          <p:nvPr>
            <p:ph sz="half" idx="1"/>
          </p:nvPr>
        </p:nvSpPr>
        <p:spPr/>
        <p:txBody>
          <a:bodyPr>
            <a:normAutofit fontScale="70000" lnSpcReduction="20000"/>
          </a:bodyPr>
          <a:lstStyle/>
          <a:p>
            <a:r>
              <a:rPr lang="en-US" sz="2000" b="1" u="sng" dirty="0" smtClean="0">
                <a:latin typeface="Garamond" pitchFamily="18" charset="0"/>
              </a:rPr>
              <a:t>Coral </a:t>
            </a:r>
            <a:r>
              <a:rPr lang="en-US" sz="2000" b="1" u="sng" dirty="0">
                <a:latin typeface="Garamond" pitchFamily="18" charset="0"/>
              </a:rPr>
              <a:t>Reef </a:t>
            </a:r>
            <a:r>
              <a:rPr lang="en-US" sz="2000" b="1" u="sng" dirty="0" smtClean="0">
                <a:latin typeface="Garamond" pitchFamily="18" charset="0"/>
              </a:rPr>
              <a:t>Questions: </a:t>
            </a:r>
            <a:r>
              <a:rPr lang="en-US" sz="2000" dirty="0" smtClean="0">
                <a:latin typeface="Garamond" pitchFamily="18" charset="0"/>
              </a:rPr>
              <a:t>Use </a:t>
            </a:r>
            <a:r>
              <a:rPr lang="en-US" sz="2000" dirty="0">
                <a:latin typeface="Garamond" pitchFamily="18" charset="0"/>
              </a:rPr>
              <a:t>the links </a:t>
            </a:r>
            <a:r>
              <a:rPr lang="en-US" sz="2000" dirty="0" smtClean="0">
                <a:latin typeface="Garamond" pitchFamily="18" charset="0"/>
              </a:rPr>
              <a:t>to </a:t>
            </a:r>
            <a:r>
              <a:rPr lang="en-US" sz="2000" dirty="0">
                <a:latin typeface="Garamond" pitchFamily="18" charset="0"/>
              </a:rPr>
              <a:t>help you answer these questions about coral reefs. </a:t>
            </a:r>
            <a:r>
              <a:rPr lang="en-US" sz="2000" dirty="0" smtClean="0">
                <a:latin typeface="Garamond" pitchFamily="18" charset="0"/>
              </a:rPr>
              <a:t>Write </a:t>
            </a:r>
            <a:r>
              <a:rPr lang="en-US" sz="2000" dirty="0">
                <a:latin typeface="Garamond" pitchFamily="18" charset="0"/>
              </a:rPr>
              <a:t>the answers in your ocean journal</a:t>
            </a:r>
            <a:r>
              <a:rPr lang="en-US" sz="2000" dirty="0" smtClean="0">
                <a:latin typeface="Garamond" pitchFamily="18" charset="0"/>
              </a:rPr>
              <a:t>. </a:t>
            </a:r>
          </a:p>
          <a:p>
            <a:pPr>
              <a:buNone/>
            </a:pPr>
            <a:endParaRPr lang="en-US" sz="2000" dirty="0">
              <a:latin typeface="Garamond" pitchFamily="18" charset="0"/>
            </a:endParaRPr>
          </a:p>
          <a:p>
            <a:pPr>
              <a:buAutoNum type="arabicPeriod"/>
            </a:pPr>
            <a:r>
              <a:rPr lang="en-US" sz="1800" dirty="0" smtClean="0"/>
              <a:t>What are </a:t>
            </a:r>
            <a:r>
              <a:rPr lang="en-US" sz="1800" i="1" dirty="0" smtClean="0"/>
              <a:t>coral reefs</a:t>
            </a:r>
            <a:r>
              <a:rPr lang="en-US" sz="1800" dirty="0" smtClean="0"/>
              <a:t>?</a:t>
            </a:r>
          </a:p>
          <a:p>
            <a:pPr>
              <a:buAutoNum type="arabicPeriod"/>
            </a:pPr>
            <a:r>
              <a:rPr lang="en-US" sz="1800" dirty="0" smtClean="0"/>
              <a:t>How are coral reefs formed?</a:t>
            </a:r>
          </a:p>
          <a:p>
            <a:pPr>
              <a:buAutoNum type="arabicPeriod"/>
            </a:pPr>
            <a:r>
              <a:rPr lang="en-US" sz="1800" dirty="0" smtClean="0"/>
              <a:t>What type of animals live in coral reefs?</a:t>
            </a:r>
          </a:p>
          <a:p>
            <a:pPr>
              <a:buAutoNum type="arabicPeriod"/>
            </a:pPr>
            <a:r>
              <a:rPr lang="en-US" sz="1800" dirty="0" smtClean="0"/>
              <a:t>List/Describe 2 types of </a:t>
            </a:r>
            <a:r>
              <a:rPr lang="en-US" sz="1800" i="1" dirty="0" smtClean="0"/>
              <a:t>corals</a:t>
            </a:r>
            <a:r>
              <a:rPr lang="en-US" sz="1800" dirty="0" smtClean="0"/>
              <a:t>.</a:t>
            </a:r>
          </a:p>
          <a:p>
            <a:pPr>
              <a:buAutoNum type="arabicPeriod"/>
            </a:pPr>
            <a:r>
              <a:rPr lang="en-US" sz="1800" dirty="0" smtClean="0"/>
              <a:t>Where are coral reefs located? What parts of the world can they be found?</a:t>
            </a:r>
          </a:p>
          <a:p>
            <a:pPr>
              <a:buAutoNum type="arabicPeriod"/>
            </a:pPr>
            <a:r>
              <a:rPr lang="en-US" sz="1800" dirty="0" smtClean="0"/>
              <a:t>List 3 different types of coral reefs</a:t>
            </a:r>
          </a:p>
          <a:p>
            <a:pPr>
              <a:buAutoNum type="arabicPeriod"/>
            </a:pPr>
            <a:r>
              <a:rPr lang="en-US" sz="1800" dirty="0" smtClean="0"/>
              <a:t>What are the names of some plants that are located in coral reef ecosystems?</a:t>
            </a:r>
          </a:p>
          <a:p>
            <a:pPr>
              <a:buAutoNum type="arabicPeriod"/>
            </a:pPr>
            <a:r>
              <a:rPr lang="en-US" sz="1800" dirty="0" smtClean="0"/>
              <a:t>What are </a:t>
            </a:r>
            <a:r>
              <a:rPr lang="en-US" sz="1800" i="1" dirty="0" err="1" smtClean="0"/>
              <a:t>zooxanthellae</a:t>
            </a:r>
            <a:r>
              <a:rPr lang="en-US" sz="1800" dirty="0" smtClean="0"/>
              <a:t>? What do </a:t>
            </a:r>
            <a:r>
              <a:rPr lang="en-US" sz="1800" dirty="0" err="1" smtClean="0"/>
              <a:t>zoozanthellae</a:t>
            </a:r>
            <a:r>
              <a:rPr lang="en-US" sz="1800" dirty="0" smtClean="0"/>
              <a:t> provide for the coral?</a:t>
            </a:r>
          </a:p>
          <a:p>
            <a:pPr>
              <a:buAutoNum type="arabicPeriod"/>
            </a:pPr>
            <a:r>
              <a:rPr lang="en-US" sz="1800" dirty="0" smtClean="0"/>
              <a:t>What is </a:t>
            </a:r>
            <a:r>
              <a:rPr lang="en-US" sz="1800" i="1" dirty="0" smtClean="0"/>
              <a:t>symbiosis</a:t>
            </a:r>
            <a:r>
              <a:rPr lang="en-US" sz="1800" dirty="0" smtClean="0"/>
              <a:t>? Describe symbiosis in a coral reef ecosystem</a:t>
            </a:r>
          </a:p>
          <a:p>
            <a:pPr>
              <a:buAutoNum type="arabicPeriod"/>
            </a:pPr>
            <a:r>
              <a:rPr lang="en-US" sz="1800" dirty="0" smtClean="0"/>
              <a:t>Why are coral reefs important? List 3 reasons.</a:t>
            </a:r>
            <a:endParaRPr lang="en-US" sz="1800" dirty="0"/>
          </a:p>
        </p:txBody>
      </p:sp>
      <p:sp>
        <p:nvSpPr>
          <p:cNvPr id="4" name="Content Placeholder 3"/>
          <p:cNvSpPr>
            <a:spLocks noGrp="1"/>
          </p:cNvSpPr>
          <p:nvPr>
            <p:ph sz="half" idx="2"/>
          </p:nvPr>
        </p:nvSpPr>
        <p:spPr/>
        <p:txBody>
          <a:bodyPr>
            <a:normAutofit fontScale="70000" lnSpcReduction="20000"/>
          </a:bodyPr>
          <a:lstStyle/>
          <a:p>
            <a:pPr algn="ctr">
              <a:buNone/>
            </a:pPr>
            <a:r>
              <a:rPr lang="en-US" sz="4100" b="1" dirty="0" smtClean="0">
                <a:latin typeface="Garamond" pitchFamily="18" charset="0"/>
              </a:rPr>
              <a:t>Resource Links</a:t>
            </a:r>
          </a:p>
          <a:p>
            <a:pPr algn="ctr">
              <a:buNone/>
            </a:pPr>
            <a:endParaRPr lang="en-US" sz="4100" b="1" dirty="0" smtClean="0">
              <a:latin typeface="Garamond" pitchFamily="18" charset="0"/>
            </a:endParaRPr>
          </a:p>
          <a:p>
            <a:r>
              <a:rPr lang="en-US" dirty="0" smtClean="0">
                <a:latin typeface="Garamond" pitchFamily="18" charset="0"/>
                <a:hlinkClick r:id="rId3"/>
              </a:rPr>
              <a:t>Enchanted Learning – Coral Reefs</a:t>
            </a:r>
            <a:endParaRPr lang="en-US" dirty="0" smtClean="0">
              <a:latin typeface="Garamond" pitchFamily="18" charset="0"/>
            </a:endParaRPr>
          </a:p>
          <a:p>
            <a:endParaRPr lang="en-US" dirty="0">
              <a:latin typeface="Garamond" pitchFamily="18" charset="0"/>
            </a:endParaRPr>
          </a:p>
          <a:p>
            <a:r>
              <a:rPr lang="en-US" dirty="0" smtClean="0">
                <a:latin typeface="Garamond" pitchFamily="18" charset="0"/>
                <a:hlinkClick r:id="rId4"/>
              </a:rPr>
              <a:t>Kids Do Ecology – Coral Reefs</a:t>
            </a:r>
            <a:endParaRPr lang="en-US" dirty="0">
              <a:latin typeface="Garamond" pitchFamily="18" charset="0"/>
            </a:endParaRPr>
          </a:p>
          <a:p>
            <a:endParaRPr lang="en-US" dirty="0" smtClean="0">
              <a:latin typeface="Garamond" pitchFamily="18" charset="0"/>
            </a:endParaRPr>
          </a:p>
          <a:p>
            <a:r>
              <a:rPr lang="en-US" dirty="0" smtClean="0">
                <a:latin typeface="Garamond" pitchFamily="18" charset="0"/>
                <a:hlinkClick r:id="rId5"/>
              </a:rPr>
              <a:t>Eco Kids – Coral Reefs</a:t>
            </a:r>
            <a:r>
              <a:rPr lang="en-US" dirty="0" smtClean="0">
                <a:latin typeface="Garamond" pitchFamily="18" charset="0"/>
              </a:rPr>
              <a:t/>
            </a:r>
            <a:br>
              <a:rPr lang="en-US" dirty="0" smtClean="0">
                <a:latin typeface="Garamond" pitchFamily="18" charset="0"/>
              </a:rPr>
            </a:br>
            <a:endParaRPr lang="en-US" dirty="0" smtClean="0">
              <a:latin typeface="Garamond" pitchFamily="18" charset="0"/>
            </a:endParaRPr>
          </a:p>
          <a:p>
            <a:r>
              <a:rPr lang="en-US" dirty="0" smtClean="0">
                <a:latin typeface="Garamond" pitchFamily="18" charset="0"/>
                <a:hlinkClick r:id="rId6"/>
              </a:rPr>
              <a:t>KIDS Discover – Coral Reefs</a:t>
            </a:r>
            <a:endParaRPr lang="en-US" dirty="0" smtClean="0">
              <a:latin typeface="Garamond" pitchFamily="18" charset="0"/>
            </a:endParaRPr>
          </a:p>
          <a:p>
            <a:pPr>
              <a:buNone/>
            </a:pPr>
            <a:endParaRPr lang="en-US" dirty="0" smtClean="0">
              <a:latin typeface="Garamond" pitchFamily="18" charset="0"/>
            </a:endParaRPr>
          </a:p>
          <a:p>
            <a:r>
              <a:rPr lang="en-US" dirty="0" err="1" smtClean="0">
                <a:latin typeface="Garamond" pitchFamily="18" charset="0"/>
                <a:hlinkClick r:id="rId7"/>
              </a:rPr>
              <a:t>Seaworld</a:t>
            </a:r>
            <a:r>
              <a:rPr lang="en-US" dirty="0" smtClean="0">
                <a:latin typeface="Garamond" pitchFamily="18" charset="0"/>
                <a:hlinkClick r:id="rId7"/>
              </a:rPr>
              <a:t> – Coral Reefs for Kids</a:t>
            </a:r>
            <a:endParaRPr lang="en-US" dirty="0" smtClean="0">
              <a:latin typeface="Garamond" pitchFamily="18" charset="0"/>
            </a:endParaRPr>
          </a:p>
          <a:p>
            <a:endParaRPr lang="en-US" dirty="0">
              <a:latin typeface="Garamond" pitchFamily="18" charset="0"/>
            </a:endParaRPr>
          </a:p>
          <a:p>
            <a:r>
              <a:rPr lang="en-US" dirty="0" smtClean="0">
                <a:latin typeface="Garamond" pitchFamily="18" charset="0"/>
              </a:rPr>
              <a:t>Link to Coral Reef Research Journal</a:t>
            </a:r>
          </a:p>
          <a:p>
            <a:pPr>
              <a:buNone/>
            </a:pP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838200" y="1600200"/>
            <a:ext cx="7467600" cy="4953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5" name="Title 4"/>
          <p:cNvSpPr>
            <a:spLocks noGrp="1"/>
          </p:cNvSpPr>
          <p:nvPr>
            <p:ph type="title"/>
          </p:nvPr>
        </p:nvSpPr>
        <p:spPr/>
        <p:txBody>
          <a:bodyPr>
            <a:normAutofit/>
          </a:bodyPr>
          <a:lstStyle/>
          <a:p>
            <a:r>
              <a:rPr lang="en-US" sz="3200" dirty="0" smtClean="0">
                <a:latin typeface="Garamond" pitchFamily="18" charset="0"/>
              </a:rPr>
              <a:t>Coral Reef Diver School Challenge</a:t>
            </a:r>
            <a:endParaRPr lang="en-US" sz="3200" dirty="0">
              <a:latin typeface="Garamond" pitchFamily="18" charset="0"/>
            </a:endParaRPr>
          </a:p>
        </p:txBody>
      </p:sp>
      <p:pic>
        <p:nvPicPr>
          <p:cNvPr id="7" name="Content Placeholder 6" descr="great-barrier-reef.jpg">
            <a:hlinkClick r:id="rId3"/>
          </p:cNvPr>
          <p:cNvPicPr>
            <a:picLocks noGrp="1" noChangeAspect="1"/>
          </p:cNvPicPr>
          <p:nvPr>
            <p:ph idx="1"/>
          </p:nvPr>
        </p:nvPicPr>
        <p:blipFill>
          <a:blip r:embed="rId4" cstate="print"/>
          <a:stretch>
            <a:fillRect/>
          </a:stretch>
        </p:blipFill>
        <p:spPr>
          <a:xfrm>
            <a:off x="1676400" y="2133600"/>
            <a:ext cx="5558589" cy="4114800"/>
          </a:xfrm>
          <a:ln>
            <a:solidFill>
              <a:schemeClr val="bg1">
                <a:lumMod val="95000"/>
              </a:schemeClr>
            </a:solidFill>
          </a:ln>
        </p:spPr>
      </p:pic>
      <p:sp>
        <p:nvSpPr>
          <p:cNvPr id="8" name="TextBox 7"/>
          <p:cNvSpPr txBox="1"/>
          <p:nvPr/>
        </p:nvSpPr>
        <p:spPr>
          <a:xfrm>
            <a:off x="7162800" y="4648200"/>
            <a:ext cx="1219200" cy="738664"/>
          </a:xfrm>
          <a:prstGeom prst="rect">
            <a:avLst/>
          </a:prstGeom>
          <a:noFill/>
        </p:spPr>
        <p:txBody>
          <a:bodyPr wrap="square" rtlCol="0">
            <a:spAutoFit/>
          </a:bodyPr>
          <a:lstStyle/>
          <a:p>
            <a:pPr algn="ctr"/>
            <a:r>
              <a:rPr lang="en-US" sz="1400" b="1" dirty="0" smtClean="0">
                <a:solidFill>
                  <a:schemeClr val="bg1">
                    <a:lumMod val="95000"/>
                  </a:schemeClr>
                </a:solidFill>
                <a:latin typeface="Garamond" pitchFamily="18" charset="0"/>
                <a:hlinkClick r:id="rId3"/>
              </a:rPr>
              <a:t>Click to Take the Challenge</a:t>
            </a:r>
            <a:endParaRPr lang="en-US" sz="1400" b="1" dirty="0">
              <a:solidFill>
                <a:schemeClr val="bg1">
                  <a:lumMod val="95000"/>
                </a:schemeClr>
              </a:solidFill>
              <a:latin typeface="Garamond" pitchFamily="18" charset="0"/>
            </a:endParaRPr>
          </a:p>
        </p:txBody>
      </p:sp>
      <p:sp>
        <p:nvSpPr>
          <p:cNvPr id="9" name="Oval 8">
            <a:hlinkClick r:id="rId3"/>
          </p:cNvPr>
          <p:cNvSpPr/>
          <p:nvPr/>
        </p:nvSpPr>
        <p:spPr>
          <a:xfrm>
            <a:off x="7543800" y="3657600"/>
            <a:ext cx="685800" cy="685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atin typeface="Garamond" pitchFamily="18" charset="0"/>
              </a:rPr>
              <a:t>Mission 2: Adaptations in the Coral Reef</a:t>
            </a:r>
            <a:endParaRPr lang="en-US" b="1" dirty="0">
              <a:latin typeface="Garamond" pitchFamily="18" charset="0"/>
            </a:endParaRPr>
          </a:p>
        </p:txBody>
      </p:sp>
      <p:sp>
        <p:nvSpPr>
          <p:cNvPr id="3" name="Content Placeholder 2"/>
          <p:cNvSpPr>
            <a:spLocks noGrp="1"/>
          </p:cNvSpPr>
          <p:nvPr>
            <p:ph idx="1"/>
          </p:nvPr>
        </p:nvSpPr>
        <p:spPr/>
        <p:txBody>
          <a:bodyPr>
            <a:normAutofit/>
          </a:bodyPr>
          <a:lstStyle/>
          <a:p>
            <a:pPr>
              <a:buNone/>
            </a:pPr>
            <a:r>
              <a:rPr lang="en-US" sz="2800" b="1" dirty="0" smtClean="0">
                <a:latin typeface="Garamond" pitchFamily="18" charset="0"/>
              </a:rPr>
              <a:t>When </a:t>
            </a:r>
            <a:r>
              <a:rPr lang="en-US" sz="2800" b="1" dirty="0">
                <a:latin typeface="Garamond" pitchFamily="18" charset="0"/>
              </a:rPr>
              <a:t>you complete this part of the mission you should be able to: </a:t>
            </a:r>
            <a:endParaRPr lang="en-US" sz="2800" b="1" dirty="0" smtClean="0">
              <a:latin typeface="Garamond" pitchFamily="18" charset="0"/>
            </a:endParaRPr>
          </a:p>
          <a:p>
            <a:pPr>
              <a:buNone/>
            </a:pPr>
            <a:endParaRPr lang="en-US" sz="1800" b="1" dirty="0" smtClean="0">
              <a:latin typeface="Garamond" pitchFamily="18" charset="0"/>
            </a:endParaRPr>
          </a:p>
          <a:p>
            <a:r>
              <a:rPr lang="en-US" sz="1800" dirty="0" smtClean="0">
                <a:latin typeface="Garamond" pitchFamily="18" charset="0"/>
              </a:rPr>
              <a:t>Identify </a:t>
            </a:r>
            <a:r>
              <a:rPr lang="en-US" sz="1800" dirty="0">
                <a:latin typeface="Garamond" pitchFamily="18" charset="0"/>
              </a:rPr>
              <a:t>and describe adaptations that help specific ocean organisms survive. </a:t>
            </a:r>
            <a:br>
              <a:rPr lang="en-US" sz="1800" dirty="0">
                <a:latin typeface="Garamond" pitchFamily="18" charset="0"/>
              </a:rPr>
            </a:br>
            <a:endParaRPr lang="en-US" sz="1800" dirty="0" smtClean="0">
              <a:latin typeface="Garamond" pitchFamily="18" charset="0"/>
            </a:endParaRPr>
          </a:p>
          <a:p>
            <a:r>
              <a:rPr lang="en-US" sz="1800" dirty="0" smtClean="0">
                <a:latin typeface="Garamond" pitchFamily="18" charset="0"/>
              </a:rPr>
              <a:t>Identify </a:t>
            </a:r>
            <a:r>
              <a:rPr lang="en-US" sz="1800" dirty="0">
                <a:latin typeface="Garamond" pitchFamily="18" charset="0"/>
              </a:rPr>
              <a:t>symbiotic relationships in which both organisms benefit. </a:t>
            </a:r>
            <a:br>
              <a:rPr lang="en-US" sz="1800" dirty="0">
                <a:latin typeface="Garamond" pitchFamily="18" charset="0"/>
              </a:rPr>
            </a:br>
            <a:endParaRPr lang="en-US" sz="1800" dirty="0" smtClean="0">
              <a:latin typeface="Garamond" pitchFamily="18" charset="0"/>
            </a:endParaRPr>
          </a:p>
          <a:p>
            <a:r>
              <a:rPr lang="en-US" sz="1800" dirty="0" smtClean="0">
                <a:latin typeface="Garamond" pitchFamily="18" charset="0"/>
              </a:rPr>
              <a:t>Design </a:t>
            </a:r>
            <a:r>
              <a:rPr lang="en-US" sz="1800" dirty="0">
                <a:latin typeface="Garamond" pitchFamily="18" charset="0"/>
              </a:rPr>
              <a:t>a new marine organism, a predator or prey. Give it adaptations such as specialized body parts or abilities that help it live in the coral reef. </a:t>
            </a:r>
            <a:endParaRPr lang="en-US" sz="1800" dirty="0" smtClean="0">
              <a:latin typeface="Garamond" pitchFamily="18" charset="0"/>
            </a:endParaRPr>
          </a:p>
          <a:p>
            <a:r>
              <a:rPr lang="en-US" sz="1800" dirty="0" smtClean="0">
                <a:latin typeface="Garamond" pitchFamily="18" charset="0"/>
              </a:rPr>
              <a:t>Create </a:t>
            </a:r>
            <a:r>
              <a:rPr lang="en-US" sz="1800" dirty="0">
                <a:latin typeface="Garamond" pitchFamily="18" charset="0"/>
              </a:rPr>
              <a:t>a model or a drawing of your organism.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Marine Adaptations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latin typeface="Garamond" pitchFamily="18" charset="0"/>
              </a:rPr>
              <a:t>First, let's look at some general adaptations that help many </a:t>
            </a:r>
            <a:r>
              <a:rPr lang="en-US" i="1" dirty="0" smtClean="0">
                <a:latin typeface="Garamond" pitchFamily="18" charset="0"/>
              </a:rPr>
              <a:t>marine </a:t>
            </a:r>
            <a:r>
              <a:rPr lang="en-US" dirty="0" smtClean="0">
                <a:latin typeface="Garamond" pitchFamily="18" charset="0"/>
              </a:rPr>
              <a:t>organisms live in the ocean.</a:t>
            </a:r>
            <a:endParaRPr lang="en-US" dirty="0">
              <a:latin typeface="Garamond" pitchFamily="18" charset="0"/>
            </a:endParaRPr>
          </a:p>
          <a:p>
            <a:r>
              <a:rPr lang="en-US" dirty="0">
                <a:latin typeface="Garamond" pitchFamily="18" charset="0"/>
              </a:rPr>
              <a:t>Fish have several important adaptations that allow them to live in their ocean environment</a:t>
            </a:r>
            <a:r>
              <a:rPr lang="en-US" dirty="0" smtClean="0">
                <a:latin typeface="Garamond" pitchFamily="18" charset="0"/>
              </a:rPr>
              <a:t>. </a:t>
            </a:r>
          </a:p>
          <a:p>
            <a:r>
              <a:rPr lang="en-US" dirty="0" smtClean="0">
                <a:latin typeface="Garamond" pitchFamily="18" charset="0"/>
              </a:rPr>
              <a:t>Gills </a:t>
            </a:r>
            <a:r>
              <a:rPr lang="en-US" dirty="0">
                <a:latin typeface="Garamond" pitchFamily="18" charset="0"/>
              </a:rPr>
              <a:t>take oxygen out of the water so that the fish can "breathe" underwater. (Many other marine organisms, like shrimp and sea slugs also have gills.)</a:t>
            </a:r>
          </a:p>
          <a:p>
            <a:r>
              <a:rPr lang="en-US" dirty="0">
                <a:latin typeface="Garamond" pitchFamily="18" charset="0"/>
              </a:rPr>
              <a:t>Most fish have a streamlined shape as well as a tail and fins to help them move easily and quickly through the water.</a:t>
            </a:r>
          </a:p>
          <a:p>
            <a:r>
              <a:rPr lang="en-US" dirty="0">
                <a:latin typeface="Garamond" pitchFamily="18" charset="0"/>
              </a:rPr>
              <a:t>A swim bladder (or the liver) helps the fish control its buoyancy and stay at a certain depth.</a:t>
            </a:r>
          </a:p>
          <a:p>
            <a:endParaRPr lang="en-US" dirty="0"/>
          </a:p>
        </p:txBody>
      </p:sp>
      <p:pic>
        <p:nvPicPr>
          <p:cNvPr id="6" name="Content Placeholder 5" descr="fishadaptat.jpg"/>
          <p:cNvPicPr>
            <a:picLocks noGrp="1" noChangeAspect="1"/>
          </p:cNvPicPr>
          <p:nvPr>
            <p:ph sz="half" idx="2"/>
          </p:nvPr>
        </p:nvPicPr>
        <p:blipFill>
          <a:blip r:embed="rId3" cstate="print"/>
          <a:stretch>
            <a:fillRect/>
          </a:stretch>
        </p:blipFill>
        <p:spPr>
          <a:xfrm>
            <a:off x="4572000" y="2362200"/>
            <a:ext cx="4321326" cy="3234822"/>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516</TotalTime>
  <Words>1613</Words>
  <Application>Microsoft Office PowerPoint</Application>
  <PresentationFormat>On-screen Show (4:3)</PresentationFormat>
  <Paragraphs>430</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Module</vt:lpstr>
      <vt:lpstr>Coral Reef Explorers</vt:lpstr>
      <vt:lpstr>Coral Reef Explorers  Video Introduction</vt:lpstr>
      <vt:lpstr>Coral Reef Explorers</vt:lpstr>
      <vt:lpstr>Coral Reef Explorers</vt:lpstr>
      <vt:lpstr>Mission 1: Learning About Coral Reefs</vt:lpstr>
      <vt:lpstr>Mission 1: Coral Reef Questions</vt:lpstr>
      <vt:lpstr>Coral Reef Diver School Challenge</vt:lpstr>
      <vt:lpstr>Mission 2: Adaptations in the Coral Reef</vt:lpstr>
      <vt:lpstr>Marine Adaptations</vt:lpstr>
      <vt:lpstr>Marine Mammals Adapatations</vt:lpstr>
      <vt:lpstr>Specialized Adaptations</vt:lpstr>
      <vt:lpstr>Camouflage</vt:lpstr>
      <vt:lpstr>Venom and Poision</vt:lpstr>
      <vt:lpstr>Armour</vt:lpstr>
      <vt:lpstr>Specialized Appendages</vt:lpstr>
      <vt:lpstr>Symbiotic relationships</vt:lpstr>
      <vt:lpstr>Scuba Equipment as Special Adapatations</vt:lpstr>
      <vt:lpstr>Design a New Organism</vt:lpstr>
      <vt:lpstr>Coral Reef Diver Training</vt:lpstr>
      <vt:lpstr>Mission 3:  Creatures of the Deep</vt:lpstr>
      <vt:lpstr>Identify the Organisms </vt:lpstr>
      <vt:lpstr>Identify the Organisms</vt:lpstr>
      <vt:lpstr>Identify Organisms</vt:lpstr>
      <vt:lpstr>Links for Organisms</vt:lpstr>
      <vt:lpstr>Research an Organism</vt:lpstr>
      <vt:lpstr>Research an Organism</vt:lpstr>
      <vt:lpstr>Links for Research</vt:lpstr>
      <vt:lpstr>Mission 4: Coral Reefs in Danger</vt:lpstr>
      <vt:lpstr>Mystery in the Coral Reef</vt:lpstr>
      <vt:lpstr>Mystery in the Coral Reef</vt:lpstr>
      <vt:lpstr>Mystery in the Coral Reef</vt:lpstr>
      <vt:lpstr>Mystery in the Coral Reef</vt:lpstr>
      <vt:lpstr>Suspect List</vt:lpstr>
      <vt:lpstr>Mission 5: Solve the Mystery</vt:lpstr>
      <vt:lpstr>Mission Accomplished</vt:lpstr>
      <vt:lpstr>Presentation 1</vt:lpstr>
      <vt:lpstr>Presentation 2</vt:lpstr>
      <vt:lpstr>Presentation 3 </vt:lpstr>
      <vt:lpstr>Games 1 and 2</vt:lpstr>
      <vt:lpstr>Rubric: Coral Reefs in Danger</vt:lpstr>
      <vt:lpstr>Rubric: Presentations</vt:lpstr>
      <vt:lpstr>Games and Activities</vt:lpstr>
      <vt:lpstr>Websites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Coral Reef Divers</dc:title>
  <dc:creator>Boan</dc:creator>
  <cp:lastModifiedBy>Marisa Boan</cp:lastModifiedBy>
  <cp:revision>106</cp:revision>
  <dcterms:created xsi:type="dcterms:W3CDTF">2015-03-22T13:52:34Z</dcterms:created>
  <dcterms:modified xsi:type="dcterms:W3CDTF">2015-03-24T00:58:34Z</dcterms:modified>
</cp:coreProperties>
</file>