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2" r:id="rId4"/>
    <p:sldMasterId id="2147483692" r:id="rId5"/>
    <p:sldMasterId id="2147483688" r:id="rId6"/>
    <p:sldMasterId id="2147483690" r:id="rId7"/>
  </p:sldMasterIdLst>
  <p:notesMasterIdLst>
    <p:notesMasterId r:id="rId18"/>
  </p:notesMasterIdLst>
  <p:sldIdLst>
    <p:sldId id="593" r:id="rId8"/>
    <p:sldId id="595" r:id="rId9"/>
    <p:sldId id="596" r:id="rId10"/>
    <p:sldId id="594" r:id="rId11"/>
    <p:sldId id="325" r:id="rId12"/>
    <p:sldId id="597" r:id="rId13"/>
    <p:sldId id="326" r:id="rId14"/>
    <p:sldId id="296" r:id="rId15"/>
    <p:sldId id="599" r:id="rId16"/>
    <p:sldId id="598" r:id="rId17"/>
  </p:sldIdLst>
  <p:sldSz cx="9144000" cy="6858000" type="screen4x3"/>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wn McKeown" initials="DM" lastIdx="6" clrIdx="0">
    <p:extLst>
      <p:ext uri="{19B8F6BF-5375-455C-9EA6-DF929625EA0E}">
        <p15:presenceInfo xmlns:p15="http://schemas.microsoft.com/office/powerpoint/2012/main" userId="49066532510bad63" providerId="Windows Live"/>
      </p:ext>
    </p:extLst>
  </p:cmAuthor>
  <p:cmAuthor id="2" name="Margaret Dymond" initials="MD" lastIdx="8" clrIdx="1">
    <p:extLst>
      <p:ext uri="{19B8F6BF-5375-455C-9EA6-DF929625EA0E}">
        <p15:presenceInfo xmlns:p15="http://schemas.microsoft.com/office/powerpoint/2012/main" userId="S-1-5-21-38857442-2693285798-3636612711-3642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C13D"/>
    <a:srgbClr val="41BF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35984" autoAdjust="0"/>
  </p:normalViewPr>
  <p:slideViewPr>
    <p:cSldViewPr snapToGrid="0">
      <p:cViewPr varScale="1">
        <p:scale>
          <a:sx n="30" d="100"/>
          <a:sy n="30" d="100"/>
        </p:scale>
        <p:origin x="2966" y="22"/>
      </p:cViewPr>
      <p:guideLst/>
    </p:cSldViewPr>
  </p:slideViewPr>
  <p:notesTextViewPr>
    <p:cViewPr>
      <p:scale>
        <a:sx n="1" d="1"/>
        <a:sy n="1" d="1"/>
      </p:scale>
      <p:origin x="0" y="0"/>
    </p:cViewPr>
  </p:notesTextViewPr>
  <p:notesViewPr>
    <p:cSldViewPr snapToGrid="0">
      <p:cViewPr varScale="1">
        <p:scale>
          <a:sx n="48" d="100"/>
          <a:sy n="48" d="100"/>
        </p:scale>
        <p:origin x="2765"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ci, Katrina" userId="a66f0765-f329-437d-8d11-f2ff14f20412" providerId="ADAL" clId="{1DCFC910-7BFF-45F0-9BCC-DA22943D8129}"/>
    <pc:docChg chg="custSel addSld delSld modSld delMainMaster">
      <pc:chgData name="Ceci, Katrina" userId="a66f0765-f329-437d-8d11-f2ff14f20412" providerId="ADAL" clId="{1DCFC910-7BFF-45F0-9BCC-DA22943D8129}" dt="2022-07-14T20:35:22.468" v="5454" actId="20577"/>
      <pc:docMkLst>
        <pc:docMk/>
      </pc:docMkLst>
      <pc:sldChg chg="modNotesTx">
        <pc:chgData name="Ceci, Katrina" userId="a66f0765-f329-437d-8d11-f2ff14f20412" providerId="ADAL" clId="{1DCFC910-7BFF-45F0-9BCC-DA22943D8129}" dt="2022-07-11T09:44:52.310" v="3104" actId="20577"/>
        <pc:sldMkLst>
          <pc:docMk/>
          <pc:sldMk cId="2932117450" sldId="296"/>
        </pc:sldMkLst>
      </pc:sldChg>
      <pc:sldChg chg="modSp modAnim modNotesTx">
        <pc:chgData name="Ceci, Katrina" userId="a66f0765-f329-437d-8d11-f2ff14f20412" providerId="ADAL" clId="{1DCFC910-7BFF-45F0-9BCC-DA22943D8129}" dt="2022-07-13T19:20:33.109" v="5047" actId="20577"/>
        <pc:sldMkLst>
          <pc:docMk/>
          <pc:sldMk cId="1971146309" sldId="325"/>
        </pc:sldMkLst>
        <pc:spChg chg="mod">
          <ac:chgData name="Ceci, Katrina" userId="a66f0765-f329-437d-8d11-f2ff14f20412" providerId="ADAL" clId="{1DCFC910-7BFF-45F0-9BCC-DA22943D8129}" dt="2022-07-10T19:53:34.470" v="3" actId="113"/>
          <ac:spMkLst>
            <pc:docMk/>
            <pc:sldMk cId="1971146309" sldId="325"/>
            <ac:spMk id="7" creationId="{9CD26EC4-AE24-4899-8BE8-839E6E98B854}"/>
          </ac:spMkLst>
        </pc:spChg>
      </pc:sldChg>
      <pc:sldChg chg="modAnim modNotesTx">
        <pc:chgData name="Ceci, Katrina" userId="a66f0765-f329-437d-8d11-f2ff14f20412" providerId="ADAL" clId="{1DCFC910-7BFF-45F0-9BCC-DA22943D8129}" dt="2022-07-13T18:33:46.357" v="4857" actId="20577"/>
        <pc:sldMkLst>
          <pc:docMk/>
          <pc:sldMk cId="3439116743" sldId="326"/>
        </pc:sldMkLst>
      </pc:sldChg>
      <pc:sldChg chg="addSp modSp mod">
        <pc:chgData name="Ceci, Katrina" userId="a66f0765-f329-437d-8d11-f2ff14f20412" providerId="ADAL" clId="{1DCFC910-7BFF-45F0-9BCC-DA22943D8129}" dt="2022-07-14T17:53:29.176" v="5057" actId="6549"/>
        <pc:sldMkLst>
          <pc:docMk/>
          <pc:sldMk cId="3092821024" sldId="593"/>
        </pc:sldMkLst>
        <pc:spChg chg="add mod">
          <ac:chgData name="Ceci, Katrina" userId="a66f0765-f329-437d-8d11-f2ff14f20412" providerId="ADAL" clId="{1DCFC910-7BFF-45F0-9BCC-DA22943D8129}" dt="2022-07-14T17:53:29.176" v="5057" actId="6549"/>
          <ac:spMkLst>
            <pc:docMk/>
            <pc:sldMk cId="3092821024" sldId="593"/>
            <ac:spMk id="2" creationId="{3706DD2B-F068-A433-5059-11812B3531DC}"/>
          </ac:spMkLst>
        </pc:spChg>
      </pc:sldChg>
      <pc:sldChg chg="addSp delSp modSp new mod modNotesTx">
        <pc:chgData name="Ceci, Katrina" userId="a66f0765-f329-437d-8d11-f2ff14f20412" providerId="ADAL" clId="{1DCFC910-7BFF-45F0-9BCC-DA22943D8129}" dt="2022-07-14T20:35:22.468" v="5454" actId="20577"/>
        <pc:sldMkLst>
          <pc:docMk/>
          <pc:sldMk cId="1329269165" sldId="594"/>
        </pc:sldMkLst>
        <pc:spChg chg="del">
          <ac:chgData name="Ceci, Katrina" userId="a66f0765-f329-437d-8d11-f2ff14f20412" providerId="ADAL" clId="{1DCFC910-7BFF-45F0-9BCC-DA22943D8129}" dt="2022-07-11T08:56:17.883" v="96" actId="478"/>
          <ac:spMkLst>
            <pc:docMk/>
            <pc:sldMk cId="1329269165" sldId="594"/>
            <ac:spMk id="2" creationId="{1ADA2106-28DA-3945-ED5B-C60D775EE2EC}"/>
          </ac:spMkLst>
        </pc:spChg>
        <pc:picChg chg="add mod">
          <ac:chgData name="Ceci, Katrina" userId="a66f0765-f329-437d-8d11-f2ff14f20412" providerId="ADAL" clId="{1DCFC910-7BFF-45F0-9BCC-DA22943D8129}" dt="2022-07-11T08:56:31.769" v="99" actId="14100"/>
          <ac:picMkLst>
            <pc:docMk/>
            <pc:sldMk cId="1329269165" sldId="594"/>
            <ac:picMk id="4" creationId="{D5BFDEA2-D0A3-DA77-A649-59BC132C92B4}"/>
          </ac:picMkLst>
        </pc:picChg>
        <pc:picChg chg="add mod">
          <ac:chgData name="Ceci, Katrina" userId="a66f0765-f329-437d-8d11-f2ff14f20412" providerId="ADAL" clId="{1DCFC910-7BFF-45F0-9BCC-DA22943D8129}" dt="2022-07-11T08:56:48.925" v="101" actId="1076"/>
          <ac:picMkLst>
            <pc:docMk/>
            <pc:sldMk cId="1329269165" sldId="594"/>
            <ac:picMk id="6" creationId="{06249EB6-DE92-5098-41AC-CD49CED4C2A4}"/>
          </ac:picMkLst>
        </pc:picChg>
      </pc:sldChg>
      <pc:sldChg chg="addSp delSp modSp new mod modNotesTx">
        <pc:chgData name="Ceci, Katrina" userId="a66f0765-f329-437d-8d11-f2ff14f20412" providerId="ADAL" clId="{1DCFC910-7BFF-45F0-9BCC-DA22943D8129}" dt="2022-07-11T09:38:19.698" v="2209" actId="20577"/>
        <pc:sldMkLst>
          <pc:docMk/>
          <pc:sldMk cId="3768030612" sldId="595"/>
        </pc:sldMkLst>
        <pc:spChg chg="del">
          <ac:chgData name="Ceci, Katrina" userId="a66f0765-f329-437d-8d11-f2ff14f20412" providerId="ADAL" clId="{1DCFC910-7BFF-45F0-9BCC-DA22943D8129}" dt="2022-07-11T09:03:28.497" v="105" actId="478"/>
          <ac:spMkLst>
            <pc:docMk/>
            <pc:sldMk cId="3768030612" sldId="595"/>
            <ac:spMk id="2" creationId="{7BF1D610-A0E0-3E36-4E6E-2BCA87997C6E}"/>
          </ac:spMkLst>
        </pc:spChg>
        <pc:picChg chg="add mod">
          <ac:chgData name="Ceci, Katrina" userId="a66f0765-f329-437d-8d11-f2ff14f20412" providerId="ADAL" clId="{1DCFC910-7BFF-45F0-9BCC-DA22943D8129}" dt="2022-07-11T09:02:53.821" v="104" actId="1076"/>
          <ac:picMkLst>
            <pc:docMk/>
            <pc:sldMk cId="3768030612" sldId="595"/>
            <ac:picMk id="4" creationId="{9CE95F66-BF02-AE6D-60BB-40867F0D2329}"/>
          </ac:picMkLst>
        </pc:picChg>
        <pc:picChg chg="add mod">
          <ac:chgData name="Ceci, Katrina" userId="a66f0765-f329-437d-8d11-f2ff14f20412" providerId="ADAL" clId="{1DCFC910-7BFF-45F0-9BCC-DA22943D8129}" dt="2022-07-11T09:03:54.957" v="109" actId="1076"/>
          <ac:picMkLst>
            <pc:docMk/>
            <pc:sldMk cId="3768030612" sldId="595"/>
            <ac:picMk id="6" creationId="{0CE4C9A8-C602-F7FF-19DF-4E1D785EA21C}"/>
          </ac:picMkLst>
        </pc:picChg>
      </pc:sldChg>
      <pc:sldChg chg="addSp delSp modSp new mod modNotesTx">
        <pc:chgData name="Ceci, Katrina" userId="a66f0765-f329-437d-8d11-f2ff14f20412" providerId="ADAL" clId="{1DCFC910-7BFF-45F0-9BCC-DA22943D8129}" dt="2022-07-14T20:33:51.162" v="5269"/>
        <pc:sldMkLst>
          <pc:docMk/>
          <pc:sldMk cId="3683835161" sldId="596"/>
        </pc:sldMkLst>
        <pc:spChg chg="del">
          <ac:chgData name="Ceci, Katrina" userId="a66f0765-f329-437d-8d11-f2ff14f20412" providerId="ADAL" clId="{1DCFC910-7BFF-45F0-9BCC-DA22943D8129}" dt="2022-07-14T20:29:43.380" v="5063" actId="478"/>
          <ac:spMkLst>
            <pc:docMk/>
            <pc:sldMk cId="3683835161" sldId="596"/>
            <ac:spMk id="2" creationId="{AA74A509-FE05-169B-9D79-245508388BBA}"/>
          </ac:spMkLst>
        </pc:spChg>
        <pc:picChg chg="add mod modCrop">
          <ac:chgData name="Ceci, Katrina" userId="a66f0765-f329-437d-8d11-f2ff14f20412" providerId="ADAL" clId="{1DCFC910-7BFF-45F0-9BCC-DA22943D8129}" dt="2022-07-14T20:32:04.082" v="5077" actId="1440"/>
          <ac:picMkLst>
            <pc:docMk/>
            <pc:sldMk cId="3683835161" sldId="596"/>
            <ac:picMk id="4" creationId="{A3E637A1-A1D3-5D28-945C-D1547D079030}"/>
          </ac:picMkLst>
        </pc:picChg>
        <pc:picChg chg="add mod">
          <ac:chgData name="Ceci, Katrina" userId="a66f0765-f329-437d-8d11-f2ff14f20412" providerId="ADAL" clId="{1DCFC910-7BFF-45F0-9BCC-DA22943D8129}" dt="2022-07-14T20:30:59.970" v="5068" actId="1076"/>
          <ac:picMkLst>
            <pc:docMk/>
            <pc:sldMk cId="3683835161" sldId="596"/>
            <ac:picMk id="6" creationId="{FD8729FF-B645-56F4-1088-ADF5EDCD2EA5}"/>
          </ac:picMkLst>
        </pc:picChg>
        <pc:picChg chg="add mod">
          <ac:chgData name="Ceci, Katrina" userId="a66f0765-f329-437d-8d11-f2ff14f20412" providerId="ADAL" clId="{1DCFC910-7BFF-45F0-9BCC-DA22943D8129}" dt="2022-07-14T20:32:02.429" v="5076" actId="1440"/>
          <ac:picMkLst>
            <pc:docMk/>
            <pc:sldMk cId="3683835161" sldId="596"/>
            <ac:picMk id="8" creationId="{20B6F0E1-3F93-4B99-CFBA-F95117278961}"/>
          </ac:picMkLst>
        </pc:picChg>
        <pc:picChg chg="add mod">
          <ac:chgData name="Ceci, Katrina" userId="a66f0765-f329-437d-8d11-f2ff14f20412" providerId="ADAL" clId="{1DCFC910-7BFF-45F0-9BCC-DA22943D8129}" dt="2022-07-14T20:31:31.054" v="5070" actId="1076"/>
          <ac:picMkLst>
            <pc:docMk/>
            <pc:sldMk cId="3683835161" sldId="596"/>
            <ac:picMk id="10" creationId="{9365C604-5E5F-A24C-4CCD-FD28AF07BED0}"/>
          </ac:picMkLst>
        </pc:picChg>
      </pc:sldChg>
      <pc:sldChg chg="del">
        <pc:chgData name="Ceci, Katrina" userId="a66f0765-f329-437d-8d11-f2ff14f20412" providerId="ADAL" clId="{1DCFC910-7BFF-45F0-9BCC-DA22943D8129}" dt="2022-07-10T19:53:18.078" v="0" actId="47"/>
        <pc:sldMkLst>
          <pc:docMk/>
          <pc:sldMk cId="3448546981" sldId="598"/>
        </pc:sldMkLst>
      </pc:sldChg>
      <pc:sldChg chg="del">
        <pc:chgData name="Ceci, Katrina" userId="a66f0765-f329-437d-8d11-f2ff14f20412" providerId="ADAL" clId="{1DCFC910-7BFF-45F0-9BCC-DA22943D8129}" dt="2022-07-10T19:54:20.230" v="13" actId="47"/>
        <pc:sldMkLst>
          <pc:docMk/>
          <pc:sldMk cId="3129452649" sldId="599"/>
        </pc:sldMkLst>
      </pc:sldChg>
      <pc:sldChg chg="del">
        <pc:chgData name="Ceci, Katrina" userId="a66f0765-f329-437d-8d11-f2ff14f20412" providerId="ADAL" clId="{1DCFC910-7BFF-45F0-9BCC-DA22943D8129}" dt="2022-07-10T19:54:23.302" v="14" actId="47"/>
        <pc:sldMkLst>
          <pc:docMk/>
          <pc:sldMk cId="1400785180" sldId="600"/>
        </pc:sldMkLst>
      </pc:sldChg>
      <pc:sldChg chg="del">
        <pc:chgData name="Ceci, Katrina" userId="a66f0765-f329-437d-8d11-f2ff14f20412" providerId="ADAL" clId="{1DCFC910-7BFF-45F0-9BCC-DA22943D8129}" dt="2022-07-10T19:53:20.021" v="1" actId="47"/>
        <pc:sldMkLst>
          <pc:docMk/>
          <pc:sldMk cId="2962026426" sldId="601"/>
        </pc:sldMkLst>
      </pc:sldChg>
      <pc:sldMasterChg chg="del delSldLayout">
        <pc:chgData name="Ceci, Katrina" userId="a66f0765-f329-437d-8d11-f2ff14f20412" providerId="ADAL" clId="{1DCFC910-7BFF-45F0-9BCC-DA22943D8129}" dt="2022-07-10T19:53:18.078" v="0" actId="47"/>
        <pc:sldMasterMkLst>
          <pc:docMk/>
          <pc:sldMasterMk cId="3589388165" sldId="2147483685"/>
        </pc:sldMasterMkLst>
        <pc:sldLayoutChg chg="del">
          <pc:chgData name="Ceci, Katrina" userId="a66f0765-f329-437d-8d11-f2ff14f20412" providerId="ADAL" clId="{1DCFC910-7BFF-45F0-9BCC-DA22943D8129}" dt="2022-07-10T19:53:18.078" v="0" actId="47"/>
          <pc:sldLayoutMkLst>
            <pc:docMk/>
            <pc:sldMasterMk cId="3589388165" sldId="2147483685"/>
            <pc:sldLayoutMk cId="1211731972" sldId="2147483687"/>
          </pc:sldLayoutMkLst>
        </pc:sldLayoutChg>
      </pc:sldMasterChg>
    </pc:docChg>
  </pc:docChgLst>
  <pc:docChgLst>
    <pc:chgData name="Ceci, Katrina" userId="a66f0765-f329-437d-8d11-f2ff14f20412" providerId="ADAL" clId="{BFF20BF0-5373-437B-A55A-1AA5F42B7397}"/>
    <pc:docChg chg="custSel addSld modSld sldOrd">
      <pc:chgData name="Ceci, Katrina" userId="a66f0765-f329-437d-8d11-f2ff14f20412" providerId="ADAL" clId="{BFF20BF0-5373-437B-A55A-1AA5F42B7397}" dt="2022-08-12T11:41:14.929" v="7170" actId="20577"/>
      <pc:docMkLst>
        <pc:docMk/>
      </pc:docMkLst>
      <pc:sldChg chg="modNotesTx">
        <pc:chgData name="Ceci, Katrina" userId="a66f0765-f329-437d-8d11-f2ff14f20412" providerId="ADAL" clId="{BFF20BF0-5373-437B-A55A-1AA5F42B7397}" dt="2022-08-12T11:32:00.651" v="7169" actId="20577"/>
        <pc:sldMkLst>
          <pc:docMk/>
          <pc:sldMk cId="2932117450" sldId="296"/>
        </pc:sldMkLst>
      </pc:sldChg>
      <pc:sldChg chg="modNotesTx">
        <pc:chgData name="Ceci, Katrina" userId="a66f0765-f329-437d-8d11-f2ff14f20412" providerId="ADAL" clId="{BFF20BF0-5373-437B-A55A-1AA5F42B7397}" dt="2022-08-12T11:20:56.015" v="6569" actId="20577"/>
        <pc:sldMkLst>
          <pc:docMk/>
          <pc:sldMk cId="1971146309" sldId="325"/>
        </pc:sldMkLst>
      </pc:sldChg>
      <pc:sldChg chg="modNotesTx">
        <pc:chgData name="Ceci, Katrina" userId="a66f0765-f329-437d-8d11-f2ff14f20412" providerId="ADAL" clId="{BFF20BF0-5373-437B-A55A-1AA5F42B7397}" dt="2022-08-12T11:22:51.026" v="6613" actId="20577"/>
        <pc:sldMkLst>
          <pc:docMk/>
          <pc:sldMk cId="3439116743" sldId="326"/>
        </pc:sldMkLst>
      </pc:sldChg>
      <pc:sldChg chg="modNotesTx">
        <pc:chgData name="Ceci, Katrina" userId="a66f0765-f329-437d-8d11-f2ff14f20412" providerId="ADAL" clId="{BFF20BF0-5373-437B-A55A-1AA5F42B7397}" dt="2022-08-12T11:41:14.929" v="7170" actId="20577"/>
        <pc:sldMkLst>
          <pc:docMk/>
          <pc:sldMk cId="3092821024" sldId="593"/>
        </pc:sldMkLst>
      </pc:sldChg>
      <pc:sldChg chg="modNotesTx">
        <pc:chgData name="Ceci, Katrina" userId="a66f0765-f329-437d-8d11-f2ff14f20412" providerId="ADAL" clId="{BFF20BF0-5373-437B-A55A-1AA5F42B7397}" dt="2022-07-24T20:30:11.513" v="3891" actId="6549"/>
        <pc:sldMkLst>
          <pc:docMk/>
          <pc:sldMk cId="1329269165" sldId="594"/>
        </pc:sldMkLst>
      </pc:sldChg>
      <pc:sldChg chg="modNotesTx">
        <pc:chgData name="Ceci, Katrina" userId="a66f0765-f329-437d-8d11-f2ff14f20412" providerId="ADAL" clId="{BFF20BF0-5373-437B-A55A-1AA5F42B7397}" dt="2022-07-24T20:22:47.220" v="2511" actId="6549"/>
        <pc:sldMkLst>
          <pc:docMk/>
          <pc:sldMk cId="3768030612" sldId="595"/>
        </pc:sldMkLst>
      </pc:sldChg>
      <pc:sldChg chg="modSp mod modNotesTx">
        <pc:chgData name="Ceci, Katrina" userId="a66f0765-f329-437d-8d11-f2ff14f20412" providerId="ADAL" clId="{BFF20BF0-5373-437B-A55A-1AA5F42B7397}" dt="2022-08-05T14:02:34.921" v="5687" actId="14100"/>
        <pc:sldMkLst>
          <pc:docMk/>
          <pc:sldMk cId="3683835161" sldId="596"/>
        </pc:sldMkLst>
        <pc:picChg chg="mod">
          <ac:chgData name="Ceci, Katrina" userId="a66f0765-f329-437d-8d11-f2ff14f20412" providerId="ADAL" clId="{BFF20BF0-5373-437B-A55A-1AA5F42B7397}" dt="2022-08-05T14:02:34.921" v="5687" actId="14100"/>
          <ac:picMkLst>
            <pc:docMk/>
            <pc:sldMk cId="3683835161" sldId="596"/>
            <ac:picMk id="6" creationId="{FD8729FF-B645-56F4-1088-ADF5EDCD2EA5}"/>
          </ac:picMkLst>
        </pc:picChg>
        <pc:picChg chg="mod">
          <ac:chgData name="Ceci, Katrina" userId="a66f0765-f329-437d-8d11-f2ff14f20412" providerId="ADAL" clId="{BFF20BF0-5373-437B-A55A-1AA5F42B7397}" dt="2022-08-05T14:02:32.297" v="5686" actId="14100"/>
          <ac:picMkLst>
            <pc:docMk/>
            <pc:sldMk cId="3683835161" sldId="596"/>
            <ac:picMk id="10" creationId="{9365C604-5E5F-A24C-4CCD-FD28AF07BED0}"/>
          </ac:picMkLst>
        </pc:picChg>
      </pc:sldChg>
      <pc:sldChg chg="addSp modSp new mod ord modClrScheme chgLayout">
        <pc:chgData name="Ceci, Katrina" userId="a66f0765-f329-437d-8d11-f2ff14f20412" providerId="ADAL" clId="{BFF20BF0-5373-437B-A55A-1AA5F42B7397}" dt="2022-07-24T20:42:34.864" v="4991" actId="20577"/>
        <pc:sldMkLst>
          <pc:docMk/>
          <pc:sldMk cId="3079283029" sldId="597"/>
        </pc:sldMkLst>
        <pc:spChg chg="add mod">
          <ac:chgData name="Ceci, Katrina" userId="a66f0765-f329-437d-8d11-f2ff14f20412" providerId="ADAL" clId="{BFF20BF0-5373-437B-A55A-1AA5F42B7397}" dt="2022-07-24T20:30:33.008" v="3921" actId="20577"/>
          <ac:spMkLst>
            <pc:docMk/>
            <pc:sldMk cId="3079283029" sldId="597"/>
            <ac:spMk id="2" creationId="{D4EBFC38-2936-BB41-0253-78C37AC96C5B}"/>
          </ac:spMkLst>
        </pc:spChg>
        <pc:spChg chg="add mod">
          <ac:chgData name="Ceci, Katrina" userId="a66f0765-f329-437d-8d11-f2ff14f20412" providerId="ADAL" clId="{BFF20BF0-5373-437B-A55A-1AA5F42B7397}" dt="2022-07-24T20:42:34.864" v="4991" actId="20577"/>
          <ac:spMkLst>
            <pc:docMk/>
            <pc:sldMk cId="3079283029" sldId="597"/>
            <ac:spMk id="3" creationId="{A118F83A-C142-5527-915C-F6276F567A44}"/>
          </ac:spMkLst>
        </pc:spChg>
      </pc:sldChg>
      <pc:sldChg chg="addSp modSp new mod modNotesTx">
        <pc:chgData name="Ceci, Katrina" userId="a66f0765-f329-437d-8d11-f2ff14f20412" providerId="ADAL" clId="{BFF20BF0-5373-437B-A55A-1AA5F42B7397}" dt="2022-07-24T20:55:24.593" v="5685" actId="20577"/>
        <pc:sldMkLst>
          <pc:docMk/>
          <pc:sldMk cId="608615506" sldId="598"/>
        </pc:sldMkLst>
        <pc:spChg chg="add mod">
          <ac:chgData name="Ceci, Katrina" userId="a66f0765-f329-437d-8d11-f2ff14f20412" providerId="ADAL" clId="{BFF20BF0-5373-437B-A55A-1AA5F42B7397}" dt="2022-07-24T20:45:50.324" v="5064" actId="1076"/>
          <ac:spMkLst>
            <pc:docMk/>
            <pc:sldMk cId="608615506" sldId="598"/>
            <ac:spMk id="5" creationId="{6546DCE0-4F13-7BFC-0F4D-F0796AED332F}"/>
          </ac:spMkLst>
        </pc:spChg>
        <pc:picChg chg="add mod">
          <ac:chgData name="Ceci, Katrina" userId="a66f0765-f329-437d-8d11-f2ff14f20412" providerId="ADAL" clId="{BFF20BF0-5373-437B-A55A-1AA5F42B7397}" dt="2022-07-24T20:45:04.356" v="5037" actId="931"/>
          <ac:picMkLst>
            <pc:docMk/>
            <pc:sldMk cId="608615506" sldId="598"/>
            <ac:picMk id="4" creationId="{E7FCC9C6-5144-E863-4AE5-84A65E74035C}"/>
          </ac:picMkLst>
        </pc:picChg>
      </pc:sldChg>
      <pc:sldChg chg="addSp delSp modSp new mod modNotesTx">
        <pc:chgData name="Ceci, Katrina" userId="a66f0765-f329-437d-8d11-f2ff14f20412" providerId="ADAL" clId="{BFF20BF0-5373-437B-A55A-1AA5F42B7397}" dt="2022-07-24T20:52:25.245" v="5256" actId="1076"/>
        <pc:sldMkLst>
          <pc:docMk/>
          <pc:sldMk cId="4050564357" sldId="599"/>
        </pc:sldMkLst>
        <pc:spChg chg="del">
          <ac:chgData name="Ceci, Katrina" userId="a66f0765-f329-437d-8d11-f2ff14f20412" providerId="ADAL" clId="{BFF20BF0-5373-437B-A55A-1AA5F42B7397}" dt="2022-07-24T20:51:53.904" v="5248" actId="478"/>
          <ac:spMkLst>
            <pc:docMk/>
            <pc:sldMk cId="4050564357" sldId="599"/>
            <ac:spMk id="2" creationId="{E393547B-FD71-C736-41BD-71E065F4B71B}"/>
          </ac:spMkLst>
        </pc:spChg>
        <pc:picChg chg="add mod">
          <ac:chgData name="Ceci, Katrina" userId="a66f0765-f329-437d-8d11-f2ff14f20412" providerId="ADAL" clId="{BFF20BF0-5373-437B-A55A-1AA5F42B7397}" dt="2022-07-24T20:52:06.458" v="5252" actId="1076"/>
          <ac:picMkLst>
            <pc:docMk/>
            <pc:sldMk cId="4050564357" sldId="599"/>
            <ac:picMk id="4" creationId="{825CFF21-96FA-8A44-CD87-551FFA86C65B}"/>
          </ac:picMkLst>
        </pc:picChg>
        <pc:picChg chg="add mod">
          <ac:chgData name="Ceci, Katrina" userId="a66f0765-f329-437d-8d11-f2ff14f20412" providerId="ADAL" clId="{BFF20BF0-5373-437B-A55A-1AA5F42B7397}" dt="2022-07-24T20:52:25.245" v="5256" actId="1076"/>
          <ac:picMkLst>
            <pc:docMk/>
            <pc:sldMk cId="4050564357" sldId="599"/>
            <ac:picMk id="6" creationId="{2DCF4F8F-2797-9992-3C87-5B5AF89E8F79}"/>
          </ac:picMkLst>
        </pc:picChg>
      </pc:sldChg>
    </pc:docChg>
  </pc:docChgLst>
  <pc:docChgLst>
    <pc:chgData name="Ceci, Katrina" userId="a66f0765-f329-437d-8d11-f2ff14f20412" providerId="ADAL" clId="{54F144E1-DCA1-6E4C-B5C2-012A4E17EF86}"/>
    <pc:docChg chg="custSel modSld">
      <pc:chgData name="Ceci, Katrina" userId="a66f0765-f329-437d-8d11-f2ff14f20412" providerId="ADAL" clId="{54F144E1-DCA1-6E4C-B5C2-012A4E17EF86}" dt="2022-10-17T21:34:23.556" v="7" actId="20577"/>
      <pc:docMkLst>
        <pc:docMk/>
      </pc:docMkLst>
      <pc:sldChg chg="modNotesTx">
        <pc:chgData name="Ceci, Katrina" userId="a66f0765-f329-437d-8d11-f2ff14f20412" providerId="ADAL" clId="{54F144E1-DCA1-6E4C-B5C2-012A4E17EF86}" dt="2022-10-17T21:34:23.556" v="7" actId="20577"/>
        <pc:sldMkLst>
          <pc:docMk/>
          <pc:sldMk cId="2932117450" sldId="296"/>
        </pc:sldMkLst>
      </pc:sldChg>
      <pc:sldChg chg="delSp mod">
        <pc:chgData name="Ceci, Katrina" userId="a66f0765-f329-437d-8d11-f2ff14f20412" providerId="ADAL" clId="{54F144E1-DCA1-6E4C-B5C2-012A4E17EF86}" dt="2022-10-15T18:31:26.119" v="3" actId="478"/>
        <pc:sldMkLst>
          <pc:docMk/>
          <pc:sldMk cId="1329269165" sldId="594"/>
        </pc:sldMkLst>
        <pc:picChg chg="del">
          <ac:chgData name="Ceci, Katrina" userId="a66f0765-f329-437d-8d11-f2ff14f20412" providerId="ADAL" clId="{54F144E1-DCA1-6E4C-B5C2-012A4E17EF86}" dt="2022-10-15T18:31:26.119" v="3" actId="478"/>
          <ac:picMkLst>
            <pc:docMk/>
            <pc:sldMk cId="1329269165" sldId="594"/>
            <ac:picMk id="6" creationId="{06249EB6-DE92-5098-41AC-CD49CED4C2A4}"/>
          </ac:picMkLst>
        </pc:picChg>
      </pc:sldChg>
      <pc:sldChg chg="delSp mod">
        <pc:chgData name="Ceci, Katrina" userId="a66f0765-f329-437d-8d11-f2ff14f20412" providerId="ADAL" clId="{54F144E1-DCA1-6E4C-B5C2-012A4E17EF86}" dt="2022-10-15T18:31:19.632" v="0" actId="478"/>
        <pc:sldMkLst>
          <pc:docMk/>
          <pc:sldMk cId="3768030612" sldId="595"/>
        </pc:sldMkLst>
        <pc:picChg chg="del">
          <ac:chgData name="Ceci, Katrina" userId="a66f0765-f329-437d-8d11-f2ff14f20412" providerId="ADAL" clId="{54F144E1-DCA1-6E4C-B5C2-012A4E17EF86}" dt="2022-10-15T18:31:19.632" v="0" actId="478"/>
          <ac:picMkLst>
            <pc:docMk/>
            <pc:sldMk cId="3768030612" sldId="595"/>
            <ac:picMk id="4" creationId="{9CE95F66-BF02-AE6D-60BB-40867F0D2329}"/>
          </ac:picMkLst>
        </pc:picChg>
      </pc:sldChg>
      <pc:sldChg chg="delSp mod">
        <pc:chgData name="Ceci, Katrina" userId="a66f0765-f329-437d-8d11-f2ff14f20412" providerId="ADAL" clId="{54F144E1-DCA1-6E4C-B5C2-012A4E17EF86}" dt="2022-10-15T18:31:23.246" v="2" actId="478"/>
        <pc:sldMkLst>
          <pc:docMk/>
          <pc:sldMk cId="3683835161" sldId="596"/>
        </pc:sldMkLst>
        <pc:picChg chg="del">
          <ac:chgData name="Ceci, Katrina" userId="a66f0765-f329-437d-8d11-f2ff14f20412" providerId="ADAL" clId="{54F144E1-DCA1-6E4C-B5C2-012A4E17EF86}" dt="2022-10-15T18:31:23.246" v="2" actId="478"/>
          <ac:picMkLst>
            <pc:docMk/>
            <pc:sldMk cId="3683835161" sldId="596"/>
            <ac:picMk id="6" creationId="{FD8729FF-B645-56F4-1088-ADF5EDCD2EA5}"/>
          </ac:picMkLst>
        </pc:picChg>
        <pc:picChg chg="del">
          <ac:chgData name="Ceci, Katrina" userId="a66f0765-f329-437d-8d11-f2ff14f20412" providerId="ADAL" clId="{54F144E1-DCA1-6E4C-B5C2-012A4E17EF86}" dt="2022-10-15T18:31:22.072" v="1" actId="478"/>
          <ac:picMkLst>
            <pc:docMk/>
            <pc:sldMk cId="3683835161" sldId="596"/>
            <ac:picMk id="10" creationId="{9365C604-5E5F-A24C-4CCD-FD28AF07BED0}"/>
          </ac:picMkLst>
        </pc:picChg>
      </pc:sldChg>
      <pc:sldChg chg="delSp modSp mod">
        <pc:chgData name="Ceci, Katrina" userId="a66f0765-f329-437d-8d11-f2ff14f20412" providerId="ADAL" clId="{54F144E1-DCA1-6E4C-B5C2-012A4E17EF86}" dt="2022-10-15T18:31:46.719" v="6" actId="14100"/>
        <pc:sldMkLst>
          <pc:docMk/>
          <pc:sldMk cId="608615506" sldId="598"/>
        </pc:sldMkLst>
        <pc:spChg chg="del">
          <ac:chgData name="Ceci, Katrina" userId="a66f0765-f329-437d-8d11-f2ff14f20412" providerId="ADAL" clId="{54F144E1-DCA1-6E4C-B5C2-012A4E17EF86}" dt="2022-10-15T18:31:38.158" v="5" actId="478"/>
          <ac:spMkLst>
            <pc:docMk/>
            <pc:sldMk cId="608615506" sldId="598"/>
            <ac:spMk id="5" creationId="{6546DCE0-4F13-7BFC-0F4D-F0796AED332F}"/>
          </ac:spMkLst>
        </pc:spChg>
        <pc:picChg chg="mod">
          <ac:chgData name="Ceci, Katrina" userId="a66f0765-f329-437d-8d11-f2ff14f20412" providerId="ADAL" clId="{54F144E1-DCA1-6E4C-B5C2-012A4E17EF86}" dt="2022-10-15T18:31:46.719" v="6" actId="14100"/>
          <ac:picMkLst>
            <pc:docMk/>
            <pc:sldMk cId="608615506" sldId="598"/>
            <ac:picMk id="4" creationId="{E7FCC9C6-5144-E863-4AE5-84A65E74035C}"/>
          </ac:picMkLst>
        </pc:picChg>
      </pc:sldChg>
      <pc:sldChg chg="delSp mod">
        <pc:chgData name="Ceci, Katrina" userId="a66f0765-f329-437d-8d11-f2ff14f20412" providerId="ADAL" clId="{54F144E1-DCA1-6E4C-B5C2-012A4E17EF86}" dt="2022-10-15T18:31:31.255" v="4" actId="478"/>
        <pc:sldMkLst>
          <pc:docMk/>
          <pc:sldMk cId="4050564357" sldId="599"/>
        </pc:sldMkLst>
        <pc:picChg chg="del">
          <ac:chgData name="Ceci, Katrina" userId="a66f0765-f329-437d-8d11-f2ff14f20412" providerId="ADAL" clId="{54F144E1-DCA1-6E4C-B5C2-012A4E17EF86}" dt="2022-10-15T18:31:31.255" v="4" actId="478"/>
          <ac:picMkLst>
            <pc:docMk/>
            <pc:sldMk cId="4050564357" sldId="599"/>
            <ac:picMk id="6" creationId="{2DCF4F8F-2797-9992-3C87-5B5AF89E8F79}"/>
          </ac:picMkLst>
        </pc:picChg>
      </pc:sldChg>
    </pc:docChg>
  </pc:docChgLst>
  <pc:docChgLst>
    <pc:chgData name="Zahn, Chris" userId="631ccf5a-b671-4a70-9f2f-e1caf707991e" providerId="ADAL" clId="{0142A307-9025-4BBD-8C26-94B016F2CB45}"/>
    <pc:docChg chg="modSld">
      <pc:chgData name="Zahn, Chris" userId="631ccf5a-b671-4a70-9f2f-e1caf707991e" providerId="ADAL" clId="{0142A307-9025-4BBD-8C26-94B016F2CB45}" dt="2022-08-15T20:42:40.656" v="3" actId="14100"/>
      <pc:docMkLst>
        <pc:docMk/>
      </pc:docMkLst>
      <pc:sldChg chg="modSp mod">
        <pc:chgData name="Zahn, Chris" userId="631ccf5a-b671-4a70-9f2f-e1caf707991e" providerId="ADAL" clId="{0142A307-9025-4BBD-8C26-94B016F2CB45}" dt="2022-08-15T20:42:40.656" v="3" actId="14100"/>
        <pc:sldMkLst>
          <pc:docMk/>
          <pc:sldMk cId="608615506" sldId="598"/>
        </pc:sldMkLst>
        <pc:picChg chg="mod">
          <ac:chgData name="Zahn, Chris" userId="631ccf5a-b671-4a70-9f2f-e1caf707991e" providerId="ADAL" clId="{0142A307-9025-4BBD-8C26-94B016F2CB45}" dt="2022-08-15T20:42:40.656" v="3" actId="14100"/>
          <ac:picMkLst>
            <pc:docMk/>
            <pc:sldMk cId="608615506" sldId="598"/>
            <ac:picMk id="4" creationId="{E7FCC9C6-5144-E863-4AE5-84A65E74035C}"/>
          </ac:picMkLst>
        </pc:picChg>
      </pc:sldChg>
    </pc:docChg>
  </pc:docChgLst>
  <pc:docChgLst>
    <pc:chgData name="Ceci, Katrina" userId="a66f0765-f329-437d-8d11-f2ff14f20412" providerId="ADAL" clId="{A9504765-E6BE-4C38-8EE8-8766A5D1F6BB}"/>
    <pc:docChg chg="undo custSel modSld">
      <pc:chgData name="Ceci, Katrina" userId="a66f0765-f329-437d-8d11-f2ff14f20412" providerId="ADAL" clId="{A9504765-E6BE-4C38-8EE8-8766A5D1F6BB}" dt="2022-09-28T14:44:39.421" v="13" actId="688"/>
      <pc:docMkLst>
        <pc:docMk/>
      </pc:docMkLst>
      <pc:sldChg chg="modNotes">
        <pc:chgData name="Ceci, Katrina" userId="a66f0765-f329-437d-8d11-f2ff14f20412" providerId="ADAL" clId="{A9504765-E6BE-4C38-8EE8-8766A5D1F6BB}" dt="2022-09-08T21:37:48.324" v="0" actId="255"/>
        <pc:sldMkLst>
          <pc:docMk/>
          <pc:sldMk cId="1971146309" sldId="325"/>
        </pc:sldMkLst>
      </pc:sldChg>
      <pc:sldChg chg="modNotes">
        <pc:chgData name="Ceci, Katrina" userId="a66f0765-f329-437d-8d11-f2ff14f20412" providerId="ADAL" clId="{A9504765-E6BE-4C38-8EE8-8766A5D1F6BB}" dt="2022-09-08T21:38:10.153" v="2" actId="14100"/>
        <pc:sldMkLst>
          <pc:docMk/>
          <pc:sldMk cId="3439116743" sldId="326"/>
        </pc:sldMkLst>
      </pc:sldChg>
      <pc:sldChg chg="modSp mod">
        <pc:chgData name="Ceci, Katrina" userId="a66f0765-f329-437d-8d11-f2ff14f20412" providerId="ADAL" clId="{A9504765-E6BE-4C38-8EE8-8766A5D1F6BB}" dt="2022-09-28T14:44:39.421" v="13" actId="688"/>
        <pc:sldMkLst>
          <pc:docMk/>
          <pc:sldMk cId="1329269165" sldId="594"/>
        </pc:sldMkLst>
        <pc:picChg chg="mod">
          <ac:chgData name="Ceci, Katrina" userId="a66f0765-f329-437d-8d11-f2ff14f20412" providerId="ADAL" clId="{A9504765-E6BE-4C38-8EE8-8766A5D1F6BB}" dt="2022-09-28T14:44:39.421" v="13" actId="688"/>
          <ac:picMkLst>
            <pc:docMk/>
            <pc:sldMk cId="1329269165" sldId="594"/>
            <ac:picMk id="4" creationId="{D5BFDEA2-D0A3-DA77-A649-59BC132C92B4}"/>
          </ac:picMkLst>
        </pc:picChg>
      </pc:sldChg>
      <pc:sldChg chg="modSp mod">
        <pc:chgData name="Ceci, Katrina" userId="a66f0765-f329-437d-8d11-f2ff14f20412" providerId="ADAL" clId="{A9504765-E6BE-4C38-8EE8-8766A5D1F6BB}" dt="2022-09-19T11:06:43.522" v="12" actId="732"/>
        <pc:sldMkLst>
          <pc:docMk/>
          <pc:sldMk cId="4050564357" sldId="599"/>
        </pc:sldMkLst>
        <pc:picChg chg="mod modCrop">
          <ac:chgData name="Ceci, Katrina" userId="a66f0765-f329-437d-8d11-f2ff14f20412" providerId="ADAL" clId="{A9504765-E6BE-4C38-8EE8-8766A5D1F6BB}" dt="2022-09-19T11:06:43.522" v="12" actId="732"/>
          <ac:picMkLst>
            <pc:docMk/>
            <pc:sldMk cId="4050564357" sldId="599"/>
            <ac:picMk id="4" creationId="{825CFF21-96FA-8A44-CD87-551FFA86C65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FA6452-B27C-5844-B409-124A1D9DA3B5}" type="datetimeFigureOut">
              <a:rPr lang="en-US" smtClean="0"/>
              <a:t>10/20/2023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965D7-FFF8-2B41-80B4-167F87978D24}" type="slidenum">
              <a:rPr lang="en-US" smtClean="0"/>
              <a:t>‹#›</a:t>
            </a:fld>
            <a:endParaRPr lang="en-US"/>
          </a:p>
        </p:txBody>
      </p:sp>
    </p:spTree>
    <p:extLst>
      <p:ext uri="{BB962C8B-B14F-4D97-AF65-F5344CB8AC3E}">
        <p14:creationId xmlns:p14="http://schemas.microsoft.com/office/powerpoint/2010/main" val="2950271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Our last 2 PNP scenarios involve traumatically injured children. The PNP does not change but there are some trauma-specific interventions.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This discussion includes content from Chapter 5, Initial Assessment, Chapter 7, The Child in Need of Stabilization, and Chapter 9, The Child with an Injury.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a:solidFill>
                  <a:schemeClr val="tx1"/>
                </a:solidFill>
                <a:effectLst/>
                <a:latin typeface="+mn-lt"/>
                <a:ea typeface="+mn-ea"/>
                <a:cs typeface="+mn-cs"/>
              </a:rPr>
              <a:t>Objectives</a:t>
            </a:r>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Identify trauma-specific assessments and interventions.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kern="1200" dirty="0">
                <a:solidFill>
                  <a:schemeClr val="tx1"/>
                </a:solidFill>
                <a:effectLst/>
                <a:latin typeface="+mn-lt"/>
                <a:ea typeface="+mn-ea"/>
                <a:cs typeface="+mn-cs"/>
              </a:rPr>
              <a:t>Apply the pediatric nursing process to an injured child. </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965D7-FFF8-2B41-80B4-167F87978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530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Health promotion and injury prevention can be interwoven into many patient interactions and can be re-emphasized with the discharge instructions. </a:t>
            </a:r>
          </a:p>
          <a:p>
            <a:endParaRPr lang="en-US" sz="1600" b="1" dirty="0"/>
          </a:p>
          <a:p>
            <a:r>
              <a:rPr lang="en-US" sz="1600" b="1" dirty="0"/>
              <a:t>What injury prevention resources or initiatives are you familiar with?</a:t>
            </a:r>
          </a:p>
          <a:p>
            <a:endParaRPr lang="en-US" sz="1600" b="1" dirty="0"/>
          </a:p>
          <a:p>
            <a:r>
              <a:rPr lang="en-US" sz="1600" b="0" dirty="0"/>
              <a:t>Tertiary pediatric facilities</a:t>
            </a:r>
          </a:p>
          <a:p>
            <a:r>
              <a:rPr lang="en-US" sz="1600" b="0" dirty="0"/>
              <a:t>ENA Councils/Chapters</a:t>
            </a:r>
          </a:p>
          <a:p>
            <a:r>
              <a:rPr lang="en-US" sz="1600" b="0" dirty="0"/>
              <a:t>Local health departments</a:t>
            </a:r>
          </a:p>
          <a:p>
            <a:r>
              <a:rPr lang="en-US" sz="1600" b="0" dirty="0"/>
              <a:t>Safe sleep</a:t>
            </a:r>
          </a:p>
          <a:p>
            <a:r>
              <a:rPr lang="en-US" sz="1600" b="0" dirty="0"/>
              <a:t>Graduated return to play protocol after head trauma</a:t>
            </a:r>
          </a:p>
          <a:p>
            <a:r>
              <a:rPr lang="en-US" sz="1600" b="0" dirty="0"/>
              <a:t>Preventing Window Falls</a:t>
            </a:r>
          </a:p>
          <a:p>
            <a:r>
              <a:rPr lang="en-US" sz="1600" b="0" dirty="0"/>
              <a:t>Firearm injury prevention</a:t>
            </a:r>
          </a:p>
          <a:p>
            <a:endParaRPr lang="en-US" sz="1600" b="0" dirty="0"/>
          </a:p>
          <a:p>
            <a:endParaRPr lang="en-US" sz="1600" b="0" dirty="0"/>
          </a:p>
          <a:p>
            <a:endParaRPr lang="en-US" b="1" dirty="0"/>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10</a:t>
            </a:fld>
            <a:endParaRPr lang="en-US"/>
          </a:p>
        </p:txBody>
      </p:sp>
    </p:spTree>
    <p:extLst>
      <p:ext uri="{BB962C8B-B14F-4D97-AF65-F5344CB8AC3E}">
        <p14:creationId xmlns:p14="http://schemas.microsoft.com/office/powerpoint/2010/main" val="3216386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Traumatic injuries occur as a result of the body being subjected to forces it cannot withstand. </a:t>
            </a:r>
          </a:p>
          <a:p>
            <a:r>
              <a:rPr lang="en-US" sz="1600" b="1" dirty="0"/>
              <a:t>What forces was this child subjected to?</a:t>
            </a:r>
          </a:p>
          <a:p>
            <a:r>
              <a:rPr lang="en-US" sz="1400" b="0" dirty="0"/>
              <a:t>Acceleration, </a:t>
            </a:r>
          </a:p>
          <a:p>
            <a:r>
              <a:rPr lang="en-US" sz="1400" b="0" dirty="0"/>
              <a:t>deceleration (car collision motions, ejection from vehicle), </a:t>
            </a:r>
          </a:p>
          <a:p>
            <a:r>
              <a:rPr lang="en-US" sz="1400" b="0" dirty="0"/>
              <a:t>seat belt compression, </a:t>
            </a:r>
          </a:p>
          <a:p>
            <a:r>
              <a:rPr lang="en-US" sz="1400" b="0" dirty="0"/>
              <a:t>blunt from striking surfaces in the car and landing on the ground, </a:t>
            </a:r>
          </a:p>
          <a:p>
            <a:r>
              <a:rPr lang="en-US" sz="1400" b="0" dirty="0"/>
              <a:t>penetrating from broken glass or other sharp objects</a:t>
            </a:r>
          </a:p>
          <a:p>
            <a:endParaRPr lang="en-US" b="0" dirty="0"/>
          </a:p>
          <a:p>
            <a:r>
              <a:rPr lang="en-US" sz="1600" b="1" dirty="0"/>
              <a:t>What important information can prehospital personnel tell you for motor vehicle collisions or other traumatic mechanisms of injury?</a:t>
            </a:r>
          </a:p>
          <a:p>
            <a:r>
              <a:rPr lang="en-US" sz="1400" b="0" dirty="0"/>
              <a:t>Level of consciousness on scene</a:t>
            </a:r>
          </a:p>
          <a:p>
            <a:r>
              <a:rPr lang="en-US" sz="1400" b="0" dirty="0"/>
              <a:t>Height of fall</a:t>
            </a:r>
          </a:p>
          <a:p>
            <a:r>
              <a:rPr lang="en-US" sz="1400" b="0" dirty="0"/>
              <a:t>Speed of vehicle</a:t>
            </a:r>
          </a:p>
          <a:p>
            <a:r>
              <a:rPr lang="en-US" sz="1400" b="0" dirty="0"/>
              <a:t>Amount of damage to vehicle</a:t>
            </a:r>
          </a:p>
          <a:p>
            <a:r>
              <a:rPr lang="en-US" sz="1400" b="0" dirty="0"/>
              <a:t>Distance patient was thrown</a:t>
            </a:r>
          </a:p>
          <a:p>
            <a:r>
              <a:rPr lang="en-US" sz="1400" b="0" dirty="0"/>
              <a:t>Use of restraints or other protective equipment</a:t>
            </a:r>
          </a:p>
          <a:p>
            <a:r>
              <a:rPr lang="en-US" sz="1400" b="0" dirty="0"/>
              <a:t>Volume of fluid administered en route</a:t>
            </a:r>
          </a:p>
          <a:p>
            <a:r>
              <a:rPr lang="en-US" sz="1400" b="0" dirty="0"/>
              <a:t>Time of injury (burns)</a:t>
            </a:r>
          </a:p>
          <a:p>
            <a:r>
              <a:rPr lang="en-US" sz="1400" b="0" dirty="0"/>
              <a:t>Any patient movement noted (spinal cord injury)</a:t>
            </a:r>
          </a:p>
          <a:p>
            <a:endParaRPr lang="en-US" b="0" dirty="0"/>
          </a:p>
        </p:txBody>
      </p:sp>
      <p:sp>
        <p:nvSpPr>
          <p:cNvPr id="4" name="Slide Number Placeholder 3"/>
          <p:cNvSpPr>
            <a:spLocks noGrp="1"/>
          </p:cNvSpPr>
          <p:nvPr>
            <p:ph type="sldNum" sz="quarter" idx="5"/>
          </p:nvPr>
        </p:nvSpPr>
        <p:spPr/>
        <p:txBody>
          <a:bodyPr/>
          <a:lstStyle/>
          <a:p>
            <a:fld id="{5E8965D7-FFF8-2B41-80B4-167F87978D24}" type="slidenum">
              <a:rPr lang="en-US" smtClean="0"/>
              <a:t>2</a:t>
            </a:fld>
            <a:endParaRPr lang="en-US"/>
          </a:p>
        </p:txBody>
      </p:sp>
    </p:spTree>
    <p:extLst>
      <p:ext uri="{BB962C8B-B14F-4D97-AF65-F5344CB8AC3E}">
        <p14:creationId xmlns:p14="http://schemas.microsoft.com/office/powerpoint/2010/main" val="56929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Uncontrolled hemorrhage is the leading cause of traumatic death. What does uncontrolled bleeding look like? </a:t>
            </a:r>
          </a:p>
          <a:p>
            <a:r>
              <a:rPr lang="en-US" sz="1400" b="0" dirty="0"/>
              <a:t>Uncontrolled bleeding might not be a spurting arterial wound.</a:t>
            </a:r>
          </a:p>
          <a:p>
            <a:r>
              <a:rPr lang="en-US" sz="1400" b="0" dirty="0"/>
              <a:t>It can be an ongoing venous bleed that doesn’t stop with direct pressure.</a:t>
            </a:r>
          </a:p>
          <a:p>
            <a:endParaRPr lang="en-US" b="0" dirty="0"/>
          </a:p>
          <a:p>
            <a:r>
              <a:rPr lang="en-US" sz="1600" b="1" dirty="0"/>
              <a:t>Have you ever put a pressure dressing on a wound and returned to find the dressing soaked through? That is uncontrolled bleeding.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What can we do to stop uncontrolled bleeding?</a:t>
            </a:r>
          </a:p>
          <a:p>
            <a:r>
              <a:rPr lang="en-US" sz="1400" b="0" dirty="0"/>
              <a:t>Direct pressure</a:t>
            </a:r>
          </a:p>
          <a:p>
            <a:r>
              <a:rPr lang="en-US" sz="1400" b="0" dirty="0"/>
              <a:t>Wound packing</a:t>
            </a:r>
          </a:p>
          <a:p>
            <a:r>
              <a:rPr lang="en-US" sz="1400" b="0" dirty="0"/>
              <a:t>Gauze impregnated with clotting agent</a:t>
            </a:r>
          </a:p>
          <a:p>
            <a:r>
              <a:rPr lang="en-US" sz="1400" b="0" dirty="0"/>
              <a:t>Children’s limbs are smaller, it may be possible to apply circumferential pressure with your hand</a:t>
            </a:r>
          </a:p>
          <a:p>
            <a:r>
              <a:rPr lang="en-US" sz="1400" b="0" dirty="0"/>
              <a:t>Tourniquets</a:t>
            </a:r>
          </a:p>
          <a:p>
            <a:r>
              <a:rPr lang="en-US" sz="1400" b="0" dirty="0"/>
              <a:t>Surgical intervention (sutures, clips, clamps, cautery)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b="1" dirty="0"/>
          </a:p>
        </p:txBody>
      </p:sp>
      <p:sp>
        <p:nvSpPr>
          <p:cNvPr id="4" name="Slide Number Placeholder 3"/>
          <p:cNvSpPr>
            <a:spLocks noGrp="1"/>
          </p:cNvSpPr>
          <p:nvPr>
            <p:ph type="sldNum" sz="quarter" idx="5"/>
          </p:nvPr>
        </p:nvSpPr>
        <p:spPr/>
        <p:txBody>
          <a:bodyPr/>
          <a:lstStyle/>
          <a:p>
            <a:fld id="{5E8965D7-FFF8-2B41-80B4-167F87978D24}" type="slidenum">
              <a:rPr lang="en-US" smtClean="0"/>
              <a:t>3</a:t>
            </a:fld>
            <a:endParaRPr lang="en-US"/>
          </a:p>
        </p:txBody>
      </p:sp>
    </p:spTree>
    <p:extLst>
      <p:ext uri="{BB962C8B-B14F-4D97-AF65-F5344CB8AC3E}">
        <p14:creationId xmlns:p14="http://schemas.microsoft.com/office/powerpoint/2010/main" val="3691072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What areas with bleeding are tricky to stop with direct pressure or a tourniquet?</a:t>
            </a:r>
          </a:p>
          <a:p>
            <a:r>
              <a:rPr lang="en-US" b="0" dirty="0"/>
              <a:t>Neck – airway issues</a:t>
            </a:r>
          </a:p>
          <a:p>
            <a:r>
              <a:rPr lang="en-US" b="0" dirty="0"/>
              <a:t>Wound over a displaced skull fracture – can cause brain tissue trauma</a:t>
            </a:r>
          </a:p>
          <a:p>
            <a:r>
              <a:rPr lang="en-US" b="0" dirty="0"/>
              <a:t>Areas a tourniquet will not fit around</a:t>
            </a:r>
          </a:p>
          <a:p>
            <a:r>
              <a:rPr lang="en-US" b="0" dirty="0"/>
              <a:t>Other examples</a:t>
            </a:r>
          </a:p>
          <a:p>
            <a:endParaRPr lang="en-US" b="0" dirty="0"/>
          </a:p>
          <a:p>
            <a:endParaRPr lang="en-US" b="0" dirty="0"/>
          </a:p>
          <a:p>
            <a:r>
              <a:rPr lang="en-US" sz="1600" b="1" i="0" dirty="0"/>
              <a:t>If you did need to control hemorrhage, what quick assessment can you do once bleeding is controlled to determine if you need to obtain IV access and initiate volume replacement?</a:t>
            </a:r>
          </a:p>
          <a:p>
            <a:r>
              <a:rPr lang="en-US" sz="1400" b="0" i="0" dirty="0"/>
              <a:t>Capillary refill, pulses, and skin color/temperature/moisture </a:t>
            </a:r>
          </a:p>
          <a:p>
            <a:endParaRPr lang="en-US" b="0" i="0" dirty="0"/>
          </a:p>
          <a:p>
            <a:endParaRPr lang="en-US" b="0" i="0" dirty="0"/>
          </a:p>
          <a:p>
            <a:r>
              <a:rPr lang="en-US" sz="1600" b="1" i="0" dirty="0"/>
              <a:t>If you notice significant alterations (very delayed capillary refill, thready and rapid pulses, or skin that is pale, cool, and diaphoretic) it might be necessary to replace volume. Otherwise, you can go on to assess Alertness and Airway. </a:t>
            </a:r>
          </a:p>
        </p:txBody>
      </p:sp>
      <p:sp>
        <p:nvSpPr>
          <p:cNvPr id="4" name="Slide Number Placeholder 3"/>
          <p:cNvSpPr>
            <a:spLocks noGrp="1"/>
          </p:cNvSpPr>
          <p:nvPr>
            <p:ph type="sldNum" sz="quarter" idx="5"/>
          </p:nvPr>
        </p:nvSpPr>
        <p:spPr/>
        <p:txBody>
          <a:bodyPr/>
          <a:lstStyle/>
          <a:p>
            <a:fld id="{5E8965D7-FFF8-2B41-80B4-167F87978D24}" type="slidenum">
              <a:rPr lang="en-US" smtClean="0"/>
              <a:t>4</a:t>
            </a:fld>
            <a:endParaRPr lang="en-US"/>
          </a:p>
        </p:txBody>
      </p:sp>
    </p:spTree>
    <p:extLst>
      <p:ext uri="{BB962C8B-B14F-4D97-AF65-F5344CB8AC3E}">
        <p14:creationId xmlns:p14="http://schemas.microsoft.com/office/powerpoint/2010/main" val="3295611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685800" y="4400549"/>
            <a:ext cx="5486400" cy="464844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Look at your Pediatric Nursing Process for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What trauma-specific assessments, abnormalities, and interventions can you think of?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Airway edema from burns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When would you avoid a nasopharyngeal airway or nasogastric tube?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Any head or facial trauma, potential for basilar skull fracture and route of entry to the brain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Vented dressing for open chest wound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Tension pneumothorax (decompress)/pericardial tamponade (pericardiocentesis) – obstructive shock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Escharotomies for circumferential burns of the chest impairing chest expansion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Blood administration – 10 mL/kg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FAST exam for sources of internal hemorrhage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Pelvic binder, tranexamic acid for hemorrhage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Unequal pupils or decreased reactivity to light associated with increased intracranial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Mannitol or hypertonic saline for increased intracranial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Keep head midline for increased intracranial pressure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Considering the need for evidence collection when cutting off clothing</a:t>
            </a:r>
          </a:p>
          <a:p>
            <a:r>
              <a:rPr lang="en-US" sz="1400" b="1" dirty="0"/>
              <a:t>Does your facility have pediatric cervical collars or pelvic binders? What other options can you use?</a:t>
            </a:r>
          </a:p>
          <a:p>
            <a:r>
              <a:rPr lang="en-US" sz="1400" b="1" dirty="0"/>
              <a:t>How can you administer warmed blood to pediatric patients? Most rapid volume infusers that warm cannot be used on small children.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965D7-FFF8-2B41-80B4-167F87978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9263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8965D7-FFF8-2B41-80B4-167F87978D24}" type="slidenum">
              <a:rPr lang="en-US" smtClean="0"/>
              <a:t>6</a:t>
            </a:fld>
            <a:endParaRPr lang="en-US"/>
          </a:p>
        </p:txBody>
      </p:sp>
    </p:spTree>
    <p:extLst>
      <p:ext uri="{BB962C8B-B14F-4D97-AF65-F5344CB8AC3E}">
        <p14:creationId xmlns:p14="http://schemas.microsoft.com/office/powerpoint/2010/main" val="3518992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685800" y="4400550"/>
            <a:ext cx="5486400" cy="444627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What trauma-specific considerations can you think of?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Family presence – who is the assailant? Consider staff and patient safety while giving parents the benefit of the doubt.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Type and crossmatch for blood administration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err="1"/>
              <a:t>Thromboelastography</a:t>
            </a:r>
            <a:r>
              <a:rPr lang="en-US" sz="1600" b="0" dirty="0"/>
              <a:t>/</a:t>
            </a:r>
            <a:r>
              <a:rPr lang="en-US" sz="1600" b="0" dirty="0" err="1"/>
              <a:t>thromboelastometry</a:t>
            </a:r>
            <a:r>
              <a:rPr lang="en-US" sz="1600" b="0" dirty="0"/>
              <a:t> (TEG/ROTEM)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Escharotomies for circumferential burns of extremities with edema impairing circulation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Pain management vital to prevent the injury and/or medical treatment from becoming an adverse childhood experience (ACE)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When is ice appropriate? When is ice inappropriate?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Encouraged for minor trauma, danger of hypothermia with major trauma (trauma triad of death)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What if you discover an impaled object at any point – what do you do with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Risk of hemorrhage - stabilize, do not remove, wait until the patient is in a controlled surgical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What would make you hesitant to turn a patient to inspect the posterior?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Any movement can cause hemorrhage from an unstable pelvis or worsen spinal cord injury.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What are the options where you work for moving the patient as safely as possible?</a:t>
            </a:r>
          </a:p>
          <a:p>
            <a:pPr marL="0" indent="0">
              <a:buFont typeface="Arial" panose="020B0604020202020204" pitchFamily="34" charset="0"/>
              <a:buNone/>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965D7-FFF8-2B41-80B4-167F87978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0085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t>Significantly injured children will require admission or transfer to a pediatric trauma center. What are the resources in your area?</a:t>
            </a:r>
          </a:p>
          <a:p>
            <a:r>
              <a:rPr lang="en-US" sz="1600" b="1" dirty="0"/>
              <a:t>How do your physicians or advanced practice providers determine what imaging will be performed?</a:t>
            </a:r>
          </a:p>
          <a:p>
            <a:r>
              <a:rPr lang="en-US" sz="1600" b="0" dirty="0"/>
              <a:t>Consult with pediatric radiologists</a:t>
            </a:r>
          </a:p>
          <a:p>
            <a:r>
              <a:rPr lang="en-US" sz="1600" b="0" dirty="0"/>
              <a:t>Consult with tertiary pediatric facility</a:t>
            </a:r>
          </a:p>
          <a:p>
            <a:endParaRPr lang="en-US" sz="1600" b="0" dirty="0"/>
          </a:p>
          <a:p>
            <a:r>
              <a:rPr lang="en-US" sz="1600" b="1" dirty="0"/>
              <a:t>What kind of injuries would make you suspicious for child maltreatment? How do you report your suspicions?</a:t>
            </a:r>
          </a:p>
          <a:p>
            <a:r>
              <a:rPr lang="en-US" sz="1600" b="0" dirty="0"/>
              <a:t>Frenulum tear in young infants (tissue connecting upper lip to upper gum can be caused by forceful bottle feeding or pacifier placement, rubbing/striking upper lip)</a:t>
            </a:r>
          </a:p>
          <a:p>
            <a:endParaRPr lang="en-US" sz="1600" b="0" dirty="0"/>
          </a:p>
          <a:p>
            <a:r>
              <a:rPr lang="en-US" sz="1600" b="0" dirty="0"/>
              <a:t>TEN-4 (Torso, ears, neck in children younger than 4 years or 4 months)</a:t>
            </a:r>
          </a:p>
          <a:p>
            <a:r>
              <a:rPr lang="en-US" sz="1600" b="0" dirty="0"/>
              <a:t>FACES-P (frenulum, angle of the jaw/auricular area [ear], cheek, eyelid, subconjunctivae, and patterned injuries)</a:t>
            </a:r>
          </a:p>
          <a:p>
            <a:r>
              <a:rPr lang="en-US" sz="1600" b="0" dirty="0"/>
              <a:t>Bruises, marks, scars in patterns</a:t>
            </a:r>
          </a:p>
          <a:p>
            <a:r>
              <a:rPr lang="en-US" sz="1600" b="0" dirty="0"/>
              <a:t>Bruises in </a:t>
            </a:r>
            <a:r>
              <a:rPr lang="en-US" sz="1600" b="0" dirty="0" err="1"/>
              <a:t>nonambulating</a:t>
            </a:r>
            <a:r>
              <a:rPr lang="en-US" sz="1600" b="0" dirty="0"/>
              <a:t> child</a:t>
            </a:r>
          </a:p>
          <a:p>
            <a:r>
              <a:rPr lang="en-US" sz="1600" b="0" dirty="0"/>
              <a:t>Subconjunctival hemorrhage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8965D7-FFF8-2B41-80B4-167F87978D2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622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Many of these children will be discharged. If a child’s car seat was damaged in a motor vehicle collision, what do you do? </a:t>
            </a:r>
          </a:p>
          <a:p>
            <a:r>
              <a:rPr lang="en-US" sz="1400" b="0" dirty="0"/>
              <a:t>Some facilities will cut the straps so the car seat cannot be used. This is not always necessary and the nurse must ensure there is a replacement car seat available for the child’s trip home.</a:t>
            </a:r>
          </a:p>
          <a:p>
            <a:endParaRPr lang="en-US" sz="1400" b="0" dirty="0"/>
          </a:p>
          <a:p>
            <a:r>
              <a:rPr lang="en-US" sz="1400" b="1" dirty="0"/>
              <a:t>Be familiar with regional resources and car seat laws. </a:t>
            </a:r>
          </a:p>
          <a:p>
            <a:endParaRPr lang="en-US" dirty="0"/>
          </a:p>
        </p:txBody>
      </p:sp>
      <p:sp>
        <p:nvSpPr>
          <p:cNvPr id="4" name="Slide Number Placeholder 3"/>
          <p:cNvSpPr>
            <a:spLocks noGrp="1"/>
          </p:cNvSpPr>
          <p:nvPr>
            <p:ph type="sldNum" sz="quarter" idx="5"/>
          </p:nvPr>
        </p:nvSpPr>
        <p:spPr/>
        <p:txBody>
          <a:bodyPr/>
          <a:lstStyle/>
          <a:p>
            <a:fld id="{5E8965D7-FFF8-2B41-80B4-167F87978D24}" type="slidenum">
              <a:rPr lang="en-US" smtClean="0"/>
              <a:t>9</a:t>
            </a:fld>
            <a:endParaRPr lang="en-US"/>
          </a:p>
        </p:txBody>
      </p:sp>
    </p:spTree>
    <p:extLst>
      <p:ext uri="{BB962C8B-B14F-4D97-AF65-F5344CB8AC3E}">
        <p14:creationId xmlns:p14="http://schemas.microsoft.com/office/powerpoint/2010/main" val="1466498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79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82880"/>
            <a:ext cx="7886700" cy="609601"/>
          </a:xfrm>
          <a:prstGeom prst="rect">
            <a:avLst/>
          </a:prstGeom>
        </p:spPr>
        <p:txBody>
          <a:bodyPr/>
          <a:lstStyle>
            <a:lvl1pPr>
              <a:defRPr sz="3600" b="1"/>
            </a:lvl1pPr>
          </a:lstStyle>
          <a:p>
            <a:r>
              <a:rPr lang="en-US"/>
              <a:t>Click to edit Master title style</a:t>
            </a:r>
          </a:p>
        </p:txBody>
      </p:sp>
      <p:sp>
        <p:nvSpPr>
          <p:cNvPr id="3" name="Content Placeholder 2"/>
          <p:cNvSpPr>
            <a:spLocks noGrp="1"/>
          </p:cNvSpPr>
          <p:nvPr>
            <p:ph idx="1"/>
          </p:nvPr>
        </p:nvSpPr>
        <p:spPr>
          <a:xfrm>
            <a:off x="628650" y="1010194"/>
            <a:ext cx="7886700" cy="489954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10/20/2023</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Tree>
    <p:extLst>
      <p:ext uri="{BB962C8B-B14F-4D97-AF65-F5344CB8AC3E}">
        <p14:creationId xmlns:p14="http://schemas.microsoft.com/office/powerpoint/2010/main" val="1335166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333026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A121-0EE7-8D4F-809C-A30E6A58E4A2}"/>
              </a:ext>
            </a:extLst>
          </p:cNvPr>
          <p:cNvSpPr>
            <a:spLocks noGrp="1"/>
          </p:cNvSpPr>
          <p:nvPr>
            <p:ph type="ctrTitle"/>
          </p:nvPr>
        </p:nvSpPr>
        <p:spPr>
          <a:xfrm>
            <a:off x="1143000" y="1122363"/>
            <a:ext cx="6858000" cy="2387600"/>
          </a:xfrm>
          <a:prstGeom prst="rect">
            <a:avLst/>
          </a:prstGeom>
        </p:spPr>
        <p:txBody>
          <a:bodyPr anchor="ctr" anchorCtr="0"/>
          <a:lstStyle>
            <a:lvl1pPr algn="ctr">
              <a:defRPr sz="4400" b="1">
                <a:solidFill>
                  <a:srgbClr val="41BFB2"/>
                </a:solidFill>
                <a:latin typeface="+mn-lt"/>
              </a:defRPr>
            </a:lvl1pPr>
          </a:lstStyle>
          <a:p>
            <a:r>
              <a:rPr lang="en-US"/>
              <a:t>Click to edit Master title style</a:t>
            </a:r>
          </a:p>
        </p:txBody>
      </p:sp>
    </p:spTree>
    <p:extLst>
      <p:ext uri="{BB962C8B-B14F-4D97-AF65-F5344CB8AC3E}">
        <p14:creationId xmlns:p14="http://schemas.microsoft.com/office/powerpoint/2010/main" val="629139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0A121-0EE7-8D4F-809C-A30E6A58E4A2}"/>
              </a:ext>
            </a:extLst>
          </p:cNvPr>
          <p:cNvSpPr>
            <a:spLocks noGrp="1"/>
          </p:cNvSpPr>
          <p:nvPr>
            <p:ph type="ctrTitle"/>
          </p:nvPr>
        </p:nvSpPr>
        <p:spPr>
          <a:xfrm>
            <a:off x="1143000" y="1122363"/>
            <a:ext cx="6858000" cy="2387600"/>
          </a:xfrm>
          <a:prstGeom prst="rect">
            <a:avLst/>
          </a:prstGeom>
        </p:spPr>
        <p:txBody>
          <a:bodyPr anchor="ctr" anchorCtr="0"/>
          <a:lstStyle>
            <a:lvl1pPr algn="ctr">
              <a:defRPr sz="4400" b="1">
                <a:solidFill>
                  <a:srgbClr val="41BFB2"/>
                </a:solidFill>
                <a:latin typeface="+mn-lt"/>
              </a:defRPr>
            </a:lvl1pPr>
          </a:lstStyle>
          <a:p>
            <a:r>
              <a:rPr lang="en-US"/>
              <a:t>Click to edit Master title style</a:t>
            </a:r>
          </a:p>
        </p:txBody>
      </p:sp>
    </p:spTree>
    <p:extLst>
      <p:ext uri="{BB962C8B-B14F-4D97-AF65-F5344CB8AC3E}">
        <p14:creationId xmlns:p14="http://schemas.microsoft.com/office/powerpoint/2010/main" val="2910849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xml"/><Relationship Id="rId5" Type="http://schemas.openxmlformats.org/officeDocument/2006/relationships/image" Target="../media/image5.emf"/><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a:extLst>
              <a:ext uri="{FF2B5EF4-FFF2-40B4-BE49-F238E27FC236}">
                <a16:creationId xmlns:a16="http://schemas.microsoft.com/office/drawing/2014/main" id="{2EF07780-B9A0-C94F-8EE1-35DD02C7D8DD}"/>
              </a:ext>
            </a:extLst>
          </p:cNvPr>
          <p:cNvSpPr/>
          <p:nvPr userDrawn="1"/>
        </p:nvSpPr>
        <p:spPr>
          <a:xfrm>
            <a:off x="0" y="1222883"/>
            <a:ext cx="9144000" cy="5635118"/>
          </a:xfrm>
          <a:prstGeom prst="rect">
            <a:avLst/>
          </a:prstGeom>
          <a:solidFill>
            <a:srgbClr val="96C13D"/>
          </a:solidFill>
          <a:ln w="12700">
            <a:miter lim="400000"/>
          </a:ln>
        </p:spPr>
        <p:txBody>
          <a:bodyPr lIns="34289" rIns="34289" anchor="ctr"/>
          <a:lstStyle/>
          <a:p>
            <a:endParaRPr sz="1350"/>
          </a:p>
        </p:txBody>
      </p:sp>
      <p:pic>
        <p:nvPicPr>
          <p:cNvPr id="6" name="enpcGraphic-01.png" descr="enpcGraphic-01.png">
            <a:extLst>
              <a:ext uri="{FF2B5EF4-FFF2-40B4-BE49-F238E27FC236}">
                <a16:creationId xmlns:a16="http://schemas.microsoft.com/office/drawing/2014/main" id="{BCEB974C-E36A-6148-A8E1-8867253EBD7F}"/>
              </a:ext>
            </a:extLst>
          </p:cNvPr>
          <p:cNvPicPr>
            <a:picLocks noChangeAspect="1"/>
          </p:cNvPicPr>
          <p:nvPr userDrawn="1"/>
        </p:nvPicPr>
        <p:blipFill>
          <a:blip r:embed="rId3"/>
          <a:stretch>
            <a:fillRect/>
          </a:stretch>
        </p:blipFill>
        <p:spPr>
          <a:xfrm>
            <a:off x="386341" y="-3180205"/>
            <a:ext cx="3414649" cy="9384139"/>
          </a:xfrm>
          <a:prstGeom prst="rect">
            <a:avLst/>
          </a:prstGeom>
          <a:ln w="12700">
            <a:miter lim="400000"/>
          </a:ln>
        </p:spPr>
      </p:pic>
      <p:pic>
        <p:nvPicPr>
          <p:cNvPr id="3" name="Picture 2">
            <a:extLst>
              <a:ext uri="{FF2B5EF4-FFF2-40B4-BE49-F238E27FC236}">
                <a16:creationId xmlns:a16="http://schemas.microsoft.com/office/drawing/2014/main" id="{D67CBD5F-1E58-C349-9C50-44A59ED4984D}"/>
              </a:ext>
            </a:extLst>
          </p:cNvPr>
          <p:cNvPicPr>
            <a:picLocks noChangeAspect="1"/>
          </p:cNvPicPr>
          <p:nvPr userDrawn="1"/>
        </p:nvPicPr>
        <p:blipFill>
          <a:blip r:embed="rId4"/>
          <a:stretch>
            <a:fillRect/>
          </a:stretch>
        </p:blipFill>
        <p:spPr>
          <a:xfrm>
            <a:off x="6779689" y="5340290"/>
            <a:ext cx="1633359" cy="938370"/>
          </a:xfrm>
          <a:prstGeom prst="rect">
            <a:avLst/>
          </a:prstGeom>
        </p:spPr>
      </p:pic>
      <p:pic>
        <p:nvPicPr>
          <p:cNvPr id="4" name="Picture 3">
            <a:extLst>
              <a:ext uri="{FF2B5EF4-FFF2-40B4-BE49-F238E27FC236}">
                <a16:creationId xmlns:a16="http://schemas.microsoft.com/office/drawing/2014/main" id="{FF0AD357-4BF0-D349-BACE-ED06047B190E}"/>
              </a:ext>
            </a:extLst>
          </p:cNvPr>
          <p:cNvPicPr>
            <a:picLocks noChangeAspect="1"/>
          </p:cNvPicPr>
          <p:nvPr userDrawn="1"/>
        </p:nvPicPr>
        <p:blipFill>
          <a:blip r:embed="rId5"/>
          <a:stretch>
            <a:fillRect/>
          </a:stretch>
        </p:blipFill>
        <p:spPr>
          <a:xfrm>
            <a:off x="3561502" y="2305089"/>
            <a:ext cx="4851546" cy="2247821"/>
          </a:xfrm>
          <a:prstGeom prst="rect">
            <a:avLst/>
          </a:prstGeom>
        </p:spPr>
      </p:pic>
    </p:spTree>
    <p:extLst>
      <p:ext uri="{BB962C8B-B14F-4D97-AF65-F5344CB8AC3E}">
        <p14:creationId xmlns:p14="http://schemas.microsoft.com/office/powerpoint/2010/main" val="927695458"/>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685800" rtl="0" eaLnBrk="1" latinLnBrk="0" hangingPunct="1">
        <a:lnSpc>
          <a:spcPct val="90000"/>
        </a:lnSpc>
        <a:spcBef>
          <a:spcPct val="0"/>
        </a:spcBef>
        <a:buNone/>
        <a:defRPr sz="3300" kern="1200">
          <a:solidFill>
            <a:srgbClr val="007A3D"/>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enpcGraphic-01.png" descr="enpcGraphic-01.png">
            <a:extLst>
              <a:ext uri="{FF2B5EF4-FFF2-40B4-BE49-F238E27FC236}">
                <a16:creationId xmlns:a16="http://schemas.microsoft.com/office/drawing/2014/main" id="{C1F062C4-E223-554D-9C52-181C031024BC}"/>
              </a:ext>
            </a:extLst>
          </p:cNvPr>
          <p:cNvPicPr>
            <a:picLocks noChangeAspect="1"/>
          </p:cNvPicPr>
          <p:nvPr userDrawn="1"/>
        </p:nvPicPr>
        <p:blipFill>
          <a:blip r:embed="rId4">
            <a:alphaModFix amt="70000"/>
          </a:blip>
          <a:stretch>
            <a:fillRect/>
          </a:stretch>
        </p:blipFill>
        <p:spPr>
          <a:xfrm rot="18900000">
            <a:off x="4643418" y="-3841560"/>
            <a:ext cx="3240780" cy="11875087"/>
          </a:xfrm>
          <a:prstGeom prst="rect">
            <a:avLst/>
          </a:prstGeom>
          <a:ln w="12700">
            <a:miter lim="400000"/>
          </a:ln>
        </p:spPr>
      </p:pic>
      <p:sp>
        <p:nvSpPr>
          <p:cNvPr id="7" name="Rectangle">
            <a:extLst>
              <a:ext uri="{FF2B5EF4-FFF2-40B4-BE49-F238E27FC236}">
                <a16:creationId xmlns:a16="http://schemas.microsoft.com/office/drawing/2014/main" id="{F3A6399C-717E-6345-8D4C-403D5A18E7AF}"/>
              </a:ext>
            </a:extLst>
          </p:cNvPr>
          <p:cNvSpPr/>
          <p:nvPr userDrawn="1"/>
        </p:nvSpPr>
        <p:spPr>
          <a:xfrm>
            <a:off x="0" y="0"/>
            <a:ext cx="9144000" cy="796580"/>
          </a:xfrm>
          <a:prstGeom prst="rect">
            <a:avLst/>
          </a:prstGeom>
          <a:solidFill>
            <a:srgbClr val="96C13D">
              <a:alpha val="80000"/>
            </a:srgbClr>
          </a:solidFill>
          <a:ln w="12700">
            <a:miter lim="400000"/>
          </a:ln>
        </p:spPr>
        <p:txBody>
          <a:bodyPr lIns="34289" rIns="34289" anchor="ctr"/>
          <a:lstStyle/>
          <a:p>
            <a:endParaRPr sz="1350"/>
          </a:p>
        </p:txBody>
      </p:sp>
      <p:sp>
        <p:nvSpPr>
          <p:cNvPr id="9" name="Rectangle">
            <a:extLst>
              <a:ext uri="{FF2B5EF4-FFF2-40B4-BE49-F238E27FC236}">
                <a16:creationId xmlns:a16="http://schemas.microsoft.com/office/drawing/2014/main" id="{83DBA2CE-30E0-0F41-A0F7-E417ACA80A93}"/>
              </a:ext>
            </a:extLst>
          </p:cNvPr>
          <p:cNvSpPr/>
          <p:nvPr userDrawn="1"/>
        </p:nvSpPr>
        <p:spPr>
          <a:xfrm>
            <a:off x="0" y="796579"/>
            <a:ext cx="9144000" cy="6067473"/>
          </a:xfrm>
          <a:prstGeom prst="rect">
            <a:avLst/>
          </a:prstGeom>
          <a:solidFill>
            <a:srgbClr val="FFFFFF">
              <a:alpha val="80000"/>
            </a:srgbClr>
          </a:solidFill>
          <a:ln w="12700">
            <a:miter lim="400000"/>
          </a:ln>
        </p:spPr>
        <p:txBody>
          <a:bodyPr lIns="34289" rIns="34289" anchor="ctr"/>
          <a:lstStyle/>
          <a:p>
            <a:endParaRPr sz="1350"/>
          </a:p>
        </p:txBody>
      </p:sp>
      <p:sp>
        <p:nvSpPr>
          <p:cNvPr id="10" name="Title Placeholder 1">
            <a:extLst>
              <a:ext uri="{FF2B5EF4-FFF2-40B4-BE49-F238E27FC236}">
                <a16:creationId xmlns:a16="http://schemas.microsoft.com/office/drawing/2014/main" id="{C677F6E8-094C-804A-B1E6-7F95D84CA6C2}"/>
              </a:ext>
            </a:extLst>
          </p:cNvPr>
          <p:cNvSpPr>
            <a:spLocks noGrp="1"/>
          </p:cNvSpPr>
          <p:nvPr>
            <p:ph type="title"/>
          </p:nvPr>
        </p:nvSpPr>
        <p:spPr>
          <a:xfrm>
            <a:off x="628650" y="203200"/>
            <a:ext cx="7886700" cy="593379"/>
          </a:xfrm>
          <a:prstGeom prst="rect">
            <a:avLst/>
          </a:prstGeom>
          <a:noFill/>
        </p:spPr>
        <p:txBody>
          <a:bodyPr vert="horz" lIns="91440" tIns="45720" rIns="91440" bIns="45720" rtlCol="0" anchor="ctr">
            <a:noAutofit/>
          </a:bodyPr>
          <a:lstStyle/>
          <a:p>
            <a:r>
              <a:rPr lang="en-US"/>
              <a:t>Click to edit Master title style</a:t>
            </a:r>
          </a:p>
        </p:txBody>
      </p:sp>
      <p:sp>
        <p:nvSpPr>
          <p:cNvPr id="11" name="Text Placeholder 2">
            <a:extLst>
              <a:ext uri="{FF2B5EF4-FFF2-40B4-BE49-F238E27FC236}">
                <a16:creationId xmlns:a16="http://schemas.microsoft.com/office/drawing/2014/main" id="{46731C26-00EE-614F-8A38-2D5C53005A9E}"/>
              </a:ext>
            </a:extLst>
          </p:cNvPr>
          <p:cNvSpPr>
            <a:spLocks noGrp="1"/>
          </p:cNvSpPr>
          <p:nvPr>
            <p:ph type="body" idx="1"/>
          </p:nvPr>
        </p:nvSpPr>
        <p:spPr>
          <a:xfrm>
            <a:off x="628650" y="999780"/>
            <a:ext cx="7886700" cy="532338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242923"/>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914400" rtl="0" eaLnBrk="1" latinLnBrk="0" hangingPunct="1">
        <a:lnSpc>
          <a:spcPct val="90000"/>
        </a:lnSpc>
        <a:spcBef>
          <a:spcPct val="0"/>
        </a:spcBef>
        <a:buNone/>
        <a:defRPr sz="3600" b="1" kern="1200">
          <a:solidFill>
            <a:schemeClr val="bg1"/>
          </a:solidFill>
          <a:latin typeface="+mn-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35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3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enpcGraphic-01.png" descr="enpcGraphic-01.png">
            <a:extLst>
              <a:ext uri="{FF2B5EF4-FFF2-40B4-BE49-F238E27FC236}">
                <a16:creationId xmlns:a16="http://schemas.microsoft.com/office/drawing/2014/main" id="{9AD22367-78B1-9B4E-ACBE-7E9836B5676D}"/>
              </a:ext>
            </a:extLst>
          </p:cNvPr>
          <p:cNvPicPr>
            <a:picLocks noChangeAspect="1"/>
          </p:cNvPicPr>
          <p:nvPr userDrawn="1"/>
        </p:nvPicPr>
        <p:blipFill>
          <a:blip r:embed="rId3">
            <a:alphaModFix amt="70000"/>
          </a:blip>
          <a:stretch>
            <a:fillRect/>
          </a:stretch>
        </p:blipFill>
        <p:spPr>
          <a:xfrm rot="18900000">
            <a:off x="4521104" y="-3867439"/>
            <a:ext cx="3240780" cy="11875087"/>
          </a:xfrm>
          <a:prstGeom prst="rect">
            <a:avLst/>
          </a:prstGeom>
          <a:ln w="12700">
            <a:miter lim="400000"/>
          </a:ln>
        </p:spPr>
      </p:pic>
      <p:sp>
        <p:nvSpPr>
          <p:cNvPr id="8" name="Rectangle">
            <a:extLst>
              <a:ext uri="{FF2B5EF4-FFF2-40B4-BE49-F238E27FC236}">
                <a16:creationId xmlns:a16="http://schemas.microsoft.com/office/drawing/2014/main" id="{59F1986E-8D6C-0942-8D57-375080CF14CA}"/>
              </a:ext>
            </a:extLst>
          </p:cNvPr>
          <p:cNvSpPr/>
          <p:nvPr userDrawn="1"/>
        </p:nvSpPr>
        <p:spPr>
          <a:xfrm>
            <a:off x="0" y="0"/>
            <a:ext cx="9144000" cy="6864057"/>
          </a:xfrm>
          <a:prstGeom prst="rect">
            <a:avLst/>
          </a:prstGeom>
          <a:solidFill>
            <a:srgbClr val="FFFFFF">
              <a:alpha val="80000"/>
            </a:srgbClr>
          </a:solidFill>
          <a:ln w="12700">
            <a:miter lim="400000"/>
          </a:ln>
        </p:spPr>
        <p:txBody>
          <a:bodyPr lIns="34289" rIns="34289" anchor="ctr"/>
          <a:lstStyle/>
          <a:p>
            <a:endParaRPr sz="1350"/>
          </a:p>
        </p:txBody>
      </p:sp>
      <p:pic>
        <p:nvPicPr>
          <p:cNvPr id="9" name="ENPC logo.png" descr="ENPC logo.png">
            <a:extLst>
              <a:ext uri="{FF2B5EF4-FFF2-40B4-BE49-F238E27FC236}">
                <a16:creationId xmlns:a16="http://schemas.microsoft.com/office/drawing/2014/main" id="{85EE5C89-E8CD-9A4B-94FB-51DD468D49C8}"/>
              </a:ext>
            </a:extLst>
          </p:cNvPr>
          <p:cNvPicPr>
            <a:picLocks noChangeAspect="1"/>
          </p:cNvPicPr>
          <p:nvPr userDrawn="1"/>
        </p:nvPicPr>
        <p:blipFill>
          <a:blip r:embed="rId4"/>
          <a:stretch>
            <a:fillRect/>
          </a:stretch>
        </p:blipFill>
        <p:spPr>
          <a:xfrm>
            <a:off x="6248630" y="6116621"/>
            <a:ext cx="1335461" cy="618602"/>
          </a:xfrm>
          <a:prstGeom prst="rect">
            <a:avLst/>
          </a:prstGeom>
          <a:ln w="12700">
            <a:miter lim="400000"/>
          </a:ln>
        </p:spPr>
      </p:pic>
      <p:sp>
        <p:nvSpPr>
          <p:cNvPr id="10" name="Line">
            <a:extLst>
              <a:ext uri="{FF2B5EF4-FFF2-40B4-BE49-F238E27FC236}">
                <a16:creationId xmlns:a16="http://schemas.microsoft.com/office/drawing/2014/main" id="{2B46AF19-D33D-7545-B6AC-E97D8AF4E75E}"/>
              </a:ext>
            </a:extLst>
          </p:cNvPr>
          <p:cNvSpPr/>
          <p:nvPr userDrawn="1"/>
        </p:nvSpPr>
        <p:spPr>
          <a:xfrm>
            <a:off x="-12700" y="6007100"/>
            <a:ext cx="9169400" cy="0"/>
          </a:xfrm>
          <a:prstGeom prst="line">
            <a:avLst/>
          </a:prstGeom>
          <a:ln w="12700">
            <a:solidFill>
              <a:srgbClr val="A7A7A7"/>
            </a:solidFill>
          </a:ln>
        </p:spPr>
        <p:txBody>
          <a:bodyPr lIns="45719" rIns="45719"/>
          <a:lstStyle/>
          <a:p>
            <a:endParaRPr/>
          </a:p>
        </p:txBody>
      </p:sp>
      <p:pic>
        <p:nvPicPr>
          <p:cNvPr id="12" name="Picture 11">
            <a:extLst>
              <a:ext uri="{FF2B5EF4-FFF2-40B4-BE49-F238E27FC236}">
                <a16:creationId xmlns:a16="http://schemas.microsoft.com/office/drawing/2014/main" id="{567D33B1-74AD-344E-B2BA-E2339989BB51}"/>
              </a:ext>
            </a:extLst>
          </p:cNvPr>
          <p:cNvPicPr>
            <a:picLocks noChangeAspect="1"/>
          </p:cNvPicPr>
          <p:nvPr userDrawn="1"/>
        </p:nvPicPr>
        <p:blipFill>
          <a:blip r:embed="rId5"/>
          <a:stretch>
            <a:fillRect/>
          </a:stretch>
        </p:blipFill>
        <p:spPr>
          <a:xfrm>
            <a:off x="7821315" y="6116621"/>
            <a:ext cx="1085461" cy="623601"/>
          </a:xfrm>
          <a:prstGeom prst="rect">
            <a:avLst/>
          </a:prstGeom>
        </p:spPr>
      </p:pic>
    </p:spTree>
    <p:extLst>
      <p:ext uri="{BB962C8B-B14F-4D97-AF65-F5344CB8AC3E}">
        <p14:creationId xmlns:p14="http://schemas.microsoft.com/office/powerpoint/2010/main" val="1434395749"/>
      </p:ext>
    </p:extLst>
  </p:cSld>
  <p:clrMap bg1="lt1" tx1="dk1" bg2="lt2" tx2="dk2" accent1="accent1" accent2="accent2" accent3="accent3" accent4="accent4" accent5="accent5" accent6="accent6" hlink="hlink" folHlink="folHlink"/>
  <p:sldLayoutIdLst>
    <p:sldLayoutId id="214748368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enpcGraphic-01.png" descr="enpcGraphic-01.png">
            <a:extLst>
              <a:ext uri="{FF2B5EF4-FFF2-40B4-BE49-F238E27FC236}">
                <a16:creationId xmlns:a16="http://schemas.microsoft.com/office/drawing/2014/main" id="{9AD22367-78B1-9B4E-ACBE-7E9836B5676D}"/>
              </a:ext>
            </a:extLst>
          </p:cNvPr>
          <p:cNvPicPr>
            <a:picLocks noChangeAspect="1"/>
          </p:cNvPicPr>
          <p:nvPr userDrawn="1"/>
        </p:nvPicPr>
        <p:blipFill>
          <a:blip r:embed="rId3">
            <a:alphaModFix amt="70000"/>
          </a:blip>
          <a:stretch>
            <a:fillRect/>
          </a:stretch>
        </p:blipFill>
        <p:spPr>
          <a:xfrm rot="18900000">
            <a:off x="4521104" y="-3867439"/>
            <a:ext cx="3240780" cy="11875087"/>
          </a:xfrm>
          <a:prstGeom prst="rect">
            <a:avLst/>
          </a:prstGeom>
          <a:ln w="12700">
            <a:miter lim="400000"/>
          </a:ln>
        </p:spPr>
      </p:pic>
      <p:sp>
        <p:nvSpPr>
          <p:cNvPr id="8" name="Rectangle">
            <a:extLst>
              <a:ext uri="{FF2B5EF4-FFF2-40B4-BE49-F238E27FC236}">
                <a16:creationId xmlns:a16="http://schemas.microsoft.com/office/drawing/2014/main" id="{59F1986E-8D6C-0942-8D57-375080CF14CA}"/>
              </a:ext>
            </a:extLst>
          </p:cNvPr>
          <p:cNvSpPr/>
          <p:nvPr userDrawn="1"/>
        </p:nvSpPr>
        <p:spPr>
          <a:xfrm>
            <a:off x="0" y="0"/>
            <a:ext cx="9144000" cy="6864057"/>
          </a:xfrm>
          <a:prstGeom prst="rect">
            <a:avLst/>
          </a:prstGeom>
          <a:solidFill>
            <a:srgbClr val="FFFFFF">
              <a:alpha val="80000"/>
            </a:srgbClr>
          </a:solidFill>
          <a:ln w="12700">
            <a:miter lim="400000"/>
          </a:ln>
        </p:spPr>
        <p:txBody>
          <a:bodyPr lIns="34289" rIns="34289" anchor="ctr"/>
          <a:lstStyle/>
          <a:p>
            <a:endParaRPr sz="1350"/>
          </a:p>
        </p:txBody>
      </p:sp>
    </p:spTree>
    <p:extLst>
      <p:ext uri="{BB962C8B-B14F-4D97-AF65-F5344CB8AC3E}">
        <p14:creationId xmlns:p14="http://schemas.microsoft.com/office/powerpoint/2010/main" val="2658607074"/>
      </p:ext>
    </p:extLst>
  </p:cSld>
  <p:clrMap bg1="lt1" tx1="dk1" bg2="lt2" tx2="dk2" accent1="accent1" accent2="accent2" accent3="accent3" accent4="accent4" accent5="accent5" accent6="accent6" hlink="hlink" folHlink="folHlink"/>
  <p:sldLayoutIdLst>
    <p:sldLayoutId id="214748369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06DD2B-F068-A433-5059-11812B3531DC}"/>
              </a:ext>
            </a:extLst>
          </p:cNvPr>
          <p:cNvSpPr txBox="1"/>
          <p:nvPr/>
        </p:nvSpPr>
        <p:spPr>
          <a:xfrm>
            <a:off x="2713702" y="5008542"/>
            <a:ext cx="3908324"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Injury </a:t>
            </a:r>
          </a:p>
          <a:p>
            <a:r>
              <a:rPr lang="en-US" sz="3600" b="1" dirty="0">
                <a:solidFill>
                  <a:schemeClr val="bg1"/>
                </a:solidFill>
                <a:latin typeface="Calibri" panose="020F0502020204030204" pitchFamily="34" charset="0"/>
                <a:cs typeface="Calibri" panose="020F0502020204030204" pitchFamily="34" charset="0"/>
              </a:rPr>
              <a:t>Teaching Stations</a:t>
            </a:r>
          </a:p>
        </p:txBody>
      </p:sp>
    </p:spTree>
    <p:custDataLst>
      <p:tags r:id="rId1"/>
    </p:custDataLst>
    <p:extLst>
      <p:ext uri="{BB962C8B-B14F-4D97-AF65-F5344CB8AC3E}">
        <p14:creationId xmlns:p14="http://schemas.microsoft.com/office/powerpoint/2010/main" val="3092821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06AD4-1965-5140-23D5-2BB8A97FF945}"/>
              </a:ext>
            </a:extLst>
          </p:cNvPr>
          <p:cNvSpPr>
            <a:spLocks noGrp="1"/>
          </p:cNvSpPr>
          <p:nvPr>
            <p:ph type="ctrTitle"/>
          </p:nvPr>
        </p:nvSpPr>
        <p:spPr/>
        <p:txBody>
          <a:bodyPr/>
          <a:lstStyle/>
          <a:p>
            <a:endParaRPr lang="en-US"/>
          </a:p>
        </p:txBody>
      </p:sp>
      <p:pic>
        <p:nvPicPr>
          <p:cNvPr id="4" name="Picture 3" descr="Children wearing helmets">
            <a:extLst>
              <a:ext uri="{FF2B5EF4-FFF2-40B4-BE49-F238E27FC236}">
                <a16:creationId xmlns:a16="http://schemas.microsoft.com/office/drawing/2014/main" id="{E7FCC9C6-5144-E863-4AE5-84A65E74035C}"/>
              </a:ext>
            </a:extLst>
          </p:cNvPr>
          <p:cNvPicPr>
            <a:picLocks noChangeAspect="1"/>
          </p:cNvPicPr>
          <p:nvPr/>
        </p:nvPicPr>
        <p:blipFill>
          <a:blip r:embed="rId3"/>
          <a:stretch>
            <a:fillRect/>
          </a:stretch>
        </p:blipFill>
        <p:spPr>
          <a:xfrm>
            <a:off x="-473243" y="-63818"/>
            <a:ext cx="10381783" cy="6921818"/>
          </a:xfrm>
          <a:prstGeom prst="rect">
            <a:avLst/>
          </a:prstGeom>
        </p:spPr>
      </p:pic>
    </p:spTree>
    <p:extLst>
      <p:ext uri="{BB962C8B-B14F-4D97-AF65-F5344CB8AC3E}">
        <p14:creationId xmlns:p14="http://schemas.microsoft.com/office/powerpoint/2010/main" val="608615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CE4C9A8-C602-F7FF-19DF-4E1D785EA21C}"/>
              </a:ext>
            </a:extLst>
          </p:cNvPr>
          <p:cNvPicPr>
            <a:picLocks noChangeAspect="1"/>
          </p:cNvPicPr>
          <p:nvPr/>
        </p:nvPicPr>
        <p:blipFill>
          <a:blip r:embed="rId3"/>
          <a:stretch>
            <a:fillRect/>
          </a:stretch>
        </p:blipFill>
        <p:spPr>
          <a:xfrm>
            <a:off x="0" y="422753"/>
            <a:ext cx="9144000" cy="6012494"/>
          </a:xfrm>
          <a:prstGeom prst="rect">
            <a:avLst/>
          </a:prstGeom>
        </p:spPr>
      </p:pic>
    </p:spTree>
    <p:extLst>
      <p:ext uri="{BB962C8B-B14F-4D97-AF65-F5344CB8AC3E}">
        <p14:creationId xmlns:p14="http://schemas.microsoft.com/office/powerpoint/2010/main" val="3768030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E637A1-A1D3-5D28-945C-D1547D079030}"/>
              </a:ext>
            </a:extLst>
          </p:cNvPr>
          <p:cNvPicPr>
            <a:picLocks noChangeAspect="1"/>
          </p:cNvPicPr>
          <p:nvPr/>
        </p:nvPicPr>
        <p:blipFill rotWithShape="1">
          <a:blip r:embed="rId3"/>
          <a:srcRect r="40652"/>
          <a:stretch/>
        </p:blipFill>
        <p:spPr>
          <a:xfrm>
            <a:off x="4672425" y="971506"/>
            <a:ext cx="4281237" cy="4587299"/>
          </a:xfrm>
          <a:prstGeom prst="rect">
            <a:avLst/>
          </a:prstGeom>
          <a:ln>
            <a:noFill/>
          </a:ln>
          <a:effectLst>
            <a:softEdge rad="112500"/>
          </a:effectLst>
        </p:spPr>
      </p:pic>
      <p:pic>
        <p:nvPicPr>
          <p:cNvPr id="8" name="Picture 7">
            <a:extLst>
              <a:ext uri="{FF2B5EF4-FFF2-40B4-BE49-F238E27FC236}">
                <a16:creationId xmlns:a16="http://schemas.microsoft.com/office/drawing/2014/main" id="{20B6F0E1-3F93-4B99-CFBA-F95117278961}"/>
              </a:ext>
            </a:extLst>
          </p:cNvPr>
          <p:cNvPicPr>
            <a:picLocks noChangeAspect="1"/>
          </p:cNvPicPr>
          <p:nvPr/>
        </p:nvPicPr>
        <p:blipFill>
          <a:blip r:embed="rId4"/>
          <a:stretch>
            <a:fillRect/>
          </a:stretch>
        </p:blipFill>
        <p:spPr>
          <a:xfrm>
            <a:off x="190338" y="163888"/>
            <a:ext cx="4381662" cy="6402590"/>
          </a:xfrm>
          <a:prstGeom prst="rect">
            <a:avLst/>
          </a:prstGeom>
          <a:ln>
            <a:noFill/>
          </a:ln>
          <a:effectLst>
            <a:softEdge rad="112500"/>
          </a:effectLst>
        </p:spPr>
      </p:pic>
    </p:spTree>
    <p:extLst>
      <p:ext uri="{BB962C8B-B14F-4D97-AF65-F5344CB8AC3E}">
        <p14:creationId xmlns:p14="http://schemas.microsoft.com/office/powerpoint/2010/main" val="3683835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BFDEA2-D0A3-DA77-A649-59BC132C92B4}"/>
              </a:ext>
            </a:extLst>
          </p:cNvPr>
          <p:cNvPicPr>
            <a:picLocks noChangeAspect="1"/>
          </p:cNvPicPr>
          <p:nvPr/>
        </p:nvPicPr>
        <p:blipFill>
          <a:blip r:embed="rId3"/>
          <a:stretch>
            <a:fillRect/>
          </a:stretch>
        </p:blipFill>
        <p:spPr>
          <a:xfrm rot="10800000">
            <a:off x="-29998" y="281905"/>
            <a:ext cx="9173998" cy="6314837"/>
          </a:xfrm>
          <a:prstGeom prst="rect">
            <a:avLst/>
          </a:prstGeom>
        </p:spPr>
      </p:pic>
    </p:spTree>
    <p:extLst>
      <p:ext uri="{BB962C8B-B14F-4D97-AF65-F5344CB8AC3E}">
        <p14:creationId xmlns:p14="http://schemas.microsoft.com/office/powerpoint/2010/main" val="1329269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308101B-7EE6-4197-983F-50FD16B6BF88}"/>
              </a:ext>
            </a:extLst>
          </p:cNvPr>
          <p:cNvSpPr/>
          <p:nvPr/>
        </p:nvSpPr>
        <p:spPr>
          <a:xfrm>
            <a:off x="2000250" y="2009731"/>
            <a:ext cx="5143500" cy="1277342"/>
          </a:xfrm>
          <a:prstGeom prst="roundRect">
            <a:avLst>
              <a:gd name="adj" fmla="val 10000"/>
            </a:avLst>
          </a:prstGeom>
          <a:noFill/>
          <a:ln>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Rectangle: Rounded Corners 5">
            <a:extLst>
              <a:ext uri="{FF2B5EF4-FFF2-40B4-BE49-F238E27FC236}">
                <a16:creationId xmlns:a16="http://schemas.microsoft.com/office/drawing/2014/main" id="{4B25D3E5-9CFC-4B8A-BA58-2B582E0BB392}"/>
              </a:ext>
            </a:extLst>
          </p:cNvPr>
          <p:cNvSpPr/>
          <p:nvPr/>
        </p:nvSpPr>
        <p:spPr>
          <a:xfrm>
            <a:off x="138706" y="1158240"/>
            <a:ext cx="1645355" cy="1766510"/>
          </a:xfrm>
          <a:prstGeom prst="roundRect">
            <a:avLst>
              <a:gd name="adj" fmla="val 10000"/>
            </a:avLst>
          </a:prstGeom>
          <a:blipFill rotWithShape="1">
            <a:blip r:embed="rId4"/>
            <a:srcRect/>
            <a:stretch>
              <a:fillRect l="-8000" r="-8000"/>
            </a:stretch>
          </a:blip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US"/>
          </a:p>
        </p:txBody>
      </p:sp>
      <p:sp>
        <p:nvSpPr>
          <p:cNvPr id="7" name="Freeform: Shape 6">
            <a:extLst>
              <a:ext uri="{FF2B5EF4-FFF2-40B4-BE49-F238E27FC236}">
                <a16:creationId xmlns:a16="http://schemas.microsoft.com/office/drawing/2014/main" id="{9CD26EC4-AE24-4899-8BE8-839E6E98B854}"/>
              </a:ext>
            </a:extLst>
          </p:cNvPr>
          <p:cNvSpPr/>
          <p:nvPr/>
        </p:nvSpPr>
        <p:spPr>
          <a:xfrm>
            <a:off x="129540" y="3121336"/>
            <a:ext cx="1645356" cy="2944183"/>
          </a:xfrm>
          <a:custGeom>
            <a:avLst/>
            <a:gdLst>
              <a:gd name="connsiteX0" fmla="*/ 167018 w 1590645"/>
              <a:gd name="connsiteY0" fmla="*/ 0 h 2775460"/>
              <a:gd name="connsiteX1" fmla="*/ 1423627 w 1590645"/>
              <a:gd name="connsiteY1" fmla="*/ 0 h 2775460"/>
              <a:gd name="connsiteX2" fmla="*/ 1590645 w 1590645"/>
              <a:gd name="connsiteY2" fmla="*/ 167018 h 2775460"/>
              <a:gd name="connsiteX3" fmla="*/ 1590645 w 1590645"/>
              <a:gd name="connsiteY3" fmla="*/ 2775460 h 2775460"/>
              <a:gd name="connsiteX4" fmla="*/ 1590645 w 1590645"/>
              <a:gd name="connsiteY4" fmla="*/ 2775460 h 2775460"/>
              <a:gd name="connsiteX5" fmla="*/ 0 w 1590645"/>
              <a:gd name="connsiteY5" fmla="*/ 2775460 h 2775460"/>
              <a:gd name="connsiteX6" fmla="*/ 0 w 1590645"/>
              <a:gd name="connsiteY6" fmla="*/ 2775460 h 2775460"/>
              <a:gd name="connsiteX7" fmla="*/ 0 w 1590645"/>
              <a:gd name="connsiteY7" fmla="*/ 167018 h 2775460"/>
              <a:gd name="connsiteX8" fmla="*/ 167018 w 1590645"/>
              <a:gd name="connsiteY8" fmla="*/ 0 h 27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45" h="2775460">
                <a:moveTo>
                  <a:pt x="1423627" y="2775460"/>
                </a:moveTo>
                <a:lnTo>
                  <a:pt x="167018" y="2775460"/>
                </a:lnTo>
                <a:cubicBezTo>
                  <a:pt x="74777" y="2775460"/>
                  <a:pt x="0" y="2700683"/>
                  <a:pt x="0" y="2608442"/>
                </a:cubicBezTo>
                <a:lnTo>
                  <a:pt x="0" y="0"/>
                </a:lnTo>
                <a:lnTo>
                  <a:pt x="0" y="0"/>
                </a:lnTo>
                <a:lnTo>
                  <a:pt x="1590645" y="0"/>
                </a:lnTo>
                <a:lnTo>
                  <a:pt x="1590645" y="0"/>
                </a:lnTo>
                <a:lnTo>
                  <a:pt x="1590645" y="2608442"/>
                </a:lnTo>
                <a:cubicBezTo>
                  <a:pt x="1590645" y="2700683"/>
                  <a:pt x="1515868" y="2775460"/>
                  <a:pt x="1423627" y="2775460"/>
                </a:cubicBezTo>
                <a:close/>
              </a:path>
            </a:pathLst>
          </a:custGeom>
          <a:ln>
            <a:no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95525" tIns="68009" rIns="95525" bIns="95525" numCol="1" spcCol="1270" anchor="t" anchorCtr="0">
            <a:noAutofit/>
          </a:bodyPr>
          <a:lstStyle/>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AVPU</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Cervical stabilization as indicted</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Bony deformity</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Edema</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Fluids</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Foreign objects</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Loose or missing teeth</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Sounds</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Tongue obstruction</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Vocalization</a:t>
            </a:r>
          </a:p>
        </p:txBody>
      </p:sp>
      <p:sp>
        <p:nvSpPr>
          <p:cNvPr id="8" name="Rectangle: Rounded Corners 7">
            <a:extLst>
              <a:ext uri="{FF2B5EF4-FFF2-40B4-BE49-F238E27FC236}">
                <a16:creationId xmlns:a16="http://schemas.microsoft.com/office/drawing/2014/main" id="{E4DED2BD-64F5-4240-A915-5E9960BB70D2}"/>
              </a:ext>
            </a:extLst>
          </p:cNvPr>
          <p:cNvSpPr/>
          <p:nvPr/>
        </p:nvSpPr>
        <p:spPr>
          <a:xfrm>
            <a:off x="1918536" y="1158240"/>
            <a:ext cx="1645355" cy="1766510"/>
          </a:xfrm>
          <a:prstGeom prst="roundRect">
            <a:avLst>
              <a:gd name="adj" fmla="val 10000"/>
            </a:avLst>
          </a:prstGeom>
          <a:blipFill rotWithShape="1">
            <a:blip r:embed="rId5"/>
            <a:srcRect/>
            <a:stretch>
              <a:fillRect t="-7000" b="-7000"/>
            </a:stretch>
          </a:blip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F2154FCC-2082-4B16-AB9A-5EB952E33E13}"/>
              </a:ext>
            </a:extLst>
          </p:cNvPr>
          <p:cNvSpPr/>
          <p:nvPr/>
        </p:nvSpPr>
        <p:spPr>
          <a:xfrm>
            <a:off x="1939431" y="3121336"/>
            <a:ext cx="1645356" cy="2944183"/>
          </a:xfrm>
          <a:custGeom>
            <a:avLst/>
            <a:gdLst>
              <a:gd name="connsiteX0" fmla="*/ 167018 w 1590645"/>
              <a:gd name="connsiteY0" fmla="*/ 0 h 2775460"/>
              <a:gd name="connsiteX1" fmla="*/ 1423627 w 1590645"/>
              <a:gd name="connsiteY1" fmla="*/ 0 h 2775460"/>
              <a:gd name="connsiteX2" fmla="*/ 1590645 w 1590645"/>
              <a:gd name="connsiteY2" fmla="*/ 167018 h 2775460"/>
              <a:gd name="connsiteX3" fmla="*/ 1590645 w 1590645"/>
              <a:gd name="connsiteY3" fmla="*/ 2775460 h 2775460"/>
              <a:gd name="connsiteX4" fmla="*/ 1590645 w 1590645"/>
              <a:gd name="connsiteY4" fmla="*/ 2775460 h 2775460"/>
              <a:gd name="connsiteX5" fmla="*/ 0 w 1590645"/>
              <a:gd name="connsiteY5" fmla="*/ 2775460 h 2775460"/>
              <a:gd name="connsiteX6" fmla="*/ 0 w 1590645"/>
              <a:gd name="connsiteY6" fmla="*/ 2775460 h 2775460"/>
              <a:gd name="connsiteX7" fmla="*/ 0 w 1590645"/>
              <a:gd name="connsiteY7" fmla="*/ 167018 h 2775460"/>
              <a:gd name="connsiteX8" fmla="*/ 167018 w 1590645"/>
              <a:gd name="connsiteY8" fmla="*/ 0 h 27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45" h="2775460">
                <a:moveTo>
                  <a:pt x="1423627" y="2775460"/>
                </a:moveTo>
                <a:lnTo>
                  <a:pt x="167018" y="2775460"/>
                </a:lnTo>
                <a:cubicBezTo>
                  <a:pt x="74777" y="2775460"/>
                  <a:pt x="0" y="2700683"/>
                  <a:pt x="0" y="2608442"/>
                </a:cubicBezTo>
                <a:lnTo>
                  <a:pt x="0" y="0"/>
                </a:lnTo>
                <a:lnTo>
                  <a:pt x="0" y="0"/>
                </a:lnTo>
                <a:lnTo>
                  <a:pt x="1590645" y="0"/>
                </a:lnTo>
                <a:lnTo>
                  <a:pt x="1590645" y="0"/>
                </a:lnTo>
                <a:lnTo>
                  <a:pt x="1590645" y="2608442"/>
                </a:lnTo>
                <a:cubicBezTo>
                  <a:pt x="1590645" y="2700683"/>
                  <a:pt x="1515868" y="2775460"/>
                  <a:pt x="1423627" y="2775460"/>
                </a:cubicBezTo>
                <a:close/>
              </a:path>
            </a:pathLst>
          </a:custGeom>
          <a:ln>
            <a:noFill/>
          </a:ln>
        </p:spPr>
        <p:style>
          <a:lnRef idx="2">
            <a:scrgbClr r="0" g="0" b="0"/>
          </a:lnRef>
          <a:fillRef idx="1">
            <a:schemeClr val="accent5">
              <a:hueOff val="-1689636"/>
              <a:satOff val="-4355"/>
              <a:lumOff val="-2941"/>
              <a:alphaOff val="0"/>
            </a:schemeClr>
          </a:fillRef>
          <a:effectRef idx="0">
            <a:schemeClr val="accent5">
              <a:hueOff val="-1689636"/>
              <a:satOff val="-4355"/>
              <a:lumOff val="-2941"/>
              <a:alphaOff val="0"/>
            </a:schemeClr>
          </a:effectRef>
          <a:fontRef idx="minor">
            <a:schemeClr val="lt1"/>
          </a:fontRef>
        </p:style>
        <p:txBody>
          <a:bodyPr spcFirstLastPara="0" vert="horz" wrap="square" lIns="95525" tIns="68009" rIns="95525" bIns="95525" numCol="1" spcCol="1270" anchor="t" anchorCtr="0">
            <a:noAutofit/>
          </a:bodyPr>
          <a:lstStyle/>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Breath sounds</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Depth, pattern, rate</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Work of breathing</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Open wounds/deformities</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Skin color</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Spontaneous breathing</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Subcutaneous emphysema</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Symmetrical chest rise</a:t>
            </a:r>
          </a:p>
        </p:txBody>
      </p:sp>
      <p:sp>
        <p:nvSpPr>
          <p:cNvPr id="10" name="Rectangle: Rounded Corners 9">
            <a:extLst>
              <a:ext uri="{FF2B5EF4-FFF2-40B4-BE49-F238E27FC236}">
                <a16:creationId xmlns:a16="http://schemas.microsoft.com/office/drawing/2014/main" id="{8AF01C5E-C50E-4C0E-A39F-D7F42719B0F4}"/>
              </a:ext>
            </a:extLst>
          </p:cNvPr>
          <p:cNvSpPr/>
          <p:nvPr/>
        </p:nvSpPr>
        <p:spPr>
          <a:xfrm>
            <a:off x="3728427" y="1158240"/>
            <a:ext cx="1645355" cy="1766510"/>
          </a:xfrm>
          <a:prstGeom prst="roundRect">
            <a:avLst>
              <a:gd name="adj" fmla="val 10000"/>
            </a:avLst>
          </a:prstGeom>
          <a:blipFill rotWithShape="1">
            <a:blip r:embed="rId6"/>
            <a:srcRect/>
            <a:stretch>
              <a:fillRect l="-3000" r="-3000"/>
            </a:stretch>
          </a:blip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0425E9AB-A2F5-412C-A707-2812D55D537C}"/>
              </a:ext>
            </a:extLst>
          </p:cNvPr>
          <p:cNvSpPr/>
          <p:nvPr/>
        </p:nvSpPr>
        <p:spPr>
          <a:xfrm>
            <a:off x="3749323" y="3121336"/>
            <a:ext cx="1645355" cy="2944184"/>
          </a:xfrm>
          <a:custGeom>
            <a:avLst/>
            <a:gdLst>
              <a:gd name="connsiteX0" fmla="*/ 167018 w 1590645"/>
              <a:gd name="connsiteY0" fmla="*/ 0 h 2775460"/>
              <a:gd name="connsiteX1" fmla="*/ 1423627 w 1590645"/>
              <a:gd name="connsiteY1" fmla="*/ 0 h 2775460"/>
              <a:gd name="connsiteX2" fmla="*/ 1590645 w 1590645"/>
              <a:gd name="connsiteY2" fmla="*/ 167018 h 2775460"/>
              <a:gd name="connsiteX3" fmla="*/ 1590645 w 1590645"/>
              <a:gd name="connsiteY3" fmla="*/ 2775460 h 2775460"/>
              <a:gd name="connsiteX4" fmla="*/ 1590645 w 1590645"/>
              <a:gd name="connsiteY4" fmla="*/ 2775460 h 2775460"/>
              <a:gd name="connsiteX5" fmla="*/ 0 w 1590645"/>
              <a:gd name="connsiteY5" fmla="*/ 2775460 h 2775460"/>
              <a:gd name="connsiteX6" fmla="*/ 0 w 1590645"/>
              <a:gd name="connsiteY6" fmla="*/ 2775460 h 2775460"/>
              <a:gd name="connsiteX7" fmla="*/ 0 w 1590645"/>
              <a:gd name="connsiteY7" fmla="*/ 167018 h 2775460"/>
              <a:gd name="connsiteX8" fmla="*/ 167018 w 1590645"/>
              <a:gd name="connsiteY8" fmla="*/ 0 h 27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45" h="2775460">
                <a:moveTo>
                  <a:pt x="1423627" y="2775460"/>
                </a:moveTo>
                <a:lnTo>
                  <a:pt x="167018" y="2775460"/>
                </a:lnTo>
                <a:cubicBezTo>
                  <a:pt x="74777" y="2775460"/>
                  <a:pt x="0" y="2700683"/>
                  <a:pt x="0" y="2608442"/>
                </a:cubicBezTo>
                <a:lnTo>
                  <a:pt x="0" y="0"/>
                </a:lnTo>
                <a:lnTo>
                  <a:pt x="0" y="0"/>
                </a:lnTo>
                <a:lnTo>
                  <a:pt x="1590645" y="0"/>
                </a:lnTo>
                <a:lnTo>
                  <a:pt x="1590645" y="0"/>
                </a:lnTo>
                <a:lnTo>
                  <a:pt x="1590645" y="2608442"/>
                </a:lnTo>
                <a:cubicBezTo>
                  <a:pt x="1590645" y="2700683"/>
                  <a:pt x="1515868" y="2775460"/>
                  <a:pt x="1423627" y="2775460"/>
                </a:cubicBezTo>
                <a:close/>
              </a:path>
            </a:pathLst>
          </a:custGeom>
          <a:ln>
            <a:noFill/>
          </a:ln>
        </p:spPr>
        <p:style>
          <a:lnRef idx="2">
            <a:scrgbClr r="0" g="0" b="0"/>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95525" tIns="68009" rIns="95525" bIns="95525" numCol="1" spcCol="1270" anchor="t" anchorCtr="0">
            <a:noAutofit/>
          </a:bodyPr>
          <a:lstStyle/>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Capillary refill</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Skin color, temperature, and  moisture</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Pulse</a:t>
            </a:r>
          </a:p>
        </p:txBody>
      </p:sp>
      <p:sp>
        <p:nvSpPr>
          <p:cNvPr id="12" name="Rectangle: Rounded Corners 11">
            <a:extLst>
              <a:ext uri="{FF2B5EF4-FFF2-40B4-BE49-F238E27FC236}">
                <a16:creationId xmlns:a16="http://schemas.microsoft.com/office/drawing/2014/main" id="{90BA69A8-5AE4-4901-8E41-EF759DCB7DEB}"/>
              </a:ext>
            </a:extLst>
          </p:cNvPr>
          <p:cNvSpPr/>
          <p:nvPr/>
        </p:nvSpPr>
        <p:spPr>
          <a:xfrm>
            <a:off x="5538318" y="1158240"/>
            <a:ext cx="1645355" cy="1766510"/>
          </a:xfrm>
          <a:prstGeom prst="roundRect">
            <a:avLst>
              <a:gd name="adj" fmla="val 10000"/>
            </a:avLst>
          </a:prstGeom>
          <a:blipFill rotWithShape="1">
            <a:blip r:embed="rId7"/>
            <a:srcRect/>
            <a:stretch>
              <a:fillRect l="-3000" r="-3000"/>
            </a:stretch>
          </a:blip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B54CDB5C-2F89-4082-B097-049696443564}"/>
              </a:ext>
            </a:extLst>
          </p:cNvPr>
          <p:cNvSpPr/>
          <p:nvPr/>
        </p:nvSpPr>
        <p:spPr>
          <a:xfrm>
            <a:off x="5559213" y="3121336"/>
            <a:ext cx="1645356" cy="2944183"/>
          </a:xfrm>
          <a:custGeom>
            <a:avLst/>
            <a:gdLst>
              <a:gd name="connsiteX0" fmla="*/ 167018 w 1590645"/>
              <a:gd name="connsiteY0" fmla="*/ 0 h 2775460"/>
              <a:gd name="connsiteX1" fmla="*/ 1423627 w 1590645"/>
              <a:gd name="connsiteY1" fmla="*/ 0 h 2775460"/>
              <a:gd name="connsiteX2" fmla="*/ 1590645 w 1590645"/>
              <a:gd name="connsiteY2" fmla="*/ 167018 h 2775460"/>
              <a:gd name="connsiteX3" fmla="*/ 1590645 w 1590645"/>
              <a:gd name="connsiteY3" fmla="*/ 2775460 h 2775460"/>
              <a:gd name="connsiteX4" fmla="*/ 1590645 w 1590645"/>
              <a:gd name="connsiteY4" fmla="*/ 2775460 h 2775460"/>
              <a:gd name="connsiteX5" fmla="*/ 0 w 1590645"/>
              <a:gd name="connsiteY5" fmla="*/ 2775460 h 2775460"/>
              <a:gd name="connsiteX6" fmla="*/ 0 w 1590645"/>
              <a:gd name="connsiteY6" fmla="*/ 2775460 h 2775460"/>
              <a:gd name="connsiteX7" fmla="*/ 0 w 1590645"/>
              <a:gd name="connsiteY7" fmla="*/ 167018 h 2775460"/>
              <a:gd name="connsiteX8" fmla="*/ 167018 w 1590645"/>
              <a:gd name="connsiteY8" fmla="*/ 0 h 27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45" h="2775460">
                <a:moveTo>
                  <a:pt x="1423627" y="2775460"/>
                </a:moveTo>
                <a:lnTo>
                  <a:pt x="167018" y="2775460"/>
                </a:lnTo>
                <a:cubicBezTo>
                  <a:pt x="74777" y="2775460"/>
                  <a:pt x="0" y="2700683"/>
                  <a:pt x="0" y="2608442"/>
                </a:cubicBezTo>
                <a:lnTo>
                  <a:pt x="0" y="0"/>
                </a:lnTo>
                <a:lnTo>
                  <a:pt x="0" y="0"/>
                </a:lnTo>
                <a:lnTo>
                  <a:pt x="1590645" y="0"/>
                </a:lnTo>
                <a:lnTo>
                  <a:pt x="1590645" y="0"/>
                </a:lnTo>
                <a:lnTo>
                  <a:pt x="1590645" y="2608442"/>
                </a:lnTo>
                <a:cubicBezTo>
                  <a:pt x="1590645" y="2700683"/>
                  <a:pt x="1515868" y="2775460"/>
                  <a:pt x="1423627" y="2775460"/>
                </a:cubicBezTo>
                <a:close/>
              </a:path>
            </a:pathLst>
          </a:custGeom>
          <a:ln>
            <a:noFill/>
          </a:ln>
        </p:spPr>
        <p:style>
          <a:lnRef idx="2">
            <a:scrgbClr r="0" g="0" b="0"/>
          </a:lnRef>
          <a:fillRef idx="1">
            <a:schemeClr val="accent5">
              <a:hueOff val="-5068907"/>
              <a:satOff val="-13064"/>
              <a:lumOff val="-8824"/>
              <a:alphaOff val="0"/>
            </a:schemeClr>
          </a:fillRef>
          <a:effectRef idx="0">
            <a:schemeClr val="accent5">
              <a:hueOff val="-5068907"/>
              <a:satOff val="-13064"/>
              <a:lumOff val="-8824"/>
              <a:alphaOff val="0"/>
            </a:schemeClr>
          </a:effectRef>
          <a:fontRef idx="minor">
            <a:schemeClr val="lt1"/>
          </a:fontRef>
        </p:style>
        <p:txBody>
          <a:bodyPr spcFirstLastPara="0" vert="horz" wrap="square" lIns="95525" tIns="68009" rIns="95525" bIns="95525" numCol="1" spcCol="1270" anchor="t" anchorCtr="0">
            <a:noAutofit/>
          </a:bodyPr>
          <a:lstStyle/>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GCS</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Pupils</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Blood glucose if altered</a:t>
            </a:r>
          </a:p>
        </p:txBody>
      </p:sp>
      <p:sp>
        <p:nvSpPr>
          <p:cNvPr id="14" name="Rectangle: Rounded Corners 13">
            <a:extLst>
              <a:ext uri="{FF2B5EF4-FFF2-40B4-BE49-F238E27FC236}">
                <a16:creationId xmlns:a16="http://schemas.microsoft.com/office/drawing/2014/main" id="{23CB42C4-F7F8-4AF2-862C-1AA5DF595C79}"/>
              </a:ext>
            </a:extLst>
          </p:cNvPr>
          <p:cNvSpPr/>
          <p:nvPr/>
        </p:nvSpPr>
        <p:spPr>
          <a:xfrm>
            <a:off x="7348208" y="1158240"/>
            <a:ext cx="1645355" cy="1766510"/>
          </a:xfrm>
          <a:prstGeom prst="roundRect">
            <a:avLst>
              <a:gd name="adj" fmla="val 10000"/>
            </a:avLst>
          </a:prstGeom>
          <a:blipFill rotWithShape="1">
            <a:blip r:embed="rId8"/>
            <a:srcRect/>
            <a:stretch>
              <a:fillRect t="-5000" b="-5000"/>
            </a:stretch>
          </a:blip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660002BF-0B2A-41E0-9AEA-58DCB714D0CD}"/>
              </a:ext>
            </a:extLst>
          </p:cNvPr>
          <p:cNvSpPr/>
          <p:nvPr/>
        </p:nvSpPr>
        <p:spPr>
          <a:xfrm>
            <a:off x="7369105" y="3121336"/>
            <a:ext cx="1645355" cy="2944183"/>
          </a:xfrm>
          <a:custGeom>
            <a:avLst/>
            <a:gdLst>
              <a:gd name="connsiteX0" fmla="*/ 167018 w 1590645"/>
              <a:gd name="connsiteY0" fmla="*/ 0 h 2775460"/>
              <a:gd name="connsiteX1" fmla="*/ 1423627 w 1590645"/>
              <a:gd name="connsiteY1" fmla="*/ 0 h 2775460"/>
              <a:gd name="connsiteX2" fmla="*/ 1590645 w 1590645"/>
              <a:gd name="connsiteY2" fmla="*/ 167018 h 2775460"/>
              <a:gd name="connsiteX3" fmla="*/ 1590645 w 1590645"/>
              <a:gd name="connsiteY3" fmla="*/ 2775460 h 2775460"/>
              <a:gd name="connsiteX4" fmla="*/ 1590645 w 1590645"/>
              <a:gd name="connsiteY4" fmla="*/ 2775460 h 2775460"/>
              <a:gd name="connsiteX5" fmla="*/ 0 w 1590645"/>
              <a:gd name="connsiteY5" fmla="*/ 2775460 h 2775460"/>
              <a:gd name="connsiteX6" fmla="*/ 0 w 1590645"/>
              <a:gd name="connsiteY6" fmla="*/ 2775460 h 2775460"/>
              <a:gd name="connsiteX7" fmla="*/ 0 w 1590645"/>
              <a:gd name="connsiteY7" fmla="*/ 167018 h 2775460"/>
              <a:gd name="connsiteX8" fmla="*/ 167018 w 1590645"/>
              <a:gd name="connsiteY8" fmla="*/ 0 h 277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0645" h="2775460">
                <a:moveTo>
                  <a:pt x="1423627" y="2775460"/>
                </a:moveTo>
                <a:lnTo>
                  <a:pt x="167018" y="2775460"/>
                </a:lnTo>
                <a:cubicBezTo>
                  <a:pt x="74777" y="2775460"/>
                  <a:pt x="0" y="2700683"/>
                  <a:pt x="0" y="2608442"/>
                </a:cubicBezTo>
                <a:lnTo>
                  <a:pt x="0" y="0"/>
                </a:lnTo>
                <a:lnTo>
                  <a:pt x="0" y="0"/>
                </a:lnTo>
                <a:lnTo>
                  <a:pt x="1590645" y="0"/>
                </a:lnTo>
                <a:lnTo>
                  <a:pt x="1590645" y="0"/>
                </a:lnTo>
                <a:lnTo>
                  <a:pt x="1590645" y="2608442"/>
                </a:lnTo>
                <a:cubicBezTo>
                  <a:pt x="1590645" y="2700683"/>
                  <a:pt x="1515868" y="2775460"/>
                  <a:pt x="1423627" y="2775460"/>
                </a:cubicBezTo>
                <a:close/>
              </a:path>
            </a:pathLst>
          </a:custGeom>
          <a:ln>
            <a:noFill/>
          </a:ln>
        </p:spPr>
        <p:style>
          <a:lnRef idx="2">
            <a:scrgbClr r="0" g="0" b="0"/>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95525" tIns="68009" rIns="95525" bIns="95525" numCol="1" spcCol="1270" anchor="t" anchorCtr="0">
            <a:noAutofit/>
          </a:bodyPr>
          <a:lstStyle/>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Exposure</a:t>
            </a:r>
          </a:p>
          <a:p>
            <a:pPr marL="0" marR="0" lvl="0" indent="0" algn="l" defTabSz="425054"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Environment</a:t>
            </a:r>
          </a:p>
          <a:p>
            <a:pPr marL="0" marR="0" lvl="0" indent="0" algn="ctr" defTabSz="425054" rtl="0" eaLnBrk="1" fontAlgn="auto" latinLnBrk="0" hangingPunct="1">
              <a:lnSpc>
                <a:spcPct val="90000"/>
              </a:lnSpc>
              <a:spcBef>
                <a:spcPct val="0"/>
              </a:spcBef>
              <a:spcAft>
                <a:spcPct val="35000"/>
              </a:spcAft>
              <a:buClrTx/>
              <a:buSzTx/>
              <a:buFontTx/>
              <a:buNone/>
              <a:tabLst/>
              <a:defRPr/>
            </a:pPr>
            <a:endParaRPr kumimoji="0" lang="en-US" sz="95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59C06D3-352E-4084-B2E6-A2AC7CF373EA}"/>
              </a:ext>
            </a:extLst>
          </p:cNvPr>
          <p:cNvSpPr txBox="1"/>
          <p:nvPr/>
        </p:nvSpPr>
        <p:spPr>
          <a:xfrm>
            <a:off x="8387773" y="6679040"/>
            <a:ext cx="1211580" cy="1789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3" b="0" i="0" u="none" strike="noStrike" kern="1200" cap="none" spc="0" normalizeH="0" baseline="0" noProof="0">
                <a:ln>
                  <a:noFill/>
                </a:ln>
                <a:solidFill>
                  <a:prstClr val="black"/>
                </a:solidFill>
                <a:effectLst/>
                <a:uLnTx/>
                <a:uFillTx/>
                <a:latin typeface="Calibri" panose="020F0502020204030204"/>
                <a:ea typeface="+mn-ea"/>
                <a:cs typeface="+mn-cs"/>
              </a:rPr>
              <a:t>Image: </a:t>
            </a:r>
            <a:r>
              <a:rPr kumimoji="0" lang="en-US" sz="563" b="0" i="0" u="none" strike="noStrike" kern="1200" cap="none" spc="0" normalizeH="0" baseline="0" noProof="0" err="1">
                <a:ln>
                  <a:noFill/>
                </a:ln>
                <a:solidFill>
                  <a:prstClr val="black"/>
                </a:solidFill>
                <a:effectLst/>
                <a:uLnTx/>
                <a:uFillTx/>
                <a:latin typeface="Calibri" panose="020F0502020204030204"/>
                <a:ea typeface="+mn-ea"/>
                <a:cs typeface="+mn-cs"/>
              </a:rPr>
              <a:t>Pixabay</a:t>
            </a:r>
            <a:r>
              <a:rPr kumimoji="0" lang="en-US" sz="563" b="0" i="0" u="none" strike="noStrike" kern="1200" cap="none" spc="0" normalizeH="0" baseline="0" noProof="0">
                <a:ln>
                  <a:noFill/>
                </a:ln>
                <a:solidFill>
                  <a:prstClr val="black"/>
                </a:solidFill>
                <a:effectLst/>
                <a:uLnTx/>
                <a:uFillTx/>
                <a:latin typeface="Calibri" panose="020F0502020204030204"/>
                <a:ea typeface="+mn-ea"/>
                <a:cs typeface="+mn-cs"/>
              </a:rPr>
              <a:t>/Prawny</a:t>
            </a:r>
          </a:p>
        </p:txBody>
      </p:sp>
      <p:sp>
        <p:nvSpPr>
          <p:cNvPr id="2" name="Title 1">
            <a:extLst>
              <a:ext uri="{FF2B5EF4-FFF2-40B4-BE49-F238E27FC236}">
                <a16:creationId xmlns:a16="http://schemas.microsoft.com/office/drawing/2014/main" id="{D3AF617F-DB72-CCF2-CE58-2C3342D2C48C}"/>
              </a:ext>
            </a:extLst>
          </p:cNvPr>
          <p:cNvSpPr>
            <a:spLocks noGrp="1"/>
          </p:cNvSpPr>
          <p:nvPr>
            <p:ph type="title"/>
          </p:nvPr>
        </p:nvSpPr>
        <p:spPr/>
        <p:txBody>
          <a:bodyPr/>
          <a:lstStyle/>
          <a:p>
            <a:r>
              <a:rPr lang="en-US"/>
              <a:t>Primary Survey</a:t>
            </a:r>
          </a:p>
        </p:txBody>
      </p:sp>
    </p:spTree>
    <p:custDataLst>
      <p:tags r:id="rId1"/>
    </p:custDataLst>
    <p:extLst>
      <p:ext uri="{BB962C8B-B14F-4D97-AF65-F5344CB8AC3E}">
        <p14:creationId xmlns:p14="http://schemas.microsoft.com/office/powerpoint/2010/main" val="1971146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BFC38-2936-BB41-0253-78C37AC96C5B}"/>
              </a:ext>
            </a:extLst>
          </p:cNvPr>
          <p:cNvSpPr>
            <a:spLocks noGrp="1"/>
          </p:cNvSpPr>
          <p:nvPr>
            <p:ph type="title"/>
          </p:nvPr>
        </p:nvSpPr>
        <p:spPr/>
        <p:txBody>
          <a:bodyPr/>
          <a:lstStyle/>
          <a:p>
            <a:r>
              <a:rPr lang="en-US" dirty="0"/>
              <a:t>Volume Resuscitation in Trauma</a:t>
            </a:r>
          </a:p>
        </p:txBody>
      </p:sp>
      <p:sp>
        <p:nvSpPr>
          <p:cNvPr id="3" name="Content Placeholder 2">
            <a:extLst>
              <a:ext uri="{FF2B5EF4-FFF2-40B4-BE49-F238E27FC236}">
                <a16:creationId xmlns:a16="http://schemas.microsoft.com/office/drawing/2014/main" id="{A118F83A-C142-5527-915C-F6276F567A44}"/>
              </a:ext>
            </a:extLst>
          </p:cNvPr>
          <p:cNvSpPr>
            <a:spLocks noGrp="1"/>
          </p:cNvSpPr>
          <p:nvPr>
            <p:ph idx="1"/>
          </p:nvPr>
        </p:nvSpPr>
        <p:spPr/>
        <p:txBody>
          <a:bodyPr/>
          <a:lstStyle/>
          <a:p>
            <a:r>
              <a:rPr lang="en-US" dirty="0"/>
              <a:t>Estimate volume of crystalloids administered prior to arrival</a:t>
            </a:r>
          </a:p>
          <a:p>
            <a:r>
              <a:rPr lang="en-US" dirty="0"/>
              <a:t>May be more appropriate to administer blood if immediately available</a:t>
            </a:r>
          </a:p>
          <a:p>
            <a:pPr lvl="1"/>
            <a:r>
              <a:rPr lang="en-US" dirty="0"/>
              <a:t>10 mL/kg</a:t>
            </a:r>
          </a:p>
          <a:p>
            <a:r>
              <a:rPr lang="en-US" dirty="0"/>
              <a:t>Burn resuscitation formulas</a:t>
            </a:r>
          </a:p>
          <a:p>
            <a:pPr lvl="1"/>
            <a:r>
              <a:rPr lang="en-US" dirty="0"/>
              <a:t>Start with 125, 250, or 500 mL/</a:t>
            </a:r>
            <a:r>
              <a:rPr lang="en-US" dirty="0" err="1"/>
              <a:t>hr</a:t>
            </a:r>
            <a:r>
              <a:rPr lang="en-US" dirty="0"/>
              <a:t> based on age</a:t>
            </a:r>
          </a:p>
          <a:p>
            <a:pPr lvl="1"/>
            <a:r>
              <a:rPr lang="en-US" dirty="0"/>
              <a:t>Then calculate based on TBSA burned </a:t>
            </a:r>
          </a:p>
          <a:p>
            <a:pPr lvl="2"/>
            <a:r>
              <a:rPr lang="en-US" dirty="0"/>
              <a:t>Half in the first 8 hours after the burn</a:t>
            </a:r>
          </a:p>
          <a:p>
            <a:pPr lvl="2"/>
            <a:r>
              <a:rPr lang="en-US" dirty="0"/>
              <a:t>Half in the remaining 16 hours</a:t>
            </a:r>
          </a:p>
          <a:p>
            <a:pPr lvl="1"/>
            <a:r>
              <a:rPr lang="en-US" dirty="0"/>
              <a:t>Titrate to urine output (0.5-1 mL/kg/</a:t>
            </a:r>
            <a:r>
              <a:rPr lang="en-US" dirty="0" err="1"/>
              <a:t>hr</a:t>
            </a:r>
            <a:r>
              <a:rPr lang="en-US" dirty="0"/>
              <a:t> based on ideal body weight)</a:t>
            </a:r>
          </a:p>
          <a:p>
            <a:pPr lvl="1"/>
            <a:r>
              <a:rPr lang="en-US" dirty="0"/>
              <a:t>Increase for dark, red-tinged urine</a:t>
            </a:r>
          </a:p>
          <a:p>
            <a:r>
              <a:rPr lang="en-US" dirty="0"/>
              <a:t>Consult with trauma center early</a:t>
            </a:r>
          </a:p>
        </p:txBody>
      </p:sp>
    </p:spTree>
    <p:extLst>
      <p:ext uri="{BB962C8B-B14F-4D97-AF65-F5344CB8AC3E}">
        <p14:creationId xmlns:p14="http://schemas.microsoft.com/office/powerpoint/2010/main" val="3079283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182E9AF-BA93-3704-04CE-8EA0E0B05327}"/>
              </a:ext>
            </a:extLst>
          </p:cNvPr>
          <p:cNvSpPr/>
          <p:nvPr/>
        </p:nvSpPr>
        <p:spPr>
          <a:xfrm>
            <a:off x="0" y="808621"/>
            <a:ext cx="9144000" cy="2407158"/>
          </a:xfrm>
          <a:prstGeom prst="roundRect">
            <a:avLst>
              <a:gd name="adj" fmla="val 10000"/>
            </a:avLst>
          </a:prstGeom>
          <a:noFill/>
          <a:ln>
            <a:noFill/>
          </a:ln>
        </p:spPr>
        <p:style>
          <a:lnRef idx="2">
            <a:scrgbClr r="0" g="0" b="0"/>
          </a:lnRef>
          <a:fillRef idx="1">
            <a:scrgbClr r="0" g="0" b="0"/>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Rounded Corners 7">
            <a:extLst>
              <a:ext uri="{FF2B5EF4-FFF2-40B4-BE49-F238E27FC236}">
                <a16:creationId xmlns:a16="http://schemas.microsoft.com/office/drawing/2014/main" id="{891E1576-FC6D-F057-9534-BFCFBBD6801B}"/>
              </a:ext>
            </a:extLst>
          </p:cNvPr>
          <p:cNvSpPr/>
          <p:nvPr/>
        </p:nvSpPr>
        <p:spPr>
          <a:xfrm>
            <a:off x="276838" y="1131377"/>
            <a:ext cx="1997749" cy="1765249"/>
          </a:xfrm>
          <a:prstGeom prst="roundRect">
            <a:avLst>
              <a:gd name="adj" fmla="val 10000"/>
            </a:avLst>
          </a:prstGeom>
          <a:blipFill rotWithShape="1">
            <a:blip r:embed="rId4"/>
            <a:srcRect/>
            <a:stretch>
              <a:fillRect t="-4000" b="-4000"/>
            </a:stretch>
          </a:blip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US"/>
          </a:p>
        </p:txBody>
      </p:sp>
      <p:sp>
        <p:nvSpPr>
          <p:cNvPr id="9" name="Freeform: Shape 8">
            <a:extLst>
              <a:ext uri="{FF2B5EF4-FFF2-40B4-BE49-F238E27FC236}">
                <a16:creationId xmlns:a16="http://schemas.microsoft.com/office/drawing/2014/main" id="{90091B8E-A9A4-6F6C-A7CF-31F932B880A0}"/>
              </a:ext>
            </a:extLst>
          </p:cNvPr>
          <p:cNvSpPr/>
          <p:nvPr/>
        </p:nvSpPr>
        <p:spPr>
          <a:xfrm>
            <a:off x="286747" y="3033597"/>
            <a:ext cx="1997749" cy="2934873"/>
          </a:xfrm>
          <a:custGeom>
            <a:avLst/>
            <a:gdLst>
              <a:gd name="connsiteX0" fmla="*/ 209764 w 1997749"/>
              <a:gd name="connsiteY0" fmla="*/ 0 h 2934873"/>
              <a:gd name="connsiteX1" fmla="*/ 1787985 w 1997749"/>
              <a:gd name="connsiteY1" fmla="*/ 0 h 2934873"/>
              <a:gd name="connsiteX2" fmla="*/ 1997749 w 1997749"/>
              <a:gd name="connsiteY2" fmla="*/ 209764 h 2934873"/>
              <a:gd name="connsiteX3" fmla="*/ 1997749 w 1997749"/>
              <a:gd name="connsiteY3" fmla="*/ 2934873 h 2934873"/>
              <a:gd name="connsiteX4" fmla="*/ 1997749 w 1997749"/>
              <a:gd name="connsiteY4" fmla="*/ 2934873 h 2934873"/>
              <a:gd name="connsiteX5" fmla="*/ 0 w 1997749"/>
              <a:gd name="connsiteY5" fmla="*/ 2934873 h 2934873"/>
              <a:gd name="connsiteX6" fmla="*/ 0 w 1997749"/>
              <a:gd name="connsiteY6" fmla="*/ 2934873 h 2934873"/>
              <a:gd name="connsiteX7" fmla="*/ 0 w 1997749"/>
              <a:gd name="connsiteY7" fmla="*/ 209764 h 2934873"/>
              <a:gd name="connsiteX8" fmla="*/ 209764 w 1997749"/>
              <a:gd name="connsiteY8" fmla="*/ 0 h 293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749" h="2934873">
                <a:moveTo>
                  <a:pt x="1787984" y="2934873"/>
                </a:moveTo>
                <a:lnTo>
                  <a:pt x="209765" y="2934873"/>
                </a:lnTo>
                <a:cubicBezTo>
                  <a:pt x="93916" y="2934873"/>
                  <a:pt x="1" y="2840958"/>
                  <a:pt x="1" y="2725109"/>
                </a:cubicBezTo>
                <a:lnTo>
                  <a:pt x="1" y="0"/>
                </a:lnTo>
                <a:lnTo>
                  <a:pt x="1" y="0"/>
                </a:lnTo>
                <a:lnTo>
                  <a:pt x="1997748" y="0"/>
                </a:lnTo>
                <a:lnTo>
                  <a:pt x="1997748" y="0"/>
                </a:lnTo>
                <a:lnTo>
                  <a:pt x="1997748" y="2725109"/>
                </a:lnTo>
                <a:cubicBezTo>
                  <a:pt x="1997748" y="2840958"/>
                  <a:pt x="1903833" y="2934873"/>
                  <a:pt x="1787984" y="2934873"/>
                </a:cubicBezTo>
                <a:close/>
              </a:path>
            </a:pathLst>
          </a:custGeom>
          <a:ln>
            <a:no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96566" tIns="135128" rIns="196566" bIns="196566" numCol="1" spcCol="1270" anchor="t"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Full set of vital signs</a:t>
            </a:r>
          </a:p>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Family presence</a:t>
            </a:r>
          </a:p>
        </p:txBody>
      </p:sp>
      <p:sp>
        <p:nvSpPr>
          <p:cNvPr id="10" name="Rectangle: Rounded Corners 9">
            <a:extLst>
              <a:ext uri="{FF2B5EF4-FFF2-40B4-BE49-F238E27FC236}">
                <a16:creationId xmlns:a16="http://schemas.microsoft.com/office/drawing/2014/main" id="{D919802D-6406-750B-BAEB-362A938F9EC1}"/>
              </a:ext>
            </a:extLst>
          </p:cNvPr>
          <p:cNvSpPr/>
          <p:nvPr/>
        </p:nvSpPr>
        <p:spPr>
          <a:xfrm>
            <a:off x="2474362" y="1131377"/>
            <a:ext cx="1997749" cy="1765249"/>
          </a:xfrm>
          <a:prstGeom prst="roundRect">
            <a:avLst>
              <a:gd name="adj" fmla="val 10000"/>
            </a:avLst>
          </a:prstGeom>
          <a:blipFill rotWithShape="1">
            <a:blip r:embed="rId5"/>
            <a:srcRect/>
            <a:stretch>
              <a:fillRect l="-3000" r="-3000"/>
            </a:stretch>
          </a:blip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D63493CD-CDF9-5504-0537-879133089F00}"/>
              </a:ext>
            </a:extLst>
          </p:cNvPr>
          <p:cNvSpPr/>
          <p:nvPr/>
        </p:nvSpPr>
        <p:spPr>
          <a:xfrm>
            <a:off x="2484271" y="3033596"/>
            <a:ext cx="1997749" cy="2934874"/>
          </a:xfrm>
          <a:custGeom>
            <a:avLst/>
            <a:gdLst>
              <a:gd name="connsiteX0" fmla="*/ 209764 w 1997749"/>
              <a:gd name="connsiteY0" fmla="*/ 0 h 2934873"/>
              <a:gd name="connsiteX1" fmla="*/ 1787985 w 1997749"/>
              <a:gd name="connsiteY1" fmla="*/ 0 h 2934873"/>
              <a:gd name="connsiteX2" fmla="*/ 1997749 w 1997749"/>
              <a:gd name="connsiteY2" fmla="*/ 209764 h 2934873"/>
              <a:gd name="connsiteX3" fmla="*/ 1997749 w 1997749"/>
              <a:gd name="connsiteY3" fmla="*/ 2934873 h 2934873"/>
              <a:gd name="connsiteX4" fmla="*/ 1997749 w 1997749"/>
              <a:gd name="connsiteY4" fmla="*/ 2934873 h 2934873"/>
              <a:gd name="connsiteX5" fmla="*/ 0 w 1997749"/>
              <a:gd name="connsiteY5" fmla="*/ 2934873 h 2934873"/>
              <a:gd name="connsiteX6" fmla="*/ 0 w 1997749"/>
              <a:gd name="connsiteY6" fmla="*/ 2934873 h 2934873"/>
              <a:gd name="connsiteX7" fmla="*/ 0 w 1997749"/>
              <a:gd name="connsiteY7" fmla="*/ 209764 h 2934873"/>
              <a:gd name="connsiteX8" fmla="*/ 209764 w 1997749"/>
              <a:gd name="connsiteY8" fmla="*/ 0 h 293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749" h="2934873">
                <a:moveTo>
                  <a:pt x="1787984" y="2934873"/>
                </a:moveTo>
                <a:lnTo>
                  <a:pt x="209765" y="2934873"/>
                </a:lnTo>
                <a:cubicBezTo>
                  <a:pt x="93916" y="2934873"/>
                  <a:pt x="1" y="2840958"/>
                  <a:pt x="1" y="2725109"/>
                </a:cubicBezTo>
                <a:lnTo>
                  <a:pt x="1" y="0"/>
                </a:lnTo>
                <a:lnTo>
                  <a:pt x="1" y="0"/>
                </a:lnTo>
                <a:lnTo>
                  <a:pt x="1997748" y="0"/>
                </a:lnTo>
                <a:lnTo>
                  <a:pt x="1997748" y="0"/>
                </a:lnTo>
                <a:lnTo>
                  <a:pt x="1997748" y="2725109"/>
                </a:lnTo>
                <a:cubicBezTo>
                  <a:pt x="1997748" y="2840958"/>
                  <a:pt x="1903833" y="2934873"/>
                  <a:pt x="1787984" y="2934873"/>
                </a:cubicBezTo>
                <a:close/>
              </a:path>
            </a:pathLst>
          </a:custGeom>
          <a:ln>
            <a:noFill/>
          </a:ln>
        </p:spPr>
        <p:style>
          <a:lnRef idx="2">
            <a:scrgbClr r="0" g="0" b="0"/>
          </a:lnRef>
          <a:fillRef idx="1">
            <a:schemeClr val="accent5">
              <a:hueOff val="-2252848"/>
              <a:satOff val="-5806"/>
              <a:lumOff val="-3922"/>
              <a:alphaOff val="0"/>
            </a:schemeClr>
          </a:fillRef>
          <a:effectRef idx="0">
            <a:schemeClr val="accent5">
              <a:hueOff val="-2252848"/>
              <a:satOff val="-5806"/>
              <a:lumOff val="-3922"/>
              <a:alphaOff val="0"/>
            </a:schemeClr>
          </a:effectRef>
          <a:fontRef idx="minor">
            <a:schemeClr val="lt1"/>
          </a:fontRef>
        </p:style>
        <p:txBody>
          <a:bodyPr spcFirstLastPara="0" vert="horz" wrap="square" lIns="196566" tIns="135129" rIns="196566" bIns="196566" numCol="1" spcCol="1270" anchor="t"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Labs</a:t>
            </a:r>
          </a:p>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Monitor  </a:t>
            </a:r>
          </a:p>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Naso- or orogastric tube  </a:t>
            </a:r>
          </a:p>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Oxygenation</a:t>
            </a:r>
          </a:p>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Pain assessed and managed</a:t>
            </a:r>
          </a:p>
        </p:txBody>
      </p:sp>
      <p:sp>
        <p:nvSpPr>
          <p:cNvPr id="12" name="Rectangle: Rounded Corners 11">
            <a:extLst>
              <a:ext uri="{FF2B5EF4-FFF2-40B4-BE49-F238E27FC236}">
                <a16:creationId xmlns:a16="http://schemas.microsoft.com/office/drawing/2014/main" id="{6C0B87D2-70C2-EBB1-B2E1-BCF866B83546}"/>
              </a:ext>
            </a:extLst>
          </p:cNvPr>
          <p:cNvSpPr/>
          <p:nvPr/>
        </p:nvSpPr>
        <p:spPr>
          <a:xfrm>
            <a:off x="4671887" y="1131377"/>
            <a:ext cx="1997749" cy="1765249"/>
          </a:xfrm>
          <a:prstGeom prst="roundRect">
            <a:avLst>
              <a:gd name="adj" fmla="val 10000"/>
            </a:avLst>
          </a:prstGeom>
          <a:blipFill rotWithShape="1">
            <a:blip r:embed="rId6"/>
            <a:srcRect/>
            <a:stretch>
              <a:fillRect t="-3000" b="-3000"/>
            </a:stretch>
          </a:blip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355EF0D8-77F3-8071-8502-0B02CD23D393}"/>
              </a:ext>
            </a:extLst>
          </p:cNvPr>
          <p:cNvSpPr/>
          <p:nvPr/>
        </p:nvSpPr>
        <p:spPr>
          <a:xfrm>
            <a:off x="4681796" y="3033596"/>
            <a:ext cx="1997750" cy="2934874"/>
          </a:xfrm>
          <a:custGeom>
            <a:avLst/>
            <a:gdLst>
              <a:gd name="connsiteX0" fmla="*/ 209764 w 1997749"/>
              <a:gd name="connsiteY0" fmla="*/ 0 h 2934873"/>
              <a:gd name="connsiteX1" fmla="*/ 1787985 w 1997749"/>
              <a:gd name="connsiteY1" fmla="*/ 0 h 2934873"/>
              <a:gd name="connsiteX2" fmla="*/ 1997749 w 1997749"/>
              <a:gd name="connsiteY2" fmla="*/ 209764 h 2934873"/>
              <a:gd name="connsiteX3" fmla="*/ 1997749 w 1997749"/>
              <a:gd name="connsiteY3" fmla="*/ 2934873 h 2934873"/>
              <a:gd name="connsiteX4" fmla="*/ 1997749 w 1997749"/>
              <a:gd name="connsiteY4" fmla="*/ 2934873 h 2934873"/>
              <a:gd name="connsiteX5" fmla="*/ 0 w 1997749"/>
              <a:gd name="connsiteY5" fmla="*/ 2934873 h 2934873"/>
              <a:gd name="connsiteX6" fmla="*/ 0 w 1997749"/>
              <a:gd name="connsiteY6" fmla="*/ 2934873 h 2934873"/>
              <a:gd name="connsiteX7" fmla="*/ 0 w 1997749"/>
              <a:gd name="connsiteY7" fmla="*/ 209764 h 2934873"/>
              <a:gd name="connsiteX8" fmla="*/ 209764 w 1997749"/>
              <a:gd name="connsiteY8" fmla="*/ 0 h 293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749" h="2934873">
                <a:moveTo>
                  <a:pt x="1787984" y="2934873"/>
                </a:moveTo>
                <a:lnTo>
                  <a:pt x="209765" y="2934873"/>
                </a:lnTo>
                <a:cubicBezTo>
                  <a:pt x="93916" y="2934873"/>
                  <a:pt x="1" y="2840958"/>
                  <a:pt x="1" y="2725109"/>
                </a:cubicBezTo>
                <a:lnTo>
                  <a:pt x="1" y="0"/>
                </a:lnTo>
                <a:lnTo>
                  <a:pt x="1" y="0"/>
                </a:lnTo>
                <a:lnTo>
                  <a:pt x="1997748" y="0"/>
                </a:lnTo>
                <a:lnTo>
                  <a:pt x="1997748" y="0"/>
                </a:lnTo>
                <a:lnTo>
                  <a:pt x="1997748" y="2725109"/>
                </a:lnTo>
                <a:cubicBezTo>
                  <a:pt x="1997748" y="2840958"/>
                  <a:pt x="1903833" y="2934873"/>
                  <a:pt x="1787984" y="2934873"/>
                </a:cubicBezTo>
                <a:close/>
              </a:path>
            </a:pathLst>
          </a:custGeom>
          <a:ln>
            <a:noFill/>
          </a:ln>
        </p:spPr>
        <p:style>
          <a:lnRef idx="2">
            <a:scrgbClr r="0" g="0" b="0"/>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txBody>
          <a:bodyPr spcFirstLastPara="0" vert="horz" wrap="square" lIns="196566" tIns="135129" rIns="196567" bIns="196566" numCol="1" spcCol="1270" anchor="t"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History</a:t>
            </a:r>
          </a:p>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Head-to-toe exam</a:t>
            </a:r>
          </a:p>
        </p:txBody>
      </p:sp>
      <p:sp>
        <p:nvSpPr>
          <p:cNvPr id="14" name="Rectangle: Rounded Corners 13">
            <a:extLst>
              <a:ext uri="{FF2B5EF4-FFF2-40B4-BE49-F238E27FC236}">
                <a16:creationId xmlns:a16="http://schemas.microsoft.com/office/drawing/2014/main" id="{551FC2C1-7D76-5A19-2C9D-597E532F8304}"/>
              </a:ext>
            </a:extLst>
          </p:cNvPr>
          <p:cNvSpPr/>
          <p:nvPr/>
        </p:nvSpPr>
        <p:spPr>
          <a:xfrm>
            <a:off x="6869412" y="1131377"/>
            <a:ext cx="1997749" cy="1765249"/>
          </a:xfrm>
          <a:prstGeom prst="roundRect">
            <a:avLst>
              <a:gd name="adj" fmla="val 10000"/>
            </a:avLst>
          </a:prstGeom>
          <a:blipFill rotWithShape="1">
            <a:blip r:embed="rId7"/>
            <a:srcRect/>
            <a:stretch>
              <a:fillRect t="-12000" b="-12000"/>
            </a:stretch>
          </a:blip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en-US"/>
          </a:p>
        </p:txBody>
      </p:sp>
      <p:sp>
        <p:nvSpPr>
          <p:cNvPr id="15" name="Freeform: Shape 14">
            <a:extLst>
              <a:ext uri="{FF2B5EF4-FFF2-40B4-BE49-F238E27FC236}">
                <a16:creationId xmlns:a16="http://schemas.microsoft.com/office/drawing/2014/main" id="{9262F75A-F95C-F1A1-CED9-746355DF428C}"/>
              </a:ext>
            </a:extLst>
          </p:cNvPr>
          <p:cNvSpPr/>
          <p:nvPr/>
        </p:nvSpPr>
        <p:spPr>
          <a:xfrm>
            <a:off x="6879320" y="3033597"/>
            <a:ext cx="1997749" cy="2934873"/>
          </a:xfrm>
          <a:custGeom>
            <a:avLst/>
            <a:gdLst>
              <a:gd name="connsiteX0" fmla="*/ 209764 w 1997749"/>
              <a:gd name="connsiteY0" fmla="*/ 0 h 2934873"/>
              <a:gd name="connsiteX1" fmla="*/ 1787985 w 1997749"/>
              <a:gd name="connsiteY1" fmla="*/ 0 h 2934873"/>
              <a:gd name="connsiteX2" fmla="*/ 1997749 w 1997749"/>
              <a:gd name="connsiteY2" fmla="*/ 209764 h 2934873"/>
              <a:gd name="connsiteX3" fmla="*/ 1997749 w 1997749"/>
              <a:gd name="connsiteY3" fmla="*/ 2934873 h 2934873"/>
              <a:gd name="connsiteX4" fmla="*/ 1997749 w 1997749"/>
              <a:gd name="connsiteY4" fmla="*/ 2934873 h 2934873"/>
              <a:gd name="connsiteX5" fmla="*/ 0 w 1997749"/>
              <a:gd name="connsiteY5" fmla="*/ 2934873 h 2934873"/>
              <a:gd name="connsiteX6" fmla="*/ 0 w 1997749"/>
              <a:gd name="connsiteY6" fmla="*/ 2934873 h 2934873"/>
              <a:gd name="connsiteX7" fmla="*/ 0 w 1997749"/>
              <a:gd name="connsiteY7" fmla="*/ 209764 h 2934873"/>
              <a:gd name="connsiteX8" fmla="*/ 209764 w 1997749"/>
              <a:gd name="connsiteY8" fmla="*/ 0 h 293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7749" h="2934873">
                <a:moveTo>
                  <a:pt x="1787984" y="2934873"/>
                </a:moveTo>
                <a:lnTo>
                  <a:pt x="209765" y="2934873"/>
                </a:lnTo>
                <a:cubicBezTo>
                  <a:pt x="93916" y="2934873"/>
                  <a:pt x="1" y="2840958"/>
                  <a:pt x="1" y="2725109"/>
                </a:cubicBezTo>
                <a:lnTo>
                  <a:pt x="1" y="0"/>
                </a:lnTo>
                <a:lnTo>
                  <a:pt x="1" y="0"/>
                </a:lnTo>
                <a:lnTo>
                  <a:pt x="1997748" y="0"/>
                </a:lnTo>
                <a:lnTo>
                  <a:pt x="1997748" y="0"/>
                </a:lnTo>
                <a:lnTo>
                  <a:pt x="1997748" y="2725109"/>
                </a:lnTo>
                <a:cubicBezTo>
                  <a:pt x="1997748" y="2840958"/>
                  <a:pt x="1903833" y="2934873"/>
                  <a:pt x="1787984" y="2934873"/>
                </a:cubicBezTo>
                <a:close/>
              </a:path>
            </a:pathLst>
          </a:custGeom>
          <a:ln>
            <a:noFill/>
          </a:ln>
        </p:spPr>
        <p:style>
          <a:lnRef idx="2">
            <a:scrgbClr r="0" g="0" b="0"/>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196566" tIns="135128" rIns="196566" bIns="196566" numCol="1" spcCol="1270" anchor="t" anchorCtr="0">
            <a:noAutofit/>
          </a:bodyPr>
          <a:lstStyle/>
          <a:p>
            <a:pPr marL="0" marR="0" lvl="0" indent="0" algn="l" defTabSz="844550" rtl="0" eaLnBrk="1" fontAlgn="auto" latinLnBrk="0" hangingPunct="1">
              <a:lnSpc>
                <a:spcPct val="90000"/>
              </a:lnSpc>
              <a:spcBef>
                <a:spcPct val="0"/>
              </a:spcBef>
              <a:spcAft>
                <a:spcPct val="35000"/>
              </a:spcAft>
              <a:buClrTx/>
              <a:buSzTx/>
              <a:buFontTx/>
              <a:buNone/>
              <a:tabLst/>
              <a:defRPr/>
            </a:pPr>
            <a:r>
              <a:rPr kumimoji="0" lang="en-US" sz="1900" b="1" i="0" u="none" strike="noStrike" kern="1200" cap="none" spc="0" normalizeH="0" baseline="0" noProof="0">
                <a:ln>
                  <a:noFill/>
                </a:ln>
                <a:solidFill>
                  <a:prstClr val="white"/>
                </a:solidFill>
                <a:effectLst/>
                <a:uLnTx/>
                <a:uFillTx/>
                <a:latin typeface="Calibri" panose="020F0502020204030204"/>
                <a:ea typeface="+mn-ea"/>
                <a:cs typeface="+mn-cs"/>
              </a:rPr>
              <a:t>Inspect the posterior</a:t>
            </a:r>
          </a:p>
        </p:txBody>
      </p:sp>
      <p:sp>
        <p:nvSpPr>
          <p:cNvPr id="5" name="TextBox 4">
            <a:extLst>
              <a:ext uri="{FF2B5EF4-FFF2-40B4-BE49-F238E27FC236}">
                <a16:creationId xmlns:a16="http://schemas.microsoft.com/office/drawing/2014/main" id="{C7708C4E-6C2A-4638-81B9-45D2A8ED321F}"/>
              </a:ext>
            </a:extLst>
          </p:cNvPr>
          <p:cNvSpPr txBox="1"/>
          <p:nvPr/>
        </p:nvSpPr>
        <p:spPr>
          <a:xfrm>
            <a:off x="8245624" y="6679040"/>
            <a:ext cx="898376" cy="1789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63" b="0" i="0" u="none" strike="noStrike" kern="1200" cap="none" spc="0" normalizeH="0" baseline="0" noProof="0">
                <a:ln>
                  <a:noFill/>
                </a:ln>
                <a:solidFill>
                  <a:prstClr val="black"/>
                </a:solidFill>
                <a:effectLst/>
                <a:uLnTx/>
                <a:uFillTx/>
                <a:latin typeface="Calibri" panose="020F0502020204030204"/>
                <a:ea typeface="+mn-ea"/>
                <a:cs typeface="+mn-cs"/>
              </a:rPr>
              <a:t>Image: </a:t>
            </a:r>
            <a:r>
              <a:rPr kumimoji="0" lang="en-US" sz="563" b="0" i="0" u="none" strike="noStrike" kern="1200" cap="none" spc="0" normalizeH="0" baseline="0" noProof="0" err="1">
                <a:ln>
                  <a:noFill/>
                </a:ln>
                <a:solidFill>
                  <a:prstClr val="black"/>
                </a:solidFill>
                <a:effectLst/>
                <a:uLnTx/>
                <a:uFillTx/>
                <a:latin typeface="Calibri" panose="020F0502020204030204"/>
                <a:ea typeface="+mn-ea"/>
                <a:cs typeface="+mn-cs"/>
              </a:rPr>
              <a:t>Pixabay</a:t>
            </a:r>
            <a:r>
              <a:rPr kumimoji="0" lang="en-US" sz="563" b="0" i="0" u="none" strike="noStrike" kern="1200" cap="none" spc="0" normalizeH="0" baseline="0" noProof="0">
                <a:ln>
                  <a:noFill/>
                </a:ln>
                <a:solidFill>
                  <a:prstClr val="black"/>
                </a:solidFill>
                <a:effectLst/>
                <a:uLnTx/>
                <a:uFillTx/>
                <a:latin typeface="Calibri" panose="020F0502020204030204"/>
                <a:ea typeface="+mn-ea"/>
                <a:cs typeface="+mn-cs"/>
              </a:rPr>
              <a:t>/Prawny</a:t>
            </a:r>
          </a:p>
        </p:txBody>
      </p:sp>
      <p:sp>
        <p:nvSpPr>
          <p:cNvPr id="3" name="Title 2">
            <a:extLst>
              <a:ext uri="{FF2B5EF4-FFF2-40B4-BE49-F238E27FC236}">
                <a16:creationId xmlns:a16="http://schemas.microsoft.com/office/drawing/2014/main" id="{ADFD2AFD-70A6-4064-FDA8-E382BC76F835}"/>
              </a:ext>
            </a:extLst>
          </p:cNvPr>
          <p:cNvSpPr>
            <a:spLocks noGrp="1"/>
          </p:cNvSpPr>
          <p:nvPr>
            <p:ph type="title"/>
          </p:nvPr>
        </p:nvSpPr>
        <p:spPr/>
        <p:txBody>
          <a:bodyPr/>
          <a:lstStyle/>
          <a:p>
            <a:r>
              <a:rPr lang="en-US"/>
              <a:t>Adjuncts and Secondary Survey</a:t>
            </a:r>
          </a:p>
        </p:txBody>
      </p:sp>
    </p:spTree>
    <p:custDataLst>
      <p:tags r:id="rId1"/>
    </p:custDataLst>
    <p:extLst>
      <p:ext uri="{BB962C8B-B14F-4D97-AF65-F5344CB8AC3E}">
        <p14:creationId xmlns:p14="http://schemas.microsoft.com/office/powerpoint/2010/main" val="3439116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B34BCA-E035-48EE-9D84-9D5F47950804}"/>
              </a:ext>
            </a:extLst>
          </p:cNvPr>
          <p:cNvSpPr txBox="1"/>
          <p:nvPr/>
        </p:nvSpPr>
        <p:spPr>
          <a:xfrm>
            <a:off x="630936" y="167640"/>
            <a:ext cx="441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mn-cs"/>
              </a:rPr>
              <a:t>Just Keep Reevaluating</a:t>
            </a:r>
          </a:p>
        </p:txBody>
      </p:sp>
      <p:sp>
        <p:nvSpPr>
          <p:cNvPr id="3" name="TextBox 2">
            <a:extLst>
              <a:ext uri="{FF2B5EF4-FFF2-40B4-BE49-F238E27FC236}">
                <a16:creationId xmlns:a16="http://schemas.microsoft.com/office/drawing/2014/main" id="{6635643B-16BA-4620-9CE4-EB80596E4F99}"/>
              </a:ext>
            </a:extLst>
          </p:cNvPr>
          <p:cNvSpPr txBox="1"/>
          <p:nvPr/>
        </p:nvSpPr>
        <p:spPr>
          <a:xfrm>
            <a:off x="630936" y="1871097"/>
            <a:ext cx="5595693"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What interventions or diagnostics do you anticipate for this patient?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What findings will you continue to reevaluate while the patient is in your 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What is the definitive care for this patient?</a:t>
            </a:r>
          </a:p>
        </p:txBody>
      </p:sp>
      <p:pic>
        <p:nvPicPr>
          <p:cNvPr id="6" name="Picture 5">
            <a:extLst>
              <a:ext uri="{FF2B5EF4-FFF2-40B4-BE49-F238E27FC236}">
                <a16:creationId xmlns:a16="http://schemas.microsoft.com/office/drawing/2014/main" id="{BC815DC0-D698-46BC-B149-D5912DC8FB5A}"/>
              </a:ext>
            </a:extLst>
          </p:cNvPr>
          <p:cNvPicPr>
            <a:picLocks noChangeAspect="1"/>
          </p:cNvPicPr>
          <p:nvPr/>
        </p:nvPicPr>
        <p:blipFill>
          <a:blip r:embed="rId4"/>
          <a:stretch>
            <a:fillRect/>
          </a:stretch>
        </p:blipFill>
        <p:spPr>
          <a:xfrm>
            <a:off x="6438680" y="1760303"/>
            <a:ext cx="2286435" cy="3337393"/>
          </a:xfrm>
          <a:prstGeom prst="rect">
            <a:avLst/>
          </a:prstGeom>
        </p:spPr>
      </p:pic>
      <p:sp>
        <p:nvSpPr>
          <p:cNvPr id="4" name="TextBox 3">
            <a:extLst>
              <a:ext uri="{FF2B5EF4-FFF2-40B4-BE49-F238E27FC236}">
                <a16:creationId xmlns:a16="http://schemas.microsoft.com/office/drawing/2014/main" id="{721D00E0-F87A-422E-8D70-2986C8C08F1C}"/>
              </a:ext>
            </a:extLst>
          </p:cNvPr>
          <p:cNvSpPr txBox="1"/>
          <p:nvPr/>
        </p:nvSpPr>
        <p:spPr>
          <a:xfrm>
            <a:off x="-20724" y="6611779"/>
            <a:ext cx="572643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Image: </a:t>
            </a:r>
            <a:r>
              <a:rPr kumimoji="0" lang="en-US" sz="1000" b="0" i="0" u="none" strike="noStrike" kern="1200" cap="none" spc="0" normalizeH="0" baseline="0" noProof="0" err="1">
                <a:ln>
                  <a:noFill/>
                </a:ln>
                <a:solidFill>
                  <a:prstClr val="black"/>
                </a:solidFill>
                <a:effectLst/>
                <a:uLnTx/>
                <a:uFillTx/>
                <a:latin typeface="Calibri" panose="020F0502020204030204"/>
                <a:ea typeface="+mn-ea"/>
                <a:cs typeface="+mn-cs"/>
              </a:rPr>
              <a:t>Pixabay</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/Prawny</a:t>
            </a:r>
          </a:p>
        </p:txBody>
      </p:sp>
    </p:spTree>
    <p:custDataLst>
      <p:tags r:id="rId1"/>
    </p:custDataLst>
    <p:extLst>
      <p:ext uri="{BB962C8B-B14F-4D97-AF65-F5344CB8AC3E}">
        <p14:creationId xmlns:p14="http://schemas.microsoft.com/office/powerpoint/2010/main" val="2932117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5CFF21-96FA-8A44-CD87-551FFA86C65B}"/>
              </a:ext>
            </a:extLst>
          </p:cNvPr>
          <p:cNvPicPr>
            <a:picLocks noChangeAspect="1"/>
          </p:cNvPicPr>
          <p:nvPr/>
        </p:nvPicPr>
        <p:blipFill rotWithShape="1">
          <a:blip r:embed="rId3"/>
          <a:srcRect t="652" r="1469"/>
          <a:stretch/>
        </p:blipFill>
        <p:spPr>
          <a:xfrm>
            <a:off x="0" y="-106680"/>
            <a:ext cx="9845040" cy="6964680"/>
          </a:xfrm>
          <a:prstGeom prst="rect">
            <a:avLst/>
          </a:prstGeom>
        </p:spPr>
      </p:pic>
    </p:spTree>
    <p:extLst>
      <p:ext uri="{BB962C8B-B14F-4D97-AF65-F5344CB8AC3E}">
        <p14:creationId xmlns:p14="http://schemas.microsoft.com/office/powerpoint/2010/main" val="40505643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79&quot;/&gt;&lt;/object&gt;&lt;object type=&quot;3&quot; unique_id=&quot;10004&quot;&gt;&lt;property id=&quot;20148&quot; value=&quot;5&quot;/&gt;&lt;property id=&quot;20300&quot; value=&quot;Slide 2 - &amp;quot;Prioritization&amp;quot;&quot;/&gt;&lt;property id=&quot;20307&quot; value=&quot;256&quot;/&gt;&lt;/object&gt;&lt;object type=&quot;3&quot; unique_id=&quot;10005&quot;&gt;&lt;property id=&quot;20148&quot; value=&quot;5&quot;/&gt;&lt;property id=&quot;20300&quot; value=&quot;Slide 3 - &amp;quot;Objectives&amp;quot;&quot;/&gt;&lt;property id=&quot;20307&quot; value=&quot;257&quot;/&gt;&lt;/object&gt;&lt;object type=&quot;3&quot; unique_id=&quot;10006&quot;&gt;&lt;property id=&quot;20148&quot; value=&quot;5&quot;/&gt;&lt;property id=&quot;20300&quot; value=&quot;Slide 4 - &amp;quot;Overview of Pediatric Triage&amp;quot;&quot;/&gt;&lt;property id=&quot;20307&quot; value=&quot;263&quot;/&gt;&lt;/object&gt;&lt;object type=&quot;3&quot; unique_id=&quot;10007&quot;&gt;&lt;property id=&quot;20148&quot; value=&quot;5&quot;/&gt;&lt;property id=&quot;20300&quot; value=&quot;Slide 5 - &amp;quot;The Pediatric Assessment Triangle&amp;quot;&quot;/&gt;&lt;property id=&quot;20307&quot; value=&quot;258&quot;/&gt;&lt;/object&gt;&lt;object type=&quot;3&quot; unique_id=&quot;10008&quot;&gt;&lt;property id=&quot;20148&quot; value=&quot;5&quot;/&gt;&lt;property id=&quot;20300&quot; value=&quot;Slide 6 - &amp;quot;The three components of the PAT include the following:&amp;quot;&quot;/&gt;&lt;property id=&quot;20307&quot; value=&quot;259&quot;/&gt;&lt;/object&gt;&lt;object type=&quot;3&quot; unique_id=&quot;10009&quot;&gt;&lt;property id=&quot;20148&quot; value=&quot;5&quot;/&gt;&lt;property id=&quot;20300&quot; value=&quot;Slide 7 - &amp;quot;General Appearance&amp;quot;&quot;/&gt;&lt;property id=&quot;20307&quot; value=&quot;260&quot;/&gt;&lt;/object&gt;&lt;object type=&quot;3&quot; unique_id=&quot;10010&quot;&gt;&lt;property id=&quot;20148&quot; value=&quot;5&quot;/&gt;&lt;property id=&quot;20300&quot; value=&quot;Slide 8 - &amp;quot;Work of Breathing &amp;quot;&quot;/&gt;&lt;property id=&quot;20307&quot; value=&quot;264&quot;/&gt;&lt;/object&gt;&lt;object type=&quot;3&quot; unique_id=&quot;10011&quot;&gt;&lt;property id=&quot;20148&quot; value=&quot;5&quot;/&gt;&lt;property id=&quot;20300&quot; value=&quot;Slide 9 - &amp;quot;Circulation&amp;quot;&quot;/&gt;&lt;property id=&quot;20307&quot; value=&quot;265&quot;/&gt;&lt;/object&gt;&lt;object type=&quot;3&quot; unique_id=&quot;10012&quot;&gt;&lt;property id=&quot;20148&quot; value=&quot;5&quot;/&gt;&lt;property id=&quot;20300&quot; value=&quot;Slide 10 - &amp;quot;Triage Categories&amp;quot;&quot;/&gt;&lt;property id=&quot;20307&quot; value=&quot;266&quot;/&gt;&lt;/object&gt;&lt;object type=&quot;3&quot; unique_id=&quot;10013&quot;&gt;&lt;property id=&quot;20148&quot; value=&quot;5&quot;/&gt;&lt;property id=&quot;20300&quot; value=&quot;Slide 11 - &amp;quot;Example 1&amp;quot;&quot;/&gt;&lt;property id=&quot;20307&quot; value=&quot;271&quot;/&gt;&lt;/object&gt;&lt;object type=&quot;3&quot; unique_id=&quot;10014&quot;&gt;&lt;property id=&quot;20148&quot; value=&quot;5&quot;/&gt;&lt;property id=&quot;20300&quot; value=&quot;Slide 12 - &amp;quot;Example 2&amp;quot;&quot;/&gt;&lt;property id=&quot;20307&quot; value=&quot;272&quot;/&gt;&lt;/object&gt;&lt;object type=&quot;3&quot; unique_id=&quot;10015&quot;&gt;&lt;property id=&quot;20148&quot; value=&quot;5&quot;/&gt;&lt;property id=&quot;20300&quot; value=&quot;Slide 13 - &amp;quot;Example 3&amp;quot;&quot;/&gt;&lt;property id=&quot;20307&quot; value=&quot;273&quot;/&gt;&lt;/object&gt;&lt;object type=&quot;3&quot; unique_id=&quot;10016&quot;&gt;&lt;property id=&quot;20148&quot; value=&quot;5&quot;/&gt;&lt;property id=&quot;20300&quot; value=&quot;Slide 14 - &amp;quot;Special Considerations&amp;quot;&quot;/&gt;&lt;property id=&quot;20307&quot; value=&quot;267&quot;/&gt;&lt;/object&gt;&lt;object type=&quot;3&quot; unique_id=&quot;10017&quot;&gt;&lt;property id=&quot;20148&quot; value=&quot;5&quot;/&gt;&lt;property id=&quot;20300&quot; value=&quot;Slide 15 - &amp;quot;Special Considerations&amp;quot;&quot;/&gt;&lt;property id=&quot;20307&quot; value=&quot;268&quot;/&gt;&lt;/object&gt;&lt;object type=&quot;3&quot; unique_id=&quot;10018&quot;&gt;&lt;property id=&quot;20148&quot; value=&quot;5&quot;/&gt;&lt;property id=&quot;20300&quot; value=&quot;Slide 16 - &amp;quot;Considerations for infants and children difficult to console&amp;quot;&quot;/&gt;&lt;property id=&quot;20307&quot; value=&quot;277&quot;/&gt;&lt;/object&gt;&lt;object type=&quot;3&quot; unique_id=&quot;10019&quot;&gt;&lt;property id=&quot;20148&quot; value=&quot;5&quot;/&gt;&lt;property id=&quot;20300&quot; value=&quot;Slide 17 - &amp;quot;Special Considerations&amp;quot;&quot;/&gt;&lt;property id=&quot;20307&quot; value=&quot;269&quot;/&gt;&lt;/object&gt;&lt;object type=&quot;3&quot; unique_id=&quot;10020&quot;&gt;&lt;property id=&quot;20148&quot; value=&quot;5&quot;/&gt;&lt;property id=&quot;20300&quot; value=&quot;Slide 18 - &amp;quot;Group Activity&amp;quot;&quot;/&gt;&lt;property id=&quot;20307&quot; value=&quot;278&quot;/&gt;&lt;/object&gt;&lt;object type=&quot;3&quot; unique_id=&quot;10021&quot;&gt;&lt;property id=&quot;20148&quot; value=&quot;5&quot;/&gt;&lt;property id=&quot;20300&quot; value=&quot;Slide 19 - &amp;quot;The three components of the PAT&amp;quot;&quot;/&gt;&lt;property id=&quot;20307&quot; value=&quot;276&quot;/&gt;&lt;/object&gt;&lt;/object&gt;&lt;object type=&quot;8&quot; unique_id=&quot;10042&quot;&gt;&lt;/object&gt;&lt;/object&gt;&lt;/database&gt;"/>
  <p:tag name="MMPROD_NEXTUNIQUEID" val="10009"/>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6-23-2022.potx" id="{AB6C701E-0E5C-4C6C-BCD3-38883762E5E1}" vid="{40C8F116-2FF4-4D55-8F6E-42C292F3F2E2}"/>
    </a:ext>
  </a:extLst>
</a:theme>
</file>

<file path=ppt/theme/theme2.xml><?xml version="1.0" encoding="utf-8"?>
<a:theme xmlns:a="http://schemas.openxmlformats.org/drawingml/2006/main" name="2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6-23-2022.potx" id="{AB6C701E-0E5C-4C6C-BCD3-38883762E5E1}" vid="{36B8BD8D-4580-4677-9770-E3462284C0D5}"/>
    </a:ext>
  </a:extLst>
</a:theme>
</file>

<file path=ppt/theme/theme3.xml><?xml version="1.0" encoding="utf-8"?>
<a:theme xmlns:a="http://schemas.openxmlformats.org/drawingml/2006/main" name="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6-23-2022.potx" id="{AB6C701E-0E5C-4C6C-BCD3-38883762E5E1}" vid="{13D3E6B7-80FE-40DE-B806-248E9D009CAD}"/>
    </a:ext>
  </a:extLst>
</a:theme>
</file>

<file path=ppt/theme/theme4.xml><?xml version="1.0" encoding="utf-8"?>
<a:theme xmlns:a="http://schemas.openxmlformats.org/drawingml/2006/main" name="1_Titl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PC PPT Template_6-23-2022.potx" id="{AB6C701E-0E5C-4C6C-BCD3-38883762E5E1}" vid="{94688CDD-3F0B-4C3D-A0E6-7AB195E38B9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1147d2a-6d8f-4d7c-971b-cd6fd2951ee0">
      <UserInfo>
        <DisplayName>Mackey, Yolanda</DisplayName>
        <AccountId>11</AccountId>
        <AccountType/>
      </UserInfo>
      <UserInfo>
        <DisplayName>Zahn, Chris</DisplayName>
        <AccountId>12</AccountId>
        <AccountType/>
      </UserInfo>
      <UserInfo>
        <DisplayName>Adams, Doug</DisplayName>
        <AccountId>52</AccountId>
        <AccountType/>
      </UserInfo>
      <UserInfo>
        <DisplayName>Ceci, Katrina</DisplayName>
        <AccountId>13</AccountId>
        <AccountType/>
      </UserInfo>
      <UserInfo>
        <DisplayName>Graunke, Sharon</DisplayName>
        <AccountId>94</AccountId>
        <AccountType/>
      </UserInfo>
      <UserInfo>
        <DisplayName>Hamm, Lauren</DisplayName>
        <AccountId>53</AccountId>
        <AccountType/>
      </UserInfo>
      <UserInfo>
        <DisplayName>Loredo, Ken</DisplayName>
        <AccountId>100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69ADEF35AC24489524350A9EC2F002" ma:contentTypeVersion="4" ma:contentTypeDescription="Create a new document." ma:contentTypeScope="" ma:versionID="32c55efd29d432dc937e6dd5f49c3da9">
  <xsd:schema xmlns:xsd="http://www.w3.org/2001/XMLSchema" xmlns:xs="http://www.w3.org/2001/XMLSchema" xmlns:p="http://schemas.microsoft.com/office/2006/metadata/properties" xmlns:ns2="56b8bf38-8c87-435e-87ba-75cd51c08274" xmlns:ns3="c1147d2a-6d8f-4d7c-971b-cd6fd2951ee0" targetNamespace="http://schemas.microsoft.com/office/2006/metadata/properties" ma:root="true" ma:fieldsID="0fd6838f961069dfe0abdcf1f645abab" ns2:_="" ns3:_="">
    <xsd:import namespace="56b8bf38-8c87-435e-87ba-75cd51c08274"/>
    <xsd:import namespace="c1147d2a-6d8f-4d7c-971b-cd6fd2951ee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b8bf38-8c87-435e-87ba-75cd51c082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147d2a-6d8f-4d7c-971b-cd6fd2951ee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FA2B6AF-CE55-4CA2-9167-F1F9A63B8DB6}">
  <ds:schemaRefs>
    <ds:schemaRef ds:uri="http://schemas.microsoft.com/sharepoint/v3/contenttype/forms"/>
  </ds:schemaRefs>
</ds:datastoreItem>
</file>

<file path=customXml/itemProps2.xml><?xml version="1.0" encoding="utf-8"?>
<ds:datastoreItem xmlns:ds="http://schemas.openxmlformats.org/officeDocument/2006/customXml" ds:itemID="{95812C17-FA50-426F-A979-2CDC367C96B7}">
  <ds:schemaRefs>
    <ds:schemaRef ds:uri="http://purl.org/dc/terms/"/>
    <ds:schemaRef ds:uri="56b8bf38-8c87-435e-87ba-75cd51c08274"/>
    <ds:schemaRef ds:uri="c1147d2a-6d8f-4d7c-971b-cd6fd2951ee0"/>
    <ds:schemaRef ds:uri="http://schemas.openxmlformats.org/package/2006/metadata/core-propertie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purl.org/dc/dcmitype/"/>
    <ds:schemaRef ds:uri="http://purl.org/dc/elements/1.1/"/>
  </ds:schemaRefs>
</ds:datastoreItem>
</file>

<file path=customXml/itemProps3.xml><?xml version="1.0" encoding="utf-8"?>
<ds:datastoreItem xmlns:ds="http://schemas.openxmlformats.org/officeDocument/2006/customXml" ds:itemID="{B1F83462-81CD-480D-96A7-3D1AA880D7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b8bf38-8c87-435e-87ba-75cd51c08274"/>
    <ds:schemaRef ds:uri="c1147d2a-6d8f-4d7c-971b-cd6fd2951e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265</TotalTime>
  <Words>1338</Words>
  <Application>Microsoft Office PowerPoint</Application>
  <PresentationFormat>On-screen Show (4:3)</PresentationFormat>
  <Paragraphs>195</Paragraphs>
  <Slides>10</Slides>
  <Notes>10</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10</vt:i4>
      </vt:variant>
    </vt:vector>
  </HeadingPairs>
  <TitlesOfParts>
    <vt:vector size="16" baseType="lpstr">
      <vt:lpstr>Arial</vt:lpstr>
      <vt:lpstr>Calibri</vt:lpstr>
      <vt:lpstr>Custom Design</vt:lpstr>
      <vt:lpstr>2_Custom Design</vt:lpstr>
      <vt:lpstr>Title Slide</vt:lpstr>
      <vt:lpstr>1_Title Slide</vt:lpstr>
      <vt:lpstr>PowerPoint Presentation</vt:lpstr>
      <vt:lpstr>PowerPoint Presentation</vt:lpstr>
      <vt:lpstr>PowerPoint Presentation</vt:lpstr>
      <vt:lpstr>PowerPoint Presentation</vt:lpstr>
      <vt:lpstr>Primary Survey</vt:lpstr>
      <vt:lpstr>Volume Resuscitation in Trauma</vt:lpstr>
      <vt:lpstr>Adjuncts and Secondary Survey</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Presentation Template</dc:title>
  <dc:creator>Brecher, Deena</dc:creator>
  <cp:lastModifiedBy>Eric Christensen</cp:lastModifiedBy>
  <cp:revision>3</cp:revision>
  <dcterms:created xsi:type="dcterms:W3CDTF">2018-04-15T19:27:46Z</dcterms:created>
  <dcterms:modified xsi:type="dcterms:W3CDTF">2023-10-20T13:16:48Z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0x010100FA69ADEF35AC24489524350A9EC2F002</vt:lpwstr>
  </property>
  <property fmtid="{D5CDD505-2E9C-101B-9397-08002B2CF9AE}" pid="3" name="Order">
    <vt:r8>14400</vt:r8>
  </property>
  <property fmtid="{D5CDD505-2E9C-101B-9397-08002B2CF9AE}" pid="4" name="xd_Signature">
    <vt:bool>false</vt:bool>
  </property>
  <property fmtid="{D5CDD505-2E9C-101B-9397-08002B2CF9AE}" pid="5" name="SharedWithUsers">
    <vt:lpwstr>11;#Mackey, Yolanda;#12;#Zahn, Chris;#52;#Adams, Doug;#13;#Ceci, Katrina;#94;#Graunke, Sharon;#53;#Hamm, Lauren;#100;#Loredo, Ken</vt:lpwstr>
  </property>
  <property fmtid="{D5CDD505-2E9C-101B-9397-08002B2CF9AE}" pid="6" name="xd_ProgID">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ies>
</file>