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8"/>
  </p:notesMasterIdLst>
  <p:sldIdLst>
    <p:sldId id="284" r:id="rId2"/>
    <p:sldId id="295" r:id="rId3"/>
    <p:sldId id="296" r:id="rId4"/>
    <p:sldId id="269" r:id="rId5"/>
    <p:sldId id="299" r:id="rId6"/>
    <p:sldId id="293" r:id="rId7"/>
    <p:sldId id="297" r:id="rId8"/>
    <p:sldId id="265" r:id="rId9"/>
    <p:sldId id="278" r:id="rId10"/>
    <p:sldId id="298" r:id="rId11"/>
    <p:sldId id="277" r:id="rId12"/>
    <p:sldId id="280" r:id="rId13"/>
    <p:sldId id="281" r:id="rId14"/>
    <p:sldId id="283" r:id="rId15"/>
    <p:sldId id="282" r:id="rId16"/>
    <p:sldId id="292" r:id="rId17"/>
    <p:sldId id="300" r:id="rId18"/>
    <p:sldId id="279" r:id="rId19"/>
    <p:sldId id="274" r:id="rId20"/>
    <p:sldId id="273" r:id="rId21"/>
    <p:sldId id="276" r:id="rId22"/>
    <p:sldId id="275" r:id="rId23"/>
    <p:sldId id="288" r:id="rId24"/>
    <p:sldId id="259" r:id="rId25"/>
    <p:sldId id="301" r:id="rId26"/>
    <p:sldId id="29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8D9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74" autoAdjust="0"/>
    <p:restoredTop sz="97542" autoAdjust="0"/>
  </p:normalViewPr>
  <p:slideViewPr>
    <p:cSldViewPr>
      <p:cViewPr varScale="1">
        <p:scale>
          <a:sx n="85" d="100"/>
          <a:sy n="85" d="100"/>
        </p:scale>
        <p:origin x="1493"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1D6E33-4E18-4AF9-9623-76B9BD4E964E}" type="datetimeFigureOut">
              <a:rPr lang="en-US" smtClean="0"/>
              <a:t>7/18/2017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9AF311-9C33-4442-A06A-23BD638D1563}" type="slidenum">
              <a:rPr lang="en-US" smtClean="0"/>
              <a:t>‹#›</a:t>
            </a:fld>
            <a:endParaRPr lang="en-US" dirty="0"/>
          </a:p>
        </p:txBody>
      </p:sp>
    </p:spTree>
    <p:extLst>
      <p:ext uri="{BB962C8B-B14F-4D97-AF65-F5344CB8AC3E}">
        <p14:creationId xmlns:p14="http://schemas.microsoft.com/office/powerpoint/2010/main" val="4063765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9AF311-9C33-4442-A06A-23BD638D1563}" type="slidenum">
              <a:rPr lang="en-US" smtClean="0"/>
              <a:t>1</a:t>
            </a:fld>
            <a:endParaRPr lang="en-US" dirty="0"/>
          </a:p>
        </p:txBody>
      </p:sp>
    </p:spTree>
    <p:extLst>
      <p:ext uri="{BB962C8B-B14F-4D97-AF65-F5344CB8AC3E}">
        <p14:creationId xmlns:p14="http://schemas.microsoft.com/office/powerpoint/2010/main" val="21722738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9AF311-9C33-4442-A06A-23BD638D1563}" type="slidenum">
              <a:rPr lang="en-US" smtClean="0"/>
              <a:t>19</a:t>
            </a:fld>
            <a:endParaRPr lang="en-US"/>
          </a:p>
        </p:txBody>
      </p:sp>
    </p:spTree>
    <p:extLst>
      <p:ext uri="{BB962C8B-B14F-4D97-AF65-F5344CB8AC3E}">
        <p14:creationId xmlns:p14="http://schemas.microsoft.com/office/powerpoint/2010/main" val="42303650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9AF311-9C33-4442-A06A-23BD638D1563}" type="slidenum">
              <a:rPr lang="en-US" smtClean="0"/>
              <a:t>20</a:t>
            </a:fld>
            <a:endParaRPr lang="en-US"/>
          </a:p>
        </p:txBody>
      </p:sp>
    </p:spTree>
    <p:extLst>
      <p:ext uri="{BB962C8B-B14F-4D97-AF65-F5344CB8AC3E}">
        <p14:creationId xmlns:p14="http://schemas.microsoft.com/office/powerpoint/2010/main" val="42303650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9AF311-9C33-4442-A06A-23BD638D1563}" type="slidenum">
              <a:rPr lang="en-US" smtClean="0"/>
              <a:t>21</a:t>
            </a:fld>
            <a:endParaRPr lang="en-US"/>
          </a:p>
        </p:txBody>
      </p:sp>
    </p:spTree>
    <p:extLst>
      <p:ext uri="{BB962C8B-B14F-4D97-AF65-F5344CB8AC3E}">
        <p14:creationId xmlns:p14="http://schemas.microsoft.com/office/powerpoint/2010/main" val="42303650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9AF311-9C33-4442-A06A-23BD638D1563}" type="slidenum">
              <a:rPr lang="en-US" smtClean="0"/>
              <a:t>22</a:t>
            </a:fld>
            <a:endParaRPr lang="en-US"/>
          </a:p>
        </p:txBody>
      </p:sp>
    </p:spTree>
    <p:extLst>
      <p:ext uri="{BB962C8B-B14F-4D97-AF65-F5344CB8AC3E}">
        <p14:creationId xmlns:p14="http://schemas.microsoft.com/office/powerpoint/2010/main" val="423036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1399ED-56AF-2D49-97EF-2195A883EAA7}" type="slidenum">
              <a:rPr lang="en-US"/>
              <a:pPr/>
              <a:t>4</a:t>
            </a:fld>
            <a:endParaRPr lang="en-US"/>
          </a:p>
        </p:txBody>
      </p:sp>
      <p:sp>
        <p:nvSpPr>
          <p:cNvPr id="9308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930819" name="Rectangle 3"/>
          <p:cNvSpPr>
            <a:spLocks noGrp="1" noChangeArrowheads="1"/>
          </p:cNvSpPr>
          <p:nvPr>
            <p:ph type="body" idx="1"/>
          </p:nvPr>
        </p:nvSpPr>
        <p:spPr/>
        <p:txBody>
          <a:bodyPr/>
          <a:lstStyle/>
          <a:p>
            <a:r>
              <a:rPr lang="en-US"/>
              <a:t>Here are a few basic facts about opioids and how they affect the brain.</a:t>
            </a:r>
          </a:p>
          <a:p>
            <a:endParaRPr lang="en-US"/>
          </a:p>
          <a:p>
            <a:r>
              <a:rPr lang="en-US"/>
              <a:t>Opioids bind to receptors in the brain that are specifically designed for them.</a:t>
            </a:r>
          </a:p>
          <a:p>
            <a:endParaRPr lang="en-US"/>
          </a:p>
          <a:p>
            <a:r>
              <a:rPr lang="en-US"/>
              <a:t>Once opioids bind to these receptors, they cause an intense euphoric rush, which is experienced as extremely pleasurable.</a:t>
            </a:r>
          </a:p>
          <a:p>
            <a:endParaRPr lang="en-US"/>
          </a:p>
          <a:p>
            <a:r>
              <a:rPr lang="en-US"/>
              <a:t>With repeated administration of the drug, the body begins to adapt, and tolerance develops.  This means that it requires more of the drug to get the same affect and withdrawal occurs if the amount of use is decreased or stopped.</a:t>
            </a:r>
          </a:p>
          <a:p>
            <a:endParaRPr lang="en-US" i="1"/>
          </a:p>
          <a:p>
            <a:r>
              <a:rPr lang="en-US" i="1"/>
              <a:t>It is important to emphasize that the presence of tolerance or withdrawal is not enough to say that someone is addicted to the drug.  Addiction requires continued use in spite of negative consequences resulting from use.  Physical dependence may or may not be present.</a:t>
            </a:r>
            <a:r>
              <a:rPr lang="en-US"/>
              <a:t> </a:t>
            </a:r>
          </a:p>
        </p:txBody>
      </p:sp>
    </p:spTree>
    <p:extLst>
      <p:ext uri="{BB962C8B-B14F-4D97-AF65-F5344CB8AC3E}">
        <p14:creationId xmlns:p14="http://schemas.microsoft.com/office/powerpoint/2010/main" val="2147186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a:t>
            </a:r>
            <a:endParaRPr lang="en-US" dirty="0"/>
          </a:p>
        </p:txBody>
      </p:sp>
      <p:sp>
        <p:nvSpPr>
          <p:cNvPr id="4" name="Slide Number Placeholder 3"/>
          <p:cNvSpPr>
            <a:spLocks noGrp="1"/>
          </p:cNvSpPr>
          <p:nvPr>
            <p:ph type="sldNum" sz="quarter" idx="10"/>
          </p:nvPr>
        </p:nvSpPr>
        <p:spPr/>
        <p:txBody>
          <a:bodyPr/>
          <a:lstStyle/>
          <a:p>
            <a:fld id="{EC9AF311-9C33-4442-A06A-23BD638D1563}" type="slidenum">
              <a:rPr lang="en-US" smtClean="0"/>
              <a:t>8</a:t>
            </a:fld>
            <a:endParaRPr lang="en-US" dirty="0"/>
          </a:p>
        </p:txBody>
      </p:sp>
    </p:spTree>
    <p:extLst>
      <p:ext uri="{BB962C8B-B14F-4D97-AF65-F5344CB8AC3E}">
        <p14:creationId xmlns:p14="http://schemas.microsoft.com/office/powerpoint/2010/main" val="2301541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9AF311-9C33-4442-A06A-23BD638D1563}" type="slidenum">
              <a:rPr lang="en-US" smtClean="0"/>
              <a:t>11</a:t>
            </a:fld>
            <a:endParaRPr lang="en-US"/>
          </a:p>
        </p:txBody>
      </p:sp>
    </p:spTree>
    <p:extLst>
      <p:ext uri="{BB962C8B-B14F-4D97-AF65-F5344CB8AC3E}">
        <p14:creationId xmlns:p14="http://schemas.microsoft.com/office/powerpoint/2010/main" val="42303650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9AF311-9C33-4442-A06A-23BD638D1563}" type="slidenum">
              <a:rPr lang="en-US" smtClean="0"/>
              <a:t>12</a:t>
            </a:fld>
            <a:endParaRPr lang="en-US" dirty="0"/>
          </a:p>
        </p:txBody>
      </p:sp>
    </p:spTree>
    <p:extLst>
      <p:ext uri="{BB962C8B-B14F-4D97-AF65-F5344CB8AC3E}">
        <p14:creationId xmlns:p14="http://schemas.microsoft.com/office/powerpoint/2010/main" val="4230365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9AF311-9C33-4442-A06A-23BD638D1563}" type="slidenum">
              <a:rPr lang="en-US" smtClean="0"/>
              <a:t>13</a:t>
            </a:fld>
            <a:endParaRPr lang="en-US" dirty="0"/>
          </a:p>
        </p:txBody>
      </p:sp>
    </p:spTree>
    <p:extLst>
      <p:ext uri="{BB962C8B-B14F-4D97-AF65-F5344CB8AC3E}">
        <p14:creationId xmlns:p14="http://schemas.microsoft.com/office/powerpoint/2010/main" val="4230365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9AF311-9C33-4442-A06A-23BD638D1563}" type="slidenum">
              <a:rPr lang="en-US" smtClean="0"/>
              <a:t>14</a:t>
            </a:fld>
            <a:endParaRPr lang="en-US" dirty="0"/>
          </a:p>
        </p:txBody>
      </p:sp>
    </p:spTree>
    <p:extLst>
      <p:ext uri="{BB962C8B-B14F-4D97-AF65-F5344CB8AC3E}">
        <p14:creationId xmlns:p14="http://schemas.microsoft.com/office/powerpoint/2010/main" val="42303650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9AF311-9C33-4442-A06A-23BD638D1563}" type="slidenum">
              <a:rPr lang="en-US" smtClean="0"/>
              <a:t>15</a:t>
            </a:fld>
            <a:endParaRPr lang="en-US" dirty="0"/>
          </a:p>
        </p:txBody>
      </p:sp>
    </p:spTree>
    <p:extLst>
      <p:ext uri="{BB962C8B-B14F-4D97-AF65-F5344CB8AC3E}">
        <p14:creationId xmlns:p14="http://schemas.microsoft.com/office/powerpoint/2010/main" val="42303650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9AF311-9C33-4442-A06A-23BD638D1563}" type="slidenum">
              <a:rPr lang="en-US" smtClean="0"/>
              <a:t>16</a:t>
            </a:fld>
            <a:endParaRPr lang="en-US" dirty="0"/>
          </a:p>
        </p:txBody>
      </p:sp>
    </p:spTree>
    <p:extLst>
      <p:ext uri="{BB962C8B-B14F-4D97-AF65-F5344CB8AC3E}">
        <p14:creationId xmlns:p14="http://schemas.microsoft.com/office/powerpoint/2010/main" val="423036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46404" y="758952"/>
            <a:ext cx="7063740" cy="4041648"/>
          </a:xfrm>
        </p:spPr>
        <p:txBody>
          <a:bodyPr anchor="b">
            <a:normAutofit/>
          </a:bodyPr>
          <a:lstStyle>
            <a:lvl1pPr algn="l">
              <a:lnSpc>
                <a:spcPct val="85000"/>
              </a:lnSpc>
              <a:defRPr sz="660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946404" y="4800600"/>
            <a:ext cx="7063740" cy="1691640"/>
          </a:xfrm>
        </p:spPr>
        <p:txBody>
          <a:bodyPr>
            <a:normAutofit/>
          </a:bodyPr>
          <a:lstStyle>
            <a:lvl1pPr marL="0" indent="0" algn="l">
              <a:buNone/>
              <a:defRPr sz="2000" baseline="0">
                <a:solidFill>
                  <a:schemeClr val="tx1">
                    <a:lumMod val="8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Rectangle 6"/>
          <p:cNvSpPr/>
          <p:nvPr/>
        </p:nvSpPr>
        <p:spPr>
          <a:xfrm>
            <a:off x="0"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lvl1pPr>
              <a:defRPr>
                <a:solidFill>
                  <a:schemeClr val="bg2">
                    <a:lumMod val="20000"/>
                    <a:lumOff val="80000"/>
                  </a:schemeClr>
                </a:solidFill>
              </a:defRPr>
            </a:lvl1pPr>
          </a:lstStyle>
          <a:p>
            <a:fld id="{0DAAAF91-A2A1-43E9-967B-307930D7A0CE}" type="datetimeFigureOut">
              <a:rPr lang="en-US" smtClean="0"/>
              <a:t>7/18/2017</a:t>
            </a:fld>
            <a:endParaRPr lang="en-US" dirty="0"/>
          </a:p>
        </p:txBody>
      </p:sp>
      <p:sp>
        <p:nvSpPr>
          <p:cNvPr id="9" name="Footer Placeholder 8"/>
          <p:cNvSpPr>
            <a:spLocks noGrp="1"/>
          </p:cNvSpPr>
          <p:nvPr>
            <p:ph type="ftr" sz="quarter" idx="11"/>
          </p:nvPr>
        </p:nvSpPr>
        <p:spPr/>
        <p:txBody>
          <a:bodyPr/>
          <a:lstStyle>
            <a:lvl1pPr>
              <a:defRPr>
                <a:solidFill>
                  <a:schemeClr val="bg2">
                    <a:lumMod val="20000"/>
                    <a:lumOff val="80000"/>
                  </a:schemeClr>
                </a:solidFill>
              </a:defRPr>
            </a:lvl1pPr>
          </a:lstStyle>
          <a:p>
            <a:endParaRPr lang="en-US" dirty="0"/>
          </a:p>
        </p:txBody>
      </p:sp>
      <p:sp>
        <p:nvSpPr>
          <p:cNvPr id="10" name="Slide Number Placeholder 9"/>
          <p:cNvSpPr>
            <a:spLocks noGrp="1"/>
          </p:cNvSpPr>
          <p:nvPr>
            <p:ph type="sldNum" sz="quarter" idx="12"/>
          </p:nvPr>
        </p:nvSpPr>
        <p:spPr/>
        <p:txBody>
          <a:bodyPr/>
          <a:lstStyle>
            <a:lvl1pPr>
              <a:defRPr>
                <a:solidFill>
                  <a:schemeClr val="bg2">
                    <a:lumMod val="60000"/>
                    <a:lumOff val="40000"/>
                  </a:schemeClr>
                </a:solidFill>
              </a:defRPr>
            </a:lvl1pPr>
          </a:lstStyle>
          <a:p>
            <a:fld id="{54889ACA-6DA6-4B34-85D5-BA7E6C30782B}" type="slidenum">
              <a:rPr lang="en-US" smtClean="0"/>
              <a:t>‹#›</a:t>
            </a:fld>
            <a:endParaRPr lang="en-US" dirty="0"/>
          </a:p>
        </p:txBody>
      </p:sp>
    </p:spTree>
    <p:extLst>
      <p:ext uri="{BB962C8B-B14F-4D97-AF65-F5344CB8AC3E}">
        <p14:creationId xmlns:p14="http://schemas.microsoft.com/office/powerpoint/2010/main" val="396994331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AAAF91-A2A1-43E9-967B-307930D7A0CE}" type="datetimeFigureOut">
              <a:rPr lang="en-US" smtClean="0"/>
              <a:t>7/18/2017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889ACA-6DA6-4B34-85D5-BA7E6C30782B}" type="slidenum">
              <a:rPr lang="en-US" smtClean="0"/>
              <a:t>‹#›</a:t>
            </a:fld>
            <a:endParaRPr lang="en-US" dirty="0"/>
          </a:p>
        </p:txBody>
      </p:sp>
    </p:spTree>
    <p:extLst>
      <p:ext uri="{BB962C8B-B14F-4D97-AF65-F5344CB8AC3E}">
        <p14:creationId xmlns:p14="http://schemas.microsoft.com/office/powerpoint/2010/main" val="1776584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6525" y="381000"/>
            <a:ext cx="1857375"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71500" y="381000"/>
            <a:ext cx="5800725"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AAAF91-A2A1-43E9-967B-307930D7A0CE}" type="datetimeFigureOut">
              <a:rPr lang="en-US" smtClean="0"/>
              <a:t>7/18/2017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889ACA-6DA6-4B34-85D5-BA7E6C30782B}" type="slidenum">
              <a:rPr lang="en-US" smtClean="0"/>
              <a:t>‹#›</a:t>
            </a:fld>
            <a:endParaRPr lang="en-US" dirty="0"/>
          </a:p>
        </p:txBody>
      </p:sp>
    </p:spTree>
    <p:extLst>
      <p:ext uri="{BB962C8B-B14F-4D97-AF65-F5344CB8AC3E}">
        <p14:creationId xmlns:p14="http://schemas.microsoft.com/office/powerpoint/2010/main" val="1790278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AAAF91-A2A1-43E9-967B-307930D7A0CE}" type="datetimeFigureOut">
              <a:rPr lang="en-US" smtClean="0"/>
              <a:t>7/18/2017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889ACA-6DA6-4B34-85D5-BA7E6C30782B}" type="slidenum">
              <a:rPr lang="en-US" smtClean="0"/>
              <a:t>‹#›</a:t>
            </a:fld>
            <a:endParaRPr lang="en-US" dirty="0"/>
          </a:p>
        </p:txBody>
      </p:sp>
    </p:spTree>
    <p:extLst>
      <p:ext uri="{BB962C8B-B14F-4D97-AF65-F5344CB8AC3E}">
        <p14:creationId xmlns:p14="http://schemas.microsoft.com/office/powerpoint/2010/main" val="3115085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46404" y="758952"/>
            <a:ext cx="7063740" cy="4041648"/>
          </a:xfrm>
        </p:spPr>
        <p:txBody>
          <a:bodyPr anchor="b">
            <a:normAutofit/>
          </a:bodyPr>
          <a:lstStyle>
            <a:lvl1pPr>
              <a:lnSpc>
                <a:spcPct val="85000"/>
              </a:lnSpc>
              <a:defRPr sz="6600" b="0"/>
            </a:lvl1pPr>
          </a:lstStyle>
          <a:p>
            <a:r>
              <a:rPr lang="en-US" smtClean="0"/>
              <a:t>Click to edit Master title style</a:t>
            </a:r>
            <a:endParaRPr lang="en-US" dirty="0"/>
          </a:p>
        </p:txBody>
      </p:sp>
      <p:sp>
        <p:nvSpPr>
          <p:cNvPr id="3" name="Text Placeholder 2"/>
          <p:cNvSpPr>
            <a:spLocks noGrp="1"/>
          </p:cNvSpPr>
          <p:nvPr>
            <p:ph type="body" idx="1"/>
          </p:nvPr>
        </p:nvSpPr>
        <p:spPr>
          <a:xfrm>
            <a:off x="946404" y="4800600"/>
            <a:ext cx="7063740" cy="1691640"/>
          </a:xfrm>
        </p:spPr>
        <p:txBody>
          <a:bodyPr anchor="t">
            <a:normAutofit/>
          </a:bodyPr>
          <a:lstStyle>
            <a:lvl1pPr marL="0" indent="0">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AAAF91-A2A1-43E9-967B-307930D7A0CE}" type="datetimeFigureOut">
              <a:rPr lang="en-US" smtClean="0"/>
              <a:t>7/18/2017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889ACA-6DA6-4B34-85D5-BA7E6C30782B}" type="slidenum">
              <a:rPr lang="en-US" smtClean="0"/>
              <a:t>‹#›</a:t>
            </a:fld>
            <a:endParaRPr lang="en-US" dirty="0"/>
          </a:p>
        </p:txBody>
      </p:sp>
      <p:sp>
        <p:nvSpPr>
          <p:cNvPr id="7" name="Rectangle 6"/>
          <p:cNvSpPr/>
          <p:nvPr/>
        </p:nvSpPr>
        <p:spPr>
          <a:xfrm>
            <a:off x="0"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26960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46404" y="1828801"/>
            <a:ext cx="336042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94860" y="1828801"/>
            <a:ext cx="336042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DAAAF91-A2A1-43E9-967B-307930D7A0CE}" type="datetimeFigureOut">
              <a:rPr lang="en-US" smtClean="0"/>
              <a:t>7/18/2017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4889ACA-6DA6-4B34-85D5-BA7E6C30782B}" type="slidenum">
              <a:rPr lang="en-US" smtClean="0"/>
              <a:t>‹#›</a:t>
            </a:fld>
            <a:endParaRPr lang="en-US" dirty="0"/>
          </a:p>
        </p:txBody>
      </p:sp>
    </p:spTree>
    <p:extLst>
      <p:ext uri="{BB962C8B-B14F-4D97-AF65-F5344CB8AC3E}">
        <p14:creationId xmlns:p14="http://schemas.microsoft.com/office/powerpoint/2010/main" val="896483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46404" y="1717185"/>
            <a:ext cx="3360420" cy="731520"/>
          </a:xfrm>
        </p:spPr>
        <p:txBody>
          <a:bodyPr anchor="b">
            <a:normAutofit/>
          </a:bodyPr>
          <a:lstStyle>
            <a:lvl1pPr marL="0" indent="0">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46404" y="2507550"/>
            <a:ext cx="336042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0"/>
          <p:cNvSpPr>
            <a:spLocks noGrp="1"/>
          </p:cNvSpPr>
          <p:nvPr>
            <p:ph type="body" sz="quarter" idx="13"/>
          </p:nvPr>
        </p:nvSpPr>
        <p:spPr>
          <a:xfrm>
            <a:off x="4599432" y="1717185"/>
            <a:ext cx="3364992" cy="731520"/>
          </a:xfrm>
        </p:spPr>
        <p:txBody>
          <a:bodyPr anchor="b">
            <a:normAutofit/>
          </a:bodyPr>
          <a:lstStyle>
            <a:lvl1pPr marL="0" indent="0">
              <a:buFontTx/>
              <a:buNone/>
              <a:defRPr lang="en-US" sz="1800" b="0" kern="1200" spc="10" baseline="0" dirty="0">
                <a:solidFill>
                  <a:schemeClr val="tx2"/>
                </a:solidFill>
                <a:latin typeface="+mn-lt"/>
                <a:ea typeface="+mn-ea"/>
                <a:cs typeface="+mn-cs"/>
              </a:defRPr>
            </a:lvl1pPr>
          </a:lstStyle>
          <a:p>
            <a:pPr marL="0" lvl="0" indent="0" algn="l" defTabSz="914400" rtl="0" eaLnBrk="1" latinLnBrk="0" hangingPunct="1">
              <a:lnSpc>
                <a:spcPct val="95000"/>
              </a:lnSpc>
              <a:spcBef>
                <a:spcPts val="0"/>
              </a:spcBef>
              <a:spcAft>
                <a:spcPts val="200"/>
              </a:spcAft>
              <a:buClr>
                <a:schemeClr val="accent1"/>
              </a:buClr>
              <a:buSzPct val="80000"/>
              <a:buNone/>
            </a:pPr>
            <a:r>
              <a:rPr lang="en-US" smtClean="0"/>
              <a:t>Click to edit Master text styles</a:t>
            </a:r>
          </a:p>
        </p:txBody>
      </p:sp>
      <p:sp>
        <p:nvSpPr>
          <p:cNvPr id="6" name="Content Placeholder 5"/>
          <p:cNvSpPr>
            <a:spLocks noGrp="1"/>
          </p:cNvSpPr>
          <p:nvPr>
            <p:ph sz="quarter" idx="4"/>
          </p:nvPr>
        </p:nvSpPr>
        <p:spPr>
          <a:xfrm>
            <a:off x="4594860" y="2507550"/>
            <a:ext cx="336042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AAAF91-A2A1-43E9-967B-307930D7A0CE}" type="datetimeFigureOut">
              <a:rPr lang="en-US" smtClean="0"/>
              <a:t>7/18/2017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4889ACA-6DA6-4B34-85D5-BA7E6C30782B}" type="slidenum">
              <a:rPr lang="en-US" smtClean="0"/>
              <a:t>‹#›</a:t>
            </a:fld>
            <a:endParaRPr lang="en-US" dirty="0"/>
          </a:p>
        </p:txBody>
      </p:sp>
    </p:spTree>
    <p:extLst>
      <p:ext uri="{BB962C8B-B14F-4D97-AF65-F5344CB8AC3E}">
        <p14:creationId xmlns:p14="http://schemas.microsoft.com/office/powerpoint/2010/main" val="2559334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DAAAF91-A2A1-43E9-967B-307930D7A0CE}" type="datetimeFigureOut">
              <a:rPr lang="en-US" smtClean="0"/>
              <a:t>7/18/2017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4889ACA-6DA6-4B34-85D5-BA7E6C30782B}" type="slidenum">
              <a:rPr lang="en-US" smtClean="0"/>
              <a:t>‹#›</a:t>
            </a:fld>
            <a:endParaRPr lang="en-US" dirty="0"/>
          </a:p>
        </p:txBody>
      </p:sp>
    </p:spTree>
    <p:extLst>
      <p:ext uri="{BB962C8B-B14F-4D97-AF65-F5344CB8AC3E}">
        <p14:creationId xmlns:p14="http://schemas.microsoft.com/office/powerpoint/2010/main" val="707336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AAAF91-A2A1-43E9-967B-307930D7A0CE}" type="datetimeFigureOut">
              <a:rPr lang="en-US" smtClean="0"/>
              <a:t>7/18/2017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4889ACA-6DA6-4B34-85D5-BA7E6C30782B}" type="slidenum">
              <a:rPr lang="en-US" smtClean="0"/>
              <a:t>‹#›</a:t>
            </a:fld>
            <a:endParaRPr lang="en-US" dirty="0"/>
          </a:p>
        </p:txBody>
      </p:sp>
    </p:spTree>
    <p:extLst>
      <p:ext uri="{BB962C8B-B14F-4D97-AF65-F5344CB8AC3E}">
        <p14:creationId xmlns:p14="http://schemas.microsoft.com/office/powerpoint/2010/main" val="122482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400300" cy="1600197"/>
          </a:xfrm>
        </p:spPr>
        <p:txBody>
          <a:bodyPr anchor="b">
            <a:normAutofit/>
          </a:bodyPr>
          <a:lstStyle>
            <a:lvl1pPr>
              <a:defRPr sz="2800" b="0" baseline="0"/>
            </a:lvl1pPr>
          </a:lstStyle>
          <a:p>
            <a:r>
              <a:rPr lang="en-US" smtClean="0"/>
              <a:t>Click to edit Master title style</a:t>
            </a:r>
            <a:endParaRPr lang="en-US" dirty="0"/>
          </a:p>
        </p:txBody>
      </p:sp>
      <p:sp>
        <p:nvSpPr>
          <p:cNvPr id="3" name="Content Placeholder 2"/>
          <p:cNvSpPr>
            <a:spLocks noGrp="1"/>
          </p:cNvSpPr>
          <p:nvPr>
            <p:ph idx="1"/>
          </p:nvPr>
        </p:nvSpPr>
        <p:spPr>
          <a:xfrm>
            <a:off x="3378200" y="685800"/>
            <a:ext cx="4559300" cy="5486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30936" y="2099735"/>
            <a:ext cx="24003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AAAF91-A2A1-43E9-967B-307930D7A0CE}" type="datetimeFigureOut">
              <a:rPr lang="en-US" smtClean="0"/>
              <a:t>7/18/2017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4889ACA-6DA6-4B34-85D5-BA7E6C30782B}" type="slidenum">
              <a:rPr lang="en-US" smtClean="0"/>
              <a:t>‹#›</a:t>
            </a:fld>
            <a:endParaRPr lang="en-US" dirty="0"/>
          </a:p>
        </p:txBody>
      </p:sp>
    </p:spTree>
    <p:extLst>
      <p:ext uri="{BB962C8B-B14F-4D97-AF65-F5344CB8AC3E}">
        <p14:creationId xmlns:p14="http://schemas.microsoft.com/office/powerpoint/2010/main" val="597551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846963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5800" y="5257800"/>
            <a:ext cx="7486650" cy="914400"/>
          </a:xfrm>
        </p:spPr>
        <p:txBody>
          <a:bodyPr anchor="b">
            <a:normAutofit/>
          </a:bodyPr>
          <a:lstStyle>
            <a:lvl1pPr>
              <a:defRPr sz="2800" b="0">
                <a:solidFill>
                  <a:schemeClr val="bg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846963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6108590"/>
            <a:ext cx="748665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AAAF91-A2A1-43E9-967B-307930D7A0CE}" type="datetimeFigureOut">
              <a:rPr lang="en-US" smtClean="0"/>
              <a:t>7/18/2017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4889ACA-6DA6-4B34-85D5-BA7E6C30782B}" type="slidenum">
              <a:rPr lang="en-US" smtClean="0"/>
              <a:t>‹#›</a:t>
            </a:fld>
            <a:endParaRPr lang="en-US" dirty="0"/>
          </a:p>
        </p:txBody>
      </p:sp>
    </p:spTree>
    <p:extLst>
      <p:ext uri="{BB962C8B-B14F-4D97-AF65-F5344CB8AC3E}">
        <p14:creationId xmlns:p14="http://schemas.microsoft.com/office/powerpoint/2010/main" val="2168814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8418195" y="0"/>
            <a:ext cx="73152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46404" y="365760"/>
            <a:ext cx="7269480" cy="1325562"/>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46404" y="1828801"/>
            <a:ext cx="644652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6200000">
            <a:off x="7831456" y="1044178"/>
            <a:ext cx="1904999" cy="273844"/>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0DAAAF91-A2A1-43E9-967B-307930D7A0CE}" type="datetimeFigureOut">
              <a:rPr lang="en-US" smtClean="0"/>
              <a:t>7/18/2017</a:t>
            </a:fld>
            <a:endParaRPr lang="en-US" dirty="0"/>
          </a:p>
        </p:txBody>
      </p:sp>
      <p:sp>
        <p:nvSpPr>
          <p:cNvPr id="5" name="Footer Placeholder 4"/>
          <p:cNvSpPr>
            <a:spLocks noGrp="1"/>
          </p:cNvSpPr>
          <p:nvPr>
            <p:ph type="ftr" sz="quarter" idx="3"/>
          </p:nvPr>
        </p:nvSpPr>
        <p:spPr>
          <a:xfrm rot="16200000">
            <a:off x="6993255" y="4092178"/>
            <a:ext cx="3581400" cy="273844"/>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dirty="0"/>
          </a:p>
        </p:txBody>
      </p:sp>
      <p:sp>
        <p:nvSpPr>
          <p:cNvPr id="6" name="Slide Number Placeholder 5"/>
          <p:cNvSpPr>
            <a:spLocks noGrp="1"/>
          </p:cNvSpPr>
          <p:nvPr>
            <p:ph type="sldNum" sz="quarter" idx="4"/>
          </p:nvPr>
        </p:nvSpPr>
        <p:spPr>
          <a:xfrm>
            <a:off x="8441055" y="6172201"/>
            <a:ext cx="685800" cy="593725"/>
          </a:xfrm>
          <a:prstGeom prst="rect">
            <a:avLst/>
          </a:prstGeom>
        </p:spPr>
        <p:txBody>
          <a:bodyPr vert="horz" lIns="27432" tIns="45720" rIns="27432" bIns="45720" rtlCol="0" anchor="ctr">
            <a:normAutofit/>
          </a:bodyPr>
          <a:lstStyle>
            <a:lvl1pPr algn="ctr">
              <a:defRPr sz="3200">
                <a:solidFill>
                  <a:schemeClr val="tx2">
                    <a:lumMod val="60000"/>
                    <a:lumOff val="40000"/>
                  </a:schemeClr>
                </a:solidFill>
              </a:defRPr>
            </a:lvl1pPr>
          </a:lstStyle>
          <a:p>
            <a:fld id="{54889ACA-6DA6-4B34-85D5-BA7E6C30782B}" type="slidenum">
              <a:rPr lang="en-US" smtClean="0"/>
              <a:t>‹#›</a:t>
            </a:fld>
            <a:endParaRPr lang="en-US" dirty="0"/>
          </a:p>
        </p:txBody>
      </p:sp>
    </p:spTree>
    <p:extLst>
      <p:ext uri="{BB962C8B-B14F-4D97-AF65-F5344CB8AC3E}">
        <p14:creationId xmlns:p14="http://schemas.microsoft.com/office/powerpoint/2010/main" val="317386492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0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8D9C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46404" y="377952"/>
            <a:ext cx="7063740" cy="4041648"/>
          </a:xfrm>
        </p:spPr>
        <p:txBody>
          <a:bodyPr>
            <a:normAutofit/>
          </a:bodyPr>
          <a:lstStyle/>
          <a:p>
            <a:pPr algn="ctr">
              <a:lnSpc>
                <a:spcPct val="100000"/>
              </a:lnSpc>
            </a:pPr>
            <a:r>
              <a:rPr lang="en-US" sz="4800" dirty="0" smtClean="0"/>
              <a:t>How Your </a:t>
            </a:r>
            <a:r>
              <a:rPr lang="en-US" sz="4800" dirty="0"/>
              <a:t>B</a:t>
            </a:r>
            <a:r>
              <a:rPr lang="en-US" sz="4800" dirty="0" smtClean="0"/>
              <a:t>rain      Drives </a:t>
            </a:r>
            <a:r>
              <a:rPr lang="en-US" sz="4800" dirty="0"/>
              <a:t>A</a:t>
            </a:r>
            <a:r>
              <a:rPr lang="en-US" sz="4800" dirty="0" smtClean="0"/>
              <a:t>ddiction</a:t>
            </a:r>
            <a:br>
              <a:rPr lang="en-US" sz="4800" dirty="0" smtClean="0"/>
            </a:br>
            <a:r>
              <a:rPr lang="en-US" sz="3200" dirty="0" smtClean="0"/>
              <a:t>(Biology of Craving and Withdrawal)</a:t>
            </a:r>
            <a:endParaRPr lang="en-US" sz="4800" dirty="0"/>
          </a:p>
        </p:txBody>
      </p:sp>
      <p:sp>
        <p:nvSpPr>
          <p:cNvPr id="4" name="Subtitle 3"/>
          <p:cNvSpPr>
            <a:spLocks noGrp="1"/>
          </p:cNvSpPr>
          <p:nvPr>
            <p:ph type="subTitle" idx="1"/>
          </p:nvPr>
        </p:nvSpPr>
        <p:spPr>
          <a:xfrm>
            <a:off x="1143000" y="4648200"/>
            <a:ext cx="7063740" cy="1295400"/>
          </a:xfrm>
        </p:spPr>
        <p:txBody>
          <a:bodyPr>
            <a:noAutofit/>
          </a:bodyPr>
          <a:lstStyle/>
          <a:p>
            <a:pPr>
              <a:lnSpc>
                <a:spcPct val="150000"/>
              </a:lnSpc>
              <a:spcBef>
                <a:spcPts val="0"/>
              </a:spcBef>
              <a:spcAft>
                <a:spcPts val="0"/>
              </a:spcAft>
            </a:pPr>
            <a:r>
              <a:rPr lang="en-US" sz="1600" dirty="0" smtClean="0">
                <a:solidFill>
                  <a:schemeClr val="tx1">
                    <a:lumMod val="50000"/>
                  </a:schemeClr>
                </a:solidFill>
              </a:rPr>
              <a:t>The Recovery Research Network</a:t>
            </a:r>
          </a:p>
          <a:p>
            <a:pPr>
              <a:lnSpc>
                <a:spcPct val="150000"/>
              </a:lnSpc>
              <a:spcBef>
                <a:spcPts val="0"/>
              </a:spcBef>
              <a:spcAft>
                <a:spcPts val="0"/>
              </a:spcAft>
            </a:pPr>
            <a:r>
              <a:rPr lang="en-US" sz="1600" dirty="0" smtClean="0">
                <a:solidFill>
                  <a:schemeClr val="tx1">
                    <a:lumMod val="50000"/>
                  </a:schemeClr>
                </a:solidFill>
              </a:rPr>
              <a:t>110 John F Kennedy Drive   Suite 118   Lake Worth   Florida   33462</a:t>
            </a:r>
          </a:p>
          <a:p>
            <a:pPr>
              <a:lnSpc>
                <a:spcPct val="150000"/>
              </a:lnSpc>
              <a:spcBef>
                <a:spcPts val="0"/>
              </a:spcBef>
              <a:spcAft>
                <a:spcPts val="0"/>
              </a:spcAft>
            </a:pPr>
            <a:r>
              <a:rPr lang="en-US" sz="1600" dirty="0" smtClean="0">
                <a:solidFill>
                  <a:schemeClr val="tx1">
                    <a:lumMod val="50000"/>
                  </a:schemeClr>
                </a:solidFill>
              </a:rPr>
              <a:t>Office: (561) 812 – 2000   info@TRRN.org</a:t>
            </a:r>
            <a:r>
              <a:rPr lang="en-US" sz="1600" dirty="0">
                <a:solidFill>
                  <a:schemeClr val="tx1">
                    <a:lumMod val="50000"/>
                  </a:schemeClr>
                </a:solidFill>
              </a:rPr>
              <a:t> </a:t>
            </a:r>
            <a:r>
              <a:rPr lang="en-US" sz="1600" dirty="0" smtClean="0">
                <a:solidFill>
                  <a:schemeClr val="tx1">
                    <a:lumMod val="50000"/>
                  </a:schemeClr>
                </a:solidFill>
              </a:rPr>
              <a:t>  www.TRRN.org</a:t>
            </a:r>
          </a:p>
          <a:p>
            <a:pPr>
              <a:lnSpc>
                <a:spcPct val="100000"/>
              </a:lnSpc>
              <a:spcBef>
                <a:spcPts val="0"/>
              </a:spcBef>
              <a:spcAft>
                <a:spcPts val="0"/>
              </a:spcAft>
            </a:pPr>
            <a:r>
              <a:rPr lang="en-US" sz="1600" dirty="0" smtClean="0">
                <a:solidFill>
                  <a:schemeClr val="tx1">
                    <a:lumMod val="50000"/>
                  </a:schemeClr>
                </a:solidFill>
              </a:rPr>
              <a:t> </a:t>
            </a:r>
          </a:p>
          <a:p>
            <a:pPr>
              <a:lnSpc>
                <a:spcPct val="100000"/>
              </a:lnSpc>
              <a:spcBef>
                <a:spcPts val="0"/>
              </a:spcBef>
              <a:spcAft>
                <a:spcPts val="0"/>
              </a:spcAft>
            </a:pPr>
            <a:endParaRPr lang="en-US" sz="1200" dirty="0" smtClean="0">
              <a:solidFill>
                <a:schemeClr val="tx1">
                  <a:lumMod val="50000"/>
                </a:schemeClr>
              </a:solidFill>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762000"/>
            <a:ext cx="3176868" cy="1371600"/>
          </a:xfrm>
          <a:prstGeom prst="rect">
            <a:avLst/>
          </a:prstGeom>
          <a:effectLst>
            <a:softEdge rad="63500"/>
          </a:effectLst>
        </p:spPr>
      </p:pic>
      <p:sp>
        <p:nvSpPr>
          <p:cNvPr id="5" name="TextBox 4"/>
          <p:cNvSpPr txBox="1"/>
          <p:nvPr/>
        </p:nvSpPr>
        <p:spPr>
          <a:xfrm>
            <a:off x="2743200" y="6182380"/>
            <a:ext cx="3657600" cy="523220"/>
          </a:xfrm>
          <a:prstGeom prst="rect">
            <a:avLst/>
          </a:prstGeom>
          <a:noFill/>
        </p:spPr>
        <p:txBody>
          <a:bodyPr wrap="square" rtlCol="0">
            <a:spAutoFit/>
          </a:bodyPr>
          <a:lstStyle/>
          <a:p>
            <a:pPr algn="ctr"/>
            <a:r>
              <a:rPr lang="en-US" sz="1400" dirty="0">
                <a:solidFill>
                  <a:schemeClr val="tx1">
                    <a:lumMod val="50000"/>
                  </a:schemeClr>
                </a:solidFill>
              </a:rPr>
              <a:t>© 2017 The Recovery Research Network</a:t>
            </a:r>
          </a:p>
          <a:p>
            <a:pPr algn="ctr"/>
            <a:endParaRPr lang="en-US" sz="1400" dirty="0"/>
          </a:p>
        </p:txBody>
      </p:sp>
      <p:cxnSp>
        <p:nvCxnSpPr>
          <p:cNvPr id="7" name="Straight Connector 6"/>
          <p:cNvCxnSpPr/>
          <p:nvPr/>
        </p:nvCxnSpPr>
        <p:spPr>
          <a:xfrm>
            <a:off x="3886200" y="5105400"/>
            <a:ext cx="0" cy="228600"/>
          </a:xfrm>
          <a:prstGeom prst="line">
            <a:avLst/>
          </a:prstGeom>
          <a:ln>
            <a:solidFill>
              <a:schemeClr val="tx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953000" y="5105400"/>
            <a:ext cx="0" cy="228600"/>
          </a:xfrm>
          <a:prstGeom prst="line">
            <a:avLst/>
          </a:prstGeom>
          <a:ln>
            <a:solidFill>
              <a:schemeClr val="tx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248400" y="5105400"/>
            <a:ext cx="0" cy="228600"/>
          </a:xfrm>
          <a:prstGeom prst="line">
            <a:avLst/>
          </a:prstGeom>
          <a:ln>
            <a:solidFill>
              <a:schemeClr val="tx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162800" y="5105400"/>
            <a:ext cx="0" cy="228600"/>
          </a:xfrm>
          <a:prstGeom prst="line">
            <a:avLst/>
          </a:prstGeom>
          <a:ln>
            <a:solidFill>
              <a:schemeClr val="tx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581400" y="5486400"/>
            <a:ext cx="0" cy="228600"/>
          </a:xfrm>
          <a:prstGeom prst="line">
            <a:avLst/>
          </a:prstGeom>
          <a:ln>
            <a:solidFill>
              <a:schemeClr val="tx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181600" y="5486400"/>
            <a:ext cx="0" cy="228600"/>
          </a:xfrm>
          <a:prstGeom prst="line">
            <a:avLst/>
          </a:prstGeom>
          <a:ln>
            <a:solidFill>
              <a:schemeClr val="tx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44926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365760"/>
            <a:ext cx="8077200" cy="1325562"/>
          </a:xfrm>
        </p:spPr>
        <p:txBody>
          <a:bodyPr anchor="t">
            <a:normAutofit/>
          </a:bodyPr>
          <a:lstStyle/>
          <a:p>
            <a:r>
              <a:rPr lang="en-US" sz="3600" dirty="0" smtClean="0"/>
              <a:t>Zooming in on The Reward System….</a:t>
            </a:r>
            <a:endParaRPr lang="en-US" sz="3600" dirty="0"/>
          </a:p>
        </p:txBody>
      </p:sp>
      <p:sp>
        <p:nvSpPr>
          <p:cNvPr id="3" name="Content Placeholder 2"/>
          <p:cNvSpPr>
            <a:spLocks noGrp="1"/>
          </p:cNvSpPr>
          <p:nvPr>
            <p:ph idx="1"/>
          </p:nvPr>
        </p:nvSpPr>
        <p:spPr>
          <a:xfrm>
            <a:off x="457200" y="1828801"/>
            <a:ext cx="3200400" cy="4351337"/>
          </a:xfrm>
        </p:spPr>
        <p:txBody>
          <a:bodyPr>
            <a:normAutofit/>
          </a:bodyPr>
          <a:lstStyle/>
          <a:p>
            <a:pPr marL="0" indent="0">
              <a:buNone/>
            </a:pPr>
            <a:r>
              <a:rPr lang="en-US" sz="2000" dirty="0" smtClean="0"/>
              <a:t>We will be looking at how the                 </a:t>
            </a:r>
          </a:p>
          <a:p>
            <a:pPr marL="0" indent="0">
              <a:buNone/>
            </a:pPr>
            <a:r>
              <a:rPr lang="en-US" sz="2000" i="1" dirty="0" smtClean="0"/>
              <a:t>Ventral tegmental area (</a:t>
            </a:r>
            <a:r>
              <a:rPr lang="en-US" sz="2000" i="1" dirty="0" err="1" smtClean="0"/>
              <a:t>VTA</a:t>
            </a:r>
            <a:r>
              <a:rPr lang="en-US" sz="2000" i="1" dirty="0" smtClean="0"/>
              <a:t>)                          </a:t>
            </a:r>
          </a:p>
          <a:p>
            <a:pPr marL="0" indent="0">
              <a:buNone/>
            </a:pPr>
            <a:r>
              <a:rPr lang="en-US" sz="2000" dirty="0" smtClean="0"/>
              <a:t>talks to the              </a:t>
            </a:r>
          </a:p>
          <a:p>
            <a:pPr marL="0" indent="0">
              <a:buNone/>
            </a:pPr>
            <a:r>
              <a:rPr lang="en-US" sz="2000" i="1" dirty="0" smtClean="0"/>
              <a:t>Nucleus </a:t>
            </a:r>
            <a:r>
              <a:rPr lang="en-US" sz="2000" i="1" dirty="0" err="1" smtClean="0"/>
              <a:t>accumbens</a:t>
            </a:r>
            <a:r>
              <a:rPr lang="en-US" sz="2000" i="1" dirty="0" smtClean="0"/>
              <a:t> (NA)</a:t>
            </a:r>
            <a:r>
              <a:rPr lang="en-US" sz="2000" dirty="0" smtClean="0"/>
              <a:t>.                             </a:t>
            </a:r>
          </a:p>
          <a:p>
            <a:pPr marL="0" indent="0">
              <a:buNone/>
            </a:pPr>
            <a:r>
              <a:rPr lang="en-US" sz="2000" dirty="0" smtClean="0"/>
              <a:t>Lets zoom in on the area contained in the yellow box….</a:t>
            </a:r>
            <a:endParaRPr lang="en-US" sz="2000" dirty="0"/>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0" y="1695804"/>
            <a:ext cx="5181600" cy="4520119"/>
          </a:xfrm>
          <a:prstGeom prst="rect">
            <a:avLst/>
          </a:prstGeom>
        </p:spPr>
      </p:pic>
      <p:sp>
        <p:nvSpPr>
          <p:cNvPr id="5" name="Rectangle 4"/>
          <p:cNvSpPr/>
          <p:nvPr/>
        </p:nvSpPr>
        <p:spPr>
          <a:xfrm>
            <a:off x="4800600" y="4038600"/>
            <a:ext cx="762000" cy="685800"/>
          </a:xfrm>
          <a:prstGeom prst="rect">
            <a:avLst/>
          </a:prstGeom>
          <a:noFill/>
          <a:ln w="635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743200" y="6334780"/>
            <a:ext cx="3657600" cy="523220"/>
          </a:xfrm>
          <a:prstGeom prst="rect">
            <a:avLst/>
          </a:prstGeom>
          <a:noFill/>
        </p:spPr>
        <p:txBody>
          <a:bodyPr wrap="square" rtlCol="0" anchor="b">
            <a:spAutoFit/>
          </a:bodyPr>
          <a:lstStyle/>
          <a:p>
            <a:pPr algn="ctr"/>
            <a:r>
              <a:rPr lang="en-US" sz="1400" dirty="0">
                <a:solidFill>
                  <a:schemeClr val="tx1">
                    <a:lumMod val="50000"/>
                  </a:schemeClr>
                </a:solidFill>
              </a:rPr>
              <a:t>© 2017 The Recovery Research Network</a:t>
            </a:r>
          </a:p>
          <a:p>
            <a:pPr algn="ctr"/>
            <a:endParaRPr lang="en-US" sz="1400" dirty="0"/>
          </a:p>
        </p:txBody>
      </p:sp>
    </p:spTree>
    <p:extLst>
      <p:ext uri="{BB962C8B-B14F-4D97-AF65-F5344CB8AC3E}">
        <p14:creationId xmlns:p14="http://schemas.microsoft.com/office/powerpoint/2010/main" val="951814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5"/>
                                        </p:tgtEl>
                                      </p:cBhvr>
                                    </p:animEffect>
                                    <p:animScale>
                                      <p:cBhvr>
                                        <p:cTn id="7"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924800" cy="1143000"/>
          </a:xfrm>
        </p:spPr>
        <p:txBody>
          <a:bodyPr>
            <a:normAutofit/>
          </a:bodyPr>
          <a:lstStyle/>
          <a:p>
            <a:pPr algn="ctr"/>
            <a:r>
              <a:rPr lang="en-US" sz="3600" dirty="0" smtClean="0"/>
              <a:t>The Brain’s Natural Reward System </a:t>
            </a:r>
            <a:br>
              <a:rPr lang="en-US" sz="3600" dirty="0" smtClean="0"/>
            </a:br>
            <a:endParaRPr lang="en-US" sz="3600" dirty="0"/>
          </a:p>
        </p:txBody>
      </p:sp>
      <p:grpSp>
        <p:nvGrpSpPr>
          <p:cNvPr id="3" name="Group 2"/>
          <p:cNvGrpSpPr/>
          <p:nvPr/>
        </p:nvGrpSpPr>
        <p:grpSpPr>
          <a:xfrm>
            <a:off x="94281" y="832247"/>
            <a:ext cx="5572716" cy="5819070"/>
            <a:chOff x="-161403" y="871975"/>
            <a:chExt cx="6795833" cy="6724265"/>
          </a:xfrm>
        </p:grpSpPr>
        <p:grpSp>
          <p:nvGrpSpPr>
            <p:cNvPr id="28" name="Group 27"/>
            <p:cNvGrpSpPr/>
            <p:nvPr/>
          </p:nvGrpSpPr>
          <p:grpSpPr>
            <a:xfrm rot="6580603">
              <a:off x="2461606" y="1433447"/>
              <a:ext cx="1228095" cy="752534"/>
              <a:chOff x="4944656" y="2951018"/>
              <a:chExt cx="1326603" cy="858982"/>
            </a:xfrm>
          </p:grpSpPr>
          <p:sp>
            <p:nvSpPr>
              <p:cNvPr id="11" name="Rectangle 10"/>
              <p:cNvSpPr/>
              <p:nvPr/>
            </p:nvSpPr>
            <p:spPr>
              <a:xfrm>
                <a:off x="51816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53340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54864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56388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57912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59436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a:off x="60960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Arc 17"/>
              <p:cNvSpPr/>
              <p:nvPr/>
            </p:nvSpPr>
            <p:spPr>
              <a:xfrm rot="6839058" flipH="1" flipV="1">
                <a:off x="5403899" y="3205261"/>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9" name="Arc 18"/>
              <p:cNvSpPr/>
              <p:nvPr/>
            </p:nvSpPr>
            <p:spPr>
              <a:xfrm rot="6839058" flipH="1" flipV="1">
                <a:off x="5719518" y="3205261"/>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0" name="Arc 19"/>
              <p:cNvSpPr/>
              <p:nvPr/>
            </p:nvSpPr>
            <p:spPr>
              <a:xfrm rot="6839058" flipH="1" flipV="1">
                <a:off x="6024318" y="3198740"/>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1" name="Arc 20"/>
              <p:cNvSpPr/>
              <p:nvPr/>
            </p:nvSpPr>
            <p:spPr>
              <a:xfrm rot="3443119" flipV="1">
                <a:off x="5520928" y="3371856"/>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3" name="Arc 22"/>
              <p:cNvSpPr/>
              <p:nvPr/>
            </p:nvSpPr>
            <p:spPr>
              <a:xfrm rot="3443119" flipV="1">
                <a:off x="5216128" y="3371856"/>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Arc 23"/>
              <p:cNvSpPr/>
              <p:nvPr/>
            </p:nvSpPr>
            <p:spPr>
              <a:xfrm rot="3443119" flipV="1">
                <a:off x="5850189" y="3382843"/>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5" name="Freeform 24"/>
              <p:cNvSpPr/>
              <p:nvPr/>
            </p:nvSpPr>
            <p:spPr>
              <a:xfrm>
                <a:off x="5624945" y="3560618"/>
                <a:ext cx="562198" cy="249382"/>
              </a:xfrm>
              <a:custGeom>
                <a:avLst/>
                <a:gdLst>
                  <a:gd name="connsiteX0" fmla="*/ 512619 w 562198"/>
                  <a:gd name="connsiteY0" fmla="*/ 0 h 249382"/>
                  <a:gd name="connsiteX1" fmla="*/ 526473 w 562198"/>
                  <a:gd name="connsiteY1" fmla="*/ 221673 h 249382"/>
                  <a:gd name="connsiteX2" fmla="*/ 110837 w 562198"/>
                  <a:gd name="connsiteY2" fmla="*/ 207818 h 249382"/>
                  <a:gd name="connsiteX3" fmla="*/ 0 w 562198"/>
                  <a:gd name="connsiteY3" fmla="*/ 249382 h 249382"/>
                </a:gdLst>
                <a:ahLst/>
                <a:cxnLst>
                  <a:cxn ang="0">
                    <a:pos x="connsiteX0" y="connsiteY0"/>
                  </a:cxn>
                  <a:cxn ang="0">
                    <a:pos x="connsiteX1" y="connsiteY1"/>
                  </a:cxn>
                  <a:cxn ang="0">
                    <a:pos x="connsiteX2" y="connsiteY2"/>
                  </a:cxn>
                  <a:cxn ang="0">
                    <a:pos x="connsiteX3" y="connsiteY3"/>
                  </a:cxn>
                </a:cxnLst>
                <a:rect l="l" t="t" r="r" b="b"/>
                <a:pathLst>
                  <a:path w="562198" h="249382">
                    <a:moveTo>
                      <a:pt x="512619" y="0"/>
                    </a:moveTo>
                    <a:cubicBezTo>
                      <a:pt x="553028" y="93518"/>
                      <a:pt x="593437" y="187037"/>
                      <a:pt x="526473" y="221673"/>
                    </a:cubicBezTo>
                    <a:cubicBezTo>
                      <a:pt x="459509" y="256309"/>
                      <a:pt x="198582" y="203200"/>
                      <a:pt x="110837" y="207818"/>
                    </a:cubicBezTo>
                    <a:cubicBezTo>
                      <a:pt x="23092" y="212436"/>
                      <a:pt x="11546" y="230909"/>
                      <a:pt x="0" y="249382"/>
                    </a:cubicBez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25"/>
              <p:cNvSpPr/>
              <p:nvPr/>
            </p:nvSpPr>
            <p:spPr>
              <a:xfrm>
                <a:off x="4944656" y="2951018"/>
                <a:ext cx="274795" cy="332509"/>
              </a:xfrm>
              <a:custGeom>
                <a:avLst/>
                <a:gdLst>
                  <a:gd name="connsiteX0" fmla="*/ 250799 w 274795"/>
                  <a:gd name="connsiteY0" fmla="*/ 332509 h 332509"/>
                  <a:gd name="connsiteX1" fmla="*/ 250799 w 274795"/>
                  <a:gd name="connsiteY1" fmla="*/ 221673 h 332509"/>
                  <a:gd name="connsiteX2" fmla="*/ 1417 w 274795"/>
                  <a:gd name="connsiteY2" fmla="*/ 96982 h 332509"/>
                  <a:gd name="connsiteX3" fmla="*/ 167671 w 274795"/>
                  <a:gd name="connsiteY3" fmla="*/ 0 h 332509"/>
                </a:gdLst>
                <a:ahLst/>
                <a:cxnLst>
                  <a:cxn ang="0">
                    <a:pos x="connsiteX0" y="connsiteY0"/>
                  </a:cxn>
                  <a:cxn ang="0">
                    <a:pos x="connsiteX1" y="connsiteY1"/>
                  </a:cxn>
                  <a:cxn ang="0">
                    <a:pos x="connsiteX2" y="connsiteY2"/>
                  </a:cxn>
                  <a:cxn ang="0">
                    <a:pos x="connsiteX3" y="connsiteY3"/>
                  </a:cxn>
                </a:cxnLst>
                <a:rect l="l" t="t" r="r" b="b"/>
                <a:pathLst>
                  <a:path w="274795" h="332509">
                    <a:moveTo>
                      <a:pt x="250799" y="332509"/>
                    </a:moveTo>
                    <a:cubicBezTo>
                      <a:pt x="271581" y="296718"/>
                      <a:pt x="292363" y="260927"/>
                      <a:pt x="250799" y="221673"/>
                    </a:cubicBezTo>
                    <a:cubicBezTo>
                      <a:pt x="209235" y="182419"/>
                      <a:pt x="15272" y="133928"/>
                      <a:pt x="1417" y="96982"/>
                    </a:cubicBezTo>
                    <a:cubicBezTo>
                      <a:pt x="-12438" y="60036"/>
                      <a:pt x="77616" y="30018"/>
                      <a:pt x="167671" y="0"/>
                    </a:cubicBez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p:cNvGrpSpPr/>
            <p:nvPr/>
          </p:nvGrpSpPr>
          <p:grpSpPr>
            <a:xfrm rot="20287682">
              <a:off x="2214242" y="2550173"/>
              <a:ext cx="3382212" cy="4553020"/>
              <a:chOff x="1099536" y="1837587"/>
              <a:chExt cx="3382212" cy="4553020"/>
            </a:xfrm>
          </p:grpSpPr>
          <p:sp>
            <p:nvSpPr>
              <p:cNvPr id="5" name="Right Bracket 4"/>
              <p:cNvSpPr/>
              <p:nvPr/>
            </p:nvSpPr>
            <p:spPr>
              <a:xfrm rot="1391230">
                <a:off x="1099536" y="1837587"/>
                <a:ext cx="1208907" cy="3633779"/>
              </a:xfrm>
              <a:prstGeom prst="rightBracket">
                <a:avLst>
                  <a:gd name="adj" fmla="val 38739"/>
                </a:avLst>
              </a:prstGeom>
              <a:ln>
                <a:solidFill>
                  <a:schemeClr val="tx1"/>
                </a:solidFill>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 name="Moon 6"/>
              <p:cNvSpPr/>
              <p:nvPr/>
            </p:nvSpPr>
            <p:spPr>
              <a:xfrm rot="12103961">
                <a:off x="2691925" y="2656807"/>
                <a:ext cx="1789823" cy="3733800"/>
              </a:xfrm>
              <a:prstGeom prst="moon">
                <a:avLst>
                  <a:gd name="adj" fmla="val 87500"/>
                </a:avLst>
              </a:prstGeom>
              <a:noFill/>
              <a:ln w="12700">
                <a:solidFill>
                  <a:schemeClr val="tx1"/>
                </a:solidFill>
              </a:ln>
              <a:effectLst>
                <a:outerShdw blurRad="50800" dist="508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grpSp>
        <p:sp>
          <p:nvSpPr>
            <p:cNvPr id="33" name="Arc 32"/>
            <p:cNvSpPr/>
            <p:nvPr/>
          </p:nvSpPr>
          <p:spPr>
            <a:xfrm rot="12716040">
              <a:off x="866814" y="3029830"/>
              <a:ext cx="2441410" cy="1750069"/>
            </a:xfrm>
            <a:prstGeom prst="arc">
              <a:avLst>
                <a:gd name="adj1" fmla="val 15226853"/>
                <a:gd name="adj2" fmla="val 20305757"/>
              </a:avLst>
            </a:prstGeom>
            <a:ln w="9525" cap="rnd">
              <a:solidFill>
                <a:srgbClr val="FF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35" name="Straight Connector 34"/>
            <p:cNvCxnSpPr/>
            <p:nvPr/>
          </p:nvCxnSpPr>
          <p:spPr>
            <a:xfrm rot="20287682" flipV="1">
              <a:off x="1662761" y="4645864"/>
              <a:ext cx="380999" cy="253451"/>
            </a:xfrm>
            <a:prstGeom prst="line">
              <a:avLst/>
            </a:prstGeom>
            <a:ln w="952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40" name="Flowchart: Connector 39"/>
            <p:cNvSpPr/>
            <p:nvPr/>
          </p:nvSpPr>
          <p:spPr>
            <a:xfrm rot="20287682">
              <a:off x="2376163" y="4255820"/>
              <a:ext cx="750687" cy="667225"/>
            </a:xfrm>
            <a:prstGeom prst="flowChartConnector">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200" dirty="0"/>
                <a:t>D</a:t>
              </a:r>
              <a:r>
                <a:rPr lang="en-US" sz="1200" dirty="0" smtClean="0"/>
                <a:t>A</a:t>
              </a:r>
              <a:endParaRPr lang="en-US" sz="1200" dirty="0"/>
            </a:p>
          </p:txBody>
        </p:sp>
        <p:sp>
          <p:nvSpPr>
            <p:cNvPr id="43" name="Chord 42"/>
            <p:cNvSpPr/>
            <p:nvPr/>
          </p:nvSpPr>
          <p:spPr>
            <a:xfrm rot="1205171">
              <a:off x="2847945" y="5174244"/>
              <a:ext cx="768332" cy="606135"/>
            </a:xfrm>
            <a:prstGeom prst="chord">
              <a:avLst>
                <a:gd name="adj1" fmla="val 3704664"/>
                <a:gd name="adj2" fmla="val 15632292"/>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sp>
          <p:nvSpPr>
            <p:cNvPr id="44" name="TextBox 43"/>
            <p:cNvSpPr txBox="1"/>
            <p:nvPr/>
          </p:nvSpPr>
          <p:spPr>
            <a:xfrm rot="20287682">
              <a:off x="2846741" y="5336291"/>
              <a:ext cx="366767" cy="276998"/>
            </a:xfrm>
            <a:prstGeom prst="rect">
              <a:avLst/>
            </a:prstGeom>
            <a:noFill/>
          </p:spPr>
          <p:txBody>
            <a:bodyPr wrap="none" rtlCol="0">
              <a:spAutoFit/>
            </a:bodyPr>
            <a:lstStyle/>
            <a:p>
              <a:r>
                <a:rPr lang="en-US" sz="1200" dirty="0" smtClean="0">
                  <a:solidFill>
                    <a:schemeClr val="bg1"/>
                  </a:solidFill>
                </a:rPr>
                <a:t>DA</a:t>
              </a:r>
              <a:endParaRPr lang="en-US" sz="1200" dirty="0">
                <a:solidFill>
                  <a:schemeClr val="bg1"/>
                </a:solidFill>
              </a:endParaRPr>
            </a:p>
          </p:txBody>
        </p:sp>
        <p:sp>
          <p:nvSpPr>
            <p:cNvPr id="39" name="Can 38"/>
            <p:cNvSpPr/>
            <p:nvPr/>
          </p:nvSpPr>
          <p:spPr>
            <a:xfrm rot="16458443">
              <a:off x="3926372" y="4780615"/>
              <a:ext cx="381000" cy="580576"/>
            </a:xfrm>
            <a:prstGeom prst="can">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sp>
          <p:nvSpPr>
            <p:cNvPr id="47" name="Flowchart: Connector 46"/>
            <p:cNvSpPr/>
            <p:nvPr/>
          </p:nvSpPr>
          <p:spPr>
            <a:xfrm rot="20287682">
              <a:off x="2228522" y="5604687"/>
              <a:ext cx="739136" cy="716874"/>
            </a:xfrm>
            <a:prstGeom prst="flowChartConnector">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200" dirty="0" smtClean="0"/>
                <a:t>DA</a:t>
              </a:r>
              <a:endParaRPr lang="en-US" sz="1200" dirty="0"/>
            </a:p>
          </p:txBody>
        </p:sp>
        <p:sp>
          <p:nvSpPr>
            <p:cNvPr id="48" name="Flowchart: Connector 47"/>
            <p:cNvSpPr/>
            <p:nvPr/>
          </p:nvSpPr>
          <p:spPr>
            <a:xfrm rot="20287682">
              <a:off x="1861017" y="4856416"/>
              <a:ext cx="724564" cy="685603"/>
            </a:xfrm>
            <a:prstGeom prst="flowChartConnector">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200" dirty="0" smtClean="0"/>
                <a:t>DA</a:t>
              </a:r>
              <a:endParaRPr lang="en-US" sz="1200" dirty="0"/>
            </a:p>
          </p:txBody>
        </p:sp>
        <p:sp>
          <p:nvSpPr>
            <p:cNvPr id="52" name="Right Bracket 51"/>
            <p:cNvSpPr/>
            <p:nvPr/>
          </p:nvSpPr>
          <p:spPr>
            <a:xfrm rot="5963836">
              <a:off x="1353443" y="436810"/>
              <a:ext cx="1023198" cy="2530171"/>
            </a:xfrm>
            <a:prstGeom prst="rightBracket">
              <a:avLst>
                <a:gd name="adj" fmla="val 38739"/>
              </a:avLst>
            </a:prstGeom>
            <a:ln>
              <a:solidFill>
                <a:schemeClr val="tx1"/>
              </a:solidFill>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6" name="Straight Connector 5"/>
            <p:cNvCxnSpPr/>
            <p:nvPr/>
          </p:nvCxnSpPr>
          <p:spPr>
            <a:xfrm>
              <a:off x="152400" y="3048000"/>
              <a:ext cx="1143000" cy="0"/>
            </a:xfrm>
            <a:prstGeom prst="line">
              <a:avLst/>
            </a:prstGeom>
            <a:effectLst>
              <a:outerShdw blurRad="50800" dist="50800" dir="5400000" algn="ctr" rotWithShape="0">
                <a:schemeClr val="tx1"/>
              </a:outerShdw>
            </a:effectLst>
          </p:spPr>
          <p:style>
            <a:lnRef idx="1">
              <a:schemeClr val="dk1"/>
            </a:lnRef>
            <a:fillRef idx="0">
              <a:schemeClr val="dk1"/>
            </a:fillRef>
            <a:effectRef idx="0">
              <a:schemeClr val="dk1"/>
            </a:effectRef>
            <a:fontRef idx="minor">
              <a:schemeClr val="tx1"/>
            </a:fontRef>
          </p:style>
        </p:cxnSp>
        <p:cxnSp>
          <p:nvCxnSpPr>
            <p:cNvPr id="53" name="Straight Connector 52"/>
            <p:cNvCxnSpPr/>
            <p:nvPr/>
          </p:nvCxnSpPr>
          <p:spPr>
            <a:xfrm>
              <a:off x="1447800" y="3124200"/>
              <a:ext cx="585993" cy="0"/>
            </a:xfrm>
            <a:prstGeom prst="line">
              <a:avLst/>
            </a:prstGeom>
            <a:ln>
              <a:solidFill>
                <a:schemeClr val="tx1"/>
              </a:solidFill>
              <a:prstDash val="dash"/>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1371600" y="6400800"/>
              <a:ext cx="585993" cy="0"/>
            </a:xfrm>
            <a:prstGeom prst="line">
              <a:avLst/>
            </a:prstGeom>
            <a:ln>
              <a:solidFill>
                <a:schemeClr val="tx1"/>
              </a:solidFill>
              <a:prstDash val="dash"/>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152400" y="6477000"/>
              <a:ext cx="1143000" cy="0"/>
            </a:xfrm>
            <a:prstGeom prst="line">
              <a:avLst/>
            </a:prstGeom>
            <a:effectLst>
              <a:outerShdw blurRad="50800" dist="50800" dir="5400000" algn="ctr" rotWithShape="0">
                <a:schemeClr val="tx1"/>
              </a:outerShdw>
            </a:effectLst>
          </p:spPr>
          <p:style>
            <a:lnRef idx="1">
              <a:schemeClr val="dk1"/>
            </a:lnRef>
            <a:fillRef idx="0">
              <a:schemeClr val="dk1"/>
            </a:fillRef>
            <a:effectRef idx="0">
              <a:schemeClr val="dk1"/>
            </a:effectRef>
            <a:fontRef idx="minor">
              <a:schemeClr val="tx1"/>
            </a:fontRef>
          </p:style>
        </p:cxnSp>
        <p:sp>
          <p:nvSpPr>
            <p:cNvPr id="49" name="Can 48"/>
            <p:cNvSpPr/>
            <p:nvPr/>
          </p:nvSpPr>
          <p:spPr>
            <a:xfrm>
              <a:off x="669098" y="2772224"/>
              <a:ext cx="381000" cy="580576"/>
            </a:xfrm>
            <a:prstGeom prst="can">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dirty="0"/>
            </a:p>
          </p:txBody>
        </p:sp>
        <p:sp>
          <p:nvSpPr>
            <p:cNvPr id="31" name="TextBox 30"/>
            <p:cNvSpPr txBox="1"/>
            <p:nvPr/>
          </p:nvSpPr>
          <p:spPr>
            <a:xfrm>
              <a:off x="-90528" y="3269779"/>
              <a:ext cx="2279729" cy="426784"/>
            </a:xfrm>
            <a:prstGeom prst="rect">
              <a:avLst/>
            </a:prstGeom>
            <a:noFill/>
          </p:spPr>
          <p:txBody>
            <a:bodyPr wrap="none" rtlCol="0">
              <a:spAutoFit/>
            </a:bodyPr>
            <a:lstStyle/>
            <a:p>
              <a:r>
                <a:rPr lang="en-US" dirty="0" smtClean="0"/>
                <a:t>GABA receptor</a:t>
              </a:r>
              <a:endParaRPr lang="en-US" dirty="0"/>
            </a:p>
          </p:txBody>
        </p:sp>
        <p:sp>
          <p:nvSpPr>
            <p:cNvPr id="60" name="TextBox 59"/>
            <p:cNvSpPr txBox="1"/>
            <p:nvPr/>
          </p:nvSpPr>
          <p:spPr>
            <a:xfrm>
              <a:off x="813263" y="871975"/>
              <a:ext cx="1251486" cy="711306"/>
            </a:xfrm>
            <a:prstGeom prst="rect">
              <a:avLst/>
            </a:prstGeom>
            <a:noFill/>
          </p:spPr>
          <p:txBody>
            <a:bodyPr wrap="none" rtlCol="0">
              <a:spAutoFit/>
            </a:bodyPr>
            <a:lstStyle/>
            <a:p>
              <a:r>
                <a:rPr lang="en-US" dirty="0" smtClean="0"/>
                <a:t>GABA </a:t>
              </a:r>
            </a:p>
            <a:p>
              <a:r>
                <a:rPr lang="en-US" sz="1600" dirty="0" smtClean="0"/>
                <a:t>(“brake”)</a:t>
              </a:r>
              <a:endParaRPr lang="en-US" sz="1600" dirty="0"/>
            </a:p>
          </p:txBody>
        </p:sp>
        <p:sp>
          <p:nvSpPr>
            <p:cNvPr id="32" name="TextBox 31"/>
            <p:cNvSpPr txBox="1"/>
            <p:nvPr/>
          </p:nvSpPr>
          <p:spPr>
            <a:xfrm>
              <a:off x="-161403" y="6849368"/>
              <a:ext cx="3413533" cy="746872"/>
            </a:xfrm>
            <a:prstGeom prst="rect">
              <a:avLst/>
            </a:prstGeom>
            <a:noFill/>
          </p:spPr>
          <p:txBody>
            <a:bodyPr wrap="none" rtlCol="0">
              <a:spAutoFit/>
            </a:bodyPr>
            <a:lstStyle/>
            <a:p>
              <a:r>
                <a:rPr lang="en-US" u="sng" dirty="0" smtClean="0"/>
                <a:t>Ventral </a:t>
              </a:r>
              <a:r>
                <a:rPr lang="en-US" u="sng" dirty="0" err="1" smtClean="0"/>
                <a:t>Tagmental</a:t>
              </a:r>
              <a:r>
                <a:rPr lang="en-US" u="sng" dirty="0" smtClean="0"/>
                <a:t> Area</a:t>
              </a:r>
            </a:p>
            <a:p>
              <a:r>
                <a:rPr lang="en-US" u="sng" dirty="0" smtClean="0"/>
                <a:t>(</a:t>
              </a:r>
              <a:r>
                <a:rPr lang="en-US" u="sng" dirty="0" err="1" smtClean="0"/>
                <a:t>VTA</a:t>
              </a:r>
              <a:r>
                <a:rPr lang="en-US" u="sng" dirty="0" smtClean="0"/>
                <a:t>)</a:t>
              </a:r>
              <a:endParaRPr lang="en-US" u="sng" dirty="0"/>
            </a:p>
          </p:txBody>
        </p:sp>
        <p:sp>
          <p:nvSpPr>
            <p:cNvPr id="61" name="TextBox 60"/>
            <p:cNvSpPr txBox="1"/>
            <p:nvPr/>
          </p:nvSpPr>
          <p:spPr>
            <a:xfrm>
              <a:off x="3719380" y="6849368"/>
              <a:ext cx="2915050" cy="746872"/>
            </a:xfrm>
            <a:prstGeom prst="rect">
              <a:avLst/>
            </a:prstGeom>
            <a:noFill/>
          </p:spPr>
          <p:txBody>
            <a:bodyPr wrap="none" rtlCol="0">
              <a:spAutoFit/>
            </a:bodyPr>
            <a:lstStyle/>
            <a:p>
              <a:r>
                <a:rPr lang="en-US" u="sng" dirty="0" smtClean="0"/>
                <a:t>Nucleus </a:t>
              </a:r>
              <a:r>
                <a:rPr lang="en-US" u="sng" dirty="0" err="1" smtClean="0"/>
                <a:t>Accumbens</a:t>
              </a:r>
              <a:r>
                <a:rPr lang="en-US" u="sng" dirty="0" smtClean="0"/>
                <a:t> </a:t>
              </a:r>
            </a:p>
            <a:p>
              <a:r>
                <a:rPr lang="en-US" u="sng" dirty="0" smtClean="0"/>
                <a:t>(NA)</a:t>
              </a:r>
              <a:endParaRPr lang="en-US" u="sng" dirty="0"/>
            </a:p>
          </p:txBody>
        </p:sp>
      </p:grpSp>
      <p:sp>
        <p:nvSpPr>
          <p:cNvPr id="4" name="TextBox 3"/>
          <p:cNvSpPr txBox="1"/>
          <p:nvPr/>
        </p:nvSpPr>
        <p:spPr>
          <a:xfrm>
            <a:off x="5105400" y="1088172"/>
            <a:ext cx="3448993" cy="4708981"/>
          </a:xfrm>
          <a:prstGeom prst="rect">
            <a:avLst/>
          </a:prstGeom>
          <a:noFill/>
        </p:spPr>
        <p:txBody>
          <a:bodyPr wrap="square" rtlCol="0">
            <a:spAutoFit/>
          </a:bodyPr>
          <a:lstStyle/>
          <a:p>
            <a:r>
              <a:rPr lang="en-US" sz="2000" dirty="0" smtClean="0"/>
              <a:t>The major pathway associated with the brain’s reward system is the dopamine neurons. Dopamine (DA) is used by the brain to “reward” behavior that the brain sees as life sustaining. </a:t>
            </a:r>
          </a:p>
          <a:p>
            <a:endParaRPr lang="en-US" sz="2000" dirty="0"/>
          </a:p>
          <a:p>
            <a:r>
              <a:rPr lang="en-US" sz="2000" dirty="0" smtClean="0"/>
              <a:t>In this image, GABA acts as a “brake” to block or slow the release of dopamine (DA). At rest, you have little dopamine being released.</a:t>
            </a:r>
            <a:endParaRPr lang="en-US" sz="2000" dirty="0"/>
          </a:p>
        </p:txBody>
      </p:sp>
      <p:sp>
        <p:nvSpPr>
          <p:cNvPr id="45" name="TextBox 44"/>
          <p:cNvSpPr txBox="1"/>
          <p:nvPr/>
        </p:nvSpPr>
        <p:spPr>
          <a:xfrm>
            <a:off x="2689429" y="1447800"/>
            <a:ext cx="1425371" cy="646331"/>
          </a:xfrm>
          <a:prstGeom prst="rect">
            <a:avLst/>
          </a:prstGeom>
          <a:noFill/>
        </p:spPr>
        <p:txBody>
          <a:bodyPr wrap="square" rtlCol="0">
            <a:spAutoFit/>
          </a:bodyPr>
          <a:lstStyle/>
          <a:p>
            <a:pPr algn="ctr"/>
            <a:r>
              <a:rPr lang="en-US" dirty="0"/>
              <a:t>m</a:t>
            </a:r>
            <a:r>
              <a:rPr lang="en-US" dirty="0" smtClean="0"/>
              <a:t>u-opioid receptor </a:t>
            </a:r>
            <a:endParaRPr lang="en-US" dirty="0"/>
          </a:p>
        </p:txBody>
      </p:sp>
      <p:sp>
        <p:nvSpPr>
          <p:cNvPr id="22" name="Oval 21"/>
          <p:cNvSpPr/>
          <p:nvPr/>
        </p:nvSpPr>
        <p:spPr>
          <a:xfrm>
            <a:off x="1394805" y="1519375"/>
            <a:ext cx="455088" cy="409179"/>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G</a:t>
            </a:r>
            <a:endParaRPr lang="en-US" dirty="0"/>
          </a:p>
        </p:txBody>
      </p:sp>
      <p:sp>
        <p:nvSpPr>
          <p:cNvPr id="46" name="Oval 45"/>
          <p:cNvSpPr/>
          <p:nvPr/>
        </p:nvSpPr>
        <p:spPr>
          <a:xfrm>
            <a:off x="704109" y="2075721"/>
            <a:ext cx="438891" cy="437905"/>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G</a:t>
            </a:r>
            <a:endParaRPr lang="en-US" dirty="0"/>
          </a:p>
        </p:txBody>
      </p:sp>
      <p:cxnSp>
        <p:nvCxnSpPr>
          <p:cNvPr id="36" name="Straight Arrow Connector 35"/>
          <p:cNvCxnSpPr/>
          <p:nvPr/>
        </p:nvCxnSpPr>
        <p:spPr>
          <a:xfrm flipH="1">
            <a:off x="1122358" y="1905365"/>
            <a:ext cx="289221" cy="160835"/>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3581400" y="4687669"/>
            <a:ext cx="1338828" cy="646331"/>
          </a:xfrm>
          <a:prstGeom prst="rect">
            <a:avLst/>
          </a:prstGeom>
          <a:noFill/>
        </p:spPr>
        <p:txBody>
          <a:bodyPr wrap="none" rtlCol="0">
            <a:spAutoFit/>
          </a:bodyPr>
          <a:lstStyle/>
          <a:p>
            <a:r>
              <a:rPr lang="en-US" dirty="0" smtClean="0"/>
              <a:t>Dopamine </a:t>
            </a:r>
          </a:p>
          <a:p>
            <a:r>
              <a:rPr lang="en-US" dirty="0" smtClean="0"/>
              <a:t>receptor</a:t>
            </a:r>
            <a:endParaRPr lang="en-US" dirty="0"/>
          </a:p>
        </p:txBody>
      </p:sp>
      <p:sp>
        <p:nvSpPr>
          <p:cNvPr id="41" name="Rectangle 40"/>
          <p:cNvSpPr/>
          <p:nvPr/>
        </p:nvSpPr>
        <p:spPr>
          <a:xfrm>
            <a:off x="-7074" y="4191000"/>
            <a:ext cx="1683474" cy="523220"/>
          </a:xfrm>
          <a:prstGeom prst="rect">
            <a:avLst/>
          </a:prstGeom>
        </p:spPr>
        <p:txBody>
          <a:bodyPr wrap="none">
            <a:spAutoFit/>
          </a:bodyPr>
          <a:lstStyle/>
          <a:p>
            <a:r>
              <a:rPr lang="en-US" sz="1400" b="1" dirty="0" smtClean="0">
                <a:solidFill>
                  <a:srgbClr val="FF0000"/>
                </a:solidFill>
              </a:rPr>
              <a:t>“Brake” to slow </a:t>
            </a:r>
          </a:p>
          <a:p>
            <a:r>
              <a:rPr lang="en-US" sz="1400" b="1" dirty="0" smtClean="0">
                <a:solidFill>
                  <a:srgbClr val="FF0000"/>
                </a:solidFill>
              </a:rPr>
              <a:t>DA release</a:t>
            </a:r>
            <a:endParaRPr lang="en-US" sz="1400" b="1" dirty="0">
              <a:solidFill>
                <a:srgbClr val="FF0000"/>
              </a:solidFill>
            </a:endParaRPr>
          </a:p>
        </p:txBody>
      </p:sp>
      <p:sp>
        <p:nvSpPr>
          <p:cNvPr id="57" name="TextBox 56"/>
          <p:cNvSpPr txBox="1"/>
          <p:nvPr/>
        </p:nvSpPr>
        <p:spPr>
          <a:xfrm>
            <a:off x="4876800" y="6563380"/>
            <a:ext cx="3657600" cy="523220"/>
          </a:xfrm>
          <a:prstGeom prst="rect">
            <a:avLst/>
          </a:prstGeom>
          <a:noFill/>
        </p:spPr>
        <p:txBody>
          <a:bodyPr wrap="square" rtlCol="0" anchor="b">
            <a:spAutoFit/>
          </a:bodyPr>
          <a:lstStyle/>
          <a:p>
            <a:pPr algn="ctr"/>
            <a:r>
              <a:rPr lang="en-US" sz="1400" dirty="0">
                <a:solidFill>
                  <a:schemeClr val="tx1">
                    <a:lumMod val="50000"/>
                  </a:schemeClr>
                </a:solidFill>
              </a:rPr>
              <a:t>© 2017 The Recovery Research Network</a:t>
            </a:r>
          </a:p>
          <a:p>
            <a:pPr algn="ctr"/>
            <a:endParaRPr lang="en-US" sz="1400" dirty="0"/>
          </a:p>
        </p:txBody>
      </p:sp>
      <p:sp>
        <p:nvSpPr>
          <p:cNvPr id="51" name="TextBox 50"/>
          <p:cNvSpPr txBox="1"/>
          <p:nvPr/>
        </p:nvSpPr>
        <p:spPr>
          <a:xfrm>
            <a:off x="3012757" y="3928646"/>
            <a:ext cx="492443" cy="338554"/>
          </a:xfrm>
          <a:prstGeom prst="rect">
            <a:avLst/>
          </a:prstGeom>
          <a:noFill/>
        </p:spPr>
        <p:txBody>
          <a:bodyPr wrap="none" rtlCol="0">
            <a:spAutoFit/>
          </a:bodyPr>
          <a:lstStyle/>
          <a:p>
            <a:r>
              <a:rPr lang="en-US" sz="1600" dirty="0" smtClean="0"/>
              <a:t>DA</a:t>
            </a:r>
            <a:endParaRPr lang="en-US" sz="1600" dirty="0"/>
          </a:p>
        </p:txBody>
      </p:sp>
      <p:cxnSp>
        <p:nvCxnSpPr>
          <p:cNvPr id="62" name="Straight Arrow Connector 61"/>
          <p:cNvCxnSpPr/>
          <p:nvPr/>
        </p:nvCxnSpPr>
        <p:spPr>
          <a:xfrm flipV="1">
            <a:off x="2593703" y="4229897"/>
            <a:ext cx="530497" cy="229693"/>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56022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1" name="TextBox 60"/>
          <p:cNvSpPr txBox="1"/>
          <p:nvPr/>
        </p:nvSpPr>
        <p:spPr>
          <a:xfrm>
            <a:off x="515047" y="2047948"/>
            <a:ext cx="364202" cy="369332"/>
          </a:xfrm>
          <a:prstGeom prst="rect">
            <a:avLst/>
          </a:prstGeom>
          <a:noFill/>
        </p:spPr>
        <p:txBody>
          <a:bodyPr wrap="none" rtlCol="0">
            <a:spAutoFit/>
          </a:bodyPr>
          <a:lstStyle/>
          <a:p>
            <a:r>
              <a:rPr lang="en-US" dirty="0" smtClean="0"/>
              <a:t>G</a:t>
            </a:r>
            <a:endParaRPr lang="en-US" dirty="0"/>
          </a:p>
        </p:txBody>
      </p:sp>
      <p:sp>
        <p:nvSpPr>
          <p:cNvPr id="3" name="&quot;No&quot; Symbol 2"/>
          <p:cNvSpPr/>
          <p:nvPr/>
        </p:nvSpPr>
        <p:spPr>
          <a:xfrm>
            <a:off x="492960" y="2023639"/>
            <a:ext cx="450031" cy="419274"/>
          </a:xfrm>
          <a:prstGeom prst="noSmoking">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solidFill>
                <a:schemeClr val="tx1"/>
              </a:solidFill>
            </a:endParaRPr>
          </a:p>
        </p:txBody>
      </p:sp>
      <p:sp>
        <p:nvSpPr>
          <p:cNvPr id="2" name="Title 1"/>
          <p:cNvSpPr>
            <a:spLocks noGrp="1"/>
          </p:cNvSpPr>
          <p:nvPr>
            <p:ph type="title"/>
          </p:nvPr>
        </p:nvSpPr>
        <p:spPr>
          <a:xfrm>
            <a:off x="457200" y="76200"/>
            <a:ext cx="7924800" cy="1143000"/>
          </a:xfrm>
        </p:spPr>
        <p:txBody>
          <a:bodyPr anchor="t">
            <a:normAutofit/>
          </a:bodyPr>
          <a:lstStyle/>
          <a:p>
            <a:pPr algn="ctr"/>
            <a:r>
              <a:rPr lang="en-US" dirty="0" smtClean="0"/>
              <a:t>Natural Rewarding Behavior</a:t>
            </a:r>
            <a:endParaRPr lang="en-US" dirty="0"/>
          </a:p>
        </p:txBody>
      </p:sp>
      <p:grpSp>
        <p:nvGrpSpPr>
          <p:cNvPr id="28" name="Group 27"/>
          <p:cNvGrpSpPr/>
          <p:nvPr/>
        </p:nvGrpSpPr>
        <p:grpSpPr>
          <a:xfrm rot="6580603">
            <a:off x="2039775" y="1269586"/>
            <a:ext cx="1084663" cy="646461"/>
            <a:chOff x="4944656" y="2951018"/>
            <a:chExt cx="1326603" cy="858982"/>
          </a:xfrm>
        </p:grpSpPr>
        <p:sp>
          <p:nvSpPr>
            <p:cNvPr id="11" name="Rectangle 10"/>
            <p:cNvSpPr/>
            <p:nvPr/>
          </p:nvSpPr>
          <p:spPr>
            <a:xfrm>
              <a:off x="51816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3340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54864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6388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7912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9436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60960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c 17"/>
            <p:cNvSpPr/>
            <p:nvPr/>
          </p:nvSpPr>
          <p:spPr>
            <a:xfrm rot="6839058" flipH="1" flipV="1">
              <a:off x="5403899" y="3205261"/>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Arc 18"/>
            <p:cNvSpPr/>
            <p:nvPr/>
          </p:nvSpPr>
          <p:spPr>
            <a:xfrm rot="6839058" flipH="1" flipV="1">
              <a:off x="5719518" y="3205261"/>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Arc 19"/>
            <p:cNvSpPr/>
            <p:nvPr/>
          </p:nvSpPr>
          <p:spPr>
            <a:xfrm rot="6839058" flipH="1" flipV="1">
              <a:off x="6024318" y="3198740"/>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Arc 20"/>
            <p:cNvSpPr/>
            <p:nvPr/>
          </p:nvSpPr>
          <p:spPr>
            <a:xfrm rot="3443119" flipV="1">
              <a:off x="5520928" y="3371856"/>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Arc 22"/>
            <p:cNvSpPr/>
            <p:nvPr/>
          </p:nvSpPr>
          <p:spPr>
            <a:xfrm rot="3443119" flipV="1">
              <a:off x="5216128" y="3371856"/>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Arc 23"/>
            <p:cNvSpPr/>
            <p:nvPr/>
          </p:nvSpPr>
          <p:spPr>
            <a:xfrm rot="3443119" flipV="1">
              <a:off x="5850189" y="3382843"/>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5624945" y="3560618"/>
              <a:ext cx="562198" cy="249382"/>
            </a:xfrm>
            <a:custGeom>
              <a:avLst/>
              <a:gdLst>
                <a:gd name="connsiteX0" fmla="*/ 512619 w 562198"/>
                <a:gd name="connsiteY0" fmla="*/ 0 h 249382"/>
                <a:gd name="connsiteX1" fmla="*/ 526473 w 562198"/>
                <a:gd name="connsiteY1" fmla="*/ 221673 h 249382"/>
                <a:gd name="connsiteX2" fmla="*/ 110837 w 562198"/>
                <a:gd name="connsiteY2" fmla="*/ 207818 h 249382"/>
                <a:gd name="connsiteX3" fmla="*/ 0 w 562198"/>
                <a:gd name="connsiteY3" fmla="*/ 249382 h 249382"/>
              </a:gdLst>
              <a:ahLst/>
              <a:cxnLst>
                <a:cxn ang="0">
                  <a:pos x="connsiteX0" y="connsiteY0"/>
                </a:cxn>
                <a:cxn ang="0">
                  <a:pos x="connsiteX1" y="connsiteY1"/>
                </a:cxn>
                <a:cxn ang="0">
                  <a:pos x="connsiteX2" y="connsiteY2"/>
                </a:cxn>
                <a:cxn ang="0">
                  <a:pos x="connsiteX3" y="connsiteY3"/>
                </a:cxn>
              </a:cxnLst>
              <a:rect l="l" t="t" r="r" b="b"/>
              <a:pathLst>
                <a:path w="562198" h="249382">
                  <a:moveTo>
                    <a:pt x="512619" y="0"/>
                  </a:moveTo>
                  <a:cubicBezTo>
                    <a:pt x="553028" y="93518"/>
                    <a:pt x="593437" y="187037"/>
                    <a:pt x="526473" y="221673"/>
                  </a:cubicBezTo>
                  <a:cubicBezTo>
                    <a:pt x="459509" y="256309"/>
                    <a:pt x="198582" y="203200"/>
                    <a:pt x="110837" y="207818"/>
                  </a:cubicBezTo>
                  <a:cubicBezTo>
                    <a:pt x="23092" y="212436"/>
                    <a:pt x="11546" y="230909"/>
                    <a:pt x="0" y="249382"/>
                  </a:cubicBez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4944656" y="2951018"/>
              <a:ext cx="274795" cy="332509"/>
            </a:xfrm>
            <a:custGeom>
              <a:avLst/>
              <a:gdLst>
                <a:gd name="connsiteX0" fmla="*/ 250799 w 274795"/>
                <a:gd name="connsiteY0" fmla="*/ 332509 h 332509"/>
                <a:gd name="connsiteX1" fmla="*/ 250799 w 274795"/>
                <a:gd name="connsiteY1" fmla="*/ 221673 h 332509"/>
                <a:gd name="connsiteX2" fmla="*/ 1417 w 274795"/>
                <a:gd name="connsiteY2" fmla="*/ 96982 h 332509"/>
                <a:gd name="connsiteX3" fmla="*/ 167671 w 274795"/>
                <a:gd name="connsiteY3" fmla="*/ 0 h 332509"/>
              </a:gdLst>
              <a:ahLst/>
              <a:cxnLst>
                <a:cxn ang="0">
                  <a:pos x="connsiteX0" y="connsiteY0"/>
                </a:cxn>
                <a:cxn ang="0">
                  <a:pos x="connsiteX1" y="connsiteY1"/>
                </a:cxn>
                <a:cxn ang="0">
                  <a:pos x="connsiteX2" y="connsiteY2"/>
                </a:cxn>
                <a:cxn ang="0">
                  <a:pos x="connsiteX3" y="connsiteY3"/>
                </a:cxn>
              </a:cxnLst>
              <a:rect l="l" t="t" r="r" b="b"/>
              <a:pathLst>
                <a:path w="274795" h="332509">
                  <a:moveTo>
                    <a:pt x="250799" y="332509"/>
                  </a:moveTo>
                  <a:cubicBezTo>
                    <a:pt x="271581" y="296718"/>
                    <a:pt x="292363" y="260927"/>
                    <a:pt x="250799" y="221673"/>
                  </a:cubicBezTo>
                  <a:cubicBezTo>
                    <a:pt x="209235" y="182419"/>
                    <a:pt x="15272" y="133928"/>
                    <a:pt x="1417" y="96982"/>
                  </a:cubicBezTo>
                  <a:cubicBezTo>
                    <a:pt x="-12438" y="60036"/>
                    <a:pt x="77616" y="30018"/>
                    <a:pt x="167671" y="0"/>
                  </a:cubicBez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Oval 28"/>
          <p:cNvSpPr/>
          <p:nvPr/>
        </p:nvSpPr>
        <p:spPr>
          <a:xfrm rot="6159782">
            <a:off x="2814427" y="1248723"/>
            <a:ext cx="332774" cy="134743"/>
          </a:xfrm>
          <a:prstGeom prst="ellipse">
            <a:avLst/>
          </a:prstGeom>
          <a:solidFill>
            <a:schemeClr val="accent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grpSp>
        <p:nvGrpSpPr>
          <p:cNvPr id="10" name="Group 9"/>
          <p:cNvGrpSpPr/>
          <p:nvPr/>
        </p:nvGrpSpPr>
        <p:grpSpPr>
          <a:xfrm rot="20287682">
            <a:off x="1801621" y="2207421"/>
            <a:ext cx="3054180" cy="4068862"/>
            <a:chOff x="1053545" y="1819157"/>
            <a:chExt cx="3464348" cy="4606913"/>
          </a:xfrm>
        </p:grpSpPr>
        <p:sp>
          <p:nvSpPr>
            <p:cNvPr id="5" name="Right Bracket 4"/>
            <p:cNvSpPr/>
            <p:nvPr/>
          </p:nvSpPr>
          <p:spPr>
            <a:xfrm rot="1391230">
              <a:off x="1053545" y="1819157"/>
              <a:ext cx="1208907" cy="3633779"/>
            </a:xfrm>
            <a:prstGeom prst="rightBracket">
              <a:avLst>
                <a:gd name="adj" fmla="val 38739"/>
              </a:avLst>
            </a:prstGeom>
            <a:ln>
              <a:solidFill>
                <a:schemeClr val="tx1"/>
              </a:solidFill>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Moon 6"/>
            <p:cNvSpPr/>
            <p:nvPr/>
          </p:nvSpPr>
          <p:spPr>
            <a:xfrm rot="12103961">
              <a:off x="2841493" y="2692270"/>
              <a:ext cx="1676400" cy="3733800"/>
            </a:xfrm>
            <a:prstGeom prst="moon">
              <a:avLst>
                <a:gd name="adj" fmla="val 87500"/>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grpSp>
      <p:sp>
        <p:nvSpPr>
          <p:cNvPr id="33" name="Arc 32"/>
          <p:cNvSpPr/>
          <p:nvPr/>
        </p:nvSpPr>
        <p:spPr>
          <a:xfrm rot="12716040">
            <a:off x="679106" y="2320901"/>
            <a:ext cx="2016479" cy="1841000"/>
          </a:xfrm>
          <a:prstGeom prst="arc">
            <a:avLst>
              <a:gd name="adj1" fmla="val 15226853"/>
              <a:gd name="adj2" fmla="val 20320474"/>
            </a:avLst>
          </a:prstGeom>
          <a:ln w="9525" cap="rnd">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5" name="Straight Connector 34"/>
          <p:cNvCxnSpPr/>
          <p:nvPr/>
        </p:nvCxnSpPr>
        <p:spPr>
          <a:xfrm rot="20287682" flipV="1">
            <a:off x="1277941" y="4019811"/>
            <a:ext cx="327296" cy="223849"/>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0" name="Flowchart: Connector 39"/>
          <p:cNvSpPr/>
          <p:nvPr/>
        </p:nvSpPr>
        <p:spPr>
          <a:xfrm rot="20287682">
            <a:off x="1918647" y="4029324"/>
            <a:ext cx="602756" cy="570332"/>
          </a:xfrm>
          <a:prstGeom prst="flowChartConnector">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200" dirty="0" smtClean="0"/>
              <a:t>DA</a:t>
            </a:r>
            <a:endParaRPr lang="en-US" sz="1200" dirty="0"/>
          </a:p>
        </p:txBody>
      </p:sp>
      <p:sp>
        <p:nvSpPr>
          <p:cNvPr id="46" name="Isosceles Triangle 45"/>
          <p:cNvSpPr/>
          <p:nvPr/>
        </p:nvSpPr>
        <p:spPr>
          <a:xfrm rot="16268689">
            <a:off x="3659660" y="3767638"/>
            <a:ext cx="1387242" cy="1647241"/>
          </a:xfrm>
          <a:prstGeom prst="triangle">
            <a:avLst/>
          </a:prstGeom>
          <a:solidFill>
            <a:srgbClr val="FFFF00">
              <a:alpha val="25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Can 38"/>
          <p:cNvSpPr/>
          <p:nvPr/>
        </p:nvSpPr>
        <p:spPr>
          <a:xfrm rot="16458443">
            <a:off x="3465855" y="4283434"/>
            <a:ext cx="336502" cy="498741"/>
          </a:xfrm>
          <a:prstGeom prst="can">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56" name="TextBox 55"/>
          <p:cNvSpPr txBox="1"/>
          <p:nvPr/>
        </p:nvSpPr>
        <p:spPr>
          <a:xfrm rot="20287682">
            <a:off x="2926577" y="4342122"/>
            <a:ext cx="534809" cy="338554"/>
          </a:xfrm>
          <a:prstGeom prst="rect">
            <a:avLst/>
          </a:prstGeom>
          <a:noFill/>
        </p:spPr>
        <p:txBody>
          <a:bodyPr wrap="square" rtlCol="0">
            <a:spAutoFit/>
          </a:bodyPr>
          <a:lstStyle/>
          <a:p>
            <a:r>
              <a:rPr lang="en-US" sz="1600" b="1" dirty="0" smtClean="0"/>
              <a:t>DA</a:t>
            </a:r>
            <a:endParaRPr lang="en-US" sz="1600" b="1" dirty="0"/>
          </a:p>
        </p:txBody>
      </p:sp>
      <p:sp>
        <p:nvSpPr>
          <p:cNvPr id="57" name="TextBox 56"/>
          <p:cNvSpPr txBox="1"/>
          <p:nvPr/>
        </p:nvSpPr>
        <p:spPr>
          <a:xfrm rot="20287682">
            <a:off x="2842301" y="4652521"/>
            <a:ext cx="532517" cy="338554"/>
          </a:xfrm>
          <a:prstGeom prst="rect">
            <a:avLst/>
          </a:prstGeom>
          <a:noFill/>
        </p:spPr>
        <p:txBody>
          <a:bodyPr wrap="square" rtlCol="0">
            <a:spAutoFit/>
          </a:bodyPr>
          <a:lstStyle/>
          <a:p>
            <a:r>
              <a:rPr lang="en-US" sz="1600" b="1" dirty="0" smtClean="0"/>
              <a:t>DA</a:t>
            </a:r>
            <a:endParaRPr lang="en-US" sz="1600" b="1" dirty="0"/>
          </a:p>
        </p:txBody>
      </p:sp>
      <p:sp>
        <p:nvSpPr>
          <p:cNvPr id="58" name="TextBox 57"/>
          <p:cNvSpPr txBox="1"/>
          <p:nvPr/>
        </p:nvSpPr>
        <p:spPr>
          <a:xfrm rot="20287682">
            <a:off x="3086169" y="4802601"/>
            <a:ext cx="691640" cy="338554"/>
          </a:xfrm>
          <a:prstGeom prst="rect">
            <a:avLst/>
          </a:prstGeom>
          <a:noFill/>
        </p:spPr>
        <p:txBody>
          <a:bodyPr wrap="square" rtlCol="0">
            <a:spAutoFit/>
          </a:bodyPr>
          <a:lstStyle/>
          <a:p>
            <a:r>
              <a:rPr lang="en-US" sz="1600" b="1" dirty="0" smtClean="0"/>
              <a:t>DA</a:t>
            </a:r>
            <a:endParaRPr lang="en-US" sz="1600" b="1" dirty="0"/>
          </a:p>
        </p:txBody>
      </p:sp>
      <p:sp>
        <p:nvSpPr>
          <p:cNvPr id="59" name="TextBox 58"/>
          <p:cNvSpPr txBox="1"/>
          <p:nvPr/>
        </p:nvSpPr>
        <p:spPr>
          <a:xfrm rot="20287682">
            <a:off x="2915269" y="3901916"/>
            <a:ext cx="558877" cy="338554"/>
          </a:xfrm>
          <a:prstGeom prst="rect">
            <a:avLst/>
          </a:prstGeom>
          <a:noFill/>
        </p:spPr>
        <p:txBody>
          <a:bodyPr wrap="square" rtlCol="0">
            <a:spAutoFit/>
          </a:bodyPr>
          <a:lstStyle/>
          <a:p>
            <a:r>
              <a:rPr lang="en-US" sz="1600" b="1" dirty="0" smtClean="0"/>
              <a:t>DA</a:t>
            </a:r>
            <a:endParaRPr lang="en-US" sz="1600" b="1" dirty="0"/>
          </a:p>
        </p:txBody>
      </p:sp>
      <p:sp>
        <p:nvSpPr>
          <p:cNvPr id="47" name="Flowchart: Connector 46"/>
          <p:cNvSpPr/>
          <p:nvPr/>
        </p:nvSpPr>
        <p:spPr>
          <a:xfrm rot="20287682">
            <a:off x="1830468" y="4892480"/>
            <a:ext cx="601870" cy="534339"/>
          </a:xfrm>
          <a:prstGeom prst="flowChartConnector">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200" dirty="0" smtClean="0"/>
              <a:t>DA</a:t>
            </a:r>
            <a:endParaRPr lang="en-US" sz="1200" dirty="0"/>
          </a:p>
        </p:txBody>
      </p:sp>
      <p:sp>
        <p:nvSpPr>
          <p:cNvPr id="48" name="Flowchart: Connector 47"/>
          <p:cNvSpPr/>
          <p:nvPr/>
        </p:nvSpPr>
        <p:spPr>
          <a:xfrm rot="20287682">
            <a:off x="1287432" y="4392011"/>
            <a:ext cx="586801" cy="542014"/>
          </a:xfrm>
          <a:prstGeom prst="flowChartConnector">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200" dirty="0" smtClean="0"/>
              <a:t>DA</a:t>
            </a:r>
            <a:endParaRPr lang="en-US" sz="1200" dirty="0"/>
          </a:p>
        </p:txBody>
      </p:sp>
      <p:sp>
        <p:nvSpPr>
          <p:cNvPr id="52" name="Right Bracket 51"/>
          <p:cNvSpPr/>
          <p:nvPr/>
        </p:nvSpPr>
        <p:spPr>
          <a:xfrm rot="5963836">
            <a:off x="1090289" y="410824"/>
            <a:ext cx="903697" cy="2173531"/>
          </a:xfrm>
          <a:prstGeom prst="rightBracket">
            <a:avLst>
              <a:gd name="adj" fmla="val 38739"/>
            </a:avLst>
          </a:prstGeom>
          <a:ln>
            <a:solidFill>
              <a:schemeClr val="tx1"/>
            </a:solidFill>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6" name="Straight Connector 5"/>
          <p:cNvCxnSpPr/>
          <p:nvPr/>
        </p:nvCxnSpPr>
        <p:spPr>
          <a:xfrm>
            <a:off x="70900" y="2686480"/>
            <a:ext cx="981888" cy="0"/>
          </a:xfrm>
          <a:prstGeom prst="line">
            <a:avLst/>
          </a:prstGeom>
          <a:effectLst>
            <a:outerShdw blurRad="50800" dist="50800" dir="5400000" algn="ctr" rotWithShape="0">
              <a:schemeClr val="tx1"/>
            </a:outerShdw>
          </a:effectLst>
        </p:spPr>
        <p:style>
          <a:lnRef idx="1">
            <a:schemeClr val="dk1"/>
          </a:lnRef>
          <a:fillRef idx="0">
            <a:schemeClr val="dk1"/>
          </a:fillRef>
          <a:effectRef idx="0">
            <a:schemeClr val="dk1"/>
          </a:effectRef>
          <a:fontRef idx="minor">
            <a:schemeClr val="tx1"/>
          </a:fontRef>
        </p:style>
      </p:cxnSp>
      <p:cxnSp>
        <p:nvCxnSpPr>
          <p:cNvPr id="53" name="Straight Connector 52"/>
          <p:cNvCxnSpPr/>
          <p:nvPr/>
        </p:nvCxnSpPr>
        <p:spPr>
          <a:xfrm>
            <a:off x="1183707" y="2753780"/>
            <a:ext cx="503394" cy="0"/>
          </a:xfrm>
          <a:prstGeom prst="line">
            <a:avLst/>
          </a:prstGeom>
          <a:ln>
            <a:solidFill>
              <a:schemeClr val="tx1"/>
            </a:solidFill>
            <a:prstDash val="dash"/>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1118248" y="5647699"/>
            <a:ext cx="503394" cy="0"/>
          </a:xfrm>
          <a:prstGeom prst="line">
            <a:avLst/>
          </a:prstGeom>
          <a:ln>
            <a:solidFill>
              <a:schemeClr val="tx1"/>
            </a:solidFill>
            <a:prstDash val="dash"/>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70900" y="5715000"/>
            <a:ext cx="981888" cy="0"/>
          </a:xfrm>
          <a:prstGeom prst="line">
            <a:avLst/>
          </a:prstGeom>
          <a:effectLst>
            <a:outerShdw blurRad="50800" dist="50800" dir="5400000" algn="ctr" rotWithShape="0">
              <a:schemeClr val="tx1"/>
            </a:outerShdw>
          </a:effectLst>
        </p:spPr>
        <p:style>
          <a:lnRef idx="1">
            <a:schemeClr val="dk1"/>
          </a:lnRef>
          <a:fillRef idx="0">
            <a:schemeClr val="dk1"/>
          </a:fillRef>
          <a:effectRef idx="0">
            <a:schemeClr val="dk1"/>
          </a:effectRef>
          <a:fontRef idx="minor">
            <a:schemeClr val="tx1"/>
          </a:fontRef>
        </p:style>
      </p:cxnSp>
      <p:sp>
        <p:nvSpPr>
          <p:cNvPr id="49" name="Can 48"/>
          <p:cNvSpPr/>
          <p:nvPr/>
        </p:nvSpPr>
        <p:spPr>
          <a:xfrm>
            <a:off x="514767" y="2442912"/>
            <a:ext cx="327296" cy="512769"/>
          </a:xfrm>
          <a:prstGeom prst="can">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p>
        </p:txBody>
      </p:sp>
      <p:sp>
        <p:nvSpPr>
          <p:cNvPr id="50" name="&quot;No&quot; Symbol 49"/>
          <p:cNvSpPr/>
          <p:nvPr/>
        </p:nvSpPr>
        <p:spPr>
          <a:xfrm>
            <a:off x="670506" y="3492457"/>
            <a:ext cx="450031" cy="419274"/>
          </a:xfrm>
          <a:prstGeom prst="noSmoking">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solidFill>
                <a:schemeClr val="tx1"/>
              </a:solidFill>
            </a:endParaRPr>
          </a:p>
        </p:txBody>
      </p:sp>
      <p:sp>
        <p:nvSpPr>
          <p:cNvPr id="60" name="TextBox 59"/>
          <p:cNvSpPr txBox="1"/>
          <p:nvPr/>
        </p:nvSpPr>
        <p:spPr>
          <a:xfrm>
            <a:off x="3753802" y="4363891"/>
            <a:ext cx="1305733" cy="369332"/>
          </a:xfrm>
          <a:prstGeom prst="rect">
            <a:avLst/>
          </a:prstGeom>
          <a:noFill/>
        </p:spPr>
        <p:txBody>
          <a:bodyPr wrap="square" rtlCol="0">
            <a:spAutoFit/>
          </a:bodyPr>
          <a:lstStyle/>
          <a:p>
            <a:pPr algn="ctr"/>
            <a:r>
              <a:rPr lang="en-US" b="1" dirty="0" smtClean="0"/>
              <a:t>Reward!  </a:t>
            </a:r>
            <a:endParaRPr lang="en-US" b="1" dirty="0"/>
          </a:p>
        </p:txBody>
      </p:sp>
      <p:sp>
        <p:nvSpPr>
          <p:cNvPr id="22" name="TextBox 21"/>
          <p:cNvSpPr txBox="1"/>
          <p:nvPr/>
        </p:nvSpPr>
        <p:spPr>
          <a:xfrm>
            <a:off x="5265625" y="914400"/>
            <a:ext cx="3192575" cy="5324535"/>
          </a:xfrm>
          <a:prstGeom prst="rect">
            <a:avLst/>
          </a:prstGeom>
          <a:noFill/>
        </p:spPr>
        <p:txBody>
          <a:bodyPr wrap="square" rtlCol="0">
            <a:spAutoFit/>
          </a:bodyPr>
          <a:lstStyle/>
          <a:p>
            <a:r>
              <a:rPr lang="en-US" sz="2000" dirty="0" smtClean="0"/>
              <a:t>Under natural rewarding behavior (ex. “Runner’s High”), activation of the mu-opioid receptor, by the body’s natural chemicals (endorphins),  blocks the release of GABA. This removes the “brake,” allowing for release of dopamine (DA). You experience this as pleasure or euphoria.</a:t>
            </a:r>
          </a:p>
          <a:p>
            <a:endParaRPr lang="en-US" sz="2000" dirty="0"/>
          </a:p>
          <a:p>
            <a:r>
              <a:rPr lang="en-US" sz="2000" dirty="0" smtClean="0"/>
              <a:t>This is the body’s natural reward process to encourage repeating this behavior in the future.</a:t>
            </a:r>
          </a:p>
        </p:txBody>
      </p:sp>
      <p:sp>
        <p:nvSpPr>
          <p:cNvPr id="63" name="TextBox 62"/>
          <p:cNvSpPr txBox="1"/>
          <p:nvPr/>
        </p:nvSpPr>
        <p:spPr>
          <a:xfrm>
            <a:off x="2514600" y="1530978"/>
            <a:ext cx="1425371" cy="646331"/>
          </a:xfrm>
          <a:prstGeom prst="rect">
            <a:avLst/>
          </a:prstGeom>
          <a:noFill/>
        </p:spPr>
        <p:txBody>
          <a:bodyPr wrap="square" rtlCol="0">
            <a:spAutoFit/>
          </a:bodyPr>
          <a:lstStyle/>
          <a:p>
            <a:pPr algn="ctr"/>
            <a:r>
              <a:rPr lang="en-US" dirty="0"/>
              <a:t>m</a:t>
            </a:r>
            <a:r>
              <a:rPr lang="en-US" dirty="0" smtClean="0"/>
              <a:t>u-opioid receptor </a:t>
            </a:r>
            <a:endParaRPr lang="en-US" dirty="0"/>
          </a:p>
        </p:txBody>
      </p:sp>
      <p:sp>
        <p:nvSpPr>
          <p:cNvPr id="64" name="TextBox 63"/>
          <p:cNvSpPr txBox="1"/>
          <p:nvPr/>
        </p:nvSpPr>
        <p:spPr>
          <a:xfrm>
            <a:off x="0" y="6211669"/>
            <a:ext cx="2799164" cy="646331"/>
          </a:xfrm>
          <a:prstGeom prst="rect">
            <a:avLst/>
          </a:prstGeom>
          <a:noFill/>
        </p:spPr>
        <p:txBody>
          <a:bodyPr wrap="none" rtlCol="0">
            <a:spAutoFit/>
          </a:bodyPr>
          <a:lstStyle/>
          <a:p>
            <a:r>
              <a:rPr lang="en-US" u="sng" dirty="0" smtClean="0"/>
              <a:t>Ventral </a:t>
            </a:r>
            <a:r>
              <a:rPr lang="en-US" u="sng" dirty="0" err="1" smtClean="0"/>
              <a:t>Tagmental</a:t>
            </a:r>
            <a:r>
              <a:rPr lang="en-US" u="sng" dirty="0" smtClean="0"/>
              <a:t> Area</a:t>
            </a:r>
          </a:p>
          <a:p>
            <a:r>
              <a:rPr lang="en-US" u="sng" dirty="0" smtClean="0"/>
              <a:t>(</a:t>
            </a:r>
            <a:r>
              <a:rPr lang="en-US" u="sng" dirty="0" err="1" smtClean="0"/>
              <a:t>VTA</a:t>
            </a:r>
            <a:r>
              <a:rPr lang="en-US" u="sng" dirty="0" smtClean="0"/>
              <a:t>)</a:t>
            </a:r>
            <a:endParaRPr lang="en-US" u="sng" dirty="0"/>
          </a:p>
        </p:txBody>
      </p:sp>
      <p:sp>
        <p:nvSpPr>
          <p:cNvPr id="65" name="TextBox 64"/>
          <p:cNvSpPr txBox="1"/>
          <p:nvPr/>
        </p:nvSpPr>
        <p:spPr>
          <a:xfrm>
            <a:off x="3124200" y="6211669"/>
            <a:ext cx="2390398" cy="646331"/>
          </a:xfrm>
          <a:prstGeom prst="rect">
            <a:avLst/>
          </a:prstGeom>
          <a:noFill/>
        </p:spPr>
        <p:txBody>
          <a:bodyPr wrap="none" rtlCol="0">
            <a:spAutoFit/>
          </a:bodyPr>
          <a:lstStyle/>
          <a:p>
            <a:r>
              <a:rPr lang="en-US" u="sng" dirty="0" smtClean="0"/>
              <a:t>Nucleus </a:t>
            </a:r>
            <a:r>
              <a:rPr lang="en-US" u="sng" dirty="0" err="1" smtClean="0"/>
              <a:t>Accumbens</a:t>
            </a:r>
            <a:r>
              <a:rPr lang="en-US" u="sng" dirty="0" smtClean="0"/>
              <a:t> </a:t>
            </a:r>
          </a:p>
          <a:p>
            <a:r>
              <a:rPr lang="en-US" u="sng" dirty="0" smtClean="0"/>
              <a:t>(NA)</a:t>
            </a:r>
            <a:endParaRPr lang="en-US" u="sng" dirty="0"/>
          </a:p>
        </p:txBody>
      </p:sp>
      <p:sp>
        <p:nvSpPr>
          <p:cNvPr id="66" name="TextBox 65"/>
          <p:cNvSpPr txBox="1"/>
          <p:nvPr/>
        </p:nvSpPr>
        <p:spPr>
          <a:xfrm>
            <a:off x="4876800" y="6563380"/>
            <a:ext cx="3657600" cy="523220"/>
          </a:xfrm>
          <a:prstGeom prst="rect">
            <a:avLst/>
          </a:prstGeom>
          <a:noFill/>
        </p:spPr>
        <p:txBody>
          <a:bodyPr wrap="square" rtlCol="0" anchor="b">
            <a:spAutoFit/>
          </a:bodyPr>
          <a:lstStyle/>
          <a:p>
            <a:pPr algn="ctr"/>
            <a:r>
              <a:rPr lang="en-US" sz="1400" dirty="0">
                <a:solidFill>
                  <a:schemeClr val="tx1">
                    <a:lumMod val="50000"/>
                  </a:schemeClr>
                </a:solidFill>
              </a:rPr>
              <a:t>© 2017 The Recovery Research Network</a:t>
            </a:r>
          </a:p>
          <a:p>
            <a:pPr algn="ctr"/>
            <a:endParaRPr lang="en-US" sz="1400" dirty="0"/>
          </a:p>
        </p:txBody>
      </p:sp>
      <p:sp>
        <p:nvSpPr>
          <p:cNvPr id="67" name="TextBox 66"/>
          <p:cNvSpPr txBox="1"/>
          <p:nvPr/>
        </p:nvSpPr>
        <p:spPr>
          <a:xfrm>
            <a:off x="609600" y="908447"/>
            <a:ext cx="1026243" cy="615553"/>
          </a:xfrm>
          <a:prstGeom prst="rect">
            <a:avLst/>
          </a:prstGeom>
          <a:noFill/>
        </p:spPr>
        <p:txBody>
          <a:bodyPr wrap="none" rtlCol="0">
            <a:spAutoFit/>
          </a:bodyPr>
          <a:lstStyle/>
          <a:p>
            <a:r>
              <a:rPr lang="en-US" dirty="0" smtClean="0"/>
              <a:t>GABA </a:t>
            </a:r>
          </a:p>
          <a:p>
            <a:r>
              <a:rPr lang="en-US" sz="1600" dirty="0" smtClean="0"/>
              <a:t>(“brake”)</a:t>
            </a:r>
            <a:endParaRPr lang="en-US" sz="1600" dirty="0"/>
          </a:p>
        </p:txBody>
      </p:sp>
      <p:sp>
        <p:nvSpPr>
          <p:cNvPr id="68" name="Oval 67"/>
          <p:cNvSpPr/>
          <p:nvPr/>
        </p:nvSpPr>
        <p:spPr>
          <a:xfrm>
            <a:off x="1394805" y="1519375"/>
            <a:ext cx="455088" cy="409179"/>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G</a:t>
            </a:r>
            <a:endParaRPr lang="en-US" dirty="0"/>
          </a:p>
        </p:txBody>
      </p:sp>
      <p:sp>
        <p:nvSpPr>
          <p:cNvPr id="69" name="Arc 68"/>
          <p:cNvSpPr/>
          <p:nvPr/>
        </p:nvSpPr>
        <p:spPr>
          <a:xfrm rot="20050027">
            <a:off x="1234980" y="1150306"/>
            <a:ext cx="2395311" cy="1681733"/>
          </a:xfrm>
          <a:prstGeom prst="arc">
            <a:avLst>
              <a:gd name="adj1" fmla="val 15226853"/>
              <a:gd name="adj2" fmla="val 19515597"/>
            </a:avLst>
          </a:prstGeom>
          <a:ln w="9525" cap="rnd">
            <a:solidFill>
              <a:srgbClr val="FF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70" name="Straight Connector 69"/>
          <p:cNvCxnSpPr/>
          <p:nvPr/>
        </p:nvCxnSpPr>
        <p:spPr>
          <a:xfrm>
            <a:off x="1742131" y="1275205"/>
            <a:ext cx="211942" cy="181545"/>
          </a:xfrm>
          <a:prstGeom prst="line">
            <a:avLst/>
          </a:prstGeom>
          <a:ln w="952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flipV="1">
            <a:off x="2592346" y="4174263"/>
            <a:ext cx="370187" cy="158123"/>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a:off x="2648513" y="4424691"/>
            <a:ext cx="399487" cy="27"/>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2592346" y="4511384"/>
            <a:ext cx="370187" cy="207926"/>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74" name="Chord 73"/>
          <p:cNvSpPr/>
          <p:nvPr/>
        </p:nvSpPr>
        <p:spPr>
          <a:xfrm rot="1205171">
            <a:off x="2423241" y="4641023"/>
            <a:ext cx="630047" cy="524539"/>
          </a:xfrm>
          <a:prstGeom prst="chord">
            <a:avLst>
              <a:gd name="adj1" fmla="val 3704664"/>
              <a:gd name="adj2" fmla="val 15632292"/>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sp>
        <p:nvSpPr>
          <p:cNvPr id="75" name="TextBox 74"/>
          <p:cNvSpPr txBox="1"/>
          <p:nvPr/>
        </p:nvSpPr>
        <p:spPr>
          <a:xfrm rot="20287682">
            <a:off x="2398747" y="4771794"/>
            <a:ext cx="300756" cy="239710"/>
          </a:xfrm>
          <a:prstGeom prst="rect">
            <a:avLst/>
          </a:prstGeom>
          <a:noFill/>
        </p:spPr>
        <p:txBody>
          <a:bodyPr wrap="none" rtlCol="0">
            <a:spAutoFit/>
          </a:bodyPr>
          <a:lstStyle/>
          <a:p>
            <a:r>
              <a:rPr lang="en-US" sz="1200" dirty="0" smtClean="0">
                <a:solidFill>
                  <a:schemeClr val="bg1"/>
                </a:solidFill>
              </a:rPr>
              <a:t>DA</a:t>
            </a:r>
            <a:endParaRPr lang="en-US" sz="1200" dirty="0">
              <a:solidFill>
                <a:schemeClr val="bg1"/>
              </a:solidFill>
            </a:endParaRPr>
          </a:p>
        </p:txBody>
      </p:sp>
      <p:sp>
        <p:nvSpPr>
          <p:cNvPr id="76" name="Rectangle 75"/>
          <p:cNvSpPr/>
          <p:nvPr/>
        </p:nvSpPr>
        <p:spPr>
          <a:xfrm>
            <a:off x="842131" y="3277945"/>
            <a:ext cx="1677062" cy="307777"/>
          </a:xfrm>
          <a:prstGeom prst="rect">
            <a:avLst/>
          </a:prstGeom>
        </p:spPr>
        <p:txBody>
          <a:bodyPr wrap="none">
            <a:spAutoFit/>
          </a:bodyPr>
          <a:lstStyle/>
          <a:p>
            <a:r>
              <a:rPr lang="en-US" sz="1400" b="1" dirty="0" smtClean="0">
                <a:solidFill>
                  <a:srgbClr val="FF0000"/>
                </a:solidFill>
              </a:rPr>
              <a:t>“Brake” is gone!</a:t>
            </a:r>
            <a:endParaRPr lang="en-US" sz="1400" b="1" dirty="0">
              <a:solidFill>
                <a:srgbClr val="FF0000"/>
              </a:solidFill>
            </a:endParaRPr>
          </a:p>
        </p:txBody>
      </p:sp>
      <p:sp>
        <p:nvSpPr>
          <p:cNvPr id="36" name="TextBox 35"/>
          <p:cNvSpPr txBox="1"/>
          <p:nvPr/>
        </p:nvSpPr>
        <p:spPr>
          <a:xfrm>
            <a:off x="3030954" y="1119925"/>
            <a:ext cx="1330814" cy="369332"/>
          </a:xfrm>
          <a:prstGeom prst="rect">
            <a:avLst/>
          </a:prstGeom>
          <a:noFill/>
        </p:spPr>
        <p:txBody>
          <a:bodyPr wrap="none" rtlCol="0">
            <a:spAutoFit/>
          </a:bodyPr>
          <a:lstStyle/>
          <a:p>
            <a:r>
              <a:rPr lang="en-US" dirty="0" smtClean="0"/>
              <a:t>Endorphin</a:t>
            </a:r>
            <a:endParaRPr lang="en-US" dirty="0"/>
          </a:p>
        </p:txBody>
      </p:sp>
    </p:spTree>
    <p:extLst>
      <p:ext uri="{BB962C8B-B14F-4D97-AF65-F5344CB8AC3E}">
        <p14:creationId xmlns:p14="http://schemas.microsoft.com/office/powerpoint/2010/main" val="2313330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1+#ppt_w/2"/>
                                          </p:val>
                                        </p:tav>
                                        <p:tav tm="100000">
                                          <p:val>
                                            <p:strVal val="#ppt_x"/>
                                          </p:val>
                                        </p:tav>
                                      </p:tavLst>
                                    </p:anim>
                                    <p:anim calcmode="lin" valueType="num">
                                      <p:cBhvr additive="base">
                                        <p:cTn id="8" dur="500" fill="hold"/>
                                        <p:tgtEl>
                                          <p:spTgt spid="29"/>
                                        </p:tgtEl>
                                        <p:attrNameLst>
                                          <p:attrName>ppt_y</p:attrName>
                                        </p:attrNameLst>
                                      </p:cBhvr>
                                      <p:tavLst>
                                        <p:tav tm="0">
                                          <p:val>
                                            <p:strVal val="#ppt_y"/>
                                          </p:val>
                                        </p:tav>
                                        <p:tav tm="100000">
                                          <p:val>
                                            <p:strVal val="#ppt_y"/>
                                          </p:val>
                                        </p:tav>
                                      </p:tavLst>
                                    </p:anim>
                                  </p:childTnLst>
                                </p:cTn>
                              </p:par>
                              <p:par>
                                <p:cTn id="9" presetID="1" presetClass="entr" presetSubtype="0" fill="hold" grpId="0" nodeType="withEffect">
                                  <p:stCondLst>
                                    <p:cond delay="175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2750"/>
                                  </p:stCondLst>
                                  <p:childTnLst>
                                    <p:set>
                                      <p:cBhvr>
                                        <p:cTn id="12" dur="1" fill="hold">
                                          <p:stCondLst>
                                            <p:cond delay="0"/>
                                          </p:stCondLst>
                                        </p:cTn>
                                        <p:tgtEl>
                                          <p:spTgt spid="50"/>
                                        </p:tgtEl>
                                        <p:attrNameLst>
                                          <p:attrName>style.visibility</p:attrName>
                                        </p:attrNameLst>
                                      </p:cBhvr>
                                      <p:to>
                                        <p:strVal val="visible"/>
                                      </p:to>
                                    </p:set>
                                  </p:childTnLst>
                                </p:cTn>
                              </p:par>
                              <p:par>
                                <p:cTn id="13" presetID="1" presetClass="entr" presetSubtype="0" fill="hold" grpId="0" nodeType="withEffect">
                                  <p:stCondLst>
                                    <p:cond delay="3750"/>
                                  </p:stCondLst>
                                  <p:childTnLst>
                                    <p:set>
                                      <p:cBhvr>
                                        <p:cTn id="14" dur="1" fill="hold">
                                          <p:stCondLst>
                                            <p:cond delay="0"/>
                                          </p:stCondLst>
                                        </p:cTn>
                                        <p:tgtEl>
                                          <p:spTgt spid="57"/>
                                        </p:tgtEl>
                                        <p:attrNameLst>
                                          <p:attrName>style.visibility</p:attrName>
                                        </p:attrNameLst>
                                      </p:cBhvr>
                                      <p:to>
                                        <p:strVal val="visible"/>
                                      </p:to>
                                    </p:set>
                                  </p:childTnLst>
                                </p:cTn>
                              </p:par>
                              <p:par>
                                <p:cTn id="15" presetID="1" presetClass="entr" presetSubtype="0" fill="hold" grpId="0" nodeType="withEffect">
                                  <p:stCondLst>
                                    <p:cond delay="3750"/>
                                  </p:stCondLst>
                                  <p:childTnLst>
                                    <p:set>
                                      <p:cBhvr>
                                        <p:cTn id="16" dur="1" fill="hold">
                                          <p:stCondLst>
                                            <p:cond delay="0"/>
                                          </p:stCondLst>
                                        </p:cTn>
                                        <p:tgtEl>
                                          <p:spTgt spid="56"/>
                                        </p:tgtEl>
                                        <p:attrNameLst>
                                          <p:attrName>style.visibility</p:attrName>
                                        </p:attrNameLst>
                                      </p:cBhvr>
                                      <p:to>
                                        <p:strVal val="visible"/>
                                      </p:to>
                                    </p:set>
                                  </p:childTnLst>
                                </p:cTn>
                              </p:par>
                              <p:par>
                                <p:cTn id="17" presetID="1" presetClass="entr" presetSubtype="0" fill="hold" grpId="0" nodeType="withEffect">
                                  <p:stCondLst>
                                    <p:cond delay="3750"/>
                                  </p:stCondLst>
                                  <p:childTnLst>
                                    <p:set>
                                      <p:cBhvr>
                                        <p:cTn id="18" dur="1" fill="hold">
                                          <p:stCondLst>
                                            <p:cond delay="0"/>
                                          </p:stCondLst>
                                        </p:cTn>
                                        <p:tgtEl>
                                          <p:spTgt spid="59"/>
                                        </p:tgtEl>
                                        <p:attrNameLst>
                                          <p:attrName>style.visibility</p:attrName>
                                        </p:attrNameLst>
                                      </p:cBhvr>
                                      <p:to>
                                        <p:strVal val="visible"/>
                                      </p:to>
                                    </p:set>
                                  </p:childTnLst>
                                </p:cTn>
                              </p:par>
                              <p:par>
                                <p:cTn id="19" presetID="1" presetClass="entr" presetSubtype="0" fill="hold" grpId="0" nodeType="withEffect">
                                  <p:stCondLst>
                                    <p:cond delay="3750"/>
                                  </p:stCondLst>
                                  <p:childTnLst>
                                    <p:set>
                                      <p:cBhvr>
                                        <p:cTn id="20" dur="1" fill="hold">
                                          <p:stCondLst>
                                            <p:cond delay="0"/>
                                          </p:stCondLst>
                                        </p:cTn>
                                        <p:tgtEl>
                                          <p:spTgt spid="58"/>
                                        </p:tgtEl>
                                        <p:attrNameLst>
                                          <p:attrName>style.visibility</p:attrName>
                                        </p:attrNameLst>
                                      </p:cBhvr>
                                      <p:to>
                                        <p:strVal val="visible"/>
                                      </p:to>
                                    </p:set>
                                  </p:childTnLst>
                                </p:cTn>
                              </p:par>
                              <p:par>
                                <p:cTn id="21" presetID="1" presetClass="entr" presetSubtype="0" fill="hold" grpId="0" nodeType="withEffect">
                                  <p:stCondLst>
                                    <p:cond delay="3750"/>
                                  </p:stCondLst>
                                  <p:childTnLst>
                                    <p:set>
                                      <p:cBhvr>
                                        <p:cTn id="22" dur="1" fill="hold">
                                          <p:stCondLst>
                                            <p:cond delay="0"/>
                                          </p:stCondLst>
                                        </p:cTn>
                                        <p:tgtEl>
                                          <p:spTgt spid="46"/>
                                        </p:tgtEl>
                                        <p:attrNameLst>
                                          <p:attrName>style.visibility</p:attrName>
                                        </p:attrNameLst>
                                      </p:cBhvr>
                                      <p:to>
                                        <p:strVal val="visible"/>
                                      </p:to>
                                    </p:set>
                                  </p:childTnLst>
                                </p:cTn>
                              </p:par>
                              <p:par>
                                <p:cTn id="23" presetID="1" presetClass="entr" presetSubtype="0" fill="hold" grpId="0" nodeType="withEffect">
                                  <p:stCondLst>
                                    <p:cond delay="4250"/>
                                  </p:stCondLst>
                                  <p:childTnLst>
                                    <p:set>
                                      <p:cBhvr>
                                        <p:cTn id="24" dur="1" fill="hold">
                                          <p:stCondLst>
                                            <p:cond delay="0"/>
                                          </p:stCondLst>
                                        </p:cTn>
                                        <p:tgtEl>
                                          <p:spTgt spid="60"/>
                                        </p:tgtEl>
                                        <p:attrNameLst>
                                          <p:attrName>style.visibility</p:attrName>
                                        </p:attrNameLst>
                                      </p:cBhvr>
                                      <p:to>
                                        <p:strVal val="visible"/>
                                      </p:to>
                                    </p:set>
                                  </p:childTnLst>
                                </p:cTn>
                              </p:par>
                              <p:par>
                                <p:cTn id="25" presetID="1" presetClass="entr" presetSubtype="0" fill="hold" grpId="0" nodeType="withEffect">
                                  <p:stCondLst>
                                    <p:cond delay="1000"/>
                                  </p:stCondLst>
                                  <p:childTnLst>
                                    <p:set>
                                      <p:cBhvr>
                                        <p:cTn id="26" dur="1" fill="hold">
                                          <p:stCondLst>
                                            <p:cond delay="0"/>
                                          </p:stCondLst>
                                        </p:cTn>
                                        <p:tgtEl>
                                          <p:spTgt spid="69"/>
                                        </p:tgtEl>
                                        <p:attrNameLst>
                                          <p:attrName>style.visibility</p:attrName>
                                        </p:attrNameLst>
                                      </p:cBhvr>
                                      <p:to>
                                        <p:strVal val="visible"/>
                                      </p:to>
                                    </p:set>
                                  </p:childTnLst>
                                </p:cTn>
                              </p:par>
                              <p:par>
                                <p:cTn id="27" presetID="1" presetClass="entr" presetSubtype="0" fill="hold" nodeType="withEffect">
                                  <p:stCondLst>
                                    <p:cond delay="1000"/>
                                  </p:stCondLst>
                                  <p:childTnLst>
                                    <p:set>
                                      <p:cBhvr>
                                        <p:cTn id="28" dur="1" fill="hold">
                                          <p:stCondLst>
                                            <p:cond delay="0"/>
                                          </p:stCondLst>
                                        </p:cTn>
                                        <p:tgtEl>
                                          <p:spTgt spid="70"/>
                                        </p:tgtEl>
                                        <p:attrNameLst>
                                          <p:attrName>style.visibility</p:attrName>
                                        </p:attrNameLst>
                                      </p:cBhvr>
                                      <p:to>
                                        <p:strVal val="visible"/>
                                      </p:to>
                                    </p:set>
                                  </p:childTnLst>
                                </p:cTn>
                              </p:par>
                              <p:par>
                                <p:cTn id="29" presetID="1" presetClass="entr" presetSubtype="0" fill="hold" grpId="0" nodeType="withEffect">
                                  <p:stCondLst>
                                    <p:cond delay="2750"/>
                                  </p:stCondLst>
                                  <p:childTnLst>
                                    <p:set>
                                      <p:cBhvr>
                                        <p:cTn id="30" dur="1" fill="hold">
                                          <p:stCondLst>
                                            <p:cond delay="0"/>
                                          </p:stCondLst>
                                        </p:cTn>
                                        <p:tgtEl>
                                          <p:spTgt spid="76"/>
                                        </p:tgtEl>
                                        <p:attrNameLst>
                                          <p:attrName>style.visibility</p:attrName>
                                        </p:attrNameLst>
                                      </p:cBhvr>
                                      <p:to>
                                        <p:strVal val="visible"/>
                                      </p:to>
                                    </p:set>
                                  </p:childTnLst>
                                </p:cTn>
                              </p:par>
                              <p:par>
                                <p:cTn id="31" presetID="2" presetClass="entr" presetSubtype="2" fill="hold" grpId="0" nodeType="withEffect">
                                  <p:stCondLst>
                                    <p:cond delay="0"/>
                                  </p:stCondLst>
                                  <p:childTnLst>
                                    <p:set>
                                      <p:cBhvr>
                                        <p:cTn id="32" dur="1" fill="hold">
                                          <p:stCondLst>
                                            <p:cond delay="0"/>
                                          </p:stCondLst>
                                        </p:cTn>
                                        <p:tgtEl>
                                          <p:spTgt spid="36"/>
                                        </p:tgtEl>
                                        <p:attrNameLst>
                                          <p:attrName>style.visibility</p:attrName>
                                        </p:attrNameLst>
                                      </p:cBhvr>
                                      <p:to>
                                        <p:strVal val="visible"/>
                                      </p:to>
                                    </p:set>
                                    <p:anim calcmode="lin" valueType="num">
                                      <p:cBhvr additive="base">
                                        <p:cTn id="33" dur="500" fill="hold"/>
                                        <p:tgtEl>
                                          <p:spTgt spid="36"/>
                                        </p:tgtEl>
                                        <p:attrNameLst>
                                          <p:attrName>ppt_x</p:attrName>
                                        </p:attrNameLst>
                                      </p:cBhvr>
                                      <p:tavLst>
                                        <p:tav tm="0">
                                          <p:val>
                                            <p:strVal val="1+#ppt_w/2"/>
                                          </p:val>
                                        </p:tav>
                                        <p:tav tm="100000">
                                          <p:val>
                                            <p:strVal val="#ppt_x"/>
                                          </p:val>
                                        </p:tav>
                                      </p:tavLst>
                                    </p:anim>
                                    <p:anim calcmode="lin" valueType="num">
                                      <p:cBhvr additive="base">
                                        <p:cTn id="34" dur="500" fill="hold"/>
                                        <p:tgtEl>
                                          <p:spTgt spid="36"/>
                                        </p:tgtEl>
                                        <p:attrNameLst>
                                          <p:attrName>ppt_y</p:attrName>
                                        </p:attrNameLst>
                                      </p:cBhvr>
                                      <p:tavLst>
                                        <p:tav tm="0">
                                          <p:val>
                                            <p:strVal val="#ppt_y"/>
                                          </p:val>
                                        </p:tav>
                                        <p:tav tm="100000">
                                          <p:val>
                                            <p:strVal val="#ppt_y"/>
                                          </p:val>
                                        </p:tav>
                                      </p:tavLst>
                                    </p:anim>
                                  </p:childTnLst>
                                </p:cTn>
                              </p:par>
                              <p:par>
                                <p:cTn id="35" presetID="1" presetClass="entr" presetSubtype="0" fill="hold" nodeType="withEffect">
                                  <p:stCondLst>
                                    <p:cond delay="3750"/>
                                  </p:stCondLst>
                                  <p:childTnLst>
                                    <p:set>
                                      <p:cBhvr>
                                        <p:cTn id="36" dur="1" fill="hold">
                                          <p:stCondLst>
                                            <p:cond delay="0"/>
                                          </p:stCondLst>
                                        </p:cTn>
                                        <p:tgtEl>
                                          <p:spTgt spid="71"/>
                                        </p:tgtEl>
                                        <p:attrNameLst>
                                          <p:attrName>style.visibility</p:attrName>
                                        </p:attrNameLst>
                                      </p:cBhvr>
                                      <p:to>
                                        <p:strVal val="visible"/>
                                      </p:to>
                                    </p:set>
                                  </p:childTnLst>
                                </p:cTn>
                              </p:par>
                              <p:par>
                                <p:cTn id="37" presetID="1" presetClass="entr" presetSubtype="0" fill="hold" nodeType="withEffect">
                                  <p:stCondLst>
                                    <p:cond delay="3750"/>
                                  </p:stCondLst>
                                  <p:childTnLst>
                                    <p:set>
                                      <p:cBhvr>
                                        <p:cTn id="38" dur="1" fill="hold">
                                          <p:stCondLst>
                                            <p:cond delay="0"/>
                                          </p:stCondLst>
                                        </p:cTn>
                                        <p:tgtEl>
                                          <p:spTgt spid="72"/>
                                        </p:tgtEl>
                                        <p:attrNameLst>
                                          <p:attrName>style.visibility</p:attrName>
                                        </p:attrNameLst>
                                      </p:cBhvr>
                                      <p:to>
                                        <p:strVal val="visible"/>
                                      </p:to>
                                    </p:set>
                                  </p:childTnLst>
                                </p:cTn>
                              </p:par>
                              <p:par>
                                <p:cTn id="39" presetID="1" presetClass="entr" presetSubtype="0" fill="hold" nodeType="withEffect">
                                  <p:stCondLst>
                                    <p:cond delay="3750"/>
                                  </p:stCondLst>
                                  <p:childTnLst>
                                    <p:set>
                                      <p:cBhvr>
                                        <p:cTn id="40" dur="1" fill="hold">
                                          <p:stCondLst>
                                            <p:cond delay="0"/>
                                          </p:stCondLst>
                                        </p:cTn>
                                        <p:tgtEl>
                                          <p:spTgt spid="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9" grpId="0" animBg="1"/>
      <p:bldP spid="46" grpId="0" animBg="1"/>
      <p:bldP spid="56" grpId="0"/>
      <p:bldP spid="57" grpId="0"/>
      <p:bldP spid="58" grpId="0"/>
      <p:bldP spid="59" grpId="0"/>
      <p:bldP spid="50" grpId="0" animBg="1"/>
      <p:bldP spid="60" grpId="0"/>
      <p:bldP spid="69" grpId="0" animBg="1"/>
      <p:bldP spid="76" grpId="0"/>
      <p:bldP spid="36"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924800" cy="1143000"/>
          </a:xfrm>
        </p:spPr>
        <p:txBody>
          <a:bodyPr anchor="t">
            <a:normAutofit/>
          </a:bodyPr>
          <a:lstStyle/>
          <a:p>
            <a:pPr algn="ctr"/>
            <a:r>
              <a:rPr lang="en-US" sz="3600" dirty="0" smtClean="0"/>
              <a:t>Addictive Opioid Use</a:t>
            </a:r>
            <a:endParaRPr lang="en-US" sz="3600" dirty="0"/>
          </a:p>
        </p:txBody>
      </p:sp>
      <p:grpSp>
        <p:nvGrpSpPr>
          <p:cNvPr id="28" name="Group 27"/>
          <p:cNvGrpSpPr/>
          <p:nvPr/>
        </p:nvGrpSpPr>
        <p:grpSpPr>
          <a:xfrm rot="6580603">
            <a:off x="2191177" y="1522703"/>
            <a:ext cx="1060697" cy="662288"/>
            <a:chOff x="4944656" y="2951018"/>
            <a:chExt cx="1326603" cy="858982"/>
          </a:xfrm>
        </p:grpSpPr>
        <p:sp>
          <p:nvSpPr>
            <p:cNvPr id="11" name="Rectangle 10"/>
            <p:cNvSpPr/>
            <p:nvPr/>
          </p:nvSpPr>
          <p:spPr>
            <a:xfrm>
              <a:off x="51816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53340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54864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56388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57912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59436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a:off x="60960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Arc 17"/>
            <p:cNvSpPr/>
            <p:nvPr/>
          </p:nvSpPr>
          <p:spPr>
            <a:xfrm rot="6839058" flipH="1" flipV="1">
              <a:off x="5403899" y="3205261"/>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9" name="Arc 18"/>
            <p:cNvSpPr/>
            <p:nvPr/>
          </p:nvSpPr>
          <p:spPr>
            <a:xfrm rot="6839058" flipH="1" flipV="1">
              <a:off x="5719518" y="3205261"/>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0" name="Arc 19"/>
            <p:cNvSpPr/>
            <p:nvPr/>
          </p:nvSpPr>
          <p:spPr>
            <a:xfrm rot="6839058" flipH="1" flipV="1">
              <a:off x="6024318" y="3198740"/>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1" name="Arc 20"/>
            <p:cNvSpPr/>
            <p:nvPr/>
          </p:nvSpPr>
          <p:spPr>
            <a:xfrm rot="3443119" flipV="1">
              <a:off x="5520928" y="3371856"/>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3" name="Arc 22"/>
            <p:cNvSpPr/>
            <p:nvPr/>
          </p:nvSpPr>
          <p:spPr>
            <a:xfrm rot="3443119" flipV="1">
              <a:off x="5216128" y="3371856"/>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Arc 23"/>
            <p:cNvSpPr/>
            <p:nvPr/>
          </p:nvSpPr>
          <p:spPr>
            <a:xfrm rot="3443119" flipV="1">
              <a:off x="5850189" y="3382843"/>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5" name="Freeform 24"/>
            <p:cNvSpPr/>
            <p:nvPr/>
          </p:nvSpPr>
          <p:spPr>
            <a:xfrm>
              <a:off x="5624945" y="3560618"/>
              <a:ext cx="562198" cy="249382"/>
            </a:xfrm>
            <a:custGeom>
              <a:avLst/>
              <a:gdLst>
                <a:gd name="connsiteX0" fmla="*/ 512619 w 562198"/>
                <a:gd name="connsiteY0" fmla="*/ 0 h 249382"/>
                <a:gd name="connsiteX1" fmla="*/ 526473 w 562198"/>
                <a:gd name="connsiteY1" fmla="*/ 221673 h 249382"/>
                <a:gd name="connsiteX2" fmla="*/ 110837 w 562198"/>
                <a:gd name="connsiteY2" fmla="*/ 207818 h 249382"/>
                <a:gd name="connsiteX3" fmla="*/ 0 w 562198"/>
                <a:gd name="connsiteY3" fmla="*/ 249382 h 249382"/>
              </a:gdLst>
              <a:ahLst/>
              <a:cxnLst>
                <a:cxn ang="0">
                  <a:pos x="connsiteX0" y="connsiteY0"/>
                </a:cxn>
                <a:cxn ang="0">
                  <a:pos x="connsiteX1" y="connsiteY1"/>
                </a:cxn>
                <a:cxn ang="0">
                  <a:pos x="connsiteX2" y="connsiteY2"/>
                </a:cxn>
                <a:cxn ang="0">
                  <a:pos x="connsiteX3" y="connsiteY3"/>
                </a:cxn>
              </a:cxnLst>
              <a:rect l="l" t="t" r="r" b="b"/>
              <a:pathLst>
                <a:path w="562198" h="249382">
                  <a:moveTo>
                    <a:pt x="512619" y="0"/>
                  </a:moveTo>
                  <a:cubicBezTo>
                    <a:pt x="553028" y="93518"/>
                    <a:pt x="593437" y="187037"/>
                    <a:pt x="526473" y="221673"/>
                  </a:cubicBezTo>
                  <a:cubicBezTo>
                    <a:pt x="459509" y="256309"/>
                    <a:pt x="198582" y="203200"/>
                    <a:pt x="110837" y="207818"/>
                  </a:cubicBezTo>
                  <a:cubicBezTo>
                    <a:pt x="23092" y="212436"/>
                    <a:pt x="11546" y="230909"/>
                    <a:pt x="0" y="249382"/>
                  </a:cubicBez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25"/>
            <p:cNvSpPr/>
            <p:nvPr/>
          </p:nvSpPr>
          <p:spPr>
            <a:xfrm>
              <a:off x="4944656" y="2951018"/>
              <a:ext cx="274795" cy="332509"/>
            </a:xfrm>
            <a:custGeom>
              <a:avLst/>
              <a:gdLst>
                <a:gd name="connsiteX0" fmla="*/ 250799 w 274795"/>
                <a:gd name="connsiteY0" fmla="*/ 332509 h 332509"/>
                <a:gd name="connsiteX1" fmla="*/ 250799 w 274795"/>
                <a:gd name="connsiteY1" fmla="*/ 221673 h 332509"/>
                <a:gd name="connsiteX2" fmla="*/ 1417 w 274795"/>
                <a:gd name="connsiteY2" fmla="*/ 96982 h 332509"/>
                <a:gd name="connsiteX3" fmla="*/ 167671 w 274795"/>
                <a:gd name="connsiteY3" fmla="*/ 0 h 332509"/>
              </a:gdLst>
              <a:ahLst/>
              <a:cxnLst>
                <a:cxn ang="0">
                  <a:pos x="connsiteX0" y="connsiteY0"/>
                </a:cxn>
                <a:cxn ang="0">
                  <a:pos x="connsiteX1" y="connsiteY1"/>
                </a:cxn>
                <a:cxn ang="0">
                  <a:pos x="connsiteX2" y="connsiteY2"/>
                </a:cxn>
                <a:cxn ang="0">
                  <a:pos x="connsiteX3" y="connsiteY3"/>
                </a:cxn>
              </a:cxnLst>
              <a:rect l="l" t="t" r="r" b="b"/>
              <a:pathLst>
                <a:path w="274795" h="332509">
                  <a:moveTo>
                    <a:pt x="250799" y="332509"/>
                  </a:moveTo>
                  <a:cubicBezTo>
                    <a:pt x="271581" y="296718"/>
                    <a:pt x="292363" y="260927"/>
                    <a:pt x="250799" y="221673"/>
                  </a:cubicBezTo>
                  <a:cubicBezTo>
                    <a:pt x="209235" y="182419"/>
                    <a:pt x="15272" y="133928"/>
                    <a:pt x="1417" y="96982"/>
                  </a:cubicBezTo>
                  <a:cubicBezTo>
                    <a:pt x="-12438" y="60036"/>
                    <a:pt x="77616" y="30018"/>
                    <a:pt x="167671" y="0"/>
                  </a:cubicBez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Oval 28"/>
          <p:cNvSpPr/>
          <p:nvPr/>
        </p:nvSpPr>
        <p:spPr>
          <a:xfrm rot="6159782">
            <a:off x="2967284" y="1514219"/>
            <a:ext cx="325421" cy="138042"/>
          </a:xfrm>
          <a:prstGeom prst="ellipse">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5" name="Right Bracket 4"/>
          <p:cNvSpPr/>
          <p:nvPr/>
        </p:nvSpPr>
        <p:spPr>
          <a:xfrm rot="78912">
            <a:off x="1960784" y="2869534"/>
            <a:ext cx="1063933" cy="3138468"/>
          </a:xfrm>
          <a:prstGeom prst="rightBracket">
            <a:avLst>
              <a:gd name="adj" fmla="val 38739"/>
            </a:avLst>
          </a:prstGeom>
          <a:ln>
            <a:solidFill>
              <a:schemeClr val="tx1"/>
            </a:solidFill>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 name="Moon 6"/>
          <p:cNvSpPr/>
          <p:nvPr/>
        </p:nvSpPr>
        <p:spPr>
          <a:xfrm rot="10791643">
            <a:off x="3665000" y="2896569"/>
            <a:ext cx="1952788" cy="3224857"/>
          </a:xfrm>
          <a:prstGeom prst="moon">
            <a:avLst>
              <a:gd name="adj" fmla="val 87500"/>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33" name="Arc 32"/>
          <p:cNvSpPr/>
          <p:nvPr/>
        </p:nvSpPr>
        <p:spPr>
          <a:xfrm rot="12716040">
            <a:off x="771933" y="2565844"/>
            <a:ext cx="2065848" cy="1800322"/>
          </a:xfrm>
          <a:prstGeom prst="arc">
            <a:avLst>
              <a:gd name="adj1" fmla="val 15226853"/>
              <a:gd name="adj2" fmla="val 20320474"/>
            </a:avLst>
          </a:prstGeom>
          <a:ln w="9525" cap="rnd">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35" name="Straight Connector 34"/>
          <p:cNvCxnSpPr/>
          <p:nvPr/>
        </p:nvCxnSpPr>
        <p:spPr>
          <a:xfrm rot="20287682" flipV="1">
            <a:off x="1385429" y="4227216"/>
            <a:ext cx="335309" cy="218903"/>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0" name="Flowchart: Connector 39"/>
          <p:cNvSpPr/>
          <p:nvPr/>
        </p:nvSpPr>
        <p:spPr>
          <a:xfrm rot="20287682">
            <a:off x="2082728" y="3917227"/>
            <a:ext cx="631019" cy="562860"/>
          </a:xfrm>
          <a:prstGeom prst="flowChartConnector">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200" dirty="0" smtClean="0"/>
              <a:t>DA</a:t>
            </a:r>
            <a:endParaRPr lang="en-US" sz="1200" dirty="0"/>
          </a:p>
        </p:txBody>
      </p:sp>
      <p:sp>
        <p:nvSpPr>
          <p:cNvPr id="57" name="TextBox 56"/>
          <p:cNvSpPr txBox="1"/>
          <p:nvPr/>
        </p:nvSpPr>
        <p:spPr>
          <a:xfrm rot="20287682">
            <a:off x="2993676" y="4863113"/>
            <a:ext cx="616571" cy="369332"/>
          </a:xfrm>
          <a:prstGeom prst="rect">
            <a:avLst/>
          </a:prstGeom>
          <a:noFill/>
        </p:spPr>
        <p:txBody>
          <a:bodyPr wrap="square" rtlCol="0">
            <a:spAutoFit/>
          </a:bodyPr>
          <a:lstStyle/>
          <a:p>
            <a:r>
              <a:rPr lang="en-US" b="1" dirty="0" smtClean="0"/>
              <a:t>DA</a:t>
            </a:r>
            <a:endParaRPr lang="en-US" b="1" dirty="0"/>
          </a:p>
        </p:txBody>
      </p:sp>
      <p:sp>
        <p:nvSpPr>
          <p:cNvPr id="58" name="TextBox 57"/>
          <p:cNvSpPr txBox="1"/>
          <p:nvPr/>
        </p:nvSpPr>
        <p:spPr>
          <a:xfrm rot="20287682">
            <a:off x="3325681" y="5104533"/>
            <a:ext cx="547745" cy="369332"/>
          </a:xfrm>
          <a:prstGeom prst="rect">
            <a:avLst/>
          </a:prstGeom>
          <a:noFill/>
        </p:spPr>
        <p:txBody>
          <a:bodyPr wrap="square" rtlCol="0">
            <a:spAutoFit/>
          </a:bodyPr>
          <a:lstStyle/>
          <a:p>
            <a:r>
              <a:rPr lang="en-US" b="1" dirty="0" smtClean="0"/>
              <a:t>DA</a:t>
            </a:r>
            <a:endParaRPr lang="en-US" b="1" dirty="0"/>
          </a:p>
        </p:txBody>
      </p:sp>
      <p:sp>
        <p:nvSpPr>
          <p:cNvPr id="59" name="TextBox 58"/>
          <p:cNvSpPr txBox="1"/>
          <p:nvPr/>
        </p:nvSpPr>
        <p:spPr>
          <a:xfrm rot="20287682">
            <a:off x="3096742" y="4410960"/>
            <a:ext cx="589479" cy="369332"/>
          </a:xfrm>
          <a:prstGeom prst="rect">
            <a:avLst/>
          </a:prstGeom>
          <a:noFill/>
        </p:spPr>
        <p:txBody>
          <a:bodyPr wrap="square" rtlCol="0">
            <a:spAutoFit/>
          </a:bodyPr>
          <a:lstStyle/>
          <a:p>
            <a:r>
              <a:rPr lang="en-US" b="1" dirty="0" smtClean="0"/>
              <a:t>DA</a:t>
            </a:r>
            <a:endParaRPr lang="en-US" b="1" dirty="0"/>
          </a:p>
        </p:txBody>
      </p:sp>
      <p:sp>
        <p:nvSpPr>
          <p:cNvPr id="47" name="Flowchart: Connector 46"/>
          <p:cNvSpPr/>
          <p:nvPr/>
        </p:nvSpPr>
        <p:spPr>
          <a:xfrm rot="20287682">
            <a:off x="2057772" y="5175212"/>
            <a:ext cx="589746" cy="525034"/>
          </a:xfrm>
          <a:prstGeom prst="flowChartConnector">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200" dirty="0" smtClean="0"/>
              <a:t>DA</a:t>
            </a:r>
            <a:endParaRPr lang="en-US" sz="1200" dirty="0"/>
          </a:p>
        </p:txBody>
      </p:sp>
      <p:sp>
        <p:nvSpPr>
          <p:cNvPr id="48" name="Flowchart: Connector 47"/>
          <p:cNvSpPr/>
          <p:nvPr/>
        </p:nvSpPr>
        <p:spPr>
          <a:xfrm rot="20287682">
            <a:off x="1756268" y="4514286"/>
            <a:ext cx="607966" cy="515640"/>
          </a:xfrm>
          <a:prstGeom prst="flowChartConnector">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200" dirty="0" smtClean="0"/>
              <a:t>DA</a:t>
            </a:r>
            <a:endParaRPr lang="en-US" sz="1200" dirty="0"/>
          </a:p>
        </p:txBody>
      </p:sp>
      <p:sp>
        <p:nvSpPr>
          <p:cNvPr id="52" name="Right Bracket 51"/>
          <p:cNvSpPr/>
          <p:nvPr/>
        </p:nvSpPr>
        <p:spPr>
          <a:xfrm rot="5963836">
            <a:off x="1214229" y="647352"/>
            <a:ext cx="883729" cy="2226746"/>
          </a:xfrm>
          <a:prstGeom prst="rightBracket">
            <a:avLst>
              <a:gd name="adj" fmla="val 38739"/>
            </a:avLst>
          </a:prstGeom>
          <a:ln>
            <a:solidFill>
              <a:schemeClr val="tx1"/>
            </a:solidFill>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6" name="Straight Connector 5"/>
          <p:cNvCxnSpPr/>
          <p:nvPr/>
        </p:nvCxnSpPr>
        <p:spPr>
          <a:xfrm>
            <a:off x="148836" y="2923346"/>
            <a:ext cx="1005928" cy="0"/>
          </a:xfrm>
          <a:prstGeom prst="line">
            <a:avLst/>
          </a:prstGeom>
          <a:effectLst>
            <a:outerShdw blurRad="50800" dist="50800" dir="5400000" algn="ctr" rotWithShape="0">
              <a:schemeClr val="tx1"/>
            </a:outerShdw>
          </a:effectLst>
        </p:spPr>
        <p:style>
          <a:lnRef idx="1">
            <a:schemeClr val="dk1"/>
          </a:lnRef>
          <a:fillRef idx="0">
            <a:schemeClr val="dk1"/>
          </a:fillRef>
          <a:effectRef idx="0">
            <a:schemeClr val="dk1"/>
          </a:effectRef>
          <a:fontRef idx="minor">
            <a:schemeClr val="tx1"/>
          </a:fontRef>
        </p:style>
      </p:cxnSp>
      <p:cxnSp>
        <p:nvCxnSpPr>
          <p:cNvPr id="53" name="Straight Connector 52"/>
          <p:cNvCxnSpPr/>
          <p:nvPr/>
        </p:nvCxnSpPr>
        <p:spPr>
          <a:xfrm>
            <a:off x="1288888" y="2989159"/>
            <a:ext cx="515719" cy="0"/>
          </a:xfrm>
          <a:prstGeom prst="line">
            <a:avLst/>
          </a:prstGeom>
          <a:ln>
            <a:solidFill>
              <a:schemeClr val="tx1"/>
            </a:solidFill>
            <a:prstDash val="dash"/>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1221826" y="5819135"/>
            <a:ext cx="515719" cy="0"/>
          </a:xfrm>
          <a:prstGeom prst="line">
            <a:avLst/>
          </a:prstGeom>
          <a:ln>
            <a:solidFill>
              <a:schemeClr val="tx1"/>
            </a:solidFill>
            <a:prstDash val="dash"/>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148836" y="5884948"/>
            <a:ext cx="1005928" cy="0"/>
          </a:xfrm>
          <a:prstGeom prst="line">
            <a:avLst/>
          </a:prstGeom>
          <a:effectLst>
            <a:outerShdw blurRad="50800" dist="50800" dir="5400000" algn="ctr" rotWithShape="0">
              <a:schemeClr val="tx1"/>
            </a:outerShdw>
          </a:effectLst>
        </p:spPr>
        <p:style>
          <a:lnRef idx="1">
            <a:schemeClr val="dk1"/>
          </a:lnRef>
          <a:fillRef idx="0">
            <a:schemeClr val="dk1"/>
          </a:fillRef>
          <a:effectRef idx="0">
            <a:schemeClr val="dk1"/>
          </a:effectRef>
          <a:fontRef idx="minor">
            <a:schemeClr val="tx1"/>
          </a:fontRef>
        </p:style>
      </p:cxnSp>
      <p:sp>
        <p:nvSpPr>
          <p:cNvPr id="49" name="Can 48"/>
          <p:cNvSpPr/>
          <p:nvPr/>
        </p:nvSpPr>
        <p:spPr>
          <a:xfrm>
            <a:off x="603570" y="2685160"/>
            <a:ext cx="335309" cy="501439"/>
          </a:xfrm>
          <a:prstGeom prst="can">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dirty="0"/>
          </a:p>
        </p:txBody>
      </p:sp>
      <p:sp>
        <p:nvSpPr>
          <p:cNvPr id="3" name="&quot;No&quot; Symbol 2"/>
          <p:cNvSpPr/>
          <p:nvPr/>
        </p:nvSpPr>
        <p:spPr>
          <a:xfrm>
            <a:off x="581229" y="2275150"/>
            <a:ext cx="461049" cy="410010"/>
          </a:xfrm>
          <a:prstGeom prst="noSmoking">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solidFill>
                <a:schemeClr val="tx1"/>
              </a:solidFill>
            </a:endParaRPr>
          </a:p>
        </p:txBody>
      </p:sp>
      <p:sp>
        <p:nvSpPr>
          <p:cNvPr id="50" name="&quot;No&quot; Symbol 49"/>
          <p:cNvSpPr/>
          <p:nvPr/>
        </p:nvSpPr>
        <p:spPr>
          <a:xfrm>
            <a:off x="763122" y="3711515"/>
            <a:ext cx="461049" cy="410010"/>
          </a:xfrm>
          <a:prstGeom prst="noSmoking">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solidFill>
                <a:schemeClr val="tx1"/>
              </a:solidFill>
            </a:endParaRPr>
          </a:p>
        </p:txBody>
      </p:sp>
      <p:sp>
        <p:nvSpPr>
          <p:cNvPr id="60" name="TextBox 59"/>
          <p:cNvSpPr txBox="1"/>
          <p:nvPr/>
        </p:nvSpPr>
        <p:spPr>
          <a:xfrm rot="20287682">
            <a:off x="3216476" y="5471448"/>
            <a:ext cx="623365" cy="369332"/>
          </a:xfrm>
          <a:prstGeom prst="rect">
            <a:avLst/>
          </a:prstGeom>
          <a:noFill/>
        </p:spPr>
        <p:txBody>
          <a:bodyPr wrap="square" rtlCol="0">
            <a:spAutoFit/>
          </a:bodyPr>
          <a:lstStyle/>
          <a:p>
            <a:r>
              <a:rPr lang="en-US" b="1" dirty="0" smtClean="0"/>
              <a:t>DA</a:t>
            </a:r>
            <a:endParaRPr lang="en-US" b="1" dirty="0"/>
          </a:p>
        </p:txBody>
      </p:sp>
      <p:sp>
        <p:nvSpPr>
          <p:cNvPr id="61" name="TextBox 60"/>
          <p:cNvSpPr txBox="1"/>
          <p:nvPr/>
        </p:nvSpPr>
        <p:spPr>
          <a:xfrm rot="20287682">
            <a:off x="3088313" y="3908137"/>
            <a:ext cx="598223" cy="369332"/>
          </a:xfrm>
          <a:prstGeom prst="rect">
            <a:avLst/>
          </a:prstGeom>
          <a:noFill/>
        </p:spPr>
        <p:txBody>
          <a:bodyPr wrap="square" rtlCol="0">
            <a:spAutoFit/>
          </a:bodyPr>
          <a:lstStyle/>
          <a:p>
            <a:r>
              <a:rPr lang="en-US" b="1" dirty="0" smtClean="0"/>
              <a:t>DA</a:t>
            </a:r>
            <a:endParaRPr lang="en-US" b="1" dirty="0"/>
          </a:p>
        </p:txBody>
      </p:sp>
      <p:sp>
        <p:nvSpPr>
          <p:cNvPr id="62" name="TextBox 61"/>
          <p:cNvSpPr txBox="1"/>
          <p:nvPr/>
        </p:nvSpPr>
        <p:spPr>
          <a:xfrm rot="20287682">
            <a:off x="3372690" y="4077574"/>
            <a:ext cx="697113" cy="376269"/>
          </a:xfrm>
          <a:prstGeom prst="rect">
            <a:avLst/>
          </a:prstGeom>
          <a:noFill/>
        </p:spPr>
        <p:txBody>
          <a:bodyPr wrap="square" rtlCol="0">
            <a:spAutoFit/>
          </a:bodyPr>
          <a:lstStyle/>
          <a:p>
            <a:r>
              <a:rPr lang="en-US" b="1" dirty="0" smtClean="0"/>
              <a:t>DA</a:t>
            </a:r>
            <a:endParaRPr lang="en-US" b="1" dirty="0"/>
          </a:p>
        </p:txBody>
      </p:sp>
      <p:sp>
        <p:nvSpPr>
          <p:cNvPr id="63" name="TextBox 62"/>
          <p:cNvSpPr txBox="1"/>
          <p:nvPr/>
        </p:nvSpPr>
        <p:spPr>
          <a:xfrm rot="20287682">
            <a:off x="3241717" y="3607357"/>
            <a:ext cx="619804" cy="369332"/>
          </a:xfrm>
          <a:prstGeom prst="rect">
            <a:avLst/>
          </a:prstGeom>
          <a:noFill/>
        </p:spPr>
        <p:txBody>
          <a:bodyPr wrap="square" rtlCol="0">
            <a:spAutoFit/>
          </a:bodyPr>
          <a:lstStyle/>
          <a:p>
            <a:r>
              <a:rPr lang="en-US" b="1" dirty="0" smtClean="0"/>
              <a:t>DA</a:t>
            </a:r>
            <a:endParaRPr lang="en-US" b="1" dirty="0"/>
          </a:p>
        </p:txBody>
      </p:sp>
      <p:sp>
        <p:nvSpPr>
          <p:cNvPr id="30" name="TextBox 29"/>
          <p:cNvSpPr txBox="1"/>
          <p:nvPr/>
        </p:nvSpPr>
        <p:spPr>
          <a:xfrm>
            <a:off x="5715000" y="990600"/>
            <a:ext cx="2782823" cy="3785652"/>
          </a:xfrm>
          <a:prstGeom prst="rect">
            <a:avLst/>
          </a:prstGeom>
          <a:noFill/>
        </p:spPr>
        <p:txBody>
          <a:bodyPr wrap="square" rtlCol="0">
            <a:spAutoFit/>
          </a:bodyPr>
          <a:lstStyle/>
          <a:p>
            <a:r>
              <a:rPr lang="en-US" sz="2000" dirty="0" smtClean="0"/>
              <a:t>Using the brain’s natural reward system, opioid use generates a pleasure or euphoric response 2-10 fold higher than what is typically achieved under naturally rewarding conditions (like in the example of “runner’s high”.</a:t>
            </a:r>
            <a:endParaRPr lang="en-US" sz="2000" dirty="0"/>
          </a:p>
        </p:txBody>
      </p:sp>
      <p:sp>
        <p:nvSpPr>
          <p:cNvPr id="66" name="TextBox 65"/>
          <p:cNvSpPr txBox="1"/>
          <p:nvPr/>
        </p:nvSpPr>
        <p:spPr>
          <a:xfrm>
            <a:off x="2667000" y="1801106"/>
            <a:ext cx="1425371" cy="646331"/>
          </a:xfrm>
          <a:prstGeom prst="rect">
            <a:avLst/>
          </a:prstGeom>
          <a:noFill/>
        </p:spPr>
        <p:txBody>
          <a:bodyPr wrap="square" rtlCol="0">
            <a:spAutoFit/>
          </a:bodyPr>
          <a:lstStyle/>
          <a:p>
            <a:pPr algn="ctr"/>
            <a:r>
              <a:rPr lang="en-US" dirty="0"/>
              <a:t>m</a:t>
            </a:r>
            <a:r>
              <a:rPr lang="en-US" dirty="0" smtClean="0"/>
              <a:t>u-opioid receptor </a:t>
            </a:r>
            <a:endParaRPr lang="en-US" dirty="0"/>
          </a:p>
        </p:txBody>
      </p:sp>
      <p:sp>
        <p:nvSpPr>
          <p:cNvPr id="67" name="TextBox 66"/>
          <p:cNvSpPr txBox="1"/>
          <p:nvPr/>
        </p:nvSpPr>
        <p:spPr>
          <a:xfrm>
            <a:off x="0" y="6172200"/>
            <a:ext cx="2799164" cy="646331"/>
          </a:xfrm>
          <a:prstGeom prst="rect">
            <a:avLst/>
          </a:prstGeom>
          <a:noFill/>
        </p:spPr>
        <p:txBody>
          <a:bodyPr wrap="none" rtlCol="0">
            <a:spAutoFit/>
          </a:bodyPr>
          <a:lstStyle/>
          <a:p>
            <a:r>
              <a:rPr lang="en-US" u="sng" dirty="0" smtClean="0"/>
              <a:t>Ventral </a:t>
            </a:r>
            <a:r>
              <a:rPr lang="en-US" u="sng" dirty="0" err="1" smtClean="0"/>
              <a:t>Tagmental</a:t>
            </a:r>
            <a:r>
              <a:rPr lang="en-US" u="sng" dirty="0" smtClean="0"/>
              <a:t> Area</a:t>
            </a:r>
          </a:p>
          <a:p>
            <a:r>
              <a:rPr lang="en-US" u="sng" dirty="0" smtClean="0"/>
              <a:t>(</a:t>
            </a:r>
            <a:r>
              <a:rPr lang="en-US" u="sng" dirty="0" err="1" smtClean="0"/>
              <a:t>VTA</a:t>
            </a:r>
            <a:r>
              <a:rPr lang="en-US" u="sng" dirty="0" smtClean="0"/>
              <a:t>)</a:t>
            </a:r>
            <a:endParaRPr lang="en-US" u="sng" dirty="0"/>
          </a:p>
        </p:txBody>
      </p:sp>
      <p:sp>
        <p:nvSpPr>
          <p:cNvPr id="46" name="Isosceles Triangle 45"/>
          <p:cNvSpPr/>
          <p:nvPr/>
        </p:nvSpPr>
        <p:spPr>
          <a:xfrm rot="16268689">
            <a:off x="3614397" y="3680227"/>
            <a:ext cx="2084941" cy="1925330"/>
          </a:xfrm>
          <a:prstGeom prst="triangle">
            <a:avLst/>
          </a:prstGeom>
          <a:solidFill>
            <a:srgbClr val="FFFF00">
              <a:alpha val="25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Box 67"/>
          <p:cNvSpPr txBox="1"/>
          <p:nvPr/>
        </p:nvSpPr>
        <p:spPr>
          <a:xfrm>
            <a:off x="3248402" y="6172200"/>
            <a:ext cx="2390398" cy="646331"/>
          </a:xfrm>
          <a:prstGeom prst="rect">
            <a:avLst/>
          </a:prstGeom>
          <a:noFill/>
        </p:spPr>
        <p:txBody>
          <a:bodyPr wrap="none" rtlCol="0">
            <a:spAutoFit/>
          </a:bodyPr>
          <a:lstStyle/>
          <a:p>
            <a:r>
              <a:rPr lang="en-US" u="sng" dirty="0" smtClean="0"/>
              <a:t>Nucleus </a:t>
            </a:r>
            <a:r>
              <a:rPr lang="en-US" u="sng" dirty="0" err="1" smtClean="0"/>
              <a:t>Accumbens</a:t>
            </a:r>
            <a:r>
              <a:rPr lang="en-US" u="sng" dirty="0" smtClean="0"/>
              <a:t> </a:t>
            </a:r>
          </a:p>
          <a:p>
            <a:r>
              <a:rPr lang="en-US" u="sng" dirty="0" smtClean="0"/>
              <a:t>(NA)</a:t>
            </a:r>
            <a:endParaRPr lang="en-US" u="sng" dirty="0"/>
          </a:p>
        </p:txBody>
      </p:sp>
      <p:sp>
        <p:nvSpPr>
          <p:cNvPr id="39" name="Can 38"/>
          <p:cNvSpPr/>
          <p:nvPr/>
        </p:nvSpPr>
        <p:spPr>
          <a:xfrm rot="16458443">
            <a:off x="3683154" y="4347381"/>
            <a:ext cx="329067" cy="510952"/>
          </a:xfrm>
          <a:prstGeom prst="can">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sp>
        <p:nvSpPr>
          <p:cNvPr id="4" name="TextBox 3"/>
          <p:cNvSpPr txBox="1"/>
          <p:nvPr/>
        </p:nvSpPr>
        <p:spPr>
          <a:xfrm>
            <a:off x="4038600" y="4419600"/>
            <a:ext cx="1739589" cy="369332"/>
          </a:xfrm>
          <a:prstGeom prst="rect">
            <a:avLst/>
          </a:prstGeom>
          <a:noFill/>
        </p:spPr>
        <p:txBody>
          <a:bodyPr wrap="square" rtlCol="0">
            <a:spAutoFit/>
          </a:bodyPr>
          <a:lstStyle/>
          <a:p>
            <a:r>
              <a:rPr lang="en-US" b="1" dirty="0" smtClean="0"/>
              <a:t>EUPHORIA!</a:t>
            </a:r>
            <a:endParaRPr lang="en-US" b="1" dirty="0"/>
          </a:p>
        </p:txBody>
      </p:sp>
      <p:sp>
        <p:nvSpPr>
          <p:cNvPr id="69" name="TextBox 68"/>
          <p:cNvSpPr txBox="1"/>
          <p:nvPr/>
        </p:nvSpPr>
        <p:spPr>
          <a:xfrm>
            <a:off x="609600" y="908447"/>
            <a:ext cx="1026243" cy="615553"/>
          </a:xfrm>
          <a:prstGeom prst="rect">
            <a:avLst/>
          </a:prstGeom>
          <a:noFill/>
        </p:spPr>
        <p:txBody>
          <a:bodyPr wrap="none" rtlCol="0">
            <a:spAutoFit/>
          </a:bodyPr>
          <a:lstStyle/>
          <a:p>
            <a:r>
              <a:rPr lang="en-US" dirty="0" smtClean="0"/>
              <a:t>GABA </a:t>
            </a:r>
          </a:p>
          <a:p>
            <a:r>
              <a:rPr lang="en-US" sz="1600" dirty="0" smtClean="0"/>
              <a:t>(“brake”)</a:t>
            </a:r>
            <a:endParaRPr lang="en-US" sz="1600" dirty="0"/>
          </a:p>
        </p:txBody>
      </p:sp>
      <p:sp>
        <p:nvSpPr>
          <p:cNvPr id="70" name="Oval 69"/>
          <p:cNvSpPr/>
          <p:nvPr/>
        </p:nvSpPr>
        <p:spPr>
          <a:xfrm>
            <a:off x="1394805" y="1519375"/>
            <a:ext cx="455088" cy="409179"/>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G</a:t>
            </a:r>
            <a:endParaRPr lang="en-US" dirty="0"/>
          </a:p>
        </p:txBody>
      </p:sp>
      <p:sp>
        <p:nvSpPr>
          <p:cNvPr id="71" name="TextBox 70"/>
          <p:cNvSpPr txBox="1"/>
          <p:nvPr/>
        </p:nvSpPr>
        <p:spPr>
          <a:xfrm>
            <a:off x="3191654" y="1370679"/>
            <a:ext cx="1846980" cy="369332"/>
          </a:xfrm>
          <a:prstGeom prst="rect">
            <a:avLst/>
          </a:prstGeom>
          <a:noFill/>
        </p:spPr>
        <p:txBody>
          <a:bodyPr wrap="none" rtlCol="0">
            <a:spAutoFit/>
          </a:bodyPr>
          <a:lstStyle/>
          <a:p>
            <a:r>
              <a:rPr lang="en-US" dirty="0" smtClean="0"/>
              <a:t>Opioid (Heroin)</a:t>
            </a:r>
            <a:endParaRPr lang="en-US" dirty="0"/>
          </a:p>
        </p:txBody>
      </p:sp>
      <p:sp>
        <p:nvSpPr>
          <p:cNvPr id="72" name="Arc 71"/>
          <p:cNvSpPr/>
          <p:nvPr/>
        </p:nvSpPr>
        <p:spPr>
          <a:xfrm rot="20050027">
            <a:off x="1313523" y="1309420"/>
            <a:ext cx="2395311" cy="1681733"/>
          </a:xfrm>
          <a:prstGeom prst="arc">
            <a:avLst>
              <a:gd name="adj1" fmla="val 15226853"/>
              <a:gd name="adj2" fmla="val 19788604"/>
            </a:avLst>
          </a:prstGeom>
          <a:ln w="19050" cap="rnd">
            <a:solidFill>
              <a:srgbClr val="FF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73" name="Straight Connector 72"/>
          <p:cNvCxnSpPr/>
          <p:nvPr/>
        </p:nvCxnSpPr>
        <p:spPr>
          <a:xfrm>
            <a:off x="1820674" y="1434319"/>
            <a:ext cx="211942" cy="181545"/>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rot="20287682">
            <a:off x="3409013" y="4717203"/>
            <a:ext cx="581729" cy="369332"/>
          </a:xfrm>
          <a:prstGeom prst="rect">
            <a:avLst/>
          </a:prstGeom>
          <a:noFill/>
        </p:spPr>
        <p:txBody>
          <a:bodyPr wrap="square" rtlCol="0">
            <a:spAutoFit/>
          </a:bodyPr>
          <a:lstStyle/>
          <a:p>
            <a:r>
              <a:rPr lang="en-US" b="1" dirty="0" smtClean="0"/>
              <a:t>DA</a:t>
            </a:r>
            <a:endParaRPr lang="en-US" b="1" dirty="0"/>
          </a:p>
        </p:txBody>
      </p:sp>
      <p:sp>
        <p:nvSpPr>
          <p:cNvPr id="74" name="Chord 73"/>
          <p:cNvSpPr/>
          <p:nvPr/>
        </p:nvSpPr>
        <p:spPr>
          <a:xfrm rot="1205171">
            <a:off x="2651841" y="4945823"/>
            <a:ext cx="630047" cy="524539"/>
          </a:xfrm>
          <a:prstGeom prst="chord">
            <a:avLst>
              <a:gd name="adj1" fmla="val 3704664"/>
              <a:gd name="adj2" fmla="val 15632292"/>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sp>
        <p:nvSpPr>
          <p:cNvPr id="75" name="TextBox 74"/>
          <p:cNvSpPr txBox="1"/>
          <p:nvPr/>
        </p:nvSpPr>
        <p:spPr>
          <a:xfrm rot="20287682">
            <a:off x="2637218" y="5076594"/>
            <a:ext cx="300756" cy="239710"/>
          </a:xfrm>
          <a:prstGeom prst="rect">
            <a:avLst/>
          </a:prstGeom>
          <a:noFill/>
        </p:spPr>
        <p:txBody>
          <a:bodyPr wrap="none" rtlCol="0">
            <a:spAutoFit/>
          </a:bodyPr>
          <a:lstStyle/>
          <a:p>
            <a:r>
              <a:rPr lang="en-US" sz="1200" dirty="0" smtClean="0">
                <a:solidFill>
                  <a:schemeClr val="bg1"/>
                </a:solidFill>
              </a:rPr>
              <a:t>DA</a:t>
            </a:r>
            <a:endParaRPr lang="en-US" sz="1200" dirty="0">
              <a:solidFill>
                <a:schemeClr val="bg1"/>
              </a:solidFill>
            </a:endParaRPr>
          </a:p>
        </p:txBody>
      </p:sp>
      <p:cxnSp>
        <p:nvCxnSpPr>
          <p:cNvPr id="76" name="Straight Arrow Connector 75"/>
          <p:cNvCxnSpPr/>
          <p:nvPr/>
        </p:nvCxnSpPr>
        <p:spPr>
          <a:xfrm flipV="1">
            <a:off x="2744746" y="4174263"/>
            <a:ext cx="370187" cy="158123"/>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a:off x="2800913" y="4424691"/>
            <a:ext cx="399487" cy="27"/>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a:off x="2744746" y="4511384"/>
            <a:ext cx="370187" cy="207926"/>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9" name="Straight Arrow Connector 78"/>
          <p:cNvCxnSpPr/>
          <p:nvPr/>
        </p:nvCxnSpPr>
        <p:spPr>
          <a:xfrm>
            <a:off x="2743514" y="4664429"/>
            <a:ext cx="422431" cy="307742"/>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p:nvPr/>
        </p:nvCxnSpPr>
        <p:spPr>
          <a:xfrm flipV="1">
            <a:off x="2782385" y="3919546"/>
            <a:ext cx="384867" cy="287684"/>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81" name="Rectangle 80"/>
          <p:cNvSpPr/>
          <p:nvPr/>
        </p:nvSpPr>
        <p:spPr>
          <a:xfrm>
            <a:off x="989938" y="3426023"/>
            <a:ext cx="1677062" cy="307777"/>
          </a:xfrm>
          <a:prstGeom prst="rect">
            <a:avLst/>
          </a:prstGeom>
        </p:spPr>
        <p:txBody>
          <a:bodyPr wrap="none">
            <a:spAutoFit/>
          </a:bodyPr>
          <a:lstStyle/>
          <a:p>
            <a:r>
              <a:rPr lang="en-US" sz="1400" b="1" dirty="0" smtClean="0">
                <a:solidFill>
                  <a:srgbClr val="FF0000"/>
                </a:solidFill>
              </a:rPr>
              <a:t>“Brake” is gone!</a:t>
            </a:r>
            <a:endParaRPr lang="en-US" sz="1400" b="1" dirty="0">
              <a:solidFill>
                <a:srgbClr val="FF0000"/>
              </a:solidFill>
            </a:endParaRPr>
          </a:p>
        </p:txBody>
      </p:sp>
      <p:sp>
        <p:nvSpPr>
          <p:cNvPr id="83" name="TextBox 82"/>
          <p:cNvSpPr txBox="1"/>
          <p:nvPr/>
        </p:nvSpPr>
        <p:spPr>
          <a:xfrm>
            <a:off x="4876800" y="6563380"/>
            <a:ext cx="3657600" cy="523220"/>
          </a:xfrm>
          <a:prstGeom prst="rect">
            <a:avLst/>
          </a:prstGeom>
          <a:noFill/>
        </p:spPr>
        <p:txBody>
          <a:bodyPr wrap="square" rtlCol="0" anchor="b">
            <a:spAutoFit/>
          </a:bodyPr>
          <a:lstStyle/>
          <a:p>
            <a:pPr algn="ctr"/>
            <a:r>
              <a:rPr lang="en-US" sz="1400" dirty="0">
                <a:solidFill>
                  <a:schemeClr val="tx1">
                    <a:lumMod val="50000"/>
                  </a:schemeClr>
                </a:solidFill>
              </a:rPr>
              <a:t>© 2017 The Recovery Research Network</a:t>
            </a:r>
          </a:p>
          <a:p>
            <a:pPr algn="ctr"/>
            <a:endParaRPr lang="en-US" sz="1400" dirty="0"/>
          </a:p>
        </p:txBody>
      </p:sp>
      <p:sp>
        <p:nvSpPr>
          <p:cNvPr id="64" name="TextBox 63"/>
          <p:cNvSpPr txBox="1"/>
          <p:nvPr/>
        </p:nvSpPr>
        <p:spPr>
          <a:xfrm>
            <a:off x="604068" y="2312168"/>
            <a:ext cx="364202" cy="369332"/>
          </a:xfrm>
          <a:prstGeom prst="rect">
            <a:avLst/>
          </a:prstGeom>
          <a:noFill/>
        </p:spPr>
        <p:txBody>
          <a:bodyPr wrap="none" rtlCol="0">
            <a:spAutoFit/>
          </a:bodyPr>
          <a:lstStyle/>
          <a:p>
            <a:r>
              <a:rPr lang="en-US" dirty="0" smtClean="0"/>
              <a:t>G</a:t>
            </a:r>
            <a:endParaRPr lang="en-US" dirty="0"/>
          </a:p>
        </p:txBody>
      </p:sp>
    </p:spTree>
    <p:extLst>
      <p:ext uri="{BB962C8B-B14F-4D97-AF65-F5344CB8AC3E}">
        <p14:creationId xmlns:p14="http://schemas.microsoft.com/office/powerpoint/2010/main" val="3144928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1+#ppt_w/2"/>
                                          </p:val>
                                        </p:tav>
                                        <p:tav tm="100000">
                                          <p:val>
                                            <p:strVal val="#ppt_x"/>
                                          </p:val>
                                        </p:tav>
                                      </p:tavLst>
                                    </p:anim>
                                    <p:anim calcmode="lin" valueType="num">
                                      <p:cBhvr additive="base">
                                        <p:cTn id="8" dur="500" fill="hold"/>
                                        <p:tgtEl>
                                          <p:spTgt spid="29"/>
                                        </p:tgtEl>
                                        <p:attrNameLst>
                                          <p:attrName>ppt_y</p:attrName>
                                        </p:attrNameLst>
                                      </p:cBhvr>
                                      <p:tavLst>
                                        <p:tav tm="0">
                                          <p:val>
                                            <p:strVal val="#ppt_y"/>
                                          </p:val>
                                        </p:tav>
                                        <p:tav tm="100000">
                                          <p:val>
                                            <p:strVal val="#ppt_y"/>
                                          </p:val>
                                        </p:tav>
                                      </p:tavLst>
                                    </p:anim>
                                  </p:childTnLst>
                                </p:cTn>
                              </p:par>
                              <p:par>
                                <p:cTn id="9" presetID="1" presetClass="entr" presetSubtype="0" fill="hold" grpId="0" nodeType="withEffect">
                                  <p:stCondLst>
                                    <p:cond delay="200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3000"/>
                                  </p:stCondLst>
                                  <p:childTnLst>
                                    <p:set>
                                      <p:cBhvr>
                                        <p:cTn id="12" dur="1" fill="hold">
                                          <p:stCondLst>
                                            <p:cond delay="0"/>
                                          </p:stCondLst>
                                        </p:cTn>
                                        <p:tgtEl>
                                          <p:spTgt spid="50"/>
                                        </p:tgtEl>
                                        <p:attrNameLst>
                                          <p:attrName>style.visibility</p:attrName>
                                        </p:attrNameLst>
                                      </p:cBhvr>
                                      <p:to>
                                        <p:strVal val="visible"/>
                                      </p:to>
                                    </p:set>
                                  </p:childTnLst>
                                </p:cTn>
                              </p:par>
                              <p:par>
                                <p:cTn id="13" presetID="1" presetClass="entr" presetSubtype="0" fill="hold" grpId="0" nodeType="withEffect">
                                  <p:stCondLst>
                                    <p:cond delay="4000"/>
                                  </p:stCondLst>
                                  <p:childTnLst>
                                    <p:set>
                                      <p:cBhvr>
                                        <p:cTn id="14" dur="1" fill="hold">
                                          <p:stCondLst>
                                            <p:cond delay="0"/>
                                          </p:stCondLst>
                                        </p:cTn>
                                        <p:tgtEl>
                                          <p:spTgt spid="63"/>
                                        </p:tgtEl>
                                        <p:attrNameLst>
                                          <p:attrName>style.visibility</p:attrName>
                                        </p:attrNameLst>
                                      </p:cBhvr>
                                      <p:to>
                                        <p:strVal val="visible"/>
                                      </p:to>
                                    </p:set>
                                  </p:childTnLst>
                                </p:cTn>
                              </p:par>
                              <p:par>
                                <p:cTn id="15" presetID="1" presetClass="entr" presetSubtype="0" fill="hold" grpId="0" nodeType="withEffect">
                                  <p:stCondLst>
                                    <p:cond delay="4000"/>
                                  </p:stCondLst>
                                  <p:childTnLst>
                                    <p:set>
                                      <p:cBhvr>
                                        <p:cTn id="16" dur="1" fill="hold">
                                          <p:stCondLst>
                                            <p:cond delay="0"/>
                                          </p:stCondLst>
                                        </p:cTn>
                                        <p:tgtEl>
                                          <p:spTgt spid="61"/>
                                        </p:tgtEl>
                                        <p:attrNameLst>
                                          <p:attrName>style.visibility</p:attrName>
                                        </p:attrNameLst>
                                      </p:cBhvr>
                                      <p:to>
                                        <p:strVal val="visible"/>
                                      </p:to>
                                    </p:set>
                                  </p:childTnLst>
                                </p:cTn>
                              </p:par>
                              <p:par>
                                <p:cTn id="17" presetID="1" presetClass="entr" presetSubtype="0" fill="hold" grpId="0" nodeType="withEffect">
                                  <p:stCondLst>
                                    <p:cond delay="4000"/>
                                  </p:stCondLst>
                                  <p:childTnLst>
                                    <p:set>
                                      <p:cBhvr>
                                        <p:cTn id="18" dur="1" fill="hold">
                                          <p:stCondLst>
                                            <p:cond delay="0"/>
                                          </p:stCondLst>
                                        </p:cTn>
                                        <p:tgtEl>
                                          <p:spTgt spid="62"/>
                                        </p:tgtEl>
                                        <p:attrNameLst>
                                          <p:attrName>style.visibility</p:attrName>
                                        </p:attrNameLst>
                                      </p:cBhvr>
                                      <p:to>
                                        <p:strVal val="visible"/>
                                      </p:to>
                                    </p:set>
                                  </p:childTnLst>
                                </p:cTn>
                              </p:par>
                              <p:par>
                                <p:cTn id="19" presetID="1" presetClass="entr" presetSubtype="0" fill="hold" grpId="0" nodeType="withEffect">
                                  <p:stCondLst>
                                    <p:cond delay="4000"/>
                                  </p:stCondLst>
                                  <p:childTnLst>
                                    <p:set>
                                      <p:cBhvr>
                                        <p:cTn id="20" dur="1" fill="hold">
                                          <p:stCondLst>
                                            <p:cond delay="0"/>
                                          </p:stCondLst>
                                        </p:cTn>
                                        <p:tgtEl>
                                          <p:spTgt spid="59"/>
                                        </p:tgtEl>
                                        <p:attrNameLst>
                                          <p:attrName>style.visibility</p:attrName>
                                        </p:attrNameLst>
                                      </p:cBhvr>
                                      <p:to>
                                        <p:strVal val="visible"/>
                                      </p:to>
                                    </p:set>
                                  </p:childTnLst>
                                </p:cTn>
                              </p:par>
                              <p:par>
                                <p:cTn id="21" presetID="1" presetClass="entr" presetSubtype="0" fill="hold" grpId="0" nodeType="withEffect">
                                  <p:stCondLst>
                                    <p:cond delay="4000"/>
                                  </p:stCondLst>
                                  <p:childTnLst>
                                    <p:set>
                                      <p:cBhvr>
                                        <p:cTn id="22" dur="1" fill="hold">
                                          <p:stCondLst>
                                            <p:cond delay="0"/>
                                          </p:stCondLst>
                                        </p:cTn>
                                        <p:tgtEl>
                                          <p:spTgt spid="58"/>
                                        </p:tgtEl>
                                        <p:attrNameLst>
                                          <p:attrName>style.visibility</p:attrName>
                                        </p:attrNameLst>
                                      </p:cBhvr>
                                      <p:to>
                                        <p:strVal val="visible"/>
                                      </p:to>
                                    </p:set>
                                  </p:childTnLst>
                                </p:cTn>
                              </p:par>
                              <p:par>
                                <p:cTn id="23" presetID="1" presetClass="entr" presetSubtype="0" fill="hold" grpId="0" nodeType="withEffect">
                                  <p:stCondLst>
                                    <p:cond delay="4000"/>
                                  </p:stCondLst>
                                  <p:childTnLst>
                                    <p:set>
                                      <p:cBhvr>
                                        <p:cTn id="24" dur="1" fill="hold">
                                          <p:stCondLst>
                                            <p:cond delay="0"/>
                                          </p:stCondLst>
                                        </p:cTn>
                                        <p:tgtEl>
                                          <p:spTgt spid="60"/>
                                        </p:tgtEl>
                                        <p:attrNameLst>
                                          <p:attrName>style.visibility</p:attrName>
                                        </p:attrNameLst>
                                      </p:cBhvr>
                                      <p:to>
                                        <p:strVal val="visible"/>
                                      </p:to>
                                    </p:set>
                                  </p:childTnLst>
                                </p:cTn>
                              </p:par>
                              <p:par>
                                <p:cTn id="25" presetID="1" presetClass="entr" presetSubtype="0" fill="hold" grpId="0" nodeType="withEffect">
                                  <p:stCondLst>
                                    <p:cond delay="4000"/>
                                  </p:stCondLst>
                                  <p:childTnLst>
                                    <p:set>
                                      <p:cBhvr>
                                        <p:cTn id="26" dur="1" fill="hold">
                                          <p:stCondLst>
                                            <p:cond delay="0"/>
                                          </p:stCondLst>
                                        </p:cTn>
                                        <p:tgtEl>
                                          <p:spTgt spid="56"/>
                                        </p:tgtEl>
                                        <p:attrNameLst>
                                          <p:attrName>style.visibility</p:attrName>
                                        </p:attrNameLst>
                                      </p:cBhvr>
                                      <p:to>
                                        <p:strVal val="visible"/>
                                      </p:to>
                                    </p:set>
                                  </p:childTnLst>
                                </p:cTn>
                              </p:par>
                              <p:par>
                                <p:cTn id="27" presetID="1" presetClass="entr" presetSubtype="0" fill="hold" grpId="0" nodeType="withEffect">
                                  <p:stCondLst>
                                    <p:cond delay="4000"/>
                                  </p:stCondLst>
                                  <p:childTnLst>
                                    <p:set>
                                      <p:cBhvr>
                                        <p:cTn id="28" dur="1" fill="hold">
                                          <p:stCondLst>
                                            <p:cond delay="0"/>
                                          </p:stCondLst>
                                        </p:cTn>
                                        <p:tgtEl>
                                          <p:spTgt spid="57"/>
                                        </p:tgtEl>
                                        <p:attrNameLst>
                                          <p:attrName>style.visibility</p:attrName>
                                        </p:attrNameLst>
                                      </p:cBhvr>
                                      <p:to>
                                        <p:strVal val="visible"/>
                                      </p:to>
                                    </p:set>
                                  </p:childTnLst>
                                </p:cTn>
                              </p:par>
                              <p:par>
                                <p:cTn id="29" presetID="10" presetClass="entr" presetSubtype="0" fill="hold" grpId="0" nodeType="withEffect">
                                  <p:stCondLst>
                                    <p:cond delay="4000"/>
                                  </p:stCondLst>
                                  <p:childTnLst>
                                    <p:set>
                                      <p:cBhvr>
                                        <p:cTn id="30" dur="1" fill="hold">
                                          <p:stCondLst>
                                            <p:cond delay="0"/>
                                          </p:stCondLst>
                                        </p:cTn>
                                        <p:tgtEl>
                                          <p:spTgt spid="46"/>
                                        </p:tgtEl>
                                        <p:attrNameLst>
                                          <p:attrName>style.visibility</p:attrName>
                                        </p:attrNameLst>
                                      </p:cBhvr>
                                      <p:to>
                                        <p:strVal val="visible"/>
                                      </p:to>
                                    </p:set>
                                    <p:animEffect transition="in" filter="fade">
                                      <p:cBhvr>
                                        <p:cTn id="31" dur="500"/>
                                        <p:tgtEl>
                                          <p:spTgt spid="46"/>
                                        </p:tgtEl>
                                      </p:cBhvr>
                                    </p:animEffect>
                                  </p:childTnLst>
                                </p:cTn>
                              </p:par>
                              <p:par>
                                <p:cTn id="32" presetID="1" presetClass="entr" presetSubtype="0" fill="hold" grpId="0" nodeType="withEffect">
                                  <p:stCondLst>
                                    <p:cond delay="4500"/>
                                  </p:stCondLst>
                                  <p:childTnLst>
                                    <p:set>
                                      <p:cBhvr>
                                        <p:cTn id="33" dur="1" fill="hold">
                                          <p:stCondLst>
                                            <p:cond delay="0"/>
                                          </p:stCondLst>
                                        </p:cTn>
                                        <p:tgtEl>
                                          <p:spTgt spid="4"/>
                                        </p:tgtEl>
                                        <p:attrNameLst>
                                          <p:attrName>style.visibility</p:attrName>
                                        </p:attrNameLst>
                                      </p:cBhvr>
                                      <p:to>
                                        <p:strVal val="visible"/>
                                      </p:to>
                                    </p:set>
                                  </p:childTnLst>
                                </p:cTn>
                              </p:par>
                              <p:par>
                                <p:cTn id="34" presetID="2" presetClass="entr" presetSubtype="2" fill="hold" grpId="0" nodeType="withEffect">
                                  <p:stCondLst>
                                    <p:cond delay="0"/>
                                  </p:stCondLst>
                                  <p:childTnLst>
                                    <p:set>
                                      <p:cBhvr>
                                        <p:cTn id="35" dur="1" fill="hold">
                                          <p:stCondLst>
                                            <p:cond delay="0"/>
                                          </p:stCondLst>
                                        </p:cTn>
                                        <p:tgtEl>
                                          <p:spTgt spid="71"/>
                                        </p:tgtEl>
                                        <p:attrNameLst>
                                          <p:attrName>style.visibility</p:attrName>
                                        </p:attrNameLst>
                                      </p:cBhvr>
                                      <p:to>
                                        <p:strVal val="visible"/>
                                      </p:to>
                                    </p:set>
                                    <p:anim calcmode="lin" valueType="num">
                                      <p:cBhvr additive="base">
                                        <p:cTn id="36" dur="500" fill="hold"/>
                                        <p:tgtEl>
                                          <p:spTgt spid="71"/>
                                        </p:tgtEl>
                                        <p:attrNameLst>
                                          <p:attrName>ppt_x</p:attrName>
                                        </p:attrNameLst>
                                      </p:cBhvr>
                                      <p:tavLst>
                                        <p:tav tm="0">
                                          <p:val>
                                            <p:strVal val="1+#ppt_w/2"/>
                                          </p:val>
                                        </p:tav>
                                        <p:tav tm="100000">
                                          <p:val>
                                            <p:strVal val="#ppt_x"/>
                                          </p:val>
                                        </p:tav>
                                      </p:tavLst>
                                    </p:anim>
                                    <p:anim calcmode="lin" valueType="num">
                                      <p:cBhvr additive="base">
                                        <p:cTn id="37" dur="500" fill="hold"/>
                                        <p:tgtEl>
                                          <p:spTgt spid="71"/>
                                        </p:tgtEl>
                                        <p:attrNameLst>
                                          <p:attrName>ppt_y</p:attrName>
                                        </p:attrNameLst>
                                      </p:cBhvr>
                                      <p:tavLst>
                                        <p:tav tm="0">
                                          <p:val>
                                            <p:strVal val="#ppt_y"/>
                                          </p:val>
                                        </p:tav>
                                        <p:tav tm="100000">
                                          <p:val>
                                            <p:strVal val="#ppt_y"/>
                                          </p:val>
                                        </p:tav>
                                      </p:tavLst>
                                    </p:anim>
                                  </p:childTnLst>
                                </p:cTn>
                              </p:par>
                              <p:par>
                                <p:cTn id="38" presetID="1" presetClass="entr" presetSubtype="0" fill="hold" grpId="0" nodeType="withEffect">
                                  <p:stCondLst>
                                    <p:cond delay="1000"/>
                                  </p:stCondLst>
                                  <p:childTnLst>
                                    <p:set>
                                      <p:cBhvr>
                                        <p:cTn id="39" dur="1" fill="hold">
                                          <p:stCondLst>
                                            <p:cond delay="0"/>
                                          </p:stCondLst>
                                        </p:cTn>
                                        <p:tgtEl>
                                          <p:spTgt spid="72"/>
                                        </p:tgtEl>
                                        <p:attrNameLst>
                                          <p:attrName>style.visibility</p:attrName>
                                        </p:attrNameLst>
                                      </p:cBhvr>
                                      <p:to>
                                        <p:strVal val="visible"/>
                                      </p:to>
                                    </p:set>
                                  </p:childTnLst>
                                </p:cTn>
                              </p:par>
                              <p:par>
                                <p:cTn id="40" presetID="1" presetClass="entr" presetSubtype="0" fill="hold" nodeType="withEffect">
                                  <p:stCondLst>
                                    <p:cond delay="1000"/>
                                  </p:stCondLst>
                                  <p:childTnLst>
                                    <p:set>
                                      <p:cBhvr>
                                        <p:cTn id="41" dur="1" fill="hold">
                                          <p:stCondLst>
                                            <p:cond delay="0"/>
                                          </p:stCondLst>
                                        </p:cTn>
                                        <p:tgtEl>
                                          <p:spTgt spid="73"/>
                                        </p:tgtEl>
                                        <p:attrNameLst>
                                          <p:attrName>style.visibility</p:attrName>
                                        </p:attrNameLst>
                                      </p:cBhvr>
                                      <p:to>
                                        <p:strVal val="visible"/>
                                      </p:to>
                                    </p:set>
                                  </p:childTnLst>
                                </p:cTn>
                              </p:par>
                              <p:par>
                                <p:cTn id="42" presetID="1" presetClass="entr" presetSubtype="0" fill="hold" nodeType="withEffect">
                                  <p:stCondLst>
                                    <p:cond delay="4000"/>
                                  </p:stCondLst>
                                  <p:childTnLst>
                                    <p:set>
                                      <p:cBhvr>
                                        <p:cTn id="43" dur="1" fill="hold">
                                          <p:stCondLst>
                                            <p:cond delay="0"/>
                                          </p:stCondLst>
                                        </p:cTn>
                                        <p:tgtEl>
                                          <p:spTgt spid="80"/>
                                        </p:tgtEl>
                                        <p:attrNameLst>
                                          <p:attrName>style.visibility</p:attrName>
                                        </p:attrNameLst>
                                      </p:cBhvr>
                                      <p:to>
                                        <p:strVal val="visible"/>
                                      </p:to>
                                    </p:set>
                                  </p:childTnLst>
                                </p:cTn>
                              </p:par>
                              <p:par>
                                <p:cTn id="44" presetID="1" presetClass="entr" presetSubtype="0" fill="hold" nodeType="withEffect">
                                  <p:stCondLst>
                                    <p:cond delay="4000"/>
                                  </p:stCondLst>
                                  <p:childTnLst>
                                    <p:set>
                                      <p:cBhvr>
                                        <p:cTn id="45" dur="1" fill="hold">
                                          <p:stCondLst>
                                            <p:cond delay="0"/>
                                          </p:stCondLst>
                                        </p:cTn>
                                        <p:tgtEl>
                                          <p:spTgt spid="76"/>
                                        </p:tgtEl>
                                        <p:attrNameLst>
                                          <p:attrName>style.visibility</p:attrName>
                                        </p:attrNameLst>
                                      </p:cBhvr>
                                      <p:to>
                                        <p:strVal val="visible"/>
                                      </p:to>
                                    </p:set>
                                  </p:childTnLst>
                                </p:cTn>
                              </p:par>
                              <p:par>
                                <p:cTn id="46" presetID="1" presetClass="entr" presetSubtype="0" fill="hold" nodeType="withEffect">
                                  <p:stCondLst>
                                    <p:cond delay="4000"/>
                                  </p:stCondLst>
                                  <p:childTnLst>
                                    <p:set>
                                      <p:cBhvr>
                                        <p:cTn id="47" dur="1" fill="hold">
                                          <p:stCondLst>
                                            <p:cond delay="0"/>
                                          </p:stCondLst>
                                        </p:cTn>
                                        <p:tgtEl>
                                          <p:spTgt spid="77"/>
                                        </p:tgtEl>
                                        <p:attrNameLst>
                                          <p:attrName>style.visibility</p:attrName>
                                        </p:attrNameLst>
                                      </p:cBhvr>
                                      <p:to>
                                        <p:strVal val="visible"/>
                                      </p:to>
                                    </p:set>
                                  </p:childTnLst>
                                </p:cTn>
                              </p:par>
                              <p:par>
                                <p:cTn id="48" presetID="1" presetClass="entr" presetSubtype="0" fill="hold" nodeType="withEffect">
                                  <p:stCondLst>
                                    <p:cond delay="4000"/>
                                  </p:stCondLst>
                                  <p:childTnLst>
                                    <p:set>
                                      <p:cBhvr>
                                        <p:cTn id="49" dur="1" fill="hold">
                                          <p:stCondLst>
                                            <p:cond delay="0"/>
                                          </p:stCondLst>
                                        </p:cTn>
                                        <p:tgtEl>
                                          <p:spTgt spid="78"/>
                                        </p:tgtEl>
                                        <p:attrNameLst>
                                          <p:attrName>style.visibility</p:attrName>
                                        </p:attrNameLst>
                                      </p:cBhvr>
                                      <p:to>
                                        <p:strVal val="visible"/>
                                      </p:to>
                                    </p:set>
                                  </p:childTnLst>
                                </p:cTn>
                              </p:par>
                              <p:par>
                                <p:cTn id="50" presetID="1" presetClass="entr" presetSubtype="0" fill="hold" nodeType="withEffect">
                                  <p:stCondLst>
                                    <p:cond delay="4000"/>
                                  </p:stCondLst>
                                  <p:childTnLst>
                                    <p:set>
                                      <p:cBhvr>
                                        <p:cTn id="51" dur="1" fill="hold">
                                          <p:stCondLst>
                                            <p:cond delay="0"/>
                                          </p:stCondLst>
                                        </p:cTn>
                                        <p:tgtEl>
                                          <p:spTgt spid="79"/>
                                        </p:tgtEl>
                                        <p:attrNameLst>
                                          <p:attrName>style.visibility</p:attrName>
                                        </p:attrNameLst>
                                      </p:cBhvr>
                                      <p:to>
                                        <p:strVal val="visible"/>
                                      </p:to>
                                    </p:set>
                                  </p:childTnLst>
                                </p:cTn>
                              </p:par>
                              <p:par>
                                <p:cTn id="52" presetID="1" presetClass="entr" presetSubtype="0" fill="hold" grpId="0" nodeType="withEffect">
                                  <p:stCondLst>
                                    <p:cond delay="3000"/>
                                  </p:stCondLst>
                                  <p:childTnLst>
                                    <p:set>
                                      <p:cBhvr>
                                        <p:cTn id="53" dur="1" fill="hold">
                                          <p:stCondLst>
                                            <p:cond delay="0"/>
                                          </p:stCondLst>
                                        </p:cTn>
                                        <p:tgtEl>
                                          <p:spTgt spid="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57" grpId="0"/>
      <p:bldP spid="58" grpId="0"/>
      <p:bldP spid="59" grpId="0"/>
      <p:bldP spid="3" grpId="0" animBg="1"/>
      <p:bldP spid="50" grpId="0" animBg="1"/>
      <p:bldP spid="60" grpId="0"/>
      <p:bldP spid="61" grpId="0"/>
      <p:bldP spid="62" grpId="0"/>
      <p:bldP spid="63" grpId="0"/>
      <p:bldP spid="46" grpId="0" animBg="1"/>
      <p:bldP spid="4" grpId="0"/>
      <p:bldP spid="71" grpId="0"/>
      <p:bldP spid="72" grpId="0" animBg="1"/>
      <p:bldP spid="56" grpId="0"/>
      <p:bldP spid="81"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924799" cy="1143000"/>
          </a:xfrm>
        </p:spPr>
        <p:txBody>
          <a:bodyPr anchor="t">
            <a:normAutofit fontScale="90000"/>
          </a:bodyPr>
          <a:lstStyle/>
          <a:p>
            <a:r>
              <a:rPr lang="en-US" dirty="0" smtClean="0"/>
              <a:t>Repetitive</a:t>
            </a:r>
            <a:r>
              <a:rPr lang="en-US" dirty="0"/>
              <a:t> </a:t>
            </a:r>
            <a:r>
              <a:rPr lang="en-US" dirty="0" smtClean="0"/>
              <a:t>Opioid Use and Craving</a:t>
            </a:r>
            <a:endParaRPr lang="en-US" dirty="0"/>
          </a:p>
        </p:txBody>
      </p:sp>
      <p:grpSp>
        <p:nvGrpSpPr>
          <p:cNvPr id="28" name="Group 27"/>
          <p:cNvGrpSpPr/>
          <p:nvPr/>
        </p:nvGrpSpPr>
        <p:grpSpPr>
          <a:xfrm rot="6580603">
            <a:off x="2222994" y="1321937"/>
            <a:ext cx="1039992" cy="686740"/>
            <a:chOff x="4944656" y="2951018"/>
            <a:chExt cx="1326603" cy="858982"/>
          </a:xfrm>
        </p:grpSpPr>
        <p:sp>
          <p:nvSpPr>
            <p:cNvPr id="11" name="Rectangle 10"/>
            <p:cNvSpPr/>
            <p:nvPr/>
          </p:nvSpPr>
          <p:spPr>
            <a:xfrm>
              <a:off x="51816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53340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54864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56388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57912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59436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a:off x="60960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Arc 17"/>
            <p:cNvSpPr/>
            <p:nvPr/>
          </p:nvSpPr>
          <p:spPr>
            <a:xfrm rot="6839058" flipH="1" flipV="1">
              <a:off x="5403899" y="3205261"/>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9" name="Arc 18"/>
            <p:cNvSpPr/>
            <p:nvPr/>
          </p:nvSpPr>
          <p:spPr>
            <a:xfrm rot="6839058" flipH="1" flipV="1">
              <a:off x="5719518" y="3205261"/>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0" name="Arc 19"/>
            <p:cNvSpPr/>
            <p:nvPr/>
          </p:nvSpPr>
          <p:spPr>
            <a:xfrm rot="6839058" flipH="1" flipV="1">
              <a:off x="6024318" y="3198740"/>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1" name="Arc 20"/>
            <p:cNvSpPr/>
            <p:nvPr/>
          </p:nvSpPr>
          <p:spPr>
            <a:xfrm rot="3443119" flipV="1">
              <a:off x="5520928" y="3371856"/>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3" name="Arc 22"/>
            <p:cNvSpPr/>
            <p:nvPr/>
          </p:nvSpPr>
          <p:spPr>
            <a:xfrm rot="3443119" flipV="1">
              <a:off x="5216128" y="3371856"/>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Arc 23"/>
            <p:cNvSpPr/>
            <p:nvPr/>
          </p:nvSpPr>
          <p:spPr>
            <a:xfrm rot="3443119" flipV="1">
              <a:off x="5850189" y="3382843"/>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5" name="Freeform 24"/>
            <p:cNvSpPr/>
            <p:nvPr/>
          </p:nvSpPr>
          <p:spPr>
            <a:xfrm>
              <a:off x="5624945" y="3560618"/>
              <a:ext cx="562198" cy="249382"/>
            </a:xfrm>
            <a:custGeom>
              <a:avLst/>
              <a:gdLst>
                <a:gd name="connsiteX0" fmla="*/ 512619 w 562198"/>
                <a:gd name="connsiteY0" fmla="*/ 0 h 249382"/>
                <a:gd name="connsiteX1" fmla="*/ 526473 w 562198"/>
                <a:gd name="connsiteY1" fmla="*/ 221673 h 249382"/>
                <a:gd name="connsiteX2" fmla="*/ 110837 w 562198"/>
                <a:gd name="connsiteY2" fmla="*/ 207818 h 249382"/>
                <a:gd name="connsiteX3" fmla="*/ 0 w 562198"/>
                <a:gd name="connsiteY3" fmla="*/ 249382 h 249382"/>
              </a:gdLst>
              <a:ahLst/>
              <a:cxnLst>
                <a:cxn ang="0">
                  <a:pos x="connsiteX0" y="connsiteY0"/>
                </a:cxn>
                <a:cxn ang="0">
                  <a:pos x="connsiteX1" y="connsiteY1"/>
                </a:cxn>
                <a:cxn ang="0">
                  <a:pos x="connsiteX2" y="connsiteY2"/>
                </a:cxn>
                <a:cxn ang="0">
                  <a:pos x="connsiteX3" y="connsiteY3"/>
                </a:cxn>
              </a:cxnLst>
              <a:rect l="l" t="t" r="r" b="b"/>
              <a:pathLst>
                <a:path w="562198" h="249382">
                  <a:moveTo>
                    <a:pt x="512619" y="0"/>
                  </a:moveTo>
                  <a:cubicBezTo>
                    <a:pt x="553028" y="93518"/>
                    <a:pt x="593437" y="187037"/>
                    <a:pt x="526473" y="221673"/>
                  </a:cubicBezTo>
                  <a:cubicBezTo>
                    <a:pt x="459509" y="256309"/>
                    <a:pt x="198582" y="203200"/>
                    <a:pt x="110837" y="207818"/>
                  </a:cubicBezTo>
                  <a:cubicBezTo>
                    <a:pt x="23092" y="212436"/>
                    <a:pt x="11546" y="230909"/>
                    <a:pt x="0" y="249382"/>
                  </a:cubicBez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25"/>
            <p:cNvSpPr/>
            <p:nvPr/>
          </p:nvSpPr>
          <p:spPr>
            <a:xfrm>
              <a:off x="4944656" y="2951018"/>
              <a:ext cx="274795" cy="332509"/>
            </a:xfrm>
            <a:custGeom>
              <a:avLst/>
              <a:gdLst>
                <a:gd name="connsiteX0" fmla="*/ 250799 w 274795"/>
                <a:gd name="connsiteY0" fmla="*/ 332509 h 332509"/>
                <a:gd name="connsiteX1" fmla="*/ 250799 w 274795"/>
                <a:gd name="connsiteY1" fmla="*/ 221673 h 332509"/>
                <a:gd name="connsiteX2" fmla="*/ 1417 w 274795"/>
                <a:gd name="connsiteY2" fmla="*/ 96982 h 332509"/>
                <a:gd name="connsiteX3" fmla="*/ 167671 w 274795"/>
                <a:gd name="connsiteY3" fmla="*/ 0 h 332509"/>
              </a:gdLst>
              <a:ahLst/>
              <a:cxnLst>
                <a:cxn ang="0">
                  <a:pos x="connsiteX0" y="connsiteY0"/>
                </a:cxn>
                <a:cxn ang="0">
                  <a:pos x="connsiteX1" y="connsiteY1"/>
                </a:cxn>
                <a:cxn ang="0">
                  <a:pos x="connsiteX2" y="connsiteY2"/>
                </a:cxn>
                <a:cxn ang="0">
                  <a:pos x="connsiteX3" y="connsiteY3"/>
                </a:cxn>
              </a:cxnLst>
              <a:rect l="l" t="t" r="r" b="b"/>
              <a:pathLst>
                <a:path w="274795" h="332509">
                  <a:moveTo>
                    <a:pt x="250799" y="332509"/>
                  </a:moveTo>
                  <a:cubicBezTo>
                    <a:pt x="271581" y="296718"/>
                    <a:pt x="292363" y="260927"/>
                    <a:pt x="250799" y="221673"/>
                  </a:cubicBezTo>
                  <a:cubicBezTo>
                    <a:pt x="209235" y="182419"/>
                    <a:pt x="15272" y="133928"/>
                    <a:pt x="1417" y="96982"/>
                  </a:cubicBezTo>
                  <a:cubicBezTo>
                    <a:pt x="-12438" y="60036"/>
                    <a:pt x="77616" y="30018"/>
                    <a:pt x="167671" y="0"/>
                  </a:cubicBez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Oval 28"/>
          <p:cNvSpPr/>
          <p:nvPr/>
        </p:nvSpPr>
        <p:spPr>
          <a:xfrm rot="6159782">
            <a:off x="3007006" y="1328413"/>
            <a:ext cx="319069" cy="143138"/>
          </a:xfrm>
          <a:prstGeom prst="ellipse">
            <a:avLst/>
          </a:prstGeom>
          <a:solidFill>
            <a:schemeClr val="accent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5" name="Right Bracket 4"/>
          <p:cNvSpPr/>
          <p:nvPr/>
        </p:nvSpPr>
        <p:spPr>
          <a:xfrm rot="78912">
            <a:off x="1863970" y="2701740"/>
            <a:ext cx="1103212" cy="3077204"/>
          </a:xfrm>
          <a:prstGeom prst="rightBracket">
            <a:avLst>
              <a:gd name="adj" fmla="val 38739"/>
            </a:avLst>
          </a:prstGeom>
          <a:ln>
            <a:solidFill>
              <a:schemeClr val="tx1"/>
            </a:solidFill>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 name="Moon 6"/>
          <p:cNvSpPr/>
          <p:nvPr/>
        </p:nvSpPr>
        <p:spPr>
          <a:xfrm rot="10791643">
            <a:off x="3391771" y="2703414"/>
            <a:ext cx="1715308" cy="3161906"/>
          </a:xfrm>
          <a:prstGeom prst="moon">
            <a:avLst>
              <a:gd name="adj" fmla="val 87500"/>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33" name="Arc 32"/>
          <p:cNvSpPr/>
          <p:nvPr/>
        </p:nvSpPr>
        <p:spPr>
          <a:xfrm rot="12716040">
            <a:off x="709153" y="2437865"/>
            <a:ext cx="2519890" cy="1765179"/>
          </a:xfrm>
          <a:prstGeom prst="arc">
            <a:avLst>
              <a:gd name="adj1" fmla="val 15304211"/>
              <a:gd name="adj2" fmla="val 20320474"/>
            </a:avLst>
          </a:prstGeom>
          <a:ln w="44450" cap="rnd">
            <a:solidFill>
              <a:srgbClr val="FF0000"/>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35" name="Straight Connector 34"/>
          <p:cNvCxnSpPr/>
          <p:nvPr/>
        </p:nvCxnSpPr>
        <p:spPr>
          <a:xfrm rot="20287682" flipV="1">
            <a:off x="1551465" y="4071731"/>
            <a:ext cx="347689" cy="214630"/>
          </a:xfrm>
          <a:prstGeom prst="line">
            <a:avLst/>
          </a:prstGeom>
          <a:ln w="4445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40" name="Flowchart: Connector 39"/>
          <p:cNvSpPr/>
          <p:nvPr/>
        </p:nvSpPr>
        <p:spPr>
          <a:xfrm rot="20287682">
            <a:off x="2105365" y="3809561"/>
            <a:ext cx="534270" cy="448130"/>
          </a:xfrm>
          <a:prstGeom prst="flowChartConnector">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200" dirty="0" smtClean="0"/>
              <a:t>DA</a:t>
            </a:r>
            <a:endParaRPr lang="en-US" sz="1200" dirty="0"/>
          </a:p>
        </p:txBody>
      </p:sp>
      <p:sp>
        <p:nvSpPr>
          <p:cNvPr id="47" name="Flowchart: Connector 46"/>
          <p:cNvSpPr/>
          <p:nvPr/>
        </p:nvSpPr>
        <p:spPr>
          <a:xfrm rot="20287682">
            <a:off x="2162442" y="4873296"/>
            <a:ext cx="534270" cy="448130"/>
          </a:xfrm>
          <a:prstGeom prst="flowChartConnector">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200" dirty="0" smtClean="0"/>
              <a:t>DA</a:t>
            </a:r>
            <a:endParaRPr lang="en-US" sz="1200" dirty="0"/>
          </a:p>
        </p:txBody>
      </p:sp>
      <p:sp>
        <p:nvSpPr>
          <p:cNvPr id="48" name="Flowchart: Connector 47"/>
          <p:cNvSpPr/>
          <p:nvPr/>
        </p:nvSpPr>
        <p:spPr>
          <a:xfrm rot="20287682">
            <a:off x="1667179" y="4393843"/>
            <a:ext cx="534270" cy="448130"/>
          </a:xfrm>
          <a:prstGeom prst="flowChartConnector">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200" dirty="0" smtClean="0"/>
              <a:t>DA</a:t>
            </a:r>
            <a:endParaRPr lang="en-US" sz="1200" dirty="0"/>
          </a:p>
        </p:txBody>
      </p:sp>
      <p:sp>
        <p:nvSpPr>
          <p:cNvPr id="52" name="Right Bracket 51"/>
          <p:cNvSpPr/>
          <p:nvPr/>
        </p:nvSpPr>
        <p:spPr>
          <a:xfrm rot="5963836">
            <a:off x="1204984" y="419524"/>
            <a:ext cx="866478" cy="2308957"/>
          </a:xfrm>
          <a:prstGeom prst="rightBracket">
            <a:avLst>
              <a:gd name="adj" fmla="val 38739"/>
            </a:avLst>
          </a:prstGeom>
          <a:ln>
            <a:solidFill>
              <a:schemeClr val="tx1"/>
            </a:solidFill>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6" name="Straight Connector 5"/>
          <p:cNvCxnSpPr/>
          <p:nvPr/>
        </p:nvCxnSpPr>
        <p:spPr>
          <a:xfrm>
            <a:off x="75318" y="2713928"/>
            <a:ext cx="1043067" cy="0"/>
          </a:xfrm>
          <a:prstGeom prst="line">
            <a:avLst/>
          </a:prstGeom>
          <a:effectLst>
            <a:outerShdw blurRad="50800" dist="50800" dir="5400000" algn="ctr" rotWithShape="0">
              <a:schemeClr val="tx1"/>
            </a:outerShdw>
          </a:effectLst>
        </p:spPr>
        <p:style>
          <a:lnRef idx="1">
            <a:schemeClr val="dk1"/>
          </a:lnRef>
          <a:fillRef idx="0">
            <a:schemeClr val="dk1"/>
          </a:fillRef>
          <a:effectRef idx="0">
            <a:schemeClr val="dk1"/>
          </a:effectRef>
          <a:fontRef idx="minor">
            <a:schemeClr val="tx1"/>
          </a:fontRef>
        </p:style>
      </p:cxnSp>
      <p:cxnSp>
        <p:nvCxnSpPr>
          <p:cNvPr id="53" name="Straight Connector 52"/>
          <p:cNvCxnSpPr/>
          <p:nvPr/>
        </p:nvCxnSpPr>
        <p:spPr>
          <a:xfrm>
            <a:off x="1257461" y="2778457"/>
            <a:ext cx="534759" cy="0"/>
          </a:xfrm>
          <a:prstGeom prst="line">
            <a:avLst/>
          </a:prstGeom>
          <a:ln>
            <a:solidFill>
              <a:schemeClr val="tx1"/>
            </a:solidFill>
            <a:prstDash val="dash"/>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1187923" y="5553190"/>
            <a:ext cx="534759" cy="0"/>
          </a:xfrm>
          <a:prstGeom prst="line">
            <a:avLst/>
          </a:prstGeom>
          <a:ln>
            <a:solidFill>
              <a:schemeClr val="tx1"/>
            </a:solidFill>
            <a:prstDash val="dash"/>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75318" y="5617719"/>
            <a:ext cx="1043067" cy="0"/>
          </a:xfrm>
          <a:prstGeom prst="line">
            <a:avLst/>
          </a:prstGeom>
          <a:effectLst>
            <a:outerShdw blurRad="50800" dist="50800" dir="5400000" algn="ctr" rotWithShape="0">
              <a:schemeClr val="tx1"/>
            </a:outerShdw>
          </a:effectLst>
        </p:spPr>
        <p:style>
          <a:lnRef idx="1">
            <a:schemeClr val="dk1"/>
          </a:lnRef>
          <a:fillRef idx="0">
            <a:schemeClr val="dk1"/>
          </a:fillRef>
          <a:effectRef idx="0">
            <a:schemeClr val="dk1"/>
          </a:effectRef>
          <a:fontRef idx="minor">
            <a:schemeClr val="tx1"/>
          </a:fontRef>
        </p:style>
      </p:cxnSp>
      <p:sp>
        <p:nvSpPr>
          <p:cNvPr id="49" name="Can 48"/>
          <p:cNvSpPr/>
          <p:nvPr/>
        </p:nvSpPr>
        <p:spPr>
          <a:xfrm>
            <a:off x="546841" y="2480393"/>
            <a:ext cx="347689" cy="491651"/>
          </a:xfrm>
          <a:prstGeom prst="can">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dirty="0"/>
          </a:p>
        </p:txBody>
      </p:sp>
      <p:sp>
        <p:nvSpPr>
          <p:cNvPr id="22" name="TextBox 21"/>
          <p:cNvSpPr txBox="1"/>
          <p:nvPr/>
        </p:nvSpPr>
        <p:spPr>
          <a:xfrm>
            <a:off x="5334000" y="1143000"/>
            <a:ext cx="3094823" cy="5724644"/>
          </a:xfrm>
          <a:prstGeom prst="rect">
            <a:avLst/>
          </a:prstGeom>
          <a:noFill/>
        </p:spPr>
        <p:txBody>
          <a:bodyPr wrap="square" rtlCol="0">
            <a:spAutoFit/>
          </a:bodyPr>
          <a:lstStyle/>
          <a:p>
            <a:r>
              <a:rPr lang="en-US" dirty="0" smtClean="0"/>
              <a:t>With repeated use of opioids, changes in the brain’s reward system leads to increased GABA release (increased brake) to off-set the enhanced DA release that the body has gotten from the opioid use.</a:t>
            </a:r>
          </a:p>
          <a:p>
            <a:endParaRPr lang="en-US" dirty="0" smtClean="0"/>
          </a:p>
          <a:p>
            <a:r>
              <a:rPr lang="en-US" dirty="0" smtClean="0"/>
              <a:t>The brain is unable </a:t>
            </a:r>
            <a:r>
              <a:rPr lang="en-US" dirty="0"/>
              <a:t>to respond “normally” to </a:t>
            </a:r>
            <a:r>
              <a:rPr lang="en-US" dirty="0" smtClean="0"/>
              <a:t>the body’s </a:t>
            </a:r>
            <a:r>
              <a:rPr lang="en-US" dirty="0"/>
              <a:t>natural chemicals (</a:t>
            </a:r>
            <a:r>
              <a:rPr lang="en-US" dirty="0" smtClean="0"/>
              <a:t>endorphins). This leads to craving, which is the brain’s way of saying, “I don’t feel normal, I need opioids to survive!”</a:t>
            </a:r>
          </a:p>
          <a:p>
            <a:endParaRPr lang="en-US" sz="2000" dirty="0" smtClean="0"/>
          </a:p>
          <a:p>
            <a:endParaRPr lang="en-US" sz="2000" dirty="0" smtClean="0"/>
          </a:p>
          <a:p>
            <a:endParaRPr lang="en-US" sz="2000" dirty="0"/>
          </a:p>
        </p:txBody>
      </p:sp>
      <p:sp>
        <p:nvSpPr>
          <p:cNvPr id="50" name="TextBox 49"/>
          <p:cNvSpPr txBox="1"/>
          <p:nvPr/>
        </p:nvSpPr>
        <p:spPr>
          <a:xfrm>
            <a:off x="2689429" y="1562329"/>
            <a:ext cx="1425371" cy="646331"/>
          </a:xfrm>
          <a:prstGeom prst="rect">
            <a:avLst/>
          </a:prstGeom>
          <a:noFill/>
        </p:spPr>
        <p:txBody>
          <a:bodyPr wrap="square" rtlCol="0">
            <a:spAutoFit/>
          </a:bodyPr>
          <a:lstStyle/>
          <a:p>
            <a:pPr algn="ctr"/>
            <a:r>
              <a:rPr lang="en-US" dirty="0"/>
              <a:t>m</a:t>
            </a:r>
            <a:r>
              <a:rPr lang="en-US" dirty="0" smtClean="0"/>
              <a:t>u-opioid receptor </a:t>
            </a:r>
            <a:endParaRPr lang="en-US" dirty="0"/>
          </a:p>
        </p:txBody>
      </p:sp>
      <p:sp>
        <p:nvSpPr>
          <p:cNvPr id="56" name="TextBox 55"/>
          <p:cNvSpPr txBox="1"/>
          <p:nvPr/>
        </p:nvSpPr>
        <p:spPr>
          <a:xfrm>
            <a:off x="4876800" y="6563380"/>
            <a:ext cx="3657600" cy="523220"/>
          </a:xfrm>
          <a:prstGeom prst="rect">
            <a:avLst/>
          </a:prstGeom>
          <a:noFill/>
        </p:spPr>
        <p:txBody>
          <a:bodyPr wrap="square" rtlCol="0" anchor="b">
            <a:spAutoFit/>
          </a:bodyPr>
          <a:lstStyle/>
          <a:p>
            <a:pPr algn="ctr"/>
            <a:r>
              <a:rPr lang="en-US" sz="1400" dirty="0">
                <a:solidFill>
                  <a:schemeClr val="tx1">
                    <a:lumMod val="50000"/>
                  </a:schemeClr>
                </a:solidFill>
              </a:rPr>
              <a:t>© 2017 The Recovery Research Network</a:t>
            </a:r>
          </a:p>
          <a:p>
            <a:pPr algn="ctr"/>
            <a:endParaRPr lang="en-US" sz="1400" b="1" dirty="0"/>
          </a:p>
        </p:txBody>
      </p:sp>
      <p:sp>
        <p:nvSpPr>
          <p:cNvPr id="57" name="TextBox 56"/>
          <p:cNvSpPr txBox="1"/>
          <p:nvPr/>
        </p:nvSpPr>
        <p:spPr>
          <a:xfrm>
            <a:off x="3164986" y="1230868"/>
            <a:ext cx="1330814" cy="369332"/>
          </a:xfrm>
          <a:prstGeom prst="rect">
            <a:avLst/>
          </a:prstGeom>
          <a:noFill/>
        </p:spPr>
        <p:txBody>
          <a:bodyPr wrap="none" rtlCol="0">
            <a:spAutoFit/>
          </a:bodyPr>
          <a:lstStyle/>
          <a:p>
            <a:r>
              <a:rPr lang="en-US" dirty="0" smtClean="0"/>
              <a:t>Endorphin</a:t>
            </a:r>
            <a:endParaRPr lang="en-US" dirty="0"/>
          </a:p>
        </p:txBody>
      </p:sp>
      <p:sp>
        <p:nvSpPr>
          <p:cNvPr id="58" name="TextBox 57"/>
          <p:cNvSpPr txBox="1"/>
          <p:nvPr/>
        </p:nvSpPr>
        <p:spPr>
          <a:xfrm>
            <a:off x="609600" y="762000"/>
            <a:ext cx="1026243" cy="615553"/>
          </a:xfrm>
          <a:prstGeom prst="rect">
            <a:avLst/>
          </a:prstGeom>
          <a:noFill/>
        </p:spPr>
        <p:txBody>
          <a:bodyPr wrap="none" rtlCol="0">
            <a:spAutoFit/>
          </a:bodyPr>
          <a:lstStyle/>
          <a:p>
            <a:r>
              <a:rPr lang="en-US" dirty="0" smtClean="0"/>
              <a:t>GABA </a:t>
            </a:r>
          </a:p>
          <a:p>
            <a:r>
              <a:rPr lang="en-US" sz="1600" dirty="0" smtClean="0"/>
              <a:t>(“brake”)</a:t>
            </a:r>
            <a:endParaRPr lang="en-US" sz="1600" dirty="0"/>
          </a:p>
        </p:txBody>
      </p:sp>
      <p:sp>
        <p:nvSpPr>
          <p:cNvPr id="59" name="Oval 58"/>
          <p:cNvSpPr/>
          <p:nvPr/>
        </p:nvSpPr>
        <p:spPr>
          <a:xfrm>
            <a:off x="1788941" y="1635667"/>
            <a:ext cx="455088" cy="409179"/>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G</a:t>
            </a:r>
            <a:endParaRPr lang="en-US" dirty="0"/>
          </a:p>
        </p:txBody>
      </p:sp>
      <p:sp>
        <p:nvSpPr>
          <p:cNvPr id="60" name="Arc 59"/>
          <p:cNvSpPr/>
          <p:nvPr/>
        </p:nvSpPr>
        <p:spPr>
          <a:xfrm rot="20050027">
            <a:off x="1396566" y="1199847"/>
            <a:ext cx="2395311" cy="1681733"/>
          </a:xfrm>
          <a:prstGeom prst="arc">
            <a:avLst>
              <a:gd name="adj1" fmla="val 15226853"/>
              <a:gd name="adj2" fmla="val 19515597"/>
            </a:avLst>
          </a:prstGeom>
          <a:ln w="9525" cap="rnd">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61" name="Straight Connector 60"/>
          <p:cNvCxnSpPr/>
          <p:nvPr/>
        </p:nvCxnSpPr>
        <p:spPr>
          <a:xfrm>
            <a:off x="1884297" y="1315678"/>
            <a:ext cx="211942" cy="181545"/>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304605" y="2120042"/>
            <a:ext cx="364202" cy="369332"/>
          </a:xfrm>
          <a:prstGeom prst="rect">
            <a:avLst/>
          </a:prstGeom>
          <a:noFill/>
        </p:spPr>
        <p:txBody>
          <a:bodyPr wrap="none" rtlCol="0">
            <a:spAutoFit/>
          </a:bodyPr>
          <a:lstStyle/>
          <a:p>
            <a:r>
              <a:rPr lang="en-US" dirty="0" smtClean="0"/>
              <a:t>G</a:t>
            </a:r>
            <a:endParaRPr lang="en-US" dirty="0"/>
          </a:p>
        </p:txBody>
      </p:sp>
      <p:sp>
        <p:nvSpPr>
          <p:cNvPr id="62" name="TextBox 61"/>
          <p:cNvSpPr txBox="1"/>
          <p:nvPr/>
        </p:nvSpPr>
        <p:spPr>
          <a:xfrm>
            <a:off x="601159" y="1957226"/>
            <a:ext cx="364202" cy="369332"/>
          </a:xfrm>
          <a:prstGeom prst="rect">
            <a:avLst/>
          </a:prstGeom>
          <a:noFill/>
        </p:spPr>
        <p:txBody>
          <a:bodyPr wrap="none" rtlCol="0">
            <a:spAutoFit/>
          </a:bodyPr>
          <a:lstStyle/>
          <a:p>
            <a:r>
              <a:rPr lang="en-US" dirty="0" smtClean="0"/>
              <a:t>G</a:t>
            </a:r>
            <a:endParaRPr lang="en-US" dirty="0"/>
          </a:p>
        </p:txBody>
      </p:sp>
      <p:sp>
        <p:nvSpPr>
          <p:cNvPr id="63" name="TextBox 62"/>
          <p:cNvSpPr txBox="1"/>
          <p:nvPr/>
        </p:nvSpPr>
        <p:spPr>
          <a:xfrm>
            <a:off x="662534" y="2173218"/>
            <a:ext cx="364202" cy="369332"/>
          </a:xfrm>
          <a:prstGeom prst="rect">
            <a:avLst/>
          </a:prstGeom>
          <a:noFill/>
        </p:spPr>
        <p:txBody>
          <a:bodyPr wrap="none" rtlCol="0">
            <a:spAutoFit/>
          </a:bodyPr>
          <a:lstStyle/>
          <a:p>
            <a:r>
              <a:rPr lang="en-US" dirty="0" smtClean="0"/>
              <a:t>G</a:t>
            </a:r>
            <a:endParaRPr lang="en-US" dirty="0"/>
          </a:p>
        </p:txBody>
      </p:sp>
      <p:sp>
        <p:nvSpPr>
          <p:cNvPr id="64" name="TextBox 63"/>
          <p:cNvSpPr txBox="1"/>
          <p:nvPr/>
        </p:nvSpPr>
        <p:spPr>
          <a:xfrm>
            <a:off x="896931" y="2019878"/>
            <a:ext cx="364202" cy="369332"/>
          </a:xfrm>
          <a:prstGeom prst="rect">
            <a:avLst/>
          </a:prstGeom>
          <a:noFill/>
        </p:spPr>
        <p:txBody>
          <a:bodyPr wrap="none" rtlCol="0">
            <a:spAutoFit/>
          </a:bodyPr>
          <a:lstStyle/>
          <a:p>
            <a:r>
              <a:rPr lang="en-US" dirty="0" smtClean="0"/>
              <a:t>G</a:t>
            </a:r>
            <a:endParaRPr lang="en-US" dirty="0"/>
          </a:p>
        </p:txBody>
      </p:sp>
      <p:sp>
        <p:nvSpPr>
          <p:cNvPr id="65" name="TextBox 64"/>
          <p:cNvSpPr txBox="1"/>
          <p:nvPr/>
        </p:nvSpPr>
        <p:spPr>
          <a:xfrm>
            <a:off x="990600" y="2286000"/>
            <a:ext cx="364202" cy="369332"/>
          </a:xfrm>
          <a:prstGeom prst="rect">
            <a:avLst/>
          </a:prstGeom>
          <a:noFill/>
        </p:spPr>
        <p:txBody>
          <a:bodyPr wrap="none" rtlCol="0">
            <a:spAutoFit/>
          </a:bodyPr>
          <a:lstStyle/>
          <a:p>
            <a:r>
              <a:rPr lang="en-US" dirty="0" smtClean="0"/>
              <a:t>G</a:t>
            </a:r>
            <a:endParaRPr lang="en-US" dirty="0"/>
          </a:p>
        </p:txBody>
      </p:sp>
      <p:sp>
        <p:nvSpPr>
          <p:cNvPr id="71" name="TextBox 70"/>
          <p:cNvSpPr txBox="1"/>
          <p:nvPr/>
        </p:nvSpPr>
        <p:spPr>
          <a:xfrm>
            <a:off x="1219200" y="2127943"/>
            <a:ext cx="364202" cy="369332"/>
          </a:xfrm>
          <a:prstGeom prst="rect">
            <a:avLst/>
          </a:prstGeom>
          <a:noFill/>
        </p:spPr>
        <p:txBody>
          <a:bodyPr wrap="none" rtlCol="0">
            <a:spAutoFit/>
          </a:bodyPr>
          <a:lstStyle/>
          <a:p>
            <a:r>
              <a:rPr lang="en-US" dirty="0" smtClean="0"/>
              <a:t>G</a:t>
            </a:r>
            <a:endParaRPr lang="en-US" dirty="0"/>
          </a:p>
        </p:txBody>
      </p:sp>
      <p:sp>
        <p:nvSpPr>
          <p:cNvPr id="72" name="Oval 71"/>
          <p:cNvSpPr/>
          <p:nvPr/>
        </p:nvSpPr>
        <p:spPr>
          <a:xfrm>
            <a:off x="1356903" y="1401561"/>
            <a:ext cx="455088" cy="409179"/>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G</a:t>
            </a:r>
            <a:endParaRPr lang="en-US" dirty="0"/>
          </a:p>
        </p:txBody>
      </p:sp>
      <p:sp>
        <p:nvSpPr>
          <p:cNvPr id="73" name="Oval 72"/>
          <p:cNvSpPr/>
          <p:nvPr/>
        </p:nvSpPr>
        <p:spPr>
          <a:xfrm>
            <a:off x="839327" y="1482029"/>
            <a:ext cx="455088" cy="409179"/>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G</a:t>
            </a:r>
            <a:endParaRPr lang="en-US" dirty="0"/>
          </a:p>
        </p:txBody>
      </p:sp>
      <p:sp>
        <p:nvSpPr>
          <p:cNvPr id="75" name="Isosceles Triangle 74"/>
          <p:cNvSpPr/>
          <p:nvPr/>
        </p:nvSpPr>
        <p:spPr>
          <a:xfrm rot="16268689">
            <a:off x="3678161" y="3485904"/>
            <a:ext cx="1202031" cy="1655626"/>
          </a:xfrm>
          <a:prstGeom prst="triangle">
            <a:avLst/>
          </a:prstGeom>
          <a:solidFill>
            <a:srgbClr val="FF0000">
              <a:alpha val="25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Can 38"/>
          <p:cNvSpPr/>
          <p:nvPr/>
        </p:nvSpPr>
        <p:spPr>
          <a:xfrm rot="16458443">
            <a:off x="3443058" y="4026623"/>
            <a:ext cx="322643" cy="529816"/>
          </a:xfrm>
          <a:prstGeom prst="can">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sp>
        <p:nvSpPr>
          <p:cNvPr id="76" name="Chord 75"/>
          <p:cNvSpPr/>
          <p:nvPr/>
        </p:nvSpPr>
        <p:spPr>
          <a:xfrm rot="1205171">
            <a:off x="2585512" y="4511838"/>
            <a:ext cx="630047" cy="524539"/>
          </a:xfrm>
          <a:prstGeom prst="chord">
            <a:avLst>
              <a:gd name="adj1" fmla="val 3704664"/>
              <a:gd name="adj2" fmla="val 15632292"/>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sp>
        <p:nvSpPr>
          <p:cNvPr id="77" name="TextBox 76"/>
          <p:cNvSpPr txBox="1"/>
          <p:nvPr/>
        </p:nvSpPr>
        <p:spPr>
          <a:xfrm rot="20287682">
            <a:off x="2570889" y="4642609"/>
            <a:ext cx="300756" cy="239710"/>
          </a:xfrm>
          <a:prstGeom prst="rect">
            <a:avLst/>
          </a:prstGeom>
          <a:noFill/>
        </p:spPr>
        <p:txBody>
          <a:bodyPr wrap="none" rtlCol="0">
            <a:spAutoFit/>
          </a:bodyPr>
          <a:lstStyle/>
          <a:p>
            <a:r>
              <a:rPr lang="en-US" sz="1200" dirty="0" smtClean="0">
                <a:solidFill>
                  <a:schemeClr val="bg1"/>
                </a:solidFill>
              </a:rPr>
              <a:t>DA</a:t>
            </a:r>
            <a:endParaRPr lang="en-US" sz="1200" dirty="0">
              <a:solidFill>
                <a:schemeClr val="bg1"/>
              </a:solidFill>
            </a:endParaRPr>
          </a:p>
        </p:txBody>
      </p:sp>
      <p:sp>
        <p:nvSpPr>
          <p:cNvPr id="78" name="TextBox 77"/>
          <p:cNvSpPr txBox="1"/>
          <p:nvPr/>
        </p:nvSpPr>
        <p:spPr>
          <a:xfrm>
            <a:off x="0" y="6019800"/>
            <a:ext cx="2799164" cy="646331"/>
          </a:xfrm>
          <a:prstGeom prst="rect">
            <a:avLst/>
          </a:prstGeom>
          <a:noFill/>
        </p:spPr>
        <p:txBody>
          <a:bodyPr wrap="none" rtlCol="0">
            <a:spAutoFit/>
          </a:bodyPr>
          <a:lstStyle/>
          <a:p>
            <a:r>
              <a:rPr lang="en-US" u="sng" dirty="0" smtClean="0"/>
              <a:t>Ventral </a:t>
            </a:r>
            <a:r>
              <a:rPr lang="en-US" u="sng" dirty="0" err="1" smtClean="0"/>
              <a:t>Tagmental</a:t>
            </a:r>
            <a:r>
              <a:rPr lang="en-US" u="sng" dirty="0" smtClean="0"/>
              <a:t> Area</a:t>
            </a:r>
          </a:p>
          <a:p>
            <a:r>
              <a:rPr lang="en-US" u="sng" dirty="0" smtClean="0"/>
              <a:t>(</a:t>
            </a:r>
            <a:r>
              <a:rPr lang="en-US" u="sng" dirty="0" err="1" smtClean="0"/>
              <a:t>VTA</a:t>
            </a:r>
            <a:r>
              <a:rPr lang="en-US" u="sng" dirty="0" smtClean="0"/>
              <a:t>)</a:t>
            </a:r>
            <a:endParaRPr lang="en-US" u="sng" dirty="0"/>
          </a:p>
        </p:txBody>
      </p:sp>
      <p:sp>
        <p:nvSpPr>
          <p:cNvPr id="79" name="TextBox 78"/>
          <p:cNvSpPr txBox="1"/>
          <p:nvPr/>
        </p:nvSpPr>
        <p:spPr>
          <a:xfrm>
            <a:off x="3124200" y="6019800"/>
            <a:ext cx="2390398" cy="646331"/>
          </a:xfrm>
          <a:prstGeom prst="rect">
            <a:avLst/>
          </a:prstGeom>
          <a:noFill/>
        </p:spPr>
        <p:txBody>
          <a:bodyPr wrap="none" rtlCol="0">
            <a:spAutoFit/>
          </a:bodyPr>
          <a:lstStyle/>
          <a:p>
            <a:r>
              <a:rPr lang="en-US" u="sng" dirty="0" smtClean="0"/>
              <a:t>Nucleus </a:t>
            </a:r>
            <a:r>
              <a:rPr lang="en-US" u="sng" dirty="0" err="1" smtClean="0"/>
              <a:t>Accumbens</a:t>
            </a:r>
            <a:r>
              <a:rPr lang="en-US" u="sng" dirty="0" smtClean="0"/>
              <a:t> </a:t>
            </a:r>
          </a:p>
          <a:p>
            <a:r>
              <a:rPr lang="en-US" u="sng" dirty="0" smtClean="0"/>
              <a:t>(NA)</a:t>
            </a:r>
            <a:endParaRPr lang="en-US" u="sng" dirty="0"/>
          </a:p>
        </p:txBody>
      </p:sp>
      <p:sp>
        <p:nvSpPr>
          <p:cNvPr id="4" name="TextBox 3"/>
          <p:cNvSpPr txBox="1"/>
          <p:nvPr/>
        </p:nvSpPr>
        <p:spPr>
          <a:xfrm>
            <a:off x="3799490" y="4110768"/>
            <a:ext cx="1382110" cy="369332"/>
          </a:xfrm>
          <a:prstGeom prst="rect">
            <a:avLst/>
          </a:prstGeom>
          <a:noFill/>
        </p:spPr>
        <p:txBody>
          <a:bodyPr wrap="none" rtlCol="0">
            <a:spAutoFit/>
          </a:bodyPr>
          <a:lstStyle/>
          <a:p>
            <a:r>
              <a:rPr lang="en-US" dirty="0" smtClean="0"/>
              <a:t>CRAVING!</a:t>
            </a:r>
            <a:endParaRPr lang="en-US" dirty="0"/>
          </a:p>
        </p:txBody>
      </p:sp>
      <p:sp>
        <p:nvSpPr>
          <p:cNvPr id="80" name="Rectangle 79"/>
          <p:cNvSpPr/>
          <p:nvPr/>
        </p:nvSpPr>
        <p:spPr>
          <a:xfrm>
            <a:off x="1026629" y="3134380"/>
            <a:ext cx="1587294" cy="523220"/>
          </a:xfrm>
          <a:prstGeom prst="rect">
            <a:avLst/>
          </a:prstGeom>
        </p:spPr>
        <p:txBody>
          <a:bodyPr wrap="none">
            <a:spAutoFit/>
          </a:bodyPr>
          <a:lstStyle/>
          <a:p>
            <a:r>
              <a:rPr lang="en-US" sz="1400" b="1" dirty="0" smtClean="0">
                <a:solidFill>
                  <a:srgbClr val="FF0000"/>
                </a:solidFill>
              </a:rPr>
              <a:t>The “Brake” is </a:t>
            </a:r>
          </a:p>
          <a:p>
            <a:r>
              <a:rPr lang="en-US" sz="1400" b="1" dirty="0" smtClean="0">
                <a:solidFill>
                  <a:srgbClr val="FF0000"/>
                </a:solidFill>
              </a:rPr>
              <a:t>slammed on! </a:t>
            </a:r>
            <a:endParaRPr lang="en-US" sz="1400" b="1" dirty="0">
              <a:solidFill>
                <a:srgbClr val="FF0000"/>
              </a:solidFill>
            </a:endParaRPr>
          </a:p>
        </p:txBody>
      </p:sp>
      <p:sp>
        <p:nvSpPr>
          <p:cNvPr id="81" name="Rectangle 80"/>
          <p:cNvSpPr/>
          <p:nvPr/>
        </p:nvSpPr>
        <p:spPr>
          <a:xfrm>
            <a:off x="304800" y="4876800"/>
            <a:ext cx="1872629" cy="523220"/>
          </a:xfrm>
          <a:prstGeom prst="rect">
            <a:avLst/>
          </a:prstGeom>
        </p:spPr>
        <p:txBody>
          <a:bodyPr wrap="none">
            <a:spAutoFit/>
          </a:bodyPr>
          <a:lstStyle/>
          <a:p>
            <a:pPr algn="r"/>
            <a:r>
              <a:rPr lang="en-US" sz="1400" b="1" dirty="0" smtClean="0">
                <a:solidFill>
                  <a:srgbClr val="FF0000"/>
                </a:solidFill>
              </a:rPr>
              <a:t>No normal </a:t>
            </a:r>
          </a:p>
          <a:p>
            <a:pPr algn="r"/>
            <a:r>
              <a:rPr lang="en-US" sz="1400" b="1" dirty="0" smtClean="0">
                <a:solidFill>
                  <a:srgbClr val="FF0000"/>
                </a:solidFill>
              </a:rPr>
              <a:t>dopamine release</a:t>
            </a:r>
            <a:endParaRPr lang="en-US" sz="1400" b="1" dirty="0">
              <a:solidFill>
                <a:srgbClr val="FF0000"/>
              </a:solidFill>
            </a:endParaRPr>
          </a:p>
        </p:txBody>
      </p:sp>
    </p:spTree>
    <p:extLst>
      <p:ext uri="{BB962C8B-B14F-4D97-AF65-F5344CB8AC3E}">
        <p14:creationId xmlns:p14="http://schemas.microsoft.com/office/powerpoint/2010/main" val="207641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1+#ppt_w/2"/>
                                          </p:val>
                                        </p:tav>
                                        <p:tav tm="100000">
                                          <p:val>
                                            <p:strVal val="#ppt_x"/>
                                          </p:val>
                                        </p:tav>
                                      </p:tavLst>
                                    </p:anim>
                                    <p:anim calcmode="lin" valueType="num">
                                      <p:cBhvr additive="base">
                                        <p:cTn id="8" dur="500" fill="hold"/>
                                        <p:tgtEl>
                                          <p:spTgt spid="29"/>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7"/>
                                        </p:tgtEl>
                                        <p:attrNameLst>
                                          <p:attrName>style.visibility</p:attrName>
                                        </p:attrNameLst>
                                      </p:cBhvr>
                                      <p:to>
                                        <p:strVal val="visible"/>
                                      </p:to>
                                    </p:set>
                                    <p:anim calcmode="lin" valueType="num">
                                      <p:cBhvr additive="base">
                                        <p:cTn id="11" dur="500" fill="hold"/>
                                        <p:tgtEl>
                                          <p:spTgt spid="57"/>
                                        </p:tgtEl>
                                        <p:attrNameLst>
                                          <p:attrName>ppt_x</p:attrName>
                                        </p:attrNameLst>
                                      </p:cBhvr>
                                      <p:tavLst>
                                        <p:tav tm="0">
                                          <p:val>
                                            <p:strVal val="1+#ppt_w/2"/>
                                          </p:val>
                                        </p:tav>
                                        <p:tav tm="100000">
                                          <p:val>
                                            <p:strVal val="#ppt_x"/>
                                          </p:val>
                                        </p:tav>
                                      </p:tavLst>
                                    </p:anim>
                                    <p:anim calcmode="lin" valueType="num">
                                      <p:cBhvr additive="base">
                                        <p:cTn id="12" dur="500" fill="hold"/>
                                        <p:tgtEl>
                                          <p:spTgt spid="57"/>
                                        </p:tgtEl>
                                        <p:attrNameLst>
                                          <p:attrName>ppt_y</p:attrName>
                                        </p:attrNameLst>
                                      </p:cBhvr>
                                      <p:tavLst>
                                        <p:tav tm="0">
                                          <p:val>
                                            <p:strVal val="#ppt_y"/>
                                          </p:val>
                                        </p:tav>
                                        <p:tav tm="100000">
                                          <p:val>
                                            <p:strVal val="#ppt_y"/>
                                          </p:val>
                                        </p:tav>
                                      </p:tavLst>
                                    </p:anim>
                                  </p:childTnLst>
                                </p:cTn>
                              </p:par>
                              <p:par>
                                <p:cTn id="13" presetID="1" presetClass="entr" presetSubtype="0" fill="hold" grpId="0" nodeType="withEffect">
                                  <p:stCondLst>
                                    <p:cond delay="1000"/>
                                  </p:stCondLst>
                                  <p:childTnLst>
                                    <p:set>
                                      <p:cBhvr>
                                        <p:cTn id="14" dur="1" fill="hold">
                                          <p:stCondLst>
                                            <p:cond delay="0"/>
                                          </p:stCondLst>
                                        </p:cTn>
                                        <p:tgtEl>
                                          <p:spTgt spid="60"/>
                                        </p:tgtEl>
                                        <p:attrNameLst>
                                          <p:attrName>style.visibility</p:attrName>
                                        </p:attrNameLst>
                                      </p:cBhvr>
                                      <p:to>
                                        <p:strVal val="visible"/>
                                      </p:to>
                                    </p:set>
                                  </p:childTnLst>
                                </p:cTn>
                              </p:par>
                              <p:par>
                                <p:cTn id="15" presetID="1" presetClass="entr" presetSubtype="0" fill="hold" nodeType="withEffect">
                                  <p:stCondLst>
                                    <p:cond delay="1000"/>
                                  </p:stCondLst>
                                  <p:childTnLst>
                                    <p:set>
                                      <p:cBhvr>
                                        <p:cTn id="16" dur="1" fill="hold">
                                          <p:stCondLst>
                                            <p:cond delay="0"/>
                                          </p:stCondLst>
                                        </p:cTn>
                                        <p:tgtEl>
                                          <p:spTgt spid="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57" grpId="0"/>
      <p:bldP spid="6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924800" cy="1143000"/>
          </a:xfrm>
        </p:spPr>
        <p:txBody>
          <a:bodyPr anchor="t">
            <a:normAutofit fontScale="90000"/>
          </a:bodyPr>
          <a:lstStyle/>
          <a:p>
            <a:pPr algn="ctr"/>
            <a:r>
              <a:rPr lang="en-US" dirty="0" smtClean="0"/>
              <a:t>Repetitive &amp; Addictive Opioid Use</a:t>
            </a:r>
            <a:endParaRPr lang="en-US" dirty="0"/>
          </a:p>
        </p:txBody>
      </p:sp>
      <p:grpSp>
        <p:nvGrpSpPr>
          <p:cNvPr id="28" name="Group 27"/>
          <p:cNvGrpSpPr/>
          <p:nvPr/>
        </p:nvGrpSpPr>
        <p:grpSpPr>
          <a:xfrm rot="6580603">
            <a:off x="2142566" y="1392372"/>
            <a:ext cx="1111588" cy="676993"/>
            <a:chOff x="4944656" y="2951018"/>
            <a:chExt cx="1326603" cy="858982"/>
          </a:xfrm>
        </p:grpSpPr>
        <p:sp>
          <p:nvSpPr>
            <p:cNvPr id="11" name="Rectangle 10"/>
            <p:cNvSpPr/>
            <p:nvPr/>
          </p:nvSpPr>
          <p:spPr>
            <a:xfrm>
              <a:off x="51816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53340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54864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56388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57912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59436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a:off x="60960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Arc 17"/>
            <p:cNvSpPr/>
            <p:nvPr/>
          </p:nvSpPr>
          <p:spPr>
            <a:xfrm rot="6839058" flipH="1" flipV="1">
              <a:off x="5403899" y="3205261"/>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9" name="Arc 18"/>
            <p:cNvSpPr/>
            <p:nvPr/>
          </p:nvSpPr>
          <p:spPr>
            <a:xfrm rot="6839058" flipH="1" flipV="1">
              <a:off x="5719518" y="3205261"/>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0" name="Arc 19"/>
            <p:cNvSpPr/>
            <p:nvPr/>
          </p:nvSpPr>
          <p:spPr>
            <a:xfrm rot="6839058" flipH="1" flipV="1">
              <a:off x="6024318" y="3198740"/>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1" name="Arc 20"/>
            <p:cNvSpPr/>
            <p:nvPr/>
          </p:nvSpPr>
          <p:spPr>
            <a:xfrm rot="3443119" flipV="1">
              <a:off x="5520928" y="3371856"/>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3" name="Arc 22"/>
            <p:cNvSpPr/>
            <p:nvPr/>
          </p:nvSpPr>
          <p:spPr>
            <a:xfrm rot="3443119" flipV="1">
              <a:off x="5216128" y="3371856"/>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Arc 23"/>
            <p:cNvSpPr/>
            <p:nvPr/>
          </p:nvSpPr>
          <p:spPr>
            <a:xfrm rot="3443119" flipV="1">
              <a:off x="5850189" y="3382843"/>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5" name="Freeform 24"/>
            <p:cNvSpPr/>
            <p:nvPr/>
          </p:nvSpPr>
          <p:spPr>
            <a:xfrm>
              <a:off x="5624945" y="3560618"/>
              <a:ext cx="562198" cy="249382"/>
            </a:xfrm>
            <a:custGeom>
              <a:avLst/>
              <a:gdLst>
                <a:gd name="connsiteX0" fmla="*/ 512619 w 562198"/>
                <a:gd name="connsiteY0" fmla="*/ 0 h 249382"/>
                <a:gd name="connsiteX1" fmla="*/ 526473 w 562198"/>
                <a:gd name="connsiteY1" fmla="*/ 221673 h 249382"/>
                <a:gd name="connsiteX2" fmla="*/ 110837 w 562198"/>
                <a:gd name="connsiteY2" fmla="*/ 207818 h 249382"/>
                <a:gd name="connsiteX3" fmla="*/ 0 w 562198"/>
                <a:gd name="connsiteY3" fmla="*/ 249382 h 249382"/>
              </a:gdLst>
              <a:ahLst/>
              <a:cxnLst>
                <a:cxn ang="0">
                  <a:pos x="connsiteX0" y="connsiteY0"/>
                </a:cxn>
                <a:cxn ang="0">
                  <a:pos x="connsiteX1" y="connsiteY1"/>
                </a:cxn>
                <a:cxn ang="0">
                  <a:pos x="connsiteX2" y="connsiteY2"/>
                </a:cxn>
                <a:cxn ang="0">
                  <a:pos x="connsiteX3" y="connsiteY3"/>
                </a:cxn>
              </a:cxnLst>
              <a:rect l="l" t="t" r="r" b="b"/>
              <a:pathLst>
                <a:path w="562198" h="249382">
                  <a:moveTo>
                    <a:pt x="512619" y="0"/>
                  </a:moveTo>
                  <a:cubicBezTo>
                    <a:pt x="553028" y="93518"/>
                    <a:pt x="593437" y="187037"/>
                    <a:pt x="526473" y="221673"/>
                  </a:cubicBezTo>
                  <a:cubicBezTo>
                    <a:pt x="459509" y="256309"/>
                    <a:pt x="198582" y="203200"/>
                    <a:pt x="110837" y="207818"/>
                  </a:cubicBezTo>
                  <a:cubicBezTo>
                    <a:pt x="23092" y="212436"/>
                    <a:pt x="11546" y="230909"/>
                    <a:pt x="0" y="249382"/>
                  </a:cubicBez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25"/>
            <p:cNvSpPr/>
            <p:nvPr/>
          </p:nvSpPr>
          <p:spPr>
            <a:xfrm>
              <a:off x="4944656" y="2951018"/>
              <a:ext cx="274795" cy="332509"/>
            </a:xfrm>
            <a:custGeom>
              <a:avLst/>
              <a:gdLst>
                <a:gd name="connsiteX0" fmla="*/ 250799 w 274795"/>
                <a:gd name="connsiteY0" fmla="*/ 332509 h 332509"/>
                <a:gd name="connsiteX1" fmla="*/ 250799 w 274795"/>
                <a:gd name="connsiteY1" fmla="*/ 221673 h 332509"/>
                <a:gd name="connsiteX2" fmla="*/ 1417 w 274795"/>
                <a:gd name="connsiteY2" fmla="*/ 96982 h 332509"/>
                <a:gd name="connsiteX3" fmla="*/ 167671 w 274795"/>
                <a:gd name="connsiteY3" fmla="*/ 0 h 332509"/>
              </a:gdLst>
              <a:ahLst/>
              <a:cxnLst>
                <a:cxn ang="0">
                  <a:pos x="connsiteX0" y="connsiteY0"/>
                </a:cxn>
                <a:cxn ang="0">
                  <a:pos x="connsiteX1" y="connsiteY1"/>
                </a:cxn>
                <a:cxn ang="0">
                  <a:pos x="connsiteX2" y="connsiteY2"/>
                </a:cxn>
                <a:cxn ang="0">
                  <a:pos x="connsiteX3" y="connsiteY3"/>
                </a:cxn>
              </a:cxnLst>
              <a:rect l="l" t="t" r="r" b="b"/>
              <a:pathLst>
                <a:path w="274795" h="332509">
                  <a:moveTo>
                    <a:pt x="250799" y="332509"/>
                  </a:moveTo>
                  <a:cubicBezTo>
                    <a:pt x="271581" y="296718"/>
                    <a:pt x="292363" y="260927"/>
                    <a:pt x="250799" y="221673"/>
                  </a:cubicBezTo>
                  <a:cubicBezTo>
                    <a:pt x="209235" y="182419"/>
                    <a:pt x="15272" y="133928"/>
                    <a:pt x="1417" y="96982"/>
                  </a:cubicBezTo>
                  <a:cubicBezTo>
                    <a:pt x="-12438" y="60036"/>
                    <a:pt x="77616" y="30018"/>
                    <a:pt x="167671" y="0"/>
                  </a:cubicBez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Oval 28"/>
          <p:cNvSpPr/>
          <p:nvPr/>
        </p:nvSpPr>
        <p:spPr>
          <a:xfrm rot="6159782">
            <a:off x="2945381" y="1376724"/>
            <a:ext cx="341035" cy="141107"/>
          </a:xfrm>
          <a:prstGeom prst="ellipse">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5" name="Right Bracket 4"/>
          <p:cNvSpPr/>
          <p:nvPr/>
        </p:nvSpPr>
        <p:spPr>
          <a:xfrm rot="78912">
            <a:off x="1637803" y="2602848"/>
            <a:ext cx="1087554" cy="3289049"/>
          </a:xfrm>
          <a:prstGeom prst="rightBracket">
            <a:avLst>
              <a:gd name="adj" fmla="val 38739"/>
            </a:avLst>
          </a:prstGeom>
          <a:ln>
            <a:solidFill>
              <a:schemeClr val="tx1"/>
            </a:solidFill>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 name="Moon 6"/>
          <p:cNvSpPr/>
          <p:nvPr/>
        </p:nvSpPr>
        <p:spPr>
          <a:xfrm rot="10791643">
            <a:off x="3433106" y="2669105"/>
            <a:ext cx="1735238" cy="3379581"/>
          </a:xfrm>
          <a:prstGeom prst="moon">
            <a:avLst>
              <a:gd name="adj" fmla="val 87500"/>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33" name="Arc 32"/>
          <p:cNvSpPr/>
          <p:nvPr/>
        </p:nvSpPr>
        <p:spPr>
          <a:xfrm rot="12716040">
            <a:off x="705482" y="2320720"/>
            <a:ext cx="2111716" cy="1886699"/>
          </a:xfrm>
          <a:prstGeom prst="arc">
            <a:avLst>
              <a:gd name="adj1" fmla="val 15226853"/>
              <a:gd name="adj2" fmla="val 20320474"/>
            </a:avLst>
          </a:prstGeom>
          <a:ln w="9525" cap="rnd">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35" name="Straight Connector 34"/>
          <p:cNvCxnSpPr/>
          <p:nvPr/>
        </p:nvCxnSpPr>
        <p:spPr>
          <a:xfrm rot="20287682" flipV="1">
            <a:off x="1332599" y="4061803"/>
            <a:ext cx="342754" cy="229406"/>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0" name="Flowchart: Connector 39"/>
          <p:cNvSpPr/>
          <p:nvPr/>
        </p:nvSpPr>
        <p:spPr>
          <a:xfrm rot="20287682">
            <a:off x="1795534" y="3992375"/>
            <a:ext cx="602477" cy="616814"/>
          </a:xfrm>
          <a:prstGeom prst="flowChartConnector">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200" dirty="0" smtClean="0"/>
              <a:t>DA</a:t>
            </a:r>
            <a:endParaRPr lang="en-US" sz="1200" dirty="0"/>
          </a:p>
        </p:txBody>
      </p:sp>
      <p:sp>
        <p:nvSpPr>
          <p:cNvPr id="46" name="Isosceles Triangle 45"/>
          <p:cNvSpPr/>
          <p:nvPr/>
        </p:nvSpPr>
        <p:spPr>
          <a:xfrm rot="16268689">
            <a:off x="3599894" y="3605159"/>
            <a:ext cx="1427327" cy="1718664"/>
          </a:xfrm>
          <a:prstGeom prst="triangle">
            <a:avLst/>
          </a:prstGeom>
          <a:solidFill>
            <a:srgbClr val="FFFF00">
              <a:alpha val="25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Can 38"/>
          <p:cNvSpPr/>
          <p:nvPr/>
        </p:nvSpPr>
        <p:spPr>
          <a:xfrm rot="16458443">
            <a:off x="3373534" y="4195497"/>
            <a:ext cx="344855" cy="522296"/>
          </a:xfrm>
          <a:prstGeom prst="can">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sp>
        <p:nvSpPr>
          <p:cNvPr id="56" name="TextBox 55"/>
          <p:cNvSpPr txBox="1"/>
          <p:nvPr/>
        </p:nvSpPr>
        <p:spPr>
          <a:xfrm rot="20287682">
            <a:off x="2790429" y="4405243"/>
            <a:ext cx="599197" cy="369332"/>
          </a:xfrm>
          <a:prstGeom prst="rect">
            <a:avLst/>
          </a:prstGeom>
          <a:noFill/>
        </p:spPr>
        <p:txBody>
          <a:bodyPr wrap="square" rtlCol="0">
            <a:spAutoFit/>
          </a:bodyPr>
          <a:lstStyle/>
          <a:p>
            <a:r>
              <a:rPr lang="en-US" b="1" dirty="0" smtClean="0"/>
              <a:t>DA</a:t>
            </a:r>
            <a:endParaRPr lang="en-US" b="1" dirty="0"/>
          </a:p>
        </p:txBody>
      </p:sp>
      <p:sp>
        <p:nvSpPr>
          <p:cNvPr id="57" name="TextBox 56"/>
          <p:cNvSpPr txBox="1"/>
          <p:nvPr/>
        </p:nvSpPr>
        <p:spPr>
          <a:xfrm rot="20287682">
            <a:off x="2712699" y="4778319"/>
            <a:ext cx="641740" cy="369332"/>
          </a:xfrm>
          <a:prstGeom prst="rect">
            <a:avLst/>
          </a:prstGeom>
          <a:noFill/>
        </p:spPr>
        <p:txBody>
          <a:bodyPr wrap="square" rtlCol="0">
            <a:spAutoFit/>
          </a:bodyPr>
          <a:lstStyle/>
          <a:p>
            <a:r>
              <a:rPr lang="en-US" b="1" dirty="0" smtClean="0"/>
              <a:t>DA</a:t>
            </a:r>
            <a:endParaRPr lang="en-US" b="1" dirty="0"/>
          </a:p>
        </p:txBody>
      </p:sp>
      <p:sp>
        <p:nvSpPr>
          <p:cNvPr id="58" name="TextBox 57"/>
          <p:cNvSpPr txBox="1"/>
          <p:nvPr/>
        </p:nvSpPr>
        <p:spPr>
          <a:xfrm rot="20287682">
            <a:off x="3056678" y="4900944"/>
            <a:ext cx="631039" cy="369332"/>
          </a:xfrm>
          <a:prstGeom prst="rect">
            <a:avLst/>
          </a:prstGeom>
          <a:noFill/>
        </p:spPr>
        <p:txBody>
          <a:bodyPr wrap="square" rtlCol="0">
            <a:spAutoFit/>
          </a:bodyPr>
          <a:lstStyle/>
          <a:p>
            <a:r>
              <a:rPr lang="en-US" b="1" dirty="0" smtClean="0"/>
              <a:t>DA</a:t>
            </a:r>
            <a:endParaRPr lang="en-US" b="1" dirty="0"/>
          </a:p>
        </p:txBody>
      </p:sp>
      <p:sp>
        <p:nvSpPr>
          <p:cNvPr id="59" name="TextBox 58"/>
          <p:cNvSpPr txBox="1"/>
          <p:nvPr/>
        </p:nvSpPr>
        <p:spPr>
          <a:xfrm rot="20287682">
            <a:off x="2715888" y="4124428"/>
            <a:ext cx="553111" cy="369332"/>
          </a:xfrm>
          <a:prstGeom prst="rect">
            <a:avLst/>
          </a:prstGeom>
          <a:noFill/>
        </p:spPr>
        <p:txBody>
          <a:bodyPr wrap="square" rtlCol="0">
            <a:spAutoFit/>
          </a:bodyPr>
          <a:lstStyle/>
          <a:p>
            <a:r>
              <a:rPr lang="en-US" b="1" dirty="0" smtClean="0"/>
              <a:t>DA</a:t>
            </a:r>
            <a:endParaRPr lang="en-US" b="1" dirty="0"/>
          </a:p>
        </p:txBody>
      </p:sp>
      <p:sp>
        <p:nvSpPr>
          <p:cNvPr id="47" name="Flowchart: Connector 46"/>
          <p:cNvSpPr/>
          <p:nvPr/>
        </p:nvSpPr>
        <p:spPr>
          <a:xfrm rot="20287682">
            <a:off x="1700197" y="4974588"/>
            <a:ext cx="643786" cy="531495"/>
          </a:xfrm>
          <a:prstGeom prst="flowChartConnector">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200" dirty="0" smtClean="0"/>
              <a:t>DA</a:t>
            </a:r>
            <a:endParaRPr lang="en-US" sz="1200" dirty="0"/>
          </a:p>
        </p:txBody>
      </p:sp>
      <p:sp>
        <p:nvSpPr>
          <p:cNvPr id="48" name="Flowchart: Connector 47"/>
          <p:cNvSpPr/>
          <p:nvPr/>
        </p:nvSpPr>
        <p:spPr>
          <a:xfrm rot="20287682">
            <a:off x="1233132" y="4456507"/>
            <a:ext cx="652566" cy="539020"/>
          </a:xfrm>
          <a:prstGeom prst="flowChartConnector">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200" dirty="0" smtClean="0"/>
              <a:t>DA</a:t>
            </a:r>
            <a:endParaRPr lang="en-US" sz="1200" dirty="0"/>
          </a:p>
        </p:txBody>
      </p:sp>
      <p:sp>
        <p:nvSpPr>
          <p:cNvPr id="52" name="Right Bracket 51"/>
          <p:cNvSpPr/>
          <p:nvPr/>
        </p:nvSpPr>
        <p:spPr>
          <a:xfrm rot="5963836">
            <a:off x="1146209" y="495185"/>
            <a:ext cx="926129" cy="2276185"/>
          </a:xfrm>
          <a:prstGeom prst="rightBracket">
            <a:avLst>
              <a:gd name="adj" fmla="val 38739"/>
            </a:avLst>
          </a:prstGeom>
          <a:ln>
            <a:solidFill>
              <a:schemeClr val="tx1"/>
            </a:solidFill>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6" name="Straight Connector 5"/>
          <p:cNvCxnSpPr/>
          <p:nvPr/>
        </p:nvCxnSpPr>
        <p:spPr>
          <a:xfrm>
            <a:off x="68551" y="2772116"/>
            <a:ext cx="1028262" cy="0"/>
          </a:xfrm>
          <a:prstGeom prst="line">
            <a:avLst/>
          </a:prstGeom>
          <a:effectLst>
            <a:outerShdw blurRad="50800" dist="50800" dir="5400000" algn="ctr" rotWithShape="0">
              <a:schemeClr val="tx1"/>
            </a:outerShdw>
          </a:effectLst>
        </p:spPr>
        <p:style>
          <a:lnRef idx="1">
            <a:schemeClr val="dk1"/>
          </a:lnRef>
          <a:fillRef idx="0">
            <a:schemeClr val="dk1"/>
          </a:fillRef>
          <a:effectRef idx="0">
            <a:schemeClr val="dk1"/>
          </a:effectRef>
          <a:fontRef idx="minor">
            <a:schemeClr val="tx1"/>
          </a:fontRef>
        </p:style>
      </p:cxnSp>
      <p:cxnSp>
        <p:nvCxnSpPr>
          <p:cNvPr id="53" name="Straight Connector 52"/>
          <p:cNvCxnSpPr/>
          <p:nvPr/>
        </p:nvCxnSpPr>
        <p:spPr>
          <a:xfrm>
            <a:off x="1233915" y="2841087"/>
            <a:ext cx="527169" cy="0"/>
          </a:xfrm>
          <a:prstGeom prst="line">
            <a:avLst/>
          </a:prstGeom>
          <a:ln>
            <a:solidFill>
              <a:schemeClr val="tx1"/>
            </a:solidFill>
            <a:prstDash val="dash"/>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1165364" y="5730100"/>
            <a:ext cx="527169" cy="0"/>
          </a:xfrm>
          <a:prstGeom prst="line">
            <a:avLst/>
          </a:prstGeom>
          <a:ln>
            <a:solidFill>
              <a:schemeClr val="tx1"/>
            </a:solidFill>
            <a:prstDash val="dash"/>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8551" y="5799071"/>
            <a:ext cx="1028262" cy="0"/>
          </a:xfrm>
          <a:prstGeom prst="line">
            <a:avLst/>
          </a:prstGeom>
          <a:effectLst>
            <a:outerShdw blurRad="50800" dist="50800" dir="5400000" algn="ctr" rotWithShape="0">
              <a:schemeClr val="tx1"/>
            </a:outerShdw>
          </a:effectLst>
        </p:spPr>
        <p:style>
          <a:lnRef idx="1">
            <a:schemeClr val="dk1"/>
          </a:lnRef>
          <a:fillRef idx="0">
            <a:schemeClr val="dk1"/>
          </a:fillRef>
          <a:effectRef idx="0">
            <a:schemeClr val="dk1"/>
          </a:effectRef>
          <a:fontRef idx="minor">
            <a:schemeClr val="tx1"/>
          </a:fontRef>
        </p:style>
      </p:cxnSp>
      <p:sp>
        <p:nvSpPr>
          <p:cNvPr id="49" name="Can 48"/>
          <p:cNvSpPr/>
          <p:nvPr/>
        </p:nvSpPr>
        <p:spPr>
          <a:xfrm>
            <a:off x="533381" y="2522502"/>
            <a:ext cx="342754" cy="525498"/>
          </a:xfrm>
          <a:prstGeom prst="can">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dirty="0"/>
          </a:p>
        </p:txBody>
      </p:sp>
      <p:sp>
        <p:nvSpPr>
          <p:cNvPr id="3" name="&quot;No&quot; Symbol 2"/>
          <p:cNvSpPr/>
          <p:nvPr/>
        </p:nvSpPr>
        <p:spPr>
          <a:xfrm>
            <a:off x="457200" y="2389719"/>
            <a:ext cx="471285" cy="429681"/>
          </a:xfrm>
          <a:prstGeom prst="noSmoking">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solidFill>
                <a:schemeClr val="tx1"/>
              </a:solidFill>
            </a:endParaRPr>
          </a:p>
        </p:txBody>
      </p:sp>
      <p:sp>
        <p:nvSpPr>
          <p:cNvPr id="50" name="&quot;No&quot; Symbol 49"/>
          <p:cNvSpPr/>
          <p:nvPr/>
        </p:nvSpPr>
        <p:spPr>
          <a:xfrm>
            <a:off x="696476" y="3521358"/>
            <a:ext cx="471285" cy="429681"/>
          </a:xfrm>
          <a:prstGeom prst="noSmoking">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solidFill>
                <a:schemeClr val="tx1"/>
              </a:solidFill>
            </a:endParaRPr>
          </a:p>
        </p:txBody>
      </p:sp>
      <p:sp>
        <p:nvSpPr>
          <p:cNvPr id="60" name="TextBox 59"/>
          <p:cNvSpPr txBox="1"/>
          <p:nvPr/>
        </p:nvSpPr>
        <p:spPr>
          <a:xfrm rot="20287682">
            <a:off x="2971538" y="5388185"/>
            <a:ext cx="640312" cy="369332"/>
          </a:xfrm>
          <a:prstGeom prst="rect">
            <a:avLst/>
          </a:prstGeom>
          <a:noFill/>
        </p:spPr>
        <p:txBody>
          <a:bodyPr wrap="square" rtlCol="0">
            <a:spAutoFit/>
          </a:bodyPr>
          <a:lstStyle/>
          <a:p>
            <a:r>
              <a:rPr lang="en-US" b="1" dirty="0" smtClean="0"/>
              <a:t>DA</a:t>
            </a:r>
            <a:endParaRPr lang="en-US" b="1" dirty="0"/>
          </a:p>
        </p:txBody>
      </p:sp>
      <p:sp>
        <p:nvSpPr>
          <p:cNvPr id="61" name="TextBox 60"/>
          <p:cNvSpPr txBox="1"/>
          <p:nvPr/>
        </p:nvSpPr>
        <p:spPr>
          <a:xfrm rot="20287682">
            <a:off x="2739903" y="3744274"/>
            <a:ext cx="557653" cy="369332"/>
          </a:xfrm>
          <a:prstGeom prst="rect">
            <a:avLst/>
          </a:prstGeom>
          <a:noFill/>
        </p:spPr>
        <p:txBody>
          <a:bodyPr wrap="square" rtlCol="0">
            <a:spAutoFit/>
          </a:bodyPr>
          <a:lstStyle/>
          <a:p>
            <a:r>
              <a:rPr lang="en-US" b="1" dirty="0" smtClean="0"/>
              <a:t>DA</a:t>
            </a:r>
            <a:endParaRPr lang="en-US" b="1" dirty="0"/>
          </a:p>
        </p:txBody>
      </p:sp>
      <p:sp>
        <p:nvSpPr>
          <p:cNvPr id="62" name="TextBox 61"/>
          <p:cNvSpPr txBox="1"/>
          <p:nvPr/>
        </p:nvSpPr>
        <p:spPr>
          <a:xfrm rot="20287682">
            <a:off x="3114568" y="3822958"/>
            <a:ext cx="570987" cy="369332"/>
          </a:xfrm>
          <a:prstGeom prst="rect">
            <a:avLst/>
          </a:prstGeom>
          <a:noFill/>
        </p:spPr>
        <p:txBody>
          <a:bodyPr wrap="square" rtlCol="0">
            <a:spAutoFit/>
          </a:bodyPr>
          <a:lstStyle/>
          <a:p>
            <a:r>
              <a:rPr lang="en-US" b="1" dirty="0" smtClean="0"/>
              <a:t>DA</a:t>
            </a:r>
            <a:endParaRPr lang="en-US" b="1" dirty="0"/>
          </a:p>
        </p:txBody>
      </p:sp>
      <p:sp>
        <p:nvSpPr>
          <p:cNvPr id="63" name="TextBox 62"/>
          <p:cNvSpPr txBox="1"/>
          <p:nvPr/>
        </p:nvSpPr>
        <p:spPr>
          <a:xfrm rot="20287682">
            <a:off x="2865756" y="3333924"/>
            <a:ext cx="623459" cy="369332"/>
          </a:xfrm>
          <a:prstGeom prst="rect">
            <a:avLst/>
          </a:prstGeom>
          <a:noFill/>
        </p:spPr>
        <p:txBody>
          <a:bodyPr wrap="square" rtlCol="0">
            <a:spAutoFit/>
          </a:bodyPr>
          <a:lstStyle/>
          <a:p>
            <a:r>
              <a:rPr lang="en-US" b="1" dirty="0" smtClean="0"/>
              <a:t>DA</a:t>
            </a:r>
            <a:endParaRPr lang="en-US" b="1" dirty="0"/>
          </a:p>
        </p:txBody>
      </p:sp>
      <p:sp>
        <p:nvSpPr>
          <p:cNvPr id="4" name="TextBox 3"/>
          <p:cNvSpPr txBox="1"/>
          <p:nvPr/>
        </p:nvSpPr>
        <p:spPr>
          <a:xfrm>
            <a:off x="3747349" y="4078069"/>
            <a:ext cx="2424851" cy="646331"/>
          </a:xfrm>
          <a:prstGeom prst="rect">
            <a:avLst/>
          </a:prstGeom>
          <a:noFill/>
        </p:spPr>
        <p:txBody>
          <a:bodyPr wrap="square" rtlCol="0">
            <a:spAutoFit/>
          </a:bodyPr>
          <a:lstStyle/>
          <a:p>
            <a:r>
              <a:rPr lang="en-US" b="1" dirty="0" smtClean="0"/>
              <a:t>      </a:t>
            </a:r>
            <a:r>
              <a:rPr lang="en-US" dirty="0" smtClean="0"/>
              <a:t>FEEL </a:t>
            </a:r>
          </a:p>
          <a:p>
            <a:r>
              <a:rPr lang="en-US" dirty="0" smtClean="0"/>
              <a:t>  NORMAL!</a:t>
            </a:r>
            <a:endParaRPr lang="en-US" dirty="0"/>
          </a:p>
        </p:txBody>
      </p:sp>
      <p:sp>
        <p:nvSpPr>
          <p:cNvPr id="64" name="Oval 63"/>
          <p:cNvSpPr/>
          <p:nvPr/>
        </p:nvSpPr>
        <p:spPr>
          <a:xfrm rot="6159782">
            <a:off x="3071140" y="1376724"/>
            <a:ext cx="341035" cy="141107"/>
          </a:xfrm>
          <a:prstGeom prst="ellipse">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65" name="Oval 64"/>
          <p:cNvSpPr/>
          <p:nvPr/>
        </p:nvSpPr>
        <p:spPr>
          <a:xfrm rot="6159782">
            <a:off x="3219584" y="1376724"/>
            <a:ext cx="341035" cy="141107"/>
          </a:xfrm>
          <a:prstGeom prst="ellipse">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69" name="TextBox 68"/>
          <p:cNvSpPr txBox="1"/>
          <p:nvPr/>
        </p:nvSpPr>
        <p:spPr>
          <a:xfrm>
            <a:off x="2613228" y="1665657"/>
            <a:ext cx="1425371" cy="646331"/>
          </a:xfrm>
          <a:prstGeom prst="rect">
            <a:avLst/>
          </a:prstGeom>
          <a:noFill/>
        </p:spPr>
        <p:txBody>
          <a:bodyPr wrap="square" rtlCol="0">
            <a:spAutoFit/>
          </a:bodyPr>
          <a:lstStyle/>
          <a:p>
            <a:pPr algn="ctr"/>
            <a:r>
              <a:rPr lang="en-US" dirty="0"/>
              <a:t>m</a:t>
            </a:r>
            <a:r>
              <a:rPr lang="en-US" dirty="0" smtClean="0"/>
              <a:t>u-opioid receptor </a:t>
            </a:r>
            <a:endParaRPr lang="en-US" dirty="0"/>
          </a:p>
        </p:txBody>
      </p:sp>
      <p:sp>
        <p:nvSpPr>
          <p:cNvPr id="70" name="TextBox 69"/>
          <p:cNvSpPr txBox="1"/>
          <p:nvPr/>
        </p:nvSpPr>
        <p:spPr>
          <a:xfrm>
            <a:off x="5382185" y="1266885"/>
            <a:ext cx="3034903" cy="4524315"/>
          </a:xfrm>
          <a:prstGeom prst="rect">
            <a:avLst/>
          </a:prstGeom>
          <a:noFill/>
        </p:spPr>
        <p:txBody>
          <a:bodyPr wrap="square" rtlCol="0">
            <a:spAutoFit/>
          </a:bodyPr>
          <a:lstStyle/>
          <a:p>
            <a:r>
              <a:rPr lang="en-US" dirty="0" smtClean="0"/>
              <a:t>With  repeated opioid use, changes in the brain’s reward system leads to increased GABA release </a:t>
            </a:r>
            <a:r>
              <a:rPr lang="en-US" dirty="0"/>
              <a:t>(increased brake) to off-set the enhanced DA release that the body has gotten from the opioid use.</a:t>
            </a:r>
          </a:p>
          <a:p>
            <a:endParaRPr lang="en-US" dirty="0" smtClean="0"/>
          </a:p>
          <a:p>
            <a:r>
              <a:rPr lang="en-US" dirty="0" smtClean="0"/>
              <a:t>Increased </a:t>
            </a:r>
            <a:r>
              <a:rPr lang="en-US" dirty="0"/>
              <a:t>amounts of opioids </a:t>
            </a:r>
            <a:r>
              <a:rPr lang="en-US" dirty="0" smtClean="0"/>
              <a:t>are needed to drive a release of dopamine (DA), so that you can feel normal and satisfy the drug craving.</a:t>
            </a:r>
          </a:p>
          <a:p>
            <a:endParaRPr lang="en-US" dirty="0" smtClean="0"/>
          </a:p>
        </p:txBody>
      </p:sp>
      <p:sp>
        <p:nvSpPr>
          <p:cNvPr id="71" name="Chord 70"/>
          <p:cNvSpPr/>
          <p:nvPr/>
        </p:nvSpPr>
        <p:spPr>
          <a:xfrm rot="1205171">
            <a:off x="2356912" y="4713317"/>
            <a:ext cx="630047" cy="524539"/>
          </a:xfrm>
          <a:prstGeom prst="chord">
            <a:avLst>
              <a:gd name="adj1" fmla="val 3704664"/>
              <a:gd name="adj2" fmla="val 15632292"/>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sp>
        <p:nvSpPr>
          <p:cNvPr id="72" name="TextBox 71"/>
          <p:cNvSpPr txBox="1"/>
          <p:nvPr/>
        </p:nvSpPr>
        <p:spPr>
          <a:xfrm rot="20287682">
            <a:off x="2342289" y="4844088"/>
            <a:ext cx="300756" cy="239710"/>
          </a:xfrm>
          <a:prstGeom prst="rect">
            <a:avLst/>
          </a:prstGeom>
          <a:noFill/>
        </p:spPr>
        <p:txBody>
          <a:bodyPr wrap="none" rtlCol="0">
            <a:spAutoFit/>
          </a:bodyPr>
          <a:lstStyle/>
          <a:p>
            <a:r>
              <a:rPr lang="en-US" sz="1200" dirty="0" smtClean="0">
                <a:solidFill>
                  <a:schemeClr val="bg1"/>
                </a:solidFill>
              </a:rPr>
              <a:t>DA</a:t>
            </a:r>
            <a:endParaRPr lang="en-US" sz="1200" dirty="0">
              <a:solidFill>
                <a:schemeClr val="bg1"/>
              </a:solidFill>
            </a:endParaRPr>
          </a:p>
        </p:txBody>
      </p:sp>
      <p:sp>
        <p:nvSpPr>
          <p:cNvPr id="22" name="TextBox 21"/>
          <p:cNvSpPr txBox="1"/>
          <p:nvPr/>
        </p:nvSpPr>
        <p:spPr>
          <a:xfrm>
            <a:off x="3388707" y="1252356"/>
            <a:ext cx="1846980" cy="369332"/>
          </a:xfrm>
          <a:prstGeom prst="rect">
            <a:avLst/>
          </a:prstGeom>
          <a:noFill/>
        </p:spPr>
        <p:txBody>
          <a:bodyPr wrap="none" rtlCol="0">
            <a:spAutoFit/>
          </a:bodyPr>
          <a:lstStyle/>
          <a:p>
            <a:r>
              <a:rPr lang="en-US" dirty="0" smtClean="0"/>
              <a:t>Opioid (Heroin)</a:t>
            </a:r>
            <a:endParaRPr lang="en-US" dirty="0"/>
          </a:p>
        </p:txBody>
      </p:sp>
      <p:sp>
        <p:nvSpPr>
          <p:cNvPr id="73" name="Arc 72"/>
          <p:cNvSpPr/>
          <p:nvPr/>
        </p:nvSpPr>
        <p:spPr>
          <a:xfrm rot="20050027">
            <a:off x="1396566" y="1199847"/>
            <a:ext cx="2395311" cy="1681733"/>
          </a:xfrm>
          <a:prstGeom prst="arc">
            <a:avLst>
              <a:gd name="adj1" fmla="val 15226853"/>
              <a:gd name="adj2" fmla="val 19515597"/>
            </a:avLst>
          </a:prstGeom>
          <a:ln w="44450" cap="rnd" cmpd="sng">
            <a:solidFill>
              <a:srgbClr val="FF0000"/>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74" name="Straight Connector 73"/>
          <p:cNvCxnSpPr/>
          <p:nvPr/>
        </p:nvCxnSpPr>
        <p:spPr>
          <a:xfrm>
            <a:off x="1884297" y="1315678"/>
            <a:ext cx="211942" cy="181545"/>
          </a:xfrm>
          <a:prstGeom prst="line">
            <a:avLst/>
          </a:prstGeom>
          <a:ln w="44450" cmpd="sng">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609600" y="762000"/>
            <a:ext cx="1026243" cy="615553"/>
          </a:xfrm>
          <a:prstGeom prst="rect">
            <a:avLst/>
          </a:prstGeom>
          <a:noFill/>
        </p:spPr>
        <p:txBody>
          <a:bodyPr wrap="none" rtlCol="0">
            <a:spAutoFit/>
          </a:bodyPr>
          <a:lstStyle/>
          <a:p>
            <a:r>
              <a:rPr lang="en-US" dirty="0" smtClean="0"/>
              <a:t>GABA </a:t>
            </a:r>
          </a:p>
          <a:p>
            <a:r>
              <a:rPr lang="en-US" sz="1600" dirty="0" smtClean="0"/>
              <a:t>(“brake”)</a:t>
            </a:r>
            <a:endParaRPr lang="en-US" sz="1600" dirty="0"/>
          </a:p>
        </p:txBody>
      </p:sp>
      <p:sp>
        <p:nvSpPr>
          <p:cNvPr id="76" name="Oval 75"/>
          <p:cNvSpPr/>
          <p:nvPr/>
        </p:nvSpPr>
        <p:spPr>
          <a:xfrm>
            <a:off x="1788941" y="1635667"/>
            <a:ext cx="455088" cy="409179"/>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G</a:t>
            </a:r>
            <a:endParaRPr lang="en-US" dirty="0"/>
          </a:p>
        </p:txBody>
      </p:sp>
      <p:sp>
        <p:nvSpPr>
          <p:cNvPr id="77" name="Oval 76"/>
          <p:cNvSpPr/>
          <p:nvPr/>
        </p:nvSpPr>
        <p:spPr>
          <a:xfrm>
            <a:off x="1356903" y="1401561"/>
            <a:ext cx="455088" cy="409179"/>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G</a:t>
            </a:r>
            <a:endParaRPr lang="en-US" dirty="0"/>
          </a:p>
        </p:txBody>
      </p:sp>
      <p:sp>
        <p:nvSpPr>
          <p:cNvPr id="78" name="Oval 77"/>
          <p:cNvSpPr/>
          <p:nvPr/>
        </p:nvSpPr>
        <p:spPr>
          <a:xfrm>
            <a:off x="839327" y="1482029"/>
            <a:ext cx="455088" cy="409179"/>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G</a:t>
            </a:r>
            <a:endParaRPr lang="en-US" dirty="0"/>
          </a:p>
        </p:txBody>
      </p:sp>
      <p:sp>
        <p:nvSpPr>
          <p:cNvPr id="79" name="TextBox 78"/>
          <p:cNvSpPr txBox="1"/>
          <p:nvPr/>
        </p:nvSpPr>
        <p:spPr>
          <a:xfrm>
            <a:off x="4876800" y="6563380"/>
            <a:ext cx="3657600" cy="523220"/>
          </a:xfrm>
          <a:prstGeom prst="rect">
            <a:avLst/>
          </a:prstGeom>
          <a:noFill/>
        </p:spPr>
        <p:txBody>
          <a:bodyPr wrap="square" rtlCol="0" anchor="b">
            <a:spAutoFit/>
          </a:bodyPr>
          <a:lstStyle/>
          <a:p>
            <a:pPr algn="ctr"/>
            <a:r>
              <a:rPr lang="en-US" sz="1400" dirty="0">
                <a:solidFill>
                  <a:schemeClr val="tx1">
                    <a:lumMod val="50000"/>
                  </a:schemeClr>
                </a:solidFill>
              </a:rPr>
              <a:t>© 2017 The Recovery Research Network</a:t>
            </a:r>
          </a:p>
          <a:p>
            <a:pPr algn="ctr"/>
            <a:endParaRPr lang="en-US" sz="1400" b="1" dirty="0"/>
          </a:p>
        </p:txBody>
      </p:sp>
      <p:sp>
        <p:nvSpPr>
          <p:cNvPr id="80" name="TextBox 79"/>
          <p:cNvSpPr txBox="1"/>
          <p:nvPr/>
        </p:nvSpPr>
        <p:spPr>
          <a:xfrm>
            <a:off x="0" y="6135469"/>
            <a:ext cx="2799164" cy="646331"/>
          </a:xfrm>
          <a:prstGeom prst="rect">
            <a:avLst/>
          </a:prstGeom>
          <a:noFill/>
        </p:spPr>
        <p:txBody>
          <a:bodyPr wrap="none" rtlCol="0">
            <a:spAutoFit/>
          </a:bodyPr>
          <a:lstStyle/>
          <a:p>
            <a:r>
              <a:rPr lang="en-US" u="sng" dirty="0" smtClean="0"/>
              <a:t>Ventral </a:t>
            </a:r>
            <a:r>
              <a:rPr lang="en-US" u="sng" dirty="0" err="1" smtClean="0"/>
              <a:t>Tagmental</a:t>
            </a:r>
            <a:r>
              <a:rPr lang="en-US" u="sng" dirty="0" smtClean="0"/>
              <a:t> Area</a:t>
            </a:r>
          </a:p>
          <a:p>
            <a:r>
              <a:rPr lang="en-US" u="sng" dirty="0" smtClean="0"/>
              <a:t>(</a:t>
            </a:r>
            <a:r>
              <a:rPr lang="en-US" u="sng" dirty="0" err="1" smtClean="0"/>
              <a:t>VTA</a:t>
            </a:r>
            <a:r>
              <a:rPr lang="en-US" u="sng" dirty="0" smtClean="0"/>
              <a:t>)</a:t>
            </a:r>
            <a:endParaRPr lang="en-US" u="sng" dirty="0"/>
          </a:p>
        </p:txBody>
      </p:sp>
      <p:sp>
        <p:nvSpPr>
          <p:cNvPr id="81" name="TextBox 80"/>
          <p:cNvSpPr txBox="1"/>
          <p:nvPr/>
        </p:nvSpPr>
        <p:spPr>
          <a:xfrm>
            <a:off x="3124200" y="6135469"/>
            <a:ext cx="2390398" cy="646331"/>
          </a:xfrm>
          <a:prstGeom prst="rect">
            <a:avLst/>
          </a:prstGeom>
          <a:noFill/>
        </p:spPr>
        <p:txBody>
          <a:bodyPr wrap="none" rtlCol="0">
            <a:spAutoFit/>
          </a:bodyPr>
          <a:lstStyle/>
          <a:p>
            <a:r>
              <a:rPr lang="en-US" u="sng" dirty="0" smtClean="0"/>
              <a:t>Nucleus </a:t>
            </a:r>
            <a:r>
              <a:rPr lang="en-US" u="sng" dirty="0" err="1" smtClean="0"/>
              <a:t>Accumbens</a:t>
            </a:r>
            <a:r>
              <a:rPr lang="en-US" u="sng" dirty="0" smtClean="0"/>
              <a:t> </a:t>
            </a:r>
          </a:p>
          <a:p>
            <a:r>
              <a:rPr lang="en-US" u="sng" dirty="0" smtClean="0"/>
              <a:t>(NA)</a:t>
            </a:r>
            <a:endParaRPr lang="en-US" u="sng" dirty="0"/>
          </a:p>
        </p:txBody>
      </p:sp>
      <p:sp>
        <p:nvSpPr>
          <p:cNvPr id="88" name="Rectangle 87"/>
          <p:cNvSpPr/>
          <p:nvPr/>
        </p:nvSpPr>
        <p:spPr>
          <a:xfrm>
            <a:off x="987977" y="3206094"/>
            <a:ext cx="1462260" cy="307777"/>
          </a:xfrm>
          <a:prstGeom prst="rect">
            <a:avLst/>
          </a:prstGeom>
        </p:spPr>
        <p:txBody>
          <a:bodyPr wrap="none">
            <a:spAutoFit/>
          </a:bodyPr>
          <a:lstStyle/>
          <a:p>
            <a:r>
              <a:rPr lang="en-US" sz="1400" b="1" dirty="0" smtClean="0">
                <a:solidFill>
                  <a:srgbClr val="FF0000"/>
                </a:solidFill>
              </a:rPr>
              <a:t>NO BRAKES! </a:t>
            </a:r>
            <a:endParaRPr lang="en-US" sz="1400" b="1" dirty="0">
              <a:solidFill>
                <a:srgbClr val="FF0000"/>
              </a:solidFill>
            </a:endParaRPr>
          </a:p>
        </p:txBody>
      </p:sp>
      <p:sp>
        <p:nvSpPr>
          <p:cNvPr id="89" name="Rectangle 88"/>
          <p:cNvSpPr/>
          <p:nvPr/>
        </p:nvSpPr>
        <p:spPr>
          <a:xfrm>
            <a:off x="162828" y="5410200"/>
            <a:ext cx="2123172" cy="307777"/>
          </a:xfrm>
          <a:prstGeom prst="rect">
            <a:avLst/>
          </a:prstGeom>
        </p:spPr>
        <p:txBody>
          <a:bodyPr wrap="square">
            <a:spAutoFit/>
          </a:bodyPr>
          <a:lstStyle/>
          <a:p>
            <a:r>
              <a:rPr lang="en-US" sz="1400" b="1" dirty="0" smtClean="0">
                <a:solidFill>
                  <a:srgbClr val="FF0000"/>
                </a:solidFill>
              </a:rPr>
              <a:t>Large DA release </a:t>
            </a:r>
            <a:endParaRPr lang="en-US" sz="1400" b="1" dirty="0">
              <a:solidFill>
                <a:srgbClr val="FF0000"/>
              </a:solidFill>
            </a:endParaRPr>
          </a:p>
        </p:txBody>
      </p:sp>
    </p:spTree>
    <p:extLst>
      <p:ext uri="{BB962C8B-B14F-4D97-AF65-F5344CB8AC3E}">
        <p14:creationId xmlns:p14="http://schemas.microsoft.com/office/powerpoint/2010/main" val="33450483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53468" y="76200"/>
            <a:ext cx="8028531" cy="1143000"/>
          </a:xfrm>
        </p:spPr>
        <p:txBody>
          <a:bodyPr anchor="t">
            <a:noAutofit/>
          </a:bodyPr>
          <a:lstStyle/>
          <a:p>
            <a:r>
              <a:rPr lang="en-US" sz="3600" dirty="0" smtClean="0"/>
              <a:t>Buprenorphine Reduces Craving?</a:t>
            </a:r>
            <a:endParaRPr lang="en-US" sz="3600" dirty="0"/>
          </a:p>
        </p:txBody>
      </p:sp>
      <p:grpSp>
        <p:nvGrpSpPr>
          <p:cNvPr id="28" name="Group 27"/>
          <p:cNvGrpSpPr/>
          <p:nvPr/>
        </p:nvGrpSpPr>
        <p:grpSpPr>
          <a:xfrm rot="6580603">
            <a:off x="2099296" y="1430662"/>
            <a:ext cx="1039992" cy="686740"/>
            <a:chOff x="4944656" y="2951018"/>
            <a:chExt cx="1326603" cy="858982"/>
          </a:xfrm>
        </p:grpSpPr>
        <p:sp>
          <p:nvSpPr>
            <p:cNvPr id="11" name="Rectangle 10"/>
            <p:cNvSpPr/>
            <p:nvPr/>
          </p:nvSpPr>
          <p:spPr>
            <a:xfrm>
              <a:off x="51816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53340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54864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56388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57912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59436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a:off x="60960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Arc 17"/>
            <p:cNvSpPr/>
            <p:nvPr/>
          </p:nvSpPr>
          <p:spPr>
            <a:xfrm rot="6839058" flipH="1" flipV="1">
              <a:off x="5403899" y="3205261"/>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9" name="Arc 18"/>
            <p:cNvSpPr/>
            <p:nvPr/>
          </p:nvSpPr>
          <p:spPr>
            <a:xfrm rot="6839058" flipH="1" flipV="1">
              <a:off x="5719518" y="3205261"/>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0" name="Arc 19"/>
            <p:cNvSpPr/>
            <p:nvPr/>
          </p:nvSpPr>
          <p:spPr>
            <a:xfrm rot="6839058" flipH="1" flipV="1">
              <a:off x="6024318" y="3198740"/>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1" name="Arc 20"/>
            <p:cNvSpPr/>
            <p:nvPr/>
          </p:nvSpPr>
          <p:spPr>
            <a:xfrm rot="3443119" flipV="1">
              <a:off x="5520928" y="3371856"/>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3" name="Arc 22"/>
            <p:cNvSpPr/>
            <p:nvPr/>
          </p:nvSpPr>
          <p:spPr>
            <a:xfrm rot="3443119" flipV="1">
              <a:off x="5216128" y="3371856"/>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Arc 23"/>
            <p:cNvSpPr/>
            <p:nvPr/>
          </p:nvSpPr>
          <p:spPr>
            <a:xfrm rot="3443119" flipV="1">
              <a:off x="5850189" y="3382843"/>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5" name="Freeform 24"/>
            <p:cNvSpPr/>
            <p:nvPr/>
          </p:nvSpPr>
          <p:spPr>
            <a:xfrm>
              <a:off x="5624945" y="3560618"/>
              <a:ext cx="562198" cy="249382"/>
            </a:xfrm>
            <a:custGeom>
              <a:avLst/>
              <a:gdLst>
                <a:gd name="connsiteX0" fmla="*/ 512619 w 562198"/>
                <a:gd name="connsiteY0" fmla="*/ 0 h 249382"/>
                <a:gd name="connsiteX1" fmla="*/ 526473 w 562198"/>
                <a:gd name="connsiteY1" fmla="*/ 221673 h 249382"/>
                <a:gd name="connsiteX2" fmla="*/ 110837 w 562198"/>
                <a:gd name="connsiteY2" fmla="*/ 207818 h 249382"/>
                <a:gd name="connsiteX3" fmla="*/ 0 w 562198"/>
                <a:gd name="connsiteY3" fmla="*/ 249382 h 249382"/>
              </a:gdLst>
              <a:ahLst/>
              <a:cxnLst>
                <a:cxn ang="0">
                  <a:pos x="connsiteX0" y="connsiteY0"/>
                </a:cxn>
                <a:cxn ang="0">
                  <a:pos x="connsiteX1" y="connsiteY1"/>
                </a:cxn>
                <a:cxn ang="0">
                  <a:pos x="connsiteX2" y="connsiteY2"/>
                </a:cxn>
                <a:cxn ang="0">
                  <a:pos x="connsiteX3" y="connsiteY3"/>
                </a:cxn>
              </a:cxnLst>
              <a:rect l="l" t="t" r="r" b="b"/>
              <a:pathLst>
                <a:path w="562198" h="249382">
                  <a:moveTo>
                    <a:pt x="512619" y="0"/>
                  </a:moveTo>
                  <a:cubicBezTo>
                    <a:pt x="553028" y="93518"/>
                    <a:pt x="593437" y="187037"/>
                    <a:pt x="526473" y="221673"/>
                  </a:cubicBezTo>
                  <a:cubicBezTo>
                    <a:pt x="459509" y="256309"/>
                    <a:pt x="198582" y="203200"/>
                    <a:pt x="110837" y="207818"/>
                  </a:cubicBezTo>
                  <a:cubicBezTo>
                    <a:pt x="23092" y="212436"/>
                    <a:pt x="11546" y="230909"/>
                    <a:pt x="0" y="249382"/>
                  </a:cubicBez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25"/>
            <p:cNvSpPr/>
            <p:nvPr/>
          </p:nvSpPr>
          <p:spPr>
            <a:xfrm>
              <a:off x="4944656" y="2951018"/>
              <a:ext cx="274795" cy="332509"/>
            </a:xfrm>
            <a:custGeom>
              <a:avLst/>
              <a:gdLst>
                <a:gd name="connsiteX0" fmla="*/ 250799 w 274795"/>
                <a:gd name="connsiteY0" fmla="*/ 332509 h 332509"/>
                <a:gd name="connsiteX1" fmla="*/ 250799 w 274795"/>
                <a:gd name="connsiteY1" fmla="*/ 221673 h 332509"/>
                <a:gd name="connsiteX2" fmla="*/ 1417 w 274795"/>
                <a:gd name="connsiteY2" fmla="*/ 96982 h 332509"/>
                <a:gd name="connsiteX3" fmla="*/ 167671 w 274795"/>
                <a:gd name="connsiteY3" fmla="*/ 0 h 332509"/>
              </a:gdLst>
              <a:ahLst/>
              <a:cxnLst>
                <a:cxn ang="0">
                  <a:pos x="connsiteX0" y="connsiteY0"/>
                </a:cxn>
                <a:cxn ang="0">
                  <a:pos x="connsiteX1" y="connsiteY1"/>
                </a:cxn>
                <a:cxn ang="0">
                  <a:pos x="connsiteX2" y="connsiteY2"/>
                </a:cxn>
                <a:cxn ang="0">
                  <a:pos x="connsiteX3" y="connsiteY3"/>
                </a:cxn>
              </a:cxnLst>
              <a:rect l="l" t="t" r="r" b="b"/>
              <a:pathLst>
                <a:path w="274795" h="332509">
                  <a:moveTo>
                    <a:pt x="250799" y="332509"/>
                  </a:moveTo>
                  <a:cubicBezTo>
                    <a:pt x="271581" y="296718"/>
                    <a:pt x="292363" y="260927"/>
                    <a:pt x="250799" y="221673"/>
                  </a:cubicBezTo>
                  <a:cubicBezTo>
                    <a:pt x="209235" y="182419"/>
                    <a:pt x="15272" y="133928"/>
                    <a:pt x="1417" y="96982"/>
                  </a:cubicBezTo>
                  <a:cubicBezTo>
                    <a:pt x="-12438" y="60036"/>
                    <a:pt x="77616" y="30018"/>
                    <a:pt x="167671" y="0"/>
                  </a:cubicBez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Oval 28"/>
          <p:cNvSpPr/>
          <p:nvPr/>
        </p:nvSpPr>
        <p:spPr>
          <a:xfrm rot="279225">
            <a:off x="2836808" y="1298220"/>
            <a:ext cx="429403" cy="318313"/>
          </a:xfrm>
          <a:prstGeom prst="ellipse">
            <a:avLst/>
          </a:prstGeom>
          <a:solidFill>
            <a:srgbClr val="7030A0"/>
          </a:solidFill>
          <a:ln>
            <a:solidFill>
              <a:srgbClr val="7030A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solidFill>
                  <a:schemeClr val="bg1"/>
                </a:solidFill>
              </a:rPr>
              <a:t>B</a:t>
            </a:r>
          </a:p>
        </p:txBody>
      </p:sp>
      <p:sp>
        <p:nvSpPr>
          <p:cNvPr id="5" name="Right Bracket 4"/>
          <p:cNvSpPr/>
          <p:nvPr/>
        </p:nvSpPr>
        <p:spPr>
          <a:xfrm rot="78912">
            <a:off x="1884138" y="2801209"/>
            <a:ext cx="1103211" cy="3077204"/>
          </a:xfrm>
          <a:prstGeom prst="rightBracket">
            <a:avLst>
              <a:gd name="adj" fmla="val 38739"/>
            </a:avLst>
          </a:prstGeom>
          <a:ln>
            <a:solidFill>
              <a:schemeClr val="tx1"/>
            </a:solidFill>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 name="Moon 6"/>
          <p:cNvSpPr/>
          <p:nvPr/>
        </p:nvSpPr>
        <p:spPr>
          <a:xfrm rot="10791643">
            <a:off x="3397959" y="2798170"/>
            <a:ext cx="1529831" cy="3161905"/>
          </a:xfrm>
          <a:prstGeom prst="moon">
            <a:avLst>
              <a:gd name="adj" fmla="val 87500"/>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grpSp>
        <p:nvGrpSpPr>
          <p:cNvPr id="36" name="Group 35"/>
          <p:cNvGrpSpPr/>
          <p:nvPr/>
        </p:nvGrpSpPr>
        <p:grpSpPr>
          <a:xfrm>
            <a:off x="721419" y="2472130"/>
            <a:ext cx="2142119" cy="1869524"/>
            <a:chOff x="721419" y="3050345"/>
            <a:chExt cx="2142119" cy="1869524"/>
          </a:xfrm>
        </p:grpSpPr>
        <p:sp>
          <p:nvSpPr>
            <p:cNvPr id="33" name="Arc 32"/>
            <p:cNvSpPr/>
            <p:nvPr/>
          </p:nvSpPr>
          <p:spPr>
            <a:xfrm rot="12716040">
              <a:off x="721419" y="3050345"/>
              <a:ext cx="2142119" cy="1765179"/>
            </a:xfrm>
            <a:prstGeom prst="arc">
              <a:avLst>
                <a:gd name="adj1" fmla="val 15226853"/>
                <a:gd name="adj2" fmla="val 20320474"/>
              </a:avLst>
            </a:prstGeom>
            <a:ln w="44450" cap="rnd">
              <a:solidFill>
                <a:srgbClr val="FF0000"/>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35" name="Straight Connector 34"/>
            <p:cNvCxnSpPr/>
            <p:nvPr/>
          </p:nvCxnSpPr>
          <p:spPr>
            <a:xfrm rot="20287682" flipV="1">
              <a:off x="1377446" y="4705239"/>
              <a:ext cx="347689" cy="214630"/>
            </a:xfrm>
            <a:prstGeom prst="line">
              <a:avLst/>
            </a:prstGeom>
            <a:ln w="44450">
              <a:solidFill>
                <a:srgbClr val="FF0000"/>
              </a:solidFill>
              <a:prstDash val="solid"/>
            </a:ln>
          </p:spPr>
          <p:style>
            <a:lnRef idx="1">
              <a:schemeClr val="accent1"/>
            </a:lnRef>
            <a:fillRef idx="0">
              <a:schemeClr val="accent1"/>
            </a:fillRef>
            <a:effectRef idx="0">
              <a:schemeClr val="accent1"/>
            </a:effectRef>
            <a:fontRef idx="minor">
              <a:schemeClr val="tx1"/>
            </a:fontRef>
          </p:style>
        </p:cxnSp>
      </p:grpSp>
      <p:sp>
        <p:nvSpPr>
          <p:cNvPr id="40" name="Flowchart: Connector 39"/>
          <p:cNvSpPr/>
          <p:nvPr/>
        </p:nvSpPr>
        <p:spPr>
          <a:xfrm rot="20287682">
            <a:off x="2016753" y="3937218"/>
            <a:ext cx="626540" cy="446320"/>
          </a:xfrm>
          <a:prstGeom prst="flowChartConnector">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200" dirty="0" smtClean="0"/>
              <a:t>DA</a:t>
            </a:r>
            <a:endParaRPr lang="en-US" sz="1200" dirty="0"/>
          </a:p>
        </p:txBody>
      </p:sp>
      <p:sp>
        <p:nvSpPr>
          <p:cNvPr id="47" name="Flowchart: Connector 46"/>
          <p:cNvSpPr/>
          <p:nvPr/>
        </p:nvSpPr>
        <p:spPr>
          <a:xfrm rot="20287682">
            <a:off x="2044484" y="4986983"/>
            <a:ext cx="653186" cy="465960"/>
          </a:xfrm>
          <a:prstGeom prst="flowChartConnector">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200" dirty="0" smtClean="0"/>
              <a:t>DA</a:t>
            </a:r>
            <a:endParaRPr lang="en-US" sz="1200" dirty="0"/>
          </a:p>
        </p:txBody>
      </p:sp>
      <p:sp>
        <p:nvSpPr>
          <p:cNvPr id="48" name="Flowchart: Connector 47"/>
          <p:cNvSpPr/>
          <p:nvPr/>
        </p:nvSpPr>
        <p:spPr>
          <a:xfrm rot="20287682">
            <a:off x="1546881" y="4475301"/>
            <a:ext cx="649300" cy="498641"/>
          </a:xfrm>
          <a:prstGeom prst="flowChartConnector">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200" dirty="0" smtClean="0"/>
              <a:t>DA</a:t>
            </a:r>
            <a:endParaRPr lang="en-US" sz="1200" dirty="0"/>
          </a:p>
        </p:txBody>
      </p:sp>
      <p:sp>
        <p:nvSpPr>
          <p:cNvPr id="52" name="Right Bracket 51"/>
          <p:cNvSpPr/>
          <p:nvPr/>
        </p:nvSpPr>
        <p:spPr>
          <a:xfrm rot="5963836">
            <a:off x="1081286" y="528249"/>
            <a:ext cx="866478" cy="2308957"/>
          </a:xfrm>
          <a:prstGeom prst="rightBracket">
            <a:avLst>
              <a:gd name="adj" fmla="val 38739"/>
            </a:avLst>
          </a:prstGeom>
          <a:ln>
            <a:solidFill>
              <a:schemeClr val="tx1"/>
            </a:solidFill>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6" name="Straight Connector 5"/>
          <p:cNvCxnSpPr/>
          <p:nvPr/>
        </p:nvCxnSpPr>
        <p:spPr>
          <a:xfrm>
            <a:off x="75318" y="2822653"/>
            <a:ext cx="1043067" cy="0"/>
          </a:xfrm>
          <a:prstGeom prst="line">
            <a:avLst/>
          </a:prstGeom>
          <a:effectLst>
            <a:outerShdw blurRad="50800" dist="50800" dir="5400000" algn="ctr" rotWithShape="0">
              <a:schemeClr val="tx1"/>
            </a:outerShdw>
          </a:effectLst>
        </p:spPr>
        <p:style>
          <a:lnRef idx="1">
            <a:schemeClr val="dk1"/>
          </a:lnRef>
          <a:fillRef idx="0">
            <a:schemeClr val="dk1"/>
          </a:fillRef>
          <a:effectRef idx="0">
            <a:schemeClr val="dk1"/>
          </a:effectRef>
          <a:fontRef idx="minor">
            <a:schemeClr val="tx1"/>
          </a:fontRef>
        </p:style>
      </p:cxnSp>
      <p:cxnSp>
        <p:nvCxnSpPr>
          <p:cNvPr id="53" name="Straight Connector 52"/>
          <p:cNvCxnSpPr/>
          <p:nvPr/>
        </p:nvCxnSpPr>
        <p:spPr>
          <a:xfrm>
            <a:off x="1257461" y="2887182"/>
            <a:ext cx="534759" cy="0"/>
          </a:xfrm>
          <a:prstGeom prst="line">
            <a:avLst/>
          </a:prstGeom>
          <a:ln>
            <a:solidFill>
              <a:schemeClr val="tx1"/>
            </a:solidFill>
            <a:prstDash val="dash"/>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1187923" y="5661915"/>
            <a:ext cx="534759" cy="0"/>
          </a:xfrm>
          <a:prstGeom prst="line">
            <a:avLst/>
          </a:prstGeom>
          <a:ln>
            <a:solidFill>
              <a:schemeClr val="tx1"/>
            </a:solidFill>
            <a:prstDash val="dash"/>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75318" y="5726444"/>
            <a:ext cx="1043067" cy="0"/>
          </a:xfrm>
          <a:prstGeom prst="line">
            <a:avLst/>
          </a:prstGeom>
          <a:effectLst>
            <a:outerShdw blurRad="50800" dist="50800" dir="5400000" algn="ctr" rotWithShape="0">
              <a:schemeClr val="tx1"/>
            </a:outerShdw>
          </a:effectLst>
        </p:spPr>
        <p:style>
          <a:lnRef idx="1">
            <a:schemeClr val="dk1"/>
          </a:lnRef>
          <a:fillRef idx="0">
            <a:schemeClr val="dk1"/>
          </a:fillRef>
          <a:effectRef idx="0">
            <a:schemeClr val="dk1"/>
          </a:effectRef>
          <a:fontRef idx="minor">
            <a:schemeClr val="tx1"/>
          </a:fontRef>
        </p:style>
      </p:cxnSp>
      <p:sp>
        <p:nvSpPr>
          <p:cNvPr id="49" name="Can 48"/>
          <p:cNvSpPr/>
          <p:nvPr/>
        </p:nvSpPr>
        <p:spPr>
          <a:xfrm>
            <a:off x="546841" y="2589118"/>
            <a:ext cx="347689" cy="491651"/>
          </a:xfrm>
          <a:prstGeom prst="can">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dirty="0"/>
          </a:p>
        </p:txBody>
      </p:sp>
      <p:sp>
        <p:nvSpPr>
          <p:cNvPr id="22" name="TextBox 21"/>
          <p:cNvSpPr txBox="1"/>
          <p:nvPr/>
        </p:nvSpPr>
        <p:spPr>
          <a:xfrm>
            <a:off x="5105400" y="1301889"/>
            <a:ext cx="3352800" cy="5509200"/>
          </a:xfrm>
          <a:prstGeom prst="rect">
            <a:avLst/>
          </a:prstGeom>
          <a:noFill/>
        </p:spPr>
        <p:txBody>
          <a:bodyPr wrap="square" rtlCol="0">
            <a:spAutoFit/>
          </a:bodyPr>
          <a:lstStyle/>
          <a:p>
            <a:r>
              <a:rPr lang="en-US" sz="1600" dirty="0" smtClean="0"/>
              <a:t>As we saw, repeated opioid use leads to changes in the brain’s reward system, which in turn leads to increased GABA release (increased brake) to off-set the enhanced DA release:</a:t>
            </a:r>
          </a:p>
          <a:p>
            <a:endParaRPr lang="en-US" sz="1600" dirty="0" smtClean="0"/>
          </a:p>
          <a:p>
            <a:pPr marL="342900" indent="-342900">
              <a:buFont typeface="Arial" pitchFamily="34" charset="0"/>
              <a:buChar char="•"/>
            </a:pPr>
            <a:r>
              <a:rPr lang="en-US" sz="1600" dirty="0" smtClean="0"/>
              <a:t>The brain has an unconscious drive to seek and use opioids to drive the dopamine (DA) response. This is part of the brain’s survival mechanism.</a:t>
            </a:r>
          </a:p>
          <a:p>
            <a:endParaRPr lang="en-US" sz="1600" dirty="0" smtClean="0"/>
          </a:p>
          <a:p>
            <a:pPr marL="342900" indent="-342900">
              <a:buFont typeface="Arial" pitchFamily="34" charset="0"/>
              <a:buChar char="•"/>
            </a:pPr>
            <a:r>
              <a:rPr lang="en-US" sz="1600" dirty="0" smtClean="0"/>
              <a:t>Buprenorphine is able to support dopamine (DA) release and quiet the reward systems drive. This helps to reestablish proper brain activity and prevents craving. </a:t>
            </a:r>
          </a:p>
          <a:p>
            <a:endParaRPr lang="en-US" sz="1600" dirty="0" smtClean="0"/>
          </a:p>
          <a:p>
            <a:endParaRPr lang="en-US" sz="1600" dirty="0" smtClean="0"/>
          </a:p>
          <a:p>
            <a:endParaRPr lang="en-US" sz="1600" dirty="0"/>
          </a:p>
        </p:txBody>
      </p:sp>
      <p:sp>
        <p:nvSpPr>
          <p:cNvPr id="50" name="TextBox 49"/>
          <p:cNvSpPr txBox="1"/>
          <p:nvPr/>
        </p:nvSpPr>
        <p:spPr>
          <a:xfrm>
            <a:off x="2565731" y="1671054"/>
            <a:ext cx="1425371" cy="646331"/>
          </a:xfrm>
          <a:prstGeom prst="rect">
            <a:avLst/>
          </a:prstGeom>
          <a:noFill/>
        </p:spPr>
        <p:txBody>
          <a:bodyPr wrap="square" rtlCol="0">
            <a:spAutoFit/>
          </a:bodyPr>
          <a:lstStyle/>
          <a:p>
            <a:pPr algn="ctr"/>
            <a:r>
              <a:rPr lang="en-US" dirty="0"/>
              <a:t>m</a:t>
            </a:r>
            <a:r>
              <a:rPr lang="en-US" dirty="0" smtClean="0"/>
              <a:t>u-opioid receptor </a:t>
            </a:r>
            <a:endParaRPr lang="en-US" dirty="0"/>
          </a:p>
        </p:txBody>
      </p:sp>
      <p:sp>
        <p:nvSpPr>
          <p:cNvPr id="56" name="&quot;No&quot; Symbol 55"/>
          <p:cNvSpPr/>
          <p:nvPr/>
        </p:nvSpPr>
        <p:spPr>
          <a:xfrm>
            <a:off x="485042" y="2438400"/>
            <a:ext cx="471285" cy="429681"/>
          </a:xfrm>
          <a:prstGeom prst="noSmoking">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solidFill>
                <a:schemeClr val="tx1"/>
              </a:solidFill>
            </a:endParaRPr>
          </a:p>
        </p:txBody>
      </p:sp>
      <p:grpSp>
        <p:nvGrpSpPr>
          <p:cNvPr id="34" name="Group 33"/>
          <p:cNvGrpSpPr/>
          <p:nvPr/>
        </p:nvGrpSpPr>
        <p:grpSpPr>
          <a:xfrm>
            <a:off x="721418" y="2455717"/>
            <a:ext cx="2142119" cy="1811483"/>
            <a:chOff x="230122" y="4032116"/>
            <a:chExt cx="2142119" cy="1811483"/>
          </a:xfrm>
        </p:grpSpPr>
        <p:sp>
          <p:nvSpPr>
            <p:cNvPr id="57" name="Arc 56"/>
            <p:cNvSpPr/>
            <p:nvPr/>
          </p:nvSpPr>
          <p:spPr>
            <a:xfrm rot="12716040">
              <a:off x="230122" y="4032116"/>
              <a:ext cx="2142119" cy="1765179"/>
            </a:xfrm>
            <a:prstGeom prst="arc">
              <a:avLst>
                <a:gd name="adj1" fmla="val 15226853"/>
                <a:gd name="adj2" fmla="val 20320474"/>
              </a:avLst>
            </a:prstGeom>
            <a:ln w="44450" cap="rnd">
              <a:solidFill>
                <a:srgbClr val="7030A0"/>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00B050"/>
                </a:solidFill>
              </a:endParaRPr>
            </a:p>
          </p:txBody>
        </p:sp>
        <p:cxnSp>
          <p:nvCxnSpPr>
            <p:cNvPr id="4" name="Straight Arrow Connector 3"/>
            <p:cNvCxnSpPr/>
            <p:nvPr/>
          </p:nvCxnSpPr>
          <p:spPr>
            <a:xfrm>
              <a:off x="1062253" y="5776396"/>
              <a:ext cx="238928" cy="67203"/>
            </a:xfrm>
            <a:prstGeom prst="straightConnector1">
              <a:avLst/>
            </a:prstGeom>
            <a:ln w="44450">
              <a:solidFill>
                <a:srgbClr val="7030A0"/>
              </a:solidFill>
              <a:tailEnd type="arrow"/>
            </a:ln>
          </p:spPr>
          <p:style>
            <a:lnRef idx="1">
              <a:schemeClr val="accent1"/>
            </a:lnRef>
            <a:fillRef idx="0">
              <a:schemeClr val="accent1"/>
            </a:fillRef>
            <a:effectRef idx="0">
              <a:schemeClr val="accent1"/>
            </a:effectRef>
            <a:fontRef idx="minor">
              <a:schemeClr val="tx1"/>
            </a:fontRef>
          </p:style>
        </p:cxnSp>
      </p:grpSp>
      <p:sp>
        <p:nvSpPr>
          <p:cNvPr id="60" name="TextBox 59"/>
          <p:cNvSpPr txBox="1"/>
          <p:nvPr/>
        </p:nvSpPr>
        <p:spPr>
          <a:xfrm rot="20287682">
            <a:off x="3063285" y="3457614"/>
            <a:ext cx="570987" cy="369332"/>
          </a:xfrm>
          <a:prstGeom prst="rect">
            <a:avLst/>
          </a:prstGeom>
          <a:noFill/>
        </p:spPr>
        <p:txBody>
          <a:bodyPr wrap="square" rtlCol="0">
            <a:spAutoFit/>
          </a:bodyPr>
          <a:lstStyle/>
          <a:p>
            <a:r>
              <a:rPr lang="en-US" b="1" dirty="0" smtClean="0"/>
              <a:t>DA</a:t>
            </a:r>
            <a:endParaRPr lang="en-US" b="1" dirty="0"/>
          </a:p>
        </p:txBody>
      </p:sp>
      <p:sp>
        <p:nvSpPr>
          <p:cNvPr id="61" name="TextBox 60"/>
          <p:cNvSpPr txBox="1"/>
          <p:nvPr/>
        </p:nvSpPr>
        <p:spPr>
          <a:xfrm rot="20287682">
            <a:off x="2985914" y="4397057"/>
            <a:ext cx="570987" cy="369332"/>
          </a:xfrm>
          <a:prstGeom prst="rect">
            <a:avLst/>
          </a:prstGeom>
          <a:noFill/>
        </p:spPr>
        <p:txBody>
          <a:bodyPr wrap="square" rtlCol="0">
            <a:spAutoFit/>
          </a:bodyPr>
          <a:lstStyle/>
          <a:p>
            <a:r>
              <a:rPr lang="en-US" b="1" dirty="0" smtClean="0"/>
              <a:t>DA</a:t>
            </a:r>
            <a:endParaRPr lang="en-US" b="1" dirty="0"/>
          </a:p>
        </p:txBody>
      </p:sp>
      <p:sp>
        <p:nvSpPr>
          <p:cNvPr id="62" name="TextBox 61"/>
          <p:cNvSpPr txBox="1"/>
          <p:nvPr/>
        </p:nvSpPr>
        <p:spPr>
          <a:xfrm rot="20287682">
            <a:off x="2955907" y="3836384"/>
            <a:ext cx="570987" cy="369332"/>
          </a:xfrm>
          <a:prstGeom prst="rect">
            <a:avLst/>
          </a:prstGeom>
          <a:noFill/>
        </p:spPr>
        <p:txBody>
          <a:bodyPr wrap="square" rtlCol="0">
            <a:spAutoFit/>
          </a:bodyPr>
          <a:lstStyle/>
          <a:p>
            <a:r>
              <a:rPr lang="en-US" b="1" dirty="0" smtClean="0"/>
              <a:t>DA</a:t>
            </a:r>
            <a:endParaRPr lang="en-US" b="1" dirty="0"/>
          </a:p>
        </p:txBody>
      </p:sp>
      <p:sp>
        <p:nvSpPr>
          <p:cNvPr id="64" name="Isosceles Triangle 63"/>
          <p:cNvSpPr/>
          <p:nvPr/>
        </p:nvSpPr>
        <p:spPr>
          <a:xfrm rot="16268689">
            <a:off x="3576939" y="3716246"/>
            <a:ext cx="1311818" cy="1282662"/>
          </a:xfrm>
          <a:prstGeom prst="triangle">
            <a:avLst/>
          </a:prstGeom>
          <a:solidFill>
            <a:srgbClr val="FFFF00">
              <a:alpha val="25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extBox 62"/>
          <p:cNvSpPr txBox="1"/>
          <p:nvPr/>
        </p:nvSpPr>
        <p:spPr>
          <a:xfrm rot="20287682">
            <a:off x="3109744" y="4742404"/>
            <a:ext cx="570987" cy="369332"/>
          </a:xfrm>
          <a:prstGeom prst="rect">
            <a:avLst/>
          </a:prstGeom>
          <a:noFill/>
        </p:spPr>
        <p:txBody>
          <a:bodyPr wrap="square" rtlCol="0">
            <a:spAutoFit/>
          </a:bodyPr>
          <a:lstStyle/>
          <a:p>
            <a:r>
              <a:rPr lang="en-US" b="1" dirty="0" smtClean="0"/>
              <a:t>DA</a:t>
            </a:r>
            <a:endParaRPr lang="en-US" b="1" dirty="0"/>
          </a:p>
        </p:txBody>
      </p:sp>
      <p:sp>
        <p:nvSpPr>
          <p:cNvPr id="39" name="Can 38"/>
          <p:cNvSpPr/>
          <p:nvPr/>
        </p:nvSpPr>
        <p:spPr>
          <a:xfrm rot="16458443">
            <a:off x="3467755" y="4066888"/>
            <a:ext cx="322643" cy="529816"/>
          </a:xfrm>
          <a:prstGeom prst="can">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sp>
        <p:nvSpPr>
          <p:cNvPr id="37" name="TextBox 36"/>
          <p:cNvSpPr txBox="1"/>
          <p:nvPr/>
        </p:nvSpPr>
        <p:spPr>
          <a:xfrm>
            <a:off x="3959540" y="4037443"/>
            <a:ext cx="852541" cy="646331"/>
          </a:xfrm>
          <a:prstGeom prst="rect">
            <a:avLst/>
          </a:prstGeom>
          <a:noFill/>
        </p:spPr>
        <p:txBody>
          <a:bodyPr wrap="none" rtlCol="0">
            <a:spAutoFit/>
          </a:bodyPr>
          <a:lstStyle/>
          <a:p>
            <a:r>
              <a:rPr lang="en-US" dirty="0" smtClean="0"/>
              <a:t>Anti-</a:t>
            </a:r>
          </a:p>
          <a:p>
            <a:r>
              <a:rPr lang="en-US" dirty="0" smtClean="0"/>
              <a:t>craving</a:t>
            </a:r>
            <a:endParaRPr lang="en-US" dirty="0"/>
          </a:p>
        </p:txBody>
      </p:sp>
      <p:sp>
        <p:nvSpPr>
          <p:cNvPr id="59" name="Chord 58"/>
          <p:cNvSpPr/>
          <p:nvPr/>
        </p:nvSpPr>
        <p:spPr>
          <a:xfrm rot="1205171">
            <a:off x="2608806" y="4593588"/>
            <a:ext cx="630047" cy="524539"/>
          </a:xfrm>
          <a:prstGeom prst="chord">
            <a:avLst>
              <a:gd name="adj1" fmla="val 3704664"/>
              <a:gd name="adj2" fmla="val 15632292"/>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sp>
        <p:nvSpPr>
          <p:cNvPr id="65" name="TextBox 64"/>
          <p:cNvSpPr txBox="1"/>
          <p:nvPr/>
        </p:nvSpPr>
        <p:spPr>
          <a:xfrm rot="20287682">
            <a:off x="2594183" y="4724359"/>
            <a:ext cx="300756" cy="239710"/>
          </a:xfrm>
          <a:prstGeom prst="rect">
            <a:avLst/>
          </a:prstGeom>
          <a:noFill/>
        </p:spPr>
        <p:txBody>
          <a:bodyPr wrap="none" rtlCol="0">
            <a:spAutoFit/>
          </a:bodyPr>
          <a:lstStyle/>
          <a:p>
            <a:r>
              <a:rPr lang="en-US" sz="1200" dirty="0" smtClean="0">
                <a:solidFill>
                  <a:schemeClr val="bg1"/>
                </a:solidFill>
              </a:rPr>
              <a:t>DA</a:t>
            </a:r>
            <a:endParaRPr lang="en-US" sz="1200" dirty="0">
              <a:solidFill>
                <a:schemeClr val="bg1"/>
              </a:solidFill>
            </a:endParaRPr>
          </a:p>
        </p:txBody>
      </p:sp>
      <p:sp>
        <p:nvSpPr>
          <p:cNvPr id="71" name="TextBox 70"/>
          <p:cNvSpPr txBox="1"/>
          <p:nvPr/>
        </p:nvSpPr>
        <p:spPr>
          <a:xfrm>
            <a:off x="485902" y="762000"/>
            <a:ext cx="1026243" cy="615553"/>
          </a:xfrm>
          <a:prstGeom prst="rect">
            <a:avLst/>
          </a:prstGeom>
          <a:noFill/>
        </p:spPr>
        <p:txBody>
          <a:bodyPr wrap="none" rtlCol="0">
            <a:spAutoFit/>
          </a:bodyPr>
          <a:lstStyle/>
          <a:p>
            <a:r>
              <a:rPr lang="en-US" dirty="0" smtClean="0"/>
              <a:t>GABA </a:t>
            </a:r>
          </a:p>
          <a:p>
            <a:r>
              <a:rPr lang="en-US" sz="1600" dirty="0" smtClean="0"/>
              <a:t>(“brake”)</a:t>
            </a:r>
            <a:endParaRPr lang="en-US" sz="1600" dirty="0"/>
          </a:p>
        </p:txBody>
      </p:sp>
      <p:sp>
        <p:nvSpPr>
          <p:cNvPr id="72" name="Oval 71"/>
          <p:cNvSpPr/>
          <p:nvPr/>
        </p:nvSpPr>
        <p:spPr>
          <a:xfrm>
            <a:off x="1665243" y="1635667"/>
            <a:ext cx="455088" cy="409179"/>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G</a:t>
            </a:r>
            <a:endParaRPr lang="en-US" dirty="0"/>
          </a:p>
        </p:txBody>
      </p:sp>
      <p:sp>
        <p:nvSpPr>
          <p:cNvPr id="73" name="Oval 72"/>
          <p:cNvSpPr/>
          <p:nvPr/>
        </p:nvSpPr>
        <p:spPr>
          <a:xfrm>
            <a:off x="1233205" y="1401561"/>
            <a:ext cx="455088" cy="409179"/>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G</a:t>
            </a:r>
            <a:endParaRPr lang="en-US" dirty="0"/>
          </a:p>
        </p:txBody>
      </p:sp>
      <p:sp>
        <p:nvSpPr>
          <p:cNvPr id="74" name="Oval 73"/>
          <p:cNvSpPr/>
          <p:nvPr/>
        </p:nvSpPr>
        <p:spPr>
          <a:xfrm>
            <a:off x="715629" y="1482029"/>
            <a:ext cx="455088" cy="409179"/>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G</a:t>
            </a:r>
            <a:endParaRPr lang="en-US" dirty="0"/>
          </a:p>
        </p:txBody>
      </p:sp>
      <p:sp>
        <p:nvSpPr>
          <p:cNvPr id="75" name="TextBox 74"/>
          <p:cNvSpPr txBox="1"/>
          <p:nvPr/>
        </p:nvSpPr>
        <p:spPr>
          <a:xfrm>
            <a:off x="228600" y="2221468"/>
            <a:ext cx="364202" cy="369332"/>
          </a:xfrm>
          <a:prstGeom prst="rect">
            <a:avLst/>
          </a:prstGeom>
          <a:noFill/>
        </p:spPr>
        <p:txBody>
          <a:bodyPr wrap="none" rtlCol="0">
            <a:spAutoFit/>
          </a:bodyPr>
          <a:lstStyle/>
          <a:p>
            <a:r>
              <a:rPr lang="en-US" dirty="0" smtClean="0"/>
              <a:t>G</a:t>
            </a:r>
            <a:endParaRPr lang="en-US" dirty="0"/>
          </a:p>
        </p:txBody>
      </p:sp>
      <p:sp>
        <p:nvSpPr>
          <p:cNvPr id="76" name="TextBox 75"/>
          <p:cNvSpPr txBox="1"/>
          <p:nvPr/>
        </p:nvSpPr>
        <p:spPr>
          <a:xfrm>
            <a:off x="381000" y="1957226"/>
            <a:ext cx="364202" cy="369332"/>
          </a:xfrm>
          <a:prstGeom prst="rect">
            <a:avLst/>
          </a:prstGeom>
          <a:noFill/>
        </p:spPr>
        <p:txBody>
          <a:bodyPr wrap="none" rtlCol="0">
            <a:spAutoFit/>
          </a:bodyPr>
          <a:lstStyle/>
          <a:p>
            <a:r>
              <a:rPr lang="en-US" dirty="0" smtClean="0"/>
              <a:t>G</a:t>
            </a:r>
            <a:endParaRPr lang="en-US" dirty="0"/>
          </a:p>
        </p:txBody>
      </p:sp>
      <p:sp>
        <p:nvSpPr>
          <p:cNvPr id="77" name="TextBox 76"/>
          <p:cNvSpPr txBox="1"/>
          <p:nvPr/>
        </p:nvSpPr>
        <p:spPr>
          <a:xfrm>
            <a:off x="609600" y="2133600"/>
            <a:ext cx="364202" cy="369332"/>
          </a:xfrm>
          <a:prstGeom prst="rect">
            <a:avLst/>
          </a:prstGeom>
          <a:noFill/>
        </p:spPr>
        <p:txBody>
          <a:bodyPr wrap="none" rtlCol="0">
            <a:spAutoFit/>
          </a:bodyPr>
          <a:lstStyle/>
          <a:p>
            <a:r>
              <a:rPr lang="en-US" dirty="0" smtClean="0"/>
              <a:t>G</a:t>
            </a:r>
            <a:endParaRPr lang="en-US" dirty="0"/>
          </a:p>
        </p:txBody>
      </p:sp>
      <p:sp>
        <p:nvSpPr>
          <p:cNvPr id="78" name="TextBox 77"/>
          <p:cNvSpPr txBox="1"/>
          <p:nvPr/>
        </p:nvSpPr>
        <p:spPr>
          <a:xfrm>
            <a:off x="854998" y="2069068"/>
            <a:ext cx="364202" cy="369332"/>
          </a:xfrm>
          <a:prstGeom prst="rect">
            <a:avLst/>
          </a:prstGeom>
          <a:noFill/>
        </p:spPr>
        <p:txBody>
          <a:bodyPr wrap="none" rtlCol="0">
            <a:spAutoFit/>
          </a:bodyPr>
          <a:lstStyle/>
          <a:p>
            <a:r>
              <a:rPr lang="en-US" dirty="0" smtClean="0"/>
              <a:t>G</a:t>
            </a:r>
            <a:endParaRPr lang="en-US" dirty="0"/>
          </a:p>
        </p:txBody>
      </p:sp>
      <p:sp>
        <p:nvSpPr>
          <p:cNvPr id="79" name="TextBox 78"/>
          <p:cNvSpPr txBox="1"/>
          <p:nvPr/>
        </p:nvSpPr>
        <p:spPr>
          <a:xfrm>
            <a:off x="914400" y="2286000"/>
            <a:ext cx="364202" cy="369332"/>
          </a:xfrm>
          <a:prstGeom prst="rect">
            <a:avLst/>
          </a:prstGeom>
          <a:noFill/>
        </p:spPr>
        <p:txBody>
          <a:bodyPr wrap="none" rtlCol="0">
            <a:spAutoFit/>
          </a:bodyPr>
          <a:lstStyle/>
          <a:p>
            <a:r>
              <a:rPr lang="en-US" dirty="0" smtClean="0"/>
              <a:t>G</a:t>
            </a:r>
            <a:endParaRPr lang="en-US" dirty="0"/>
          </a:p>
        </p:txBody>
      </p:sp>
      <p:sp>
        <p:nvSpPr>
          <p:cNvPr id="80" name="TextBox 79"/>
          <p:cNvSpPr txBox="1"/>
          <p:nvPr/>
        </p:nvSpPr>
        <p:spPr>
          <a:xfrm>
            <a:off x="1143000" y="2145268"/>
            <a:ext cx="364202" cy="369332"/>
          </a:xfrm>
          <a:prstGeom prst="rect">
            <a:avLst/>
          </a:prstGeom>
          <a:noFill/>
        </p:spPr>
        <p:txBody>
          <a:bodyPr wrap="none" rtlCol="0">
            <a:spAutoFit/>
          </a:bodyPr>
          <a:lstStyle/>
          <a:p>
            <a:r>
              <a:rPr lang="en-US" dirty="0" smtClean="0"/>
              <a:t>G</a:t>
            </a:r>
            <a:endParaRPr lang="en-US" dirty="0"/>
          </a:p>
        </p:txBody>
      </p:sp>
      <p:sp>
        <p:nvSpPr>
          <p:cNvPr id="3" name="TextBox 2"/>
          <p:cNvSpPr txBox="1"/>
          <p:nvPr/>
        </p:nvSpPr>
        <p:spPr>
          <a:xfrm>
            <a:off x="3176400" y="1295400"/>
            <a:ext cx="1805302" cy="369332"/>
          </a:xfrm>
          <a:prstGeom prst="rect">
            <a:avLst/>
          </a:prstGeom>
          <a:noFill/>
        </p:spPr>
        <p:txBody>
          <a:bodyPr wrap="none" rtlCol="0">
            <a:spAutoFit/>
          </a:bodyPr>
          <a:lstStyle/>
          <a:p>
            <a:r>
              <a:rPr lang="en-US" dirty="0" smtClean="0"/>
              <a:t>Buprenorphine</a:t>
            </a:r>
            <a:endParaRPr lang="en-US" dirty="0"/>
          </a:p>
        </p:txBody>
      </p:sp>
      <p:sp>
        <p:nvSpPr>
          <p:cNvPr id="81" name="Arc 80"/>
          <p:cNvSpPr/>
          <p:nvPr/>
        </p:nvSpPr>
        <p:spPr>
          <a:xfrm rot="20050027">
            <a:off x="1313523" y="1199847"/>
            <a:ext cx="2395311" cy="1681733"/>
          </a:xfrm>
          <a:prstGeom prst="arc">
            <a:avLst>
              <a:gd name="adj1" fmla="val 15226853"/>
              <a:gd name="adj2" fmla="val 19788604"/>
            </a:avLst>
          </a:prstGeom>
          <a:ln w="19050" cap="rnd">
            <a:solidFill>
              <a:srgbClr val="7030A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7030A0"/>
              </a:solidFill>
            </a:endParaRPr>
          </a:p>
        </p:txBody>
      </p:sp>
      <p:cxnSp>
        <p:nvCxnSpPr>
          <p:cNvPr id="82" name="Straight Connector 81"/>
          <p:cNvCxnSpPr/>
          <p:nvPr/>
        </p:nvCxnSpPr>
        <p:spPr>
          <a:xfrm>
            <a:off x="1769258" y="1342455"/>
            <a:ext cx="211942" cy="181545"/>
          </a:xfrm>
          <a:prstGeom prst="line">
            <a:avLst/>
          </a:prstGeom>
          <a:ln w="19050">
            <a:solidFill>
              <a:srgbClr val="7030A0"/>
            </a:solidFill>
            <a:prstDash val="dash"/>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4876800" y="6400800"/>
            <a:ext cx="3657600" cy="523220"/>
          </a:xfrm>
          <a:prstGeom prst="rect">
            <a:avLst/>
          </a:prstGeom>
          <a:noFill/>
        </p:spPr>
        <p:txBody>
          <a:bodyPr wrap="square" rtlCol="0" anchor="b">
            <a:spAutoFit/>
          </a:bodyPr>
          <a:lstStyle/>
          <a:p>
            <a:pPr algn="ctr"/>
            <a:r>
              <a:rPr lang="en-US" sz="1400" dirty="0">
                <a:solidFill>
                  <a:schemeClr val="tx1">
                    <a:lumMod val="50000"/>
                  </a:schemeClr>
                </a:solidFill>
              </a:rPr>
              <a:t>© 2017 The Recovery Research Network</a:t>
            </a:r>
          </a:p>
          <a:p>
            <a:pPr algn="ctr"/>
            <a:endParaRPr lang="en-US" sz="1400" b="1" dirty="0"/>
          </a:p>
        </p:txBody>
      </p:sp>
    </p:spTree>
    <p:extLst>
      <p:ext uri="{BB962C8B-B14F-4D97-AF65-F5344CB8AC3E}">
        <p14:creationId xmlns:p14="http://schemas.microsoft.com/office/powerpoint/2010/main" val="949588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1+#ppt_w/2"/>
                                          </p:val>
                                        </p:tav>
                                        <p:tav tm="100000">
                                          <p:val>
                                            <p:strVal val="#ppt_x"/>
                                          </p:val>
                                        </p:tav>
                                      </p:tavLst>
                                    </p:anim>
                                    <p:anim calcmode="lin" valueType="num">
                                      <p:cBhvr additive="base">
                                        <p:cTn id="8" dur="500" fill="hold"/>
                                        <p:tgtEl>
                                          <p:spTgt spid="29"/>
                                        </p:tgtEl>
                                        <p:attrNameLst>
                                          <p:attrName>ppt_y</p:attrName>
                                        </p:attrNameLst>
                                      </p:cBhvr>
                                      <p:tavLst>
                                        <p:tav tm="0">
                                          <p:val>
                                            <p:strVal val="#ppt_y"/>
                                          </p:val>
                                        </p:tav>
                                        <p:tav tm="100000">
                                          <p:val>
                                            <p:strVal val="#ppt_y"/>
                                          </p:val>
                                        </p:tav>
                                      </p:tavLst>
                                    </p:anim>
                                  </p:childTnLst>
                                </p:cTn>
                              </p:par>
                              <p:par>
                                <p:cTn id="9" presetID="1" presetClass="entr" presetSubtype="0" fill="hold" grpId="0" nodeType="withEffect">
                                  <p:stCondLst>
                                    <p:cond delay="2000"/>
                                  </p:stCondLst>
                                  <p:childTnLst>
                                    <p:set>
                                      <p:cBhvr>
                                        <p:cTn id="10" dur="1" fill="hold">
                                          <p:stCondLst>
                                            <p:cond delay="0"/>
                                          </p:stCondLst>
                                        </p:cTn>
                                        <p:tgtEl>
                                          <p:spTgt spid="56"/>
                                        </p:tgtEl>
                                        <p:attrNameLst>
                                          <p:attrName>style.visibility</p:attrName>
                                        </p:attrNameLst>
                                      </p:cBhvr>
                                      <p:to>
                                        <p:strVal val="visible"/>
                                      </p:to>
                                    </p:set>
                                  </p:childTnLst>
                                </p:cTn>
                              </p:par>
                              <p:par>
                                <p:cTn id="11" presetID="1" presetClass="exit" presetSubtype="0" fill="hold" nodeType="withEffect">
                                  <p:stCondLst>
                                    <p:cond delay="2000"/>
                                  </p:stCondLst>
                                  <p:childTnLst>
                                    <p:set>
                                      <p:cBhvr>
                                        <p:cTn id="12" dur="1" fill="hold">
                                          <p:stCondLst>
                                            <p:cond delay="0"/>
                                          </p:stCondLst>
                                        </p:cTn>
                                        <p:tgtEl>
                                          <p:spTgt spid="36"/>
                                        </p:tgtEl>
                                        <p:attrNameLst>
                                          <p:attrName>style.visibility</p:attrName>
                                        </p:attrNameLst>
                                      </p:cBhvr>
                                      <p:to>
                                        <p:strVal val="hidden"/>
                                      </p:to>
                                    </p:set>
                                  </p:childTnLst>
                                </p:cTn>
                              </p:par>
                              <p:par>
                                <p:cTn id="13" presetID="1" presetClass="entr" presetSubtype="0" fill="hold" nodeType="withEffect">
                                  <p:stCondLst>
                                    <p:cond delay="2500"/>
                                  </p:stCondLst>
                                  <p:childTnLst>
                                    <p:set>
                                      <p:cBhvr>
                                        <p:cTn id="14" dur="1" fill="hold">
                                          <p:stCondLst>
                                            <p:cond delay="0"/>
                                          </p:stCondLst>
                                        </p:cTn>
                                        <p:tgtEl>
                                          <p:spTgt spid="34"/>
                                        </p:tgtEl>
                                        <p:attrNameLst>
                                          <p:attrName>style.visibility</p:attrName>
                                        </p:attrNameLst>
                                      </p:cBhvr>
                                      <p:to>
                                        <p:strVal val="visible"/>
                                      </p:to>
                                    </p:set>
                                  </p:childTnLst>
                                </p:cTn>
                              </p:par>
                              <p:par>
                                <p:cTn id="15" presetID="1" presetClass="entr" presetSubtype="0" fill="hold" grpId="0" nodeType="withEffect">
                                  <p:stCondLst>
                                    <p:cond delay="3000"/>
                                  </p:stCondLst>
                                  <p:childTnLst>
                                    <p:set>
                                      <p:cBhvr>
                                        <p:cTn id="16" dur="1" fill="hold">
                                          <p:stCondLst>
                                            <p:cond delay="0"/>
                                          </p:stCondLst>
                                        </p:cTn>
                                        <p:tgtEl>
                                          <p:spTgt spid="60"/>
                                        </p:tgtEl>
                                        <p:attrNameLst>
                                          <p:attrName>style.visibility</p:attrName>
                                        </p:attrNameLst>
                                      </p:cBhvr>
                                      <p:to>
                                        <p:strVal val="visible"/>
                                      </p:to>
                                    </p:set>
                                  </p:childTnLst>
                                </p:cTn>
                              </p:par>
                              <p:par>
                                <p:cTn id="17" presetID="1" presetClass="entr" presetSubtype="0" fill="hold" grpId="0" nodeType="withEffect">
                                  <p:stCondLst>
                                    <p:cond delay="3000"/>
                                  </p:stCondLst>
                                  <p:childTnLst>
                                    <p:set>
                                      <p:cBhvr>
                                        <p:cTn id="18" dur="1" fill="hold">
                                          <p:stCondLst>
                                            <p:cond delay="0"/>
                                          </p:stCondLst>
                                        </p:cTn>
                                        <p:tgtEl>
                                          <p:spTgt spid="61"/>
                                        </p:tgtEl>
                                        <p:attrNameLst>
                                          <p:attrName>style.visibility</p:attrName>
                                        </p:attrNameLst>
                                      </p:cBhvr>
                                      <p:to>
                                        <p:strVal val="visible"/>
                                      </p:to>
                                    </p:set>
                                  </p:childTnLst>
                                </p:cTn>
                              </p:par>
                              <p:par>
                                <p:cTn id="19" presetID="1" presetClass="entr" presetSubtype="0" fill="hold" grpId="0" nodeType="withEffect">
                                  <p:stCondLst>
                                    <p:cond delay="3000"/>
                                  </p:stCondLst>
                                  <p:childTnLst>
                                    <p:set>
                                      <p:cBhvr>
                                        <p:cTn id="20" dur="1" fill="hold">
                                          <p:stCondLst>
                                            <p:cond delay="0"/>
                                          </p:stCondLst>
                                        </p:cTn>
                                        <p:tgtEl>
                                          <p:spTgt spid="62"/>
                                        </p:tgtEl>
                                        <p:attrNameLst>
                                          <p:attrName>style.visibility</p:attrName>
                                        </p:attrNameLst>
                                      </p:cBhvr>
                                      <p:to>
                                        <p:strVal val="visible"/>
                                      </p:to>
                                    </p:set>
                                  </p:childTnLst>
                                </p:cTn>
                              </p:par>
                              <p:par>
                                <p:cTn id="21" presetID="1" presetClass="entr" presetSubtype="0" fill="hold" grpId="0" nodeType="withEffect">
                                  <p:stCondLst>
                                    <p:cond delay="3000"/>
                                  </p:stCondLst>
                                  <p:childTnLst>
                                    <p:set>
                                      <p:cBhvr>
                                        <p:cTn id="22" dur="1" fill="hold">
                                          <p:stCondLst>
                                            <p:cond delay="0"/>
                                          </p:stCondLst>
                                        </p:cTn>
                                        <p:tgtEl>
                                          <p:spTgt spid="63"/>
                                        </p:tgtEl>
                                        <p:attrNameLst>
                                          <p:attrName>style.visibility</p:attrName>
                                        </p:attrNameLst>
                                      </p:cBhvr>
                                      <p:to>
                                        <p:strVal val="visible"/>
                                      </p:to>
                                    </p:set>
                                  </p:childTnLst>
                                </p:cTn>
                              </p:par>
                              <p:par>
                                <p:cTn id="23" presetID="1" presetClass="entr" presetSubtype="0" fill="hold" grpId="0" nodeType="withEffect">
                                  <p:stCondLst>
                                    <p:cond delay="3000"/>
                                  </p:stCondLst>
                                  <p:childTnLst>
                                    <p:set>
                                      <p:cBhvr>
                                        <p:cTn id="24" dur="1" fill="hold">
                                          <p:stCondLst>
                                            <p:cond delay="0"/>
                                          </p:stCondLst>
                                        </p:cTn>
                                        <p:tgtEl>
                                          <p:spTgt spid="64"/>
                                        </p:tgtEl>
                                        <p:attrNameLst>
                                          <p:attrName>style.visibility</p:attrName>
                                        </p:attrNameLst>
                                      </p:cBhvr>
                                      <p:to>
                                        <p:strVal val="visible"/>
                                      </p:to>
                                    </p:set>
                                  </p:childTnLst>
                                </p:cTn>
                              </p:par>
                              <p:par>
                                <p:cTn id="25" presetID="1" presetClass="entr" presetSubtype="0" fill="hold" grpId="0" nodeType="withEffect">
                                  <p:stCondLst>
                                    <p:cond delay="4000"/>
                                  </p:stCondLst>
                                  <p:childTnLst>
                                    <p:set>
                                      <p:cBhvr>
                                        <p:cTn id="26" dur="1" fill="hold">
                                          <p:stCondLst>
                                            <p:cond delay="0"/>
                                          </p:stCondLst>
                                        </p:cTn>
                                        <p:tgtEl>
                                          <p:spTgt spid="37"/>
                                        </p:tgtEl>
                                        <p:attrNameLst>
                                          <p:attrName>style.visibility</p:attrName>
                                        </p:attrNameLst>
                                      </p:cBhvr>
                                      <p:to>
                                        <p:strVal val="visible"/>
                                      </p:to>
                                    </p:set>
                                  </p:childTnLst>
                                </p:cTn>
                              </p:par>
                              <p:par>
                                <p:cTn id="27" presetID="2" presetClass="entr" presetSubtype="2" fill="hold" grpId="0" nodeType="with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1+#ppt_w/2"/>
                                          </p:val>
                                        </p:tav>
                                        <p:tav tm="100000">
                                          <p:val>
                                            <p:strVal val="#ppt_x"/>
                                          </p:val>
                                        </p:tav>
                                      </p:tavLst>
                                    </p:anim>
                                    <p:anim calcmode="lin" valueType="num">
                                      <p:cBhvr additive="base">
                                        <p:cTn id="30" dur="500" fill="hold"/>
                                        <p:tgtEl>
                                          <p:spTgt spid="3"/>
                                        </p:tgtEl>
                                        <p:attrNameLst>
                                          <p:attrName>ppt_y</p:attrName>
                                        </p:attrNameLst>
                                      </p:cBhvr>
                                      <p:tavLst>
                                        <p:tav tm="0">
                                          <p:val>
                                            <p:strVal val="#ppt_y"/>
                                          </p:val>
                                        </p:tav>
                                        <p:tav tm="100000">
                                          <p:val>
                                            <p:strVal val="#ppt_y"/>
                                          </p:val>
                                        </p:tav>
                                      </p:tavLst>
                                    </p:anim>
                                  </p:childTnLst>
                                </p:cTn>
                              </p:par>
                              <p:par>
                                <p:cTn id="31" presetID="1" presetClass="exit" presetSubtype="0" fill="hold" grpId="0" nodeType="withEffect">
                                  <p:stCondLst>
                                    <p:cond delay="2000"/>
                                  </p:stCondLst>
                                  <p:childTnLst>
                                    <p:set>
                                      <p:cBhvr>
                                        <p:cTn id="32" dur="1" fill="hold">
                                          <p:stCondLst>
                                            <p:cond delay="0"/>
                                          </p:stCondLst>
                                        </p:cTn>
                                        <p:tgtEl>
                                          <p:spTgt spid="78"/>
                                        </p:tgtEl>
                                        <p:attrNameLst>
                                          <p:attrName>style.visibility</p:attrName>
                                        </p:attrNameLst>
                                      </p:cBhvr>
                                      <p:to>
                                        <p:strVal val="hidden"/>
                                      </p:to>
                                    </p:set>
                                  </p:childTnLst>
                                </p:cTn>
                              </p:par>
                              <p:par>
                                <p:cTn id="33" presetID="1" presetClass="exit" presetSubtype="0" fill="hold" grpId="0" nodeType="withEffect">
                                  <p:stCondLst>
                                    <p:cond delay="2000"/>
                                  </p:stCondLst>
                                  <p:childTnLst>
                                    <p:set>
                                      <p:cBhvr>
                                        <p:cTn id="34" dur="1" fill="hold">
                                          <p:stCondLst>
                                            <p:cond delay="0"/>
                                          </p:stCondLst>
                                        </p:cTn>
                                        <p:tgtEl>
                                          <p:spTgt spid="79"/>
                                        </p:tgtEl>
                                        <p:attrNameLst>
                                          <p:attrName>style.visibility</p:attrName>
                                        </p:attrNameLst>
                                      </p:cBhvr>
                                      <p:to>
                                        <p:strVal val="hidden"/>
                                      </p:to>
                                    </p:set>
                                  </p:childTnLst>
                                </p:cTn>
                              </p:par>
                              <p:par>
                                <p:cTn id="35" presetID="1" presetClass="exit" presetSubtype="0" fill="hold" grpId="0" nodeType="withEffect">
                                  <p:stCondLst>
                                    <p:cond delay="2000"/>
                                  </p:stCondLst>
                                  <p:childTnLst>
                                    <p:set>
                                      <p:cBhvr>
                                        <p:cTn id="36" dur="1" fill="hold">
                                          <p:stCondLst>
                                            <p:cond delay="0"/>
                                          </p:stCondLst>
                                        </p:cTn>
                                        <p:tgtEl>
                                          <p:spTgt spid="80"/>
                                        </p:tgtEl>
                                        <p:attrNameLst>
                                          <p:attrName>style.visibility</p:attrName>
                                        </p:attrNameLst>
                                      </p:cBhvr>
                                      <p:to>
                                        <p:strVal val="hidden"/>
                                      </p:to>
                                    </p:set>
                                  </p:childTnLst>
                                </p:cTn>
                              </p:par>
                              <p:par>
                                <p:cTn id="37" presetID="1" presetClass="exit" presetSubtype="0" fill="hold" grpId="0" nodeType="withEffect">
                                  <p:stCondLst>
                                    <p:cond delay="2000"/>
                                  </p:stCondLst>
                                  <p:childTnLst>
                                    <p:set>
                                      <p:cBhvr>
                                        <p:cTn id="38" dur="1" fill="hold">
                                          <p:stCondLst>
                                            <p:cond delay="0"/>
                                          </p:stCondLst>
                                        </p:cTn>
                                        <p:tgtEl>
                                          <p:spTgt spid="76"/>
                                        </p:tgtEl>
                                        <p:attrNameLst>
                                          <p:attrName>style.visibility</p:attrName>
                                        </p:attrNameLst>
                                      </p:cBhvr>
                                      <p:to>
                                        <p:strVal val="hidden"/>
                                      </p:to>
                                    </p:set>
                                  </p:childTnLst>
                                </p:cTn>
                              </p:par>
                              <p:par>
                                <p:cTn id="39" presetID="1" presetClass="exit" presetSubtype="0" fill="hold" grpId="0" nodeType="withEffect">
                                  <p:stCondLst>
                                    <p:cond delay="2000"/>
                                  </p:stCondLst>
                                  <p:childTnLst>
                                    <p:set>
                                      <p:cBhvr>
                                        <p:cTn id="40" dur="1" fill="hold">
                                          <p:stCondLst>
                                            <p:cond delay="0"/>
                                          </p:stCondLst>
                                        </p:cTn>
                                        <p:tgtEl>
                                          <p:spTgt spid="75"/>
                                        </p:tgtEl>
                                        <p:attrNameLst>
                                          <p:attrName>style.visibility</p:attrName>
                                        </p:attrNameLst>
                                      </p:cBhvr>
                                      <p:to>
                                        <p:strVal val="hidden"/>
                                      </p:to>
                                    </p:set>
                                  </p:childTnLst>
                                </p:cTn>
                              </p:par>
                              <p:par>
                                <p:cTn id="41" presetID="1" presetClass="exit" presetSubtype="0" fill="hold" grpId="0" nodeType="withEffect">
                                  <p:stCondLst>
                                    <p:cond delay="2000"/>
                                  </p:stCondLst>
                                  <p:childTnLst>
                                    <p:set>
                                      <p:cBhvr>
                                        <p:cTn id="42" dur="1" fill="hold">
                                          <p:stCondLst>
                                            <p:cond delay="0"/>
                                          </p:stCondLst>
                                        </p:cTn>
                                        <p:tgtEl>
                                          <p:spTgt spid="77"/>
                                        </p:tgtEl>
                                        <p:attrNameLst>
                                          <p:attrName>style.visibility</p:attrName>
                                        </p:attrNameLst>
                                      </p:cBhvr>
                                      <p:to>
                                        <p:strVal val="hidden"/>
                                      </p:to>
                                    </p:set>
                                  </p:childTnLst>
                                </p:cTn>
                              </p:par>
                              <p:par>
                                <p:cTn id="43" presetID="1" presetClass="entr" presetSubtype="0" fill="hold" grpId="0" nodeType="withEffect">
                                  <p:stCondLst>
                                    <p:cond delay="1000"/>
                                  </p:stCondLst>
                                  <p:childTnLst>
                                    <p:set>
                                      <p:cBhvr>
                                        <p:cTn id="44" dur="1" fill="hold">
                                          <p:stCondLst>
                                            <p:cond delay="0"/>
                                          </p:stCondLst>
                                        </p:cTn>
                                        <p:tgtEl>
                                          <p:spTgt spid="81"/>
                                        </p:tgtEl>
                                        <p:attrNameLst>
                                          <p:attrName>style.visibility</p:attrName>
                                        </p:attrNameLst>
                                      </p:cBhvr>
                                      <p:to>
                                        <p:strVal val="visible"/>
                                      </p:to>
                                    </p:set>
                                  </p:childTnLst>
                                </p:cTn>
                              </p:par>
                              <p:par>
                                <p:cTn id="45" presetID="1" presetClass="entr" presetSubtype="0" fill="hold" nodeType="withEffect">
                                  <p:stCondLst>
                                    <p:cond delay="1000"/>
                                  </p:stCondLst>
                                  <p:childTnLst>
                                    <p:set>
                                      <p:cBhvr>
                                        <p:cTn id="46" dur="1" fill="hold">
                                          <p:stCondLst>
                                            <p:cond delay="0"/>
                                          </p:stCondLst>
                                        </p:cTn>
                                        <p:tgtEl>
                                          <p:spTgt spid="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56" grpId="0" animBg="1"/>
      <p:bldP spid="60" grpId="0"/>
      <p:bldP spid="61" grpId="0"/>
      <p:bldP spid="62" grpId="0"/>
      <p:bldP spid="64" grpId="0" animBg="1"/>
      <p:bldP spid="63" grpId="0"/>
      <p:bldP spid="37" grpId="0"/>
      <p:bldP spid="75" grpId="0"/>
      <p:bldP spid="76" grpId="0"/>
      <p:bldP spid="77" grpId="0"/>
      <p:bldP spid="78" grpId="0"/>
      <p:bldP spid="79" grpId="0"/>
      <p:bldP spid="80" grpId="0"/>
      <p:bldP spid="3" grpId="0"/>
      <p:bldP spid="8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365760"/>
            <a:ext cx="7772400" cy="1325562"/>
          </a:xfrm>
        </p:spPr>
        <p:txBody>
          <a:bodyPr anchor="t">
            <a:normAutofit/>
          </a:bodyPr>
          <a:lstStyle/>
          <a:p>
            <a:pPr algn="ctr"/>
            <a:r>
              <a:rPr lang="en-US" sz="3600" dirty="0" smtClean="0"/>
              <a:t>Summary of Opioid Craving</a:t>
            </a:r>
            <a:endParaRPr lang="en-US" sz="3600" dirty="0"/>
          </a:p>
        </p:txBody>
      </p:sp>
      <p:sp>
        <p:nvSpPr>
          <p:cNvPr id="3" name="Content Placeholder 2"/>
          <p:cNvSpPr>
            <a:spLocks noGrp="1"/>
          </p:cNvSpPr>
          <p:nvPr>
            <p:ph idx="1"/>
          </p:nvPr>
        </p:nvSpPr>
        <p:spPr>
          <a:xfrm>
            <a:off x="609600" y="1371601"/>
            <a:ext cx="7772400" cy="4808538"/>
          </a:xfrm>
        </p:spPr>
        <p:txBody>
          <a:bodyPr>
            <a:normAutofit/>
          </a:bodyPr>
          <a:lstStyle/>
          <a:p>
            <a:pPr>
              <a:buClrTx/>
            </a:pPr>
            <a:r>
              <a:rPr lang="en-US" sz="2400" dirty="0" smtClean="0"/>
              <a:t>Craving from addiction is in part a response to the brain and body’s drive to feel normal.  </a:t>
            </a:r>
          </a:p>
          <a:p>
            <a:pPr>
              <a:buClrTx/>
            </a:pPr>
            <a:r>
              <a:rPr lang="en-US" sz="2400" dirty="0" smtClean="0"/>
              <a:t>Substances of abuse take advantage of the brain’s natural “reward system” and highjack the dopamine, which causes changes in brain chemistry and imbalance.</a:t>
            </a:r>
          </a:p>
          <a:p>
            <a:pPr>
              <a:buClrTx/>
            </a:pPr>
            <a:r>
              <a:rPr lang="en-US" sz="2400" dirty="0" smtClean="0"/>
              <a:t>Buprenorphine is a medication that is able to regulate the opioid system and re-establish some stability within the dopamine system to reduce and/or eliminate craving.  </a:t>
            </a:r>
            <a:endParaRPr lang="en-US" sz="2400" dirty="0"/>
          </a:p>
        </p:txBody>
      </p:sp>
      <p:sp>
        <p:nvSpPr>
          <p:cNvPr id="4" name="TextBox 3"/>
          <p:cNvSpPr txBox="1"/>
          <p:nvPr/>
        </p:nvSpPr>
        <p:spPr>
          <a:xfrm>
            <a:off x="2743200" y="6324600"/>
            <a:ext cx="3657600" cy="523220"/>
          </a:xfrm>
          <a:prstGeom prst="rect">
            <a:avLst/>
          </a:prstGeom>
          <a:noFill/>
        </p:spPr>
        <p:txBody>
          <a:bodyPr wrap="square" rtlCol="0" anchor="b">
            <a:spAutoFit/>
          </a:bodyPr>
          <a:lstStyle/>
          <a:p>
            <a:pPr algn="ctr"/>
            <a:r>
              <a:rPr lang="en-US" sz="1400" dirty="0">
                <a:solidFill>
                  <a:schemeClr val="tx1">
                    <a:lumMod val="50000"/>
                  </a:schemeClr>
                </a:solidFill>
              </a:rPr>
              <a:t>© 2017 The Recovery Research Network</a:t>
            </a:r>
          </a:p>
          <a:p>
            <a:pPr algn="ctr"/>
            <a:endParaRPr lang="en-US" sz="1400" b="1" dirty="0"/>
          </a:p>
        </p:txBody>
      </p:sp>
    </p:spTree>
    <p:extLst>
      <p:ext uri="{BB962C8B-B14F-4D97-AF65-F5344CB8AC3E}">
        <p14:creationId xmlns:p14="http://schemas.microsoft.com/office/powerpoint/2010/main" val="29659843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365760"/>
            <a:ext cx="7696200" cy="1325562"/>
          </a:xfrm>
        </p:spPr>
        <p:txBody>
          <a:bodyPr anchor="t">
            <a:normAutofit/>
          </a:bodyPr>
          <a:lstStyle/>
          <a:p>
            <a:pPr algn="ctr"/>
            <a:r>
              <a:rPr lang="en-US" sz="3600" dirty="0" smtClean="0"/>
              <a:t>Brain Regions &amp; Withdrawal</a:t>
            </a:r>
            <a:endParaRPr lang="en-US" sz="3600" dirty="0"/>
          </a:p>
        </p:txBody>
      </p:sp>
      <p:sp>
        <p:nvSpPr>
          <p:cNvPr id="3" name="Content Placeholder 2"/>
          <p:cNvSpPr>
            <a:spLocks noGrp="1"/>
          </p:cNvSpPr>
          <p:nvPr>
            <p:ph idx="1"/>
          </p:nvPr>
        </p:nvSpPr>
        <p:spPr>
          <a:xfrm>
            <a:off x="152400" y="1676400"/>
            <a:ext cx="4038599" cy="4038600"/>
          </a:xfrm>
        </p:spPr>
        <p:txBody>
          <a:bodyPr>
            <a:noAutofit/>
          </a:bodyPr>
          <a:lstStyle/>
          <a:p>
            <a:pPr marL="0" indent="0">
              <a:buNone/>
            </a:pPr>
            <a:r>
              <a:rPr lang="en-US" sz="1600" u="sng" dirty="0" smtClean="0"/>
              <a:t>Locus </a:t>
            </a:r>
            <a:r>
              <a:rPr lang="en-US" sz="1600" u="sng" dirty="0" err="1" smtClean="0"/>
              <a:t>Coeruleus</a:t>
            </a:r>
            <a:r>
              <a:rPr lang="en-US" sz="1600" u="sng" dirty="0" smtClean="0"/>
              <a:t> (LC): </a:t>
            </a:r>
          </a:p>
          <a:p>
            <a:pPr marL="0" indent="0">
              <a:buNone/>
            </a:pPr>
            <a:r>
              <a:rPr lang="en-US" sz="1600" dirty="0" smtClean="0"/>
              <a:t>Changes to the norepinephrine (NE) (</a:t>
            </a:r>
            <a:r>
              <a:rPr lang="en-US" sz="1600" dirty="0"/>
              <a:t>b</a:t>
            </a:r>
            <a:r>
              <a:rPr lang="en-US" sz="1600" dirty="0" smtClean="0"/>
              <a:t>rain chemical) system in the locus </a:t>
            </a:r>
            <a:r>
              <a:rPr lang="en-US" sz="1600" dirty="0" err="1" smtClean="0"/>
              <a:t>coeruleus</a:t>
            </a:r>
            <a:r>
              <a:rPr lang="en-US" sz="1600" dirty="0" smtClean="0"/>
              <a:t> (LC) (red box) can lead to withdrawal symptoms</a:t>
            </a:r>
          </a:p>
          <a:p>
            <a:pPr marL="0" indent="0">
              <a:buNone/>
            </a:pPr>
            <a:r>
              <a:rPr lang="en-US" sz="1600" u="sng" dirty="0" smtClean="0"/>
              <a:t>Typical Functions of norepinephrine (NE) in the locus </a:t>
            </a:r>
            <a:r>
              <a:rPr lang="en-US" sz="1600" u="sng" dirty="0" err="1" smtClean="0"/>
              <a:t>coeruleus</a:t>
            </a:r>
            <a:r>
              <a:rPr lang="en-US" sz="1600" u="sng" dirty="0" smtClean="0"/>
              <a:t> (LC):</a:t>
            </a:r>
            <a:endParaRPr lang="en-US" sz="1600" dirty="0" smtClean="0"/>
          </a:p>
          <a:p>
            <a:r>
              <a:rPr lang="en-US" sz="1600" dirty="0" smtClean="0"/>
              <a:t>Wakefulness</a:t>
            </a:r>
          </a:p>
          <a:p>
            <a:r>
              <a:rPr lang="en-US" sz="1600" dirty="0" smtClean="0"/>
              <a:t>Breathing</a:t>
            </a:r>
            <a:endParaRPr lang="en-US" sz="1600" dirty="0"/>
          </a:p>
          <a:p>
            <a:r>
              <a:rPr lang="en-US" sz="1600" dirty="0"/>
              <a:t>Blood pressure</a:t>
            </a:r>
          </a:p>
          <a:p>
            <a:r>
              <a:rPr lang="en-US" sz="1600" dirty="0" smtClean="0"/>
              <a:t>Alertness</a:t>
            </a:r>
          </a:p>
          <a:p>
            <a:pPr marL="0" indent="0">
              <a:buNone/>
            </a:pPr>
            <a:endParaRPr lang="en-US" dirty="0" smtClean="0"/>
          </a:p>
          <a:p>
            <a:pPr marL="0" indent="0">
              <a:buNone/>
            </a:pPr>
            <a:r>
              <a:rPr lang="en-US" dirty="0" smtClean="0"/>
              <a:t>  </a:t>
            </a:r>
            <a:endParaRPr lang="en-US" dirty="0"/>
          </a:p>
        </p:txBody>
      </p:sp>
      <p:grpSp>
        <p:nvGrpSpPr>
          <p:cNvPr id="4" name="Group 3"/>
          <p:cNvGrpSpPr/>
          <p:nvPr/>
        </p:nvGrpSpPr>
        <p:grpSpPr>
          <a:xfrm>
            <a:off x="4038600" y="1640174"/>
            <a:ext cx="4716512" cy="3998630"/>
            <a:chOff x="4153403" y="2618507"/>
            <a:chExt cx="4534626" cy="3743683"/>
          </a:xfrm>
        </p:grpSpPr>
        <p:sp>
          <p:nvSpPr>
            <p:cNvPr id="5" name="Rectangle 4"/>
            <p:cNvSpPr/>
            <p:nvPr/>
          </p:nvSpPr>
          <p:spPr>
            <a:xfrm>
              <a:off x="4876800" y="4495800"/>
              <a:ext cx="9906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934200" y="5181600"/>
              <a:ext cx="15240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7654636" y="4953000"/>
              <a:ext cx="1033392"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9380" y="2618507"/>
              <a:ext cx="4528649" cy="3743683"/>
            </a:xfrm>
            <a:prstGeom prst="rect">
              <a:avLst/>
            </a:prstGeom>
          </p:spPr>
        </p:pic>
        <p:sp>
          <p:nvSpPr>
            <p:cNvPr id="9" name="Rectangle 8"/>
            <p:cNvSpPr/>
            <p:nvPr/>
          </p:nvSpPr>
          <p:spPr>
            <a:xfrm>
              <a:off x="4343399" y="2688826"/>
              <a:ext cx="982187" cy="4629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endParaRPr lang="en-US" sz="1400" dirty="0"/>
            </a:p>
          </p:txBody>
        </p:sp>
        <p:sp>
          <p:nvSpPr>
            <p:cNvPr id="10" name="Rectangle 9"/>
            <p:cNvSpPr/>
            <p:nvPr/>
          </p:nvSpPr>
          <p:spPr>
            <a:xfrm>
              <a:off x="4226665" y="5410200"/>
              <a:ext cx="2344366" cy="457200"/>
            </a:xfrm>
            <a:prstGeom prst="rect">
              <a:avLst/>
            </a:prstGeom>
            <a:solidFill>
              <a:srgbClr val="FFFF00"/>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LOCUS </a:t>
              </a:r>
              <a:r>
                <a:rPr lang="en-US" dirty="0" err="1" smtClean="0"/>
                <a:t>COERULEUS</a:t>
              </a:r>
              <a:r>
                <a:rPr lang="en-US" dirty="0" smtClean="0"/>
                <a:t> (LC)</a:t>
              </a:r>
              <a:endParaRPr lang="en-US" dirty="0"/>
            </a:p>
          </p:txBody>
        </p:sp>
        <p:sp>
          <p:nvSpPr>
            <p:cNvPr id="11" name="Rectangle 10"/>
            <p:cNvSpPr/>
            <p:nvPr/>
          </p:nvSpPr>
          <p:spPr>
            <a:xfrm>
              <a:off x="7546735" y="2971800"/>
              <a:ext cx="911465" cy="32269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400" dirty="0"/>
            </a:p>
          </p:txBody>
        </p:sp>
        <p:sp>
          <p:nvSpPr>
            <p:cNvPr id="12" name="Rectangle 11"/>
            <p:cNvSpPr/>
            <p:nvPr/>
          </p:nvSpPr>
          <p:spPr>
            <a:xfrm>
              <a:off x="4153403" y="4935354"/>
              <a:ext cx="1385991" cy="256657"/>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endParaRPr lang="en-US" sz="1400" dirty="0"/>
            </a:p>
          </p:txBody>
        </p:sp>
        <p:sp>
          <p:nvSpPr>
            <p:cNvPr id="13" name="Rectangle 12"/>
            <p:cNvSpPr/>
            <p:nvPr/>
          </p:nvSpPr>
          <p:spPr>
            <a:xfrm>
              <a:off x="7523431" y="5715000"/>
              <a:ext cx="1098920" cy="294245"/>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endParaRPr lang="en-US" sz="1400" dirty="0"/>
            </a:p>
          </p:txBody>
        </p:sp>
      </p:grpSp>
      <p:sp>
        <p:nvSpPr>
          <p:cNvPr id="14" name="Rectangle 13"/>
          <p:cNvSpPr/>
          <p:nvPr/>
        </p:nvSpPr>
        <p:spPr>
          <a:xfrm>
            <a:off x="6248400" y="3659535"/>
            <a:ext cx="762000" cy="685800"/>
          </a:xfrm>
          <a:prstGeom prst="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743200" y="6324600"/>
            <a:ext cx="3657600" cy="523220"/>
          </a:xfrm>
          <a:prstGeom prst="rect">
            <a:avLst/>
          </a:prstGeom>
          <a:noFill/>
        </p:spPr>
        <p:txBody>
          <a:bodyPr wrap="square" rtlCol="0" anchor="b">
            <a:spAutoFit/>
          </a:bodyPr>
          <a:lstStyle/>
          <a:p>
            <a:pPr algn="ctr"/>
            <a:r>
              <a:rPr lang="en-US" sz="1400" dirty="0">
                <a:solidFill>
                  <a:schemeClr val="tx1">
                    <a:lumMod val="50000"/>
                  </a:schemeClr>
                </a:solidFill>
              </a:rPr>
              <a:t>© 2017 The Recovery Research Network</a:t>
            </a:r>
          </a:p>
          <a:p>
            <a:pPr algn="ctr"/>
            <a:endParaRPr lang="en-US" sz="1400" b="1" dirty="0"/>
          </a:p>
        </p:txBody>
      </p:sp>
    </p:spTree>
    <p:extLst>
      <p:ext uri="{BB962C8B-B14F-4D97-AF65-F5344CB8AC3E}">
        <p14:creationId xmlns:p14="http://schemas.microsoft.com/office/powerpoint/2010/main" val="490910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14"/>
                                        </p:tgtEl>
                                      </p:cBhvr>
                                    </p:animEffect>
                                    <p:animScale>
                                      <p:cBhvr>
                                        <p:cTn id="7" dur="250" autoRev="1" fill="hold"/>
                                        <p:tgtEl>
                                          <p:spTgt spid="1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924800" cy="1143000"/>
          </a:xfrm>
        </p:spPr>
        <p:txBody>
          <a:bodyPr anchor="t">
            <a:normAutofit/>
          </a:bodyPr>
          <a:lstStyle/>
          <a:p>
            <a:pPr algn="ctr"/>
            <a:r>
              <a:rPr lang="en-US" sz="3600" dirty="0" smtClean="0"/>
              <a:t>Normal Brain Activity</a:t>
            </a:r>
            <a:endParaRPr lang="en-US" sz="3600" dirty="0"/>
          </a:p>
        </p:txBody>
      </p:sp>
      <p:grpSp>
        <p:nvGrpSpPr>
          <p:cNvPr id="30" name="Group 29"/>
          <p:cNvGrpSpPr/>
          <p:nvPr/>
        </p:nvGrpSpPr>
        <p:grpSpPr>
          <a:xfrm>
            <a:off x="1268331" y="1453288"/>
            <a:ext cx="3418356" cy="4768152"/>
            <a:chOff x="762000" y="1978379"/>
            <a:chExt cx="3418356" cy="4768152"/>
          </a:xfrm>
        </p:grpSpPr>
        <p:grpSp>
          <p:nvGrpSpPr>
            <p:cNvPr id="10" name="Group 9"/>
            <p:cNvGrpSpPr/>
            <p:nvPr/>
          </p:nvGrpSpPr>
          <p:grpSpPr>
            <a:xfrm>
              <a:off x="762000" y="2158048"/>
              <a:ext cx="3418356" cy="4588483"/>
              <a:chOff x="1099536" y="1837587"/>
              <a:chExt cx="3418356" cy="4588483"/>
            </a:xfrm>
          </p:grpSpPr>
          <p:sp>
            <p:nvSpPr>
              <p:cNvPr id="5" name="Right Bracket 4"/>
              <p:cNvSpPr/>
              <p:nvPr/>
            </p:nvSpPr>
            <p:spPr>
              <a:xfrm rot="1391230">
                <a:off x="1099536" y="1837587"/>
                <a:ext cx="1208907" cy="3633779"/>
              </a:xfrm>
              <a:prstGeom prst="rightBracket">
                <a:avLst>
                  <a:gd name="adj" fmla="val 38739"/>
                </a:avLst>
              </a:prstGeom>
              <a:ln>
                <a:solidFill>
                  <a:schemeClr val="tx1"/>
                </a:solidFill>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Moon 6"/>
              <p:cNvSpPr/>
              <p:nvPr/>
            </p:nvSpPr>
            <p:spPr>
              <a:xfrm rot="12103961">
                <a:off x="2841492" y="2692270"/>
                <a:ext cx="1676400" cy="3733800"/>
              </a:xfrm>
              <a:prstGeom prst="moon">
                <a:avLst>
                  <a:gd name="adj" fmla="val 87500"/>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grpSp>
        <p:grpSp>
          <p:nvGrpSpPr>
            <p:cNvPr id="28" name="Group 27"/>
            <p:cNvGrpSpPr/>
            <p:nvPr/>
          </p:nvGrpSpPr>
          <p:grpSpPr>
            <a:xfrm rot="2022682">
              <a:off x="1345462" y="1978379"/>
              <a:ext cx="1228095" cy="752534"/>
              <a:chOff x="4944656" y="2951018"/>
              <a:chExt cx="1326603" cy="858982"/>
            </a:xfrm>
          </p:grpSpPr>
          <p:sp>
            <p:nvSpPr>
              <p:cNvPr id="11" name="Rectangle 10"/>
              <p:cNvSpPr/>
              <p:nvPr/>
            </p:nvSpPr>
            <p:spPr>
              <a:xfrm>
                <a:off x="51816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3340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54864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6388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7912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9436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60960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c 17"/>
              <p:cNvSpPr/>
              <p:nvPr/>
            </p:nvSpPr>
            <p:spPr>
              <a:xfrm rot="6839058" flipH="1" flipV="1">
                <a:off x="5403899" y="3205261"/>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Arc 18"/>
              <p:cNvSpPr/>
              <p:nvPr/>
            </p:nvSpPr>
            <p:spPr>
              <a:xfrm rot="6839058" flipH="1" flipV="1">
                <a:off x="5719518" y="3205261"/>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Arc 19"/>
              <p:cNvSpPr/>
              <p:nvPr/>
            </p:nvSpPr>
            <p:spPr>
              <a:xfrm rot="6839058" flipH="1" flipV="1">
                <a:off x="6024318" y="3198740"/>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Arc 20"/>
              <p:cNvSpPr/>
              <p:nvPr/>
            </p:nvSpPr>
            <p:spPr>
              <a:xfrm rot="3443119" flipV="1">
                <a:off x="5520928" y="3371856"/>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Arc 22"/>
              <p:cNvSpPr/>
              <p:nvPr/>
            </p:nvSpPr>
            <p:spPr>
              <a:xfrm rot="3443119" flipV="1">
                <a:off x="5216128" y="3371856"/>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Arc 23"/>
              <p:cNvSpPr/>
              <p:nvPr/>
            </p:nvSpPr>
            <p:spPr>
              <a:xfrm rot="3443119" flipV="1">
                <a:off x="5850189" y="3382843"/>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5624945" y="3560618"/>
                <a:ext cx="562198" cy="249382"/>
              </a:xfrm>
              <a:custGeom>
                <a:avLst/>
                <a:gdLst>
                  <a:gd name="connsiteX0" fmla="*/ 512619 w 562198"/>
                  <a:gd name="connsiteY0" fmla="*/ 0 h 249382"/>
                  <a:gd name="connsiteX1" fmla="*/ 526473 w 562198"/>
                  <a:gd name="connsiteY1" fmla="*/ 221673 h 249382"/>
                  <a:gd name="connsiteX2" fmla="*/ 110837 w 562198"/>
                  <a:gd name="connsiteY2" fmla="*/ 207818 h 249382"/>
                  <a:gd name="connsiteX3" fmla="*/ 0 w 562198"/>
                  <a:gd name="connsiteY3" fmla="*/ 249382 h 249382"/>
                </a:gdLst>
                <a:ahLst/>
                <a:cxnLst>
                  <a:cxn ang="0">
                    <a:pos x="connsiteX0" y="connsiteY0"/>
                  </a:cxn>
                  <a:cxn ang="0">
                    <a:pos x="connsiteX1" y="connsiteY1"/>
                  </a:cxn>
                  <a:cxn ang="0">
                    <a:pos x="connsiteX2" y="connsiteY2"/>
                  </a:cxn>
                  <a:cxn ang="0">
                    <a:pos x="connsiteX3" y="connsiteY3"/>
                  </a:cxn>
                </a:cxnLst>
                <a:rect l="l" t="t" r="r" b="b"/>
                <a:pathLst>
                  <a:path w="562198" h="249382">
                    <a:moveTo>
                      <a:pt x="512619" y="0"/>
                    </a:moveTo>
                    <a:cubicBezTo>
                      <a:pt x="553028" y="93518"/>
                      <a:pt x="593437" y="187037"/>
                      <a:pt x="526473" y="221673"/>
                    </a:cubicBezTo>
                    <a:cubicBezTo>
                      <a:pt x="459509" y="256309"/>
                      <a:pt x="198582" y="203200"/>
                      <a:pt x="110837" y="207818"/>
                    </a:cubicBezTo>
                    <a:cubicBezTo>
                      <a:pt x="23092" y="212436"/>
                      <a:pt x="11546" y="230909"/>
                      <a:pt x="0" y="249382"/>
                    </a:cubicBez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4944656" y="2951018"/>
                <a:ext cx="274795" cy="332509"/>
              </a:xfrm>
              <a:custGeom>
                <a:avLst/>
                <a:gdLst>
                  <a:gd name="connsiteX0" fmla="*/ 250799 w 274795"/>
                  <a:gd name="connsiteY0" fmla="*/ 332509 h 332509"/>
                  <a:gd name="connsiteX1" fmla="*/ 250799 w 274795"/>
                  <a:gd name="connsiteY1" fmla="*/ 221673 h 332509"/>
                  <a:gd name="connsiteX2" fmla="*/ 1417 w 274795"/>
                  <a:gd name="connsiteY2" fmla="*/ 96982 h 332509"/>
                  <a:gd name="connsiteX3" fmla="*/ 167671 w 274795"/>
                  <a:gd name="connsiteY3" fmla="*/ 0 h 332509"/>
                </a:gdLst>
                <a:ahLst/>
                <a:cxnLst>
                  <a:cxn ang="0">
                    <a:pos x="connsiteX0" y="connsiteY0"/>
                  </a:cxn>
                  <a:cxn ang="0">
                    <a:pos x="connsiteX1" y="connsiteY1"/>
                  </a:cxn>
                  <a:cxn ang="0">
                    <a:pos x="connsiteX2" y="connsiteY2"/>
                  </a:cxn>
                  <a:cxn ang="0">
                    <a:pos x="connsiteX3" y="connsiteY3"/>
                  </a:cxn>
                </a:cxnLst>
                <a:rect l="l" t="t" r="r" b="b"/>
                <a:pathLst>
                  <a:path w="274795" h="332509">
                    <a:moveTo>
                      <a:pt x="250799" y="332509"/>
                    </a:moveTo>
                    <a:cubicBezTo>
                      <a:pt x="271581" y="296718"/>
                      <a:pt x="292363" y="260927"/>
                      <a:pt x="250799" y="221673"/>
                    </a:cubicBezTo>
                    <a:cubicBezTo>
                      <a:pt x="209235" y="182419"/>
                      <a:pt x="15272" y="133928"/>
                      <a:pt x="1417" y="96982"/>
                    </a:cubicBezTo>
                    <a:cubicBezTo>
                      <a:pt x="-12438" y="60036"/>
                      <a:pt x="77616" y="30018"/>
                      <a:pt x="167671" y="0"/>
                    </a:cubicBez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33" name="Arc 32"/>
          <p:cNvSpPr/>
          <p:nvPr/>
        </p:nvSpPr>
        <p:spPr>
          <a:xfrm rot="14028358">
            <a:off x="1855662" y="1393694"/>
            <a:ext cx="1112390" cy="2084447"/>
          </a:xfrm>
          <a:prstGeom prst="arc">
            <a:avLst>
              <a:gd name="adj1" fmla="val 16370738"/>
              <a:gd name="adj2" fmla="val 0"/>
            </a:avLst>
          </a:prstGeom>
          <a:noFill/>
          <a:ln w="9525" cap="rnd">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5" name="Straight Connector 34"/>
          <p:cNvCxnSpPr/>
          <p:nvPr/>
        </p:nvCxnSpPr>
        <p:spPr>
          <a:xfrm flipV="1">
            <a:off x="1371600" y="2870003"/>
            <a:ext cx="381000" cy="25345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1" name="Flowchart: Connector 40"/>
          <p:cNvSpPr/>
          <p:nvPr/>
        </p:nvSpPr>
        <p:spPr>
          <a:xfrm>
            <a:off x="875289" y="3516245"/>
            <a:ext cx="592734" cy="534882"/>
          </a:xfrm>
          <a:prstGeom prst="flowChartConnector">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200" dirty="0" smtClean="0"/>
              <a:t>NE</a:t>
            </a:r>
            <a:endParaRPr lang="en-US" sz="1200" dirty="0"/>
          </a:p>
        </p:txBody>
      </p:sp>
      <p:sp>
        <p:nvSpPr>
          <p:cNvPr id="43" name="Chord 42"/>
          <p:cNvSpPr/>
          <p:nvPr/>
        </p:nvSpPr>
        <p:spPr>
          <a:xfrm rot="2378011">
            <a:off x="1820185" y="4072312"/>
            <a:ext cx="616549" cy="529670"/>
          </a:xfrm>
          <a:prstGeom prst="chord">
            <a:avLst>
              <a:gd name="adj1" fmla="val 4268950"/>
              <a:gd name="adj2" fmla="val 15632292"/>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46" name="Isosceles Triangle 45"/>
          <p:cNvSpPr/>
          <p:nvPr/>
        </p:nvSpPr>
        <p:spPr>
          <a:xfrm rot="17581007">
            <a:off x="3048392" y="3650040"/>
            <a:ext cx="1460944" cy="1489015"/>
          </a:xfrm>
          <a:prstGeom prst="triangle">
            <a:avLst/>
          </a:prstGeom>
          <a:solidFill>
            <a:srgbClr val="FFFF00">
              <a:alpha val="25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p:cNvSpPr txBox="1"/>
          <p:nvPr/>
        </p:nvSpPr>
        <p:spPr>
          <a:xfrm>
            <a:off x="1792164" y="4150910"/>
            <a:ext cx="359394" cy="276999"/>
          </a:xfrm>
          <a:prstGeom prst="rect">
            <a:avLst/>
          </a:prstGeom>
          <a:noFill/>
        </p:spPr>
        <p:txBody>
          <a:bodyPr wrap="none" rtlCol="0">
            <a:spAutoFit/>
          </a:bodyPr>
          <a:lstStyle/>
          <a:p>
            <a:r>
              <a:rPr lang="en-US" sz="1200" dirty="0" smtClean="0">
                <a:solidFill>
                  <a:schemeClr val="bg1"/>
                </a:solidFill>
              </a:rPr>
              <a:t>NE</a:t>
            </a:r>
            <a:endParaRPr lang="en-US" sz="1200" dirty="0">
              <a:solidFill>
                <a:schemeClr val="bg1"/>
              </a:solidFill>
            </a:endParaRPr>
          </a:p>
        </p:txBody>
      </p:sp>
      <p:sp>
        <p:nvSpPr>
          <p:cNvPr id="39" name="Can 38"/>
          <p:cNvSpPr/>
          <p:nvPr/>
        </p:nvSpPr>
        <p:spPr>
          <a:xfrm rot="17770761">
            <a:off x="3019276" y="3838593"/>
            <a:ext cx="381000" cy="580576"/>
          </a:xfrm>
          <a:prstGeom prst="can">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56" name="TextBox 55"/>
          <p:cNvSpPr txBox="1"/>
          <p:nvPr/>
        </p:nvSpPr>
        <p:spPr>
          <a:xfrm>
            <a:off x="2456358" y="3825486"/>
            <a:ext cx="641723" cy="338554"/>
          </a:xfrm>
          <a:prstGeom prst="rect">
            <a:avLst/>
          </a:prstGeom>
          <a:noFill/>
        </p:spPr>
        <p:txBody>
          <a:bodyPr wrap="square" rtlCol="0">
            <a:spAutoFit/>
          </a:bodyPr>
          <a:lstStyle/>
          <a:p>
            <a:r>
              <a:rPr lang="en-US" sz="1600" b="1" dirty="0" smtClean="0"/>
              <a:t>NE</a:t>
            </a:r>
            <a:endParaRPr lang="en-US" sz="1600" b="1" dirty="0"/>
          </a:p>
        </p:txBody>
      </p:sp>
      <p:sp>
        <p:nvSpPr>
          <p:cNvPr id="57" name="TextBox 56"/>
          <p:cNvSpPr txBox="1"/>
          <p:nvPr/>
        </p:nvSpPr>
        <p:spPr>
          <a:xfrm>
            <a:off x="2487376" y="4164040"/>
            <a:ext cx="654782" cy="338554"/>
          </a:xfrm>
          <a:prstGeom prst="rect">
            <a:avLst/>
          </a:prstGeom>
          <a:noFill/>
        </p:spPr>
        <p:txBody>
          <a:bodyPr wrap="square" rtlCol="0">
            <a:spAutoFit/>
          </a:bodyPr>
          <a:lstStyle/>
          <a:p>
            <a:r>
              <a:rPr lang="en-US" sz="1600" b="1" dirty="0" smtClean="0"/>
              <a:t>NE</a:t>
            </a:r>
            <a:endParaRPr lang="en-US" sz="1600" b="1" dirty="0"/>
          </a:p>
        </p:txBody>
      </p:sp>
      <p:sp>
        <p:nvSpPr>
          <p:cNvPr id="58" name="TextBox 57"/>
          <p:cNvSpPr txBox="1"/>
          <p:nvPr/>
        </p:nvSpPr>
        <p:spPr>
          <a:xfrm>
            <a:off x="2387085" y="4511286"/>
            <a:ext cx="692494" cy="338554"/>
          </a:xfrm>
          <a:prstGeom prst="rect">
            <a:avLst/>
          </a:prstGeom>
          <a:noFill/>
        </p:spPr>
        <p:txBody>
          <a:bodyPr wrap="square" rtlCol="0">
            <a:spAutoFit/>
          </a:bodyPr>
          <a:lstStyle/>
          <a:p>
            <a:r>
              <a:rPr lang="en-US" sz="1600" b="1" dirty="0" smtClean="0"/>
              <a:t>NE</a:t>
            </a:r>
            <a:endParaRPr lang="en-US" sz="1600" b="1" dirty="0"/>
          </a:p>
        </p:txBody>
      </p:sp>
      <p:sp>
        <p:nvSpPr>
          <p:cNvPr id="59" name="TextBox 58"/>
          <p:cNvSpPr txBox="1"/>
          <p:nvPr/>
        </p:nvSpPr>
        <p:spPr>
          <a:xfrm>
            <a:off x="2679662" y="3520686"/>
            <a:ext cx="614896" cy="338554"/>
          </a:xfrm>
          <a:prstGeom prst="rect">
            <a:avLst/>
          </a:prstGeom>
          <a:noFill/>
        </p:spPr>
        <p:txBody>
          <a:bodyPr wrap="square" rtlCol="0">
            <a:spAutoFit/>
          </a:bodyPr>
          <a:lstStyle/>
          <a:p>
            <a:r>
              <a:rPr lang="en-US" sz="1600" b="1" dirty="0" smtClean="0"/>
              <a:t>NE</a:t>
            </a:r>
            <a:endParaRPr lang="en-US" sz="1600" b="1" dirty="0"/>
          </a:p>
        </p:txBody>
      </p:sp>
      <p:sp>
        <p:nvSpPr>
          <p:cNvPr id="4" name="TextBox 3"/>
          <p:cNvSpPr txBox="1"/>
          <p:nvPr/>
        </p:nvSpPr>
        <p:spPr>
          <a:xfrm>
            <a:off x="294233" y="5242508"/>
            <a:ext cx="2069844" cy="369332"/>
          </a:xfrm>
          <a:prstGeom prst="rect">
            <a:avLst/>
          </a:prstGeom>
          <a:noFill/>
        </p:spPr>
        <p:txBody>
          <a:bodyPr wrap="square" rtlCol="0">
            <a:spAutoFit/>
          </a:bodyPr>
          <a:lstStyle/>
          <a:p>
            <a:r>
              <a:rPr lang="en-US" dirty="0" smtClean="0"/>
              <a:t>Locus </a:t>
            </a:r>
            <a:r>
              <a:rPr lang="en-US" dirty="0" err="1" smtClean="0"/>
              <a:t>Coeruleus</a:t>
            </a:r>
            <a:endParaRPr lang="en-US" dirty="0"/>
          </a:p>
        </p:txBody>
      </p:sp>
      <p:sp>
        <p:nvSpPr>
          <p:cNvPr id="6" name="TextBox 5"/>
          <p:cNvSpPr txBox="1"/>
          <p:nvPr/>
        </p:nvSpPr>
        <p:spPr>
          <a:xfrm>
            <a:off x="2895600" y="1630327"/>
            <a:ext cx="2362200" cy="646331"/>
          </a:xfrm>
          <a:prstGeom prst="rect">
            <a:avLst/>
          </a:prstGeom>
          <a:noFill/>
        </p:spPr>
        <p:txBody>
          <a:bodyPr wrap="square" rtlCol="0">
            <a:spAutoFit/>
          </a:bodyPr>
          <a:lstStyle/>
          <a:p>
            <a:r>
              <a:rPr lang="en-US" dirty="0"/>
              <a:t>m</a:t>
            </a:r>
            <a:r>
              <a:rPr lang="en-US" dirty="0" smtClean="0"/>
              <a:t>u-opioid       receptor </a:t>
            </a:r>
            <a:endParaRPr lang="en-US" dirty="0"/>
          </a:p>
        </p:txBody>
      </p:sp>
      <p:sp>
        <p:nvSpPr>
          <p:cNvPr id="22" name="TextBox 21"/>
          <p:cNvSpPr txBox="1"/>
          <p:nvPr/>
        </p:nvSpPr>
        <p:spPr>
          <a:xfrm>
            <a:off x="4935043" y="1143000"/>
            <a:ext cx="3446958" cy="4801314"/>
          </a:xfrm>
          <a:prstGeom prst="rect">
            <a:avLst/>
          </a:prstGeom>
          <a:noFill/>
        </p:spPr>
        <p:txBody>
          <a:bodyPr wrap="square" rtlCol="0">
            <a:spAutoFit/>
          </a:bodyPr>
          <a:lstStyle/>
          <a:p>
            <a:r>
              <a:rPr lang="en-US" dirty="0" smtClean="0"/>
              <a:t>The brain uses the chemical, norepinephrine (NE) to drive normal regulatory processes:</a:t>
            </a:r>
          </a:p>
          <a:p>
            <a:endParaRPr lang="en-US" dirty="0" smtClean="0"/>
          </a:p>
          <a:p>
            <a:pPr marL="285750" indent="-285750">
              <a:buFont typeface="Arial" pitchFamily="34" charset="0"/>
              <a:buChar char="•"/>
            </a:pPr>
            <a:r>
              <a:rPr lang="en-US" dirty="0"/>
              <a:t>Wakefulness</a:t>
            </a:r>
          </a:p>
          <a:p>
            <a:pPr marL="285750" indent="-285750">
              <a:buFont typeface="Arial" pitchFamily="34" charset="0"/>
              <a:buChar char="•"/>
            </a:pPr>
            <a:r>
              <a:rPr lang="en-US" dirty="0"/>
              <a:t>Breathing</a:t>
            </a:r>
          </a:p>
          <a:p>
            <a:pPr marL="285750" indent="-285750">
              <a:buFont typeface="Arial" pitchFamily="34" charset="0"/>
              <a:buChar char="•"/>
            </a:pPr>
            <a:r>
              <a:rPr lang="en-US" dirty="0"/>
              <a:t>Blood pressure</a:t>
            </a:r>
          </a:p>
          <a:p>
            <a:pPr marL="285750" indent="-285750">
              <a:buFont typeface="Arial" pitchFamily="34" charset="0"/>
              <a:buChar char="•"/>
            </a:pPr>
            <a:r>
              <a:rPr lang="en-US" dirty="0"/>
              <a:t>Alertness</a:t>
            </a:r>
          </a:p>
          <a:p>
            <a:endParaRPr lang="en-US" dirty="0" smtClean="0"/>
          </a:p>
          <a:p>
            <a:r>
              <a:rPr lang="en-US" dirty="0" smtClean="0"/>
              <a:t>Activation of the mu-opioid receptor </a:t>
            </a:r>
            <a:r>
              <a:rPr lang="en-US" dirty="0"/>
              <a:t>by the body’s natural chemicals (endorphins</a:t>
            </a:r>
            <a:r>
              <a:rPr lang="en-US" dirty="0" smtClean="0"/>
              <a:t>) can control norepinephrine (NE) release by acting as a “brake,” blocking, slowing, or regulating norepinephrine release.</a:t>
            </a:r>
            <a:endParaRPr lang="en-US" dirty="0"/>
          </a:p>
        </p:txBody>
      </p:sp>
      <p:sp>
        <p:nvSpPr>
          <p:cNvPr id="48" name="Oval 47"/>
          <p:cNvSpPr/>
          <p:nvPr/>
        </p:nvSpPr>
        <p:spPr>
          <a:xfrm rot="1507878">
            <a:off x="2090832" y="1223893"/>
            <a:ext cx="376779" cy="156852"/>
          </a:xfrm>
          <a:prstGeom prst="ellipse">
            <a:avLst/>
          </a:prstGeom>
          <a:solidFill>
            <a:schemeClr val="accent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5" name="Flowchart: Connector 44"/>
          <p:cNvSpPr/>
          <p:nvPr/>
        </p:nvSpPr>
        <p:spPr>
          <a:xfrm>
            <a:off x="1027219" y="4162197"/>
            <a:ext cx="592734" cy="534882"/>
          </a:xfrm>
          <a:prstGeom prst="flowChartConnector">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200" dirty="0" smtClean="0"/>
              <a:t>NE</a:t>
            </a:r>
            <a:endParaRPr lang="en-US" sz="1200" dirty="0"/>
          </a:p>
        </p:txBody>
      </p:sp>
      <p:sp>
        <p:nvSpPr>
          <p:cNvPr id="47" name="Flowchart: Connector 46"/>
          <p:cNvSpPr/>
          <p:nvPr/>
        </p:nvSpPr>
        <p:spPr>
          <a:xfrm>
            <a:off x="1569219" y="3238350"/>
            <a:ext cx="592734" cy="534882"/>
          </a:xfrm>
          <a:prstGeom prst="flowChartConnector">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200" dirty="0" smtClean="0"/>
              <a:t>NE</a:t>
            </a:r>
            <a:endParaRPr lang="en-US" sz="1200" dirty="0"/>
          </a:p>
        </p:txBody>
      </p:sp>
      <p:sp>
        <p:nvSpPr>
          <p:cNvPr id="27" name="TextBox 26"/>
          <p:cNvSpPr txBox="1"/>
          <p:nvPr/>
        </p:nvSpPr>
        <p:spPr>
          <a:xfrm rot="17600612">
            <a:off x="3578400" y="4163947"/>
            <a:ext cx="1088760" cy="646331"/>
          </a:xfrm>
          <a:prstGeom prst="rect">
            <a:avLst/>
          </a:prstGeom>
          <a:noFill/>
        </p:spPr>
        <p:txBody>
          <a:bodyPr wrap="none" rtlCol="0">
            <a:spAutoFit/>
          </a:bodyPr>
          <a:lstStyle/>
          <a:p>
            <a:r>
              <a:rPr lang="en-US" dirty="0" smtClean="0"/>
              <a:t>Normal </a:t>
            </a:r>
          </a:p>
          <a:p>
            <a:r>
              <a:rPr lang="en-US" dirty="0" smtClean="0"/>
              <a:t>Activity</a:t>
            </a:r>
            <a:endParaRPr lang="en-US" dirty="0"/>
          </a:p>
        </p:txBody>
      </p:sp>
      <p:sp>
        <p:nvSpPr>
          <p:cNvPr id="29" name="TextBox 28"/>
          <p:cNvSpPr txBox="1"/>
          <p:nvPr/>
        </p:nvSpPr>
        <p:spPr>
          <a:xfrm>
            <a:off x="2414172" y="1143000"/>
            <a:ext cx="1330814" cy="369332"/>
          </a:xfrm>
          <a:prstGeom prst="rect">
            <a:avLst/>
          </a:prstGeom>
          <a:noFill/>
        </p:spPr>
        <p:txBody>
          <a:bodyPr wrap="none" rtlCol="0">
            <a:spAutoFit/>
          </a:bodyPr>
          <a:lstStyle/>
          <a:p>
            <a:r>
              <a:rPr lang="en-US" dirty="0" smtClean="0"/>
              <a:t>Endorphin</a:t>
            </a:r>
            <a:endParaRPr lang="en-US" dirty="0"/>
          </a:p>
        </p:txBody>
      </p:sp>
      <p:sp>
        <p:nvSpPr>
          <p:cNvPr id="3" name="TextBox 2"/>
          <p:cNvSpPr txBox="1"/>
          <p:nvPr/>
        </p:nvSpPr>
        <p:spPr>
          <a:xfrm>
            <a:off x="42849" y="1610380"/>
            <a:ext cx="1938351" cy="523220"/>
          </a:xfrm>
          <a:prstGeom prst="rect">
            <a:avLst/>
          </a:prstGeom>
          <a:noFill/>
        </p:spPr>
        <p:txBody>
          <a:bodyPr wrap="none" rtlCol="0">
            <a:spAutoFit/>
          </a:bodyPr>
          <a:lstStyle/>
          <a:p>
            <a:r>
              <a:rPr lang="en-US" sz="1400" dirty="0" smtClean="0"/>
              <a:t>“Brake” to </a:t>
            </a:r>
          </a:p>
          <a:p>
            <a:r>
              <a:rPr lang="en-US" sz="1400" dirty="0" smtClean="0"/>
              <a:t>regulate NE release  </a:t>
            </a:r>
            <a:endParaRPr lang="en-US" sz="1400" dirty="0"/>
          </a:p>
        </p:txBody>
      </p:sp>
      <p:sp>
        <p:nvSpPr>
          <p:cNvPr id="49" name="TextBox 48"/>
          <p:cNvSpPr txBox="1"/>
          <p:nvPr/>
        </p:nvSpPr>
        <p:spPr>
          <a:xfrm>
            <a:off x="2743200" y="6324600"/>
            <a:ext cx="3657600" cy="523220"/>
          </a:xfrm>
          <a:prstGeom prst="rect">
            <a:avLst/>
          </a:prstGeom>
          <a:noFill/>
        </p:spPr>
        <p:txBody>
          <a:bodyPr wrap="square" rtlCol="0" anchor="b">
            <a:spAutoFit/>
          </a:bodyPr>
          <a:lstStyle/>
          <a:p>
            <a:pPr algn="ctr"/>
            <a:r>
              <a:rPr lang="en-US" sz="1400" dirty="0">
                <a:solidFill>
                  <a:schemeClr val="tx1">
                    <a:lumMod val="50000"/>
                  </a:schemeClr>
                </a:solidFill>
              </a:rPr>
              <a:t>© 2017 The Recovery Research Network</a:t>
            </a:r>
          </a:p>
          <a:p>
            <a:pPr algn="ctr"/>
            <a:endParaRPr lang="en-US" sz="1400" b="1" dirty="0"/>
          </a:p>
        </p:txBody>
      </p:sp>
    </p:spTree>
    <p:extLst>
      <p:ext uri="{BB962C8B-B14F-4D97-AF65-F5344CB8AC3E}">
        <p14:creationId xmlns:p14="http://schemas.microsoft.com/office/powerpoint/2010/main" val="2183650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 calcmode="lin" valueType="num">
                                      <p:cBhvr additive="base">
                                        <p:cTn id="7" dur="500" fill="hold"/>
                                        <p:tgtEl>
                                          <p:spTgt spid="48"/>
                                        </p:tgtEl>
                                        <p:attrNameLst>
                                          <p:attrName>ppt_x</p:attrName>
                                        </p:attrNameLst>
                                      </p:cBhvr>
                                      <p:tavLst>
                                        <p:tav tm="0">
                                          <p:val>
                                            <p:strVal val="0-#ppt_w/2"/>
                                          </p:val>
                                        </p:tav>
                                        <p:tav tm="100000">
                                          <p:val>
                                            <p:strVal val="#ppt_x"/>
                                          </p:val>
                                        </p:tav>
                                      </p:tavLst>
                                    </p:anim>
                                    <p:anim calcmode="lin" valueType="num">
                                      <p:cBhvr additive="base">
                                        <p:cTn id="8" dur="500" fill="hold"/>
                                        <p:tgtEl>
                                          <p:spTgt spid="48"/>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000"/>
                                  </p:stCondLst>
                                  <p:childTnLst>
                                    <p:set>
                                      <p:cBhvr>
                                        <p:cTn id="10" dur="1" fill="hold">
                                          <p:stCondLst>
                                            <p:cond delay="0"/>
                                          </p:stCondLst>
                                        </p:cTn>
                                        <p:tgtEl>
                                          <p:spTgt spid="33"/>
                                        </p:tgtEl>
                                        <p:attrNameLst>
                                          <p:attrName>style.visibility</p:attrName>
                                        </p:attrNameLst>
                                      </p:cBhvr>
                                      <p:to>
                                        <p:strVal val="visible"/>
                                      </p:to>
                                    </p:set>
                                    <p:animEffect transition="in" filter="fade">
                                      <p:cBhvr>
                                        <p:cTn id="11" dur="250"/>
                                        <p:tgtEl>
                                          <p:spTgt spid="33"/>
                                        </p:tgtEl>
                                      </p:cBhvr>
                                    </p:animEffect>
                                  </p:childTnLst>
                                </p:cTn>
                              </p:par>
                              <p:par>
                                <p:cTn id="12" presetID="10" presetClass="entr" presetSubtype="0" fill="hold" nodeType="withEffect">
                                  <p:stCondLst>
                                    <p:cond delay="1000"/>
                                  </p:stCondLst>
                                  <p:childTnLst>
                                    <p:set>
                                      <p:cBhvr>
                                        <p:cTn id="13" dur="1" fill="hold">
                                          <p:stCondLst>
                                            <p:cond delay="0"/>
                                          </p:stCondLst>
                                        </p:cTn>
                                        <p:tgtEl>
                                          <p:spTgt spid="35"/>
                                        </p:tgtEl>
                                        <p:attrNameLst>
                                          <p:attrName>style.visibility</p:attrName>
                                        </p:attrNameLst>
                                      </p:cBhvr>
                                      <p:to>
                                        <p:strVal val="visible"/>
                                      </p:to>
                                    </p:set>
                                    <p:animEffect transition="in" filter="fade">
                                      <p:cBhvr>
                                        <p:cTn id="14" dur="250"/>
                                        <p:tgtEl>
                                          <p:spTgt spid="35"/>
                                        </p:tgtEl>
                                      </p:cBhvr>
                                    </p:animEffect>
                                  </p:childTnLst>
                                </p:cTn>
                              </p:par>
                              <p:par>
                                <p:cTn id="15" presetID="1" presetClass="entr" presetSubtype="0" fill="hold" grpId="0" nodeType="withEffect">
                                  <p:stCondLst>
                                    <p:cond delay="2000"/>
                                  </p:stCondLst>
                                  <p:childTnLst>
                                    <p:set>
                                      <p:cBhvr>
                                        <p:cTn id="16" dur="1" fill="hold">
                                          <p:stCondLst>
                                            <p:cond delay="0"/>
                                          </p:stCondLst>
                                        </p:cTn>
                                        <p:tgtEl>
                                          <p:spTgt spid="59"/>
                                        </p:tgtEl>
                                        <p:attrNameLst>
                                          <p:attrName>style.visibility</p:attrName>
                                        </p:attrNameLst>
                                      </p:cBhvr>
                                      <p:to>
                                        <p:strVal val="visible"/>
                                      </p:to>
                                    </p:set>
                                  </p:childTnLst>
                                </p:cTn>
                              </p:par>
                              <p:par>
                                <p:cTn id="17" presetID="1" presetClass="entr" presetSubtype="0" fill="hold" grpId="0" nodeType="withEffect">
                                  <p:stCondLst>
                                    <p:cond delay="2000"/>
                                  </p:stCondLst>
                                  <p:childTnLst>
                                    <p:set>
                                      <p:cBhvr>
                                        <p:cTn id="18" dur="1" fill="hold">
                                          <p:stCondLst>
                                            <p:cond delay="0"/>
                                          </p:stCondLst>
                                        </p:cTn>
                                        <p:tgtEl>
                                          <p:spTgt spid="56"/>
                                        </p:tgtEl>
                                        <p:attrNameLst>
                                          <p:attrName>style.visibility</p:attrName>
                                        </p:attrNameLst>
                                      </p:cBhvr>
                                      <p:to>
                                        <p:strVal val="visible"/>
                                      </p:to>
                                    </p:set>
                                  </p:childTnLst>
                                </p:cTn>
                              </p:par>
                              <p:par>
                                <p:cTn id="19" presetID="1" presetClass="entr" presetSubtype="0" fill="hold" grpId="0" nodeType="withEffect">
                                  <p:stCondLst>
                                    <p:cond delay="2000"/>
                                  </p:stCondLst>
                                  <p:childTnLst>
                                    <p:set>
                                      <p:cBhvr>
                                        <p:cTn id="20" dur="1" fill="hold">
                                          <p:stCondLst>
                                            <p:cond delay="0"/>
                                          </p:stCondLst>
                                        </p:cTn>
                                        <p:tgtEl>
                                          <p:spTgt spid="57"/>
                                        </p:tgtEl>
                                        <p:attrNameLst>
                                          <p:attrName>style.visibility</p:attrName>
                                        </p:attrNameLst>
                                      </p:cBhvr>
                                      <p:to>
                                        <p:strVal val="visible"/>
                                      </p:to>
                                    </p:set>
                                  </p:childTnLst>
                                </p:cTn>
                              </p:par>
                              <p:par>
                                <p:cTn id="21" presetID="1" presetClass="entr" presetSubtype="0" fill="hold" grpId="0" nodeType="withEffect">
                                  <p:stCondLst>
                                    <p:cond delay="2000"/>
                                  </p:stCondLst>
                                  <p:childTnLst>
                                    <p:set>
                                      <p:cBhvr>
                                        <p:cTn id="22" dur="1" fill="hold">
                                          <p:stCondLst>
                                            <p:cond delay="0"/>
                                          </p:stCondLst>
                                        </p:cTn>
                                        <p:tgtEl>
                                          <p:spTgt spid="58"/>
                                        </p:tgtEl>
                                        <p:attrNameLst>
                                          <p:attrName>style.visibility</p:attrName>
                                        </p:attrNameLst>
                                      </p:cBhvr>
                                      <p:to>
                                        <p:strVal val="visible"/>
                                      </p:to>
                                    </p:set>
                                  </p:childTnLst>
                                </p:cTn>
                              </p:par>
                              <p:par>
                                <p:cTn id="23" presetID="1" presetClass="entr" presetSubtype="0" fill="hold" grpId="0" nodeType="withEffect">
                                  <p:stCondLst>
                                    <p:cond delay="2000"/>
                                  </p:stCondLst>
                                  <p:childTnLst>
                                    <p:set>
                                      <p:cBhvr>
                                        <p:cTn id="24" dur="1" fill="hold">
                                          <p:stCondLst>
                                            <p:cond delay="0"/>
                                          </p:stCondLst>
                                        </p:cTn>
                                        <p:tgtEl>
                                          <p:spTgt spid="46"/>
                                        </p:tgtEl>
                                        <p:attrNameLst>
                                          <p:attrName>style.visibility</p:attrName>
                                        </p:attrNameLst>
                                      </p:cBhvr>
                                      <p:to>
                                        <p:strVal val="visible"/>
                                      </p:to>
                                    </p:set>
                                  </p:childTnLst>
                                </p:cTn>
                              </p:par>
                              <p:par>
                                <p:cTn id="25" presetID="2" presetClass="entr" presetSubtype="8" fill="hold" grpId="0" nodeType="withEffect">
                                  <p:stCondLst>
                                    <p:cond delay="0"/>
                                  </p:stCondLst>
                                  <p:childTnLst>
                                    <p:set>
                                      <p:cBhvr>
                                        <p:cTn id="26" dur="1" fill="hold">
                                          <p:stCondLst>
                                            <p:cond delay="0"/>
                                          </p:stCondLst>
                                        </p:cTn>
                                        <p:tgtEl>
                                          <p:spTgt spid="29"/>
                                        </p:tgtEl>
                                        <p:attrNameLst>
                                          <p:attrName>style.visibility</p:attrName>
                                        </p:attrNameLst>
                                      </p:cBhvr>
                                      <p:to>
                                        <p:strVal val="visible"/>
                                      </p:to>
                                    </p:set>
                                    <p:anim calcmode="lin" valueType="num">
                                      <p:cBhvr additive="base">
                                        <p:cTn id="27" dur="500" fill="hold"/>
                                        <p:tgtEl>
                                          <p:spTgt spid="29"/>
                                        </p:tgtEl>
                                        <p:attrNameLst>
                                          <p:attrName>ppt_x</p:attrName>
                                        </p:attrNameLst>
                                      </p:cBhvr>
                                      <p:tavLst>
                                        <p:tav tm="0">
                                          <p:val>
                                            <p:strVal val="0-#ppt_w/2"/>
                                          </p:val>
                                        </p:tav>
                                        <p:tav tm="100000">
                                          <p:val>
                                            <p:strVal val="#ppt_x"/>
                                          </p:val>
                                        </p:tav>
                                      </p:tavLst>
                                    </p:anim>
                                    <p:anim calcmode="lin" valueType="num">
                                      <p:cBhvr additive="base">
                                        <p:cTn id="28" dur="500" fill="hold"/>
                                        <p:tgtEl>
                                          <p:spTgt spid="29"/>
                                        </p:tgtEl>
                                        <p:attrNameLst>
                                          <p:attrName>ppt_y</p:attrName>
                                        </p:attrNameLst>
                                      </p:cBhvr>
                                      <p:tavLst>
                                        <p:tav tm="0">
                                          <p:val>
                                            <p:strVal val="#ppt_y"/>
                                          </p:val>
                                        </p:tav>
                                        <p:tav tm="100000">
                                          <p:val>
                                            <p:strVal val="#ppt_y"/>
                                          </p:val>
                                        </p:tav>
                                      </p:tavLst>
                                    </p:anim>
                                  </p:childTnLst>
                                </p:cTn>
                              </p:par>
                              <p:par>
                                <p:cTn id="29" presetID="1" presetClass="entr" presetSubtype="0" fill="hold" grpId="0" nodeType="withEffect">
                                  <p:stCondLst>
                                    <p:cond delay="2000"/>
                                  </p:stCondLst>
                                  <p:childTnLst>
                                    <p:set>
                                      <p:cBhvr>
                                        <p:cTn id="30" dur="1" fill="hold">
                                          <p:stCondLst>
                                            <p:cond delay="0"/>
                                          </p:stCondLst>
                                        </p:cTn>
                                        <p:tgtEl>
                                          <p:spTgt spid="27"/>
                                        </p:tgtEl>
                                        <p:attrNameLst>
                                          <p:attrName>style.visibility</p:attrName>
                                        </p:attrNameLst>
                                      </p:cBhvr>
                                      <p:to>
                                        <p:strVal val="visible"/>
                                      </p:to>
                                    </p:set>
                                  </p:childTnLst>
                                </p:cTn>
                              </p:par>
                              <p:par>
                                <p:cTn id="31" presetID="1" presetClass="entr" presetSubtype="0" fill="hold" grpId="0" nodeType="withEffect">
                                  <p:stCondLst>
                                    <p:cond delay="1000"/>
                                  </p:stCondLst>
                                  <p:childTnLst>
                                    <p:set>
                                      <p:cBhvr>
                                        <p:cTn id="3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46" grpId="0" animBg="1"/>
      <p:bldP spid="56" grpId="0"/>
      <p:bldP spid="57" grpId="0"/>
      <p:bldP spid="58" grpId="0"/>
      <p:bldP spid="59" grpId="0"/>
      <p:bldP spid="48" grpId="0" animBg="1"/>
      <p:bldP spid="27" grpId="0"/>
      <p:bldP spid="29"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365760"/>
            <a:ext cx="7772400" cy="1325562"/>
          </a:xfrm>
          <a:effectLst>
            <a:softEdge rad="12700"/>
          </a:effectLst>
        </p:spPr>
        <p:txBody>
          <a:bodyPr anchor="t">
            <a:normAutofit/>
          </a:bodyPr>
          <a:lstStyle/>
          <a:p>
            <a:r>
              <a:rPr lang="en-US" sz="3600" dirty="0" smtClean="0"/>
              <a:t>Addiction is a Chronic Brain Disease</a:t>
            </a:r>
            <a:endParaRPr lang="en-US" sz="3600" dirty="0"/>
          </a:p>
        </p:txBody>
      </p:sp>
      <p:sp>
        <p:nvSpPr>
          <p:cNvPr id="3" name="Content Placeholder 2"/>
          <p:cNvSpPr>
            <a:spLocks noGrp="1"/>
          </p:cNvSpPr>
          <p:nvPr>
            <p:ph idx="1"/>
          </p:nvPr>
        </p:nvSpPr>
        <p:spPr>
          <a:xfrm>
            <a:off x="609600" y="1295401"/>
            <a:ext cx="7772400" cy="4884738"/>
          </a:xfrm>
        </p:spPr>
        <p:txBody>
          <a:bodyPr/>
          <a:lstStyle/>
          <a:p>
            <a:pPr marL="0" indent="0" algn="just">
              <a:buNone/>
            </a:pPr>
            <a:r>
              <a:rPr lang="en-US" sz="2400" dirty="0"/>
              <a:t>Often times you will hear addiction referred to as a chronic brain disease, </a:t>
            </a:r>
            <a:r>
              <a:rPr lang="en-US" sz="2400" dirty="0" smtClean="0"/>
              <a:t>but do you really understand what that means? </a:t>
            </a:r>
          </a:p>
          <a:p>
            <a:pPr marL="0" indent="0" algn="just">
              <a:buNone/>
            </a:pPr>
            <a:r>
              <a:rPr lang="en-US" sz="2400" dirty="0" smtClean="0"/>
              <a:t>Do you really understand why you or your loved one continues to struggle with drug use in the face of all the negative consequences?</a:t>
            </a:r>
          </a:p>
          <a:p>
            <a:pPr marL="0" indent="0" algn="just">
              <a:buNone/>
            </a:pPr>
            <a:r>
              <a:rPr lang="en-US" sz="2400" i="1" u="sng" dirty="0" smtClean="0"/>
              <a:t>The Recovery Research Network</a:t>
            </a:r>
            <a:r>
              <a:rPr lang="en-US" sz="2400" i="1" dirty="0" smtClean="0"/>
              <a:t> </a:t>
            </a:r>
            <a:r>
              <a:rPr lang="en-US" sz="2400" dirty="0" smtClean="0"/>
              <a:t>wants to help you begin to understand how your brain can continue to drive drug use, even when you are battling to stop the use and find your recovery.</a:t>
            </a:r>
            <a:endParaRPr lang="en-US" dirty="0"/>
          </a:p>
        </p:txBody>
      </p:sp>
      <p:sp>
        <p:nvSpPr>
          <p:cNvPr id="4" name="TextBox 3"/>
          <p:cNvSpPr txBox="1"/>
          <p:nvPr/>
        </p:nvSpPr>
        <p:spPr>
          <a:xfrm>
            <a:off x="2743200" y="6182380"/>
            <a:ext cx="3657600" cy="523220"/>
          </a:xfrm>
          <a:prstGeom prst="rect">
            <a:avLst/>
          </a:prstGeom>
          <a:noFill/>
        </p:spPr>
        <p:txBody>
          <a:bodyPr wrap="square" rtlCol="0">
            <a:spAutoFit/>
          </a:bodyPr>
          <a:lstStyle/>
          <a:p>
            <a:pPr algn="ctr"/>
            <a:r>
              <a:rPr lang="en-US" sz="1400" dirty="0">
                <a:solidFill>
                  <a:schemeClr val="tx1">
                    <a:lumMod val="50000"/>
                  </a:schemeClr>
                </a:solidFill>
              </a:rPr>
              <a:t>© 2017 The Recovery Research Network</a:t>
            </a:r>
          </a:p>
          <a:p>
            <a:pPr algn="ctr"/>
            <a:endParaRPr lang="en-US" sz="1400" dirty="0"/>
          </a:p>
        </p:txBody>
      </p:sp>
    </p:spTree>
    <p:extLst>
      <p:ext uri="{BB962C8B-B14F-4D97-AF65-F5344CB8AC3E}">
        <p14:creationId xmlns:p14="http://schemas.microsoft.com/office/powerpoint/2010/main" val="22933240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924800" cy="1143000"/>
          </a:xfrm>
        </p:spPr>
        <p:txBody>
          <a:bodyPr anchor="t">
            <a:normAutofit/>
          </a:bodyPr>
          <a:lstStyle/>
          <a:p>
            <a:pPr algn="ctr"/>
            <a:r>
              <a:rPr lang="en-US" sz="3600" dirty="0" smtClean="0"/>
              <a:t>Addictive </a:t>
            </a:r>
            <a:r>
              <a:rPr lang="en-US" sz="3600" dirty="0"/>
              <a:t>Opioid Use</a:t>
            </a:r>
          </a:p>
        </p:txBody>
      </p:sp>
      <p:grpSp>
        <p:nvGrpSpPr>
          <p:cNvPr id="30" name="Group 29"/>
          <p:cNvGrpSpPr/>
          <p:nvPr/>
        </p:nvGrpSpPr>
        <p:grpSpPr>
          <a:xfrm>
            <a:off x="1246908" y="1444979"/>
            <a:ext cx="3418356" cy="4768152"/>
            <a:chOff x="762000" y="1978379"/>
            <a:chExt cx="3418356" cy="4768152"/>
          </a:xfrm>
        </p:grpSpPr>
        <p:grpSp>
          <p:nvGrpSpPr>
            <p:cNvPr id="10" name="Group 9"/>
            <p:cNvGrpSpPr/>
            <p:nvPr/>
          </p:nvGrpSpPr>
          <p:grpSpPr>
            <a:xfrm>
              <a:off x="762000" y="2158048"/>
              <a:ext cx="3418356" cy="4588483"/>
              <a:chOff x="1099536" y="1837587"/>
              <a:chExt cx="3418356" cy="4588483"/>
            </a:xfrm>
          </p:grpSpPr>
          <p:sp>
            <p:nvSpPr>
              <p:cNvPr id="5" name="Right Bracket 4"/>
              <p:cNvSpPr/>
              <p:nvPr/>
            </p:nvSpPr>
            <p:spPr>
              <a:xfrm rot="1391230">
                <a:off x="1099536" y="1837587"/>
                <a:ext cx="1208907" cy="3633779"/>
              </a:xfrm>
              <a:prstGeom prst="rightBracket">
                <a:avLst>
                  <a:gd name="adj" fmla="val 38739"/>
                </a:avLst>
              </a:prstGeom>
              <a:ln>
                <a:solidFill>
                  <a:schemeClr val="tx1"/>
                </a:solidFill>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Moon 6"/>
              <p:cNvSpPr/>
              <p:nvPr/>
            </p:nvSpPr>
            <p:spPr>
              <a:xfrm rot="12103961">
                <a:off x="2841492" y="2692270"/>
                <a:ext cx="1676400" cy="3733800"/>
              </a:xfrm>
              <a:prstGeom prst="moon">
                <a:avLst>
                  <a:gd name="adj" fmla="val 87500"/>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grpSp>
        <p:grpSp>
          <p:nvGrpSpPr>
            <p:cNvPr id="28" name="Group 27"/>
            <p:cNvGrpSpPr/>
            <p:nvPr/>
          </p:nvGrpSpPr>
          <p:grpSpPr>
            <a:xfrm rot="2022682">
              <a:off x="1345462" y="1978379"/>
              <a:ext cx="1228095" cy="752534"/>
              <a:chOff x="4944656" y="2951018"/>
              <a:chExt cx="1326603" cy="858982"/>
            </a:xfrm>
          </p:grpSpPr>
          <p:sp>
            <p:nvSpPr>
              <p:cNvPr id="11" name="Rectangle 10"/>
              <p:cNvSpPr/>
              <p:nvPr/>
            </p:nvSpPr>
            <p:spPr>
              <a:xfrm>
                <a:off x="51816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3340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54864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6388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7912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9436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60960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c 17"/>
              <p:cNvSpPr/>
              <p:nvPr/>
            </p:nvSpPr>
            <p:spPr>
              <a:xfrm rot="6839058" flipH="1" flipV="1">
                <a:off x="5403899" y="3205261"/>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Arc 18"/>
              <p:cNvSpPr/>
              <p:nvPr/>
            </p:nvSpPr>
            <p:spPr>
              <a:xfrm rot="6839058" flipH="1" flipV="1">
                <a:off x="5719518" y="3205261"/>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Arc 19"/>
              <p:cNvSpPr/>
              <p:nvPr/>
            </p:nvSpPr>
            <p:spPr>
              <a:xfrm rot="6839058" flipH="1" flipV="1">
                <a:off x="6024318" y="3198740"/>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Arc 20"/>
              <p:cNvSpPr/>
              <p:nvPr/>
            </p:nvSpPr>
            <p:spPr>
              <a:xfrm rot="3443119" flipV="1">
                <a:off x="5520928" y="3371856"/>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Arc 22"/>
              <p:cNvSpPr/>
              <p:nvPr/>
            </p:nvSpPr>
            <p:spPr>
              <a:xfrm rot="3443119" flipV="1">
                <a:off x="5216128" y="3371856"/>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Arc 23"/>
              <p:cNvSpPr/>
              <p:nvPr/>
            </p:nvSpPr>
            <p:spPr>
              <a:xfrm rot="3443119" flipV="1">
                <a:off x="5850189" y="3382843"/>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5624945" y="3560618"/>
                <a:ext cx="562198" cy="249382"/>
              </a:xfrm>
              <a:custGeom>
                <a:avLst/>
                <a:gdLst>
                  <a:gd name="connsiteX0" fmla="*/ 512619 w 562198"/>
                  <a:gd name="connsiteY0" fmla="*/ 0 h 249382"/>
                  <a:gd name="connsiteX1" fmla="*/ 526473 w 562198"/>
                  <a:gd name="connsiteY1" fmla="*/ 221673 h 249382"/>
                  <a:gd name="connsiteX2" fmla="*/ 110837 w 562198"/>
                  <a:gd name="connsiteY2" fmla="*/ 207818 h 249382"/>
                  <a:gd name="connsiteX3" fmla="*/ 0 w 562198"/>
                  <a:gd name="connsiteY3" fmla="*/ 249382 h 249382"/>
                </a:gdLst>
                <a:ahLst/>
                <a:cxnLst>
                  <a:cxn ang="0">
                    <a:pos x="connsiteX0" y="connsiteY0"/>
                  </a:cxn>
                  <a:cxn ang="0">
                    <a:pos x="connsiteX1" y="connsiteY1"/>
                  </a:cxn>
                  <a:cxn ang="0">
                    <a:pos x="connsiteX2" y="connsiteY2"/>
                  </a:cxn>
                  <a:cxn ang="0">
                    <a:pos x="connsiteX3" y="connsiteY3"/>
                  </a:cxn>
                </a:cxnLst>
                <a:rect l="l" t="t" r="r" b="b"/>
                <a:pathLst>
                  <a:path w="562198" h="249382">
                    <a:moveTo>
                      <a:pt x="512619" y="0"/>
                    </a:moveTo>
                    <a:cubicBezTo>
                      <a:pt x="553028" y="93518"/>
                      <a:pt x="593437" y="187037"/>
                      <a:pt x="526473" y="221673"/>
                    </a:cubicBezTo>
                    <a:cubicBezTo>
                      <a:pt x="459509" y="256309"/>
                      <a:pt x="198582" y="203200"/>
                      <a:pt x="110837" y="207818"/>
                    </a:cubicBezTo>
                    <a:cubicBezTo>
                      <a:pt x="23092" y="212436"/>
                      <a:pt x="11546" y="230909"/>
                      <a:pt x="0" y="249382"/>
                    </a:cubicBez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4944656" y="2951018"/>
                <a:ext cx="274795" cy="332509"/>
              </a:xfrm>
              <a:custGeom>
                <a:avLst/>
                <a:gdLst>
                  <a:gd name="connsiteX0" fmla="*/ 250799 w 274795"/>
                  <a:gd name="connsiteY0" fmla="*/ 332509 h 332509"/>
                  <a:gd name="connsiteX1" fmla="*/ 250799 w 274795"/>
                  <a:gd name="connsiteY1" fmla="*/ 221673 h 332509"/>
                  <a:gd name="connsiteX2" fmla="*/ 1417 w 274795"/>
                  <a:gd name="connsiteY2" fmla="*/ 96982 h 332509"/>
                  <a:gd name="connsiteX3" fmla="*/ 167671 w 274795"/>
                  <a:gd name="connsiteY3" fmla="*/ 0 h 332509"/>
                </a:gdLst>
                <a:ahLst/>
                <a:cxnLst>
                  <a:cxn ang="0">
                    <a:pos x="connsiteX0" y="connsiteY0"/>
                  </a:cxn>
                  <a:cxn ang="0">
                    <a:pos x="connsiteX1" y="connsiteY1"/>
                  </a:cxn>
                  <a:cxn ang="0">
                    <a:pos x="connsiteX2" y="connsiteY2"/>
                  </a:cxn>
                  <a:cxn ang="0">
                    <a:pos x="connsiteX3" y="connsiteY3"/>
                  </a:cxn>
                </a:cxnLst>
                <a:rect l="l" t="t" r="r" b="b"/>
                <a:pathLst>
                  <a:path w="274795" h="332509">
                    <a:moveTo>
                      <a:pt x="250799" y="332509"/>
                    </a:moveTo>
                    <a:cubicBezTo>
                      <a:pt x="271581" y="296718"/>
                      <a:pt x="292363" y="260927"/>
                      <a:pt x="250799" y="221673"/>
                    </a:cubicBezTo>
                    <a:cubicBezTo>
                      <a:pt x="209235" y="182419"/>
                      <a:pt x="15272" y="133928"/>
                      <a:pt x="1417" y="96982"/>
                    </a:cubicBezTo>
                    <a:cubicBezTo>
                      <a:pt x="-12438" y="60036"/>
                      <a:pt x="77616" y="30018"/>
                      <a:pt x="167671" y="0"/>
                    </a:cubicBez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9" name="Oval 28"/>
          <p:cNvSpPr/>
          <p:nvPr/>
        </p:nvSpPr>
        <p:spPr>
          <a:xfrm rot="1507878">
            <a:off x="2100582" y="1215584"/>
            <a:ext cx="376779" cy="156852"/>
          </a:xfrm>
          <a:prstGeom prst="ellipse">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3" name="Arc 32"/>
          <p:cNvSpPr/>
          <p:nvPr/>
        </p:nvSpPr>
        <p:spPr>
          <a:xfrm rot="14028358">
            <a:off x="1784056" y="1394441"/>
            <a:ext cx="1112390" cy="2084447"/>
          </a:xfrm>
          <a:prstGeom prst="arc">
            <a:avLst>
              <a:gd name="adj1" fmla="val 16370738"/>
              <a:gd name="adj2" fmla="val 0"/>
            </a:avLst>
          </a:prstGeom>
          <a:ln w="31750" cap="rnd">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5" name="Straight Connector 34"/>
          <p:cNvCxnSpPr/>
          <p:nvPr/>
        </p:nvCxnSpPr>
        <p:spPr>
          <a:xfrm flipV="1">
            <a:off x="1323108" y="2895600"/>
            <a:ext cx="381000" cy="25345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2493815" y="3962400"/>
            <a:ext cx="435635" cy="253916"/>
          </a:xfrm>
          <a:prstGeom prst="rect">
            <a:avLst/>
          </a:prstGeom>
          <a:noFill/>
        </p:spPr>
        <p:txBody>
          <a:bodyPr wrap="square" rtlCol="0">
            <a:spAutoFit/>
          </a:bodyPr>
          <a:lstStyle/>
          <a:p>
            <a:r>
              <a:rPr lang="en-US" sz="1050" b="1" dirty="0" smtClean="0"/>
              <a:t>NE</a:t>
            </a:r>
            <a:endParaRPr lang="en-US" sz="1050" b="1" dirty="0"/>
          </a:p>
        </p:txBody>
      </p:sp>
      <p:sp>
        <p:nvSpPr>
          <p:cNvPr id="38" name="TextBox 37"/>
          <p:cNvSpPr txBox="1"/>
          <p:nvPr/>
        </p:nvSpPr>
        <p:spPr>
          <a:xfrm>
            <a:off x="2329967" y="4267200"/>
            <a:ext cx="440941" cy="253916"/>
          </a:xfrm>
          <a:prstGeom prst="rect">
            <a:avLst/>
          </a:prstGeom>
          <a:noFill/>
        </p:spPr>
        <p:txBody>
          <a:bodyPr wrap="square" rtlCol="0">
            <a:spAutoFit/>
          </a:bodyPr>
          <a:lstStyle/>
          <a:p>
            <a:r>
              <a:rPr lang="en-US" sz="1050" b="1" dirty="0" smtClean="0"/>
              <a:t>NE</a:t>
            </a:r>
            <a:endParaRPr lang="en-US" sz="1050" b="1" dirty="0"/>
          </a:p>
        </p:txBody>
      </p:sp>
      <p:sp>
        <p:nvSpPr>
          <p:cNvPr id="40" name="Flowchart: Connector 39"/>
          <p:cNvSpPr/>
          <p:nvPr/>
        </p:nvSpPr>
        <p:spPr>
          <a:xfrm>
            <a:off x="1580617" y="2971799"/>
            <a:ext cx="595157" cy="548971"/>
          </a:xfrm>
          <a:prstGeom prst="flowChartConnector">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200" dirty="0" smtClean="0"/>
              <a:t>NE</a:t>
            </a:r>
            <a:endParaRPr lang="en-US" sz="1200" dirty="0"/>
          </a:p>
        </p:txBody>
      </p:sp>
      <p:sp>
        <p:nvSpPr>
          <p:cNvPr id="43" name="Chord 42"/>
          <p:cNvSpPr/>
          <p:nvPr/>
        </p:nvSpPr>
        <p:spPr>
          <a:xfrm rot="2333567">
            <a:off x="1827815" y="4064003"/>
            <a:ext cx="616549" cy="529670"/>
          </a:xfrm>
          <a:prstGeom prst="chord">
            <a:avLst>
              <a:gd name="adj1" fmla="val 4268950"/>
              <a:gd name="adj2" fmla="val 15632292"/>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46" name="Isosceles Triangle 45"/>
          <p:cNvSpPr/>
          <p:nvPr/>
        </p:nvSpPr>
        <p:spPr>
          <a:xfrm rot="17581007">
            <a:off x="3074308" y="3984286"/>
            <a:ext cx="775915" cy="1007106"/>
          </a:xfrm>
          <a:prstGeom prst="triangle">
            <a:avLst/>
          </a:prstGeom>
          <a:solidFill>
            <a:srgbClr val="FFFF00">
              <a:alpha val="25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1801914" y="4114800"/>
            <a:ext cx="359394" cy="276999"/>
          </a:xfrm>
          <a:prstGeom prst="rect">
            <a:avLst/>
          </a:prstGeom>
          <a:noFill/>
        </p:spPr>
        <p:txBody>
          <a:bodyPr wrap="none" rtlCol="0">
            <a:spAutoFit/>
          </a:bodyPr>
          <a:lstStyle/>
          <a:p>
            <a:r>
              <a:rPr lang="en-US" sz="1200" dirty="0" smtClean="0">
                <a:solidFill>
                  <a:schemeClr val="bg1"/>
                </a:solidFill>
              </a:rPr>
              <a:t>NE</a:t>
            </a:r>
            <a:endParaRPr lang="en-US" sz="1200" dirty="0">
              <a:solidFill>
                <a:schemeClr val="bg1"/>
              </a:solidFill>
            </a:endParaRPr>
          </a:p>
        </p:txBody>
      </p:sp>
      <p:sp>
        <p:nvSpPr>
          <p:cNvPr id="39" name="Can 38"/>
          <p:cNvSpPr/>
          <p:nvPr/>
        </p:nvSpPr>
        <p:spPr>
          <a:xfrm rot="17770761">
            <a:off x="2997853" y="4047340"/>
            <a:ext cx="381000" cy="580576"/>
          </a:xfrm>
          <a:prstGeom prst="can">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47" name="TextBox 46"/>
          <p:cNvSpPr txBox="1"/>
          <p:nvPr/>
        </p:nvSpPr>
        <p:spPr>
          <a:xfrm>
            <a:off x="4884938" y="1419285"/>
            <a:ext cx="3497062" cy="4801314"/>
          </a:xfrm>
          <a:prstGeom prst="rect">
            <a:avLst/>
          </a:prstGeom>
          <a:noFill/>
        </p:spPr>
        <p:txBody>
          <a:bodyPr wrap="square" rtlCol="0">
            <a:spAutoFit/>
          </a:bodyPr>
          <a:lstStyle/>
          <a:p>
            <a:r>
              <a:rPr lang="en-US" dirty="0" smtClean="0"/>
              <a:t>Under conditions of opioid use (Vicodin, </a:t>
            </a:r>
            <a:r>
              <a:rPr lang="en-US" dirty="0" err="1" smtClean="0"/>
              <a:t>Oxycontin</a:t>
            </a:r>
            <a:r>
              <a:rPr lang="en-US" dirty="0" smtClean="0"/>
              <a:t>, Heroin, etc.), there is an increase in mu-opioid receptor activation. This activation acts as a hard “brake” to reduce the release of norepinephrine (NE). </a:t>
            </a:r>
          </a:p>
          <a:p>
            <a:endParaRPr lang="en-US" dirty="0"/>
          </a:p>
          <a:p>
            <a:r>
              <a:rPr lang="en-US" dirty="0" smtClean="0"/>
              <a:t>This leads to the typical biological effects of opioids:</a:t>
            </a:r>
          </a:p>
          <a:p>
            <a:endParaRPr lang="en-US" dirty="0"/>
          </a:p>
          <a:p>
            <a:pPr marL="285750" indent="-285750">
              <a:buFont typeface="Arial" pitchFamily="34" charset="0"/>
              <a:buChar char="•"/>
            </a:pPr>
            <a:r>
              <a:rPr lang="en-US" dirty="0"/>
              <a:t>Drowsiness</a:t>
            </a:r>
          </a:p>
          <a:p>
            <a:pPr marL="285750" indent="-285750">
              <a:buFont typeface="Arial" pitchFamily="34" charset="0"/>
              <a:buChar char="•"/>
            </a:pPr>
            <a:r>
              <a:rPr lang="en-US" dirty="0" smtClean="0"/>
              <a:t>Slowed breathing </a:t>
            </a:r>
            <a:endParaRPr lang="en-US" dirty="0"/>
          </a:p>
          <a:p>
            <a:pPr marL="285750" indent="-285750">
              <a:buFont typeface="Arial" pitchFamily="34" charset="0"/>
              <a:buChar char="•"/>
            </a:pPr>
            <a:r>
              <a:rPr lang="en-US" dirty="0"/>
              <a:t>Low blood pressure</a:t>
            </a:r>
          </a:p>
          <a:p>
            <a:pPr marL="285750" indent="-285750">
              <a:buFont typeface="Arial" pitchFamily="34" charset="0"/>
              <a:buChar char="•"/>
            </a:pPr>
            <a:r>
              <a:rPr lang="en-US" dirty="0"/>
              <a:t>Reduced alertness</a:t>
            </a:r>
          </a:p>
          <a:p>
            <a:endParaRPr lang="en-US" dirty="0" smtClean="0"/>
          </a:p>
          <a:p>
            <a:r>
              <a:rPr lang="en-US" dirty="0" smtClean="0"/>
              <a:t> </a:t>
            </a:r>
            <a:endParaRPr lang="en-US" dirty="0"/>
          </a:p>
        </p:txBody>
      </p:sp>
      <p:sp>
        <p:nvSpPr>
          <p:cNvPr id="49" name="TextBox 48"/>
          <p:cNvSpPr txBox="1"/>
          <p:nvPr/>
        </p:nvSpPr>
        <p:spPr>
          <a:xfrm rot="17588069">
            <a:off x="2839538" y="4259363"/>
            <a:ext cx="1689679" cy="646331"/>
          </a:xfrm>
          <a:prstGeom prst="rect">
            <a:avLst/>
          </a:prstGeom>
          <a:noFill/>
        </p:spPr>
        <p:txBody>
          <a:bodyPr wrap="square" rtlCol="0">
            <a:spAutoFit/>
          </a:bodyPr>
          <a:lstStyle/>
          <a:p>
            <a:pPr algn="ctr"/>
            <a:r>
              <a:rPr lang="en-US" dirty="0" smtClean="0"/>
              <a:t>Reduced Activation</a:t>
            </a:r>
            <a:endParaRPr lang="en-US" dirty="0"/>
          </a:p>
        </p:txBody>
      </p:sp>
      <p:sp>
        <p:nvSpPr>
          <p:cNvPr id="45" name="TextBox 44"/>
          <p:cNvSpPr txBox="1"/>
          <p:nvPr/>
        </p:nvSpPr>
        <p:spPr>
          <a:xfrm>
            <a:off x="2940214" y="1639669"/>
            <a:ext cx="2040494" cy="646331"/>
          </a:xfrm>
          <a:prstGeom prst="rect">
            <a:avLst/>
          </a:prstGeom>
          <a:noFill/>
        </p:spPr>
        <p:txBody>
          <a:bodyPr wrap="square" rtlCol="0">
            <a:spAutoFit/>
          </a:bodyPr>
          <a:lstStyle/>
          <a:p>
            <a:r>
              <a:rPr lang="en-US" dirty="0"/>
              <a:t>m</a:t>
            </a:r>
            <a:r>
              <a:rPr lang="en-US" dirty="0" smtClean="0"/>
              <a:t>u-opioid receptor </a:t>
            </a:r>
            <a:endParaRPr lang="en-US" dirty="0"/>
          </a:p>
        </p:txBody>
      </p:sp>
      <p:sp>
        <p:nvSpPr>
          <p:cNvPr id="50" name="TextBox 49"/>
          <p:cNvSpPr txBox="1"/>
          <p:nvPr/>
        </p:nvSpPr>
        <p:spPr>
          <a:xfrm>
            <a:off x="484908" y="5269468"/>
            <a:ext cx="2238349" cy="369332"/>
          </a:xfrm>
          <a:prstGeom prst="rect">
            <a:avLst/>
          </a:prstGeom>
          <a:noFill/>
        </p:spPr>
        <p:txBody>
          <a:bodyPr wrap="square" rtlCol="0">
            <a:spAutoFit/>
          </a:bodyPr>
          <a:lstStyle/>
          <a:p>
            <a:r>
              <a:rPr lang="en-US" dirty="0" smtClean="0"/>
              <a:t>Locus </a:t>
            </a:r>
            <a:r>
              <a:rPr lang="en-US" dirty="0" err="1" smtClean="0"/>
              <a:t>Coeruleus</a:t>
            </a:r>
            <a:endParaRPr lang="en-US" dirty="0"/>
          </a:p>
        </p:txBody>
      </p:sp>
      <p:sp>
        <p:nvSpPr>
          <p:cNvPr id="51" name="Flowchart: Connector 50"/>
          <p:cNvSpPr/>
          <p:nvPr/>
        </p:nvSpPr>
        <p:spPr>
          <a:xfrm>
            <a:off x="1179689" y="4278467"/>
            <a:ext cx="595157" cy="548971"/>
          </a:xfrm>
          <a:prstGeom prst="flowChartConnector">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200" dirty="0" smtClean="0"/>
              <a:t>NE</a:t>
            </a:r>
            <a:endParaRPr lang="en-US" sz="1200" dirty="0"/>
          </a:p>
        </p:txBody>
      </p:sp>
      <p:sp>
        <p:nvSpPr>
          <p:cNvPr id="52" name="Flowchart: Connector 51"/>
          <p:cNvSpPr/>
          <p:nvPr/>
        </p:nvSpPr>
        <p:spPr>
          <a:xfrm>
            <a:off x="1069538" y="3540387"/>
            <a:ext cx="595157" cy="548971"/>
          </a:xfrm>
          <a:prstGeom prst="flowChartConnector">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200" dirty="0" smtClean="0"/>
              <a:t>NE</a:t>
            </a:r>
            <a:endParaRPr lang="en-US" sz="1200" dirty="0"/>
          </a:p>
        </p:txBody>
      </p:sp>
      <p:sp>
        <p:nvSpPr>
          <p:cNvPr id="4" name="TextBox 3"/>
          <p:cNvSpPr txBox="1"/>
          <p:nvPr/>
        </p:nvSpPr>
        <p:spPr>
          <a:xfrm>
            <a:off x="2420220" y="1143000"/>
            <a:ext cx="1846980" cy="369332"/>
          </a:xfrm>
          <a:prstGeom prst="rect">
            <a:avLst/>
          </a:prstGeom>
          <a:noFill/>
        </p:spPr>
        <p:txBody>
          <a:bodyPr wrap="none" rtlCol="0">
            <a:spAutoFit/>
          </a:bodyPr>
          <a:lstStyle/>
          <a:p>
            <a:r>
              <a:rPr lang="en-US" dirty="0" smtClean="0"/>
              <a:t>Opioid (Heroin)</a:t>
            </a:r>
            <a:endParaRPr lang="en-US" dirty="0"/>
          </a:p>
        </p:txBody>
      </p:sp>
      <p:sp>
        <p:nvSpPr>
          <p:cNvPr id="42" name="TextBox 41"/>
          <p:cNvSpPr txBox="1"/>
          <p:nvPr/>
        </p:nvSpPr>
        <p:spPr>
          <a:xfrm>
            <a:off x="76200" y="1676400"/>
            <a:ext cx="1782860" cy="523220"/>
          </a:xfrm>
          <a:prstGeom prst="rect">
            <a:avLst/>
          </a:prstGeom>
          <a:noFill/>
        </p:spPr>
        <p:txBody>
          <a:bodyPr wrap="none" rtlCol="0">
            <a:spAutoFit/>
          </a:bodyPr>
          <a:lstStyle/>
          <a:p>
            <a:r>
              <a:rPr lang="en-US" sz="1400" dirty="0" smtClean="0">
                <a:solidFill>
                  <a:srgbClr val="FF0000"/>
                </a:solidFill>
              </a:rPr>
              <a:t>Hard “Brake” that </a:t>
            </a:r>
          </a:p>
          <a:p>
            <a:r>
              <a:rPr lang="en-US" sz="1400" dirty="0" smtClean="0">
                <a:solidFill>
                  <a:srgbClr val="FF0000"/>
                </a:solidFill>
              </a:rPr>
              <a:t>reduces NE release</a:t>
            </a:r>
            <a:endParaRPr lang="en-US" sz="1400" dirty="0">
              <a:solidFill>
                <a:srgbClr val="FF0000"/>
              </a:solidFill>
            </a:endParaRPr>
          </a:p>
        </p:txBody>
      </p:sp>
      <p:sp>
        <p:nvSpPr>
          <p:cNvPr id="41" name="TextBox 40"/>
          <p:cNvSpPr txBox="1"/>
          <p:nvPr/>
        </p:nvSpPr>
        <p:spPr>
          <a:xfrm>
            <a:off x="2743200" y="6324600"/>
            <a:ext cx="3657600" cy="523220"/>
          </a:xfrm>
          <a:prstGeom prst="rect">
            <a:avLst/>
          </a:prstGeom>
          <a:noFill/>
        </p:spPr>
        <p:txBody>
          <a:bodyPr wrap="square" rtlCol="0" anchor="b">
            <a:spAutoFit/>
          </a:bodyPr>
          <a:lstStyle/>
          <a:p>
            <a:pPr algn="ctr"/>
            <a:r>
              <a:rPr lang="en-US" sz="1400" dirty="0">
                <a:solidFill>
                  <a:schemeClr val="tx1">
                    <a:lumMod val="50000"/>
                  </a:schemeClr>
                </a:solidFill>
              </a:rPr>
              <a:t>© 2017 The Recovery Research Network</a:t>
            </a:r>
          </a:p>
          <a:p>
            <a:pPr algn="ctr"/>
            <a:endParaRPr lang="en-US" sz="1400" b="1" dirty="0"/>
          </a:p>
        </p:txBody>
      </p:sp>
    </p:spTree>
    <p:extLst>
      <p:ext uri="{BB962C8B-B14F-4D97-AF65-F5344CB8AC3E}">
        <p14:creationId xmlns:p14="http://schemas.microsoft.com/office/powerpoint/2010/main" val="4196851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0-#ppt_w/2"/>
                                          </p:val>
                                        </p:tav>
                                        <p:tav tm="100000">
                                          <p:val>
                                            <p:strVal val="#ppt_x"/>
                                          </p:val>
                                        </p:tav>
                                      </p:tavLst>
                                    </p:anim>
                                    <p:anim calcmode="lin" valueType="num">
                                      <p:cBhvr additive="base">
                                        <p:cTn id="8" dur="500" fill="hold"/>
                                        <p:tgtEl>
                                          <p:spTgt spid="29"/>
                                        </p:tgtEl>
                                        <p:attrNameLst>
                                          <p:attrName>ppt_y</p:attrName>
                                        </p:attrNameLst>
                                      </p:cBhvr>
                                      <p:tavLst>
                                        <p:tav tm="0">
                                          <p:val>
                                            <p:strVal val="#ppt_y"/>
                                          </p:val>
                                        </p:tav>
                                        <p:tav tm="100000">
                                          <p:val>
                                            <p:strVal val="#ppt_y"/>
                                          </p:val>
                                        </p:tav>
                                      </p:tavLst>
                                    </p:anim>
                                  </p:childTnLst>
                                </p:cTn>
                              </p:par>
                              <p:par>
                                <p:cTn id="9" presetID="1" presetClass="entr" presetSubtype="0" fill="hold" grpId="0" nodeType="withEffect">
                                  <p:stCondLst>
                                    <p:cond delay="2000"/>
                                  </p:stCondLst>
                                  <p:childTnLst>
                                    <p:set>
                                      <p:cBhvr>
                                        <p:cTn id="10" dur="1" fill="hold">
                                          <p:stCondLst>
                                            <p:cond delay="0"/>
                                          </p:stCondLst>
                                        </p:cTn>
                                        <p:tgtEl>
                                          <p:spTgt spid="37"/>
                                        </p:tgtEl>
                                        <p:attrNameLst>
                                          <p:attrName>style.visibility</p:attrName>
                                        </p:attrNameLst>
                                      </p:cBhvr>
                                      <p:to>
                                        <p:strVal val="visible"/>
                                      </p:to>
                                    </p:set>
                                  </p:childTnLst>
                                </p:cTn>
                              </p:par>
                              <p:par>
                                <p:cTn id="11" presetID="1" presetClass="entr" presetSubtype="0" fill="hold" grpId="0" nodeType="withEffect">
                                  <p:stCondLst>
                                    <p:cond delay="2000"/>
                                  </p:stCondLst>
                                  <p:childTnLst>
                                    <p:set>
                                      <p:cBhvr>
                                        <p:cTn id="12" dur="1" fill="hold">
                                          <p:stCondLst>
                                            <p:cond delay="0"/>
                                          </p:stCondLst>
                                        </p:cTn>
                                        <p:tgtEl>
                                          <p:spTgt spid="38"/>
                                        </p:tgtEl>
                                        <p:attrNameLst>
                                          <p:attrName>style.visibility</p:attrName>
                                        </p:attrNameLst>
                                      </p:cBhvr>
                                      <p:to>
                                        <p:strVal val="visible"/>
                                      </p:to>
                                    </p:set>
                                  </p:childTnLst>
                                </p:cTn>
                              </p:par>
                              <p:par>
                                <p:cTn id="13" presetID="1" presetClass="entr" presetSubtype="0" fill="hold" grpId="0" nodeType="withEffect">
                                  <p:stCondLst>
                                    <p:cond delay="1000"/>
                                  </p:stCondLst>
                                  <p:childTnLst>
                                    <p:set>
                                      <p:cBhvr>
                                        <p:cTn id="14" dur="1" fill="hold">
                                          <p:stCondLst>
                                            <p:cond delay="0"/>
                                          </p:stCondLst>
                                        </p:cTn>
                                        <p:tgtEl>
                                          <p:spTgt spid="33"/>
                                        </p:tgtEl>
                                        <p:attrNameLst>
                                          <p:attrName>style.visibility</p:attrName>
                                        </p:attrNameLst>
                                      </p:cBhvr>
                                      <p:to>
                                        <p:strVal val="visible"/>
                                      </p:to>
                                    </p:set>
                                  </p:childTnLst>
                                </p:cTn>
                              </p:par>
                              <p:par>
                                <p:cTn id="15" presetID="1" presetClass="entr" presetSubtype="0" fill="hold" nodeType="withEffect">
                                  <p:stCondLst>
                                    <p:cond delay="1000"/>
                                  </p:stCondLst>
                                  <p:childTnLst>
                                    <p:set>
                                      <p:cBhvr>
                                        <p:cTn id="16" dur="1" fill="hold">
                                          <p:stCondLst>
                                            <p:cond delay="0"/>
                                          </p:stCondLst>
                                        </p:cTn>
                                        <p:tgtEl>
                                          <p:spTgt spid="35"/>
                                        </p:tgtEl>
                                        <p:attrNameLst>
                                          <p:attrName>style.visibility</p:attrName>
                                        </p:attrNameLst>
                                      </p:cBhvr>
                                      <p:to>
                                        <p:strVal val="visible"/>
                                      </p:to>
                                    </p:set>
                                  </p:childTnLst>
                                </p:cTn>
                              </p:par>
                              <p:par>
                                <p:cTn id="17" presetID="10" presetClass="entr" presetSubtype="0" fill="hold" grpId="0" nodeType="withEffect">
                                  <p:stCondLst>
                                    <p:cond delay="2000"/>
                                  </p:stCondLst>
                                  <p:childTnLst>
                                    <p:set>
                                      <p:cBhvr>
                                        <p:cTn id="18" dur="1" fill="hold">
                                          <p:stCondLst>
                                            <p:cond delay="0"/>
                                          </p:stCondLst>
                                        </p:cTn>
                                        <p:tgtEl>
                                          <p:spTgt spid="46"/>
                                        </p:tgtEl>
                                        <p:attrNameLst>
                                          <p:attrName>style.visibility</p:attrName>
                                        </p:attrNameLst>
                                      </p:cBhvr>
                                      <p:to>
                                        <p:strVal val="visible"/>
                                      </p:to>
                                    </p:set>
                                    <p:animEffect transition="in" filter="fade">
                                      <p:cBhvr>
                                        <p:cTn id="19" dur="500"/>
                                        <p:tgtEl>
                                          <p:spTgt spid="46"/>
                                        </p:tgtEl>
                                      </p:cBhvr>
                                    </p:animEffect>
                                  </p:childTnLst>
                                </p:cTn>
                              </p:par>
                              <p:par>
                                <p:cTn id="20" presetID="1" presetClass="entr" presetSubtype="0" fill="hold" grpId="0" nodeType="withEffect">
                                  <p:stCondLst>
                                    <p:cond delay="1000"/>
                                  </p:stCondLst>
                                  <p:childTnLst>
                                    <p:set>
                                      <p:cBhvr>
                                        <p:cTn id="21" dur="1" fill="hold">
                                          <p:stCondLst>
                                            <p:cond delay="0"/>
                                          </p:stCondLst>
                                        </p:cTn>
                                        <p:tgtEl>
                                          <p:spTgt spid="42"/>
                                        </p:tgtEl>
                                        <p:attrNameLst>
                                          <p:attrName>style.visibility</p:attrName>
                                        </p:attrNameLst>
                                      </p:cBhvr>
                                      <p:to>
                                        <p:strVal val="visible"/>
                                      </p:to>
                                    </p:set>
                                  </p:childTnLst>
                                </p:cTn>
                              </p:par>
                              <p:par>
                                <p:cTn id="22" presetID="2" presetClass="entr" presetSubtype="8" fill="hold" grpId="0" nodeType="with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additive="base">
                                        <p:cTn id="24" dur="500" fill="hold"/>
                                        <p:tgtEl>
                                          <p:spTgt spid="4"/>
                                        </p:tgtEl>
                                        <p:attrNameLst>
                                          <p:attrName>ppt_x</p:attrName>
                                        </p:attrNameLst>
                                      </p:cBhvr>
                                      <p:tavLst>
                                        <p:tav tm="0">
                                          <p:val>
                                            <p:strVal val="0-#ppt_w/2"/>
                                          </p:val>
                                        </p:tav>
                                        <p:tav tm="100000">
                                          <p:val>
                                            <p:strVal val="#ppt_x"/>
                                          </p:val>
                                        </p:tav>
                                      </p:tavLst>
                                    </p:anim>
                                    <p:anim calcmode="lin" valueType="num">
                                      <p:cBhvr additive="base">
                                        <p:cTn id="25" dur="500" fill="hold"/>
                                        <p:tgtEl>
                                          <p:spTgt spid="4"/>
                                        </p:tgtEl>
                                        <p:attrNameLst>
                                          <p:attrName>ppt_y</p:attrName>
                                        </p:attrNameLst>
                                      </p:cBhvr>
                                      <p:tavLst>
                                        <p:tav tm="0">
                                          <p:val>
                                            <p:strVal val="#ppt_y"/>
                                          </p:val>
                                        </p:tav>
                                        <p:tav tm="100000">
                                          <p:val>
                                            <p:strVal val="#ppt_y"/>
                                          </p:val>
                                        </p:tav>
                                      </p:tavLst>
                                    </p:anim>
                                  </p:childTnLst>
                                </p:cTn>
                              </p:par>
                              <p:par>
                                <p:cTn id="26" presetID="1" presetClass="entr" presetSubtype="0" fill="hold" grpId="0" nodeType="withEffect">
                                  <p:stCondLst>
                                    <p:cond delay="2000"/>
                                  </p:stCondLst>
                                  <p:childTnLst>
                                    <p:set>
                                      <p:cBhvr>
                                        <p:cTn id="27"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7" grpId="0"/>
      <p:bldP spid="38" grpId="0"/>
      <p:bldP spid="46" grpId="0" animBg="1"/>
      <p:bldP spid="49" grpId="0"/>
      <p:bldP spid="4" grpId="0"/>
      <p:bldP spid="42"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924800" cy="1143000"/>
          </a:xfrm>
        </p:spPr>
        <p:txBody>
          <a:bodyPr anchor="t">
            <a:normAutofit/>
          </a:bodyPr>
          <a:lstStyle/>
          <a:p>
            <a:pPr algn="ctr"/>
            <a:r>
              <a:rPr lang="en-US" dirty="0" smtClean="0"/>
              <a:t>Brain Driving Withdrawal</a:t>
            </a:r>
            <a:endParaRPr lang="en-US" dirty="0"/>
          </a:p>
        </p:txBody>
      </p:sp>
      <p:grpSp>
        <p:nvGrpSpPr>
          <p:cNvPr id="30" name="Group 29"/>
          <p:cNvGrpSpPr/>
          <p:nvPr/>
        </p:nvGrpSpPr>
        <p:grpSpPr>
          <a:xfrm>
            <a:off x="814038" y="1480248"/>
            <a:ext cx="3418356" cy="4768152"/>
            <a:chOff x="762000" y="1978379"/>
            <a:chExt cx="3418356" cy="4768152"/>
          </a:xfrm>
        </p:grpSpPr>
        <p:grpSp>
          <p:nvGrpSpPr>
            <p:cNvPr id="10" name="Group 9"/>
            <p:cNvGrpSpPr/>
            <p:nvPr/>
          </p:nvGrpSpPr>
          <p:grpSpPr>
            <a:xfrm>
              <a:off x="762000" y="2158048"/>
              <a:ext cx="3418356" cy="4588483"/>
              <a:chOff x="1099536" y="1837587"/>
              <a:chExt cx="3418356" cy="4588483"/>
            </a:xfrm>
          </p:grpSpPr>
          <p:sp>
            <p:nvSpPr>
              <p:cNvPr id="5" name="Right Bracket 4"/>
              <p:cNvSpPr/>
              <p:nvPr/>
            </p:nvSpPr>
            <p:spPr>
              <a:xfrm rot="1391230">
                <a:off x="1099536" y="1837587"/>
                <a:ext cx="1208907" cy="3633779"/>
              </a:xfrm>
              <a:prstGeom prst="rightBracket">
                <a:avLst>
                  <a:gd name="adj" fmla="val 38739"/>
                </a:avLst>
              </a:prstGeom>
              <a:ln>
                <a:solidFill>
                  <a:schemeClr val="tx1"/>
                </a:solidFill>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Moon 6"/>
              <p:cNvSpPr/>
              <p:nvPr/>
            </p:nvSpPr>
            <p:spPr>
              <a:xfrm rot="12103961">
                <a:off x="2841492" y="2692270"/>
                <a:ext cx="1676400" cy="3733800"/>
              </a:xfrm>
              <a:prstGeom prst="moon">
                <a:avLst>
                  <a:gd name="adj" fmla="val 87500"/>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grpSp>
        <p:grpSp>
          <p:nvGrpSpPr>
            <p:cNvPr id="28" name="Group 27"/>
            <p:cNvGrpSpPr/>
            <p:nvPr/>
          </p:nvGrpSpPr>
          <p:grpSpPr>
            <a:xfrm rot="2022682">
              <a:off x="1345462" y="1978379"/>
              <a:ext cx="1228095" cy="752534"/>
              <a:chOff x="4944656" y="2951018"/>
              <a:chExt cx="1326603" cy="858982"/>
            </a:xfrm>
          </p:grpSpPr>
          <p:sp>
            <p:nvSpPr>
              <p:cNvPr id="11" name="Rectangle 10"/>
              <p:cNvSpPr/>
              <p:nvPr/>
            </p:nvSpPr>
            <p:spPr>
              <a:xfrm>
                <a:off x="51816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3340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54864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6388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7912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9436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60960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c 17"/>
              <p:cNvSpPr/>
              <p:nvPr/>
            </p:nvSpPr>
            <p:spPr>
              <a:xfrm rot="6839058" flipH="1" flipV="1">
                <a:off x="5403899" y="3205261"/>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Arc 18"/>
              <p:cNvSpPr/>
              <p:nvPr/>
            </p:nvSpPr>
            <p:spPr>
              <a:xfrm rot="6839058" flipH="1" flipV="1">
                <a:off x="5719518" y="3205261"/>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Arc 19"/>
              <p:cNvSpPr/>
              <p:nvPr/>
            </p:nvSpPr>
            <p:spPr>
              <a:xfrm rot="6839058" flipH="1" flipV="1">
                <a:off x="6024318" y="3198740"/>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Arc 20"/>
              <p:cNvSpPr/>
              <p:nvPr/>
            </p:nvSpPr>
            <p:spPr>
              <a:xfrm rot="3443119" flipV="1">
                <a:off x="5520928" y="3371856"/>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Arc 22"/>
              <p:cNvSpPr/>
              <p:nvPr/>
            </p:nvSpPr>
            <p:spPr>
              <a:xfrm rot="3443119" flipV="1">
                <a:off x="5216128" y="3371856"/>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Arc 23"/>
              <p:cNvSpPr/>
              <p:nvPr/>
            </p:nvSpPr>
            <p:spPr>
              <a:xfrm rot="3443119" flipV="1">
                <a:off x="5850189" y="3382843"/>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5624945" y="3560618"/>
                <a:ext cx="562198" cy="249382"/>
              </a:xfrm>
              <a:custGeom>
                <a:avLst/>
                <a:gdLst>
                  <a:gd name="connsiteX0" fmla="*/ 512619 w 562198"/>
                  <a:gd name="connsiteY0" fmla="*/ 0 h 249382"/>
                  <a:gd name="connsiteX1" fmla="*/ 526473 w 562198"/>
                  <a:gd name="connsiteY1" fmla="*/ 221673 h 249382"/>
                  <a:gd name="connsiteX2" fmla="*/ 110837 w 562198"/>
                  <a:gd name="connsiteY2" fmla="*/ 207818 h 249382"/>
                  <a:gd name="connsiteX3" fmla="*/ 0 w 562198"/>
                  <a:gd name="connsiteY3" fmla="*/ 249382 h 249382"/>
                </a:gdLst>
                <a:ahLst/>
                <a:cxnLst>
                  <a:cxn ang="0">
                    <a:pos x="connsiteX0" y="connsiteY0"/>
                  </a:cxn>
                  <a:cxn ang="0">
                    <a:pos x="connsiteX1" y="connsiteY1"/>
                  </a:cxn>
                  <a:cxn ang="0">
                    <a:pos x="connsiteX2" y="connsiteY2"/>
                  </a:cxn>
                  <a:cxn ang="0">
                    <a:pos x="connsiteX3" y="connsiteY3"/>
                  </a:cxn>
                </a:cxnLst>
                <a:rect l="l" t="t" r="r" b="b"/>
                <a:pathLst>
                  <a:path w="562198" h="249382">
                    <a:moveTo>
                      <a:pt x="512619" y="0"/>
                    </a:moveTo>
                    <a:cubicBezTo>
                      <a:pt x="553028" y="93518"/>
                      <a:pt x="593437" y="187037"/>
                      <a:pt x="526473" y="221673"/>
                    </a:cubicBezTo>
                    <a:cubicBezTo>
                      <a:pt x="459509" y="256309"/>
                      <a:pt x="198582" y="203200"/>
                      <a:pt x="110837" y="207818"/>
                    </a:cubicBezTo>
                    <a:cubicBezTo>
                      <a:pt x="23092" y="212436"/>
                      <a:pt x="11546" y="230909"/>
                      <a:pt x="0" y="249382"/>
                    </a:cubicBez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4944656" y="2951018"/>
                <a:ext cx="274795" cy="332509"/>
              </a:xfrm>
              <a:custGeom>
                <a:avLst/>
                <a:gdLst>
                  <a:gd name="connsiteX0" fmla="*/ 250799 w 274795"/>
                  <a:gd name="connsiteY0" fmla="*/ 332509 h 332509"/>
                  <a:gd name="connsiteX1" fmla="*/ 250799 w 274795"/>
                  <a:gd name="connsiteY1" fmla="*/ 221673 h 332509"/>
                  <a:gd name="connsiteX2" fmla="*/ 1417 w 274795"/>
                  <a:gd name="connsiteY2" fmla="*/ 96982 h 332509"/>
                  <a:gd name="connsiteX3" fmla="*/ 167671 w 274795"/>
                  <a:gd name="connsiteY3" fmla="*/ 0 h 332509"/>
                </a:gdLst>
                <a:ahLst/>
                <a:cxnLst>
                  <a:cxn ang="0">
                    <a:pos x="connsiteX0" y="connsiteY0"/>
                  </a:cxn>
                  <a:cxn ang="0">
                    <a:pos x="connsiteX1" y="connsiteY1"/>
                  </a:cxn>
                  <a:cxn ang="0">
                    <a:pos x="connsiteX2" y="connsiteY2"/>
                  </a:cxn>
                  <a:cxn ang="0">
                    <a:pos x="connsiteX3" y="connsiteY3"/>
                  </a:cxn>
                </a:cxnLst>
                <a:rect l="l" t="t" r="r" b="b"/>
                <a:pathLst>
                  <a:path w="274795" h="332509">
                    <a:moveTo>
                      <a:pt x="250799" y="332509"/>
                    </a:moveTo>
                    <a:cubicBezTo>
                      <a:pt x="271581" y="296718"/>
                      <a:pt x="292363" y="260927"/>
                      <a:pt x="250799" y="221673"/>
                    </a:cubicBezTo>
                    <a:cubicBezTo>
                      <a:pt x="209235" y="182419"/>
                      <a:pt x="15272" y="133928"/>
                      <a:pt x="1417" y="96982"/>
                    </a:cubicBezTo>
                    <a:cubicBezTo>
                      <a:pt x="-12438" y="60036"/>
                      <a:pt x="77616" y="30018"/>
                      <a:pt x="167671" y="0"/>
                    </a:cubicBez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0" name="Flowchart: Connector 39"/>
          <p:cNvSpPr/>
          <p:nvPr/>
        </p:nvSpPr>
        <p:spPr>
          <a:xfrm>
            <a:off x="1328856" y="3091098"/>
            <a:ext cx="608399" cy="538475"/>
          </a:xfrm>
          <a:prstGeom prst="flowChartConnector">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200" dirty="0" smtClean="0"/>
              <a:t>NE</a:t>
            </a:r>
            <a:endParaRPr lang="en-US" sz="1200" dirty="0"/>
          </a:p>
        </p:txBody>
      </p:sp>
      <p:sp>
        <p:nvSpPr>
          <p:cNvPr id="43" name="Chord 42"/>
          <p:cNvSpPr/>
          <p:nvPr/>
        </p:nvSpPr>
        <p:spPr>
          <a:xfrm rot="2254729">
            <a:off x="1395341" y="4099272"/>
            <a:ext cx="616549" cy="529670"/>
          </a:xfrm>
          <a:prstGeom prst="chord">
            <a:avLst>
              <a:gd name="adj1" fmla="val 4268950"/>
              <a:gd name="adj2" fmla="val 15632292"/>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46" name="Isosceles Triangle 45"/>
          <p:cNvSpPr/>
          <p:nvPr/>
        </p:nvSpPr>
        <p:spPr>
          <a:xfrm rot="17581007">
            <a:off x="2168942" y="3628581"/>
            <a:ext cx="2402847" cy="1590362"/>
          </a:xfrm>
          <a:prstGeom prst="triangle">
            <a:avLst/>
          </a:prstGeom>
          <a:solidFill>
            <a:srgbClr val="FF0000">
              <a:alpha val="25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1369044" y="4150069"/>
            <a:ext cx="359394" cy="276999"/>
          </a:xfrm>
          <a:prstGeom prst="rect">
            <a:avLst/>
          </a:prstGeom>
          <a:noFill/>
        </p:spPr>
        <p:txBody>
          <a:bodyPr wrap="none" rtlCol="0">
            <a:spAutoFit/>
          </a:bodyPr>
          <a:lstStyle/>
          <a:p>
            <a:r>
              <a:rPr lang="en-US" sz="1200" dirty="0" smtClean="0">
                <a:solidFill>
                  <a:schemeClr val="bg1"/>
                </a:solidFill>
              </a:rPr>
              <a:t>NE</a:t>
            </a:r>
            <a:endParaRPr lang="en-US" sz="1200" dirty="0">
              <a:solidFill>
                <a:schemeClr val="bg1"/>
              </a:solidFill>
            </a:endParaRPr>
          </a:p>
        </p:txBody>
      </p:sp>
      <p:sp>
        <p:nvSpPr>
          <p:cNvPr id="39" name="Can 38"/>
          <p:cNvSpPr/>
          <p:nvPr/>
        </p:nvSpPr>
        <p:spPr>
          <a:xfrm rot="17770761">
            <a:off x="2564983" y="3854009"/>
            <a:ext cx="381000" cy="580576"/>
          </a:xfrm>
          <a:prstGeom prst="can">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56" name="TextBox 55"/>
          <p:cNvSpPr txBox="1"/>
          <p:nvPr/>
        </p:nvSpPr>
        <p:spPr>
          <a:xfrm>
            <a:off x="2085192" y="4207159"/>
            <a:ext cx="676670" cy="400110"/>
          </a:xfrm>
          <a:prstGeom prst="rect">
            <a:avLst/>
          </a:prstGeom>
          <a:noFill/>
        </p:spPr>
        <p:txBody>
          <a:bodyPr wrap="square" rtlCol="0">
            <a:spAutoFit/>
          </a:bodyPr>
          <a:lstStyle/>
          <a:p>
            <a:r>
              <a:rPr lang="en-US" sz="2000" b="1" dirty="0" smtClean="0"/>
              <a:t>NE</a:t>
            </a:r>
            <a:endParaRPr lang="en-US" sz="2000" b="1" dirty="0"/>
          </a:p>
        </p:txBody>
      </p:sp>
      <p:sp>
        <p:nvSpPr>
          <p:cNvPr id="57" name="TextBox 56"/>
          <p:cNvSpPr txBox="1"/>
          <p:nvPr/>
        </p:nvSpPr>
        <p:spPr>
          <a:xfrm>
            <a:off x="1652238" y="4283359"/>
            <a:ext cx="654782" cy="400110"/>
          </a:xfrm>
          <a:prstGeom prst="rect">
            <a:avLst/>
          </a:prstGeom>
          <a:noFill/>
        </p:spPr>
        <p:txBody>
          <a:bodyPr wrap="square" rtlCol="0">
            <a:spAutoFit/>
          </a:bodyPr>
          <a:lstStyle/>
          <a:p>
            <a:r>
              <a:rPr lang="en-US" sz="2000" b="1" dirty="0" smtClean="0"/>
              <a:t>NE</a:t>
            </a:r>
            <a:endParaRPr lang="en-US" sz="2000" b="1" dirty="0"/>
          </a:p>
        </p:txBody>
      </p:sp>
      <p:sp>
        <p:nvSpPr>
          <p:cNvPr id="58" name="TextBox 57"/>
          <p:cNvSpPr txBox="1"/>
          <p:nvPr/>
        </p:nvSpPr>
        <p:spPr>
          <a:xfrm>
            <a:off x="1979449" y="4588159"/>
            <a:ext cx="739589" cy="400110"/>
          </a:xfrm>
          <a:prstGeom prst="rect">
            <a:avLst/>
          </a:prstGeom>
          <a:noFill/>
        </p:spPr>
        <p:txBody>
          <a:bodyPr wrap="square" rtlCol="0">
            <a:spAutoFit/>
          </a:bodyPr>
          <a:lstStyle/>
          <a:p>
            <a:r>
              <a:rPr lang="en-US" sz="2000" b="1" dirty="0" smtClean="0"/>
              <a:t>NE</a:t>
            </a:r>
            <a:endParaRPr lang="en-US" sz="2000" b="1" dirty="0"/>
          </a:p>
        </p:txBody>
      </p:sp>
      <p:sp>
        <p:nvSpPr>
          <p:cNvPr id="59" name="TextBox 58"/>
          <p:cNvSpPr txBox="1"/>
          <p:nvPr/>
        </p:nvSpPr>
        <p:spPr>
          <a:xfrm>
            <a:off x="1931906" y="3739533"/>
            <a:ext cx="634732" cy="400110"/>
          </a:xfrm>
          <a:prstGeom prst="rect">
            <a:avLst/>
          </a:prstGeom>
          <a:noFill/>
        </p:spPr>
        <p:txBody>
          <a:bodyPr wrap="square" rtlCol="0">
            <a:spAutoFit/>
          </a:bodyPr>
          <a:lstStyle/>
          <a:p>
            <a:r>
              <a:rPr lang="en-US" sz="2000" b="1" dirty="0" smtClean="0"/>
              <a:t>NE</a:t>
            </a:r>
            <a:endParaRPr lang="en-US" sz="2000" b="1" dirty="0"/>
          </a:p>
        </p:txBody>
      </p:sp>
      <p:sp>
        <p:nvSpPr>
          <p:cNvPr id="45" name="TextBox 44"/>
          <p:cNvSpPr txBox="1"/>
          <p:nvPr/>
        </p:nvSpPr>
        <p:spPr>
          <a:xfrm>
            <a:off x="2365889" y="3464269"/>
            <a:ext cx="657949" cy="400110"/>
          </a:xfrm>
          <a:prstGeom prst="rect">
            <a:avLst/>
          </a:prstGeom>
          <a:noFill/>
        </p:spPr>
        <p:txBody>
          <a:bodyPr wrap="square" rtlCol="0">
            <a:spAutoFit/>
          </a:bodyPr>
          <a:lstStyle/>
          <a:p>
            <a:r>
              <a:rPr lang="en-US" sz="2000" b="1" dirty="0" smtClean="0"/>
              <a:t>NE</a:t>
            </a:r>
            <a:endParaRPr lang="en-US" sz="2000" b="1" dirty="0"/>
          </a:p>
        </p:txBody>
      </p:sp>
      <p:sp>
        <p:nvSpPr>
          <p:cNvPr id="50" name="TextBox 49"/>
          <p:cNvSpPr txBox="1"/>
          <p:nvPr/>
        </p:nvSpPr>
        <p:spPr>
          <a:xfrm>
            <a:off x="1643816" y="5121559"/>
            <a:ext cx="648889" cy="400110"/>
          </a:xfrm>
          <a:prstGeom prst="rect">
            <a:avLst/>
          </a:prstGeom>
          <a:noFill/>
        </p:spPr>
        <p:txBody>
          <a:bodyPr wrap="square" rtlCol="0">
            <a:spAutoFit/>
          </a:bodyPr>
          <a:lstStyle/>
          <a:p>
            <a:r>
              <a:rPr lang="en-US" sz="2000" b="1" dirty="0" smtClean="0"/>
              <a:t>NE</a:t>
            </a:r>
            <a:endParaRPr lang="en-US" sz="2000" b="1" dirty="0"/>
          </a:p>
        </p:txBody>
      </p:sp>
      <p:sp>
        <p:nvSpPr>
          <p:cNvPr id="51" name="TextBox 50"/>
          <p:cNvSpPr txBox="1"/>
          <p:nvPr/>
        </p:nvSpPr>
        <p:spPr>
          <a:xfrm>
            <a:off x="2227103" y="3140359"/>
            <a:ext cx="720535" cy="400110"/>
          </a:xfrm>
          <a:prstGeom prst="rect">
            <a:avLst/>
          </a:prstGeom>
          <a:noFill/>
        </p:spPr>
        <p:txBody>
          <a:bodyPr wrap="square" rtlCol="0">
            <a:spAutoFit/>
          </a:bodyPr>
          <a:lstStyle/>
          <a:p>
            <a:r>
              <a:rPr lang="en-US" sz="2000" b="1" dirty="0" smtClean="0"/>
              <a:t>NE</a:t>
            </a:r>
            <a:endParaRPr lang="en-US" sz="2000" b="1" dirty="0"/>
          </a:p>
        </p:txBody>
      </p:sp>
      <p:sp>
        <p:nvSpPr>
          <p:cNvPr id="52" name="TextBox 51"/>
          <p:cNvSpPr txBox="1"/>
          <p:nvPr/>
        </p:nvSpPr>
        <p:spPr>
          <a:xfrm>
            <a:off x="1499838" y="4740559"/>
            <a:ext cx="687716" cy="400110"/>
          </a:xfrm>
          <a:prstGeom prst="rect">
            <a:avLst/>
          </a:prstGeom>
          <a:noFill/>
        </p:spPr>
        <p:txBody>
          <a:bodyPr wrap="square" rtlCol="0">
            <a:spAutoFit/>
          </a:bodyPr>
          <a:lstStyle/>
          <a:p>
            <a:r>
              <a:rPr lang="en-US" sz="2000" b="1" dirty="0" smtClean="0"/>
              <a:t>NE</a:t>
            </a:r>
            <a:endParaRPr lang="en-US" sz="2000" b="1" dirty="0"/>
          </a:p>
        </p:txBody>
      </p:sp>
      <p:sp>
        <p:nvSpPr>
          <p:cNvPr id="54" name="TextBox 53"/>
          <p:cNvSpPr txBox="1"/>
          <p:nvPr/>
        </p:nvSpPr>
        <p:spPr>
          <a:xfrm>
            <a:off x="5105400" y="1600200"/>
            <a:ext cx="3276600" cy="4801314"/>
          </a:xfrm>
          <a:prstGeom prst="rect">
            <a:avLst/>
          </a:prstGeom>
          <a:noFill/>
          <a:ln>
            <a:noFill/>
          </a:ln>
        </p:spPr>
        <p:txBody>
          <a:bodyPr wrap="square" rtlCol="0">
            <a:spAutoFit/>
          </a:bodyPr>
          <a:lstStyle/>
          <a:p>
            <a:r>
              <a:rPr lang="en-US" dirty="0" smtClean="0"/>
              <a:t>When the addictive opioid is no longer available</a:t>
            </a:r>
            <a:r>
              <a:rPr lang="en-US" dirty="0"/>
              <a:t> </a:t>
            </a:r>
            <a:r>
              <a:rPr lang="en-US" dirty="0" smtClean="0"/>
              <a:t>in the brain, the “brake” on norepinephrine (NE) release is no longer present. This leads to bulk release of norepinephrine (NE) and thus withdrawal symptoms emerge:</a:t>
            </a:r>
          </a:p>
          <a:p>
            <a:endParaRPr lang="en-US" dirty="0"/>
          </a:p>
          <a:p>
            <a:pPr marL="285750" indent="-285750">
              <a:buFont typeface="Arial" pitchFamily="34" charset="0"/>
              <a:buChar char="•"/>
            </a:pPr>
            <a:r>
              <a:rPr lang="en-US" dirty="0"/>
              <a:t>Anxiety</a:t>
            </a:r>
          </a:p>
          <a:p>
            <a:pPr marL="285750" indent="-285750">
              <a:buFont typeface="Arial" pitchFamily="34" charset="0"/>
              <a:buChar char="•"/>
            </a:pPr>
            <a:r>
              <a:rPr lang="en-US" dirty="0"/>
              <a:t>Muscle cramps</a:t>
            </a:r>
          </a:p>
          <a:p>
            <a:pPr marL="285750" indent="-285750">
              <a:buFont typeface="Arial" pitchFamily="34" charset="0"/>
              <a:buChar char="•"/>
            </a:pPr>
            <a:r>
              <a:rPr lang="en-US" dirty="0"/>
              <a:t>Nausea/Vomiting</a:t>
            </a:r>
          </a:p>
          <a:p>
            <a:pPr marL="285750" indent="-285750">
              <a:buFont typeface="Arial" pitchFamily="34" charset="0"/>
              <a:buChar char="•"/>
            </a:pPr>
            <a:r>
              <a:rPr lang="en-US" dirty="0"/>
              <a:t>Diarrhea </a:t>
            </a:r>
          </a:p>
          <a:p>
            <a:pPr marL="285750" indent="-285750">
              <a:buFont typeface="Arial" pitchFamily="34" charset="0"/>
              <a:buChar char="•"/>
            </a:pPr>
            <a:r>
              <a:rPr lang="en-US" dirty="0"/>
              <a:t>Etc.</a:t>
            </a:r>
          </a:p>
          <a:p>
            <a:endParaRPr lang="en-US" dirty="0" smtClean="0"/>
          </a:p>
          <a:p>
            <a:r>
              <a:rPr lang="en-US" dirty="0" smtClean="0"/>
              <a:t> </a:t>
            </a:r>
            <a:endParaRPr lang="en-US" dirty="0"/>
          </a:p>
        </p:txBody>
      </p:sp>
      <p:sp>
        <p:nvSpPr>
          <p:cNvPr id="47" name="TextBox 46"/>
          <p:cNvSpPr txBox="1"/>
          <p:nvPr/>
        </p:nvSpPr>
        <p:spPr>
          <a:xfrm>
            <a:off x="2438400" y="1676400"/>
            <a:ext cx="2091911" cy="369332"/>
          </a:xfrm>
          <a:prstGeom prst="rect">
            <a:avLst/>
          </a:prstGeom>
          <a:noFill/>
        </p:spPr>
        <p:txBody>
          <a:bodyPr wrap="square" rtlCol="0">
            <a:spAutoFit/>
          </a:bodyPr>
          <a:lstStyle/>
          <a:p>
            <a:r>
              <a:rPr lang="en-US" dirty="0"/>
              <a:t>m</a:t>
            </a:r>
            <a:r>
              <a:rPr lang="en-US" dirty="0" smtClean="0"/>
              <a:t>u-opioid receptor </a:t>
            </a:r>
            <a:endParaRPr lang="en-US" dirty="0"/>
          </a:p>
        </p:txBody>
      </p:sp>
      <p:sp>
        <p:nvSpPr>
          <p:cNvPr id="48" name="TextBox 47"/>
          <p:cNvSpPr txBox="1"/>
          <p:nvPr/>
        </p:nvSpPr>
        <p:spPr>
          <a:xfrm>
            <a:off x="23513" y="5457137"/>
            <a:ext cx="2164041" cy="369332"/>
          </a:xfrm>
          <a:prstGeom prst="rect">
            <a:avLst/>
          </a:prstGeom>
          <a:noFill/>
        </p:spPr>
        <p:txBody>
          <a:bodyPr wrap="square" rtlCol="0">
            <a:spAutoFit/>
          </a:bodyPr>
          <a:lstStyle/>
          <a:p>
            <a:r>
              <a:rPr lang="en-US" dirty="0" smtClean="0"/>
              <a:t>Locus </a:t>
            </a:r>
            <a:r>
              <a:rPr lang="en-US" dirty="0" err="1" smtClean="0"/>
              <a:t>Coeruleus</a:t>
            </a:r>
            <a:endParaRPr lang="en-US" dirty="0"/>
          </a:p>
        </p:txBody>
      </p:sp>
      <p:sp>
        <p:nvSpPr>
          <p:cNvPr id="4" name="TextBox 3"/>
          <p:cNvSpPr txBox="1"/>
          <p:nvPr/>
        </p:nvSpPr>
        <p:spPr>
          <a:xfrm rot="17568279">
            <a:off x="2834754" y="4266502"/>
            <a:ext cx="1839255" cy="646331"/>
          </a:xfrm>
          <a:prstGeom prst="rect">
            <a:avLst/>
          </a:prstGeom>
          <a:noFill/>
        </p:spPr>
        <p:txBody>
          <a:bodyPr wrap="square" rtlCol="0">
            <a:spAutoFit/>
          </a:bodyPr>
          <a:lstStyle/>
          <a:p>
            <a:pPr algn="ctr"/>
            <a:r>
              <a:rPr lang="en-US" dirty="0" smtClean="0"/>
              <a:t>Withdrawal </a:t>
            </a:r>
          </a:p>
          <a:p>
            <a:pPr algn="ctr"/>
            <a:r>
              <a:rPr lang="en-US" dirty="0" smtClean="0"/>
              <a:t>Symptoms </a:t>
            </a:r>
            <a:endParaRPr lang="en-US" dirty="0"/>
          </a:p>
        </p:txBody>
      </p:sp>
      <p:sp>
        <p:nvSpPr>
          <p:cNvPr id="53" name="Flowchart: Connector 52"/>
          <p:cNvSpPr/>
          <p:nvPr/>
        </p:nvSpPr>
        <p:spPr>
          <a:xfrm>
            <a:off x="795790" y="3592136"/>
            <a:ext cx="608399" cy="538475"/>
          </a:xfrm>
          <a:prstGeom prst="flowChartConnector">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200" dirty="0" smtClean="0"/>
              <a:t>NE</a:t>
            </a:r>
            <a:endParaRPr lang="en-US" sz="1200" dirty="0"/>
          </a:p>
        </p:txBody>
      </p:sp>
      <p:sp>
        <p:nvSpPr>
          <p:cNvPr id="55" name="Flowchart: Connector 54"/>
          <p:cNvSpPr/>
          <p:nvPr/>
        </p:nvSpPr>
        <p:spPr>
          <a:xfrm>
            <a:off x="501747" y="4256335"/>
            <a:ext cx="608399" cy="538475"/>
          </a:xfrm>
          <a:prstGeom prst="flowChartConnector">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200" dirty="0" smtClean="0"/>
              <a:t>NE</a:t>
            </a:r>
            <a:endParaRPr lang="en-US" sz="1200" dirty="0"/>
          </a:p>
        </p:txBody>
      </p:sp>
      <p:sp>
        <p:nvSpPr>
          <p:cNvPr id="60" name="TextBox 59"/>
          <p:cNvSpPr txBox="1"/>
          <p:nvPr/>
        </p:nvSpPr>
        <p:spPr>
          <a:xfrm>
            <a:off x="2743200" y="6324600"/>
            <a:ext cx="3657600" cy="523220"/>
          </a:xfrm>
          <a:prstGeom prst="rect">
            <a:avLst/>
          </a:prstGeom>
          <a:noFill/>
        </p:spPr>
        <p:txBody>
          <a:bodyPr wrap="square" rtlCol="0" anchor="b">
            <a:spAutoFit/>
          </a:bodyPr>
          <a:lstStyle/>
          <a:p>
            <a:pPr algn="ctr"/>
            <a:r>
              <a:rPr lang="en-US" sz="1400" dirty="0">
                <a:solidFill>
                  <a:schemeClr val="tx1">
                    <a:lumMod val="50000"/>
                  </a:schemeClr>
                </a:solidFill>
              </a:rPr>
              <a:t>© 2017 The Recovery Research Network</a:t>
            </a:r>
          </a:p>
          <a:p>
            <a:pPr algn="ctr"/>
            <a:endParaRPr lang="en-US" sz="1400" b="1" dirty="0"/>
          </a:p>
        </p:txBody>
      </p:sp>
    </p:spTree>
    <p:extLst>
      <p:ext uri="{BB962C8B-B14F-4D97-AF65-F5344CB8AC3E}">
        <p14:creationId xmlns:p14="http://schemas.microsoft.com/office/powerpoint/2010/main" val="28499883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215311"/>
            <a:ext cx="8001000" cy="1143000"/>
          </a:xfrm>
        </p:spPr>
        <p:txBody>
          <a:bodyPr anchor="t">
            <a:normAutofit/>
          </a:bodyPr>
          <a:lstStyle/>
          <a:p>
            <a:pPr algn="ctr"/>
            <a:r>
              <a:rPr lang="en-US" dirty="0" smtClean="0"/>
              <a:t>Repeated Opioid </a:t>
            </a:r>
            <a:r>
              <a:rPr lang="en-US" dirty="0"/>
              <a:t>Use</a:t>
            </a:r>
          </a:p>
        </p:txBody>
      </p:sp>
      <p:grpSp>
        <p:nvGrpSpPr>
          <p:cNvPr id="30" name="Group 29"/>
          <p:cNvGrpSpPr/>
          <p:nvPr/>
        </p:nvGrpSpPr>
        <p:grpSpPr>
          <a:xfrm>
            <a:off x="1184689" y="1556448"/>
            <a:ext cx="3418356" cy="4768152"/>
            <a:chOff x="762000" y="1978379"/>
            <a:chExt cx="3418356" cy="4768152"/>
          </a:xfrm>
        </p:grpSpPr>
        <p:grpSp>
          <p:nvGrpSpPr>
            <p:cNvPr id="10" name="Group 9"/>
            <p:cNvGrpSpPr/>
            <p:nvPr/>
          </p:nvGrpSpPr>
          <p:grpSpPr>
            <a:xfrm>
              <a:off x="762000" y="2158048"/>
              <a:ext cx="3418356" cy="4588483"/>
              <a:chOff x="1099536" y="1837587"/>
              <a:chExt cx="3418356" cy="4588483"/>
            </a:xfrm>
          </p:grpSpPr>
          <p:sp>
            <p:nvSpPr>
              <p:cNvPr id="5" name="Right Bracket 4"/>
              <p:cNvSpPr/>
              <p:nvPr/>
            </p:nvSpPr>
            <p:spPr>
              <a:xfrm rot="1391230">
                <a:off x="1099536" y="1837587"/>
                <a:ext cx="1208907" cy="3633779"/>
              </a:xfrm>
              <a:prstGeom prst="rightBracket">
                <a:avLst>
                  <a:gd name="adj" fmla="val 38739"/>
                </a:avLst>
              </a:prstGeom>
              <a:ln>
                <a:solidFill>
                  <a:schemeClr val="tx1"/>
                </a:solidFill>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Moon 6"/>
              <p:cNvSpPr/>
              <p:nvPr/>
            </p:nvSpPr>
            <p:spPr>
              <a:xfrm rot="12103961">
                <a:off x="2841492" y="2692270"/>
                <a:ext cx="1676400" cy="3733800"/>
              </a:xfrm>
              <a:prstGeom prst="moon">
                <a:avLst>
                  <a:gd name="adj" fmla="val 87500"/>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grpSp>
        <p:grpSp>
          <p:nvGrpSpPr>
            <p:cNvPr id="28" name="Group 27"/>
            <p:cNvGrpSpPr/>
            <p:nvPr/>
          </p:nvGrpSpPr>
          <p:grpSpPr>
            <a:xfrm rot="2022682">
              <a:off x="1345462" y="1978379"/>
              <a:ext cx="1228095" cy="752534"/>
              <a:chOff x="4944656" y="2951018"/>
              <a:chExt cx="1326603" cy="858982"/>
            </a:xfrm>
          </p:grpSpPr>
          <p:sp>
            <p:nvSpPr>
              <p:cNvPr id="11" name="Rectangle 10"/>
              <p:cNvSpPr/>
              <p:nvPr/>
            </p:nvSpPr>
            <p:spPr>
              <a:xfrm>
                <a:off x="51816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3340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54864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6388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7912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9436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60960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c 17"/>
              <p:cNvSpPr/>
              <p:nvPr/>
            </p:nvSpPr>
            <p:spPr>
              <a:xfrm rot="6839058" flipH="1" flipV="1">
                <a:off x="5403899" y="3205261"/>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Arc 18"/>
              <p:cNvSpPr/>
              <p:nvPr/>
            </p:nvSpPr>
            <p:spPr>
              <a:xfrm rot="6839058" flipH="1" flipV="1">
                <a:off x="5719518" y="3205261"/>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Arc 19"/>
              <p:cNvSpPr/>
              <p:nvPr/>
            </p:nvSpPr>
            <p:spPr>
              <a:xfrm rot="6839058" flipH="1" flipV="1">
                <a:off x="6024318" y="3198740"/>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Arc 20"/>
              <p:cNvSpPr/>
              <p:nvPr/>
            </p:nvSpPr>
            <p:spPr>
              <a:xfrm rot="3443119" flipV="1">
                <a:off x="5520928" y="3371856"/>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Arc 22"/>
              <p:cNvSpPr/>
              <p:nvPr/>
            </p:nvSpPr>
            <p:spPr>
              <a:xfrm rot="3443119" flipV="1">
                <a:off x="5216128" y="3371856"/>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Arc 23"/>
              <p:cNvSpPr/>
              <p:nvPr/>
            </p:nvSpPr>
            <p:spPr>
              <a:xfrm rot="3443119" flipV="1">
                <a:off x="5850189" y="3382843"/>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5624945" y="3560618"/>
                <a:ext cx="562198" cy="249382"/>
              </a:xfrm>
              <a:custGeom>
                <a:avLst/>
                <a:gdLst>
                  <a:gd name="connsiteX0" fmla="*/ 512619 w 562198"/>
                  <a:gd name="connsiteY0" fmla="*/ 0 h 249382"/>
                  <a:gd name="connsiteX1" fmla="*/ 526473 w 562198"/>
                  <a:gd name="connsiteY1" fmla="*/ 221673 h 249382"/>
                  <a:gd name="connsiteX2" fmla="*/ 110837 w 562198"/>
                  <a:gd name="connsiteY2" fmla="*/ 207818 h 249382"/>
                  <a:gd name="connsiteX3" fmla="*/ 0 w 562198"/>
                  <a:gd name="connsiteY3" fmla="*/ 249382 h 249382"/>
                </a:gdLst>
                <a:ahLst/>
                <a:cxnLst>
                  <a:cxn ang="0">
                    <a:pos x="connsiteX0" y="connsiteY0"/>
                  </a:cxn>
                  <a:cxn ang="0">
                    <a:pos x="connsiteX1" y="connsiteY1"/>
                  </a:cxn>
                  <a:cxn ang="0">
                    <a:pos x="connsiteX2" y="connsiteY2"/>
                  </a:cxn>
                  <a:cxn ang="0">
                    <a:pos x="connsiteX3" y="connsiteY3"/>
                  </a:cxn>
                </a:cxnLst>
                <a:rect l="l" t="t" r="r" b="b"/>
                <a:pathLst>
                  <a:path w="562198" h="249382">
                    <a:moveTo>
                      <a:pt x="512619" y="0"/>
                    </a:moveTo>
                    <a:cubicBezTo>
                      <a:pt x="553028" y="93518"/>
                      <a:pt x="593437" y="187037"/>
                      <a:pt x="526473" y="221673"/>
                    </a:cubicBezTo>
                    <a:cubicBezTo>
                      <a:pt x="459509" y="256309"/>
                      <a:pt x="198582" y="203200"/>
                      <a:pt x="110837" y="207818"/>
                    </a:cubicBezTo>
                    <a:cubicBezTo>
                      <a:pt x="23092" y="212436"/>
                      <a:pt x="11546" y="230909"/>
                      <a:pt x="0" y="249382"/>
                    </a:cubicBez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4944656" y="2951018"/>
                <a:ext cx="274795" cy="332509"/>
              </a:xfrm>
              <a:custGeom>
                <a:avLst/>
                <a:gdLst>
                  <a:gd name="connsiteX0" fmla="*/ 250799 w 274795"/>
                  <a:gd name="connsiteY0" fmla="*/ 332509 h 332509"/>
                  <a:gd name="connsiteX1" fmla="*/ 250799 w 274795"/>
                  <a:gd name="connsiteY1" fmla="*/ 221673 h 332509"/>
                  <a:gd name="connsiteX2" fmla="*/ 1417 w 274795"/>
                  <a:gd name="connsiteY2" fmla="*/ 96982 h 332509"/>
                  <a:gd name="connsiteX3" fmla="*/ 167671 w 274795"/>
                  <a:gd name="connsiteY3" fmla="*/ 0 h 332509"/>
                </a:gdLst>
                <a:ahLst/>
                <a:cxnLst>
                  <a:cxn ang="0">
                    <a:pos x="connsiteX0" y="connsiteY0"/>
                  </a:cxn>
                  <a:cxn ang="0">
                    <a:pos x="connsiteX1" y="connsiteY1"/>
                  </a:cxn>
                  <a:cxn ang="0">
                    <a:pos x="connsiteX2" y="connsiteY2"/>
                  </a:cxn>
                  <a:cxn ang="0">
                    <a:pos x="connsiteX3" y="connsiteY3"/>
                  </a:cxn>
                </a:cxnLst>
                <a:rect l="l" t="t" r="r" b="b"/>
                <a:pathLst>
                  <a:path w="274795" h="332509">
                    <a:moveTo>
                      <a:pt x="250799" y="332509"/>
                    </a:moveTo>
                    <a:cubicBezTo>
                      <a:pt x="271581" y="296718"/>
                      <a:pt x="292363" y="260927"/>
                      <a:pt x="250799" y="221673"/>
                    </a:cubicBezTo>
                    <a:cubicBezTo>
                      <a:pt x="209235" y="182419"/>
                      <a:pt x="15272" y="133928"/>
                      <a:pt x="1417" y="96982"/>
                    </a:cubicBezTo>
                    <a:cubicBezTo>
                      <a:pt x="-12438" y="60036"/>
                      <a:pt x="77616" y="30018"/>
                      <a:pt x="167671" y="0"/>
                    </a:cubicBez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9" name="Oval 28"/>
          <p:cNvSpPr/>
          <p:nvPr/>
        </p:nvSpPr>
        <p:spPr>
          <a:xfrm rot="1507878">
            <a:off x="2038363" y="1327053"/>
            <a:ext cx="376779" cy="156852"/>
          </a:xfrm>
          <a:prstGeom prst="ellipse">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0" name="Flowchart: Connector 39"/>
          <p:cNvSpPr/>
          <p:nvPr/>
        </p:nvSpPr>
        <p:spPr>
          <a:xfrm>
            <a:off x="1609028" y="3306739"/>
            <a:ext cx="595157" cy="562468"/>
          </a:xfrm>
          <a:prstGeom prst="flowChartConnector">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200" dirty="0" smtClean="0"/>
              <a:t>NE</a:t>
            </a:r>
            <a:endParaRPr lang="en-US" sz="1200" dirty="0"/>
          </a:p>
        </p:txBody>
      </p:sp>
      <p:sp>
        <p:nvSpPr>
          <p:cNvPr id="41" name="Flowchart: Connector 40"/>
          <p:cNvSpPr/>
          <p:nvPr/>
        </p:nvSpPr>
        <p:spPr>
          <a:xfrm>
            <a:off x="879889" y="3544687"/>
            <a:ext cx="608148" cy="609600"/>
          </a:xfrm>
          <a:prstGeom prst="flowChartConnector">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200" dirty="0" smtClean="0"/>
              <a:t>NE</a:t>
            </a:r>
            <a:endParaRPr lang="en-US" sz="1200" dirty="0"/>
          </a:p>
        </p:txBody>
      </p:sp>
      <p:sp>
        <p:nvSpPr>
          <p:cNvPr id="43" name="Chord 42"/>
          <p:cNvSpPr/>
          <p:nvPr/>
        </p:nvSpPr>
        <p:spPr>
          <a:xfrm rot="2328471">
            <a:off x="1737713" y="4175472"/>
            <a:ext cx="616549" cy="529670"/>
          </a:xfrm>
          <a:prstGeom prst="chord">
            <a:avLst>
              <a:gd name="adj1" fmla="val 4268950"/>
              <a:gd name="adj2" fmla="val 15632292"/>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46" name="Isosceles Triangle 45"/>
          <p:cNvSpPr/>
          <p:nvPr/>
        </p:nvSpPr>
        <p:spPr>
          <a:xfrm rot="17581007">
            <a:off x="2988887" y="3739637"/>
            <a:ext cx="1439621" cy="1522626"/>
          </a:xfrm>
          <a:prstGeom prst="triangle">
            <a:avLst/>
          </a:prstGeom>
          <a:solidFill>
            <a:srgbClr val="FFFF00">
              <a:alpha val="25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1739695" y="4226269"/>
            <a:ext cx="359394" cy="276999"/>
          </a:xfrm>
          <a:prstGeom prst="rect">
            <a:avLst/>
          </a:prstGeom>
          <a:noFill/>
        </p:spPr>
        <p:txBody>
          <a:bodyPr wrap="none" rtlCol="0">
            <a:spAutoFit/>
          </a:bodyPr>
          <a:lstStyle/>
          <a:p>
            <a:r>
              <a:rPr lang="en-US" sz="1200" dirty="0" smtClean="0">
                <a:solidFill>
                  <a:schemeClr val="bg1"/>
                </a:solidFill>
              </a:rPr>
              <a:t>NE</a:t>
            </a:r>
            <a:endParaRPr lang="en-US" sz="1200" dirty="0">
              <a:solidFill>
                <a:schemeClr val="bg1"/>
              </a:solidFill>
            </a:endParaRPr>
          </a:p>
        </p:txBody>
      </p:sp>
      <p:sp>
        <p:nvSpPr>
          <p:cNvPr id="39" name="Can 38"/>
          <p:cNvSpPr/>
          <p:nvPr/>
        </p:nvSpPr>
        <p:spPr>
          <a:xfrm rot="17770761">
            <a:off x="2938108" y="3941336"/>
            <a:ext cx="369286" cy="567276"/>
          </a:xfrm>
          <a:prstGeom prst="can">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56" name="TextBox 55"/>
          <p:cNvSpPr txBox="1"/>
          <p:nvPr/>
        </p:nvSpPr>
        <p:spPr>
          <a:xfrm>
            <a:off x="2327689" y="3916920"/>
            <a:ext cx="590383" cy="338554"/>
          </a:xfrm>
          <a:prstGeom prst="rect">
            <a:avLst/>
          </a:prstGeom>
          <a:noFill/>
        </p:spPr>
        <p:txBody>
          <a:bodyPr wrap="square" rtlCol="0">
            <a:spAutoFit/>
          </a:bodyPr>
          <a:lstStyle/>
          <a:p>
            <a:r>
              <a:rPr lang="en-US" sz="1600" b="1" dirty="0" smtClean="0"/>
              <a:t>NE</a:t>
            </a:r>
            <a:endParaRPr lang="en-US" sz="1600" b="1" dirty="0"/>
          </a:p>
        </p:txBody>
      </p:sp>
      <p:sp>
        <p:nvSpPr>
          <p:cNvPr id="57" name="TextBox 56"/>
          <p:cNvSpPr txBox="1"/>
          <p:nvPr/>
        </p:nvSpPr>
        <p:spPr>
          <a:xfrm>
            <a:off x="2345649" y="4264166"/>
            <a:ext cx="591640" cy="338554"/>
          </a:xfrm>
          <a:prstGeom prst="rect">
            <a:avLst/>
          </a:prstGeom>
          <a:noFill/>
        </p:spPr>
        <p:txBody>
          <a:bodyPr wrap="square" rtlCol="0">
            <a:spAutoFit/>
          </a:bodyPr>
          <a:lstStyle/>
          <a:p>
            <a:r>
              <a:rPr lang="en-US" sz="1600" b="1" dirty="0" smtClean="0"/>
              <a:t>NE</a:t>
            </a:r>
            <a:endParaRPr lang="en-US" sz="1600" b="1" dirty="0"/>
          </a:p>
        </p:txBody>
      </p:sp>
      <p:sp>
        <p:nvSpPr>
          <p:cNvPr id="58" name="TextBox 57"/>
          <p:cNvSpPr txBox="1"/>
          <p:nvPr/>
        </p:nvSpPr>
        <p:spPr>
          <a:xfrm>
            <a:off x="2175289" y="4602720"/>
            <a:ext cx="688155" cy="338554"/>
          </a:xfrm>
          <a:prstGeom prst="rect">
            <a:avLst/>
          </a:prstGeom>
          <a:noFill/>
        </p:spPr>
        <p:txBody>
          <a:bodyPr wrap="square" rtlCol="0">
            <a:spAutoFit/>
          </a:bodyPr>
          <a:lstStyle/>
          <a:p>
            <a:r>
              <a:rPr lang="en-US" sz="1600" b="1" dirty="0" smtClean="0"/>
              <a:t>NE</a:t>
            </a:r>
            <a:endParaRPr lang="en-US" sz="1600" b="1" dirty="0"/>
          </a:p>
        </p:txBody>
      </p:sp>
      <p:sp>
        <p:nvSpPr>
          <p:cNvPr id="59" name="TextBox 58"/>
          <p:cNvSpPr txBox="1"/>
          <p:nvPr/>
        </p:nvSpPr>
        <p:spPr>
          <a:xfrm>
            <a:off x="2616063" y="3645256"/>
            <a:ext cx="626026" cy="338554"/>
          </a:xfrm>
          <a:prstGeom prst="rect">
            <a:avLst/>
          </a:prstGeom>
          <a:noFill/>
        </p:spPr>
        <p:txBody>
          <a:bodyPr wrap="square" rtlCol="0">
            <a:spAutoFit/>
          </a:bodyPr>
          <a:lstStyle/>
          <a:p>
            <a:r>
              <a:rPr lang="en-US" sz="1600" b="1" dirty="0" smtClean="0"/>
              <a:t>NE</a:t>
            </a:r>
            <a:endParaRPr lang="en-US" sz="1600" b="1" dirty="0"/>
          </a:p>
        </p:txBody>
      </p:sp>
      <p:sp>
        <p:nvSpPr>
          <p:cNvPr id="47" name="Oval 46"/>
          <p:cNvSpPr/>
          <p:nvPr/>
        </p:nvSpPr>
        <p:spPr>
          <a:xfrm rot="1507878">
            <a:off x="2457735" y="1337830"/>
            <a:ext cx="376779" cy="156852"/>
          </a:xfrm>
          <a:prstGeom prst="ellipse">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8" name="Oval 47"/>
          <p:cNvSpPr/>
          <p:nvPr/>
        </p:nvSpPr>
        <p:spPr>
          <a:xfrm rot="1507878">
            <a:off x="2244331" y="1322504"/>
            <a:ext cx="376779" cy="156852"/>
          </a:xfrm>
          <a:prstGeom prst="ellipse">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5" name="TextBox 54"/>
          <p:cNvSpPr txBox="1"/>
          <p:nvPr/>
        </p:nvSpPr>
        <p:spPr>
          <a:xfrm>
            <a:off x="4901366" y="1219200"/>
            <a:ext cx="3556834" cy="5509200"/>
          </a:xfrm>
          <a:prstGeom prst="rect">
            <a:avLst/>
          </a:prstGeom>
          <a:noFill/>
          <a:ln>
            <a:noFill/>
          </a:ln>
        </p:spPr>
        <p:txBody>
          <a:bodyPr wrap="square" rtlCol="0">
            <a:spAutoFit/>
          </a:bodyPr>
          <a:lstStyle/>
          <a:p>
            <a:r>
              <a:rPr lang="en-US" sz="1600" dirty="0" smtClean="0"/>
              <a:t>With repeated use of opioids the brain’s norepinephrine (NE) system changes to help restore proper biological function. This occurs as the brain compensates for the “opioid break” on the release of norepinephrine (NE). The brain increases its production of norepinephrine, so the body can feel normal; however, this only happens when the opioid is present.</a:t>
            </a:r>
          </a:p>
          <a:p>
            <a:endParaRPr lang="en-US" sz="1600" dirty="0"/>
          </a:p>
          <a:p>
            <a:r>
              <a:rPr lang="en-US" sz="1600" dirty="0"/>
              <a:t>A </a:t>
            </a:r>
            <a:r>
              <a:rPr lang="en-US" sz="1600" dirty="0" smtClean="0"/>
              <a:t>new baseline is established, so that the individual only feels “normal” when the opioid of abuse is present. Otherwise, the individual feels the withdrawal symptoms due to the increased norepinephrine (NE).</a:t>
            </a:r>
            <a:endParaRPr lang="en-US" sz="1600" dirty="0"/>
          </a:p>
          <a:p>
            <a:endParaRPr lang="en-US" sz="1600" dirty="0" smtClean="0"/>
          </a:p>
          <a:p>
            <a:endParaRPr lang="en-US" sz="1600" dirty="0"/>
          </a:p>
        </p:txBody>
      </p:sp>
      <p:sp>
        <p:nvSpPr>
          <p:cNvPr id="61" name="Arc 60"/>
          <p:cNvSpPr/>
          <p:nvPr/>
        </p:nvSpPr>
        <p:spPr>
          <a:xfrm rot="14028358">
            <a:off x="1779462" y="1505910"/>
            <a:ext cx="1112390" cy="2084447"/>
          </a:xfrm>
          <a:prstGeom prst="arc">
            <a:avLst>
              <a:gd name="adj1" fmla="val 16370738"/>
              <a:gd name="adj2" fmla="val 0"/>
            </a:avLst>
          </a:prstGeom>
          <a:ln w="31750" cap="rnd">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62" name="Straight Connector 61"/>
          <p:cNvCxnSpPr/>
          <p:nvPr/>
        </p:nvCxnSpPr>
        <p:spPr>
          <a:xfrm flipV="1">
            <a:off x="1289605" y="2982219"/>
            <a:ext cx="381000" cy="25345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2784889" y="1794988"/>
            <a:ext cx="2091911" cy="369332"/>
          </a:xfrm>
          <a:prstGeom prst="rect">
            <a:avLst/>
          </a:prstGeom>
          <a:noFill/>
        </p:spPr>
        <p:txBody>
          <a:bodyPr wrap="square" rtlCol="0">
            <a:spAutoFit/>
          </a:bodyPr>
          <a:lstStyle/>
          <a:p>
            <a:r>
              <a:rPr lang="en-US" dirty="0"/>
              <a:t>m</a:t>
            </a:r>
            <a:r>
              <a:rPr lang="en-US" dirty="0" smtClean="0"/>
              <a:t>u-opioid receptor </a:t>
            </a:r>
            <a:endParaRPr lang="en-US" dirty="0"/>
          </a:p>
        </p:txBody>
      </p:sp>
      <p:sp>
        <p:nvSpPr>
          <p:cNvPr id="50" name="TextBox 49"/>
          <p:cNvSpPr txBox="1"/>
          <p:nvPr/>
        </p:nvSpPr>
        <p:spPr>
          <a:xfrm>
            <a:off x="443637" y="5376388"/>
            <a:ext cx="2036452" cy="369332"/>
          </a:xfrm>
          <a:prstGeom prst="rect">
            <a:avLst/>
          </a:prstGeom>
          <a:noFill/>
        </p:spPr>
        <p:txBody>
          <a:bodyPr wrap="square" rtlCol="0">
            <a:spAutoFit/>
          </a:bodyPr>
          <a:lstStyle/>
          <a:p>
            <a:r>
              <a:rPr lang="en-US" dirty="0" smtClean="0"/>
              <a:t>Locus </a:t>
            </a:r>
            <a:r>
              <a:rPr lang="en-US" dirty="0" err="1" smtClean="0"/>
              <a:t>Coeruleus</a:t>
            </a:r>
            <a:endParaRPr lang="en-US" dirty="0"/>
          </a:p>
        </p:txBody>
      </p:sp>
      <p:sp>
        <p:nvSpPr>
          <p:cNvPr id="49" name="Flowchart: Connector 48"/>
          <p:cNvSpPr/>
          <p:nvPr/>
        </p:nvSpPr>
        <p:spPr>
          <a:xfrm>
            <a:off x="1005264" y="4253277"/>
            <a:ext cx="608148" cy="609600"/>
          </a:xfrm>
          <a:prstGeom prst="flowChartConnector">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200" dirty="0" smtClean="0"/>
              <a:t>NE</a:t>
            </a:r>
            <a:endParaRPr lang="en-US" sz="1200" dirty="0"/>
          </a:p>
        </p:txBody>
      </p:sp>
      <p:sp>
        <p:nvSpPr>
          <p:cNvPr id="51" name="TextBox 50"/>
          <p:cNvSpPr txBox="1"/>
          <p:nvPr/>
        </p:nvSpPr>
        <p:spPr>
          <a:xfrm>
            <a:off x="2842909" y="1249920"/>
            <a:ext cx="1846980" cy="369332"/>
          </a:xfrm>
          <a:prstGeom prst="rect">
            <a:avLst/>
          </a:prstGeom>
          <a:noFill/>
        </p:spPr>
        <p:txBody>
          <a:bodyPr wrap="none" rtlCol="0">
            <a:spAutoFit/>
          </a:bodyPr>
          <a:lstStyle/>
          <a:p>
            <a:r>
              <a:rPr lang="en-US" dirty="0" smtClean="0"/>
              <a:t>Opioid (Heroin)</a:t>
            </a:r>
            <a:endParaRPr lang="en-US" dirty="0"/>
          </a:p>
        </p:txBody>
      </p:sp>
      <p:sp>
        <p:nvSpPr>
          <p:cNvPr id="3" name="TextBox 2"/>
          <p:cNvSpPr txBox="1"/>
          <p:nvPr/>
        </p:nvSpPr>
        <p:spPr>
          <a:xfrm rot="17655226">
            <a:off x="3498087" y="4275958"/>
            <a:ext cx="995785" cy="646331"/>
          </a:xfrm>
          <a:prstGeom prst="rect">
            <a:avLst/>
          </a:prstGeom>
          <a:noFill/>
        </p:spPr>
        <p:txBody>
          <a:bodyPr wrap="none" rtlCol="0">
            <a:spAutoFit/>
          </a:bodyPr>
          <a:lstStyle/>
          <a:p>
            <a:pPr algn="ctr"/>
            <a:r>
              <a:rPr lang="en-US" dirty="0" smtClean="0"/>
              <a:t>Feel</a:t>
            </a:r>
          </a:p>
          <a:p>
            <a:pPr algn="ctr"/>
            <a:r>
              <a:rPr lang="en-US" dirty="0" smtClean="0"/>
              <a:t>Normal</a:t>
            </a:r>
            <a:endParaRPr lang="en-US" dirty="0"/>
          </a:p>
        </p:txBody>
      </p:sp>
      <p:sp>
        <p:nvSpPr>
          <p:cNvPr id="52" name="TextBox 51"/>
          <p:cNvSpPr txBox="1"/>
          <p:nvPr/>
        </p:nvSpPr>
        <p:spPr>
          <a:xfrm>
            <a:off x="2743200" y="6324600"/>
            <a:ext cx="3657600" cy="523220"/>
          </a:xfrm>
          <a:prstGeom prst="rect">
            <a:avLst/>
          </a:prstGeom>
          <a:noFill/>
        </p:spPr>
        <p:txBody>
          <a:bodyPr wrap="square" rtlCol="0" anchor="b">
            <a:spAutoFit/>
          </a:bodyPr>
          <a:lstStyle/>
          <a:p>
            <a:pPr algn="ctr"/>
            <a:r>
              <a:rPr lang="en-US" sz="1400" dirty="0">
                <a:solidFill>
                  <a:schemeClr val="tx1">
                    <a:lumMod val="50000"/>
                  </a:schemeClr>
                </a:solidFill>
              </a:rPr>
              <a:t>© 2017 The Recovery Research Network</a:t>
            </a:r>
          </a:p>
          <a:p>
            <a:pPr algn="ctr"/>
            <a:endParaRPr lang="en-US" sz="1400" b="1" dirty="0"/>
          </a:p>
        </p:txBody>
      </p:sp>
      <p:sp>
        <p:nvSpPr>
          <p:cNvPr id="53" name="TextBox 52"/>
          <p:cNvSpPr txBox="1"/>
          <p:nvPr/>
        </p:nvSpPr>
        <p:spPr>
          <a:xfrm>
            <a:off x="24471" y="1686580"/>
            <a:ext cx="2032929" cy="523220"/>
          </a:xfrm>
          <a:prstGeom prst="rect">
            <a:avLst/>
          </a:prstGeom>
          <a:noFill/>
        </p:spPr>
        <p:txBody>
          <a:bodyPr wrap="none" rtlCol="0">
            <a:spAutoFit/>
          </a:bodyPr>
          <a:lstStyle/>
          <a:p>
            <a:r>
              <a:rPr lang="en-US" sz="1400" dirty="0">
                <a:solidFill>
                  <a:srgbClr val="FF0000"/>
                </a:solidFill>
              </a:rPr>
              <a:t>O</a:t>
            </a:r>
            <a:r>
              <a:rPr lang="en-US" sz="1400" dirty="0" smtClean="0">
                <a:solidFill>
                  <a:srgbClr val="FF0000"/>
                </a:solidFill>
              </a:rPr>
              <a:t>pioid is needed </a:t>
            </a:r>
          </a:p>
          <a:p>
            <a:r>
              <a:rPr lang="en-US" sz="1400" dirty="0" smtClean="0">
                <a:solidFill>
                  <a:srgbClr val="FF0000"/>
                </a:solidFill>
              </a:rPr>
              <a:t>to “brake” NE release </a:t>
            </a:r>
            <a:endParaRPr lang="en-US" sz="1400" dirty="0">
              <a:solidFill>
                <a:srgbClr val="FF0000"/>
              </a:solidFill>
            </a:endParaRPr>
          </a:p>
        </p:txBody>
      </p:sp>
    </p:spTree>
    <p:extLst>
      <p:ext uri="{BB962C8B-B14F-4D97-AF65-F5344CB8AC3E}">
        <p14:creationId xmlns:p14="http://schemas.microsoft.com/office/powerpoint/2010/main" val="1693237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0-#ppt_w/2"/>
                                          </p:val>
                                        </p:tav>
                                        <p:tav tm="100000">
                                          <p:val>
                                            <p:strVal val="#ppt_x"/>
                                          </p:val>
                                        </p:tav>
                                      </p:tavLst>
                                    </p:anim>
                                    <p:anim calcmode="lin" valueType="num">
                                      <p:cBhvr additive="base">
                                        <p:cTn id="8" dur="500" fill="hold"/>
                                        <p:tgtEl>
                                          <p:spTgt spid="29"/>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2000"/>
                                  </p:stCondLst>
                                  <p:childTnLst>
                                    <p:set>
                                      <p:cBhvr>
                                        <p:cTn id="10" dur="1" fill="hold">
                                          <p:stCondLst>
                                            <p:cond delay="0"/>
                                          </p:stCondLst>
                                        </p:cTn>
                                        <p:tgtEl>
                                          <p:spTgt spid="46"/>
                                        </p:tgtEl>
                                        <p:attrNameLst>
                                          <p:attrName>style.visibility</p:attrName>
                                        </p:attrNameLst>
                                      </p:cBhvr>
                                      <p:to>
                                        <p:strVal val="visible"/>
                                      </p:to>
                                    </p:set>
                                    <p:animEffect transition="in" filter="fade">
                                      <p:cBhvr>
                                        <p:cTn id="11" dur="500"/>
                                        <p:tgtEl>
                                          <p:spTgt spid="46"/>
                                        </p:tgtEl>
                                      </p:cBhvr>
                                    </p:animEffect>
                                  </p:childTnLst>
                                </p:cTn>
                              </p:par>
                              <p:par>
                                <p:cTn id="12" presetID="1" presetClass="entr" presetSubtype="0" fill="hold" grpId="0" nodeType="withEffect">
                                  <p:stCondLst>
                                    <p:cond delay="2000"/>
                                  </p:stCondLst>
                                  <p:childTnLst>
                                    <p:set>
                                      <p:cBhvr>
                                        <p:cTn id="13" dur="1" fill="hold">
                                          <p:stCondLst>
                                            <p:cond delay="0"/>
                                          </p:stCondLst>
                                        </p:cTn>
                                        <p:tgtEl>
                                          <p:spTgt spid="56"/>
                                        </p:tgtEl>
                                        <p:attrNameLst>
                                          <p:attrName>style.visibility</p:attrName>
                                        </p:attrNameLst>
                                      </p:cBhvr>
                                      <p:to>
                                        <p:strVal val="visible"/>
                                      </p:to>
                                    </p:set>
                                  </p:childTnLst>
                                </p:cTn>
                              </p:par>
                              <p:par>
                                <p:cTn id="14" presetID="1" presetClass="entr" presetSubtype="0" fill="hold" grpId="0" nodeType="withEffect">
                                  <p:stCondLst>
                                    <p:cond delay="2000"/>
                                  </p:stCondLst>
                                  <p:childTnLst>
                                    <p:set>
                                      <p:cBhvr>
                                        <p:cTn id="15" dur="1" fill="hold">
                                          <p:stCondLst>
                                            <p:cond delay="0"/>
                                          </p:stCondLst>
                                        </p:cTn>
                                        <p:tgtEl>
                                          <p:spTgt spid="57"/>
                                        </p:tgtEl>
                                        <p:attrNameLst>
                                          <p:attrName>style.visibility</p:attrName>
                                        </p:attrNameLst>
                                      </p:cBhvr>
                                      <p:to>
                                        <p:strVal val="visible"/>
                                      </p:to>
                                    </p:set>
                                  </p:childTnLst>
                                </p:cTn>
                              </p:par>
                              <p:par>
                                <p:cTn id="16" presetID="1" presetClass="entr" presetSubtype="0" fill="hold" grpId="0" nodeType="withEffect">
                                  <p:stCondLst>
                                    <p:cond delay="2000"/>
                                  </p:stCondLst>
                                  <p:childTnLst>
                                    <p:set>
                                      <p:cBhvr>
                                        <p:cTn id="17" dur="1" fill="hold">
                                          <p:stCondLst>
                                            <p:cond delay="0"/>
                                          </p:stCondLst>
                                        </p:cTn>
                                        <p:tgtEl>
                                          <p:spTgt spid="58"/>
                                        </p:tgtEl>
                                        <p:attrNameLst>
                                          <p:attrName>style.visibility</p:attrName>
                                        </p:attrNameLst>
                                      </p:cBhvr>
                                      <p:to>
                                        <p:strVal val="visible"/>
                                      </p:to>
                                    </p:set>
                                  </p:childTnLst>
                                </p:cTn>
                              </p:par>
                              <p:par>
                                <p:cTn id="18" presetID="1" presetClass="entr" presetSubtype="0" fill="hold" grpId="0" nodeType="withEffect">
                                  <p:stCondLst>
                                    <p:cond delay="2000"/>
                                  </p:stCondLst>
                                  <p:childTnLst>
                                    <p:set>
                                      <p:cBhvr>
                                        <p:cTn id="19" dur="1" fill="hold">
                                          <p:stCondLst>
                                            <p:cond delay="0"/>
                                          </p:stCondLst>
                                        </p:cTn>
                                        <p:tgtEl>
                                          <p:spTgt spid="59"/>
                                        </p:tgtEl>
                                        <p:attrNameLst>
                                          <p:attrName>style.visibility</p:attrName>
                                        </p:attrNameLst>
                                      </p:cBhvr>
                                      <p:to>
                                        <p:strVal val="visible"/>
                                      </p:to>
                                    </p:set>
                                  </p:childTnLst>
                                </p:cTn>
                              </p:par>
                              <p:par>
                                <p:cTn id="20" presetID="2" presetClass="entr" presetSubtype="8" fill="hold" grpId="0" nodeType="withEffect">
                                  <p:stCondLst>
                                    <p:cond delay="0"/>
                                  </p:stCondLst>
                                  <p:childTnLst>
                                    <p:set>
                                      <p:cBhvr>
                                        <p:cTn id="21" dur="1" fill="hold">
                                          <p:stCondLst>
                                            <p:cond delay="0"/>
                                          </p:stCondLst>
                                        </p:cTn>
                                        <p:tgtEl>
                                          <p:spTgt spid="47"/>
                                        </p:tgtEl>
                                        <p:attrNameLst>
                                          <p:attrName>style.visibility</p:attrName>
                                        </p:attrNameLst>
                                      </p:cBhvr>
                                      <p:to>
                                        <p:strVal val="visible"/>
                                      </p:to>
                                    </p:set>
                                    <p:anim calcmode="lin" valueType="num">
                                      <p:cBhvr additive="base">
                                        <p:cTn id="22" dur="500" fill="hold"/>
                                        <p:tgtEl>
                                          <p:spTgt spid="47"/>
                                        </p:tgtEl>
                                        <p:attrNameLst>
                                          <p:attrName>ppt_x</p:attrName>
                                        </p:attrNameLst>
                                      </p:cBhvr>
                                      <p:tavLst>
                                        <p:tav tm="0">
                                          <p:val>
                                            <p:strVal val="0-#ppt_w/2"/>
                                          </p:val>
                                        </p:tav>
                                        <p:tav tm="100000">
                                          <p:val>
                                            <p:strVal val="#ppt_x"/>
                                          </p:val>
                                        </p:tav>
                                      </p:tavLst>
                                    </p:anim>
                                    <p:anim calcmode="lin" valueType="num">
                                      <p:cBhvr additive="base">
                                        <p:cTn id="23" dur="500" fill="hold"/>
                                        <p:tgtEl>
                                          <p:spTgt spid="47"/>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48"/>
                                        </p:tgtEl>
                                        <p:attrNameLst>
                                          <p:attrName>style.visibility</p:attrName>
                                        </p:attrNameLst>
                                      </p:cBhvr>
                                      <p:to>
                                        <p:strVal val="visible"/>
                                      </p:to>
                                    </p:set>
                                    <p:anim calcmode="lin" valueType="num">
                                      <p:cBhvr additive="base">
                                        <p:cTn id="26" dur="500" fill="hold"/>
                                        <p:tgtEl>
                                          <p:spTgt spid="48"/>
                                        </p:tgtEl>
                                        <p:attrNameLst>
                                          <p:attrName>ppt_x</p:attrName>
                                        </p:attrNameLst>
                                      </p:cBhvr>
                                      <p:tavLst>
                                        <p:tav tm="0">
                                          <p:val>
                                            <p:strVal val="0-#ppt_w/2"/>
                                          </p:val>
                                        </p:tav>
                                        <p:tav tm="100000">
                                          <p:val>
                                            <p:strVal val="#ppt_x"/>
                                          </p:val>
                                        </p:tav>
                                      </p:tavLst>
                                    </p:anim>
                                    <p:anim calcmode="lin" valueType="num">
                                      <p:cBhvr additive="base">
                                        <p:cTn id="27" dur="500" fill="hold"/>
                                        <p:tgtEl>
                                          <p:spTgt spid="48"/>
                                        </p:tgtEl>
                                        <p:attrNameLst>
                                          <p:attrName>ppt_y</p:attrName>
                                        </p:attrNameLst>
                                      </p:cBhvr>
                                      <p:tavLst>
                                        <p:tav tm="0">
                                          <p:val>
                                            <p:strVal val="#ppt_y"/>
                                          </p:val>
                                        </p:tav>
                                        <p:tav tm="100000">
                                          <p:val>
                                            <p:strVal val="#ppt_y"/>
                                          </p:val>
                                        </p:tav>
                                      </p:tavLst>
                                    </p:anim>
                                  </p:childTnLst>
                                </p:cTn>
                              </p:par>
                              <p:par>
                                <p:cTn id="28" presetID="1" presetClass="entr" presetSubtype="0" fill="hold" grpId="0" nodeType="withEffect">
                                  <p:stCondLst>
                                    <p:cond delay="1000"/>
                                  </p:stCondLst>
                                  <p:childTnLst>
                                    <p:set>
                                      <p:cBhvr>
                                        <p:cTn id="29" dur="1" fill="hold">
                                          <p:stCondLst>
                                            <p:cond delay="0"/>
                                          </p:stCondLst>
                                        </p:cTn>
                                        <p:tgtEl>
                                          <p:spTgt spid="61"/>
                                        </p:tgtEl>
                                        <p:attrNameLst>
                                          <p:attrName>style.visibility</p:attrName>
                                        </p:attrNameLst>
                                      </p:cBhvr>
                                      <p:to>
                                        <p:strVal val="visible"/>
                                      </p:to>
                                    </p:set>
                                  </p:childTnLst>
                                </p:cTn>
                              </p:par>
                              <p:par>
                                <p:cTn id="30" presetID="1" presetClass="entr" presetSubtype="0" fill="hold" nodeType="withEffect">
                                  <p:stCondLst>
                                    <p:cond delay="1000"/>
                                  </p:stCondLst>
                                  <p:childTnLst>
                                    <p:set>
                                      <p:cBhvr>
                                        <p:cTn id="31" dur="1" fill="hold">
                                          <p:stCondLst>
                                            <p:cond delay="0"/>
                                          </p:stCondLst>
                                        </p:cTn>
                                        <p:tgtEl>
                                          <p:spTgt spid="62"/>
                                        </p:tgtEl>
                                        <p:attrNameLst>
                                          <p:attrName>style.visibility</p:attrName>
                                        </p:attrNameLst>
                                      </p:cBhvr>
                                      <p:to>
                                        <p:strVal val="visible"/>
                                      </p:to>
                                    </p:set>
                                  </p:childTnLst>
                                </p:cTn>
                              </p:par>
                              <p:par>
                                <p:cTn id="32" presetID="2" presetClass="entr" presetSubtype="8" fill="hold" grpId="0" nodeType="withEffect">
                                  <p:stCondLst>
                                    <p:cond delay="0"/>
                                  </p:stCondLst>
                                  <p:childTnLst>
                                    <p:set>
                                      <p:cBhvr>
                                        <p:cTn id="33" dur="1" fill="hold">
                                          <p:stCondLst>
                                            <p:cond delay="0"/>
                                          </p:stCondLst>
                                        </p:cTn>
                                        <p:tgtEl>
                                          <p:spTgt spid="51"/>
                                        </p:tgtEl>
                                        <p:attrNameLst>
                                          <p:attrName>style.visibility</p:attrName>
                                        </p:attrNameLst>
                                      </p:cBhvr>
                                      <p:to>
                                        <p:strVal val="visible"/>
                                      </p:to>
                                    </p:set>
                                    <p:anim calcmode="lin" valueType="num">
                                      <p:cBhvr additive="base">
                                        <p:cTn id="34" dur="500" fill="hold"/>
                                        <p:tgtEl>
                                          <p:spTgt spid="51"/>
                                        </p:tgtEl>
                                        <p:attrNameLst>
                                          <p:attrName>ppt_x</p:attrName>
                                        </p:attrNameLst>
                                      </p:cBhvr>
                                      <p:tavLst>
                                        <p:tav tm="0">
                                          <p:val>
                                            <p:strVal val="0-#ppt_w/2"/>
                                          </p:val>
                                        </p:tav>
                                        <p:tav tm="100000">
                                          <p:val>
                                            <p:strVal val="#ppt_x"/>
                                          </p:val>
                                        </p:tav>
                                      </p:tavLst>
                                    </p:anim>
                                    <p:anim calcmode="lin" valueType="num">
                                      <p:cBhvr additive="base">
                                        <p:cTn id="35" dur="500" fill="hold"/>
                                        <p:tgtEl>
                                          <p:spTgt spid="51"/>
                                        </p:tgtEl>
                                        <p:attrNameLst>
                                          <p:attrName>ppt_y</p:attrName>
                                        </p:attrNameLst>
                                      </p:cBhvr>
                                      <p:tavLst>
                                        <p:tav tm="0">
                                          <p:val>
                                            <p:strVal val="#ppt_y"/>
                                          </p:val>
                                        </p:tav>
                                        <p:tav tm="100000">
                                          <p:val>
                                            <p:strVal val="#ppt_y"/>
                                          </p:val>
                                        </p:tav>
                                      </p:tavLst>
                                    </p:anim>
                                  </p:childTnLst>
                                </p:cTn>
                              </p:par>
                              <p:par>
                                <p:cTn id="36" presetID="1" presetClass="entr" presetSubtype="0" fill="hold" grpId="0" nodeType="withEffect">
                                  <p:stCondLst>
                                    <p:cond delay="1000"/>
                                  </p:stCondLst>
                                  <p:childTnLst>
                                    <p:set>
                                      <p:cBhvr>
                                        <p:cTn id="37" dur="1" fill="hold">
                                          <p:stCondLst>
                                            <p:cond delay="0"/>
                                          </p:stCondLst>
                                        </p:cTn>
                                        <p:tgtEl>
                                          <p:spTgt spid="53"/>
                                        </p:tgtEl>
                                        <p:attrNameLst>
                                          <p:attrName>style.visibility</p:attrName>
                                        </p:attrNameLst>
                                      </p:cBhvr>
                                      <p:to>
                                        <p:strVal val="visible"/>
                                      </p:to>
                                    </p:set>
                                  </p:childTnLst>
                                </p:cTn>
                              </p:par>
                              <p:par>
                                <p:cTn id="38" presetID="1" presetClass="entr" presetSubtype="0" fill="hold" grpId="0" nodeType="withEffect">
                                  <p:stCondLst>
                                    <p:cond delay="3000"/>
                                  </p:stCondLst>
                                  <p:childTnLst>
                                    <p:set>
                                      <p:cBhvr>
                                        <p:cTn id="39"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46" grpId="0" animBg="1"/>
      <p:bldP spid="56" grpId="0"/>
      <p:bldP spid="57" grpId="0"/>
      <p:bldP spid="58" grpId="0"/>
      <p:bldP spid="59" grpId="0"/>
      <p:bldP spid="47" grpId="0" animBg="1"/>
      <p:bldP spid="48" grpId="0" animBg="1"/>
      <p:bldP spid="61" grpId="0" animBg="1"/>
      <p:bldP spid="51" grpId="0"/>
      <p:bldP spid="3" grpId="0"/>
      <p:bldP spid="53"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4796" y="152400"/>
            <a:ext cx="7847204" cy="1143000"/>
          </a:xfrm>
        </p:spPr>
        <p:txBody>
          <a:bodyPr anchor="t">
            <a:normAutofit/>
          </a:bodyPr>
          <a:lstStyle/>
          <a:p>
            <a:r>
              <a:rPr lang="en-US" sz="3600" dirty="0" smtClean="0"/>
              <a:t>Buprenorphine Reduces</a:t>
            </a:r>
            <a:r>
              <a:rPr lang="en-US" sz="3600" dirty="0"/>
              <a:t> </a:t>
            </a:r>
            <a:r>
              <a:rPr lang="en-US" sz="3600" dirty="0" smtClean="0"/>
              <a:t>Withdrawal</a:t>
            </a:r>
            <a:endParaRPr lang="en-US" sz="3600" dirty="0"/>
          </a:p>
        </p:txBody>
      </p:sp>
      <p:grpSp>
        <p:nvGrpSpPr>
          <p:cNvPr id="4" name="Group 3"/>
          <p:cNvGrpSpPr/>
          <p:nvPr/>
        </p:nvGrpSpPr>
        <p:grpSpPr>
          <a:xfrm>
            <a:off x="1230541" y="1632648"/>
            <a:ext cx="3418356" cy="4768152"/>
            <a:chOff x="762000" y="1978379"/>
            <a:chExt cx="3418356" cy="4768152"/>
          </a:xfrm>
        </p:grpSpPr>
        <p:grpSp>
          <p:nvGrpSpPr>
            <p:cNvPr id="5" name="Group 4"/>
            <p:cNvGrpSpPr/>
            <p:nvPr/>
          </p:nvGrpSpPr>
          <p:grpSpPr>
            <a:xfrm>
              <a:off x="762000" y="2158048"/>
              <a:ext cx="3418356" cy="4588483"/>
              <a:chOff x="1099536" y="1837587"/>
              <a:chExt cx="3418356" cy="4588483"/>
            </a:xfrm>
          </p:grpSpPr>
          <p:sp>
            <p:nvSpPr>
              <p:cNvPr id="22" name="Right Bracket 21"/>
              <p:cNvSpPr/>
              <p:nvPr/>
            </p:nvSpPr>
            <p:spPr>
              <a:xfrm rot="1391230">
                <a:off x="1099536" y="1837587"/>
                <a:ext cx="1208907" cy="3633779"/>
              </a:xfrm>
              <a:prstGeom prst="rightBracket">
                <a:avLst>
                  <a:gd name="adj" fmla="val 38739"/>
                </a:avLst>
              </a:prstGeom>
              <a:ln>
                <a:solidFill>
                  <a:schemeClr val="tx1"/>
                </a:solidFill>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Moon 23"/>
              <p:cNvSpPr/>
              <p:nvPr/>
            </p:nvSpPr>
            <p:spPr>
              <a:xfrm rot="12103961">
                <a:off x="2841492" y="2692270"/>
                <a:ext cx="1676400" cy="3733800"/>
              </a:xfrm>
              <a:prstGeom prst="moon">
                <a:avLst>
                  <a:gd name="adj" fmla="val 87500"/>
                </a:avLst>
              </a:prstGeom>
              <a:noFill/>
              <a:ln w="1270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grpSp>
        <p:grpSp>
          <p:nvGrpSpPr>
            <p:cNvPr id="6" name="Group 5"/>
            <p:cNvGrpSpPr/>
            <p:nvPr/>
          </p:nvGrpSpPr>
          <p:grpSpPr>
            <a:xfrm rot="2022682">
              <a:off x="1345462" y="1978379"/>
              <a:ext cx="1228095" cy="752534"/>
              <a:chOff x="4944656" y="2951018"/>
              <a:chExt cx="1326603" cy="858982"/>
            </a:xfrm>
          </p:grpSpPr>
          <p:sp>
            <p:nvSpPr>
              <p:cNvPr id="7" name="Rectangle 6"/>
              <p:cNvSpPr/>
              <p:nvPr/>
            </p:nvSpPr>
            <p:spPr>
              <a:xfrm>
                <a:off x="51816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3340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4864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6388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57912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9436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096000" y="3276600"/>
                <a:ext cx="76200" cy="292889"/>
              </a:xfrm>
              <a:prstGeom prst="rect">
                <a:avLst/>
              </a:prstGeom>
              <a:solidFill>
                <a:schemeClr val="accent1">
                  <a:alpha val="2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c 13"/>
              <p:cNvSpPr/>
              <p:nvPr/>
            </p:nvSpPr>
            <p:spPr>
              <a:xfrm rot="6839058" flipH="1" flipV="1">
                <a:off x="5403899" y="3205261"/>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Arc 14"/>
              <p:cNvSpPr/>
              <p:nvPr/>
            </p:nvSpPr>
            <p:spPr>
              <a:xfrm rot="6839058" flipH="1" flipV="1">
                <a:off x="5719518" y="3205261"/>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Arc 15"/>
              <p:cNvSpPr/>
              <p:nvPr/>
            </p:nvSpPr>
            <p:spPr>
              <a:xfrm rot="6839058" flipH="1" flipV="1">
                <a:off x="6024318" y="3198740"/>
                <a:ext cx="192284" cy="30159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Arc 16"/>
              <p:cNvSpPr/>
              <p:nvPr/>
            </p:nvSpPr>
            <p:spPr>
              <a:xfrm rot="3443119" flipV="1">
                <a:off x="5520928" y="3371856"/>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Arc 17"/>
              <p:cNvSpPr/>
              <p:nvPr/>
            </p:nvSpPr>
            <p:spPr>
              <a:xfrm rot="3443119" flipV="1">
                <a:off x="5216128" y="3371856"/>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Arc 18"/>
              <p:cNvSpPr/>
              <p:nvPr/>
            </p:nvSpPr>
            <p:spPr>
              <a:xfrm rot="3443119" flipV="1">
                <a:off x="5850189" y="3382843"/>
                <a:ext cx="211283" cy="255701"/>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5624945" y="3560618"/>
                <a:ext cx="562198" cy="249382"/>
              </a:xfrm>
              <a:custGeom>
                <a:avLst/>
                <a:gdLst>
                  <a:gd name="connsiteX0" fmla="*/ 512619 w 562198"/>
                  <a:gd name="connsiteY0" fmla="*/ 0 h 249382"/>
                  <a:gd name="connsiteX1" fmla="*/ 526473 w 562198"/>
                  <a:gd name="connsiteY1" fmla="*/ 221673 h 249382"/>
                  <a:gd name="connsiteX2" fmla="*/ 110837 w 562198"/>
                  <a:gd name="connsiteY2" fmla="*/ 207818 h 249382"/>
                  <a:gd name="connsiteX3" fmla="*/ 0 w 562198"/>
                  <a:gd name="connsiteY3" fmla="*/ 249382 h 249382"/>
                </a:gdLst>
                <a:ahLst/>
                <a:cxnLst>
                  <a:cxn ang="0">
                    <a:pos x="connsiteX0" y="connsiteY0"/>
                  </a:cxn>
                  <a:cxn ang="0">
                    <a:pos x="connsiteX1" y="connsiteY1"/>
                  </a:cxn>
                  <a:cxn ang="0">
                    <a:pos x="connsiteX2" y="connsiteY2"/>
                  </a:cxn>
                  <a:cxn ang="0">
                    <a:pos x="connsiteX3" y="connsiteY3"/>
                  </a:cxn>
                </a:cxnLst>
                <a:rect l="l" t="t" r="r" b="b"/>
                <a:pathLst>
                  <a:path w="562198" h="249382">
                    <a:moveTo>
                      <a:pt x="512619" y="0"/>
                    </a:moveTo>
                    <a:cubicBezTo>
                      <a:pt x="553028" y="93518"/>
                      <a:pt x="593437" y="187037"/>
                      <a:pt x="526473" y="221673"/>
                    </a:cubicBezTo>
                    <a:cubicBezTo>
                      <a:pt x="459509" y="256309"/>
                      <a:pt x="198582" y="203200"/>
                      <a:pt x="110837" y="207818"/>
                    </a:cubicBezTo>
                    <a:cubicBezTo>
                      <a:pt x="23092" y="212436"/>
                      <a:pt x="11546" y="230909"/>
                      <a:pt x="0" y="249382"/>
                    </a:cubicBez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4944656" y="2951018"/>
                <a:ext cx="274795" cy="332509"/>
              </a:xfrm>
              <a:custGeom>
                <a:avLst/>
                <a:gdLst>
                  <a:gd name="connsiteX0" fmla="*/ 250799 w 274795"/>
                  <a:gd name="connsiteY0" fmla="*/ 332509 h 332509"/>
                  <a:gd name="connsiteX1" fmla="*/ 250799 w 274795"/>
                  <a:gd name="connsiteY1" fmla="*/ 221673 h 332509"/>
                  <a:gd name="connsiteX2" fmla="*/ 1417 w 274795"/>
                  <a:gd name="connsiteY2" fmla="*/ 96982 h 332509"/>
                  <a:gd name="connsiteX3" fmla="*/ 167671 w 274795"/>
                  <a:gd name="connsiteY3" fmla="*/ 0 h 332509"/>
                </a:gdLst>
                <a:ahLst/>
                <a:cxnLst>
                  <a:cxn ang="0">
                    <a:pos x="connsiteX0" y="connsiteY0"/>
                  </a:cxn>
                  <a:cxn ang="0">
                    <a:pos x="connsiteX1" y="connsiteY1"/>
                  </a:cxn>
                  <a:cxn ang="0">
                    <a:pos x="connsiteX2" y="connsiteY2"/>
                  </a:cxn>
                  <a:cxn ang="0">
                    <a:pos x="connsiteX3" y="connsiteY3"/>
                  </a:cxn>
                </a:cxnLst>
                <a:rect l="l" t="t" r="r" b="b"/>
                <a:pathLst>
                  <a:path w="274795" h="332509">
                    <a:moveTo>
                      <a:pt x="250799" y="332509"/>
                    </a:moveTo>
                    <a:cubicBezTo>
                      <a:pt x="271581" y="296718"/>
                      <a:pt x="292363" y="260927"/>
                      <a:pt x="250799" y="221673"/>
                    </a:cubicBezTo>
                    <a:cubicBezTo>
                      <a:pt x="209235" y="182419"/>
                      <a:pt x="15272" y="133928"/>
                      <a:pt x="1417" y="96982"/>
                    </a:cubicBezTo>
                    <a:cubicBezTo>
                      <a:pt x="-12438" y="60036"/>
                      <a:pt x="77616" y="30018"/>
                      <a:pt x="167671" y="0"/>
                    </a:cubicBezTo>
                  </a:path>
                </a:pathLst>
              </a:cu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6" name="Flowchart: Connector 25"/>
          <p:cNvSpPr/>
          <p:nvPr/>
        </p:nvSpPr>
        <p:spPr>
          <a:xfrm>
            <a:off x="1564250" y="3159468"/>
            <a:ext cx="608399" cy="537849"/>
          </a:xfrm>
          <a:prstGeom prst="flowChartConnector">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200" dirty="0" smtClean="0"/>
              <a:t>NE</a:t>
            </a:r>
            <a:endParaRPr lang="en-US" sz="1200" dirty="0"/>
          </a:p>
        </p:txBody>
      </p:sp>
      <p:sp>
        <p:nvSpPr>
          <p:cNvPr id="29" name="Chord 28"/>
          <p:cNvSpPr/>
          <p:nvPr/>
        </p:nvSpPr>
        <p:spPr>
          <a:xfrm rot="2320244">
            <a:off x="1783565" y="4251672"/>
            <a:ext cx="616549" cy="529670"/>
          </a:xfrm>
          <a:prstGeom prst="chord">
            <a:avLst>
              <a:gd name="adj1" fmla="val 4268950"/>
              <a:gd name="adj2" fmla="val 15632292"/>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30" name="Isosceles Triangle 29"/>
          <p:cNvSpPr/>
          <p:nvPr/>
        </p:nvSpPr>
        <p:spPr>
          <a:xfrm rot="17581007">
            <a:off x="2616400" y="3760499"/>
            <a:ext cx="2402847" cy="1657627"/>
          </a:xfrm>
          <a:prstGeom prst="triangle">
            <a:avLst/>
          </a:prstGeom>
          <a:solidFill>
            <a:srgbClr val="FF0000">
              <a:alpha val="25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1763941" y="4302469"/>
            <a:ext cx="359394" cy="276999"/>
          </a:xfrm>
          <a:prstGeom prst="rect">
            <a:avLst/>
          </a:prstGeom>
          <a:noFill/>
        </p:spPr>
        <p:txBody>
          <a:bodyPr wrap="none" rtlCol="0">
            <a:spAutoFit/>
          </a:bodyPr>
          <a:lstStyle/>
          <a:p>
            <a:r>
              <a:rPr lang="en-US" sz="1200" dirty="0" smtClean="0">
                <a:solidFill>
                  <a:schemeClr val="bg1"/>
                </a:solidFill>
              </a:rPr>
              <a:t>NE</a:t>
            </a:r>
            <a:endParaRPr lang="en-US" sz="1200" dirty="0">
              <a:solidFill>
                <a:schemeClr val="bg1"/>
              </a:solidFill>
            </a:endParaRPr>
          </a:p>
        </p:txBody>
      </p:sp>
      <p:sp>
        <p:nvSpPr>
          <p:cNvPr id="33" name="TextBox 32"/>
          <p:cNvSpPr txBox="1"/>
          <p:nvPr/>
        </p:nvSpPr>
        <p:spPr>
          <a:xfrm>
            <a:off x="2501694" y="4302469"/>
            <a:ext cx="629893" cy="400110"/>
          </a:xfrm>
          <a:prstGeom prst="rect">
            <a:avLst/>
          </a:prstGeom>
          <a:noFill/>
        </p:spPr>
        <p:txBody>
          <a:bodyPr wrap="square" rtlCol="0">
            <a:spAutoFit/>
          </a:bodyPr>
          <a:lstStyle/>
          <a:p>
            <a:r>
              <a:rPr lang="en-US" sz="2000" b="1" dirty="0" smtClean="0"/>
              <a:t>NE</a:t>
            </a:r>
            <a:endParaRPr lang="en-US" sz="2000" b="1" dirty="0"/>
          </a:p>
        </p:txBody>
      </p:sp>
      <p:sp>
        <p:nvSpPr>
          <p:cNvPr id="34" name="TextBox 33"/>
          <p:cNvSpPr txBox="1"/>
          <p:nvPr/>
        </p:nvSpPr>
        <p:spPr>
          <a:xfrm>
            <a:off x="2068741" y="4388456"/>
            <a:ext cx="634361" cy="400110"/>
          </a:xfrm>
          <a:prstGeom prst="rect">
            <a:avLst/>
          </a:prstGeom>
          <a:noFill/>
        </p:spPr>
        <p:txBody>
          <a:bodyPr wrap="square" rtlCol="0">
            <a:spAutoFit/>
          </a:bodyPr>
          <a:lstStyle/>
          <a:p>
            <a:r>
              <a:rPr lang="en-US" sz="2000" b="1" dirty="0" smtClean="0"/>
              <a:t>NE</a:t>
            </a:r>
            <a:endParaRPr lang="en-US" sz="2000" b="1" dirty="0"/>
          </a:p>
        </p:txBody>
      </p:sp>
      <p:sp>
        <p:nvSpPr>
          <p:cNvPr id="35" name="TextBox 34"/>
          <p:cNvSpPr txBox="1"/>
          <p:nvPr/>
        </p:nvSpPr>
        <p:spPr>
          <a:xfrm>
            <a:off x="2349295" y="4740559"/>
            <a:ext cx="626204" cy="400110"/>
          </a:xfrm>
          <a:prstGeom prst="rect">
            <a:avLst/>
          </a:prstGeom>
          <a:noFill/>
        </p:spPr>
        <p:txBody>
          <a:bodyPr wrap="square" rtlCol="0">
            <a:spAutoFit/>
          </a:bodyPr>
          <a:lstStyle/>
          <a:p>
            <a:r>
              <a:rPr lang="en-US" sz="2000" b="1" dirty="0" smtClean="0"/>
              <a:t>NE</a:t>
            </a:r>
            <a:endParaRPr lang="en-US" sz="2000" b="1" dirty="0"/>
          </a:p>
        </p:txBody>
      </p:sp>
      <p:sp>
        <p:nvSpPr>
          <p:cNvPr id="36" name="TextBox 35"/>
          <p:cNvSpPr txBox="1"/>
          <p:nvPr/>
        </p:nvSpPr>
        <p:spPr>
          <a:xfrm>
            <a:off x="2339871" y="3891933"/>
            <a:ext cx="643270" cy="400110"/>
          </a:xfrm>
          <a:prstGeom prst="rect">
            <a:avLst/>
          </a:prstGeom>
          <a:noFill/>
        </p:spPr>
        <p:txBody>
          <a:bodyPr wrap="square" rtlCol="0">
            <a:spAutoFit/>
          </a:bodyPr>
          <a:lstStyle/>
          <a:p>
            <a:r>
              <a:rPr lang="en-US" sz="2000" b="1" dirty="0" smtClean="0"/>
              <a:t>NE</a:t>
            </a:r>
            <a:endParaRPr lang="en-US" sz="2000" b="1" dirty="0"/>
          </a:p>
        </p:txBody>
      </p:sp>
      <p:sp>
        <p:nvSpPr>
          <p:cNvPr id="37" name="TextBox 36"/>
          <p:cNvSpPr txBox="1"/>
          <p:nvPr/>
        </p:nvSpPr>
        <p:spPr>
          <a:xfrm>
            <a:off x="2801103" y="3692869"/>
            <a:ext cx="639238" cy="400110"/>
          </a:xfrm>
          <a:prstGeom prst="rect">
            <a:avLst/>
          </a:prstGeom>
          <a:noFill/>
        </p:spPr>
        <p:txBody>
          <a:bodyPr wrap="square" rtlCol="0">
            <a:spAutoFit/>
          </a:bodyPr>
          <a:lstStyle/>
          <a:p>
            <a:r>
              <a:rPr lang="en-US" sz="2000" b="1" dirty="0" smtClean="0"/>
              <a:t>NE</a:t>
            </a:r>
            <a:endParaRPr lang="en-US" sz="2000" b="1" dirty="0"/>
          </a:p>
        </p:txBody>
      </p:sp>
      <p:sp>
        <p:nvSpPr>
          <p:cNvPr id="38" name="TextBox 37"/>
          <p:cNvSpPr txBox="1"/>
          <p:nvPr/>
        </p:nvSpPr>
        <p:spPr>
          <a:xfrm>
            <a:off x="2153909" y="5216869"/>
            <a:ext cx="676832" cy="400110"/>
          </a:xfrm>
          <a:prstGeom prst="rect">
            <a:avLst/>
          </a:prstGeom>
          <a:noFill/>
        </p:spPr>
        <p:txBody>
          <a:bodyPr wrap="square" rtlCol="0">
            <a:spAutoFit/>
          </a:bodyPr>
          <a:lstStyle/>
          <a:p>
            <a:r>
              <a:rPr lang="en-US" sz="2000" b="1" dirty="0" smtClean="0"/>
              <a:t>NE</a:t>
            </a:r>
            <a:endParaRPr lang="en-US" sz="2000" b="1" dirty="0"/>
          </a:p>
        </p:txBody>
      </p:sp>
      <p:sp>
        <p:nvSpPr>
          <p:cNvPr id="39" name="TextBox 38"/>
          <p:cNvSpPr txBox="1"/>
          <p:nvPr/>
        </p:nvSpPr>
        <p:spPr>
          <a:xfrm>
            <a:off x="2602141" y="3388069"/>
            <a:ext cx="658331" cy="400110"/>
          </a:xfrm>
          <a:prstGeom prst="rect">
            <a:avLst/>
          </a:prstGeom>
          <a:noFill/>
        </p:spPr>
        <p:txBody>
          <a:bodyPr wrap="square" rtlCol="0">
            <a:spAutoFit/>
          </a:bodyPr>
          <a:lstStyle/>
          <a:p>
            <a:r>
              <a:rPr lang="en-US" sz="2000" b="1" dirty="0" smtClean="0"/>
              <a:t>NE</a:t>
            </a:r>
            <a:endParaRPr lang="en-US" sz="2000" b="1" dirty="0"/>
          </a:p>
        </p:txBody>
      </p:sp>
      <p:sp>
        <p:nvSpPr>
          <p:cNvPr id="40" name="TextBox 39"/>
          <p:cNvSpPr txBox="1"/>
          <p:nvPr/>
        </p:nvSpPr>
        <p:spPr>
          <a:xfrm>
            <a:off x="1916341" y="4892959"/>
            <a:ext cx="606797" cy="400110"/>
          </a:xfrm>
          <a:prstGeom prst="rect">
            <a:avLst/>
          </a:prstGeom>
          <a:noFill/>
        </p:spPr>
        <p:txBody>
          <a:bodyPr wrap="square" rtlCol="0">
            <a:spAutoFit/>
          </a:bodyPr>
          <a:lstStyle/>
          <a:p>
            <a:r>
              <a:rPr lang="en-US" sz="2000" b="1" dirty="0" smtClean="0"/>
              <a:t>NE</a:t>
            </a:r>
            <a:endParaRPr lang="en-US" sz="2000" b="1" dirty="0"/>
          </a:p>
        </p:txBody>
      </p:sp>
      <p:sp>
        <p:nvSpPr>
          <p:cNvPr id="41" name="TextBox 40"/>
          <p:cNvSpPr txBox="1"/>
          <p:nvPr/>
        </p:nvSpPr>
        <p:spPr>
          <a:xfrm>
            <a:off x="5105400" y="1600200"/>
            <a:ext cx="3276600" cy="2585323"/>
          </a:xfrm>
          <a:prstGeom prst="rect">
            <a:avLst/>
          </a:prstGeom>
          <a:noFill/>
          <a:ln>
            <a:noFill/>
          </a:ln>
        </p:spPr>
        <p:txBody>
          <a:bodyPr wrap="square" rtlCol="0">
            <a:spAutoFit/>
          </a:bodyPr>
          <a:lstStyle/>
          <a:p>
            <a:r>
              <a:rPr lang="en-US" dirty="0" smtClean="0"/>
              <a:t>Buprenorphine is able to activate mu-opioid receptors in the Locus </a:t>
            </a:r>
            <a:r>
              <a:rPr lang="en-US" dirty="0" err="1" smtClean="0"/>
              <a:t>Coeruleus</a:t>
            </a:r>
            <a:r>
              <a:rPr lang="en-US" dirty="0" smtClean="0"/>
              <a:t> to reduce the norepinephrine (NE) release, thus eliminating the withdrawal symptoms. This allows the norepinephrine (NE) system to re-equilibrate overtime.</a:t>
            </a:r>
            <a:endParaRPr lang="en-US" dirty="0"/>
          </a:p>
        </p:txBody>
      </p:sp>
      <p:grpSp>
        <p:nvGrpSpPr>
          <p:cNvPr id="42" name="Group 41"/>
          <p:cNvGrpSpPr/>
          <p:nvPr/>
        </p:nvGrpSpPr>
        <p:grpSpPr>
          <a:xfrm>
            <a:off x="5308054" y="4367845"/>
            <a:ext cx="2545281" cy="1692771"/>
            <a:chOff x="5537485" y="4254595"/>
            <a:chExt cx="3152751" cy="1692771"/>
          </a:xfrm>
        </p:grpSpPr>
        <p:sp>
          <p:nvSpPr>
            <p:cNvPr id="43" name="TextBox 42"/>
            <p:cNvSpPr txBox="1"/>
            <p:nvPr/>
          </p:nvSpPr>
          <p:spPr>
            <a:xfrm>
              <a:off x="5548744" y="4623927"/>
              <a:ext cx="2680855" cy="1323439"/>
            </a:xfrm>
            <a:prstGeom prst="rect">
              <a:avLst/>
            </a:prstGeom>
            <a:noFill/>
          </p:spPr>
          <p:txBody>
            <a:bodyPr wrap="square" rtlCol="0">
              <a:spAutoFit/>
            </a:bodyPr>
            <a:lstStyle/>
            <a:p>
              <a:pPr marL="285750" indent="-285750">
                <a:buFont typeface="Arial" pitchFamily="34" charset="0"/>
                <a:buChar char="•"/>
              </a:pPr>
              <a:r>
                <a:rPr lang="en-US" sz="1600" dirty="0" smtClean="0"/>
                <a:t>Anxiety</a:t>
              </a:r>
            </a:p>
            <a:p>
              <a:pPr marL="285750" indent="-285750">
                <a:buFont typeface="Arial" pitchFamily="34" charset="0"/>
                <a:buChar char="•"/>
              </a:pPr>
              <a:r>
                <a:rPr lang="en-US" sz="1600" dirty="0" smtClean="0"/>
                <a:t>Muscle cramps</a:t>
              </a:r>
            </a:p>
            <a:p>
              <a:pPr marL="285750" indent="-285750">
                <a:buFont typeface="Arial" pitchFamily="34" charset="0"/>
                <a:buChar char="•"/>
              </a:pPr>
              <a:r>
                <a:rPr lang="en-US" sz="1600" dirty="0" smtClean="0"/>
                <a:t>Nausea/Vomiting</a:t>
              </a:r>
            </a:p>
            <a:p>
              <a:pPr marL="285750" indent="-285750">
                <a:buFont typeface="Arial" pitchFamily="34" charset="0"/>
                <a:buChar char="•"/>
              </a:pPr>
              <a:r>
                <a:rPr lang="en-US" sz="1600" dirty="0" smtClean="0"/>
                <a:t>Diarrhea </a:t>
              </a:r>
            </a:p>
            <a:p>
              <a:pPr marL="285750" indent="-285750">
                <a:buFont typeface="Arial" pitchFamily="34" charset="0"/>
                <a:buChar char="•"/>
              </a:pPr>
              <a:r>
                <a:rPr lang="en-US" sz="1600" dirty="0" smtClean="0"/>
                <a:t>Etc.</a:t>
              </a:r>
            </a:p>
          </p:txBody>
        </p:sp>
        <p:sp>
          <p:nvSpPr>
            <p:cNvPr id="44" name="TextBox 43"/>
            <p:cNvSpPr txBox="1"/>
            <p:nvPr/>
          </p:nvSpPr>
          <p:spPr>
            <a:xfrm>
              <a:off x="5537485" y="4254595"/>
              <a:ext cx="3152751" cy="369332"/>
            </a:xfrm>
            <a:prstGeom prst="rect">
              <a:avLst/>
            </a:prstGeom>
            <a:noFill/>
          </p:spPr>
          <p:txBody>
            <a:bodyPr wrap="square" rtlCol="0">
              <a:spAutoFit/>
            </a:bodyPr>
            <a:lstStyle/>
            <a:p>
              <a:r>
                <a:rPr lang="en-US" dirty="0" smtClean="0"/>
                <a:t>Enhanced NE release:</a:t>
              </a:r>
              <a:endParaRPr lang="en-US" dirty="0"/>
            </a:p>
          </p:txBody>
        </p:sp>
      </p:grpSp>
      <p:sp>
        <p:nvSpPr>
          <p:cNvPr id="45" name="TextBox 44"/>
          <p:cNvSpPr txBox="1"/>
          <p:nvPr/>
        </p:nvSpPr>
        <p:spPr>
          <a:xfrm>
            <a:off x="2868674" y="1828434"/>
            <a:ext cx="2091911" cy="369332"/>
          </a:xfrm>
          <a:prstGeom prst="rect">
            <a:avLst/>
          </a:prstGeom>
          <a:noFill/>
        </p:spPr>
        <p:txBody>
          <a:bodyPr wrap="square" rtlCol="0">
            <a:spAutoFit/>
          </a:bodyPr>
          <a:lstStyle/>
          <a:p>
            <a:r>
              <a:rPr lang="en-US" dirty="0"/>
              <a:t>m</a:t>
            </a:r>
            <a:r>
              <a:rPr lang="en-US" dirty="0" smtClean="0"/>
              <a:t>u-opioid receptor </a:t>
            </a:r>
            <a:endParaRPr lang="en-US" dirty="0"/>
          </a:p>
        </p:txBody>
      </p:sp>
      <p:sp>
        <p:nvSpPr>
          <p:cNvPr id="46" name="TextBox 45"/>
          <p:cNvSpPr txBox="1"/>
          <p:nvPr/>
        </p:nvSpPr>
        <p:spPr>
          <a:xfrm>
            <a:off x="468541" y="5533337"/>
            <a:ext cx="2162125" cy="369332"/>
          </a:xfrm>
          <a:prstGeom prst="rect">
            <a:avLst/>
          </a:prstGeom>
          <a:noFill/>
        </p:spPr>
        <p:txBody>
          <a:bodyPr wrap="square" rtlCol="0">
            <a:spAutoFit/>
          </a:bodyPr>
          <a:lstStyle/>
          <a:p>
            <a:r>
              <a:rPr lang="en-US" dirty="0" smtClean="0"/>
              <a:t>Locus </a:t>
            </a:r>
            <a:r>
              <a:rPr lang="en-US" dirty="0" err="1" smtClean="0"/>
              <a:t>Coeruleus</a:t>
            </a:r>
            <a:endParaRPr lang="en-US" dirty="0"/>
          </a:p>
        </p:txBody>
      </p:sp>
      <p:sp>
        <p:nvSpPr>
          <p:cNvPr id="47" name="TextBox 46"/>
          <p:cNvSpPr txBox="1"/>
          <p:nvPr/>
        </p:nvSpPr>
        <p:spPr>
          <a:xfrm rot="17574833">
            <a:off x="3232838" y="4406916"/>
            <a:ext cx="1839255" cy="646331"/>
          </a:xfrm>
          <a:prstGeom prst="rect">
            <a:avLst/>
          </a:prstGeom>
          <a:noFill/>
        </p:spPr>
        <p:txBody>
          <a:bodyPr wrap="square" rtlCol="0">
            <a:spAutoFit/>
          </a:bodyPr>
          <a:lstStyle/>
          <a:p>
            <a:pPr algn="ctr"/>
            <a:r>
              <a:rPr lang="en-US" dirty="0" smtClean="0"/>
              <a:t>Withdrawal </a:t>
            </a:r>
          </a:p>
          <a:p>
            <a:pPr algn="ctr"/>
            <a:r>
              <a:rPr lang="en-US" dirty="0" smtClean="0"/>
              <a:t>Symptoms </a:t>
            </a:r>
            <a:endParaRPr lang="en-US" dirty="0"/>
          </a:p>
        </p:txBody>
      </p:sp>
      <p:sp>
        <p:nvSpPr>
          <p:cNvPr id="48" name="Oval 47"/>
          <p:cNvSpPr/>
          <p:nvPr/>
        </p:nvSpPr>
        <p:spPr>
          <a:xfrm rot="279225">
            <a:off x="2004747" y="1300261"/>
            <a:ext cx="429403" cy="318313"/>
          </a:xfrm>
          <a:prstGeom prst="ellipse">
            <a:avLst/>
          </a:prstGeom>
          <a:solidFill>
            <a:srgbClr val="7030A0"/>
          </a:solidFill>
          <a:ln>
            <a:solidFill>
              <a:srgbClr val="7030A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solidFill>
                  <a:schemeClr val="bg1"/>
                </a:solidFill>
              </a:rPr>
              <a:t>B</a:t>
            </a:r>
          </a:p>
        </p:txBody>
      </p:sp>
      <p:sp>
        <p:nvSpPr>
          <p:cNvPr id="49" name="Arc 48"/>
          <p:cNvSpPr/>
          <p:nvPr/>
        </p:nvSpPr>
        <p:spPr>
          <a:xfrm rot="14028358">
            <a:off x="1939447" y="1505163"/>
            <a:ext cx="1112390" cy="2084447"/>
          </a:xfrm>
          <a:prstGeom prst="arc">
            <a:avLst>
              <a:gd name="adj1" fmla="val 16370738"/>
              <a:gd name="adj2" fmla="val 0"/>
            </a:avLst>
          </a:prstGeom>
          <a:ln w="9525" cap="rnd">
            <a:solidFill>
              <a:srgbClr val="7030A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50" name="Straight Connector 49"/>
          <p:cNvCxnSpPr/>
          <p:nvPr/>
        </p:nvCxnSpPr>
        <p:spPr>
          <a:xfrm flipV="1">
            <a:off x="1449590" y="2981472"/>
            <a:ext cx="381000" cy="253450"/>
          </a:xfrm>
          <a:prstGeom prst="line">
            <a:avLst/>
          </a:prstGeom>
          <a:ln w="9525">
            <a:solidFill>
              <a:srgbClr val="7030A0"/>
            </a:solidFill>
            <a:prstDash val="dash"/>
          </a:ln>
        </p:spPr>
        <p:style>
          <a:lnRef idx="1">
            <a:schemeClr val="accent1"/>
          </a:lnRef>
          <a:fillRef idx="0">
            <a:schemeClr val="accent1"/>
          </a:fillRef>
          <a:effectRef idx="0">
            <a:schemeClr val="accent1"/>
          </a:effectRef>
          <a:fontRef idx="minor">
            <a:schemeClr val="tx1"/>
          </a:fontRef>
        </p:style>
      </p:cxnSp>
      <p:sp>
        <p:nvSpPr>
          <p:cNvPr id="51" name="Isosceles Triangle 50"/>
          <p:cNvSpPr/>
          <p:nvPr/>
        </p:nvSpPr>
        <p:spPr>
          <a:xfrm rot="17581007">
            <a:off x="3117726" y="3799908"/>
            <a:ext cx="1485288" cy="1602355"/>
          </a:xfrm>
          <a:prstGeom prst="triangle">
            <a:avLst/>
          </a:prstGeom>
          <a:solidFill>
            <a:srgbClr val="FFFF00">
              <a:alpha val="25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2" name="Group 51"/>
          <p:cNvGrpSpPr/>
          <p:nvPr/>
        </p:nvGrpSpPr>
        <p:grpSpPr>
          <a:xfrm>
            <a:off x="5392668" y="4387204"/>
            <a:ext cx="2618026" cy="1378598"/>
            <a:chOff x="5791199" y="4822768"/>
            <a:chExt cx="2953866" cy="1378598"/>
          </a:xfrm>
        </p:grpSpPr>
        <p:sp>
          <p:nvSpPr>
            <p:cNvPr id="53" name="TextBox 52"/>
            <p:cNvSpPr txBox="1"/>
            <p:nvPr/>
          </p:nvSpPr>
          <p:spPr>
            <a:xfrm>
              <a:off x="5791199" y="5124148"/>
              <a:ext cx="2680855" cy="1077218"/>
            </a:xfrm>
            <a:prstGeom prst="rect">
              <a:avLst/>
            </a:prstGeom>
            <a:noFill/>
          </p:spPr>
          <p:txBody>
            <a:bodyPr wrap="square" rtlCol="0">
              <a:spAutoFit/>
            </a:bodyPr>
            <a:lstStyle/>
            <a:p>
              <a:pPr marL="285750" indent="-285750">
                <a:buFont typeface="Arial" pitchFamily="34" charset="0"/>
                <a:buChar char="•"/>
              </a:pPr>
              <a:r>
                <a:rPr lang="en-US" sz="1600" dirty="0" smtClean="0"/>
                <a:t>Wakefulness</a:t>
              </a:r>
            </a:p>
            <a:p>
              <a:pPr marL="285750" indent="-285750">
                <a:buFont typeface="Arial" pitchFamily="34" charset="0"/>
                <a:buChar char="•"/>
              </a:pPr>
              <a:r>
                <a:rPr lang="en-US" sz="1600" dirty="0" smtClean="0"/>
                <a:t>Breathing</a:t>
              </a:r>
            </a:p>
            <a:p>
              <a:pPr marL="285750" indent="-285750">
                <a:buFont typeface="Arial" pitchFamily="34" charset="0"/>
                <a:buChar char="•"/>
              </a:pPr>
              <a:r>
                <a:rPr lang="en-US" sz="1600" dirty="0" smtClean="0"/>
                <a:t>Blood pressure</a:t>
              </a:r>
            </a:p>
            <a:p>
              <a:pPr marL="285750" indent="-285750">
                <a:buFont typeface="Arial" pitchFamily="34" charset="0"/>
                <a:buChar char="•"/>
              </a:pPr>
              <a:r>
                <a:rPr lang="en-US" sz="1600" dirty="0" smtClean="0"/>
                <a:t>Alertness</a:t>
              </a:r>
            </a:p>
          </p:txBody>
        </p:sp>
        <p:sp>
          <p:nvSpPr>
            <p:cNvPr id="54" name="TextBox 53"/>
            <p:cNvSpPr txBox="1"/>
            <p:nvPr/>
          </p:nvSpPr>
          <p:spPr>
            <a:xfrm>
              <a:off x="5791199" y="4822768"/>
              <a:ext cx="2953866" cy="923330"/>
            </a:xfrm>
            <a:prstGeom prst="rect">
              <a:avLst/>
            </a:prstGeom>
            <a:noFill/>
          </p:spPr>
          <p:txBody>
            <a:bodyPr wrap="square" rtlCol="0">
              <a:spAutoFit/>
            </a:bodyPr>
            <a:lstStyle/>
            <a:p>
              <a:r>
                <a:rPr lang="en-US" dirty="0" smtClean="0"/>
                <a:t>Basal NE activity:</a:t>
              </a:r>
            </a:p>
            <a:p>
              <a:endParaRPr lang="en-US" dirty="0"/>
            </a:p>
            <a:p>
              <a:endParaRPr lang="en-US" dirty="0"/>
            </a:p>
          </p:txBody>
        </p:sp>
      </p:grpSp>
      <p:sp>
        <p:nvSpPr>
          <p:cNvPr id="32" name="Can 31"/>
          <p:cNvSpPr/>
          <p:nvPr/>
        </p:nvSpPr>
        <p:spPr>
          <a:xfrm rot="17770761">
            <a:off x="2981486" y="4006409"/>
            <a:ext cx="381000" cy="580576"/>
          </a:xfrm>
          <a:prstGeom prst="can">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55" name="Flowchart: Connector 54"/>
          <p:cNvSpPr/>
          <p:nvPr/>
        </p:nvSpPr>
        <p:spPr>
          <a:xfrm>
            <a:off x="1086757" y="4504985"/>
            <a:ext cx="608399" cy="537849"/>
          </a:xfrm>
          <a:prstGeom prst="flowChartConnector">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200" dirty="0" smtClean="0"/>
              <a:t>NE</a:t>
            </a:r>
            <a:endParaRPr lang="en-US" sz="1200" dirty="0"/>
          </a:p>
        </p:txBody>
      </p:sp>
      <p:sp>
        <p:nvSpPr>
          <p:cNvPr id="56" name="Flowchart: Connector 55"/>
          <p:cNvSpPr/>
          <p:nvPr/>
        </p:nvSpPr>
        <p:spPr>
          <a:xfrm>
            <a:off x="1003337" y="3782931"/>
            <a:ext cx="608399" cy="537849"/>
          </a:xfrm>
          <a:prstGeom prst="flowChartConnector">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200" dirty="0" smtClean="0"/>
              <a:t>NE</a:t>
            </a:r>
            <a:endParaRPr lang="en-US" sz="1200" dirty="0"/>
          </a:p>
        </p:txBody>
      </p:sp>
      <p:sp>
        <p:nvSpPr>
          <p:cNvPr id="3" name="TextBox 2"/>
          <p:cNvSpPr txBox="1"/>
          <p:nvPr/>
        </p:nvSpPr>
        <p:spPr>
          <a:xfrm>
            <a:off x="2405362" y="1283366"/>
            <a:ext cx="1869423" cy="369332"/>
          </a:xfrm>
          <a:prstGeom prst="rect">
            <a:avLst/>
          </a:prstGeom>
          <a:noFill/>
        </p:spPr>
        <p:txBody>
          <a:bodyPr wrap="none" rtlCol="0">
            <a:spAutoFit/>
          </a:bodyPr>
          <a:lstStyle/>
          <a:p>
            <a:r>
              <a:rPr lang="en-US" dirty="0" smtClean="0"/>
              <a:t>Buprenorphine</a:t>
            </a:r>
            <a:endParaRPr lang="en-US" dirty="0"/>
          </a:p>
        </p:txBody>
      </p:sp>
      <p:sp>
        <p:nvSpPr>
          <p:cNvPr id="57" name="TextBox 56"/>
          <p:cNvSpPr txBox="1"/>
          <p:nvPr/>
        </p:nvSpPr>
        <p:spPr>
          <a:xfrm rot="17654946">
            <a:off x="3666432" y="4412112"/>
            <a:ext cx="995785" cy="646331"/>
          </a:xfrm>
          <a:prstGeom prst="rect">
            <a:avLst/>
          </a:prstGeom>
          <a:noFill/>
        </p:spPr>
        <p:txBody>
          <a:bodyPr wrap="none" rtlCol="0">
            <a:spAutoFit/>
          </a:bodyPr>
          <a:lstStyle/>
          <a:p>
            <a:pPr algn="ctr"/>
            <a:r>
              <a:rPr lang="en-US" dirty="0" smtClean="0"/>
              <a:t>Feel</a:t>
            </a:r>
          </a:p>
          <a:p>
            <a:pPr algn="ctr"/>
            <a:r>
              <a:rPr lang="en-US" dirty="0" smtClean="0"/>
              <a:t>Normal</a:t>
            </a:r>
            <a:endParaRPr lang="en-US" dirty="0"/>
          </a:p>
        </p:txBody>
      </p:sp>
      <p:sp>
        <p:nvSpPr>
          <p:cNvPr id="58" name="TextBox 57"/>
          <p:cNvSpPr txBox="1"/>
          <p:nvPr/>
        </p:nvSpPr>
        <p:spPr>
          <a:xfrm>
            <a:off x="76200" y="1548459"/>
            <a:ext cx="1607785" cy="954107"/>
          </a:xfrm>
          <a:prstGeom prst="rect">
            <a:avLst/>
          </a:prstGeom>
          <a:noFill/>
        </p:spPr>
        <p:txBody>
          <a:bodyPr wrap="square" rtlCol="0">
            <a:spAutoFit/>
          </a:bodyPr>
          <a:lstStyle/>
          <a:p>
            <a:r>
              <a:rPr lang="en-US" sz="1400" dirty="0" smtClean="0">
                <a:solidFill>
                  <a:srgbClr val="7030A0"/>
                </a:solidFill>
              </a:rPr>
              <a:t>“Taps the brake” to reduce </a:t>
            </a:r>
          </a:p>
          <a:p>
            <a:r>
              <a:rPr lang="en-US" sz="1400" dirty="0" smtClean="0">
                <a:solidFill>
                  <a:srgbClr val="7030A0"/>
                </a:solidFill>
              </a:rPr>
              <a:t>the excess NE release </a:t>
            </a:r>
            <a:endParaRPr lang="en-US" sz="1400" dirty="0">
              <a:solidFill>
                <a:srgbClr val="7030A0"/>
              </a:solidFill>
            </a:endParaRPr>
          </a:p>
        </p:txBody>
      </p:sp>
      <p:sp>
        <p:nvSpPr>
          <p:cNvPr id="59" name="TextBox 58"/>
          <p:cNvSpPr txBox="1"/>
          <p:nvPr/>
        </p:nvSpPr>
        <p:spPr>
          <a:xfrm>
            <a:off x="2743200" y="6324600"/>
            <a:ext cx="3657600" cy="523220"/>
          </a:xfrm>
          <a:prstGeom prst="rect">
            <a:avLst/>
          </a:prstGeom>
          <a:noFill/>
        </p:spPr>
        <p:txBody>
          <a:bodyPr wrap="square" rtlCol="0" anchor="b">
            <a:spAutoFit/>
          </a:bodyPr>
          <a:lstStyle/>
          <a:p>
            <a:pPr algn="ctr"/>
            <a:r>
              <a:rPr lang="en-US" sz="1400" dirty="0">
                <a:solidFill>
                  <a:schemeClr val="tx1">
                    <a:lumMod val="50000"/>
                  </a:schemeClr>
                </a:solidFill>
              </a:rPr>
              <a:t>© 2017 The Recovery Research Network</a:t>
            </a:r>
          </a:p>
          <a:p>
            <a:pPr algn="ctr"/>
            <a:endParaRPr lang="en-US" sz="1400" b="1" dirty="0"/>
          </a:p>
        </p:txBody>
      </p:sp>
    </p:spTree>
    <p:extLst>
      <p:ext uri="{BB962C8B-B14F-4D97-AF65-F5344CB8AC3E}">
        <p14:creationId xmlns:p14="http://schemas.microsoft.com/office/powerpoint/2010/main" val="3881788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 calcmode="lin" valueType="num">
                                      <p:cBhvr additive="base">
                                        <p:cTn id="7" dur="500" fill="hold"/>
                                        <p:tgtEl>
                                          <p:spTgt spid="48"/>
                                        </p:tgtEl>
                                        <p:attrNameLst>
                                          <p:attrName>ppt_x</p:attrName>
                                        </p:attrNameLst>
                                      </p:cBhvr>
                                      <p:tavLst>
                                        <p:tav tm="0">
                                          <p:val>
                                            <p:strVal val="1+#ppt_w/2"/>
                                          </p:val>
                                        </p:tav>
                                        <p:tav tm="100000">
                                          <p:val>
                                            <p:strVal val="#ppt_x"/>
                                          </p:val>
                                        </p:tav>
                                      </p:tavLst>
                                    </p:anim>
                                    <p:anim calcmode="lin" valueType="num">
                                      <p:cBhvr additive="base">
                                        <p:cTn id="8" dur="500" fill="hold"/>
                                        <p:tgtEl>
                                          <p:spTgt spid="48"/>
                                        </p:tgtEl>
                                        <p:attrNameLst>
                                          <p:attrName>ppt_y</p:attrName>
                                        </p:attrNameLst>
                                      </p:cBhvr>
                                      <p:tavLst>
                                        <p:tav tm="0">
                                          <p:val>
                                            <p:strVal val="#ppt_y"/>
                                          </p:val>
                                        </p:tav>
                                        <p:tav tm="100000">
                                          <p:val>
                                            <p:strVal val="#ppt_y"/>
                                          </p:val>
                                        </p:tav>
                                      </p:tavLst>
                                    </p:anim>
                                  </p:childTnLst>
                                </p:cTn>
                              </p:par>
                              <p:par>
                                <p:cTn id="9" presetID="1" presetClass="entr" presetSubtype="0" fill="hold" grpId="0" nodeType="withEffect">
                                  <p:stCondLst>
                                    <p:cond delay="1000"/>
                                  </p:stCondLst>
                                  <p:childTnLst>
                                    <p:set>
                                      <p:cBhvr>
                                        <p:cTn id="10" dur="1" fill="hold">
                                          <p:stCondLst>
                                            <p:cond delay="0"/>
                                          </p:stCondLst>
                                        </p:cTn>
                                        <p:tgtEl>
                                          <p:spTgt spid="49"/>
                                        </p:tgtEl>
                                        <p:attrNameLst>
                                          <p:attrName>style.visibility</p:attrName>
                                        </p:attrNameLst>
                                      </p:cBhvr>
                                      <p:to>
                                        <p:strVal val="visible"/>
                                      </p:to>
                                    </p:set>
                                  </p:childTnLst>
                                </p:cTn>
                              </p:par>
                              <p:par>
                                <p:cTn id="11" presetID="1" presetClass="entr" presetSubtype="0" fill="hold" nodeType="withEffect">
                                  <p:stCondLst>
                                    <p:cond delay="1000"/>
                                  </p:stCondLst>
                                  <p:childTnLst>
                                    <p:set>
                                      <p:cBhvr>
                                        <p:cTn id="12" dur="1" fill="hold">
                                          <p:stCondLst>
                                            <p:cond delay="0"/>
                                          </p:stCondLst>
                                        </p:cTn>
                                        <p:tgtEl>
                                          <p:spTgt spid="50"/>
                                        </p:tgtEl>
                                        <p:attrNameLst>
                                          <p:attrName>style.visibility</p:attrName>
                                        </p:attrNameLst>
                                      </p:cBhvr>
                                      <p:to>
                                        <p:strVal val="visible"/>
                                      </p:to>
                                    </p:set>
                                  </p:childTnLst>
                                </p:cTn>
                              </p:par>
                              <p:par>
                                <p:cTn id="13" presetID="1" presetClass="exit" presetSubtype="0" fill="hold" grpId="0" nodeType="withEffect">
                                  <p:stCondLst>
                                    <p:cond delay="2000"/>
                                  </p:stCondLst>
                                  <p:childTnLst>
                                    <p:set>
                                      <p:cBhvr>
                                        <p:cTn id="14" dur="1" fill="hold">
                                          <p:stCondLst>
                                            <p:cond delay="0"/>
                                          </p:stCondLst>
                                        </p:cTn>
                                        <p:tgtEl>
                                          <p:spTgt spid="39"/>
                                        </p:tgtEl>
                                        <p:attrNameLst>
                                          <p:attrName>style.visibility</p:attrName>
                                        </p:attrNameLst>
                                      </p:cBhvr>
                                      <p:to>
                                        <p:strVal val="hidden"/>
                                      </p:to>
                                    </p:set>
                                  </p:childTnLst>
                                </p:cTn>
                              </p:par>
                              <p:par>
                                <p:cTn id="15" presetID="1" presetClass="exit" presetSubtype="0" fill="hold" grpId="0" nodeType="withEffect">
                                  <p:stCondLst>
                                    <p:cond delay="2000"/>
                                  </p:stCondLst>
                                  <p:childTnLst>
                                    <p:set>
                                      <p:cBhvr>
                                        <p:cTn id="16" dur="1" fill="hold">
                                          <p:stCondLst>
                                            <p:cond delay="0"/>
                                          </p:stCondLst>
                                        </p:cTn>
                                        <p:tgtEl>
                                          <p:spTgt spid="35"/>
                                        </p:tgtEl>
                                        <p:attrNameLst>
                                          <p:attrName>style.visibility</p:attrName>
                                        </p:attrNameLst>
                                      </p:cBhvr>
                                      <p:to>
                                        <p:strVal val="hidden"/>
                                      </p:to>
                                    </p:set>
                                  </p:childTnLst>
                                </p:cTn>
                              </p:par>
                              <p:par>
                                <p:cTn id="17" presetID="1" presetClass="exit" presetSubtype="0" fill="hold" grpId="0" nodeType="withEffect">
                                  <p:stCondLst>
                                    <p:cond delay="2000"/>
                                  </p:stCondLst>
                                  <p:childTnLst>
                                    <p:set>
                                      <p:cBhvr>
                                        <p:cTn id="18" dur="1" fill="hold">
                                          <p:stCondLst>
                                            <p:cond delay="0"/>
                                          </p:stCondLst>
                                        </p:cTn>
                                        <p:tgtEl>
                                          <p:spTgt spid="40"/>
                                        </p:tgtEl>
                                        <p:attrNameLst>
                                          <p:attrName>style.visibility</p:attrName>
                                        </p:attrNameLst>
                                      </p:cBhvr>
                                      <p:to>
                                        <p:strVal val="hidden"/>
                                      </p:to>
                                    </p:set>
                                  </p:childTnLst>
                                </p:cTn>
                              </p:par>
                              <p:par>
                                <p:cTn id="19" presetID="1" presetClass="exit" presetSubtype="0" fill="hold" grpId="0" nodeType="withEffect">
                                  <p:stCondLst>
                                    <p:cond delay="2000"/>
                                  </p:stCondLst>
                                  <p:childTnLst>
                                    <p:set>
                                      <p:cBhvr>
                                        <p:cTn id="20" dur="1" fill="hold">
                                          <p:stCondLst>
                                            <p:cond delay="0"/>
                                          </p:stCondLst>
                                        </p:cTn>
                                        <p:tgtEl>
                                          <p:spTgt spid="38"/>
                                        </p:tgtEl>
                                        <p:attrNameLst>
                                          <p:attrName>style.visibility</p:attrName>
                                        </p:attrNameLst>
                                      </p:cBhvr>
                                      <p:to>
                                        <p:strVal val="hidden"/>
                                      </p:to>
                                    </p:set>
                                  </p:childTnLst>
                                </p:cTn>
                              </p:par>
                              <p:par>
                                <p:cTn id="21" presetID="1" presetClass="exit" presetSubtype="0" fill="hold" grpId="0" nodeType="withEffect">
                                  <p:stCondLst>
                                    <p:cond delay="2000"/>
                                  </p:stCondLst>
                                  <p:childTnLst>
                                    <p:set>
                                      <p:cBhvr>
                                        <p:cTn id="22" dur="1" fill="hold">
                                          <p:stCondLst>
                                            <p:cond delay="0"/>
                                          </p:stCondLst>
                                        </p:cTn>
                                        <p:tgtEl>
                                          <p:spTgt spid="47"/>
                                        </p:tgtEl>
                                        <p:attrNameLst>
                                          <p:attrName>style.visibility</p:attrName>
                                        </p:attrNameLst>
                                      </p:cBhvr>
                                      <p:to>
                                        <p:strVal val="hidden"/>
                                      </p:to>
                                    </p:set>
                                  </p:childTnLst>
                                </p:cTn>
                              </p:par>
                              <p:par>
                                <p:cTn id="23" presetID="1" presetClass="exit" presetSubtype="0" fill="hold" grpId="0" nodeType="withEffect">
                                  <p:stCondLst>
                                    <p:cond delay="2000"/>
                                  </p:stCondLst>
                                  <p:childTnLst>
                                    <p:set>
                                      <p:cBhvr>
                                        <p:cTn id="24" dur="1" fill="hold">
                                          <p:stCondLst>
                                            <p:cond delay="0"/>
                                          </p:stCondLst>
                                        </p:cTn>
                                        <p:tgtEl>
                                          <p:spTgt spid="30"/>
                                        </p:tgtEl>
                                        <p:attrNameLst>
                                          <p:attrName>style.visibility</p:attrName>
                                        </p:attrNameLst>
                                      </p:cBhvr>
                                      <p:to>
                                        <p:strVal val="hidden"/>
                                      </p:to>
                                    </p:set>
                                  </p:childTnLst>
                                </p:cTn>
                              </p:par>
                              <p:par>
                                <p:cTn id="25" presetID="1" presetClass="entr" presetSubtype="0" fill="hold" grpId="0" nodeType="withEffect">
                                  <p:stCondLst>
                                    <p:cond delay="2000"/>
                                  </p:stCondLst>
                                  <p:childTnLst>
                                    <p:set>
                                      <p:cBhvr>
                                        <p:cTn id="26" dur="1" fill="hold">
                                          <p:stCondLst>
                                            <p:cond delay="0"/>
                                          </p:stCondLst>
                                        </p:cTn>
                                        <p:tgtEl>
                                          <p:spTgt spid="51"/>
                                        </p:tgtEl>
                                        <p:attrNameLst>
                                          <p:attrName>style.visibility</p:attrName>
                                        </p:attrNameLst>
                                      </p:cBhvr>
                                      <p:to>
                                        <p:strVal val="visible"/>
                                      </p:to>
                                    </p:set>
                                  </p:childTnLst>
                                </p:cTn>
                              </p:par>
                              <p:par>
                                <p:cTn id="27" presetID="1" presetClass="exit" presetSubtype="0" fill="hold" nodeType="withEffect">
                                  <p:stCondLst>
                                    <p:cond delay="2000"/>
                                  </p:stCondLst>
                                  <p:childTnLst>
                                    <p:set>
                                      <p:cBhvr>
                                        <p:cTn id="28" dur="1" fill="hold">
                                          <p:stCondLst>
                                            <p:cond delay="0"/>
                                          </p:stCondLst>
                                        </p:cTn>
                                        <p:tgtEl>
                                          <p:spTgt spid="42"/>
                                        </p:tgtEl>
                                        <p:attrNameLst>
                                          <p:attrName>style.visibility</p:attrName>
                                        </p:attrNameLst>
                                      </p:cBhvr>
                                      <p:to>
                                        <p:strVal val="hidden"/>
                                      </p:to>
                                    </p:set>
                                  </p:childTnLst>
                                </p:cTn>
                              </p:par>
                              <p:par>
                                <p:cTn id="29" presetID="1" presetClass="entr" presetSubtype="0" fill="hold" nodeType="withEffect">
                                  <p:stCondLst>
                                    <p:cond delay="2000"/>
                                  </p:stCondLst>
                                  <p:childTnLst>
                                    <p:set>
                                      <p:cBhvr>
                                        <p:cTn id="30" dur="1" fill="hold">
                                          <p:stCondLst>
                                            <p:cond delay="0"/>
                                          </p:stCondLst>
                                        </p:cTn>
                                        <p:tgtEl>
                                          <p:spTgt spid="52"/>
                                        </p:tgtEl>
                                        <p:attrNameLst>
                                          <p:attrName>style.visibility</p:attrName>
                                        </p:attrNameLst>
                                      </p:cBhvr>
                                      <p:to>
                                        <p:strVal val="visible"/>
                                      </p:to>
                                    </p:set>
                                  </p:childTnLst>
                                </p:cTn>
                              </p:par>
                              <p:par>
                                <p:cTn id="31" presetID="2" presetClass="entr" presetSubtype="2" fill="hold" grpId="0" nodeType="with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1+#ppt_w/2"/>
                                          </p:val>
                                        </p:tav>
                                        <p:tav tm="100000">
                                          <p:val>
                                            <p:strVal val="#ppt_x"/>
                                          </p:val>
                                        </p:tav>
                                      </p:tavLst>
                                    </p:anim>
                                    <p:anim calcmode="lin" valueType="num">
                                      <p:cBhvr additive="base">
                                        <p:cTn id="34" dur="500" fill="hold"/>
                                        <p:tgtEl>
                                          <p:spTgt spid="3"/>
                                        </p:tgtEl>
                                        <p:attrNameLst>
                                          <p:attrName>ppt_y</p:attrName>
                                        </p:attrNameLst>
                                      </p:cBhvr>
                                      <p:tavLst>
                                        <p:tav tm="0">
                                          <p:val>
                                            <p:strVal val="#ppt_y"/>
                                          </p:val>
                                        </p:tav>
                                        <p:tav tm="100000">
                                          <p:val>
                                            <p:strVal val="#ppt_y"/>
                                          </p:val>
                                        </p:tav>
                                      </p:tavLst>
                                    </p:anim>
                                  </p:childTnLst>
                                </p:cTn>
                              </p:par>
                              <p:par>
                                <p:cTn id="35" presetID="1" presetClass="entr" presetSubtype="0" fill="hold" grpId="0" nodeType="withEffect">
                                  <p:stCondLst>
                                    <p:cond delay="2000"/>
                                  </p:stCondLst>
                                  <p:childTnLst>
                                    <p:set>
                                      <p:cBhvr>
                                        <p:cTn id="36" dur="1" fill="hold">
                                          <p:stCondLst>
                                            <p:cond delay="0"/>
                                          </p:stCondLst>
                                        </p:cTn>
                                        <p:tgtEl>
                                          <p:spTgt spid="57"/>
                                        </p:tgtEl>
                                        <p:attrNameLst>
                                          <p:attrName>style.visibility</p:attrName>
                                        </p:attrNameLst>
                                      </p:cBhvr>
                                      <p:to>
                                        <p:strVal val="visible"/>
                                      </p:to>
                                    </p:set>
                                  </p:childTnLst>
                                </p:cTn>
                              </p:par>
                              <p:par>
                                <p:cTn id="37" presetID="1" presetClass="entr" presetSubtype="0" fill="hold" grpId="0" nodeType="withEffect">
                                  <p:stCondLst>
                                    <p:cond delay="1000"/>
                                  </p:stCondLst>
                                  <p:childTnLst>
                                    <p:set>
                                      <p:cBhvr>
                                        <p:cTn id="38" dur="1" fill="hold">
                                          <p:stCondLst>
                                            <p:cond delay="0"/>
                                          </p:stCondLst>
                                        </p:cTn>
                                        <p:tgtEl>
                                          <p:spTgt spid="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5" grpId="0"/>
      <p:bldP spid="38" grpId="0"/>
      <p:bldP spid="39" grpId="0"/>
      <p:bldP spid="40" grpId="0"/>
      <p:bldP spid="47" grpId="0"/>
      <p:bldP spid="48" grpId="0" animBg="1"/>
      <p:bldP spid="49" grpId="0" animBg="1"/>
      <p:bldP spid="51" grpId="0" animBg="1"/>
      <p:bldP spid="3" grpId="0"/>
      <p:bldP spid="57" grpId="0"/>
      <p:bldP spid="58" grpId="0"/>
    </p:bldLst>
  </p:timing>
</p:sld>
</file>

<file path=ppt/slides/slide24.xml><?xml version="1.0" encoding="utf-8"?>
<p:sld xmlns:a="http://schemas.openxmlformats.org/drawingml/2006/main" xmlns:r="http://schemas.openxmlformats.org/officeDocument/2006/relationships" xmlns:p="http://schemas.openxmlformats.org/presentationml/2006/main" show="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8305800" cy="1325562"/>
          </a:xfrm>
        </p:spPr>
        <p:txBody>
          <a:bodyPr anchor="t">
            <a:normAutofit/>
          </a:bodyPr>
          <a:lstStyle/>
          <a:p>
            <a:r>
              <a:rPr lang="en-US" sz="3600" dirty="0" smtClean="0"/>
              <a:t>Acute Withdrawal Severity &amp; Duration</a:t>
            </a:r>
            <a:endParaRPr lang="en-US" sz="3600" dirty="0"/>
          </a:p>
        </p:txBody>
      </p:sp>
      <p:sp>
        <p:nvSpPr>
          <p:cNvPr id="3" name="Content Placeholder 2"/>
          <p:cNvSpPr>
            <a:spLocks noGrp="1"/>
          </p:cNvSpPr>
          <p:nvPr>
            <p:ph idx="1"/>
          </p:nvPr>
        </p:nvSpPr>
        <p:spPr>
          <a:xfrm>
            <a:off x="457200" y="1066800"/>
            <a:ext cx="8229600" cy="4525963"/>
          </a:xfrm>
        </p:spPr>
        <p:txBody>
          <a:bodyPr>
            <a:normAutofit/>
          </a:bodyPr>
          <a:lstStyle/>
          <a:p>
            <a:pPr>
              <a:buClrTx/>
            </a:pPr>
            <a:r>
              <a:rPr lang="en-US" sz="2400" dirty="0" smtClean="0"/>
              <a:t>Not all opioids are equal (Short vs. Long-Acting Opioids) </a:t>
            </a:r>
            <a:endParaRPr lang="en-US" sz="2400" dirty="0"/>
          </a:p>
        </p:txBody>
      </p:sp>
      <p:pic>
        <p:nvPicPr>
          <p:cNvPr id="4" name="Picture 3" descr="Kosten OPD Withdrawal NEJM 2003b.png"/>
          <p:cNvPicPr>
            <a:picLocks noChangeAspect="1"/>
          </p:cNvPicPr>
          <p:nvPr/>
        </p:nvPicPr>
        <p:blipFill>
          <a:blip r:embed="rId2" cstate="print"/>
          <a:srcRect l="1175" t="1153" r="1175" b="40341"/>
          <a:stretch>
            <a:fillRect/>
          </a:stretch>
        </p:blipFill>
        <p:spPr>
          <a:xfrm>
            <a:off x="685800" y="2011452"/>
            <a:ext cx="6847422" cy="4128907"/>
          </a:xfrm>
          <a:prstGeom prst="rect">
            <a:avLst/>
          </a:prstGeom>
        </p:spPr>
      </p:pic>
      <p:sp>
        <p:nvSpPr>
          <p:cNvPr id="5" name="Rectangle 4"/>
          <p:cNvSpPr/>
          <p:nvPr/>
        </p:nvSpPr>
        <p:spPr>
          <a:xfrm>
            <a:off x="685800" y="6096000"/>
            <a:ext cx="6019800" cy="307777"/>
          </a:xfrm>
          <a:prstGeom prst="rect">
            <a:avLst/>
          </a:prstGeom>
        </p:spPr>
        <p:txBody>
          <a:bodyPr wrap="square">
            <a:spAutoFit/>
          </a:bodyPr>
          <a:lstStyle/>
          <a:p>
            <a:r>
              <a:rPr lang="en-US" sz="1400" dirty="0">
                <a:solidFill>
                  <a:srgbClr val="595959"/>
                </a:solidFill>
              </a:rPr>
              <a:t>Kosten &amp; </a:t>
            </a:r>
            <a:r>
              <a:rPr lang="en-US" sz="1400" dirty="0" smtClean="0">
                <a:solidFill>
                  <a:srgbClr val="595959"/>
                </a:solidFill>
              </a:rPr>
              <a:t>O’Connor </a:t>
            </a:r>
            <a:r>
              <a:rPr lang="en-US" sz="1400" i="1" dirty="0" smtClean="0">
                <a:solidFill>
                  <a:srgbClr val="595959"/>
                </a:solidFill>
              </a:rPr>
              <a:t>N</a:t>
            </a:r>
            <a:r>
              <a:rPr lang="en-US" sz="1400" i="1" dirty="0">
                <a:solidFill>
                  <a:srgbClr val="595959"/>
                </a:solidFill>
              </a:rPr>
              <a:t>. Eng J. Med.</a:t>
            </a:r>
            <a:r>
              <a:rPr lang="en-US" sz="1400" dirty="0">
                <a:solidFill>
                  <a:srgbClr val="595959"/>
                </a:solidFill>
              </a:rPr>
              <a:t> 2003;348(18):1786-1795.</a:t>
            </a:r>
          </a:p>
        </p:txBody>
      </p:sp>
      <p:sp>
        <p:nvSpPr>
          <p:cNvPr id="6" name="TextBox 5"/>
          <p:cNvSpPr txBox="1"/>
          <p:nvPr/>
        </p:nvSpPr>
        <p:spPr>
          <a:xfrm>
            <a:off x="4876800" y="6477000"/>
            <a:ext cx="3657600" cy="523220"/>
          </a:xfrm>
          <a:prstGeom prst="rect">
            <a:avLst/>
          </a:prstGeom>
          <a:noFill/>
        </p:spPr>
        <p:txBody>
          <a:bodyPr wrap="square" rtlCol="0" anchor="b">
            <a:spAutoFit/>
          </a:bodyPr>
          <a:lstStyle/>
          <a:p>
            <a:pPr algn="ctr"/>
            <a:r>
              <a:rPr lang="en-US" sz="1400" dirty="0">
                <a:solidFill>
                  <a:schemeClr val="tx1">
                    <a:lumMod val="50000"/>
                  </a:schemeClr>
                </a:solidFill>
              </a:rPr>
              <a:t>© 2017 The Recovery Research Network</a:t>
            </a:r>
          </a:p>
          <a:p>
            <a:pPr algn="ctr"/>
            <a:endParaRPr lang="en-US" sz="1400" b="1" dirty="0"/>
          </a:p>
        </p:txBody>
      </p:sp>
    </p:spTree>
    <p:extLst>
      <p:ext uri="{BB962C8B-B14F-4D97-AF65-F5344CB8AC3E}">
        <p14:creationId xmlns:p14="http://schemas.microsoft.com/office/powerpoint/2010/main" val="17654384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365760"/>
            <a:ext cx="7772400" cy="1325562"/>
          </a:xfrm>
        </p:spPr>
        <p:txBody>
          <a:bodyPr anchor="t">
            <a:normAutofit/>
          </a:bodyPr>
          <a:lstStyle/>
          <a:p>
            <a:pPr algn="ctr"/>
            <a:r>
              <a:rPr lang="en-US" sz="3600" dirty="0" smtClean="0"/>
              <a:t>Summary of Opioid Withdrawal</a:t>
            </a:r>
            <a:endParaRPr lang="en-US" sz="3600" dirty="0"/>
          </a:p>
        </p:txBody>
      </p:sp>
      <p:sp>
        <p:nvSpPr>
          <p:cNvPr id="3" name="Content Placeholder 2"/>
          <p:cNvSpPr>
            <a:spLocks noGrp="1"/>
          </p:cNvSpPr>
          <p:nvPr>
            <p:ph idx="1"/>
          </p:nvPr>
        </p:nvSpPr>
        <p:spPr>
          <a:xfrm>
            <a:off x="609600" y="1295401"/>
            <a:ext cx="7696200" cy="4884738"/>
          </a:xfrm>
        </p:spPr>
        <p:txBody>
          <a:bodyPr>
            <a:normAutofit fontScale="92500"/>
          </a:bodyPr>
          <a:lstStyle/>
          <a:p>
            <a:pPr>
              <a:buClrTx/>
            </a:pPr>
            <a:r>
              <a:rPr lang="en-US" sz="2400" dirty="0" smtClean="0"/>
              <a:t>Withdrawal is a response to your body being dependent on a substance of abuse</a:t>
            </a:r>
          </a:p>
          <a:p>
            <a:pPr>
              <a:buClrTx/>
            </a:pPr>
            <a:r>
              <a:rPr lang="en-US" sz="2400" dirty="0" smtClean="0"/>
              <a:t>Your brain chemistry is altered in order for you to “feel normal” when substances of abuse are present in your system. </a:t>
            </a:r>
          </a:p>
          <a:p>
            <a:pPr>
              <a:buClrTx/>
            </a:pPr>
            <a:r>
              <a:rPr lang="en-US" sz="2400" dirty="0" smtClean="0"/>
              <a:t>When the substance of abuse is no longer in your system, you can experience </a:t>
            </a:r>
            <a:r>
              <a:rPr lang="en-US" sz="2400" dirty="0"/>
              <a:t>“dope sickness” or </a:t>
            </a:r>
            <a:r>
              <a:rPr lang="en-US" sz="2400" dirty="0" smtClean="0"/>
              <a:t>withdrawal. This is due to the excess norepinephrine that your brain produces to compensate for the exposure to the substance of abuse. </a:t>
            </a:r>
          </a:p>
          <a:p>
            <a:pPr>
              <a:buClrTx/>
            </a:pPr>
            <a:r>
              <a:rPr lang="en-US" sz="2400" dirty="0" smtClean="0"/>
              <a:t>Buprenorphine is a medication that can stabilize the norepinephrine overdrive, and reduce and/or eliminate withdrawal symptoms.</a:t>
            </a:r>
            <a:endParaRPr lang="en-US" sz="2400" dirty="0"/>
          </a:p>
        </p:txBody>
      </p:sp>
      <p:sp>
        <p:nvSpPr>
          <p:cNvPr id="4" name="TextBox 3"/>
          <p:cNvSpPr txBox="1"/>
          <p:nvPr/>
        </p:nvSpPr>
        <p:spPr>
          <a:xfrm>
            <a:off x="2743200" y="6324600"/>
            <a:ext cx="3657600" cy="523220"/>
          </a:xfrm>
          <a:prstGeom prst="rect">
            <a:avLst/>
          </a:prstGeom>
          <a:noFill/>
        </p:spPr>
        <p:txBody>
          <a:bodyPr wrap="square" rtlCol="0" anchor="b">
            <a:spAutoFit/>
          </a:bodyPr>
          <a:lstStyle/>
          <a:p>
            <a:pPr algn="ctr"/>
            <a:r>
              <a:rPr lang="en-US" sz="1400" dirty="0">
                <a:solidFill>
                  <a:schemeClr val="tx1">
                    <a:lumMod val="50000"/>
                  </a:schemeClr>
                </a:solidFill>
              </a:rPr>
              <a:t>© 2017 The Recovery Research Network</a:t>
            </a:r>
          </a:p>
          <a:p>
            <a:pPr algn="ctr"/>
            <a:endParaRPr lang="en-US" sz="1400" b="1" dirty="0"/>
          </a:p>
        </p:txBody>
      </p:sp>
    </p:spTree>
    <p:extLst>
      <p:ext uri="{BB962C8B-B14F-4D97-AF65-F5344CB8AC3E}">
        <p14:creationId xmlns:p14="http://schemas.microsoft.com/office/powerpoint/2010/main" val="9606459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98D9C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9881" y="2438400"/>
            <a:ext cx="7440706" cy="2667000"/>
          </a:xfrm>
        </p:spPr>
        <p:txBody>
          <a:bodyPr>
            <a:noAutofit/>
          </a:bodyPr>
          <a:lstStyle/>
          <a:p>
            <a:pPr marL="0" indent="0" algn="ctr">
              <a:lnSpc>
                <a:spcPct val="150000"/>
              </a:lnSpc>
              <a:spcBef>
                <a:spcPts val="0"/>
              </a:spcBef>
              <a:spcAft>
                <a:spcPts val="0"/>
              </a:spcAft>
              <a:buNone/>
            </a:pPr>
            <a:r>
              <a:rPr lang="en-US" sz="2000" dirty="0" smtClean="0">
                <a:solidFill>
                  <a:schemeClr val="tx1">
                    <a:lumMod val="50000"/>
                  </a:schemeClr>
                </a:solidFill>
              </a:rPr>
              <a:t>The </a:t>
            </a:r>
            <a:r>
              <a:rPr lang="en-US" sz="2000" dirty="0">
                <a:solidFill>
                  <a:schemeClr val="tx1">
                    <a:lumMod val="50000"/>
                  </a:schemeClr>
                </a:solidFill>
              </a:rPr>
              <a:t>Recovery Research Network</a:t>
            </a:r>
          </a:p>
          <a:p>
            <a:pPr marL="0" indent="0" algn="ctr">
              <a:lnSpc>
                <a:spcPct val="150000"/>
              </a:lnSpc>
              <a:spcBef>
                <a:spcPts val="0"/>
              </a:spcBef>
              <a:spcAft>
                <a:spcPts val="0"/>
              </a:spcAft>
              <a:buNone/>
            </a:pPr>
            <a:r>
              <a:rPr lang="en-US" sz="2000" dirty="0">
                <a:solidFill>
                  <a:schemeClr val="tx1">
                    <a:lumMod val="50000"/>
                  </a:schemeClr>
                </a:solidFill>
              </a:rPr>
              <a:t>110 John F Kennedy </a:t>
            </a:r>
            <a:r>
              <a:rPr lang="en-US" sz="2000" dirty="0" smtClean="0">
                <a:solidFill>
                  <a:schemeClr val="tx1">
                    <a:lumMod val="50000"/>
                  </a:schemeClr>
                </a:solidFill>
              </a:rPr>
              <a:t>Drive, Suite 118  </a:t>
            </a:r>
          </a:p>
          <a:p>
            <a:pPr marL="0" indent="0" algn="ctr">
              <a:lnSpc>
                <a:spcPct val="150000"/>
              </a:lnSpc>
              <a:spcBef>
                <a:spcPts val="0"/>
              </a:spcBef>
              <a:spcAft>
                <a:spcPts val="0"/>
              </a:spcAft>
              <a:buNone/>
            </a:pPr>
            <a:r>
              <a:rPr lang="en-US" sz="2000" dirty="0" smtClean="0">
                <a:solidFill>
                  <a:schemeClr val="tx1">
                    <a:lumMod val="50000"/>
                  </a:schemeClr>
                </a:solidFill>
              </a:rPr>
              <a:t>Lake Work, Florida 33462</a:t>
            </a:r>
            <a:endParaRPr lang="en-US" sz="2000" dirty="0">
              <a:solidFill>
                <a:schemeClr val="tx1">
                  <a:lumMod val="50000"/>
                </a:schemeClr>
              </a:solidFill>
            </a:endParaRPr>
          </a:p>
          <a:p>
            <a:pPr marL="0" indent="0" algn="ctr">
              <a:lnSpc>
                <a:spcPct val="150000"/>
              </a:lnSpc>
              <a:spcBef>
                <a:spcPts val="0"/>
              </a:spcBef>
              <a:spcAft>
                <a:spcPts val="0"/>
              </a:spcAft>
              <a:buNone/>
            </a:pPr>
            <a:r>
              <a:rPr lang="en-US" sz="2000" dirty="0">
                <a:solidFill>
                  <a:schemeClr val="tx1">
                    <a:lumMod val="50000"/>
                  </a:schemeClr>
                </a:solidFill>
              </a:rPr>
              <a:t>Office: (561) 812 – 2000   </a:t>
            </a:r>
            <a:endParaRPr lang="en-US" sz="2000" dirty="0" smtClean="0">
              <a:solidFill>
                <a:schemeClr val="tx1">
                  <a:lumMod val="50000"/>
                </a:schemeClr>
              </a:solidFill>
            </a:endParaRPr>
          </a:p>
          <a:p>
            <a:pPr marL="0" indent="0" algn="ctr">
              <a:lnSpc>
                <a:spcPct val="150000"/>
              </a:lnSpc>
              <a:spcBef>
                <a:spcPts val="0"/>
              </a:spcBef>
              <a:spcAft>
                <a:spcPts val="0"/>
              </a:spcAft>
              <a:buNone/>
            </a:pPr>
            <a:r>
              <a:rPr lang="en-US" sz="2000" dirty="0" smtClean="0">
                <a:solidFill>
                  <a:schemeClr val="tx2">
                    <a:lumMod val="75000"/>
                  </a:schemeClr>
                </a:solidFill>
              </a:rPr>
              <a:t>info@TRRN.org    </a:t>
            </a:r>
          </a:p>
          <a:p>
            <a:pPr marL="0" indent="0" algn="ctr">
              <a:lnSpc>
                <a:spcPct val="150000"/>
              </a:lnSpc>
              <a:spcBef>
                <a:spcPts val="0"/>
              </a:spcBef>
              <a:spcAft>
                <a:spcPts val="0"/>
              </a:spcAft>
              <a:buNone/>
            </a:pPr>
            <a:r>
              <a:rPr lang="en-US" sz="2000" dirty="0" smtClean="0">
                <a:solidFill>
                  <a:schemeClr val="tx2">
                    <a:lumMod val="75000"/>
                  </a:schemeClr>
                </a:solidFill>
              </a:rPr>
              <a:t>www.TRRN.org</a:t>
            </a:r>
            <a:endParaRPr lang="en-US" sz="2000" dirty="0">
              <a:solidFill>
                <a:schemeClr val="tx2">
                  <a:lumMod val="75000"/>
                </a:schemeClr>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71800" y="762000"/>
            <a:ext cx="3176868" cy="1371600"/>
          </a:xfrm>
          <a:prstGeom prst="rect">
            <a:avLst/>
          </a:prstGeom>
          <a:effectLst>
            <a:softEdge rad="63500"/>
          </a:effectLst>
        </p:spPr>
      </p:pic>
      <p:sp>
        <p:nvSpPr>
          <p:cNvPr id="12" name="TextBox 11"/>
          <p:cNvSpPr txBox="1"/>
          <p:nvPr/>
        </p:nvSpPr>
        <p:spPr>
          <a:xfrm>
            <a:off x="2743200" y="6182380"/>
            <a:ext cx="3657600" cy="523220"/>
          </a:xfrm>
          <a:prstGeom prst="rect">
            <a:avLst/>
          </a:prstGeom>
          <a:noFill/>
        </p:spPr>
        <p:txBody>
          <a:bodyPr wrap="square" rtlCol="0">
            <a:spAutoFit/>
          </a:bodyPr>
          <a:lstStyle/>
          <a:p>
            <a:pPr algn="ctr"/>
            <a:r>
              <a:rPr lang="en-US" sz="1400" dirty="0">
                <a:solidFill>
                  <a:schemeClr val="tx1">
                    <a:lumMod val="50000"/>
                  </a:schemeClr>
                </a:solidFill>
              </a:rPr>
              <a:t>© 2017 The Recovery Research Network</a:t>
            </a:r>
          </a:p>
          <a:p>
            <a:pPr algn="ctr"/>
            <a:endParaRPr lang="en-US" sz="1400" dirty="0"/>
          </a:p>
        </p:txBody>
      </p:sp>
    </p:spTree>
    <p:extLst>
      <p:ext uri="{BB962C8B-B14F-4D97-AF65-F5344CB8AC3E}">
        <p14:creationId xmlns:p14="http://schemas.microsoft.com/office/powerpoint/2010/main" val="3263634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533400" y="762000"/>
            <a:ext cx="7848600" cy="5170487"/>
          </a:xfrm>
        </p:spPr>
        <p:txBody>
          <a:bodyPr anchor="t">
            <a:noAutofit/>
          </a:bodyPr>
          <a:lstStyle/>
          <a:p>
            <a:pPr algn="just"/>
            <a:r>
              <a:rPr lang="en-US" sz="2400" dirty="0" smtClean="0">
                <a:solidFill>
                  <a:schemeClr val="tx1"/>
                </a:solidFill>
              </a:rPr>
              <a:t>Although many drugs cause craving and withdrawal after repetitive use, we will be focusing on the example of opioids (Heroin, Vicodin, </a:t>
            </a:r>
            <a:r>
              <a:rPr lang="en-US" sz="2400" dirty="0" err="1" smtClean="0">
                <a:solidFill>
                  <a:schemeClr val="tx1"/>
                </a:solidFill>
              </a:rPr>
              <a:t>Oxycontin</a:t>
            </a:r>
            <a:r>
              <a:rPr lang="en-US" sz="2400" dirty="0" smtClean="0">
                <a:solidFill>
                  <a:schemeClr val="tx1"/>
                </a:solidFill>
              </a:rPr>
              <a:t>, etc.) for this discussion. </a:t>
            </a:r>
          </a:p>
          <a:p>
            <a:pPr algn="just"/>
            <a:endParaRPr lang="en-US" sz="2400" dirty="0">
              <a:solidFill>
                <a:schemeClr val="tx1"/>
              </a:solidFill>
            </a:endParaRPr>
          </a:p>
          <a:p>
            <a:pPr algn="just"/>
            <a:r>
              <a:rPr lang="en-US" sz="2400" dirty="0" smtClean="0">
                <a:solidFill>
                  <a:schemeClr val="tx1"/>
                </a:solidFill>
              </a:rPr>
              <a:t>It is worth noting that many drugs of abuse effect the same brain regions and produce similar effects on the brain. </a:t>
            </a:r>
          </a:p>
          <a:p>
            <a:pPr algn="just"/>
            <a:endParaRPr lang="en-US" sz="2400" dirty="0">
              <a:solidFill>
                <a:schemeClr val="tx1"/>
              </a:solidFill>
            </a:endParaRPr>
          </a:p>
          <a:p>
            <a:pPr algn="just"/>
            <a:r>
              <a:rPr lang="en-US" sz="2400" dirty="0" smtClean="0">
                <a:solidFill>
                  <a:schemeClr val="tx1"/>
                </a:solidFill>
              </a:rPr>
              <a:t>This is why removing the drug of abuse is an important first step in recovery, but does not “cure” the disease. </a:t>
            </a:r>
          </a:p>
        </p:txBody>
      </p:sp>
      <p:sp>
        <p:nvSpPr>
          <p:cNvPr id="10" name="TextBox 9"/>
          <p:cNvSpPr txBox="1"/>
          <p:nvPr/>
        </p:nvSpPr>
        <p:spPr>
          <a:xfrm>
            <a:off x="2743200" y="6182380"/>
            <a:ext cx="3657600" cy="523220"/>
          </a:xfrm>
          <a:prstGeom prst="rect">
            <a:avLst/>
          </a:prstGeom>
          <a:noFill/>
        </p:spPr>
        <p:txBody>
          <a:bodyPr wrap="square" rtlCol="0">
            <a:spAutoFit/>
          </a:bodyPr>
          <a:lstStyle/>
          <a:p>
            <a:pPr algn="ctr"/>
            <a:r>
              <a:rPr lang="en-US" sz="1400" dirty="0">
                <a:solidFill>
                  <a:schemeClr val="tx1">
                    <a:lumMod val="50000"/>
                  </a:schemeClr>
                </a:solidFill>
              </a:rPr>
              <a:t>© 2017 The Recovery Research Network</a:t>
            </a:r>
          </a:p>
          <a:p>
            <a:pPr algn="ctr"/>
            <a:endParaRPr lang="en-US" sz="1400" dirty="0"/>
          </a:p>
        </p:txBody>
      </p:sp>
    </p:spTree>
    <p:extLst>
      <p:ext uri="{BB962C8B-B14F-4D97-AF65-F5344CB8AC3E}">
        <p14:creationId xmlns:p14="http://schemas.microsoft.com/office/powerpoint/2010/main" val="11601762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799746" name="Rectangle 2"/>
          <p:cNvSpPr>
            <a:spLocks noGrp="1" noChangeArrowheads="1"/>
          </p:cNvSpPr>
          <p:nvPr>
            <p:ph type="title"/>
          </p:nvPr>
        </p:nvSpPr>
        <p:spPr>
          <a:xfrm>
            <a:off x="946404" y="379413"/>
            <a:ext cx="7435597" cy="641350"/>
          </a:xfrm>
          <a:noFill/>
          <a:ln/>
          <a:extLs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a:normAutofit/>
          </a:bodyPr>
          <a:lstStyle/>
          <a:p>
            <a:pPr algn="ctr"/>
            <a:r>
              <a:rPr lang="en-US" sz="3600" dirty="0" smtClean="0"/>
              <a:t>Opioids and </a:t>
            </a:r>
            <a:r>
              <a:rPr lang="en-US" sz="3600" dirty="0"/>
              <a:t>the Brain</a:t>
            </a:r>
          </a:p>
        </p:txBody>
      </p:sp>
      <p:sp>
        <p:nvSpPr>
          <p:cNvPr id="799747" name="Rectangle 3"/>
          <p:cNvSpPr>
            <a:spLocks noGrp="1" noChangeArrowheads="1"/>
          </p:cNvSpPr>
          <p:nvPr>
            <p:ph idx="1"/>
          </p:nvPr>
        </p:nvSpPr>
        <p:spPr>
          <a:xfrm>
            <a:off x="914400" y="1219200"/>
            <a:ext cx="7435596" cy="4952999"/>
          </a:xfrm>
        </p:spPr>
        <p:txBody>
          <a:bodyPr>
            <a:normAutofit/>
          </a:bodyPr>
          <a:lstStyle/>
          <a:p>
            <a:pPr>
              <a:buClrTx/>
            </a:pPr>
            <a:r>
              <a:rPr lang="en-US" sz="2400" dirty="0" smtClean="0"/>
              <a:t>Opioids (Heroin, Vicodin, </a:t>
            </a:r>
            <a:r>
              <a:rPr lang="en-US" sz="2400" dirty="0" err="1" smtClean="0"/>
              <a:t>Oxycontin</a:t>
            </a:r>
            <a:r>
              <a:rPr lang="en-US" sz="2400" dirty="0" smtClean="0"/>
              <a:t>, etc.) </a:t>
            </a:r>
            <a:r>
              <a:rPr lang="en-US" sz="2400" dirty="0"/>
              <a:t>attach to specific </a:t>
            </a:r>
            <a:r>
              <a:rPr lang="en-US" sz="2400" dirty="0" smtClean="0"/>
              <a:t>sites (AKA receptors) </a:t>
            </a:r>
            <a:r>
              <a:rPr lang="en-US" sz="2400" dirty="0"/>
              <a:t>in the brain called </a:t>
            </a:r>
            <a:r>
              <a:rPr lang="en-US" sz="2400" dirty="0" smtClean="0"/>
              <a:t>mu-opioid receptors</a:t>
            </a:r>
            <a:endParaRPr lang="en-US" sz="2400" dirty="0"/>
          </a:p>
          <a:p>
            <a:pPr>
              <a:buClrTx/>
            </a:pPr>
            <a:r>
              <a:rPr lang="en-US" sz="2400" dirty="0" smtClean="0"/>
              <a:t>When opioids attach and activate these mu-opioid receptors, it causes a pleasure response (euphoria)</a:t>
            </a:r>
            <a:endParaRPr lang="en-US" sz="2400" dirty="0"/>
          </a:p>
          <a:p>
            <a:pPr>
              <a:buClrTx/>
            </a:pPr>
            <a:r>
              <a:rPr lang="en-US" sz="2400" dirty="0"/>
              <a:t>Repeated </a:t>
            </a:r>
            <a:r>
              <a:rPr lang="en-US" sz="2400" dirty="0" smtClean="0"/>
              <a:t>opioid attachment and activation of </a:t>
            </a:r>
            <a:r>
              <a:rPr lang="en-US" sz="2400" dirty="0"/>
              <a:t>these </a:t>
            </a:r>
            <a:r>
              <a:rPr lang="en-US" sz="2400" dirty="0" smtClean="0"/>
              <a:t>mu-opioid receptors creates </a:t>
            </a:r>
            <a:r>
              <a:rPr lang="en-US" sz="2400" b="1" i="1" dirty="0" smtClean="0"/>
              <a:t>tolerance</a:t>
            </a:r>
            <a:r>
              <a:rPr lang="en-US" sz="2400" dirty="0" smtClean="0"/>
              <a:t> (more drug needed to</a:t>
            </a:r>
            <a:r>
              <a:rPr lang="en-US" sz="2400" dirty="0"/>
              <a:t> </a:t>
            </a:r>
            <a:r>
              <a:rPr lang="en-US" sz="2400" dirty="0" smtClean="0"/>
              <a:t>get the same</a:t>
            </a:r>
            <a:r>
              <a:rPr lang="en-US" sz="2400" dirty="0"/>
              <a:t> </a:t>
            </a:r>
            <a:r>
              <a:rPr lang="en-US" sz="2400" dirty="0" smtClean="0"/>
              <a:t>effect)</a:t>
            </a:r>
          </a:p>
          <a:p>
            <a:pPr>
              <a:buClrTx/>
            </a:pPr>
            <a:r>
              <a:rPr lang="en-US" sz="2400" dirty="0" smtClean="0"/>
              <a:t>Absence of opioids attaching and activating the mu-opioid receptors after prolonged use will lead to </a:t>
            </a:r>
            <a:r>
              <a:rPr lang="en-US" sz="2400" b="1" i="1" dirty="0" smtClean="0"/>
              <a:t>craving &amp; withdrawal</a:t>
            </a:r>
            <a:endParaRPr lang="en-US" sz="2400" b="1" i="1" dirty="0"/>
          </a:p>
        </p:txBody>
      </p:sp>
      <p:sp>
        <p:nvSpPr>
          <p:cNvPr id="4" name="TextBox 3"/>
          <p:cNvSpPr txBox="1"/>
          <p:nvPr/>
        </p:nvSpPr>
        <p:spPr>
          <a:xfrm>
            <a:off x="2743200" y="6324600"/>
            <a:ext cx="3657600" cy="523220"/>
          </a:xfrm>
          <a:prstGeom prst="rect">
            <a:avLst/>
          </a:prstGeom>
          <a:noFill/>
        </p:spPr>
        <p:txBody>
          <a:bodyPr wrap="square" rtlCol="0" anchor="b">
            <a:spAutoFit/>
          </a:bodyPr>
          <a:lstStyle/>
          <a:p>
            <a:pPr algn="ctr"/>
            <a:r>
              <a:rPr lang="en-US" sz="1400" dirty="0">
                <a:solidFill>
                  <a:schemeClr val="tx1">
                    <a:lumMod val="50000"/>
                  </a:schemeClr>
                </a:solidFill>
              </a:rPr>
              <a:t>© 2017 The Recovery Research Network</a:t>
            </a:r>
          </a:p>
          <a:p>
            <a:pPr algn="ctr"/>
            <a:endParaRPr lang="en-US" sz="1400" dirty="0"/>
          </a:p>
        </p:txBody>
      </p:sp>
    </p:spTree>
    <p:extLst>
      <p:ext uri="{BB962C8B-B14F-4D97-AF65-F5344CB8AC3E}">
        <p14:creationId xmlns:p14="http://schemas.microsoft.com/office/powerpoint/2010/main" val="40111214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365760"/>
            <a:ext cx="7696200" cy="1325562"/>
          </a:xfrm>
        </p:spPr>
        <p:txBody>
          <a:bodyPr anchor="t">
            <a:normAutofit/>
          </a:bodyPr>
          <a:lstStyle/>
          <a:p>
            <a:r>
              <a:rPr lang="en-US" sz="3600" dirty="0" smtClean="0"/>
              <a:t>How is Substance Use Disorder Diagnosed?</a:t>
            </a:r>
            <a:endParaRPr lang="en-US" sz="3600" dirty="0"/>
          </a:p>
        </p:txBody>
      </p:sp>
      <p:sp>
        <p:nvSpPr>
          <p:cNvPr id="3" name="Content Placeholder 2"/>
          <p:cNvSpPr>
            <a:spLocks noGrp="1"/>
          </p:cNvSpPr>
          <p:nvPr>
            <p:ph idx="1"/>
          </p:nvPr>
        </p:nvSpPr>
        <p:spPr>
          <a:xfrm>
            <a:off x="685800" y="1668463"/>
            <a:ext cx="7696200" cy="4351337"/>
          </a:xfrm>
        </p:spPr>
        <p:txBody>
          <a:bodyPr>
            <a:noAutofit/>
          </a:bodyPr>
          <a:lstStyle/>
          <a:p>
            <a:pPr marL="0" indent="0">
              <a:buNone/>
            </a:pPr>
            <a:r>
              <a:rPr lang="en-US" sz="2000" dirty="0" smtClean="0"/>
              <a:t>To diagnose any Substance Use Disorder, there is a diagnostic tool called the Diagnostic and Statistical Manual of Mental Disorders – 5 (DSM-5).</a:t>
            </a:r>
          </a:p>
          <a:p>
            <a:pPr marL="0" indent="0">
              <a:buNone/>
            </a:pPr>
            <a:r>
              <a:rPr lang="en-US" sz="2000" dirty="0" smtClean="0"/>
              <a:t>This manual reviews a patient’s substance use across 11 different criteria, and is able to rate a patient as having a Mild, Moderate, or Severe form of Substance Use Disorder.</a:t>
            </a:r>
          </a:p>
          <a:p>
            <a:pPr marL="0" indent="0">
              <a:buNone/>
            </a:pPr>
            <a:r>
              <a:rPr lang="en-US" sz="2000" dirty="0" smtClean="0"/>
              <a:t>Meeting the criteria for Substance Use Disorder:</a:t>
            </a:r>
          </a:p>
          <a:p>
            <a:pPr marL="0" indent="0">
              <a:buNone/>
            </a:pPr>
            <a:r>
              <a:rPr lang="en-US" sz="2000" dirty="0" smtClean="0"/>
              <a:t>2-3 criteria = Mild </a:t>
            </a:r>
          </a:p>
          <a:p>
            <a:pPr marL="0" indent="0">
              <a:buNone/>
            </a:pPr>
            <a:r>
              <a:rPr lang="en-US" sz="2000" dirty="0" smtClean="0"/>
              <a:t>4-5 criteria = Moderate</a:t>
            </a:r>
          </a:p>
          <a:p>
            <a:pPr marL="0" indent="0">
              <a:buNone/>
            </a:pPr>
            <a:r>
              <a:rPr lang="en-US" sz="2000" dirty="0" smtClean="0"/>
              <a:t>6-7 criteria = Severe</a:t>
            </a:r>
            <a:endParaRPr lang="en-US" sz="2000" dirty="0"/>
          </a:p>
        </p:txBody>
      </p:sp>
      <p:sp>
        <p:nvSpPr>
          <p:cNvPr id="4" name="TextBox 3"/>
          <p:cNvSpPr txBox="1"/>
          <p:nvPr/>
        </p:nvSpPr>
        <p:spPr>
          <a:xfrm>
            <a:off x="2743200" y="6324600"/>
            <a:ext cx="3657600" cy="523220"/>
          </a:xfrm>
          <a:prstGeom prst="rect">
            <a:avLst/>
          </a:prstGeom>
          <a:noFill/>
        </p:spPr>
        <p:txBody>
          <a:bodyPr wrap="square" rtlCol="0" anchor="b">
            <a:spAutoFit/>
          </a:bodyPr>
          <a:lstStyle/>
          <a:p>
            <a:pPr algn="ctr"/>
            <a:r>
              <a:rPr lang="en-US" sz="1400" dirty="0">
                <a:solidFill>
                  <a:schemeClr val="tx1">
                    <a:lumMod val="50000"/>
                  </a:schemeClr>
                </a:solidFill>
              </a:rPr>
              <a:t>© 2017 The Recovery Research Network</a:t>
            </a:r>
          </a:p>
          <a:p>
            <a:pPr algn="ctr"/>
            <a:endParaRPr lang="en-US" sz="1400" dirty="0"/>
          </a:p>
        </p:txBody>
      </p:sp>
    </p:spTree>
    <p:extLst>
      <p:ext uri="{BB962C8B-B14F-4D97-AF65-F5344CB8AC3E}">
        <p14:creationId xmlns:p14="http://schemas.microsoft.com/office/powerpoint/2010/main" val="37227699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077200" cy="1143000"/>
          </a:xfrm>
        </p:spPr>
        <p:txBody>
          <a:bodyPr anchor="t">
            <a:normAutofit/>
          </a:bodyPr>
          <a:lstStyle/>
          <a:p>
            <a:r>
              <a:rPr lang="en-US" sz="3600" dirty="0" smtClean="0"/>
              <a:t>DSM-5: Opioid Use Disorder Criteria</a:t>
            </a:r>
            <a:endParaRPr lang="en-US" sz="3600" dirty="0"/>
          </a:p>
        </p:txBody>
      </p:sp>
      <p:sp>
        <p:nvSpPr>
          <p:cNvPr id="5" name="Rectangle 1"/>
          <p:cNvSpPr txBox="1">
            <a:spLocks noChangeArrowheads="1"/>
          </p:cNvSpPr>
          <p:nvPr/>
        </p:nvSpPr>
        <p:spPr>
          <a:xfrm>
            <a:off x="304800" y="990600"/>
            <a:ext cx="8077200" cy="5181600"/>
          </a:xfrm>
          <a:prstGeom prst="rect">
            <a:avLst/>
          </a:prstGeom>
          <a:ln w="12700">
            <a:solidFill>
              <a:srgbClr val="000000"/>
            </a:solidFill>
            <a:miter lim="0"/>
            <a:headEnd/>
            <a:tailEnd/>
          </a:ln>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defTabSz="292100">
              <a:spcBef>
                <a:spcPct val="0"/>
              </a:spcBef>
              <a:buFontTx/>
              <a:buNone/>
            </a:pPr>
            <a:r>
              <a:rPr lang="en-US" altLang="en-US" sz="1250" dirty="0" smtClean="0">
                <a:ea typeface="Helvetica" panose="020B0604020202020204" pitchFamily="34" charset="0"/>
                <a:cs typeface="Arial" panose="020B0604020202020204" pitchFamily="34" charset="0"/>
                <a:sym typeface="Helvetica" panose="020B0604020202020204" pitchFamily="34" charset="0"/>
              </a:rPr>
              <a:t>A problematic pattern of opioid use leading to clinically significant impairment or distress, as manifested by at least two of the following, occurring within a 12-month period:</a:t>
            </a:r>
          </a:p>
          <a:p>
            <a:pPr marL="0" indent="0" algn="just" defTabSz="292100">
              <a:spcBef>
                <a:spcPct val="0"/>
              </a:spcBef>
              <a:buFontTx/>
              <a:buNone/>
            </a:pPr>
            <a:endParaRPr lang="en-US" altLang="en-US" sz="1250" dirty="0" smtClean="0">
              <a:ea typeface="Helvetica" panose="020B0604020202020204" pitchFamily="34" charset="0"/>
              <a:cs typeface="Arial" panose="020B0604020202020204" pitchFamily="34" charset="0"/>
              <a:sym typeface="Helvetica" panose="020B0604020202020204" pitchFamily="34" charset="0"/>
            </a:endParaRPr>
          </a:p>
          <a:p>
            <a:pPr marL="0" indent="0" algn="just" defTabSz="292100">
              <a:spcBef>
                <a:spcPct val="0"/>
              </a:spcBef>
              <a:buFontTx/>
              <a:buNone/>
            </a:pPr>
            <a:r>
              <a:rPr lang="en-US" altLang="en-US" sz="1250" dirty="0" smtClean="0">
                <a:ea typeface="Helvetica" panose="020B0604020202020204" pitchFamily="34" charset="0"/>
                <a:cs typeface="Arial" panose="020B0604020202020204" pitchFamily="34" charset="0"/>
                <a:sym typeface="Helvetica" panose="020B0604020202020204" pitchFamily="34" charset="0"/>
              </a:rPr>
              <a:t>	</a:t>
            </a:r>
            <a:r>
              <a:rPr lang="en-US" altLang="en-US" sz="1250" b="1" dirty="0" smtClean="0">
                <a:ea typeface="Helvetica" panose="020B0604020202020204" pitchFamily="34" charset="0"/>
                <a:cs typeface="Arial" panose="020B0604020202020204" pitchFamily="34" charset="0"/>
                <a:sym typeface="Helvetica" panose="020B0604020202020204" pitchFamily="34" charset="0"/>
              </a:rPr>
              <a:t>1.</a:t>
            </a:r>
            <a:r>
              <a:rPr lang="en-US" altLang="en-US" sz="1250" dirty="0" smtClean="0">
                <a:ea typeface="Helvetica" panose="020B0604020202020204" pitchFamily="34" charset="0"/>
                <a:cs typeface="Arial" panose="020B0604020202020204" pitchFamily="34" charset="0"/>
                <a:sym typeface="Helvetica" panose="020B0604020202020204" pitchFamily="34" charset="0"/>
              </a:rPr>
              <a:t> Opioids are often taken in larger amounts or over a longer period than was intended.</a:t>
            </a:r>
          </a:p>
          <a:p>
            <a:pPr marL="0" indent="0" algn="just" defTabSz="292100">
              <a:spcBef>
                <a:spcPct val="0"/>
              </a:spcBef>
              <a:buFontTx/>
              <a:buNone/>
            </a:pPr>
            <a:r>
              <a:rPr lang="en-US" altLang="en-US" sz="1250" dirty="0" smtClean="0">
                <a:ea typeface="Helvetica" panose="020B0604020202020204" pitchFamily="34" charset="0"/>
                <a:cs typeface="Arial" panose="020B0604020202020204" pitchFamily="34" charset="0"/>
                <a:sym typeface="Helvetica" panose="020B0604020202020204" pitchFamily="34" charset="0"/>
              </a:rPr>
              <a:t>	</a:t>
            </a:r>
            <a:r>
              <a:rPr lang="en-US" altLang="en-US" sz="1250" b="1" dirty="0" smtClean="0">
                <a:ea typeface="Helvetica" panose="020B0604020202020204" pitchFamily="34" charset="0"/>
                <a:cs typeface="Arial" panose="020B0604020202020204" pitchFamily="34" charset="0"/>
                <a:sym typeface="Helvetica" panose="020B0604020202020204" pitchFamily="34" charset="0"/>
              </a:rPr>
              <a:t>2. </a:t>
            </a:r>
            <a:r>
              <a:rPr lang="en-US" altLang="en-US" sz="1250" dirty="0" smtClean="0">
                <a:ea typeface="Helvetica" panose="020B0604020202020204" pitchFamily="34" charset="0"/>
                <a:cs typeface="Arial" panose="020B0604020202020204" pitchFamily="34" charset="0"/>
                <a:sym typeface="Helvetica" panose="020B0604020202020204" pitchFamily="34" charset="0"/>
              </a:rPr>
              <a:t>There is a persistent desire or unsuccessful efforts to cut down or control opioid use.</a:t>
            </a:r>
          </a:p>
          <a:p>
            <a:pPr marL="0" indent="0" algn="just" defTabSz="292100">
              <a:spcBef>
                <a:spcPct val="0"/>
              </a:spcBef>
              <a:buFontTx/>
              <a:buNone/>
            </a:pPr>
            <a:r>
              <a:rPr lang="en-US" altLang="en-US" sz="1250" dirty="0" smtClean="0">
                <a:ea typeface="Helvetica" panose="020B0604020202020204" pitchFamily="34" charset="0"/>
                <a:cs typeface="Arial" panose="020B0604020202020204" pitchFamily="34" charset="0"/>
                <a:sym typeface="Helvetica" panose="020B0604020202020204" pitchFamily="34" charset="0"/>
              </a:rPr>
              <a:t>	</a:t>
            </a:r>
            <a:r>
              <a:rPr lang="en-US" altLang="en-US" sz="1250" b="1" dirty="0" smtClean="0">
                <a:ea typeface="Helvetica" panose="020B0604020202020204" pitchFamily="34" charset="0"/>
                <a:cs typeface="Arial" panose="020B0604020202020204" pitchFamily="34" charset="0"/>
                <a:sym typeface="Helvetica" panose="020B0604020202020204" pitchFamily="34" charset="0"/>
              </a:rPr>
              <a:t>3. </a:t>
            </a:r>
            <a:r>
              <a:rPr lang="en-US" altLang="en-US" sz="1250" dirty="0" smtClean="0">
                <a:ea typeface="Helvetica" panose="020B0604020202020204" pitchFamily="34" charset="0"/>
                <a:cs typeface="Arial" panose="020B0604020202020204" pitchFamily="34" charset="0"/>
                <a:sym typeface="Helvetica" panose="020B0604020202020204" pitchFamily="34" charset="0"/>
              </a:rPr>
              <a:t>A great deal of time is spent in activities necessary to obtain the opioid, use the opioid, or recover 	   	    from its effects.</a:t>
            </a:r>
          </a:p>
          <a:p>
            <a:pPr marL="0" indent="0" algn="just" defTabSz="292100">
              <a:spcBef>
                <a:spcPct val="0"/>
              </a:spcBef>
              <a:buFontTx/>
              <a:buNone/>
            </a:pPr>
            <a:r>
              <a:rPr lang="en-US" altLang="en-US" sz="1250" dirty="0" smtClean="0">
                <a:ea typeface="Helvetica" panose="020B0604020202020204" pitchFamily="34" charset="0"/>
                <a:cs typeface="Arial" panose="020B0604020202020204" pitchFamily="34" charset="0"/>
                <a:sym typeface="Helvetica" panose="020B0604020202020204" pitchFamily="34" charset="0"/>
              </a:rPr>
              <a:t>	</a:t>
            </a:r>
            <a:r>
              <a:rPr lang="en-US" altLang="en-US" sz="1250" b="1" dirty="0" smtClean="0">
                <a:ea typeface="Helvetica" panose="020B0604020202020204" pitchFamily="34" charset="0"/>
                <a:cs typeface="Arial" panose="020B0604020202020204" pitchFamily="34" charset="0"/>
                <a:sym typeface="Helvetica" panose="020B0604020202020204" pitchFamily="34" charset="0"/>
              </a:rPr>
              <a:t>4. </a:t>
            </a:r>
            <a:r>
              <a:rPr lang="en-US" altLang="en-US" sz="1250" dirty="0" smtClean="0">
                <a:ea typeface="Helvetica" panose="020B0604020202020204" pitchFamily="34" charset="0"/>
                <a:cs typeface="Arial" panose="020B0604020202020204" pitchFamily="34" charset="0"/>
                <a:sym typeface="Helvetica" panose="020B0604020202020204" pitchFamily="34" charset="0"/>
              </a:rPr>
              <a:t>Craving, or a strong desire or urge to use opioids.</a:t>
            </a:r>
          </a:p>
          <a:p>
            <a:pPr marL="0" indent="0" algn="just" defTabSz="292100">
              <a:spcBef>
                <a:spcPct val="0"/>
              </a:spcBef>
              <a:buFontTx/>
              <a:buNone/>
            </a:pPr>
            <a:r>
              <a:rPr lang="en-US" altLang="en-US" sz="1250" dirty="0" smtClean="0">
                <a:ea typeface="Helvetica" panose="020B0604020202020204" pitchFamily="34" charset="0"/>
                <a:cs typeface="Arial" panose="020B0604020202020204" pitchFamily="34" charset="0"/>
                <a:sym typeface="Helvetica" panose="020B0604020202020204" pitchFamily="34" charset="0"/>
              </a:rPr>
              <a:t>	</a:t>
            </a:r>
            <a:r>
              <a:rPr lang="en-US" altLang="en-US" sz="1250" b="1" dirty="0" smtClean="0">
                <a:ea typeface="Helvetica" panose="020B0604020202020204" pitchFamily="34" charset="0"/>
                <a:cs typeface="Arial" panose="020B0604020202020204" pitchFamily="34" charset="0"/>
                <a:sym typeface="Helvetica" panose="020B0604020202020204" pitchFamily="34" charset="0"/>
              </a:rPr>
              <a:t>5. </a:t>
            </a:r>
            <a:r>
              <a:rPr lang="en-US" altLang="en-US" sz="1250" dirty="0" smtClean="0">
                <a:ea typeface="Helvetica" panose="020B0604020202020204" pitchFamily="34" charset="0"/>
                <a:cs typeface="Arial" panose="020B0604020202020204" pitchFamily="34" charset="0"/>
                <a:sym typeface="Helvetica" panose="020B0604020202020204" pitchFamily="34" charset="0"/>
              </a:rPr>
              <a:t>Recurrent opioid use resulting in a failure to fulfill major role obligations at work, school, or home.</a:t>
            </a:r>
          </a:p>
          <a:p>
            <a:pPr marL="0" indent="0" algn="just" defTabSz="292100">
              <a:spcBef>
                <a:spcPct val="0"/>
              </a:spcBef>
              <a:buFontTx/>
              <a:buNone/>
            </a:pPr>
            <a:r>
              <a:rPr lang="en-US" altLang="en-US" sz="1250" dirty="0" smtClean="0">
                <a:ea typeface="Helvetica" panose="020B0604020202020204" pitchFamily="34" charset="0"/>
                <a:cs typeface="Arial" panose="020B0604020202020204" pitchFamily="34" charset="0"/>
                <a:sym typeface="Helvetica" panose="020B0604020202020204" pitchFamily="34" charset="0"/>
              </a:rPr>
              <a:t>	</a:t>
            </a:r>
            <a:r>
              <a:rPr lang="en-US" altLang="en-US" sz="1250" b="1" dirty="0" smtClean="0">
                <a:ea typeface="Helvetica" panose="020B0604020202020204" pitchFamily="34" charset="0"/>
                <a:cs typeface="Arial" panose="020B0604020202020204" pitchFamily="34" charset="0"/>
                <a:sym typeface="Helvetica" panose="020B0604020202020204" pitchFamily="34" charset="0"/>
              </a:rPr>
              <a:t>6. </a:t>
            </a:r>
            <a:r>
              <a:rPr lang="en-US" altLang="en-US" sz="1250" dirty="0" smtClean="0">
                <a:ea typeface="Helvetica" panose="020B0604020202020204" pitchFamily="34" charset="0"/>
                <a:cs typeface="Arial" panose="020B0604020202020204" pitchFamily="34" charset="0"/>
                <a:sym typeface="Helvetica" panose="020B0604020202020204" pitchFamily="34" charset="0"/>
              </a:rPr>
              <a:t>Continued opioid use despite having persistent or recurrent social or interpersonal problems caused 	 	    or exacerbated by the effects of opioids.</a:t>
            </a:r>
          </a:p>
          <a:p>
            <a:pPr marL="0" indent="0" algn="just" defTabSz="292100">
              <a:spcBef>
                <a:spcPct val="0"/>
              </a:spcBef>
              <a:buFontTx/>
              <a:buNone/>
            </a:pPr>
            <a:r>
              <a:rPr lang="en-US" altLang="en-US" sz="1250" dirty="0" smtClean="0">
                <a:ea typeface="Helvetica" panose="020B0604020202020204" pitchFamily="34" charset="0"/>
                <a:cs typeface="Arial" panose="020B0604020202020204" pitchFamily="34" charset="0"/>
                <a:sym typeface="Helvetica" panose="020B0604020202020204" pitchFamily="34" charset="0"/>
              </a:rPr>
              <a:t>	</a:t>
            </a:r>
            <a:r>
              <a:rPr lang="en-US" altLang="en-US" sz="1250" b="1" dirty="0" smtClean="0">
                <a:ea typeface="Helvetica" panose="020B0604020202020204" pitchFamily="34" charset="0"/>
                <a:cs typeface="Arial" panose="020B0604020202020204" pitchFamily="34" charset="0"/>
                <a:sym typeface="Helvetica" panose="020B0604020202020204" pitchFamily="34" charset="0"/>
              </a:rPr>
              <a:t>7. </a:t>
            </a:r>
            <a:r>
              <a:rPr lang="en-US" altLang="en-US" sz="1250" dirty="0" smtClean="0">
                <a:ea typeface="Helvetica" panose="020B0604020202020204" pitchFamily="34" charset="0"/>
                <a:cs typeface="Arial" panose="020B0604020202020204" pitchFamily="34" charset="0"/>
                <a:sym typeface="Helvetica" panose="020B0604020202020204" pitchFamily="34" charset="0"/>
              </a:rPr>
              <a:t>Important social, occupational, or recreational activities are given up or reduced because of opioid 	 	    use.</a:t>
            </a:r>
          </a:p>
          <a:p>
            <a:pPr marL="0" indent="0" algn="just" defTabSz="292100">
              <a:spcBef>
                <a:spcPct val="0"/>
              </a:spcBef>
              <a:buFontTx/>
              <a:buNone/>
            </a:pPr>
            <a:r>
              <a:rPr lang="en-US" altLang="en-US" sz="1250" dirty="0" smtClean="0">
                <a:ea typeface="Helvetica" panose="020B0604020202020204" pitchFamily="34" charset="0"/>
                <a:cs typeface="Arial" panose="020B0604020202020204" pitchFamily="34" charset="0"/>
                <a:sym typeface="Helvetica" panose="020B0604020202020204" pitchFamily="34" charset="0"/>
              </a:rPr>
              <a:t>	</a:t>
            </a:r>
            <a:r>
              <a:rPr lang="en-US" altLang="en-US" sz="1250" b="1" dirty="0" smtClean="0">
                <a:ea typeface="Helvetica" panose="020B0604020202020204" pitchFamily="34" charset="0"/>
                <a:cs typeface="Arial" panose="020B0604020202020204" pitchFamily="34" charset="0"/>
                <a:sym typeface="Helvetica" panose="020B0604020202020204" pitchFamily="34" charset="0"/>
              </a:rPr>
              <a:t>8. </a:t>
            </a:r>
            <a:r>
              <a:rPr lang="en-US" altLang="en-US" sz="1250" dirty="0" smtClean="0">
                <a:ea typeface="Helvetica" panose="020B0604020202020204" pitchFamily="34" charset="0"/>
                <a:cs typeface="Arial" panose="020B0604020202020204" pitchFamily="34" charset="0"/>
                <a:sym typeface="Helvetica" panose="020B0604020202020204" pitchFamily="34" charset="0"/>
              </a:rPr>
              <a:t>Recurrent opioid use in situations in which it is physically hazardous.</a:t>
            </a:r>
          </a:p>
          <a:p>
            <a:pPr marL="0" indent="0" algn="just" defTabSz="292100">
              <a:spcBef>
                <a:spcPct val="0"/>
              </a:spcBef>
              <a:buFontTx/>
              <a:buNone/>
            </a:pPr>
            <a:r>
              <a:rPr lang="en-US" altLang="en-US" sz="1250" dirty="0" smtClean="0">
                <a:ea typeface="Helvetica" panose="020B0604020202020204" pitchFamily="34" charset="0"/>
                <a:cs typeface="Arial" panose="020B0604020202020204" pitchFamily="34" charset="0"/>
                <a:sym typeface="Helvetica" panose="020B0604020202020204" pitchFamily="34" charset="0"/>
              </a:rPr>
              <a:t>	</a:t>
            </a:r>
            <a:r>
              <a:rPr lang="en-US" altLang="en-US" sz="1250" b="1" dirty="0" smtClean="0">
                <a:ea typeface="Helvetica" panose="020B0604020202020204" pitchFamily="34" charset="0"/>
                <a:cs typeface="Arial" panose="020B0604020202020204" pitchFamily="34" charset="0"/>
                <a:sym typeface="Helvetica" panose="020B0604020202020204" pitchFamily="34" charset="0"/>
              </a:rPr>
              <a:t>9. </a:t>
            </a:r>
            <a:r>
              <a:rPr lang="en-US" altLang="en-US" sz="1250" dirty="0" smtClean="0">
                <a:ea typeface="Helvetica" panose="020B0604020202020204" pitchFamily="34" charset="0"/>
                <a:cs typeface="Arial" panose="020B0604020202020204" pitchFamily="34" charset="0"/>
                <a:sym typeface="Helvetica" panose="020B0604020202020204" pitchFamily="34" charset="0"/>
              </a:rPr>
              <a:t>Continued opioid use despite knowledge of having a persistent or recurrent physical or psychological 	  	    </a:t>
            </a:r>
            <a:r>
              <a:rPr lang="en-US" altLang="en-US" sz="1250" dirty="0">
                <a:ea typeface="Helvetica" panose="020B0604020202020204" pitchFamily="34" charset="0"/>
                <a:cs typeface="Arial" panose="020B0604020202020204" pitchFamily="34" charset="0"/>
                <a:sym typeface="Helvetica" panose="020B0604020202020204" pitchFamily="34" charset="0"/>
              </a:rPr>
              <a:t> </a:t>
            </a:r>
            <a:r>
              <a:rPr lang="en-US" altLang="en-US" sz="1250" dirty="0" smtClean="0">
                <a:ea typeface="Helvetica" panose="020B0604020202020204" pitchFamily="34" charset="0"/>
                <a:cs typeface="Arial" panose="020B0604020202020204" pitchFamily="34" charset="0"/>
                <a:sym typeface="Helvetica" panose="020B0604020202020204" pitchFamily="34" charset="0"/>
              </a:rPr>
              <a:t>problem that is likely to have been caused or exacerbated by the substance.</a:t>
            </a:r>
          </a:p>
          <a:p>
            <a:pPr marL="0" indent="0" algn="just" defTabSz="292100">
              <a:spcBef>
                <a:spcPct val="0"/>
              </a:spcBef>
              <a:buFontTx/>
              <a:buNone/>
            </a:pPr>
            <a:r>
              <a:rPr lang="en-US" altLang="en-US" sz="1250" dirty="0" smtClean="0">
                <a:ea typeface="Helvetica" panose="020B0604020202020204" pitchFamily="34" charset="0"/>
                <a:cs typeface="Arial" panose="020B0604020202020204" pitchFamily="34" charset="0"/>
                <a:sym typeface="Helvetica" panose="020B0604020202020204" pitchFamily="34" charset="0"/>
              </a:rPr>
              <a:t>	</a:t>
            </a:r>
            <a:r>
              <a:rPr lang="en-US" altLang="en-US" sz="1250" b="1" dirty="0" smtClean="0">
                <a:ea typeface="Helvetica" panose="020B0604020202020204" pitchFamily="34" charset="0"/>
                <a:cs typeface="Arial" panose="020B0604020202020204" pitchFamily="34" charset="0"/>
                <a:sym typeface="Helvetica" panose="020B0604020202020204" pitchFamily="34" charset="0"/>
              </a:rPr>
              <a:t>10. *</a:t>
            </a:r>
            <a:r>
              <a:rPr lang="en-US" altLang="en-US" sz="1250" dirty="0" smtClean="0">
                <a:ea typeface="Helvetica" panose="020B0604020202020204" pitchFamily="34" charset="0"/>
                <a:cs typeface="Arial" panose="020B0604020202020204" pitchFamily="34" charset="0"/>
                <a:sym typeface="Helvetica" panose="020B0604020202020204" pitchFamily="34" charset="0"/>
              </a:rPr>
              <a:t>Tolerance, as defined by either of the following:</a:t>
            </a:r>
          </a:p>
          <a:p>
            <a:pPr marL="0" indent="0" algn="just" defTabSz="292100">
              <a:spcBef>
                <a:spcPct val="0"/>
              </a:spcBef>
              <a:buFontTx/>
              <a:buNone/>
            </a:pPr>
            <a:r>
              <a:rPr lang="en-US" altLang="en-US" sz="1250" dirty="0" smtClean="0">
                <a:ea typeface="Helvetica" panose="020B0604020202020204" pitchFamily="34" charset="0"/>
                <a:cs typeface="Arial" panose="020B0604020202020204" pitchFamily="34" charset="0"/>
                <a:sym typeface="Helvetica" panose="020B0604020202020204" pitchFamily="34" charset="0"/>
              </a:rPr>
              <a:t>	       </a:t>
            </a:r>
            <a:r>
              <a:rPr lang="en-US" altLang="en-US" sz="1250" b="1" dirty="0" smtClean="0">
                <a:ea typeface="Helvetica" panose="020B0604020202020204" pitchFamily="34" charset="0"/>
                <a:cs typeface="Arial" panose="020B0604020202020204" pitchFamily="34" charset="0"/>
                <a:sym typeface="Helvetica" panose="020B0604020202020204" pitchFamily="34" charset="0"/>
              </a:rPr>
              <a:t>a. </a:t>
            </a:r>
            <a:r>
              <a:rPr lang="en-US" altLang="en-US" sz="1250" dirty="0" smtClean="0">
                <a:ea typeface="Helvetica" panose="020B0604020202020204" pitchFamily="34" charset="0"/>
                <a:cs typeface="Arial" panose="020B0604020202020204" pitchFamily="34" charset="0"/>
                <a:sym typeface="Helvetica" panose="020B0604020202020204" pitchFamily="34" charset="0"/>
              </a:rPr>
              <a:t>A need for markedly increased amounts of opioids to achieve intoxication or desired effect.</a:t>
            </a:r>
          </a:p>
          <a:p>
            <a:pPr marL="0" indent="0" algn="just" defTabSz="292100">
              <a:spcBef>
                <a:spcPct val="0"/>
              </a:spcBef>
              <a:buFontTx/>
              <a:buNone/>
            </a:pPr>
            <a:r>
              <a:rPr lang="en-US" altLang="en-US" sz="1250" dirty="0" smtClean="0">
                <a:ea typeface="Helvetica" panose="020B0604020202020204" pitchFamily="34" charset="0"/>
                <a:cs typeface="Arial" panose="020B0604020202020204" pitchFamily="34" charset="0"/>
                <a:sym typeface="Helvetica" panose="020B0604020202020204" pitchFamily="34" charset="0"/>
              </a:rPr>
              <a:t>	       </a:t>
            </a:r>
            <a:r>
              <a:rPr lang="en-US" altLang="en-US" sz="1250" b="1" dirty="0" smtClean="0">
                <a:ea typeface="Helvetica" panose="020B0604020202020204" pitchFamily="34" charset="0"/>
                <a:cs typeface="Arial" panose="020B0604020202020204" pitchFamily="34" charset="0"/>
                <a:sym typeface="Helvetica" panose="020B0604020202020204" pitchFamily="34" charset="0"/>
              </a:rPr>
              <a:t>b. </a:t>
            </a:r>
            <a:r>
              <a:rPr lang="en-US" altLang="en-US" sz="1250" dirty="0" smtClean="0">
                <a:ea typeface="Helvetica" panose="020B0604020202020204" pitchFamily="34" charset="0"/>
                <a:cs typeface="Arial" panose="020B0604020202020204" pitchFamily="34" charset="0"/>
                <a:sym typeface="Helvetica" panose="020B0604020202020204" pitchFamily="34" charset="0"/>
              </a:rPr>
              <a:t>A markedly diminished effect with continued use of the same amount of an opioid.</a:t>
            </a:r>
          </a:p>
          <a:p>
            <a:pPr marL="0" indent="0" algn="just" defTabSz="292100">
              <a:spcBef>
                <a:spcPct val="0"/>
              </a:spcBef>
              <a:buFontTx/>
              <a:buNone/>
            </a:pPr>
            <a:r>
              <a:rPr lang="en-US" altLang="en-US" sz="1250" dirty="0" smtClean="0">
                <a:ea typeface="Helvetica" panose="020B0604020202020204" pitchFamily="34" charset="0"/>
                <a:cs typeface="Arial" panose="020B0604020202020204" pitchFamily="34" charset="0"/>
                <a:sym typeface="Helvetica" panose="020B0604020202020204" pitchFamily="34" charset="0"/>
              </a:rPr>
              <a:t>	</a:t>
            </a:r>
            <a:r>
              <a:rPr lang="en-US" altLang="en-US" sz="1250" b="1" dirty="0" smtClean="0">
                <a:ea typeface="Helvetica" panose="020B0604020202020204" pitchFamily="34" charset="0"/>
                <a:cs typeface="Arial" panose="020B0604020202020204" pitchFamily="34" charset="0"/>
                <a:sym typeface="Helvetica" panose="020B0604020202020204" pitchFamily="34" charset="0"/>
              </a:rPr>
              <a:t>11. *</a:t>
            </a:r>
            <a:r>
              <a:rPr lang="en-US" altLang="en-US" sz="1250" dirty="0" smtClean="0">
                <a:ea typeface="Helvetica" panose="020B0604020202020204" pitchFamily="34" charset="0"/>
                <a:cs typeface="Arial" panose="020B0604020202020204" pitchFamily="34" charset="0"/>
                <a:sym typeface="Helvetica" panose="020B0604020202020204" pitchFamily="34" charset="0"/>
              </a:rPr>
              <a:t>Withdrawal, as manifested by either of the following:</a:t>
            </a:r>
          </a:p>
          <a:p>
            <a:pPr marL="0" indent="0" algn="just" defTabSz="292100">
              <a:spcBef>
                <a:spcPct val="0"/>
              </a:spcBef>
              <a:buFontTx/>
              <a:buNone/>
            </a:pPr>
            <a:r>
              <a:rPr lang="en-US" altLang="en-US" sz="1250" dirty="0" smtClean="0">
                <a:ea typeface="Helvetica" panose="020B0604020202020204" pitchFamily="34" charset="0"/>
                <a:cs typeface="Arial" panose="020B0604020202020204" pitchFamily="34" charset="0"/>
                <a:sym typeface="Helvetica" panose="020B0604020202020204" pitchFamily="34" charset="0"/>
              </a:rPr>
              <a:t>	       </a:t>
            </a:r>
            <a:r>
              <a:rPr lang="en-US" altLang="en-US" sz="1250" b="1" dirty="0" smtClean="0">
                <a:ea typeface="Helvetica" panose="020B0604020202020204" pitchFamily="34" charset="0"/>
                <a:cs typeface="Arial" panose="020B0604020202020204" pitchFamily="34" charset="0"/>
                <a:sym typeface="Helvetica" panose="020B0604020202020204" pitchFamily="34" charset="0"/>
              </a:rPr>
              <a:t>a. </a:t>
            </a:r>
            <a:r>
              <a:rPr lang="en-US" altLang="en-US" sz="1250" dirty="0" smtClean="0">
                <a:ea typeface="Helvetica" panose="020B0604020202020204" pitchFamily="34" charset="0"/>
                <a:cs typeface="Arial" panose="020B0604020202020204" pitchFamily="34" charset="0"/>
                <a:sym typeface="Helvetica" panose="020B0604020202020204" pitchFamily="34" charset="0"/>
              </a:rPr>
              <a:t>The characteristic opioid withdrawal syndrome (refer to Criteria A and B of the criteria set for 	   	             	            opioid withdrawal).</a:t>
            </a:r>
          </a:p>
          <a:p>
            <a:pPr marL="0" indent="0" algn="just" defTabSz="292100">
              <a:spcBef>
                <a:spcPct val="0"/>
              </a:spcBef>
              <a:buFontTx/>
              <a:buNone/>
            </a:pPr>
            <a:r>
              <a:rPr lang="en-US" altLang="en-US" sz="1250" dirty="0" smtClean="0">
                <a:ea typeface="Helvetica" panose="020B0604020202020204" pitchFamily="34" charset="0"/>
                <a:cs typeface="Arial" panose="020B0604020202020204" pitchFamily="34" charset="0"/>
                <a:sym typeface="Helvetica" panose="020B0604020202020204" pitchFamily="34" charset="0"/>
              </a:rPr>
              <a:t>	       </a:t>
            </a:r>
            <a:r>
              <a:rPr lang="en-US" altLang="en-US" sz="1250" b="1" dirty="0" smtClean="0">
                <a:ea typeface="Helvetica" panose="020B0604020202020204" pitchFamily="34" charset="0"/>
                <a:cs typeface="Arial" panose="020B0604020202020204" pitchFamily="34" charset="0"/>
                <a:sym typeface="Helvetica" panose="020B0604020202020204" pitchFamily="34" charset="0"/>
              </a:rPr>
              <a:t>b. </a:t>
            </a:r>
            <a:r>
              <a:rPr lang="en-US" altLang="en-US" sz="1250" dirty="0" smtClean="0">
                <a:ea typeface="Helvetica" panose="020B0604020202020204" pitchFamily="34" charset="0"/>
                <a:cs typeface="Arial" panose="020B0604020202020204" pitchFamily="34" charset="0"/>
                <a:sym typeface="Helvetica" panose="020B0604020202020204" pitchFamily="34" charset="0"/>
              </a:rPr>
              <a:t>Opioids (or a closely related substance) are taken to relieve or avoid withdrawal symptoms.</a:t>
            </a:r>
          </a:p>
          <a:p>
            <a:pPr marL="0" indent="0" algn="just" defTabSz="292100">
              <a:spcBef>
                <a:spcPct val="0"/>
              </a:spcBef>
              <a:buFontTx/>
              <a:buNone/>
            </a:pPr>
            <a:r>
              <a:rPr lang="en-US" altLang="en-US" sz="1250" dirty="0" smtClean="0">
                <a:ea typeface="Helvetica" panose="020B0604020202020204" pitchFamily="34" charset="0"/>
                <a:cs typeface="Arial" panose="020B0604020202020204" pitchFamily="34" charset="0"/>
                <a:sym typeface="Helvetica" panose="020B0604020202020204" pitchFamily="34" charset="0"/>
              </a:rPr>
              <a:t> 	</a:t>
            </a:r>
          </a:p>
          <a:p>
            <a:pPr marL="0" indent="0" algn="just" defTabSz="292100">
              <a:spcBef>
                <a:spcPct val="0"/>
              </a:spcBef>
              <a:buFontTx/>
              <a:buNone/>
            </a:pPr>
            <a:r>
              <a:rPr lang="en-US" altLang="en-US" sz="1250" dirty="0" smtClean="0">
                <a:ea typeface="Helvetica" panose="020B0604020202020204" pitchFamily="34" charset="0"/>
                <a:cs typeface="Arial" panose="020B0604020202020204" pitchFamily="34" charset="0"/>
                <a:sym typeface="Helvetica" panose="020B0604020202020204" pitchFamily="34" charset="0"/>
              </a:rPr>
              <a:t>* Note: This criterion is not considered to be met for those taking opioids solely under  appropriate medical supervision. </a:t>
            </a:r>
            <a:endParaRPr lang="en-US" altLang="en-US" sz="1250" dirty="0" smtClean="0">
              <a:ea typeface="Helvetica" panose="020B0604020202020204" pitchFamily="34" charset="0"/>
              <a:cs typeface="Arial" panose="020B0604020202020204" pitchFamily="34" charset="0"/>
            </a:endParaRPr>
          </a:p>
        </p:txBody>
      </p:sp>
      <p:sp>
        <p:nvSpPr>
          <p:cNvPr id="4" name="TextBox 3"/>
          <p:cNvSpPr txBox="1"/>
          <p:nvPr/>
        </p:nvSpPr>
        <p:spPr>
          <a:xfrm>
            <a:off x="2743200" y="6324600"/>
            <a:ext cx="3657600" cy="523220"/>
          </a:xfrm>
          <a:prstGeom prst="rect">
            <a:avLst/>
          </a:prstGeom>
          <a:noFill/>
        </p:spPr>
        <p:txBody>
          <a:bodyPr wrap="square" rtlCol="0" anchor="b">
            <a:spAutoFit/>
          </a:bodyPr>
          <a:lstStyle/>
          <a:p>
            <a:pPr algn="ctr"/>
            <a:r>
              <a:rPr lang="en-US" sz="1400" dirty="0">
                <a:solidFill>
                  <a:schemeClr val="tx1">
                    <a:lumMod val="50000"/>
                  </a:schemeClr>
                </a:solidFill>
              </a:rPr>
              <a:t>© 2017 The Recovery Research Network</a:t>
            </a:r>
          </a:p>
          <a:p>
            <a:pPr algn="ctr"/>
            <a:endParaRPr lang="en-US" sz="1400" dirty="0"/>
          </a:p>
        </p:txBody>
      </p:sp>
    </p:spTree>
    <p:extLst>
      <p:ext uri="{BB962C8B-B14F-4D97-AF65-F5344CB8AC3E}">
        <p14:creationId xmlns:p14="http://schemas.microsoft.com/office/powerpoint/2010/main" val="25900206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365760"/>
            <a:ext cx="8001000" cy="1325562"/>
          </a:xfrm>
        </p:spPr>
        <p:txBody>
          <a:bodyPr anchor="t">
            <a:normAutofit/>
          </a:bodyPr>
          <a:lstStyle/>
          <a:p>
            <a:pPr algn="ctr"/>
            <a:r>
              <a:rPr lang="en-US" sz="3600" dirty="0" smtClean="0"/>
              <a:t>Understanding How the Brain Works </a:t>
            </a:r>
            <a:endParaRPr lang="en-US" sz="3600" dirty="0"/>
          </a:p>
        </p:txBody>
      </p:sp>
      <p:sp>
        <p:nvSpPr>
          <p:cNvPr id="3" name="Content Placeholder 2"/>
          <p:cNvSpPr>
            <a:spLocks noGrp="1"/>
          </p:cNvSpPr>
          <p:nvPr>
            <p:ph idx="1"/>
          </p:nvPr>
        </p:nvSpPr>
        <p:spPr>
          <a:xfrm>
            <a:off x="381000" y="1447800"/>
            <a:ext cx="8001000" cy="4351337"/>
          </a:xfrm>
        </p:spPr>
        <p:txBody>
          <a:bodyPr>
            <a:normAutofit fontScale="92500" lnSpcReduction="10000"/>
          </a:bodyPr>
          <a:lstStyle/>
          <a:p>
            <a:pPr marL="0" indent="0" algn="just">
              <a:buNone/>
            </a:pPr>
            <a:r>
              <a:rPr lang="en-US" sz="2400" dirty="0" smtClean="0"/>
              <a:t>We will be zooming in on the brain to look at how the different brain regions communicate with each other under normal and addictive states. </a:t>
            </a:r>
          </a:p>
          <a:p>
            <a:pPr marL="0" indent="0" algn="just">
              <a:buNone/>
            </a:pPr>
            <a:r>
              <a:rPr lang="en-US" sz="2400" dirty="0" smtClean="0"/>
              <a:t>The names of brain regions and chemicals can be confusing and distracting, so don’t focus on the specific names, think about the overall process involved and how it may impact you emotionally or drive your behavior.  </a:t>
            </a:r>
          </a:p>
          <a:p>
            <a:pPr marL="0" indent="0" algn="just">
              <a:buNone/>
            </a:pPr>
            <a:r>
              <a:rPr lang="en-US" sz="2400" dirty="0" smtClean="0"/>
              <a:t>In the first part of our discussion we will be discussing how opioids can affect two chemicals </a:t>
            </a:r>
          </a:p>
          <a:p>
            <a:pPr marL="457200" indent="-457200" algn="just">
              <a:buClrTx/>
              <a:buAutoNum type="arabicParenR"/>
            </a:pPr>
            <a:r>
              <a:rPr lang="en-US" sz="2400" b="1" i="1" dirty="0" smtClean="0"/>
              <a:t>GABA</a:t>
            </a:r>
            <a:r>
              <a:rPr lang="en-US" sz="2400" dirty="0" smtClean="0"/>
              <a:t> – Acts as a “brake” to slow down brain activity</a:t>
            </a:r>
          </a:p>
          <a:p>
            <a:pPr marL="457200" indent="-457200" algn="just">
              <a:buClrTx/>
              <a:buAutoNum type="arabicParenR"/>
            </a:pPr>
            <a:r>
              <a:rPr lang="en-US" sz="2400" b="1" i="1" dirty="0" smtClean="0"/>
              <a:t>Dopamine</a:t>
            </a:r>
            <a:r>
              <a:rPr lang="en-US" sz="2400" dirty="0" smtClean="0"/>
              <a:t> – A chemical that gives you a feeling of pleasure or euphoria</a:t>
            </a:r>
            <a:endParaRPr lang="en-US" sz="2400" dirty="0"/>
          </a:p>
        </p:txBody>
      </p:sp>
      <p:sp>
        <p:nvSpPr>
          <p:cNvPr id="15" name="TextBox 14"/>
          <p:cNvSpPr txBox="1"/>
          <p:nvPr/>
        </p:nvSpPr>
        <p:spPr>
          <a:xfrm>
            <a:off x="2743200" y="6182380"/>
            <a:ext cx="3657600" cy="523220"/>
          </a:xfrm>
          <a:prstGeom prst="rect">
            <a:avLst/>
          </a:prstGeom>
          <a:noFill/>
        </p:spPr>
        <p:txBody>
          <a:bodyPr wrap="square" rtlCol="0" anchor="b">
            <a:spAutoFit/>
          </a:bodyPr>
          <a:lstStyle/>
          <a:p>
            <a:pPr algn="ctr"/>
            <a:r>
              <a:rPr lang="en-US" sz="1400" dirty="0">
                <a:solidFill>
                  <a:schemeClr val="tx1">
                    <a:lumMod val="50000"/>
                  </a:schemeClr>
                </a:solidFill>
              </a:rPr>
              <a:t>© 2017 The Recovery Research Network</a:t>
            </a:r>
          </a:p>
          <a:p>
            <a:pPr algn="ctr"/>
            <a:endParaRPr lang="en-US" sz="1400" dirty="0"/>
          </a:p>
        </p:txBody>
      </p:sp>
    </p:spTree>
    <p:extLst>
      <p:ext uri="{BB962C8B-B14F-4D97-AF65-F5344CB8AC3E}">
        <p14:creationId xmlns:p14="http://schemas.microsoft.com/office/powerpoint/2010/main" val="30296566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365760"/>
            <a:ext cx="7848600" cy="1234440"/>
          </a:xfrm>
        </p:spPr>
        <p:txBody>
          <a:bodyPr anchor="t">
            <a:normAutofit/>
          </a:bodyPr>
          <a:lstStyle/>
          <a:p>
            <a:pPr algn="ctr"/>
            <a:r>
              <a:rPr lang="en-US" sz="3600" dirty="0" smtClean="0"/>
              <a:t>Craving &amp; Withdrawal</a:t>
            </a:r>
            <a:endParaRPr lang="en-US" sz="3600" dirty="0"/>
          </a:p>
        </p:txBody>
      </p:sp>
      <p:sp>
        <p:nvSpPr>
          <p:cNvPr id="7" name="Content Placeholder 5"/>
          <p:cNvSpPr txBox="1">
            <a:spLocks/>
          </p:cNvSpPr>
          <p:nvPr/>
        </p:nvSpPr>
        <p:spPr>
          <a:xfrm>
            <a:off x="533400" y="3124200"/>
            <a:ext cx="3581400" cy="3581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buFont typeface="Arial" pitchFamily="34" charset="0"/>
              <a:buNone/>
            </a:pPr>
            <a:r>
              <a:rPr lang="en-US" sz="2000" b="1" u="sng" dirty="0" smtClean="0"/>
              <a:t>Craving</a:t>
            </a:r>
          </a:p>
          <a:p>
            <a:r>
              <a:rPr lang="en-US" sz="2000" dirty="0" smtClean="0"/>
              <a:t>Brain changes </a:t>
            </a:r>
            <a:r>
              <a:rPr lang="en-US" sz="1800" dirty="0" smtClean="0"/>
              <a:t>(Neurochemical adaptation)</a:t>
            </a:r>
            <a:endParaRPr lang="en-US" sz="1800" dirty="0"/>
          </a:p>
          <a:p>
            <a:r>
              <a:rPr lang="en-US" sz="2000" dirty="0" smtClean="0"/>
              <a:t>Triggers &amp; Cues </a:t>
            </a:r>
            <a:r>
              <a:rPr lang="en-US" sz="1800" dirty="0" smtClean="0"/>
              <a:t>(Conditioned drug associations/memories)</a:t>
            </a:r>
          </a:p>
          <a:p>
            <a:r>
              <a:rPr lang="en-US" sz="2000" dirty="0" smtClean="0"/>
              <a:t>Stress coping is affected </a:t>
            </a:r>
          </a:p>
          <a:p>
            <a:r>
              <a:rPr lang="en-US" sz="2000" dirty="0" smtClean="0"/>
              <a:t>Brain regions:         </a:t>
            </a:r>
            <a:r>
              <a:rPr lang="en-US" sz="1800" dirty="0" smtClean="0"/>
              <a:t>Ventral Tegmental Area (</a:t>
            </a:r>
            <a:r>
              <a:rPr lang="en-US" sz="1800" dirty="0" err="1" smtClean="0"/>
              <a:t>VTA</a:t>
            </a:r>
            <a:r>
              <a:rPr lang="en-US" sz="1800" dirty="0" smtClean="0"/>
              <a:t>) &amp; Nucleus </a:t>
            </a:r>
            <a:r>
              <a:rPr lang="en-US" sz="1800" dirty="0" err="1" smtClean="0"/>
              <a:t>Accumbens</a:t>
            </a:r>
            <a:r>
              <a:rPr lang="en-US" sz="1800" dirty="0" smtClean="0"/>
              <a:t> (NA)</a:t>
            </a:r>
          </a:p>
        </p:txBody>
      </p:sp>
      <p:sp>
        <p:nvSpPr>
          <p:cNvPr id="9" name="TextBox 8"/>
          <p:cNvSpPr txBox="1"/>
          <p:nvPr/>
        </p:nvSpPr>
        <p:spPr>
          <a:xfrm>
            <a:off x="533400" y="1143000"/>
            <a:ext cx="7848600" cy="1938992"/>
          </a:xfrm>
          <a:prstGeom prst="rect">
            <a:avLst/>
          </a:prstGeom>
          <a:noFill/>
        </p:spPr>
        <p:txBody>
          <a:bodyPr wrap="square" rtlCol="0">
            <a:spAutoFit/>
          </a:bodyPr>
          <a:lstStyle/>
          <a:p>
            <a:pPr algn="just"/>
            <a:r>
              <a:rPr lang="en-US" sz="2400" dirty="0" smtClean="0"/>
              <a:t>In this discussion we will focus on two relevant symptoms that occur with addiction, craving and withdrawal. We want to begin to describe how and why the brain drives these symptoms and continued drug use.</a:t>
            </a:r>
            <a:endParaRPr lang="en-US" sz="2400" dirty="0"/>
          </a:p>
        </p:txBody>
      </p:sp>
      <p:sp>
        <p:nvSpPr>
          <p:cNvPr id="10" name="Content Placeholder 5"/>
          <p:cNvSpPr txBox="1">
            <a:spLocks/>
          </p:cNvSpPr>
          <p:nvPr/>
        </p:nvSpPr>
        <p:spPr>
          <a:xfrm>
            <a:off x="4267200" y="3124200"/>
            <a:ext cx="4114800" cy="3581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buFont typeface="Arial" pitchFamily="34" charset="0"/>
              <a:buNone/>
            </a:pPr>
            <a:r>
              <a:rPr lang="en-US" sz="2000" b="1" u="sng" dirty="0" smtClean="0"/>
              <a:t>Withdrawal</a:t>
            </a:r>
          </a:p>
          <a:p>
            <a:r>
              <a:rPr lang="en-US" sz="2000" dirty="0" smtClean="0"/>
              <a:t>Brain changes     </a:t>
            </a:r>
            <a:r>
              <a:rPr lang="en-US" sz="1800" dirty="0" smtClean="0"/>
              <a:t>(Neurochemical adaptation)</a:t>
            </a:r>
            <a:endParaRPr lang="en-US" sz="1800" dirty="0"/>
          </a:p>
          <a:p>
            <a:r>
              <a:rPr lang="en-US" sz="2000" dirty="0" smtClean="0"/>
              <a:t>Specific withdrawal symptoms commonly seen when drug of abuse is no longer in the body</a:t>
            </a:r>
          </a:p>
          <a:p>
            <a:r>
              <a:rPr lang="en-US" sz="2000" dirty="0" smtClean="0"/>
              <a:t>Brain region:                     </a:t>
            </a:r>
            <a:r>
              <a:rPr lang="en-US" sz="1800" dirty="0" smtClean="0"/>
              <a:t>Locus </a:t>
            </a:r>
            <a:r>
              <a:rPr lang="en-US" sz="1800" dirty="0" err="1" smtClean="0"/>
              <a:t>Coeruleus</a:t>
            </a:r>
            <a:r>
              <a:rPr lang="en-US" sz="1800" dirty="0" smtClean="0"/>
              <a:t> (LC)</a:t>
            </a:r>
          </a:p>
        </p:txBody>
      </p:sp>
      <p:sp>
        <p:nvSpPr>
          <p:cNvPr id="13" name="TextBox 12"/>
          <p:cNvSpPr txBox="1"/>
          <p:nvPr/>
        </p:nvSpPr>
        <p:spPr>
          <a:xfrm>
            <a:off x="4724400" y="6248400"/>
            <a:ext cx="3657600" cy="523220"/>
          </a:xfrm>
          <a:prstGeom prst="rect">
            <a:avLst/>
          </a:prstGeom>
          <a:noFill/>
        </p:spPr>
        <p:txBody>
          <a:bodyPr wrap="square" rtlCol="0" anchor="b">
            <a:spAutoFit/>
          </a:bodyPr>
          <a:lstStyle/>
          <a:p>
            <a:pPr algn="ctr"/>
            <a:r>
              <a:rPr lang="en-US" sz="1400" dirty="0">
                <a:solidFill>
                  <a:schemeClr val="tx1">
                    <a:lumMod val="50000"/>
                  </a:schemeClr>
                </a:solidFill>
              </a:rPr>
              <a:t>© 2017 The Recovery Research Network</a:t>
            </a:r>
          </a:p>
          <a:p>
            <a:pPr algn="ctr"/>
            <a:endParaRPr lang="en-US" sz="1400" dirty="0"/>
          </a:p>
        </p:txBody>
      </p:sp>
    </p:spTree>
    <p:extLst>
      <p:ext uri="{BB962C8B-B14F-4D97-AF65-F5344CB8AC3E}">
        <p14:creationId xmlns:p14="http://schemas.microsoft.com/office/powerpoint/2010/main" val="32139996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696200" cy="1158240"/>
          </a:xfrm>
        </p:spPr>
        <p:txBody>
          <a:bodyPr anchor="t">
            <a:normAutofit/>
          </a:bodyPr>
          <a:lstStyle/>
          <a:p>
            <a:pPr algn="ctr"/>
            <a:r>
              <a:rPr lang="en-US" sz="3600" dirty="0" smtClean="0"/>
              <a:t>Brain Regions &amp; Craving</a:t>
            </a:r>
            <a:endParaRPr lang="en-US" sz="36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10000" y="1499681"/>
            <a:ext cx="5181600" cy="4520119"/>
          </a:xfrm>
        </p:spPr>
      </p:pic>
      <p:sp>
        <p:nvSpPr>
          <p:cNvPr id="5" name="TextBox 4"/>
          <p:cNvSpPr txBox="1"/>
          <p:nvPr/>
        </p:nvSpPr>
        <p:spPr>
          <a:xfrm>
            <a:off x="228600" y="1231642"/>
            <a:ext cx="3505200" cy="5016758"/>
          </a:xfrm>
          <a:prstGeom prst="rect">
            <a:avLst/>
          </a:prstGeom>
          <a:noFill/>
        </p:spPr>
        <p:txBody>
          <a:bodyPr wrap="square" rtlCol="0">
            <a:spAutoFit/>
          </a:bodyPr>
          <a:lstStyle/>
          <a:p>
            <a:r>
              <a:rPr lang="en-US" sz="1600" u="sng" dirty="0" smtClean="0"/>
              <a:t>Ventral tegmental area (VTA) &amp; Nucleus </a:t>
            </a:r>
            <a:r>
              <a:rPr lang="en-US" sz="1600" u="sng" dirty="0" err="1" smtClean="0"/>
              <a:t>accumbens</a:t>
            </a:r>
            <a:r>
              <a:rPr lang="en-US" sz="1600" u="sng" dirty="0" smtClean="0"/>
              <a:t> (NA)</a:t>
            </a:r>
            <a:r>
              <a:rPr lang="en-US" sz="1600" dirty="0" smtClean="0"/>
              <a:t>:</a:t>
            </a:r>
            <a:r>
              <a:rPr lang="en-US" sz="1600" u="sng" dirty="0" smtClean="0"/>
              <a:t> </a:t>
            </a:r>
          </a:p>
          <a:p>
            <a:endParaRPr lang="en-US" sz="1600" dirty="0" smtClean="0"/>
          </a:p>
          <a:p>
            <a:r>
              <a:rPr lang="en-US" sz="1600" dirty="0" smtClean="0"/>
              <a:t>Brain cells (neurons) that are in the </a:t>
            </a:r>
            <a:r>
              <a:rPr lang="en-US" sz="1600" dirty="0" err="1" smtClean="0"/>
              <a:t>VTA</a:t>
            </a:r>
            <a:r>
              <a:rPr lang="en-US" sz="1600" dirty="0" smtClean="0"/>
              <a:t> (red circle in image) use dopamine (a brain chemical) to “talk” to the NA (green circle in image). These brain regions are part of a system call the “Reward System.”  </a:t>
            </a:r>
            <a:endParaRPr lang="en-US" sz="1600" dirty="0"/>
          </a:p>
          <a:p>
            <a:endParaRPr lang="en-US" sz="1600" u="sng" dirty="0" smtClean="0"/>
          </a:p>
          <a:p>
            <a:r>
              <a:rPr lang="en-US" sz="1600" u="sng" dirty="0" smtClean="0"/>
              <a:t>The Brain’s Reward </a:t>
            </a:r>
            <a:r>
              <a:rPr lang="en-US" sz="1600" u="sng" dirty="0"/>
              <a:t>S</a:t>
            </a:r>
            <a:r>
              <a:rPr lang="en-US" sz="1600" u="sng" dirty="0" smtClean="0"/>
              <a:t>ystem</a:t>
            </a:r>
            <a:r>
              <a:rPr lang="en-US" sz="1600" dirty="0" smtClean="0"/>
              <a:t>:</a:t>
            </a:r>
          </a:p>
          <a:p>
            <a:endParaRPr lang="en-US" sz="1600" dirty="0" smtClean="0"/>
          </a:p>
          <a:p>
            <a:r>
              <a:rPr lang="en-US" sz="1600" dirty="0" smtClean="0"/>
              <a:t>The brain normally uses this system to “reward” life sustaining behavior (when thirsty you drink, when hungry you eat). The reward that is used is dopamine (DA). DA is used to “reward” the brain to drive life sustaining behaviors.</a:t>
            </a:r>
            <a:endParaRPr lang="en-US" sz="1600" dirty="0"/>
          </a:p>
        </p:txBody>
      </p:sp>
      <p:sp>
        <p:nvSpPr>
          <p:cNvPr id="6" name="TextBox 5"/>
          <p:cNvSpPr txBox="1"/>
          <p:nvPr/>
        </p:nvSpPr>
        <p:spPr>
          <a:xfrm>
            <a:off x="2743200" y="6324600"/>
            <a:ext cx="3657600" cy="523220"/>
          </a:xfrm>
          <a:prstGeom prst="rect">
            <a:avLst/>
          </a:prstGeom>
          <a:noFill/>
        </p:spPr>
        <p:txBody>
          <a:bodyPr wrap="square" rtlCol="0" anchor="b">
            <a:spAutoFit/>
          </a:bodyPr>
          <a:lstStyle/>
          <a:p>
            <a:pPr algn="ctr"/>
            <a:r>
              <a:rPr lang="en-US" sz="1400" dirty="0">
                <a:solidFill>
                  <a:schemeClr val="tx1">
                    <a:lumMod val="50000"/>
                  </a:schemeClr>
                </a:solidFill>
              </a:rPr>
              <a:t>© 2017 The Recovery Research Network</a:t>
            </a:r>
          </a:p>
          <a:p>
            <a:pPr algn="ctr"/>
            <a:endParaRPr lang="en-US" sz="1400" dirty="0"/>
          </a:p>
        </p:txBody>
      </p:sp>
    </p:spTree>
    <p:extLst>
      <p:ext uri="{BB962C8B-B14F-4D97-AF65-F5344CB8AC3E}">
        <p14:creationId xmlns:p14="http://schemas.microsoft.com/office/powerpoint/2010/main" val="1346484603"/>
      </p:ext>
    </p:extLst>
  </p:cSld>
  <p:clrMapOvr>
    <a:masterClrMapping/>
  </p:clrMapOvr>
  <p:timing>
    <p:tnLst>
      <p:par>
        <p:cTn id="1" dur="indefinite" restart="never" nodeType="tmRoot"/>
      </p:par>
    </p:tnLst>
  </p:timing>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TM03457515[[fn=View]]</Template>
  <TotalTime>2424</TotalTime>
  <Words>2531</Words>
  <Application>Microsoft Office PowerPoint</Application>
  <PresentationFormat>On-screen Show (4:3)</PresentationFormat>
  <Paragraphs>448</Paragraphs>
  <Slides>26</Slides>
  <Notes>13</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Century Schoolbook</vt:lpstr>
      <vt:lpstr>Helvetica</vt:lpstr>
      <vt:lpstr>Wingdings 2</vt:lpstr>
      <vt:lpstr>View</vt:lpstr>
      <vt:lpstr>How Your Brain      Drives Addiction (Biology of Craving and Withdrawal)</vt:lpstr>
      <vt:lpstr>Addiction is a Chronic Brain Disease</vt:lpstr>
      <vt:lpstr>PowerPoint Presentation</vt:lpstr>
      <vt:lpstr>Opioids and the Brain</vt:lpstr>
      <vt:lpstr>How is Substance Use Disorder Diagnosed?</vt:lpstr>
      <vt:lpstr>DSM-5: Opioid Use Disorder Criteria</vt:lpstr>
      <vt:lpstr>Understanding How the Brain Works </vt:lpstr>
      <vt:lpstr>Craving &amp; Withdrawal</vt:lpstr>
      <vt:lpstr>Brain Regions &amp; Craving</vt:lpstr>
      <vt:lpstr>Zooming in on The Reward System….</vt:lpstr>
      <vt:lpstr>The Brain’s Natural Reward System  </vt:lpstr>
      <vt:lpstr>Natural Rewarding Behavior</vt:lpstr>
      <vt:lpstr>Addictive Opioid Use</vt:lpstr>
      <vt:lpstr>Repetitive Opioid Use and Craving</vt:lpstr>
      <vt:lpstr>Repetitive &amp; Addictive Opioid Use</vt:lpstr>
      <vt:lpstr>Buprenorphine Reduces Craving?</vt:lpstr>
      <vt:lpstr>Summary of Opioid Craving</vt:lpstr>
      <vt:lpstr>Brain Regions &amp; Withdrawal</vt:lpstr>
      <vt:lpstr>Normal Brain Activity</vt:lpstr>
      <vt:lpstr>Addictive Opioid Use</vt:lpstr>
      <vt:lpstr>Brain Driving Withdrawal</vt:lpstr>
      <vt:lpstr>Repeated Opioid Use</vt:lpstr>
      <vt:lpstr>Buprenorphine Reduces Withdrawal</vt:lpstr>
      <vt:lpstr>Acute Withdrawal Severity &amp; Duration</vt:lpstr>
      <vt:lpstr>Summary of Opioid Withdrawal</vt:lpstr>
      <vt:lpstr>PowerPoint Presentation</vt:lpstr>
    </vt:vector>
  </TitlesOfParts>
  <Company>Publicis Groupe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Withdrawal &amp; Mechanism</dc:title>
  <dc:creator>Richard Gustin</dc:creator>
  <cp:lastModifiedBy>Richard Gustin</cp:lastModifiedBy>
  <cp:revision>289</cp:revision>
  <dcterms:created xsi:type="dcterms:W3CDTF">2013-12-13T18:18:10Z</dcterms:created>
  <dcterms:modified xsi:type="dcterms:W3CDTF">2017-07-18T20:08:12Z</dcterms:modified>
</cp:coreProperties>
</file>