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  <p:sldMasterId id="2147483687" r:id="rId3"/>
  </p:sldMasterIdLst>
  <p:notesMasterIdLst>
    <p:notesMasterId r:id="rId18"/>
  </p:notesMasterIdLst>
  <p:sldIdLst>
    <p:sldId id="291" r:id="rId4"/>
    <p:sldId id="292" r:id="rId5"/>
    <p:sldId id="293" r:id="rId6"/>
    <p:sldId id="294" r:id="rId7"/>
    <p:sldId id="295" r:id="rId8"/>
    <p:sldId id="299" r:id="rId9"/>
    <p:sldId id="300" r:id="rId10"/>
    <p:sldId id="301" r:id="rId11"/>
    <p:sldId id="307" r:id="rId12"/>
    <p:sldId id="302" r:id="rId13"/>
    <p:sldId id="303" r:id="rId14"/>
    <p:sldId id="304" r:id="rId15"/>
    <p:sldId id="289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9AC"/>
    <a:srgbClr val="3C5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3" autoAdjust="0"/>
    <p:restoredTop sz="84058" autoAdjust="0"/>
  </p:normalViewPr>
  <p:slideViewPr>
    <p:cSldViewPr snapToGrid="0" showGuides="1">
      <p:cViewPr varScale="1">
        <p:scale>
          <a:sx n="68" d="100"/>
          <a:sy n="68" d="100"/>
        </p:scale>
        <p:origin x="60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9DA0A-7464-4187-93C3-BED3D4C5426B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DFCE7-5112-45CE-BF66-BF0D3F3E9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5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BCA5-9926-1E4B-B8FA-83282561E2B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image of</a:t>
            </a:r>
            <a:r>
              <a:rPr lang="en-US" baseline="0" dirty="0" smtClean="0"/>
              <a:t> Marketing Wheel….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FCE7-5112-45CE-BF66-BF0D3F3E91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2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 l="-119000" r="-1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284" y="6377616"/>
            <a:ext cx="11695814" cy="3740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6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977" y="188637"/>
            <a:ext cx="8888819" cy="59329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593" y="1249326"/>
            <a:ext cx="19672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977" y="6325412"/>
            <a:ext cx="10738883" cy="342162"/>
          </a:xfrm>
        </p:spPr>
        <p:txBody>
          <a:bodyPr/>
          <a:lstStyle/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rketing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069" y="1690688"/>
            <a:ext cx="8138319" cy="4170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17069" y="355452"/>
            <a:ext cx="8138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66538" y="-7015"/>
            <a:ext cx="4025462" cy="362467"/>
          </a:xfrm>
        </p:spPr>
        <p:txBody>
          <a:bodyPr/>
          <a:lstStyle>
            <a:lvl1pPr>
              <a:defRPr>
                <a:solidFill>
                  <a:srgbClr val="EBD9AC"/>
                </a:solidFill>
              </a:defRPr>
            </a:lvl1pPr>
          </a:lstStyle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5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les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069" y="1690688"/>
            <a:ext cx="8138319" cy="4170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17069" y="355452"/>
            <a:ext cx="8138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66538" y="-7015"/>
            <a:ext cx="4025462" cy="362467"/>
          </a:xfrm>
        </p:spPr>
        <p:txBody>
          <a:bodyPr/>
          <a:lstStyle>
            <a:lvl1pPr>
              <a:defRPr>
                <a:solidFill>
                  <a:srgbClr val="EBD9AC"/>
                </a:solidFill>
              </a:defRPr>
            </a:lvl1pPr>
          </a:lstStyle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erations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069" y="1690688"/>
            <a:ext cx="8138319" cy="4170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17069" y="355452"/>
            <a:ext cx="8138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66538" y="-7015"/>
            <a:ext cx="4025462" cy="362467"/>
          </a:xfrm>
        </p:spPr>
        <p:txBody>
          <a:bodyPr/>
          <a:lstStyle>
            <a:lvl1pPr>
              <a:defRPr>
                <a:solidFill>
                  <a:srgbClr val="EBD9AC"/>
                </a:solidFill>
              </a:defRPr>
            </a:lvl1pPr>
          </a:lstStyle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0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nce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069" y="1690688"/>
            <a:ext cx="8138319" cy="4170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17069" y="355452"/>
            <a:ext cx="8138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66538" y="-7015"/>
            <a:ext cx="4025462" cy="362467"/>
          </a:xfrm>
        </p:spPr>
        <p:txBody>
          <a:bodyPr/>
          <a:lstStyle>
            <a:lvl1pPr>
              <a:defRPr>
                <a:solidFill>
                  <a:srgbClr val="EBD9AC"/>
                </a:solidFill>
              </a:defRPr>
            </a:lvl1pPr>
          </a:lstStyle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1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iskMgmt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069" y="1690688"/>
            <a:ext cx="8138319" cy="4170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66538" y="-7015"/>
            <a:ext cx="4025462" cy="362467"/>
          </a:xfrm>
        </p:spPr>
        <p:txBody>
          <a:bodyPr/>
          <a:lstStyle>
            <a:lvl1pPr>
              <a:defRPr>
                <a:solidFill>
                  <a:srgbClr val="EBD9AC"/>
                </a:solidFill>
              </a:defRPr>
            </a:lvl1pPr>
          </a:lstStyle>
          <a:p>
            <a:r>
              <a:rPr lang="en-US" smtClean="0"/>
              <a:t>getgamechangerbox.com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17069" y="355452"/>
            <a:ext cx="8138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umanCapital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069" y="1690688"/>
            <a:ext cx="8138319" cy="4170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17069" y="355452"/>
            <a:ext cx="8138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66538" y="-7015"/>
            <a:ext cx="4025462" cy="362467"/>
          </a:xfrm>
        </p:spPr>
        <p:txBody>
          <a:bodyPr/>
          <a:lstStyle>
            <a:lvl1pPr>
              <a:defRPr>
                <a:solidFill>
                  <a:srgbClr val="EBD9AC"/>
                </a:solidFill>
              </a:defRPr>
            </a:lvl1pPr>
          </a:lstStyle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2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novation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069" y="1690688"/>
            <a:ext cx="8138319" cy="4170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17069" y="355452"/>
            <a:ext cx="8138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66538" y="-7015"/>
            <a:ext cx="4025462" cy="362467"/>
          </a:xfrm>
        </p:spPr>
        <p:txBody>
          <a:bodyPr/>
          <a:lstStyle>
            <a:lvl1pPr>
              <a:defRPr>
                <a:solidFill>
                  <a:srgbClr val="EBD9AC"/>
                </a:solidFill>
              </a:defRPr>
            </a:lvl1pPr>
          </a:lstStyle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88828" y="6377615"/>
            <a:ext cx="10738883" cy="342162"/>
          </a:xfrm>
        </p:spPr>
        <p:txBody>
          <a:bodyPr/>
          <a:lstStyle/>
          <a:p>
            <a:r>
              <a:rPr lang="en-US" smtClean="0"/>
              <a:t>getgamechangerbox.com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0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 Ou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getgamechangerbox.com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47" y="6356349"/>
            <a:ext cx="11440632" cy="374059"/>
          </a:xfrm>
        </p:spPr>
        <p:txBody>
          <a:bodyPr/>
          <a:lstStyle>
            <a:lvl1pPr algn="r">
              <a:defRPr>
                <a:solidFill>
                  <a:srgbClr val="3C596B"/>
                </a:solidFill>
              </a:defRPr>
            </a:lvl1pPr>
          </a:lstStyle>
          <a:p>
            <a:r>
              <a:rPr lang="en-US" smtClean="0"/>
              <a:t>getgamechangerbox.com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42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anding Slid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"/>
            <a:ext cx="12252960" cy="68947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6447" y="6356350"/>
            <a:ext cx="11791506" cy="4165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94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llarphotoclub_60678384.jpg"/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2" r="15428" b="15824"/>
          <a:stretch/>
        </p:blipFill>
        <p:spPr>
          <a:xfrm>
            <a:off x="0" y="1358980"/>
            <a:ext cx="12192000" cy="5144713"/>
          </a:xfrm>
          <a:prstGeom prst="rect">
            <a:avLst/>
          </a:prstGeom>
        </p:spPr>
      </p:pic>
      <p:pic>
        <p:nvPicPr>
          <p:cNvPr id="4" name="Picture 3" descr="Welcom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0"/>
          <a:stretch/>
        </p:blipFill>
        <p:spPr>
          <a:xfrm>
            <a:off x="-1" y="-1"/>
            <a:ext cx="12288156" cy="1705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898" y="2389027"/>
            <a:ext cx="11105015" cy="1090182"/>
          </a:xfrm>
          <a:ln>
            <a:noFill/>
          </a:ln>
        </p:spPr>
        <p:txBody>
          <a:bodyPr/>
          <a:lstStyle>
            <a:lvl1pPr algn="l">
              <a:defRPr b="0" i="0" baseline="0">
                <a:solidFill>
                  <a:srgbClr val="EE5D1B"/>
                </a:solidFill>
                <a:latin typeface="+mj-lt"/>
                <a:cs typeface="Helvetica"/>
              </a:defRPr>
            </a:lvl1pPr>
          </a:lstStyle>
          <a:p>
            <a:r>
              <a:rPr lang="en-US" dirty="0" err="1" smtClean="0"/>
              <a:t>YaZo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Recruiting </a:t>
            </a:r>
            <a:br>
              <a:rPr lang="en-US" dirty="0" smtClean="0"/>
            </a:br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88157" y="6503693"/>
            <a:ext cx="12653573" cy="482207"/>
          </a:xfrm>
          <a:prstGeom prst="rect">
            <a:avLst/>
          </a:prstGeom>
          <a:solidFill>
            <a:srgbClr val="5BDF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ln>
                <a:noFill/>
              </a:ln>
            </a:endParaRPr>
          </a:p>
        </p:txBody>
      </p:sp>
      <p:pic>
        <p:nvPicPr>
          <p:cNvPr id="13" name="Picture 12" descr="YaZoProof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3" y="1705154"/>
            <a:ext cx="2801644" cy="2391203"/>
          </a:xfrm>
          <a:prstGeom prst="rect">
            <a:avLst/>
          </a:prstGeom>
          <a:ln>
            <a:noFill/>
          </a:ln>
          <a:effectLst>
            <a:outerShdw blurRad="234950" dist="88900" dir="1278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-188157" y="6503693"/>
            <a:ext cx="3100324" cy="48220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ln>
                <a:noFill/>
              </a:ln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912168" y="6503693"/>
            <a:ext cx="258859" cy="4822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ln>
                <a:noFill/>
              </a:ln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5532" y="1903729"/>
            <a:ext cx="0" cy="210502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GAMECHANGERwICON-blue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89" y="5100913"/>
            <a:ext cx="4401865" cy="16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7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1">
                <a:latin typeface="Helvetica"/>
                <a:cs typeface="Helvetica"/>
              </a:defRPr>
            </a:lvl1pPr>
            <a:lvl2pPr>
              <a:defRPr b="0" i="1">
                <a:latin typeface="Helvetica"/>
                <a:cs typeface="Helvetica"/>
              </a:defRPr>
            </a:lvl2pPr>
            <a:lvl3pPr>
              <a:defRPr b="0" i="1">
                <a:latin typeface="Helvetica"/>
                <a:cs typeface="Helvetica"/>
              </a:defRPr>
            </a:lvl3pPr>
            <a:lvl4pPr>
              <a:defRPr b="0" i="1">
                <a:latin typeface="Helvetica"/>
                <a:cs typeface="Helvetica"/>
              </a:defRPr>
            </a:lvl4pPr>
            <a:lvl5pPr>
              <a:defRPr b="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79941"/>
            <a:ext cx="12233808" cy="936164"/>
            <a:chOff x="0" y="5149953"/>
            <a:chExt cx="9175356" cy="780137"/>
          </a:xfrm>
        </p:grpSpPr>
        <p:sp>
          <p:nvSpPr>
            <p:cNvPr id="7" name="Rectangle 6"/>
            <p:cNvSpPr/>
            <p:nvPr userDrawn="1"/>
          </p:nvSpPr>
          <p:spPr>
            <a:xfrm>
              <a:off x="2346086" y="5327041"/>
              <a:ext cx="6829270" cy="401839"/>
            </a:xfrm>
            <a:prstGeom prst="rect">
              <a:avLst/>
            </a:prstGeom>
            <a:solidFill>
              <a:srgbClr val="5BDF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5327041"/>
              <a:ext cx="2184125" cy="4018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84126" y="5327041"/>
              <a:ext cx="194144" cy="4018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6368349" y="5401865"/>
              <a:ext cx="280700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80" b="1" i="1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Human</a:t>
              </a:r>
              <a:r>
                <a:rPr lang="en-US" sz="1680" b="1" i="1" baseline="0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 Resource Presentation</a:t>
              </a:r>
              <a:endParaRPr lang="en-US" sz="1680" b="1" i="1" dirty="0">
                <a:solidFill>
                  <a:srgbClr val="122C2C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6" name="Picture 5" descr="GC-Wordmark-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592" y="5149953"/>
              <a:ext cx="2227662" cy="780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5553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1">
                <a:latin typeface="Helvetica"/>
                <a:cs typeface="Helvetica"/>
              </a:defRPr>
            </a:lvl1pPr>
            <a:lvl2pPr>
              <a:defRPr b="0" i="1">
                <a:latin typeface="Helvetica"/>
                <a:cs typeface="Helvetica"/>
              </a:defRPr>
            </a:lvl2pPr>
            <a:lvl3pPr>
              <a:defRPr b="0" i="1">
                <a:latin typeface="Helvetica"/>
                <a:cs typeface="Helvetica"/>
              </a:defRPr>
            </a:lvl3pPr>
            <a:lvl4pPr>
              <a:defRPr b="0" i="1">
                <a:latin typeface="Helvetica"/>
                <a:cs typeface="Helvetica"/>
              </a:defRPr>
            </a:lvl4pPr>
            <a:lvl5pPr>
              <a:defRPr b="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79941"/>
            <a:ext cx="12233808" cy="936164"/>
            <a:chOff x="0" y="5149953"/>
            <a:chExt cx="9175356" cy="780137"/>
          </a:xfrm>
        </p:grpSpPr>
        <p:sp>
          <p:nvSpPr>
            <p:cNvPr id="7" name="Rectangle 6"/>
            <p:cNvSpPr/>
            <p:nvPr userDrawn="1"/>
          </p:nvSpPr>
          <p:spPr>
            <a:xfrm>
              <a:off x="2346086" y="5327041"/>
              <a:ext cx="6829270" cy="401839"/>
            </a:xfrm>
            <a:prstGeom prst="rect">
              <a:avLst/>
            </a:prstGeom>
            <a:solidFill>
              <a:srgbClr val="5BDF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5327041"/>
              <a:ext cx="2184125" cy="4018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84126" y="5327041"/>
              <a:ext cx="194144" cy="4018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6368349" y="5401865"/>
              <a:ext cx="280700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80" b="1" i="1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Human</a:t>
              </a:r>
              <a:r>
                <a:rPr lang="en-US" sz="1680" b="1" i="1" baseline="0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 Resource Presentation</a:t>
              </a:r>
              <a:endParaRPr lang="en-US" sz="1680" b="1" i="1" dirty="0">
                <a:solidFill>
                  <a:srgbClr val="122C2C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6" name="Picture 5" descr="GC-Wordmark-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592" y="5149953"/>
              <a:ext cx="2227662" cy="780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6267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1">
                <a:latin typeface="Helvetica"/>
                <a:cs typeface="Helvetica"/>
              </a:defRPr>
            </a:lvl1pPr>
            <a:lvl2pPr>
              <a:defRPr b="0" i="1">
                <a:latin typeface="Helvetica"/>
                <a:cs typeface="Helvetica"/>
              </a:defRPr>
            </a:lvl2pPr>
            <a:lvl3pPr>
              <a:defRPr b="0" i="1">
                <a:latin typeface="Helvetica"/>
                <a:cs typeface="Helvetica"/>
              </a:defRPr>
            </a:lvl3pPr>
            <a:lvl4pPr>
              <a:defRPr b="0" i="1">
                <a:latin typeface="Helvetica"/>
                <a:cs typeface="Helvetica"/>
              </a:defRPr>
            </a:lvl4pPr>
            <a:lvl5pPr>
              <a:defRPr b="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79941"/>
            <a:ext cx="12233808" cy="936164"/>
            <a:chOff x="0" y="5149953"/>
            <a:chExt cx="9175356" cy="780137"/>
          </a:xfrm>
        </p:grpSpPr>
        <p:sp>
          <p:nvSpPr>
            <p:cNvPr id="7" name="Rectangle 6"/>
            <p:cNvSpPr/>
            <p:nvPr userDrawn="1"/>
          </p:nvSpPr>
          <p:spPr>
            <a:xfrm>
              <a:off x="2346086" y="5327041"/>
              <a:ext cx="6829270" cy="401839"/>
            </a:xfrm>
            <a:prstGeom prst="rect">
              <a:avLst/>
            </a:prstGeom>
            <a:solidFill>
              <a:srgbClr val="5BDF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5327041"/>
              <a:ext cx="2184125" cy="4018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84126" y="5327041"/>
              <a:ext cx="194144" cy="4018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6368349" y="5401865"/>
              <a:ext cx="280700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80" b="1" i="1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Human</a:t>
              </a:r>
              <a:r>
                <a:rPr lang="en-US" sz="1680" b="1" i="1" baseline="0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 Resource Presentation</a:t>
              </a:r>
              <a:endParaRPr lang="en-US" sz="1680" b="1" i="1" dirty="0">
                <a:solidFill>
                  <a:srgbClr val="122C2C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6" name="Picture 5" descr="GC-Wordmark-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592" y="5149953"/>
              <a:ext cx="2227662" cy="780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881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1">
                <a:latin typeface="Helvetica"/>
                <a:cs typeface="Helvetica"/>
              </a:defRPr>
            </a:lvl1pPr>
            <a:lvl2pPr>
              <a:defRPr b="0" i="1">
                <a:latin typeface="Helvetica"/>
                <a:cs typeface="Helvetica"/>
              </a:defRPr>
            </a:lvl2pPr>
            <a:lvl3pPr>
              <a:defRPr b="0" i="1">
                <a:latin typeface="Helvetica"/>
                <a:cs typeface="Helvetica"/>
              </a:defRPr>
            </a:lvl3pPr>
            <a:lvl4pPr>
              <a:defRPr b="0" i="1">
                <a:latin typeface="Helvetica"/>
                <a:cs typeface="Helvetica"/>
              </a:defRPr>
            </a:lvl4pPr>
            <a:lvl5pPr>
              <a:defRPr b="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79941"/>
            <a:ext cx="12233808" cy="936164"/>
            <a:chOff x="0" y="5149953"/>
            <a:chExt cx="9175356" cy="780137"/>
          </a:xfrm>
        </p:grpSpPr>
        <p:sp>
          <p:nvSpPr>
            <p:cNvPr id="7" name="Rectangle 6"/>
            <p:cNvSpPr/>
            <p:nvPr userDrawn="1"/>
          </p:nvSpPr>
          <p:spPr>
            <a:xfrm>
              <a:off x="2346086" y="5327041"/>
              <a:ext cx="6829270" cy="401839"/>
            </a:xfrm>
            <a:prstGeom prst="rect">
              <a:avLst/>
            </a:prstGeom>
            <a:solidFill>
              <a:srgbClr val="5BDF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5327041"/>
              <a:ext cx="2184125" cy="4018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84126" y="5327041"/>
              <a:ext cx="194144" cy="4018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6368349" y="5401865"/>
              <a:ext cx="280700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80" b="1" i="1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Human</a:t>
              </a:r>
              <a:r>
                <a:rPr lang="en-US" sz="1680" b="1" i="1" baseline="0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 Resource Presentation</a:t>
              </a:r>
              <a:endParaRPr lang="en-US" sz="1680" b="1" i="1" dirty="0">
                <a:solidFill>
                  <a:srgbClr val="122C2C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6" name="Picture 5" descr="GC-Wordmark-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592" y="5149953"/>
              <a:ext cx="2227662" cy="780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224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1">
                <a:latin typeface="Helvetica"/>
                <a:cs typeface="Helvetica"/>
              </a:defRPr>
            </a:lvl1pPr>
            <a:lvl2pPr>
              <a:defRPr b="0" i="1">
                <a:latin typeface="Helvetica"/>
                <a:cs typeface="Helvetica"/>
              </a:defRPr>
            </a:lvl2pPr>
            <a:lvl3pPr>
              <a:defRPr b="0" i="1">
                <a:latin typeface="Helvetica"/>
                <a:cs typeface="Helvetica"/>
              </a:defRPr>
            </a:lvl3pPr>
            <a:lvl4pPr>
              <a:defRPr b="0" i="1">
                <a:latin typeface="Helvetica"/>
                <a:cs typeface="Helvetica"/>
              </a:defRPr>
            </a:lvl4pPr>
            <a:lvl5pPr>
              <a:defRPr b="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79941"/>
            <a:ext cx="12233808" cy="936164"/>
            <a:chOff x="0" y="5149953"/>
            <a:chExt cx="9175356" cy="780137"/>
          </a:xfrm>
        </p:grpSpPr>
        <p:sp>
          <p:nvSpPr>
            <p:cNvPr id="7" name="Rectangle 6"/>
            <p:cNvSpPr/>
            <p:nvPr userDrawn="1"/>
          </p:nvSpPr>
          <p:spPr>
            <a:xfrm>
              <a:off x="2346086" y="5327041"/>
              <a:ext cx="6829270" cy="401839"/>
            </a:xfrm>
            <a:prstGeom prst="rect">
              <a:avLst/>
            </a:prstGeom>
            <a:solidFill>
              <a:srgbClr val="5BDF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5327041"/>
              <a:ext cx="2184125" cy="4018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84126" y="5327041"/>
              <a:ext cx="194144" cy="4018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6368349" y="5401865"/>
              <a:ext cx="280700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80" b="1" i="1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Human</a:t>
              </a:r>
              <a:r>
                <a:rPr lang="en-US" sz="1680" b="1" i="1" baseline="0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 Resource Presentation</a:t>
              </a:r>
              <a:endParaRPr lang="en-US" sz="1680" b="1" i="1" dirty="0">
                <a:solidFill>
                  <a:srgbClr val="122C2C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6" name="Picture 5" descr="GC-Wordmark-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592" y="5149953"/>
              <a:ext cx="2227662" cy="780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5692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1">
                <a:latin typeface="Helvetica"/>
                <a:cs typeface="Helvetica"/>
              </a:defRPr>
            </a:lvl1pPr>
            <a:lvl2pPr>
              <a:defRPr b="0" i="1">
                <a:latin typeface="Helvetica"/>
                <a:cs typeface="Helvetica"/>
              </a:defRPr>
            </a:lvl2pPr>
            <a:lvl3pPr>
              <a:defRPr b="0" i="1">
                <a:latin typeface="Helvetica"/>
                <a:cs typeface="Helvetica"/>
              </a:defRPr>
            </a:lvl3pPr>
            <a:lvl4pPr>
              <a:defRPr b="0" i="1">
                <a:latin typeface="Helvetica"/>
                <a:cs typeface="Helvetica"/>
              </a:defRPr>
            </a:lvl4pPr>
            <a:lvl5pPr>
              <a:defRPr b="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79941"/>
            <a:ext cx="12233808" cy="936164"/>
            <a:chOff x="0" y="5149953"/>
            <a:chExt cx="9175356" cy="780137"/>
          </a:xfrm>
        </p:grpSpPr>
        <p:sp>
          <p:nvSpPr>
            <p:cNvPr id="7" name="Rectangle 6"/>
            <p:cNvSpPr/>
            <p:nvPr userDrawn="1"/>
          </p:nvSpPr>
          <p:spPr>
            <a:xfrm>
              <a:off x="2346086" y="5327041"/>
              <a:ext cx="6829270" cy="401839"/>
            </a:xfrm>
            <a:prstGeom prst="rect">
              <a:avLst/>
            </a:prstGeom>
            <a:solidFill>
              <a:srgbClr val="5BDF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5327041"/>
              <a:ext cx="2184125" cy="4018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84126" y="5327041"/>
              <a:ext cx="194144" cy="4018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6368349" y="5401865"/>
              <a:ext cx="280700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80" b="1" i="1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Human</a:t>
              </a:r>
              <a:r>
                <a:rPr lang="en-US" sz="1680" b="1" i="1" baseline="0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 Resource Presentation</a:t>
              </a:r>
              <a:endParaRPr lang="en-US" sz="1680" b="1" i="1" dirty="0">
                <a:solidFill>
                  <a:srgbClr val="122C2C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6" name="Picture 5" descr="GC-Wordmark-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592" y="5149953"/>
              <a:ext cx="2227662" cy="780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894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1">
                <a:latin typeface="Helvetica"/>
                <a:cs typeface="Helvetica"/>
              </a:defRPr>
            </a:lvl1pPr>
            <a:lvl2pPr>
              <a:defRPr b="0" i="1">
                <a:latin typeface="Helvetica"/>
                <a:cs typeface="Helvetica"/>
              </a:defRPr>
            </a:lvl2pPr>
            <a:lvl3pPr>
              <a:defRPr b="0" i="1">
                <a:latin typeface="Helvetica"/>
                <a:cs typeface="Helvetica"/>
              </a:defRPr>
            </a:lvl3pPr>
            <a:lvl4pPr>
              <a:defRPr b="0" i="1">
                <a:latin typeface="Helvetica"/>
                <a:cs typeface="Helvetica"/>
              </a:defRPr>
            </a:lvl4pPr>
            <a:lvl5pPr>
              <a:defRPr b="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79941"/>
            <a:ext cx="12233808" cy="936164"/>
            <a:chOff x="0" y="5149953"/>
            <a:chExt cx="9175356" cy="780137"/>
          </a:xfrm>
        </p:grpSpPr>
        <p:sp>
          <p:nvSpPr>
            <p:cNvPr id="7" name="Rectangle 6"/>
            <p:cNvSpPr/>
            <p:nvPr userDrawn="1"/>
          </p:nvSpPr>
          <p:spPr>
            <a:xfrm>
              <a:off x="2346086" y="5327041"/>
              <a:ext cx="6829270" cy="401839"/>
            </a:xfrm>
            <a:prstGeom prst="rect">
              <a:avLst/>
            </a:prstGeom>
            <a:solidFill>
              <a:srgbClr val="5BDF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5327041"/>
              <a:ext cx="2184125" cy="4018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84126" y="5327041"/>
              <a:ext cx="194144" cy="4018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6368349" y="5401865"/>
              <a:ext cx="280700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80" b="1" i="1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Human</a:t>
              </a:r>
              <a:r>
                <a:rPr lang="en-US" sz="1680" b="1" i="1" baseline="0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 Resource Presentation</a:t>
              </a:r>
              <a:endParaRPr lang="en-US" sz="1680" b="1" i="1" dirty="0">
                <a:solidFill>
                  <a:srgbClr val="122C2C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6" name="Picture 5" descr="GC-Wordmark-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592" y="5149953"/>
              <a:ext cx="2227662" cy="780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766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1">
                <a:latin typeface="Helvetica"/>
                <a:cs typeface="Helvetica"/>
              </a:defRPr>
            </a:lvl1pPr>
            <a:lvl2pPr>
              <a:defRPr b="0" i="1">
                <a:latin typeface="Helvetica"/>
                <a:cs typeface="Helvetica"/>
              </a:defRPr>
            </a:lvl2pPr>
            <a:lvl3pPr>
              <a:defRPr b="0" i="1">
                <a:latin typeface="Helvetica"/>
                <a:cs typeface="Helvetica"/>
              </a:defRPr>
            </a:lvl3pPr>
            <a:lvl4pPr>
              <a:defRPr b="0" i="1">
                <a:latin typeface="Helvetica"/>
                <a:cs typeface="Helvetica"/>
              </a:defRPr>
            </a:lvl4pPr>
            <a:lvl5pPr>
              <a:defRPr b="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79941"/>
            <a:ext cx="12233808" cy="936164"/>
            <a:chOff x="0" y="5149953"/>
            <a:chExt cx="9175356" cy="780137"/>
          </a:xfrm>
        </p:grpSpPr>
        <p:sp>
          <p:nvSpPr>
            <p:cNvPr id="7" name="Rectangle 6"/>
            <p:cNvSpPr/>
            <p:nvPr userDrawn="1"/>
          </p:nvSpPr>
          <p:spPr>
            <a:xfrm>
              <a:off x="2346086" y="5327041"/>
              <a:ext cx="6829270" cy="401839"/>
            </a:xfrm>
            <a:prstGeom prst="rect">
              <a:avLst/>
            </a:prstGeom>
            <a:solidFill>
              <a:srgbClr val="5BDF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5327041"/>
              <a:ext cx="2184125" cy="4018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84126" y="5327041"/>
              <a:ext cx="194144" cy="4018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6368349" y="5401865"/>
              <a:ext cx="280700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80" b="1" i="1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Human</a:t>
              </a:r>
              <a:r>
                <a:rPr lang="en-US" sz="1680" b="1" i="1" baseline="0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 Resource Presentation</a:t>
              </a:r>
              <a:endParaRPr lang="en-US" sz="1680" b="1" i="1" dirty="0">
                <a:solidFill>
                  <a:srgbClr val="122C2C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6" name="Picture 5" descr="GC-Wordmark-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592" y="5149953"/>
              <a:ext cx="2227662" cy="780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29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o Slide">
    <p:bg>
      <p:bgPr>
        <a:solidFill>
          <a:srgbClr val="3C596B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94" y="457200"/>
            <a:ext cx="69193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893394" cy="6858000"/>
          </a:xfrm>
          <a:blipFill dpi="0" rotWithShape="1">
            <a:blip r:embed="rId2"/>
            <a:srcRect/>
            <a:stretch>
              <a:fillRect l="-2723" t="-8046" r="-11877"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3394" y="2057400"/>
            <a:ext cx="6919378" cy="41819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93394" y="6377615"/>
            <a:ext cx="6919378" cy="3740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05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1">
                <a:latin typeface="Helvetica"/>
                <a:cs typeface="Helvetica"/>
              </a:defRPr>
            </a:lvl1pPr>
            <a:lvl2pPr>
              <a:defRPr b="0" i="1">
                <a:latin typeface="Helvetica"/>
                <a:cs typeface="Helvetica"/>
              </a:defRPr>
            </a:lvl2pPr>
            <a:lvl3pPr>
              <a:defRPr b="0" i="1">
                <a:latin typeface="Helvetica"/>
                <a:cs typeface="Helvetica"/>
              </a:defRPr>
            </a:lvl3pPr>
            <a:lvl4pPr>
              <a:defRPr b="0" i="1">
                <a:latin typeface="Helvetica"/>
                <a:cs typeface="Helvetica"/>
              </a:defRPr>
            </a:lvl4pPr>
            <a:lvl5pPr>
              <a:defRPr b="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79941"/>
            <a:ext cx="12233808" cy="936164"/>
            <a:chOff x="0" y="5149953"/>
            <a:chExt cx="9175356" cy="780137"/>
          </a:xfrm>
        </p:grpSpPr>
        <p:sp>
          <p:nvSpPr>
            <p:cNvPr id="7" name="Rectangle 6"/>
            <p:cNvSpPr/>
            <p:nvPr userDrawn="1"/>
          </p:nvSpPr>
          <p:spPr>
            <a:xfrm>
              <a:off x="2346086" y="5327041"/>
              <a:ext cx="6829270" cy="401839"/>
            </a:xfrm>
            <a:prstGeom prst="rect">
              <a:avLst/>
            </a:prstGeom>
            <a:solidFill>
              <a:srgbClr val="5BDF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5327041"/>
              <a:ext cx="2184125" cy="4018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84126" y="5327041"/>
              <a:ext cx="194144" cy="4018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n>
                  <a:noFill/>
                </a:ln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6368349" y="5401865"/>
              <a:ext cx="280700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80" b="1" i="1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Human</a:t>
              </a:r>
              <a:r>
                <a:rPr lang="en-US" sz="1680" b="1" i="1" baseline="0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 Resource Presentation</a:t>
              </a:r>
              <a:endParaRPr lang="en-US" sz="1680" b="1" i="1" dirty="0">
                <a:solidFill>
                  <a:srgbClr val="122C2C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6" name="Picture 5" descr="GC-Wordmark-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592" y="5149953"/>
              <a:ext cx="2227662" cy="780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194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1">
                <a:latin typeface="Helvetica"/>
                <a:cs typeface="Helvetica"/>
              </a:defRPr>
            </a:lvl1pPr>
            <a:lvl2pPr>
              <a:defRPr b="0" i="1">
                <a:latin typeface="Helvetica"/>
                <a:cs typeface="Helvetica"/>
              </a:defRPr>
            </a:lvl2pPr>
            <a:lvl3pPr>
              <a:defRPr b="0" i="1">
                <a:latin typeface="Helvetica"/>
                <a:cs typeface="Helvetica"/>
              </a:defRPr>
            </a:lvl3pPr>
            <a:lvl4pPr>
              <a:defRPr b="0" i="1">
                <a:latin typeface="Helvetica"/>
                <a:cs typeface="Helvetica"/>
              </a:defRPr>
            </a:lvl4pPr>
            <a:lvl5pPr>
              <a:defRPr b="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79941"/>
            <a:ext cx="12233808" cy="936164"/>
            <a:chOff x="0" y="5149953"/>
            <a:chExt cx="9175356" cy="780137"/>
          </a:xfrm>
        </p:grpSpPr>
        <p:sp>
          <p:nvSpPr>
            <p:cNvPr id="7" name="Rectangle 6"/>
            <p:cNvSpPr/>
            <p:nvPr userDrawn="1"/>
          </p:nvSpPr>
          <p:spPr>
            <a:xfrm>
              <a:off x="2346086" y="5327041"/>
              <a:ext cx="6829270" cy="401839"/>
            </a:xfrm>
            <a:prstGeom prst="rect">
              <a:avLst/>
            </a:prstGeom>
            <a:solidFill>
              <a:srgbClr val="5BDF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216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5327041"/>
              <a:ext cx="2184125" cy="4018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216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84126" y="5327041"/>
              <a:ext cx="194144" cy="4018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216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6368349" y="5401865"/>
              <a:ext cx="280700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48640"/>
              <a:r>
                <a:rPr lang="en-US" sz="1680" b="1" i="1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Human Resource Presentation</a:t>
              </a:r>
              <a:endParaRPr lang="en-US" sz="1680" b="1" i="1" dirty="0">
                <a:solidFill>
                  <a:srgbClr val="122C2C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6" name="Picture 5" descr="GC-Wordmark-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592" y="5149953"/>
              <a:ext cx="2227662" cy="780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377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1">
                <a:latin typeface="Helvetica"/>
                <a:cs typeface="Helvetica"/>
              </a:defRPr>
            </a:lvl1pPr>
            <a:lvl2pPr>
              <a:defRPr b="0" i="1">
                <a:latin typeface="Helvetica"/>
                <a:cs typeface="Helvetica"/>
              </a:defRPr>
            </a:lvl2pPr>
            <a:lvl3pPr>
              <a:defRPr b="0" i="1">
                <a:latin typeface="Helvetica"/>
                <a:cs typeface="Helvetica"/>
              </a:defRPr>
            </a:lvl3pPr>
            <a:lvl4pPr>
              <a:defRPr b="0" i="1">
                <a:latin typeface="Helvetica"/>
                <a:cs typeface="Helvetica"/>
              </a:defRPr>
            </a:lvl4pPr>
            <a:lvl5pPr>
              <a:defRPr b="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79941"/>
            <a:ext cx="12233808" cy="936164"/>
            <a:chOff x="0" y="5149953"/>
            <a:chExt cx="9175356" cy="780137"/>
          </a:xfrm>
        </p:grpSpPr>
        <p:sp>
          <p:nvSpPr>
            <p:cNvPr id="7" name="Rectangle 6"/>
            <p:cNvSpPr/>
            <p:nvPr userDrawn="1"/>
          </p:nvSpPr>
          <p:spPr>
            <a:xfrm>
              <a:off x="2346086" y="5327041"/>
              <a:ext cx="6829270" cy="401839"/>
            </a:xfrm>
            <a:prstGeom prst="rect">
              <a:avLst/>
            </a:prstGeom>
            <a:solidFill>
              <a:srgbClr val="5BDF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216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5327041"/>
              <a:ext cx="2184125" cy="4018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216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84126" y="5327041"/>
              <a:ext cx="194144" cy="4018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216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6368349" y="5401865"/>
              <a:ext cx="280700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48640"/>
              <a:r>
                <a:rPr lang="en-US" sz="1680" b="1" i="1" dirty="0" smtClean="0">
                  <a:solidFill>
                    <a:srgbClr val="122C2C"/>
                  </a:solidFill>
                  <a:latin typeface="Helvetica Neue"/>
                  <a:cs typeface="Helvetica Neue"/>
                </a:rPr>
                <a:t>Human Resource Presentation</a:t>
              </a:r>
              <a:endParaRPr lang="en-US" sz="1680" b="1" i="1" dirty="0">
                <a:solidFill>
                  <a:srgbClr val="122C2C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6" name="Picture 5" descr="GC-Wordmark-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592" y="5149953"/>
              <a:ext cx="2227662" cy="780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347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l="-119000" r="-1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284" y="6377616"/>
            <a:ext cx="11695814" cy="374058"/>
          </a:xfrm>
        </p:spPr>
        <p:txBody>
          <a:bodyPr/>
          <a:lstStyle>
            <a:lvl1pPr>
              <a:defRPr>
                <a:solidFill>
                  <a:srgbClr val="3C596B"/>
                </a:solidFill>
              </a:defRPr>
            </a:lvl1pPr>
          </a:lstStyle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4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getgamechangerbox.com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2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getgamechangerbox.com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46299" y="6368459"/>
            <a:ext cx="10738883" cy="342162"/>
          </a:xfrm>
        </p:spPr>
        <p:txBody>
          <a:bodyPr/>
          <a:lstStyle/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3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814" y="6377392"/>
            <a:ext cx="10738883" cy="342162"/>
          </a:xfrm>
        </p:spPr>
        <p:txBody>
          <a:bodyPr/>
          <a:lstStyle/>
          <a:p>
            <a:r>
              <a:rPr lang="en-US" smtClean="0"/>
              <a:t>getgamechangerbox.com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echanger Whe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76447"/>
            <a:ext cx="6172200" cy="575221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67563" y="6421105"/>
            <a:ext cx="10738883" cy="342162"/>
          </a:xfrm>
        </p:spPr>
        <p:txBody>
          <a:bodyPr/>
          <a:lstStyle/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3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47" y="6356350"/>
            <a:ext cx="10738883" cy="342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rgbClr val="3C596B"/>
                </a:solidFill>
                <a:latin typeface="Avenir"/>
              </a:defRPr>
            </a:lvl1pPr>
          </a:lstStyle>
          <a:p>
            <a:r>
              <a:rPr lang="en-US" smtClean="0"/>
              <a:t>getgamechangerbox.com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6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1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7" r:id="rId9"/>
    <p:sldLayoutId id="2147483670" r:id="rId10"/>
    <p:sldLayoutId id="2147483656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9" r:id="rId18"/>
    <p:sldLayoutId id="2147483667" r:id="rId19"/>
    <p:sldLayoutId id="2147483655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80" r:id="rId26"/>
    <p:sldLayoutId id="2147483681" r:id="rId27"/>
    <p:sldLayoutId id="2147483682" r:id="rId28"/>
    <p:sldLayoutId id="2147483683" r:id="rId29"/>
    <p:sldLayoutId id="2147483684" r:id="rId3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C596B"/>
          </a:solidFill>
          <a:latin typeface="Avenir"/>
          <a:ea typeface="+mj-ea"/>
          <a:cs typeface="+mj-cs"/>
        </a:defRPr>
      </a:lvl1pPr>
    </p:titleStyle>
    <p:bodyStyle>
      <a:lvl1pPr marL="571500" indent="-571500" algn="l" defTabSz="914400" rtl="0" eaLnBrk="1" latinLnBrk="0" hangingPunct="1">
        <a:lnSpc>
          <a:spcPct val="90000"/>
        </a:lnSpc>
        <a:spcBef>
          <a:spcPts val="1000"/>
        </a:spcBef>
        <a:buSzPct val="115000"/>
        <a:buFontTx/>
        <a:buBlip>
          <a:blip r:embed="rId33"/>
        </a:buBlip>
        <a:defRPr sz="2800" kern="1200">
          <a:solidFill>
            <a:srgbClr val="3C596B"/>
          </a:solidFill>
          <a:latin typeface="Avenir"/>
          <a:ea typeface="+mn-ea"/>
          <a:cs typeface="+mn-cs"/>
        </a:defRPr>
      </a:lvl1pPr>
      <a:lvl2pPr marL="971550" indent="-514350" algn="l" defTabSz="914400" rtl="0" eaLnBrk="1" latinLnBrk="0" hangingPunct="1">
        <a:lnSpc>
          <a:spcPct val="90000"/>
        </a:lnSpc>
        <a:spcBef>
          <a:spcPts val="500"/>
        </a:spcBef>
        <a:buSzPct val="115000"/>
        <a:buFontTx/>
        <a:buBlip>
          <a:blip r:embed="rId33"/>
        </a:buBlip>
        <a:defRPr sz="2400" kern="1200">
          <a:solidFill>
            <a:srgbClr val="3C596B"/>
          </a:solidFill>
          <a:latin typeface="Avenir"/>
          <a:ea typeface="+mn-ea"/>
          <a:cs typeface="+mn-cs"/>
        </a:defRPr>
      </a:lvl2pPr>
      <a:lvl3pPr marL="1428750" indent="-514350" algn="l" defTabSz="914400" rtl="0" eaLnBrk="1" latinLnBrk="0" hangingPunct="1">
        <a:lnSpc>
          <a:spcPct val="90000"/>
        </a:lnSpc>
        <a:spcBef>
          <a:spcPts val="500"/>
        </a:spcBef>
        <a:buSzPct val="115000"/>
        <a:buFontTx/>
        <a:buBlip>
          <a:blip r:embed="rId33"/>
        </a:buBlip>
        <a:defRPr sz="2000" kern="1200">
          <a:solidFill>
            <a:srgbClr val="3C596B"/>
          </a:solidFill>
          <a:latin typeface="Avenir"/>
          <a:ea typeface="+mn-ea"/>
          <a:cs typeface="+mn-cs"/>
        </a:defRPr>
      </a:lvl3pPr>
      <a:lvl4pPr marL="1771650" indent="-400050" algn="l" defTabSz="914400" rtl="0" eaLnBrk="1" latinLnBrk="0" hangingPunct="1">
        <a:lnSpc>
          <a:spcPct val="90000"/>
        </a:lnSpc>
        <a:spcBef>
          <a:spcPts val="500"/>
        </a:spcBef>
        <a:buSzPct val="115000"/>
        <a:buFontTx/>
        <a:buBlip>
          <a:blip r:embed="rId33"/>
        </a:buBlip>
        <a:defRPr sz="1800" kern="1200">
          <a:solidFill>
            <a:srgbClr val="3C596B"/>
          </a:solidFill>
          <a:latin typeface="Avenir"/>
          <a:ea typeface="+mn-ea"/>
          <a:cs typeface="+mn-cs"/>
        </a:defRPr>
      </a:lvl4pPr>
      <a:lvl5pPr marL="2228850" indent="-400050" algn="l" defTabSz="914400" rtl="0" eaLnBrk="1" latinLnBrk="0" hangingPunct="1">
        <a:lnSpc>
          <a:spcPct val="90000"/>
        </a:lnSpc>
        <a:spcBef>
          <a:spcPts val="500"/>
        </a:spcBef>
        <a:buSzPct val="115000"/>
        <a:buFontTx/>
        <a:buBlip>
          <a:blip r:embed="rId33"/>
        </a:buBlip>
        <a:defRPr sz="1800" kern="1200">
          <a:solidFill>
            <a:srgbClr val="3C596B"/>
          </a:solidFill>
          <a:latin typeface="Aveni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115" y="1600201"/>
            <a:ext cx="84542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9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115" y="1600201"/>
            <a:ext cx="84542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6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739" y="1556426"/>
            <a:ext cx="8028266" cy="1781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Marketing and Recruiting for Lifesharing Families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e-copy.jpg"/>
          <p:cNvPicPr>
            <a:picLocks noChangeAspect="1"/>
          </p:cNvPicPr>
          <p:nvPr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0" r="3701" b="25433"/>
          <a:stretch/>
        </p:blipFill>
        <p:spPr>
          <a:xfrm>
            <a:off x="3461483" y="1529180"/>
            <a:ext cx="8120917" cy="4822628"/>
          </a:xfrm>
          <a:prstGeom prst="rect">
            <a:avLst/>
          </a:prstGeom>
        </p:spPr>
      </p:pic>
      <p:pic>
        <p:nvPicPr>
          <p:cNvPr id="57" name="Picture 56" descr="Strateg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8"/>
          <a:stretch/>
        </p:blipFill>
        <p:spPr>
          <a:xfrm>
            <a:off x="609600" y="0"/>
            <a:ext cx="10972800" cy="1630322"/>
          </a:xfrm>
          <a:prstGeom prst="rect">
            <a:avLst/>
          </a:prstGeom>
        </p:spPr>
      </p:pic>
      <p:pic>
        <p:nvPicPr>
          <p:cNvPr id="4" name="Picture 3" descr="tradeshow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89" b="82889" l="7778" r="94889">
                        <a14:foregroundMark x1="29556" y1="82000" x2="29556" y2="82000"/>
                        <a14:foregroundMark x1="27333" y1="83333" x2="27333" y2="83333"/>
                        <a14:foregroundMark x1="7778" y1="66222" x2="7778" y2="66222"/>
                        <a14:foregroundMark x1="13778" y1="19333" x2="13778" y2="19333"/>
                        <a14:foregroundMark x1="92222" y1="69778" x2="92222" y2="69778"/>
                        <a14:foregroundMark x1="94889" y1="70889" x2="94889" y2="70889"/>
                        <a14:backgroundMark x1="6000" y1="65556" x2="6000" y2="6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7" t="17276" r="2186" b="13953"/>
          <a:stretch/>
        </p:blipFill>
        <p:spPr>
          <a:xfrm flipH="1">
            <a:off x="5643771" y="2380645"/>
            <a:ext cx="5168878" cy="3745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8240" y="100015"/>
            <a:ext cx="987552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715" y="1600201"/>
            <a:ext cx="3240910" cy="2080997"/>
          </a:xfrm>
        </p:spPr>
        <p:txBody>
          <a:bodyPr>
            <a:normAutofit fontScale="92500" lnSpcReduction="10000"/>
          </a:bodyPr>
          <a:lstStyle/>
          <a:p>
            <a:r>
              <a:rPr lang="en-US" i="0" dirty="0" smtClean="0">
                <a:latin typeface="+mn-lt"/>
              </a:rPr>
              <a:t>Live</a:t>
            </a:r>
          </a:p>
          <a:p>
            <a:r>
              <a:rPr lang="en-US" i="0" dirty="0" smtClean="0">
                <a:latin typeface="+mn-lt"/>
              </a:rPr>
              <a:t>Web Based</a:t>
            </a:r>
          </a:p>
          <a:p>
            <a:r>
              <a:rPr lang="en-US" i="0" dirty="0" smtClean="0">
                <a:latin typeface="+mn-lt"/>
              </a:rPr>
              <a:t>Virtual Meetings</a:t>
            </a:r>
          </a:p>
          <a:p>
            <a:pPr marL="0" indent="0">
              <a:buNone/>
            </a:pPr>
            <a:r>
              <a:rPr lang="en-US" i="0" dirty="0" smtClean="0">
                <a:latin typeface="+mn-lt"/>
              </a:rPr>
              <a:t>It’s a long term commitment!!</a:t>
            </a:r>
            <a:endParaRPr lang="en-US" i="0" dirty="0">
              <a:latin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22320" y="1501557"/>
            <a:ext cx="2506147" cy="4789828"/>
            <a:chOff x="93933" y="1251297"/>
            <a:chExt cx="2088456" cy="3991523"/>
          </a:xfrm>
        </p:grpSpPr>
        <p:sp>
          <p:nvSpPr>
            <p:cNvPr id="36" name="Rectangle 35"/>
            <p:cNvSpPr/>
            <p:nvPr/>
          </p:nvSpPr>
          <p:spPr>
            <a:xfrm>
              <a:off x="121641" y="1251297"/>
              <a:ext cx="2053234" cy="39915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93933" y="166442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3933" y="218806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3933" y="271171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933" y="3322941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933" y="3846586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3933" y="428264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3933" y="480629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755569" y="4643706"/>
            <a:ext cx="2472898" cy="452885"/>
          </a:xfrm>
          <a:prstGeom prst="rect">
            <a:avLst/>
          </a:prstGeom>
          <a:solidFill>
            <a:srgbClr val="61A4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grpSp>
        <p:nvGrpSpPr>
          <p:cNvPr id="44" name="Group 43"/>
          <p:cNvGrpSpPr/>
          <p:nvPr/>
        </p:nvGrpSpPr>
        <p:grpSpPr>
          <a:xfrm>
            <a:off x="694214" y="1501558"/>
            <a:ext cx="2627216" cy="4718526"/>
            <a:chOff x="-14472" y="1251298"/>
            <a:chExt cx="2232432" cy="3932105"/>
          </a:xfrm>
        </p:grpSpPr>
        <p:sp>
          <p:nvSpPr>
            <p:cNvPr id="45" name="TextBox 44"/>
            <p:cNvSpPr txBox="1"/>
            <p:nvPr/>
          </p:nvSpPr>
          <p:spPr>
            <a:xfrm>
              <a:off x="5680" y="2714358"/>
              <a:ext cx="219272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20" dirty="0"/>
                <a:t>Referrals, Partners, and Connectors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2" y="3388294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Campaigns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6" y="3868682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b="1" dirty="0"/>
                <a:t>Events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2212074"/>
              <a:ext cx="22140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The Web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561" y="434907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Recruiters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4472" y="482946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Conversions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7149" y="1251298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Data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06" y="1731686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8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rGoal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2"/>
          <a:stretch/>
        </p:blipFill>
        <p:spPr>
          <a:xfrm>
            <a:off x="609600" y="-1"/>
            <a:ext cx="10972800" cy="161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8240" y="100015"/>
            <a:ext cx="987552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Reporting – Honest Discussions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573" y="1600202"/>
            <a:ext cx="3017588" cy="1497486"/>
          </a:xfrm>
        </p:spPr>
        <p:txBody>
          <a:bodyPr/>
          <a:lstStyle/>
          <a:p>
            <a:r>
              <a:rPr lang="en-US" i="0" dirty="0" smtClean="0">
                <a:latin typeface="+mn-lt"/>
              </a:rPr>
              <a:t>Training</a:t>
            </a:r>
          </a:p>
          <a:p>
            <a:r>
              <a:rPr lang="en-US" i="0" dirty="0" smtClean="0">
                <a:latin typeface="+mn-lt"/>
              </a:rPr>
              <a:t>Reporting</a:t>
            </a:r>
            <a:endParaRPr lang="en-US" i="0" dirty="0">
              <a:latin typeface="+mn-lt"/>
            </a:endParaRPr>
          </a:p>
        </p:txBody>
      </p:sp>
      <p:pic>
        <p:nvPicPr>
          <p:cNvPr id="5" name="Picture 4" descr="freevector-presentation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4" b="8299"/>
          <a:stretch/>
        </p:blipFill>
        <p:spPr>
          <a:xfrm>
            <a:off x="4315803" y="3251288"/>
            <a:ext cx="6511015" cy="2835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5" name="Group 34"/>
          <p:cNvGrpSpPr/>
          <p:nvPr/>
        </p:nvGrpSpPr>
        <p:grpSpPr>
          <a:xfrm>
            <a:off x="722320" y="1501557"/>
            <a:ext cx="2506147" cy="4789828"/>
            <a:chOff x="93933" y="1251297"/>
            <a:chExt cx="2088456" cy="3991523"/>
          </a:xfrm>
        </p:grpSpPr>
        <p:sp>
          <p:nvSpPr>
            <p:cNvPr id="36" name="Rectangle 35"/>
            <p:cNvSpPr/>
            <p:nvPr/>
          </p:nvSpPr>
          <p:spPr>
            <a:xfrm>
              <a:off x="121641" y="1251297"/>
              <a:ext cx="2053234" cy="39915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93933" y="166442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3933" y="218806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3933" y="271171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933" y="3322941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933" y="3846586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3933" y="428264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3933" y="480629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755569" y="5178929"/>
            <a:ext cx="2472898" cy="551178"/>
          </a:xfrm>
          <a:prstGeom prst="rect">
            <a:avLst/>
          </a:prstGeom>
          <a:solidFill>
            <a:srgbClr val="61A4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grpSp>
        <p:nvGrpSpPr>
          <p:cNvPr id="44" name="Group 43"/>
          <p:cNvGrpSpPr/>
          <p:nvPr/>
        </p:nvGrpSpPr>
        <p:grpSpPr>
          <a:xfrm>
            <a:off x="694214" y="1501558"/>
            <a:ext cx="2627216" cy="4718526"/>
            <a:chOff x="-14472" y="1251298"/>
            <a:chExt cx="2232432" cy="3932105"/>
          </a:xfrm>
        </p:grpSpPr>
        <p:sp>
          <p:nvSpPr>
            <p:cNvPr id="45" name="TextBox 44"/>
            <p:cNvSpPr txBox="1"/>
            <p:nvPr/>
          </p:nvSpPr>
          <p:spPr>
            <a:xfrm>
              <a:off x="5680" y="2714358"/>
              <a:ext cx="219272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20" dirty="0"/>
                <a:t>Referrals, Partners, and Connectors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2" y="3388294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Campaigns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6" y="3868682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Events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2212074"/>
              <a:ext cx="22140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The Web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561" y="434907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b="1" dirty="0"/>
                <a:t>Recruiters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4472" y="482946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Conversions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7149" y="1251298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Data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06" y="1731686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4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RecruitingStrateg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-356681"/>
            <a:ext cx="11090351" cy="18191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708" y="1600202"/>
            <a:ext cx="7608858" cy="2222936"/>
          </a:xfrm>
        </p:spPr>
        <p:txBody>
          <a:bodyPr/>
          <a:lstStyle/>
          <a:p>
            <a:r>
              <a:rPr lang="en-US" i="0" dirty="0" smtClean="0">
                <a:latin typeface="+mn-lt"/>
              </a:rPr>
              <a:t>How are you using your data?</a:t>
            </a:r>
          </a:p>
          <a:p>
            <a:r>
              <a:rPr lang="en-US" i="0" dirty="0" smtClean="0">
                <a:latin typeface="+mn-lt"/>
              </a:rPr>
              <a:t>What’s working</a:t>
            </a:r>
          </a:p>
          <a:p>
            <a:r>
              <a:rPr lang="en-US" i="0" dirty="0" smtClean="0">
                <a:latin typeface="+mn-lt"/>
              </a:rPr>
              <a:t>What’s not</a:t>
            </a:r>
            <a:endParaRPr lang="en-US" i="0" dirty="0">
              <a:latin typeface="+mn-lt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 idx="4294967295"/>
          </p:nvPr>
        </p:nvSpPr>
        <p:spPr>
          <a:xfrm>
            <a:off x="1158240" y="100015"/>
            <a:ext cx="987552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Conversions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18218867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6" b="30353"/>
          <a:stretch/>
        </p:blipFill>
        <p:spPr>
          <a:xfrm>
            <a:off x="7758618" y="2966272"/>
            <a:ext cx="3275143" cy="295114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grpSp>
        <p:nvGrpSpPr>
          <p:cNvPr id="38" name="Group 37"/>
          <p:cNvGrpSpPr/>
          <p:nvPr/>
        </p:nvGrpSpPr>
        <p:grpSpPr>
          <a:xfrm>
            <a:off x="722320" y="1501557"/>
            <a:ext cx="2506147" cy="4789828"/>
            <a:chOff x="93933" y="1251297"/>
            <a:chExt cx="2088456" cy="3991523"/>
          </a:xfrm>
        </p:grpSpPr>
        <p:sp>
          <p:nvSpPr>
            <p:cNvPr id="39" name="Rectangle 38"/>
            <p:cNvSpPr/>
            <p:nvPr/>
          </p:nvSpPr>
          <p:spPr>
            <a:xfrm>
              <a:off x="121641" y="1251297"/>
              <a:ext cx="2053234" cy="39915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48640"/>
              <a:endParaRPr lang="en-US" sz="2160">
                <a:solidFill>
                  <a:prstClr val="black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93933" y="166442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933" y="218806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3933" y="271171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3933" y="3322941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3933" y="3846586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3933" y="428264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3933" y="480629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755569" y="5795353"/>
            <a:ext cx="2472898" cy="493316"/>
          </a:xfrm>
          <a:prstGeom prst="rect">
            <a:avLst/>
          </a:prstGeom>
          <a:solidFill>
            <a:srgbClr val="61A4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2160">
              <a:solidFill>
                <a:prstClr val="white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94214" y="1501558"/>
            <a:ext cx="2627216" cy="4718526"/>
            <a:chOff x="-14472" y="1251298"/>
            <a:chExt cx="2232432" cy="3932105"/>
          </a:xfrm>
        </p:grpSpPr>
        <p:sp>
          <p:nvSpPr>
            <p:cNvPr id="48" name="TextBox 47"/>
            <p:cNvSpPr txBox="1"/>
            <p:nvPr/>
          </p:nvSpPr>
          <p:spPr>
            <a:xfrm>
              <a:off x="5680" y="2714358"/>
              <a:ext cx="219272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8640"/>
              <a:r>
                <a:rPr lang="en-US" sz="1920" dirty="0">
                  <a:solidFill>
                    <a:prstClr val="black"/>
                  </a:solidFill>
                </a:rPr>
                <a:t>Referrals, Partners, and Connectors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2" y="3388294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8640"/>
              <a:r>
                <a:rPr lang="en-US" sz="2160" dirty="0">
                  <a:solidFill>
                    <a:prstClr val="black"/>
                  </a:solidFill>
                </a:rPr>
                <a:t>Campaigns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06" y="3868682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8640"/>
              <a:r>
                <a:rPr lang="en-US" sz="2160" dirty="0">
                  <a:solidFill>
                    <a:prstClr val="black"/>
                  </a:solidFill>
                </a:rPr>
                <a:t>Events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0" y="2212074"/>
              <a:ext cx="22140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8640"/>
              <a:r>
                <a:rPr lang="en-US" sz="2160" dirty="0">
                  <a:solidFill>
                    <a:prstClr val="black"/>
                  </a:solidFill>
                </a:rPr>
                <a:t>The Web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561" y="434907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8640"/>
              <a:r>
                <a:rPr lang="en-US" sz="2160" dirty="0">
                  <a:solidFill>
                    <a:prstClr val="black"/>
                  </a:solidFill>
                </a:rPr>
                <a:t>Recruiters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14472" y="482946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8640"/>
              <a:r>
                <a:rPr lang="en-US" sz="2160" b="1" dirty="0">
                  <a:solidFill>
                    <a:prstClr val="black"/>
                  </a:solidFill>
                </a:rPr>
                <a:t>Conversions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7149" y="1251298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8640"/>
              <a:r>
                <a:rPr lang="en-US" sz="2160" dirty="0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06" y="1731686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8640"/>
              <a:r>
                <a:rPr lang="en-US" sz="2160" dirty="0">
                  <a:solidFill>
                    <a:prstClr val="black"/>
                  </a:solidFill>
                </a:rPr>
                <a:t>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0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4798737"/>
          </a:xfrm>
        </p:spPr>
        <p:txBody>
          <a:bodyPr>
            <a:normAutofit/>
          </a:bodyPr>
          <a:lstStyle/>
          <a:p>
            <a:r>
              <a:rPr lang="en-US" b="1" dirty="0" smtClean="0"/>
              <a:t>Is your message up to date and visible?</a:t>
            </a:r>
          </a:p>
          <a:p>
            <a:pPr lvl="1"/>
            <a:r>
              <a:rPr lang="en-US" b="1" dirty="0" smtClean="0"/>
              <a:t>Does it include – WIIFM – why would a family want to be involved with Lifesharing?</a:t>
            </a:r>
          </a:p>
          <a:p>
            <a:r>
              <a:rPr lang="en-US" dirty="0" smtClean="0"/>
              <a:t>Do People know your mission and vision</a:t>
            </a:r>
          </a:p>
          <a:p>
            <a:r>
              <a:rPr lang="en-US" dirty="0" smtClean="0"/>
              <a:t>How do you know that they know? (data)</a:t>
            </a:r>
          </a:p>
          <a:p>
            <a:r>
              <a:rPr lang="en-US" dirty="0" smtClean="0"/>
              <a:t>What do you want to try in 2016?</a:t>
            </a:r>
          </a:p>
          <a:p>
            <a:r>
              <a:rPr lang="en-US" dirty="0" smtClean="0"/>
              <a:t>How continual are your efforts and can you make a long term commitment to those activities?</a:t>
            </a:r>
          </a:p>
          <a:p>
            <a:r>
              <a:rPr lang="en-US" dirty="0" smtClean="0"/>
              <a:t>What influencers can you share with? Is it a formal process?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4504" y="569843"/>
            <a:ext cx="544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Recap: Now where do I start?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ac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9"/>
          <a:stretch/>
        </p:blipFill>
        <p:spPr>
          <a:xfrm>
            <a:off x="609600" y="-1"/>
            <a:ext cx="10972800" cy="1705360"/>
          </a:xfrm>
          <a:prstGeom prst="rect">
            <a:avLst/>
          </a:prstGeom>
        </p:spPr>
      </p:pic>
      <p:pic>
        <p:nvPicPr>
          <p:cNvPr id="5" name="Picture 4" descr="oat-banana-bread-apple-picking-012.jpg"/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8364" r="24288" b="2197"/>
          <a:stretch/>
        </p:blipFill>
        <p:spPr>
          <a:xfrm>
            <a:off x="3457576" y="1468756"/>
            <a:ext cx="8124824" cy="4903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8240" y="100015"/>
            <a:ext cx="9875520" cy="1143000"/>
          </a:xfrm>
        </p:spPr>
        <p:txBody>
          <a:bodyPr/>
          <a:lstStyle/>
          <a:p>
            <a:pPr algn="l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96226" y="2509561"/>
            <a:ext cx="5253310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3360" dirty="0">
                <a:solidFill>
                  <a:srgbClr val="EE5D1B"/>
                </a:solidFill>
              </a:rPr>
              <a:t>Angie Yasulitis</a:t>
            </a:r>
          </a:p>
          <a:p>
            <a:pPr defTabSz="548640"/>
            <a:r>
              <a:rPr lang="en-US" sz="3360" i="1" dirty="0">
                <a:solidFill>
                  <a:srgbClr val="EE5D1B"/>
                </a:solidFill>
              </a:rPr>
              <a:t>CEO, Managing Partner, YaZo</a:t>
            </a:r>
          </a:p>
          <a:p>
            <a:pPr defTabSz="548640"/>
            <a:r>
              <a:rPr lang="en-US" sz="3360" i="1" dirty="0">
                <a:solidFill>
                  <a:srgbClr val="EE5D1B"/>
                </a:solidFill>
              </a:rPr>
              <a:t>Chief Brand Officer, The </a:t>
            </a:r>
            <a:r>
              <a:rPr lang="en-US" sz="3360" i="1" dirty="0" err="1">
                <a:solidFill>
                  <a:srgbClr val="EE5D1B"/>
                </a:solidFill>
              </a:rPr>
              <a:t>Gamechanger</a:t>
            </a:r>
            <a:endParaRPr lang="en-US" sz="3360" i="1" dirty="0">
              <a:solidFill>
                <a:srgbClr val="EE5D1B"/>
              </a:solidFill>
            </a:endParaRPr>
          </a:p>
          <a:p>
            <a:pPr defTabSz="548640"/>
            <a:r>
              <a:rPr lang="en-US" sz="3360" dirty="0">
                <a:solidFill>
                  <a:srgbClr val="EE5D1B"/>
                </a:solidFill>
              </a:rPr>
              <a:t>(814) 312-8876</a:t>
            </a:r>
          </a:p>
          <a:p>
            <a:pPr defTabSz="548640"/>
            <a:r>
              <a:rPr lang="en-US" sz="3360" dirty="0" err="1">
                <a:solidFill>
                  <a:srgbClr val="EE5D1B"/>
                </a:solidFill>
              </a:rPr>
              <a:t>angiey@yazogroup.com</a:t>
            </a:r>
            <a:endParaRPr lang="en-US" sz="3360" dirty="0">
              <a:solidFill>
                <a:srgbClr val="EE5D1B"/>
              </a:solidFill>
            </a:endParaRPr>
          </a:p>
        </p:txBody>
      </p:sp>
      <p:pic>
        <p:nvPicPr>
          <p:cNvPr id="6" name="Picture 5" descr="YaZoProo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1" y="2296359"/>
            <a:ext cx="2521480" cy="2391203"/>
          </a:xfrm>
          <a:prstGeom prst="rect">
            <a:avLst/>
          </a:prstGeom>
          <a:ln>
            <a:noFill/>
          </a:ln>
          <a:effectLst>
            <a:outerShdw blurRad="234950" dist="88900" dir="1278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54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cruitingStrateg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1"/>
          <a:stretch/>
        </p:blipFill>
        <p:spPr>
          <a:xfrm>
            <a:off x="609600" y="-340467"/>
            <a:ext cx="10972801" cy="185823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22320" y="1501557"/>
            <a:ext cx="2506147" cy="4789828"/>
            <a:chOff x="93933" y="1251297"/>
            <a:chExt cx="2088456" cy="3991523"/>
          </a:xfrm>
        </p:grpSpPr>
        <p:sp>
          <p:nvSpPr>
            <p:cNvPr id="4" name="Rectangle 3"/>
            <p:cNvSpPr/>
            <p:nvPr/>
          </p:nvSpPr>
          <p:spPr>
            <a:xfrm>
              <a:off x="121641" y="1251297"/>
              <a:ext cx="2053234" cy="39915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3933" y="166442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3933" y="218806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3933" y="271171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3933" y="3322941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3933" y="3846586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3933" y="428264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3933" y="480629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8240" y="100015"/>
            <a:ext cx="987552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Marketing/Recruiting Strategy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209" y="1600201"/>
            <a:ext cx="7608858" cy="4525963"/>
          </a:xfrm>
        </p:spPr>
        <p:txBody>
          <a:bodyPr>
            <a:normAutofit/>
          </a:bodyPr>
          <a:lstStyle/>
          <a:p>
            <a:r>
              <a:rPr lang="en-US" i="0" dirty="0" smtClean="0">
                <a:latin typeface="+mn-lt"/>
              </a:rPr>
              <a:t>To start a digital based recruiting/marketing strategy review (every 90 days):</a:t>
            </a:r>
          </a:p>
          <a:p>
            <a:pPr lvl="1"/>
            <a:r>
              <a:rPr lang="en-US" i="0" dirty="0" smtClean="0">
                <a:latin typeface="+mn-lt"/>
              </a:rPr>
              <a:t>Evaluate where you are today</a:t>
            </a:r>
          </a:p>
          <a:p>
            <a:pPr lvl="1"/>
            <a:r>
              <a:rPr lang="en-US" i="0" dirty="0" smtClean="0">
                <a:latin typeface="+mn-lt"/>
              </a:rPr>
              <a:t>Ask (your peers or mentors)</a:t>
            </a:r>
          </a:p>
          <a:p>
            <a:pPr lvl="1"/>
            <a:r>
              <a:rPr lang="en-US" i="0" dirty="0" smtClean="0">
                <a:latin typeface="+mn-lt"/>
              </a:rPr>
              <a:t>Compare </a:t>
            </a:r>
            <a:r>
              <a:rPr lang="en-US" i="0" dirty="0">
                <a:latin typeface="+mn-lt"/>
              </a:rPr>
              <a:t>and </a:t>
            </a:r>
            <a:r>
              <a:rPr lang="en-US" i="0" dirty="0" smtClean="0">
                <a:latin typeface="+mn-lt"/>
              </a:rPr>
              <a:t>contrast </a:t>
            </a:r>
          </a:p>
          <a:p>
            <a:pPr lvl="1"/>
            <a:r>
              <a:rPr lang="en-US" i="0" dirty="0" smtClean="0">
                <a:latin typeface="+mn-lt"/>
              </a:rPr>
              <a:t>Report, make changes</a:t>
            </a:r>
          </a:p>
          <a:p>
            <a:pPr lvl="1"/>
            <a:r>
              <a:rPr lang="en-US" i="0" dirty="0" smtClean="0">
                <a:latin typeface="+mn-lt"/>
              </a:rPr>
              <a:t> train and revisit 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(or set new goals)</a:t>
            </a:r>
          </a:p>
          <a:p>
            <a:pPr marL="0" indent="0">
              <a:buNone/>
            </a:pPr>
            <a:endParaRPr lang="en-US" i="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214" y="1501558"/>
            <a:ext cx="2627216" cy="4718526"/>
            <a:chOff x="-14472" y="1251298"/>
            <a:chExt cx="2232432" cy="3932105"/>
          </a:xfrm>
        </p:grpSpPr>
        <p:sp>
          <p:nvSpPr>
            <p:cNvPr id="24" name="TextBox 23"/>
            <p:cNvSpPr txBox="1"/>
            <p:nvPr/>
          </p:nvSpPr>
          <p:spPr>
            <a:xfrm>
              <a:off x="5680" y="2714358"/>
              <a:ext cx="219272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20" dirty="0"/>
                <a:t>Referrals, Partners, and Connectors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2" y="3388294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Campaigns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06" y="3868682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Events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0" y="2212074"/>
              <a:ext cx="22140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The Web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61" y="434907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Recruiters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4472" y="482946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Conversions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7149" y="1251298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Your Digital Identity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6" y="1731686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47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220064164.jpg"/>
          <p:cNvPicPr>
            <a:picLocks noChangeAspect="1"/>
          </p:cNvPicPr>
          <p:nvPr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21417" r="11408" b="8261"/>
          <a:stretch/>
        </p:blipFill>
        <p:spPr>
          <a:xfrm>
            <a:off x="3235665" y="1468755"/>
            <a:ext cx="8362951" cy="4822630"/>
          </a:xfrm>
          <a:prstGeom prst="rect">
            <a:avLst/>
          </a:prstGeom>
        </p:spPr>
      </p:pic>
      <p:pic>
        <p:nvPicPr>
          <p:cNvPr id="6" name="Picture 5" descr="Da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-764044"/>
            <a:ext cx="11122780" cy="2461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8240" y="100015"/>
            <a:ext cx="987552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Identity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358" y="1600201"/>
            <a:ext cx="7608858" cy="4525963"/>
          </a:xfrm>
        </p:spPr>
        <p:txBody>
          <a:bodyPr/>
          <a:lstStyle/>
          <a:p>
            <a:r>
              <a:rPr lang="en-US" i="0" dirty="0" smtClean="0">
                <a:latin typeface="+mn-lt"/>
              </a:rPr>
              <a:t>What</a:t>
            </a:r>
          </a:p>
          <a:p>
            <a:r>
              <a:rPr lang="en-US" i="0" dirty="0" smtClean="0">
                <a:latin typeface="+mn-lt"/>
              </a:rPr>
              <a:t>Where</a:t>
            </a:r>
          </a:p>
          <a:p>
            <a:r>
              <a:rPr lang="en-US" i="0" dirty="0" smtClean="0">
                <a:latin typeface="+mn-lt"/>
              </a:rPr>
              <a:t>Who is it</a:t>
            </a:r>
            <a:endParaRPr lang="en-US" i="0" dirty="0">
              <a:latin typeface="+mn-lt"/>
            </a:endParaRPr>
          </a:p>
          <a:p>
            <a:r>
              <a:rPr lang="en-US" i="0" dirty="0" smtClean="0">
                <a:latin typeface="+mn-lt"/>
              </a:rPr>
              <a:t>How to use it</a:t>
            </a:r>
            <a:endParaRPr lang="en-US" i="0" dirty="0">
              <a:latin typeface="+mn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22320" y="1501557"/>
            <a:ext cx="2506147" cy="4789828"/>
            <a:chOff x="93933" y="1251297"/>
            <a:chExt cx="2088456" cy="3991523"/>
          </a:xfrm>
        </p:grpSpPr>
        <p:sp>
          <p:nvSpPr>
            <p:cNvPr id="39" name="Rectangle 38"/>
            <p:cNvSpPr/>
            <p:nvPr/>
          </p:nvSpPr>
          <p:spPr>
            <a:xfrm>
              <a:off x="121641" y="1251297"/>
              <a:ext cx="2053234" cy="39915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93933" y="166442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933" y="218806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3933" y="271171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3933" y="3322941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3933" y="3846586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3933" y="428264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3933" y="480629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755569" y="1501557"/>
            <a:ext cx="2472898" cy="443200"/>
          </a:xfrm>
          <a:prstGeom prst="rect">
            <a:avLst/>
          </a:prstGeom>
          <a:solidFill>
            <a:srgbClr val="61A4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grpSp>
        <p:nvGrpSpPr>
          <p:cNvPr id="47" name="Group 46"/>
          <p:cNvGrpSpPr/>
          <p:nvPr/>
        </p:nvGrpSpPr>
        <p:grpSpPr>
          <a:xfrm>
            <a:off x="694214" y="1501558"/>
            <a:ext cx="2627216" cy="4718526"/>
            <a:chOff x="-14472" y="1251298"/>
            <a:chExt cx="2232432" cy="3932105"/>
          </a:xfrm>
        </p:grpSpPr>
        <p:sp>
          <p:nvSpPr>
            <p:cNvPr id="48" name="TextBox 47"/>
            <p:cNvSpPr txBox="1"/>
            <p:nvPr/>
          </p:nvSpPr>
          <p:spPr>
            <a:xfrm>
              <a:off x="5680" y="2714358"/>
              <a:ext cx="219272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20" dirty="0"/>
                <a:t>Referrals, Partners, and Connectors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2" y="3388294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Campaigns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06" y="3868682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Events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0" y="2212074"/>
              <a:ext cx="22140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The Web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561" y="434907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Recruiters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14472" y="482946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Conversions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664" y="1251298"/>
              <a:ext cx="216358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b="1" dirty="0"/>
                <a:t>Digital Identity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06" y="1731686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0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cruitingCultu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"/>
          <a:stretch/>
        </p:blipFill>
        <p:spPr>
          <a:xfrm>
            <a:off x="609600" y="-324254"/>
            <a:ext cx="10972800" cy="1853284"/>
          </a:xfrm>
          <a:prstGeom prst="rect">
            <a:avLst/>
          </a:prstGeom>
        </p:spPr>
      </p:pic>
      <p:pic>
        <p:nvPicPr>
          <p:cNvPr id="6" name="Picture 5" descr="ProcessFlowChar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5612" r="2937" b="6397"/>
          <a:stretch/>
        </p:blipFill>
        <p:spPr>
          <a:xfrm>
            <a:off x="2658755" y="1512816"/>
            <a:ext cx="7075248" cy="4637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8240" y="100015"/>
            <a:ext cx="987552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76802" y="3831632"/>
            <a:ext cx="3817966" cy="21246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" name="TextBox 3"/>
          <p:cNvSpPr txBox="1"/>
          <p:nvPr/>
        </p:nvSpPr>
        <p:spPr>
          <a:xfrm>
            <a:off x="1283173" y="4278057"/>
            <a:ext cx="31883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60" b="1" dirty="0">
                <a:solidFill>
                  <a:srgbClr val="FF0000"/>
                </a:solidFill>
              </a:rPr>
              <a:t>How are they getting there?</a:t>
            </a:r>
          </a:p>
        </p:txBody>
      </p:sp>
      <p:sp>
        <p:nvSpPr>
          <p:cNvPr id="10" name="Oval 9"/>
          <p:cNvSpPr/>
          <p:nvPr/>
        </p:nvSpPr>
        <p:spPr>
          <a:xfrm>
            <a:off x="7479185" y="2362230"/>
            <a:ext cx="3817966" cy="21246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" name="TextBox 2"/>
          <p:cNvSpPr txBox="1"/>
          <p:nvPr/>
        </p:nvSpPr>
        <p:spPr>
          <a:xfrm>
            <a:off x="7659861" y="2759469"/>
            <a:ext cx="351412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b="1" dirty="0">
                <a:solidFill>
                  <a:srgbClr val="FF0000"/>
                </a:solidFill>
              </a:rPr>
              <a:t>Why are they leaving the process?</a:t>
            </a:r>
          </a:p>
        </p:txBody>
      </p:sp>
    </p:spTree>
    <p:extLst>
      <p:ext uri="{BB962C8B-B14F-4D97-AF65-F5344CB8AC3E}">
        <p14:creationId xmlns:p14="http://schemas.microsoft.com/office/powerpoint/2010/main" val="23364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s.jpg"/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21417" b="8262"/>
          <a:stretch/>
        </p:blipFill>
        <p:spPr>
          <a:xfrm>
            <a:off x="3495686" y="1468755"/>
            <a:ext cx="8102928" cy="4822630"/>
          </a:xfrm>
          <a:prstGeom prst="rect">
            <a:avLst/>
          </a:prstGeom>
        </p:spPr>
      </p:pic>
      <p:pic>
        <p:nvPicPr>
          <p:cNvPr id="58" name="Picture 57" descr="RecruitingCultu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"/>
          <a:stretch/>
        </p:blipFill>
        <p:spPr>
          <a:xfrm>
            <a:off x="609600" y="-324254"/>
            <a:ext cx="10972800" cy="1853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8240" y="100015"/>
            <a:ext cx="987552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Recruiting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Families - Culture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854" y="1610125"/>
            <a:ext cx="6273340" cy="4525963"/>
          </a:xfrm>
        </p:spPr>
        <p:txBody>
          <a:bodyPr/>
          <a:lstStyle/>
          <a:p>
            <a:r>
              <a:rPr lang="en-US" i="0" dirty="0" smtClean="0"/>
              <a:t>What is the vibe?</a:t>
            </a:r>
          </a:p>
          <a:p>
            <a:r>
              <a:rPr lang="en-US" i="0" dirty="0" smtClean="0"/>
              <a:t>Why is that important?</a:t>
            </a:r>
          </a:p>
          <a:p>
            <a:r>
              <a:rPr lang="en-US" i="0" dirty="0" smtClean="0"/>
              <a:t>How do you show it?</a:t>
            </a:r>
          </a:p>
          <a:p>
            <a:r>
              <a:rPr lang="en-US" dirty="0" smtClean="0"/>
              <a:t>Is that </a:t>
            </a:r>
            <a:r>
              <a:rPr lang="en-US" i="0" dirty="0" smtClean="0"/>
              <a:t>what you show?</a:t>
            </a:r>
          </a:p>
          <a:p>
            <a:r>
              <a:rPr lang="en-US" i="0" dirty="0" smtClean="0"/>
              <a:t>Ideal Family/Ideal Recruit</a:t>
            </a:r>
          </a:p>
          <a:p>
            <a:pPr lvl="1"/>
            <a:r>
              <a:rPr lang="en-US" i="0" dirty="0" smtClean="0"/>
              <a:t>Messaging or ideal</a:t>
            </a:r>
            <a:endParaRPr lang="en-US" i="0" dirty="0"/>
          </a:p>
        </p:txBody>
      </p:sp>
      <p:grpSp>
        <p:nvGrpSpPr>
          <p:cNvPr id="38" name="Group 37"/>
          <p:cNvGrpSpPr/>
          <p:nvPr/>
        </p:nvGrpSpPr>
        <p:grpSpPr>
          <a:xfrm>
            <a:off x="722320" y="1501557"/>
            <a:ext cx="2506147" cy="4789828"/>
            <a:chOff x="93933" y="1251297"/>
            <a:chExt cx="2088456" cy="3991523"/>
          </a:xfrm>
        </p:grpSpPr>
        <p:sp>
          <p:nvSpPr>
            <p:cNvPr id="39" name="Rectangle 38"/>
            <p:cNvSpPr/>
            <p:nvPr/>
          </p:nvSpPr>
          <p:spPr>
            <a:xfrm>
              <a:off x="121641" y="1251297"/>
              <a:ext cx="2053234" cy="39915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93933" y="166442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933" y="218806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3933" y="271171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3933" y="3322941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3933" y="3846586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3933" y="428264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3933" y="480629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755569" y="2035475"/>
            <a:ext cx="2472898" cy="551178"/>
          </a:xfrm>
          <a:prstGeom prst="rect">
            <a:avLst/>
          </a:prstGeom>
          <a:solidFill>
            <a:srgbClr val="61A4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grpSp>
        <p:nvGrpSpPr>
          <p:cNvPr id="47" name="Group 46"/>
          <p:cNvGrpSpPr/>
          <p:nvPr/>
        </p:nvGrpSpPr>
        <p:grpSpPr>
          <a:xfrm>
            <a:off x="694214" y="1501558"/>
            <a:ext cx="2627216" cy="4718526"/>
            <a:chOff x="-14472" y="1251298"/>
            <a:chExt cx="2232432" cy="3932105"/>
          </a:xfrm>
        </p:grpSpPr>
        <p:sp>
          <p:nvSpPr>
            <p:cNvPr id="48" name="TextBox 47"/>
            <p:cNvSpPr txBox="1"/>
            <p:nvPr/>
          </p:nvSpPr>
          <p:spPr>
            <a:xfrm>
              <a:off x="5680" y="2714358"/>
              <a:ext cx="219272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20" dirty="0"/>
                <a:t>Referrals, Partners, and Connectors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2" y="3388294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Campaigns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06" y="3868682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Events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0" y="2268234"/>
              <a:ext cx="22140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The Web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561" y="434907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Recruiters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14472" y="482946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Conversions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7149" y="1251298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Digital Identity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06" y="1731686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b="1" dirty="0"/>
                <a:t>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8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e&amp;Leaf.jpg"/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12417" r="5830" b="17543"/>
          <a:stretch/>
        </p:blipFill>
        <p:spPr>
          <a:xfrm>
            <a:off x="3228467" y="1435241"/>
            <a:ext cx="8163419" cy="4803310"/>
          </a:xfrm>
          <a:prstGeom prst="rect">
            <a:avLst/>
          </a:prstGeom>
        </p:spPr>
      </p:pic>
      <p:pic>
        <p:nvPicPr>
          <p:cNvPr id="4" name="Picture 3" descr="YourWebPresence-Cultu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7" r="15307"/>
          <a:stretch/>
        </p:blipFill>
        <p:spPr>
          <a:xfrm>
            <a:off x="609600" y="0"/>
            <a:ext cx="10972800" cy="1435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8240" y="100015"/>
            <a:ext cx="987552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Web Presence &amp; </a:t>
            </a:r>
            <a:r>
              <a:rPr lang="en-US" sz="43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569" y="1501558"/>
            <a:ext cx="4331399" cy="3324115"/>
          </a:xfrm>
        </p:spPr>
        <p:txBody>
          <a:bodyPr>
            <a:normAutofit fontScale="85000" lnSpcReduction="20000"/>
          </a:bodyPr>
          <a:lstStyle/>
          <a:p>
            <a:r>
              <a:rPr lang="en-US" i="0" dirty="0" smtClean="0">
                <a:latin typeface="+mn-lt"/>
              </a:rPr>
              <a:t>Messaging</a:t>
            </a:r>
          </a:p>
          <a:p>
            <a:r>
              <a:rPr lang="en-US" i="0" dirty="0" smtClean="0">
                <a:latin typeface="+mn-lt"/>
              </a:rPr>
              <a:t>Visits Coming from where?</a:t>
            </a:r>
          </a:p>
          <a:p>
            <a:pPr lvl="1"/>
            <a:r>
              <a:rPr lang="en-US" i="0" dirty="0" smtClean="0">
                <a:latin typeface="+mn-lt"/>
              </a:rPr>
              <a:t>Clicks</a:t>
            </a:r>
          </a:p>
          <a:p>
            <a:pPr lvl="1"/>
            <a:r>
              <a:rPr lang="en-US" i="0" dirty="0" smtClean="0">
                <a:latin typeface="+mn-lt"/>
              </a:rPr>
              <a:t>Analytics</a:t>
            </a:r>
          </a:p>
          <a:p>
            <a:pPr marL="548640" lvl="1" indent="0">
              <a:buNone/>
            </a:pPr>
            <a:endParaRPr lang="en-US" i="0" dirty="0">
              <a:latin typeface="+mn-lt"/>
            </a:endParaRPr>
          </a:p>
          <a:p>
            <a:pPr lvl="1"/>
            <a:r>
              <a:rPr lang="en-US" i="0" dirty="0" smtClean="0">
                <a:latin typeface="+mn-lt"/>
              </a:rPr>
              <a:t>Metrics</a:t>
            </a:r>
          </a:p>
          <a:p>
            <a:pPr lvl="1"/>
            <a:r>
              <a:rPr lang="en-US" i="0" dirty="0" smtClean="0">
                <a:latin typeface="+mn-lt"/>
              </a:rPr>
              <a:t>Big Data versus Little Data</a:t>
            </a:r>
          </a:p>
          <a:p>
            <a:pPr lvl="1"/>
            <a:r>
              <a:rPr lang="en-US" i="0" dirty="0" smtClean="0">
                <a:latin typeface="+mn-lt"/>
              </a:rPr>
              <a:t>How do your systems work together? </a:t>
            </a:r>
          </a:p>
          <a:p>
            <a:pPr lvl="2"/>
            <a:r>
              <a:rPr lang="en-US" i="0" dirty="0" smtClean="0">
                <a:latin typeface="+mn-lt"/>
              </a:rPr>
              <a:t>Example: More Clicks</a:t>
            </a:r>
          </a:p>
          <a:p>
            <a:pPr lvl="2"/>
            <a:r>
              <a:rPr lang="en-US" i="0" dirty="0" smtClean="0">
                <a:latin typeface="+mn-lt"/>
              </a:rPr>
              <a:t>Abandon rate?</a:t>
            </a:r>
            <a:endParaRPr lang="en-US" i="0" dirty="0">
              <a:latin typeface="+mn-lt"/>
            </a:endParaRPr>
          </a:p>
        </p:txBody>
      </p:sp>
      <p:pic>
        <p:nvPicPr>
          <p:cNvPr id="6" name="Picture 5" descr="analytics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50" y="3327914"/>
            <a:ext cx="2965253" cy="2965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Group 34"/>
          <p:cNvGrpSpPr/>
          <p:nvPr/>
        </p:nvGrpSpPr>
        <p:grpSpPr>
          <a:xfrm>
            <a:off x="722320" y="1501557"/>
            <a:ext cx="2506147" cy="4789828"/>
            <a:chOff x="93933" y="1251297"/>
            <a:chExt cx="2088456" cy="3991523"/>
          </a:xfrm>
        </p:grpSpPr>
        <p:sp>
          <p:nvSpPr>
            <p:cNvPr id="36" name="Rectangle 35"/>
            <p:cNvSpPr/>
            <p:nvPr/>
          </p:nvSpPr>
          <p:spPr>
            <a:xfrm>
              <a:off x="121641" y="1251297"/>
              <a:ext cx="2053234" cy="39915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93933" y="166442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3933" y="218806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3933" y="271171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933" y="3322941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933" y="3846586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3933" y="428264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3933" y="480629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755569" y="2662739"/>
            <a:ext cx="2472898" cy="551178"/>
          </a:xfrm>
          <a:prstGeom prst="rect">
            <a:avLst/>
          </a:prstGeom>
          <a:solidFill>
            <a:srgbClr val="61A4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grpSp>
        <p:nvGrpSpPr>
          <p:cNvPr id="44" name="Group 43"/>
          <p:cNvGrpSpPr/>
          <p:nvPr/>
        </p:nvGrpSpPr>
        <p:grpSpPr>
          <a:xfrm>
            <a:off x="694214" y="1501558"/>
            <a:ext cx="2627216" cy="4718526"/>
            <a:chOff x="-14472" y="1251298"/>
            <a:chExt cx="2232432" cy="3932105"/>
          </a:xfrm>
        </p:grpSpPr>
        <p:sp>
          <p:nvSpPr>
            <p:cNvPr id="45" name="TextBox 44"/>
            <p:cNvSpPr txBox="1"/>
            <p:nvPr/>
          </p:nvSpPr>
          <p:spPr>
            <a:xfrm>
              <a:off x="5680" y="2714358"/>
              <a:ext cx="219272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20" dirty="0"/>
                <a:t>Referrals, Partners, and Connectors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2" y="3388294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Campaigns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6" y="3868682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Events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2268234"/>
              <a:ext cx="22140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b="1" dirty="0"/>
                <a:t>The Web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561" y="434907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Recruiters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4472" y="482946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Conversions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7149" y="1251298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Data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06" y="1731686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teg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8"/>
          <a:stretch/>
        </p:blipFill>
        <p:spPr>
          <a:xfrm>
            <a:off x="609600" y="0"/>
            <a:ext cx="10972800" cy="1630322"/>
          </a:xfrm>
          <a:prstGeom prst="rect">
            <a:avLst/>
          </a:prstGeom>
        </p:spPr>
      </p:pic>
      <p:pic>
        <p:nvPicPr>
          <p:cNvPr id="6" name="Picture 5" descr="reseaux_sociau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75" y="2503880"/>
            <a:ext cx="5098381" cy="347175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8240" y="100015"/>
            <a:ext cx="987552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Referrals, Partners, and Connectors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296" y="1630323"/>
            <a:ext cx="3887310" cy="4525963"/>
          </a:xfrm>
        </p:spPr>
        <p:txBody>
          <a:bodyPr/>
          <a:lstStyle/>
          <a:p>
            <a:pPr marL="0" indent="0">
              <a:buNone/>
            </a:pPr>
            <a:r>
              <a:rPr lang="en-US" i="0" dirty="0" smtClean="0">
                <a:latin typeface="+mn-lt"/>
              </a:rPr>
              <a:t>Who will like and share your messages and invites?</a:t>
            </a:r>
            <a:endParaRPr lang="en-US" i="0" dirty="0"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22320" y="1501557"/>
            <a:ext cx="2506147" cy="4789828"/>
            <a:chOff x="93933" y="1251297"/>
            <a:chExt cx="2088456" cy="3991523"/>
          </a:xfrm>
        </p:grpSpPr>
        <p:sp>
          <p:nvSpPr>
            <p:cNvPr id="23" name="Rectangle 22"/>
            <p:cNvSpPr/>
            <p:nvPr/>
          </p:nvSpPr>
          <p:spPr>
            <a:xfrm>
              <a:off x="121641" y="1251297"/>
              <a:ext cx="2053234" cy="39915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93933" y="166442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933" y="218806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3933" y="271171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3933" y="3322941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3933" y="3846586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3933" y="428264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3933" y="480629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755569" y="3289924"/>
            <a:ext cx="2472898" cy="669037"/>
          </a:xfrm>
          <a:prstGeom prst="rect">
            <a:avLst/>
          </a:prstGeom>
          <a:solidFill>
            <a:srgbClr val="61A4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grpSp>
        <p:nvGrpSpPr>
          <p:cNvPr id="31" name="Group 30"/>
          <p:cNvGrpSpPr/>
          <p:nvPr/>
        </p:nvGrpSpPr>
        <p:grpSpPr>
          <a:xfrm>
            <a:off x="694214" y="1501558"/>
            <a:ext cx="2627216" cy="4718526"/>
            <a:chOff x="-14472" y="1251298"/>
            <a:chExt cx="2232432" cy="3932105"/>
          </a:xfrm>
        </p:grpSpPr>
        <p:sp>
          <p:nvSpPr>
            <p:cNvPr id="32" name="TextBox 31"/>
            <p:cNvSpPr txBox="1"/>
            <p:nvPr/>
          </p:nvSpPr>
          <p:spPr>
            <a:xfrm>
              <a:off x="5680" y="2727318"/>
              <a:ext cx="219272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20" b="1" dirty="0"/>
                <a:t>Referrals, Partners, and Connectors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2" y="3388294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Campaigns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6" y="3868682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Events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2212074"/>
              <a:ext cx="22140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The Web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561" y="434907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Recruiters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14472" y="482946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Conversions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7149" y="1251298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Data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06" y="1731686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0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06380.jpg"/>
          <p:cNvPicPr>
            <a:picLocks noChangeAspect="1"/>
          </p:cNvPicPr>
          <p:nvPr/>
        </p:nvPicPr>
        <p:blipFill rotWithShape="1">
          <a:blip r:embed="rId2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" t="21895" r="8739" b="8263"/>
          <a:stretch/>
        </p:blipFill>
        <p:spPr>
          <a:xfrm>
            <a:off x="3219451" y="1455819"/>
            <a:ext cx="8362950" cy="4789826"/>
          </a:xfrm>
          <a:prstGeom prst="rect">
            <a:avLst/>
          </a:prstGeom>
        </p:spPr>
      </p:pic>
      <p:pic>
        <p:nvPicPr>
          <p:cNvPr id="58" name="Picture 57" descr="Strateg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8"/>
          <a:stretch/>
        </p:blipFill>
        <p:spPr>
          <a:xfrm>
            <a:off x="609600" y="0"/>
            <a:ext cx="10972800" cy="1630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8240" y="100015"/>
            <a:ext cx="987552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404040"/>
                </a:solidFill>
              </a:rPr>
              <a:t>Campaigns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46" y="5183322"/>
            <a:ext cx="1726225" cy="640381"/>
          </a:xfrm>
        </p:spPr>
        <p:txBody>
          <a:bodyPr/>
          <a:lstStyle/>
          <a:p>
            <a:pPr marL="0" indent="0">
              <a:buNone/>
            </a:pPr>
            <a:r>
              <a:rPr lang="en-US" i="0" dirty="0" smtClean="0">
                <a:latin typeface="+mn-lt"/>
              </a:rPr>
              <a:t>Phone</a:t>
            </a:r>
            <a:endParaRPr lang="en-US" i="0" dirty="0">
              <a:latin typeface="+mn-lt"/>
            </a:endParaRPr>
          </a:p>
        </p:txBody>
      </p:sp>
      <p:pic>
        <p:nvPicPr>
          <p:cNvPr id="4" name="Picture 3" descr="Generic-Share-Fold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02" y="1610580"/>
            <a:ext cx="1249213" cy="12492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687287" y="1964377"/>
            <a:ext cx="3953455" cy="103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840" dirty="0">
                <a:cs typeface="Helvetica"/>
              </a:rPr>
              <a:t>Social Media</a:t>
            </a:r>
          </a:p>
          <a:p>
            <a:pPr>
              <a:lnSpc>
                <a:spcPct val="80000"/>
              </a:lnSpc>
            </a:pPr>
            <a:r>
              <a:rPr lang="en-US" sz="3840" dirty="0">
                <a:cs typeface="Helvetica"/>
              </a:rPr>
              <a:t>	</a:t>
            </a:r>
            <a:r>
              <a:rPr lang="en-US" sz="2880" i="1" dirty="0" smtClean="0">
                <a:cs typeface="Helvetica"/>
              </a:rPr>
              <a:t>It’s not going away</a:t>
            </a:r>
            <a:endParaRPr lang="en-US" sz="2880" i="1" dirty="0">
              <a:cs typeface="Helvetica"/>
            </a:endParaRPr>
          </a:p>
        </p:txBody>
      </p:sp>
      <p:pic>
        <p:nvPicPr>
          <p:cNvPr id="6" name="Picture 5" descr="256px-Email_Shiny_Ico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76" y="3202353"/>
            <a:ext cx="1299050" cy="12990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810446" y="3578883"/>
            <a:ext cx="5223314" cy="103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840" dirty="0">
                <a:cs typeface="Helvetica"/>
              </a:rPr>
              <a:t>Email, Supportive </a:t>
            </a:r>
            <a:r>
              <a:rPr lang="en-US" sz="3840" dirty="0" smtClean="0">
                <a:cs typeface="Helvetica"/>
              </a:rPr>
              <a:t>ads, Newsletters</a:t>
            </a:r>
            <a:endParaRPr lang="en-US" sz="3840" dirty="0">
              <a:cs typeface="Helvetica"/>
            </a:endParaRPr>
          </a:p>
        </p:txBody>
      </p:sp>
      <p:pic>
        <p:nvPicPr>
          <p:cNvPr id="8" name="Picture 7" descr="Phone-ic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12" y="4797409"/>
            <a:ext cx="1397174" cy="13971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722320" y="1501557"/>
            <a:ext cx="2506147" cy="4789828"/>
            <a:chOff x="93933" y="1251297"/>
            <a:chExt cx="2088456" cy="3991523"/>
          </a:xfrm>
        </p:grpSpPr>
        <p:sp>
          <p:nvSpPr>
            <p:cNvPr id="36" name="Rectangle 35"/>
            <p:cNvSpPr/>
            <p:nvPr/>
          </p:nvSpPr>
          <p:spPr>
            <a:xfrm>
              <a:off x="121641" y="1251297"/>
              <a:ext cx="2053234" cy="39915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93933" y="166442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3933" y="218806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3933" y="271171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933" y="3322941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933" y="3846586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3933" y="428264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3933" y="480629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755569" y="4009966"/>
            <a:ext cx="2472898" cy="562034"/>
          </a:xfrm>
          <a:prstGeom prst="rect">
            <a:avLst/>
          </a:prstGeom>
          <a:solidFill>
            <a:srgbClr val="61A4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grpSp>
        <p:nvGrpSpPr>
          <p:cNvPr id="44" name="Group 43"/>
          <p:cNvGrpSpPr/>
          <p:nvPr/>
        </p:nvGrpSpPr>
        <p:grpSpPr>
          <a:xfrm>
            <a:off x="694214" y="1501558"/>
            <a:ext cx="2627216" cy="4718526"/>
            <a:chOff x="-14472" y="1251298"/>
            <a:chExt cx="2232432" cy="3932105"/>
          </a:xfrm>
        </p:grpSpPr>
        <p:sp>
          <p:nvSpPr>
            <p:cNvPr id="45" name="TextBox 44"/>
            <p:cNvSpPr txBox="1"/>
            <p:nvPr/>
          </p:nvSpPr>
          <p:spPr>
            <a:xfrm>
              <a:off x="5680" y="2714358"/>
              <a:ext cx="219272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20" dirty="0"/>
                <a:t>Referrals, Partners, and Connectors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2" y="3388294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b="1" dirty="0"/>
                <a:t>Campaigns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6" y="3868682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Events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2212074"/>
              <a:ext cx="22140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The Web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561" y="434907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Recruiters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4472" y="482946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Conversions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7149" y="1251298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Data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06" y="1731686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3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06380.jpg"/>
          <p:cNvPicPr>
            <a:picLocks noChangeAspect="1"/>
          </p:cNvPicPr>
          <p:nvPr/>
        </p:nvPicPr>
        <p:blipFill rotWithShape="1">
          <a:blip r:embed="rId2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" t="21895" r="8739" b="8263"/>
          <a:stretch/>
        </p:blipFill>
        <p:spPr>
          <a:xfrm>
            <a:off x="3176515" y="1430258"/>
            <a:ext cx="8362950" cy="4789826"/>
          </a:xfrm>
          <a:prstGeom prst="rect">
            <a:avLst/>
          </a:prstGeom>
        </p:spPr>
      </p:pic>
      <p:pic>
        <p:nvPicPr>
          <p:cNvPr id="58" name="Picture 57" descr="Strateg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8"/>
          <a:stretch/>
        </p:blipFill>
        <p:spPr>
          <a:xfrm>
            <a:off x="609600" y="0"/>
            <a:ext cx="10972800" cy="1630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8240" y="100015"/>
            <a:ext cx="98755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04040"/>
                </a:solidFill>
              </a:rPr>
              <a:t>Continual Touches – Selecting the best channels to use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46" y="5183322"/>
            <a:ext cx="1726225" cy="640381"/>
          </a:xfrm>
        </p:spPr>
        <p:txBody>
          <a:bodyPr/>
          <a:lstStyle/>
          <a:p>
            <a:pPr marL="0" indent="0">
              <a:buNone/>
            </a:pPr>
            <a:r>
              <a:rPr lang="en-US" i="0" dirty="0" smtClean="0">
                <a:latin typeface="+mn-lt"/>
              </a:rPr>
              <a:t>Phone</a:t>
            </a:r>
            <a:endParaRPr lang="en-US" i="0" dirty="0">
              <a:latin typeface="+mn-lt"/>
            </a:endParaRPr>
          </a:p>
        </p:txBody>
      </p:sp>
      <p:pic>
        <p:nvPicPr>
          <p:cNvPr id="4" name="Picture 3" descr="Generic-Share-Fold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02" y="1610580"/>
            <a:ext cx="1249213" cy="12492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687287" y="1964377"/>
            <a:ext cx="5852178" cy="138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840" dirty="0" smtClean="0">
                <a:cs typeface="Helvetica"/>
              </a:rPr>
              <a:t>How often</a:t>
            </a:r>
          </a:p>
          <a:p>
            <a:pPr>
              <a:lnSpc>
                <a:spcPct val="80000"/>
              </a:lnSpc>
            </a:pPr>
            <a:r>
              <a:rPr lang="en-US" sz="3840" i="1" dirty="0" smtClean="0">
                <a:cs typeface="Helvetica"/>
              </a:rPr>
              <a:t>Share articles (get creative)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cs typeface="Helvetica"/>
              </a:rPr>
              <a:t>Why giving back is good for you</a:t>
            </a:r>
            <a:endParaRPr lang="en-US" sz="2800" i="1" dirty="0">
              <a:cs typeface="Helvetica"/>
            </a:endParaRPr>
          </a:p>
        </p:txBody>
      </p:sp>
      <p:pic>
        <p:nvPicPr>
          <p:cNvPr id="6" name="Picture 5" descr="256px-Email_Shiny_Ico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76" y="3202353"/>
            <a:ext cx="1299050" cy="12990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810446" y="3578883"/>
            <a:ext cx="5223314" cy="198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840" dirty="0" smtClean="0">
                <a:cs typeface="Helvetica"/>
              </a:rPr>
              <a:t>Are you adding new recipients?</a:t>
            </a:r>
          </a:p>
          <a:p>
            <a:pPr>
              <a:lnSpc>
                <a:spcPct val="80000"/>
              </a:lnSpc>
            </a:pPr>
            <a:r>
              <a:rPr lang="en-US" sz="3840" dirty="0" smtClean="0">
                <a:cs typeface="Helvetica"/>
              </a:rPr>
              <a:t>Email</a:t>
            </a:r>
            <a:r>
              <a:rPr lang="en-US" sz="3840" dirty="0">
                <a:cs typeface="Helvetica"/>
              </a:rPr>
              <a:t>, Supportive </a:t>
            </a:r>
            <a:r>
              <a:rPr lang="en-US" sz="3840" dirty="0" smtClean="0">
                <a:cs typeface="Helvetica"/>
              </a:rPr>
              <a:t>ads, Newsletters</a:t>
            </a:r>
            <a:endParaRPr lang="en-US" sz="3840" dirty="0">
              <a:cs typeface="Helvetica"/>
            </a:endParaRPr>
          </a:p>
        </p:txBody>
      </p:sp>
      <p:pic>
        <p:nvPicPr>
          <p:cNvPr id="8" name="Picture 7" descr="Phone-ic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12" y="4797409"/>
            <a:ext cx="1397174" cy="13971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722320" y="1501557"/>
            <a:ext cx="2506147" cy="4789828"/>
            <a:chOff x="93933" y="1251297"/>
            <a:chExt cx="2088456" cy="3991523"/>
          </a:xfrm>
        </p:grpSpPr>
        <p:sp>
          <p:nvSpPr>
            <p:cNvPr id="36" name="Rectangle 35"/>
            <p:cNvSpPr/>
            <p:nvPr/>
          </p:nvSpPr>
          <p:spPr>
            <a:xfrm>
              <a:off x="121641" y="1251297"/>
              <a:ext cx="2053234" cy="39915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93933" y="166442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3933" y="218806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3933" y="271171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933" y="3322941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933" y="3846586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3933" y="4282647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3933" y="4806292"/>
              <a:ext cx="2088456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755569" y="4009966"/>
            <a:ext cx="2472898" cy="562034"/>
          </a:xfrm>
          <a:prstGeom prst="rect">
            <a:avLst/>
          </a:prstGeom>
          <a:solidFill>
            <a:srgbClr val="61A4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grpSp>
        <p:nvGrpSpPr>
          <p:cNvPr id="44" name="Group 43"/>
          <p:cNvGrpSpPr/>
          <p:nvPr/>
        </p:nvGrpSpPr>
        <p:grpSpPr>
          <a:xfrm>
            <a:off x="694214" y="1501558"/>
            <a:ext cx="2627216" cy="4718526"/>
            <a:chOff x="-14472" y="1251298"/>
            <a:chExt cx="2232432" cy="3932105"/>
          </a:xfrm>
        </p:grpSpPr>
        <p:sp>
          <p:nvSpPr>
            <p:cNvPr id="45" name="TextBox 44"/>
            <p:cNvSpPr txBox="1"/>
            <p:nvPr/>
          </p:nvSpPr>
          <p:spPr>
            <a:xfrm>
              <a:off x="5680" y="2714358"/>
              <a:ext cx="219272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20" dirty="0"/>
                <a:t>Referrals, Partners, and Connectors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2" y="3388294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b="1" dirty="0"/>
                <a:t>Campaigns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6" y="3868682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Events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2212074"/>
              <a:ext cx="22140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The Web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561" y="434907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Recruiters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4472" y="4829460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Conversions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7149" y="1251298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Data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06" y="1731686"/>
              <a:ext cx="220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/>
                <a:t>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44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CB92C-8421-4E17-AFB6-41051B04D537}" vid="{80529884-3FA1-4570-8CD6-E090803FBDD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TheGameChanger-Deck</Template>
  <TotalTime>13595</TotalTime>
  <Words>493</Words>
  <Application>Microsoft Office PowerPoint</Application>
  <PresentationFormat>Widescreen</PresentationFormat>
  <Paragraphs>157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Avenir</vt:lpstr>
      <vt:lpstr>Calibri</vt:lpstr>
      <vt:lpstr>Calibri Light</vt:lpstr>
      <vt:lpstr>Helvetica</vt:lpstr>
      <vt:lpstr>Helvetica Neue</vt:lpstr>
      <vt:lpstr>News Gothic MT</vt:lpstr>
      <vt:lpstr>Office Theme</vt:lpstr>
      <vt:lpstr>1_Office Theme</vt:lpstr>
      <vt:lpstr>2_Office Theme</vt:lpstr>
      <vt:lpstr>Marketing and Recruiting for Lifesharing Families </vt:lpstr>
      <vt:lpstr>Marketing/Recruiting Strategy</vt:lpstr>
      <vt:lpstr>Digital Identity</vt:lpstr>
      <vt:lpstr>Your Culture</vt:lpstr>
      <vt:lpstr>Recruiting Families - Culture</vt:lpstr>
      <vt:lpstr>Your Web Presence &amp; using the data</vt:lpstr>
      <vt:lpstr>Referrals, Partners, and Connectors</vt:lpstr>
      <vt:lpstr>Campaigns</vt:lpstr>
      <vt:lpstr>Continual Touches – Selecting the best channels to use</vt:lpstr>
      <vt:lpstr>Events</vt:lpstr>
      <vt:lpstr>Reporting – Honest Discussions</vt:lpstr>
      <vt:lpstr>Conversions</vt:lpstr>
      <vt:lpstr>PowerPoint Presentation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Game of Business</dc:title>
  <dc:creator>Amy Larrimore</dc:creator>
  <cp:lastModifiedBy>Angie Yasulitis</cp:lastModifiedBy>
  <cp:revision>40</cp:revision>
  <dcterms:created xsi:type="dcterms:W3CDTF">2015-02-23T23:16:44Z</dcterms:created>
  <dcterms:modified xsi:type="dcterms:W3CDTF">2015-10-16T13:18:29Z</dcterms:modified>
</cp:coreProperties>
</file>