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321" r:id="rId3"/>
    <p:sldId id="322" r:id="rId4"/>
    <p:sldId id="333" r:id="rId5"/>
    <p:sldId id="323" r:id="rId6"/>
    <p:sldId id="324" r:id="rId7"/>
    <p:sldId id="325" r:id="rId8"/>
    <p:sldId id="330" r:id="rId9"/>
    <p:sldId id="329" r:id="rId10"/>
    <p:sldId id="331" r:id="rId11"/>
    <p:sldId id="343" r:id="rId12"/>
    <p:sldId id="293" r:id="rId13"/>
    <p:sldId id="320" r:id="rId14"/>
    <p:sldId id="310" r:id="rId15"/>
    <p:sldId id="326" r:id="rId16"/>
    <p:sldId id="327" r:id="rId17"/>
    <p:sldId id="332" r:id="rId18"/>
    <p:sldId id="328" r:id="rId19"/>
    <p:sldId id="336" r:id="rId20"/>
    <p:sldId id="338" r:id="rId21"/>
    <p:sldId id="341" r:id="rId22"/>
    <p:sldId id="339" r:id="rId23"/>
    <p:sldId id="337" r:id="rId24"/>
    <p:sldId id="342" r:id="rId25"/>
    <p:sldId id="340" r:id="rId26"/>
    <p:sldId id="33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van Kramer" initials="EK" lastIdx="4" clrIdx="0">
    <p:extLst/>
  </p:cmAuthor>
  <p:cmAuthor id="2" name="Mary Batiwalla" initials="MB" lastIdx="4" clrIdx="1">
    <p:extLst/>
  </p:cmAuthor>
  <p:cmAuthor id="3" name="Katy Bridger" initials="KB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0E0E0"/>
    <a:srgbClr val="FF0F00"/>
    <a:srgbClr val="1B365D"/>
    <a:srgbClr val="E69A49"/>
    <a:srgbClr val="ECDC6F"/>
    <a:srgbClr val="69B19F"/>
    <a:srgbClr val="D46057"/>
    <a:srgbClr val="A0A0A3"/>
    <a:srgbClr val="98999D"/>
    <a:srgbClr val="48705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58" autoAdjust="0"/>
    <p:restoredTop sz="94675" autoAdjust="0"/>
  </p:normalViewPr>
  <p:slideViewPr>
    <p:cSldViewPr>
      <p:cViewPr varScale="1">
        <p:scale>
          <a:sx n="54" d="100"/>
          <a:sy n="54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624D0D-D351-425E-9E56-1D115F9D5D39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10BBA6-3F17-4CCF-B86B-D327BA498515}">
      <dgm:prSet phldrT="[Text]"/>
      <dgm:spPr>
        <a:solidFill>
          <a:srgbClr val="1B365D"/>
        </a:solidFill>
        <a:ln>
          <a:solidFill>
            <a:srgbClr val="FF0F00"/>
          </a:solidFill>
        </a:ln>
      </dgm:spPr>
      <dgm:t>
        <a:bodyPr/>
        <a:lstStyle/>
        <a:p>
          <a: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Phase I: </a:t>
          </a:r>
          <a:b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Feb. 16 – June 15</a:t>
          </a:r>
          <a:endParaRPr lang="en-US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F9F42DE-1735-40F2-9699-F74A8CF5F209}" type="parTrans" cxnId="{DDBB9496-5D74-4DC7-A55F-2D6A82C9C5D7}">
      <dgm:prSet/>
      <dgm:spPr/>
      <dgm:t>
        <a:bodyPr/>
        <a:lstStyle/>
        <a:p>
          <a:endParaRPr lang="en-US"/>
        </a:p>
      </dgm:t>
    </dgm:pt>
    <dgm:pt modelId="{B15BB80C-0C71-457F-96DC-5E787770FA48}" type="sibTrans" cxnId="{DDBB9496-5D74-4DC7-A55F-2D6A82C9C5D7}">
      <dgm:prSet/>
      <dgm:spPr/>
      <dgm:t>
        <a:bodyPr/>
        <a:lstStyle/>
        <a:p>
          <a:endParaRPr lang="en-US"/>
        </a:p>
      </dgm:t>
    </dgm:pt>
    <dgm:pt modelId="{EB11DDFB-A30E-43F6-A335-6566DAFACF80}">
      <dgm:prSet phldrT="[Text]"/>
      <dgm:spPr>
        <a:solidFill>
          <a:srgbClr val="E0E0E0">
            <a:alpha val="90000"/>
          </a:srgbClr>
        </a:solidFill>
        <a:ln>
          <a:solidFill>
            <a:srgbClr val="FF0F00"/>
          </a:solidFill>
        </a:ln>
      </dgm:spPr>
      <dgm:t>
        <a:bodyPr/>
        <a:lstStyle/>
        <a:p>
          <a:r>
            <a:rPr lang="en-US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Correct student data in EIS</a:t>
          </a:r>
          <a:endParaRPr lang="en-US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FFB3390F-8374-4D6E-88C0-C2B431DED280}" type="parTrans" cxnId="{217719DA-BCEC-4F63-8DDA-6AB1776E6D14}">
      <dgm:prSet/>
      <dgm:spPr/>
      <dgm:t>
        <a:bodyPr/>
        <a:lstStyle/>
        <a:p>
          <a:endParaRPr lang="en-US"/>
        </a:p>
      </dgm:t>
    </dgm:pt>
    <dgm:pt modelId="{3192268A-DFFA-4C9B-9212-C1C6BEA978C7}" type="sibTrans" cxnId="{217719DA-BCEC-4F63-8DDA-6AB1776E6D14}">
      <dgm:prSet/>
      <dgm:spPr/>
      <dgm:t>
        <a:bodyPr/>
        <a:lstStyle/>
        <a:p>
          <a:endParaRPr lang="en-US"/>
        </a:p>
      </dgm:t>
    </dgm:pt>
    <dgm:pt modelId="{A2AF26C5-0910-41A7-9833-ADC6345DE0DA}">
      <dgm:prSet phldrT="[Text]"/>
      <dgm:spPr>
        <a:solidFill>
          <a:srgbClr val="E0E0E0">
            <a:alpha val="90000"/>
          </a:srgbClr>
        </a:solidFill>
        <a:ln>
          <a:solidFill>
            <a:srgbClr val="FF0F00"/>
          </a:solidFill>
        </a:ln>
      </dgm:spPr>
      <dgm:t>
        <a:bodyPr/>
        <a:lstStyle/>
        <a:p>
          <a:r>
            <a:rPr lang="en-US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Upload required documentation</a:t>
          </a:r>
          <a:endParaRPr lang="en-US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80525F3-CF75-4F3E-BEBD-5D2B29FB7555}" type="parTrans" cxnId="{39FCC504-9194-4E71-9B86-412D2FADFFDE}">
      <dgm:prSet/>
      <dgm:spPr/>
      <dgm:t>
        <a:bodyPr/>
        <a:lstStyle/>
        <a:p>
          <a:endParaRPr lang="en-US"/>
        </a:p>
      </dgm:t>
    </dgm:pt>
    <dgm:pt modelId="{0437F258-8FBF-4AE8-BD8E-3B4073633FB2}" type="sibTrans" cxnId="{39FCC504-9194-4E71-9B86-412D2FADFFDE}">
      <dgm:prSet/>
      <dgm:spPr/>
      <dgm:t>
        <a:bodyPr/>
        <a:lstStyle/>
        <a:p>
          <a:endParaRPr lang="en-US"/>
        </a:p>
      </dgm:t>
    </dgm:pt>
    <dgm:pt modelId="{8A2DA02D-7101-4CED-8860-261D156A0BA8}">
      <dgm:prSet phldrT="[Text]"/>
      <dgm:spPr>
        <a:solidFill>
          <a:srgbClr val="1B365D"/>
        </a:solidFill>
        <a:ln>
          <a:solidFill>
            <a:srgbClr val="FF0F00"/>
          </a:solidFill>
        </a:ln>
      </dgm:spPr>
      <dgm:t>
        <a:bodyPr/>
        <a:lstStyle/>
        <a:p>
          <a: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Phase II: </a:t>
          </a:r>
          <a:b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July 25 – Aug. 12</a:t>
          </a:r>
          <a:endParaRPr lang="en-US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740E082-85C1-4138-8316-FD4547C3CAEA}" type="parTrans" cxnId="{5D812193-B9E7-4742-BA56-1A308BF27D70}">
      <dgm:prSet/>
      <dgm:spPr/>
      <dgm:t>
        <a:bodyPr/>
        <a:lstStyle/>
        <a:p>
          <a:endParaRPr lang="en-US"/>
        </a:p>
      </dgm:t>
    </dgm:pt>
    <dgm:pt modelId="{9C868639-0EE7-44A6-AE2C-7C023866EAB0}" type="sibTrans" cxnId="{5D812193-B9E7-4742-BA56-1A308BF27D70}">
      <dgm:prSet/>
      <dgm:spPr/>
      <dgm:t>
        <a:bodyPr/>
        <a:lstStyle/>
        <a:p>
          <a:endParaRPr lang="en-US"/>
        </a:p>
      </dgm:t>
    </dgm:pt>
    <dgm:pt modelId="{4657CAE7-F7C8-49B6-B1D4-E63469EC2CF0}">
      <dgm:prSet phldrT="[Text]" custT="1"/>
      <dgm:spPr>
        <a:solidFill>
          <a:srgbClr val="E0E0E0">
            <a:alpha val="90000"/>
          </a:srgbClr>
        </a:solidFill>
        <a:ln>
          <a:solidFill>
            <a:srgbClr val="FF0F00"/>
          </a:solidFill>
        </a:ln>
      </dgm:spPr>
      <dgm:t>
        <a:bodyPr/>
        <a:lstStyle/>
        <a:p>
          <a:r>
            <a:rPr lang="en-US" sz="16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Appeals window opens</a:t>
          </a:r>
          <a:endParaRPr lang="en-US" sz="16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B30D944-6ED2-40F4-AD0A-0526BC54EA4D}" type="parTrans" cxnId="{A4C29172-4FED-4239-8A07-2930F7E0A321}">
      <dgm:prSet/>
      <dgm:spPr/>
      <dgm:t>
        <a:bodyPr/>
        <a:lstStyle/>
        <a:p>
          <a:endParaRPr lang="en-US"/>
        </a:p>
      </dgm:t>
    </dgm:pt>
    <dgm:pt modelId="{9425F88A-A0ED-4562-996A-7FA0057E6CF8}" type="sibTrans" cxnId="{A4C29172-4FED-4239-8A07-2930F7E0A321}">
      <dgm:prSet/>
      <dgm:spPr/>
      <dgm:t>
        <a:bodyPr/>
        <a:lstStyle/>
        <a:p>
          <a:endParaRPr lang="en-US"/>
        </a:p>
      </dgm:t>
    </dgm:pt>
    <dgm:pt modelId="{1E4765D2-6306-4F14-B277-80494A9AA629}">
      <dgm:prSet phldrT="[Text]"/>
      <dgm:spPr>
        <a:solidFill>
          <a:srgbClr val="1B365D"/>
        </a:solidFill>
        <a:ln>
          <a:solidFill>
            <a:srgbClr val="FF0F00"/>
          </a:solidFill>
        </a:ln>
      </dgm:spPr>
      <dgm:t>
        <a:bodyPr/>
        <a:lstStyle/>
        <a:p>
          <a: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Phase III: </a:t>
          </a:r>
          <a:b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Aug. 29 – Sept. 9</a:t>
          </a:r>
          <a:endParaRPr lang="en-US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7B0F312A-C50B-4221-A0BB-958549F53EDB}" type="parTrans" cxnId="{28A459CC-BD5B-4F27-8C64-9C435D7BACA4}">
      <dgm:prSet/>
      <dgm:spPr/>
      <dgm:t>
        <a:bodyPr/>
        <a:lstStyle/>
        <a:p>
          <a:endParaRPr lang="en-US"/>
        </a:p>
      </dgm:t>
    </dgm:pt>
    <dgm:pt modelId="{27A69FD3-A8DF-4D10-A323-6088AA60A9E8}" type="sibTrans" cxnId="{28A459CC-BD5B-4F27-8C64-9C435D7BACA4}">
      <dgm:prSet/>
      <dgm:spPr/>
      <dgm:t>
        <a:bodyPr/>
        <a:lstStyle/>
        <a:p>
          <a:endParaRPr lang="en-US"/>
        </a:p>
      </dgm:t>
    </dgm:pt>
    <dgm:pt modelId="{7CF22295-AE08-4D73-B202-6FB4DAAF3179}">
      <dgm:prSet phldrT="[Text]" custT="1"/>
      <dgm:spPr>
        <a:solidFill>
          <a:srgbClr val="E0E0E0">
            <a:alpha val="90000"/>
          </a:srgbClr>
        </a:solidFill>
        <a:ln>
          <a:solidFill>
            <a:srgbClr val="FF0F00"/>
          </a:solidFill>
        </a:ln>
      </dgm:spPr>
      <dgm:t>
        <a:bodyPr/>
        <a:lstStyle/>
        <a:p>
          <a:r>
            <a:rPr lang="en-US" sz="16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Preliminary graduation rates published to review and, in infrequent cases, to appeal withdrawals since the last week of Phase I </a:t>
          </a:r>
          <a:r>
            <a:rPr lang="en-US" sz="16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only</a:t>
          </a:r>
          <a:endParaRPr lang="en-US" sz="1600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8336AAE-1D4E-42E4-8B92-21361C2CD4A0}" type="parTrans" cxnId="{6286AD76-A5EB-486F-BFD4-DE4E67AD6873}">
      <dgm:prSet/>
      <dgm:spPr/>
      <dgm:t>
        <a:bodyPr/>
        <a:lstStyle/>
        <a:p>
          <a:endParaRPr lang="en-US"/>
        </a:p>
      </dgm:t>
    </dgm:pt>
    <dgm:pt modelId="{3688F90F-B900-4E24-9BCD-450608AE01BF}" type="sibTrans" cxnId="{6286AD76-A5EB-486F-BFD4-DE4E67AD6873}">
      <dgm:prSet/>
      <dgm:spPr/>
      <dgm:t>
        <a:bodyPr/>
        <a:lstStyle/>
        <a:p>
          <a:endParaRPr lang="en-US"/>
        </a:p>
      </dgm:t>
    </dgm:pt>
    <dgm:pt modelId="{2B9DCFBB-B4D9-4A8D-A138-23801E708B08}">
      <dgm:prSet phldrT="[Text]"/>
      <dgm:spPr>
        <a:solidFill>
          <a:srgbClr val="1B365D"/>
        </a:solidFill>
        <a:ln>
          <a:solidFill>
            <a:srgbClr val="FF0F00"/>
          </a:solidFill>
        </a:ln>
      </dgm:spPr>
      <dgm:t>
        <a:bodyPr/>
        <a:lstStyle/>
        <a:p>
          <a: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Phase IV: </a:t>
          </a:r>
          <a:b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Oct. 10</a:t>
          </a:r>
          <a:endParaRPr lang="en-US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8C7245A-34BA-4A3E-B4DE-C88987C5D29E}" type="parTrans" cxnId="{DE43390E-BCE0-4224-81D1-B3CBA6D14928}">
      <dgm:prSet/>
      <dgm:spPr/>
      <dgm:t>
        <a:bodyPr/>
        <a:lstStyle/>
        <a:p>
          <a:endParaRPr lang="en-US"/>
        </a:p>
      </dgm:t>
    </dgm:pt>
    <dgm:pt modelId="{9830D507-DD43-4E4B-8C31-1C77FD1BE6C9}" type="sibTrans" cxnId="{DE43390E-BCE0-4224-81D1-B3CBA6D14928}">
      <dgm:prSet/>
      <dgm:spPr/>
      <dgm:t>
        <a:bodyPr/>
        <a:lstStyle/>
        <a:p>
          <a:endParaRPr lang="en-US"/>
        </a:p>
      </dgm:t>
    </dgm:pt>
    <dgm:pt modelId="{CFAAC417-4860-4424-8F3F-9CBF54265884}">
      <dgm:prSet phldrT="[Text]" custT="1"/>
      <dgm:spPr>
        <a:solidFill>
          <a:srgbClr val="E0E0E0">
            <a:alpha val="90000"/>
          </a:srgbClr>
        </a:solidFill>
        <a:ln>
          <a:solidFill>
            <a:srgbClr val="FF0F00"/>
          </a:solidFill>
        </a:ln>
      </dgm:spPr>
      <dgm:t>
        <a:bodyPr/>
        <a:lstStyle/>
        <a:p>
          <a:r>
            <a:rPr lang="en-US" sz="16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Final graduation rates published</a:t>
          </a:r>
          <a:endParaRPr lang="en-US" sz="16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536C0E1-2528-4FBB-9020-3D50D5F26AB9}" type="parTrans" cxnId="{53215F41-D3A7-405A-B74E-427242904B31}">
      <dgm:prSet/>
      <dgm:spPr/>
      <dgm:t>
        <a:bodyPr/>
        <a:lstStyle/>
        <a:p>
          <a:endParaRPr lang="en-US"/>
        </a:p>
      </dgm:t>
    </dgm:pt>
    <dgm:pt modelId="{D3C3B3F4-5784-4D24-BCF6-307C4EE92559}" type="sibTrans" cxnId="{53215F41-D3A7-405A-B74E-427242904B31}">
      <dgm:prSet/>
      <dgm:spPr/>
      <dgm:t>
        <a:bodyPr/>
        <a:lstStyle/>
        <a:p>
          <a:endParaRPr lang="en-US"/>
        </a:p>
      </dgm:t>
    </dgm:pt>
    <dgm:pt modelId="{01482C05-537E-4B8E-BA0D-7E5784A2E68F}">
      <dgm:prSet phldrT="[Text]"/>
      <dgm:spPr>
        <a:solidFill>
          <a:srgbClr val="E0E0E0">
            <a:alpha val="90000"/>
          </a:srgbClr>
        </a:solidFill>
        <a:ln>
          <a:solidFill>
            <a:srgbClr val="FF0F00"/>
          </a:solidFill>
        </a:ln>
      </dgm:spPr>
      <dgm:t>
        <a:bodyPr/>
        <a:lstStyle/>
        <a:p>
          <a:r>
            <a:rPr lang="en-US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Report completion types in EIS</a:t>
          </a:r>
          <a:endParaRPr lang="en-US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9188C49-0EEF-4232-A5FB-484BEA942621}" type="parTrans" cxnId="{878E0A84-8FF2-4D14-889A-C191134BBE2D}">
      <dgm:prSet/>
      <dgm:spPr/>
      <dgm:t>
        <a:bodyPr/>
        <a:lstStyle/>
        <a:p>
          <a:endParaRPr lang="en-US"/>
        </a:p>
      </dgm:t>
    </dgm:pt>
    <dgm:pt modelId="{FF329308-EA3C-4711-964D-A2F50A001FC9}" type="sibTrans" cxnId="{878E0A84-8FF2-4D14-889A-C191134BBE2D}">
      <dgm:prSet/>
      <dgm:spPr/>
      <dgm:t>
        <a:bodyPr/>
        <a:lstStyle/>
        <a:p>
          <a:endParaRPr lang="en-US"/>
        </a:p>
      </dgm:t>
    </dgm:pt>
    <dgm:pt modelId="{80C5C57F-FE0E-4537-BF2E-D9901AC5BF9D}">
      <dgm:prSet phldrT="[Text]" custT="1"/>
      <dgm:spPr>
        <a:solidFill>
          <a:srgbClr val="E0E0E0">
            <a:alpha val="90000"/>
          </a:srgbClr>
        </a:solidFill>
        <a:ln>
          <a:solidFill>
            <a:srgbClr val="FF0F00"/>
          </a:solidFill>
        </a:ln>
      </dgm:spPr>
      <dgm:t>
        <a:bodyPr/>
        <a:lstStyle/>
        <a:p>
          <a:r>
            <a:rPr lang="en-US" sz="16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Update summer graduation completion data</a:t>
          </a:r>
          <a:endParaRPr lang="en-US" sz="16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E3E2CB6C-D6C3-4562-8361-AFA345550714}" type="parTrans" cxnId="{4F47E408-8167-402C-90D6-ED2DBD23BB07}">
      <dgm:prSet/>
      <dgm:spPr/>
      <dgm:t>
        <a:bodyPr/>
        <a:lstStyle/>
        <a:p>
          <a:endParaRPr lang="en-US"/>
        </a:p>
      </dgm:t>
    </dgm:pt>
    <dgm:pt modelId="{3570E8BF-AF0B-43EC-AC30-6E3918F06562}" type="sibTrans" cxnId="{4F47E408-8167-402C-90D6-ED2DBD23BB07}">
      <dgm:prSet/>
      <dgm:spPr/>
      <dgm:t>
        <a:bodyPr/>
        <a:lstStyle/>
        <a:p>
          <a:endParaRPr lang="en-US"/>
        </a:p>
      </dgm:t>
    </dgm:pt>
    <dgm:pt modelId="{4072FE67-35DA-4518-9CE8-663090239126}">
      <dgm:prSet phldrT="[Text]" custT="1"/>
      <dgm:spPr>
        <a:solidFill>
          <a:srgbClr val="E0E0E0">
            <a:alpha val="90000"/>
          </a:srgbClr>
        </a:solidFill>
        <a:ln>
          <a:solidFill>
            <a:srgbClr val="FF0F00"/>
          </a:solidFill>
        </a:ln>
      </dgm:spPr>
      <dgm:t>
        <a:bodyPr/>
        <a:lstStyle/>
        <a:p>
          <a:r>
            <a:rPr lang="en-US" sz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Only students withdrawn </a:t>
          </a:r>
          <a:r>
            <a:rPr lang="en-US" sz="12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since the last week of Phase I </a:t>
          </a:r>
          <a:r>
            <a:rPr lang="en-US" sz="1200" b="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will be eligible for document uploads</a:t>
          </a:r>
          <a:endParaRPr lang="en-US" sz="16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0708C3B2-EFD0-4EE6-B57F-6527E77FC57C}" type="parTrans" cxnId="{06AA87C4-A7E4-42F2-91BC-E7FE8924F854}">
      <dgm:prSet/>
      <dgm:spPr/>
    </dgm:pt>
    <dgm:pt modelId="{B8469382-D126-4DB4-BB8B-220A3E53D25D}" type="sibTrans" cxnId="{06AA87C4-A7E4-42F2-91BC-E7FE8924F854}">
      <dgm:prSet/>
      <dgm:spPr/>
    </dgm:pt>
    <dgm:pt modelId="{FF7D3990-9DD9-4F8E-A002-7D0A35E8E3F3}" type="pres">
      <dgm:prSet presAssocID="{A5624D0D-D351-425E-9E56-1D115F9D5D3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6606B1-529E-4A6A-8BB1-2823CE52526E}" type="pres">
      <dgm:prSet presAssocID="{7B10BBA6-3F17-4CCF-B86B-D327BA498515}" presName="composite" presStyleCnt="0"/>
      <dgm:spPr/>
    </dgm:pt>
    <dgm:pt modelId="{320472E0-150C-4EC0-9479-1F6B72C25EF5}" type="pres">
      <dgm:prSet presAssocID="{7B10BBA6-3F17-4CCF-B86B-D327BA498515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AB1D69-EA46-4071-A525-04869F029643}" type="pres">
      <dgm:prSet presAssocID="{7B10BBA6-3F17-4CCF-B86B-D327BA498515}" presName="descendantText" presStyleLbl="alignAcc1" presStyleIdx="0" presStyleCnt="4" custLinFactNeighborY="-2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1C5BC2-96F4-45EB-AC50-2456DDA5FCE8}" type="pres">
      <dgm:prSet presAssocID="{B15BB80C-0C71-457F-96DC-5E787770FA48}" presName="sp" presStyleCnt="0"/>
      <dgm:spPr/>
    </dgm:pt>
    <dgm:pt modelId="{D02C5AE4-1F40-4916-8096-E3CB209F83F3}" type="pres">
      <dgm:prSet presAssocID="{8A2DA02D-7101-4CED-8860-261D156A0BA8}" presName="composite" presStyleCnt="0"/>
      <dgm:spPr/>
    </dgm:pt>
    <dgm:pt modelId="{5D4E0C66-1FCA-4056-AF99-61F57F726295}" type="pres">
      <dgm:prSet presAssocID="{8A2DA02D-7101-4CED-8860-261D156A0BA8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96F95A-232D-499C-B394-34394DF36210}" type="pres">
      <dgm:prSet presAssocID="{8A2DA02D-7101-4CED-8860-261D156A0BA8}" presName="descendantText" presStyleLbl="alignAcc1" presStyleIdx="1" presStyleCnt="4" custLinFactNeighborY="-2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BD7085-8205-4DD2-AEDF-BB404F915C77}" type="pres">
      <dgm:prSet presAssocID="{9C868639-0EE7-44A6-AE2C-7C023866EAB0}" presName="sp" presStyleCnt="0"/>
      <dgm:spPr/>
    </dgm:pt>
    <dgm:pt modelId="{234C92B2-40B6-4BE7-9A77-8CCC2C05D902}" type="pres">
      <dgm:prSet presAssocID="{1E4765D2-6306-4F14-B277-80494A9AA629}" presName="composite" presStyleCnt="0"/>
      <dgm:spPr/>
    </dgm:pt>
    <dgm:pt modelId="{32B584D2-7439-47E7-B448-3DBFAEE250F2}" type="pres">
      <dgm:prSet presAssocID="{1E4765D2-6306-4F14-B277-80494A9AA629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51ED4B-5C6F-434A-A658-EC4A8E61DC27}" type="pres">
      <dgm:prSet presAssocID="{1E4765D2-6306-4F14-B277-80494A9AA629}" presName="descendantText" presStyleLbl="alignAcc1" presStyleIdx="2" presStyleCnt="4" custLinFactNeighborY="-2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F0DA14-D26C-4B2C-B68A-C85FA3E2B74A}" type="pres">
      <dgm:prSet presAssocID="{27A69FD3-A8DF-4D10-A323-6088AA60A9E8}" presName="sp" presStyleCnt="0"/>
      <dgm:spPr/>
    </dgm:pt>
    <dgm:pt modelId="{42ABEA8C-38B6-42A8-A356-D029B1B859C8}" type="pres">
      <dgm:prSet presAssocID="{2B9DCFBB-B4D9-4A8D-A138-23801E708B08}" presName="composite" presStyleCnt="0"/>
      <dgm:spPr/>
    </dgm:pt>
    <dgm:pt modelId="{18AF3F7A-D785-41A7-A7AA-AD9BF318EA5A}" type="pres">
      <dgm:prSet presAssocID="{2B9DCFBB-B4D9-4A8D-A138-23801E708B08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54D8BA-4403-480E-99ED-8C82A064C083}" type="pres">
      <dgm:prSet presAssocID="{2B9DCFBB-B4D9-4A8D-A138-23801E708B08}" presName="descendantText" presStyleLbl="alignAcc1" presStyleIdx="3" presStyleCnt="4" custLinFactNeighborY="-2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9F2EAC-AF13-49D1-A3AD-452F1D7DB4B2}" type="presOf" srcId="{8A2DA02D-7101-4CED-8860-261D156A0BA8}" destId="{5D4E0C66-1FCA-4056-AF99-61F57F726295}" srcOrd="0" destOrd="0" presId="urn:microsoft.com/office/officeart/2005/8/layout/chevron2"/>
    <dgm:cxn modelId="{AD3A448D-10F0-48DA-A125-478A9781B517}" type="presOf" srcId="{A2AF26C5-0910-41A7-9833-ADC6345DE0DA}" destId="{4DAB1D69-EA46-4071-A525-04869F029643}" srcOrd="0" destOrd="1" presId="urn:microsoft.com/office/officeart/2005/8/layout/chevron2"/>
    <dgm:cxn modelId="{39FCC504-9194-4E71-9B86-412D2FADFFDE}" srcId="{7B10BBA6-3F17-4CCF-B86B-D327BA498515}" destId="{A2AF26C5-0910-41A7-9833-ADC6345DE0DA}" srcOrd="1" destOrd="0" parTransId="{C80525F3-CF75-4F3E-BEBD-5D2B29FB7555}" sibTransId="{0437F258-8FBF-4AE8-BD8E-3B4073633FB2}"/>
    <dgm:cxn modelId="{DDBB9496-5D74-4DC7-A55F-2D6A82C9C5D7}" srcId="{A5624D0D-D351-425E-9E56-1D115F9D5D39}" destId="{7B10BBA6-3F17-4CCF-B86B-D327BA498515}" srcOrd="0" destOrd="0" parTransId="{9F9F42DE-1735-40F2-9699-F74A8CF5F209}" sibTransId="{B15BB80C-0C71-457F-96DC-5E787770FA48}"/>
    <dgm:cxn modelId="{6286AD76-A5EB-486F-BFD4-DE4E67AD6873}" srcId="{1E4765D2-6306-4F14-B277-80494A9AA629}" destId="{7CF22295-AE08-4D73-B202-6FB4DAAF3179}" srcOrd="0" destOrd="0" parTransId="{18336AAE-1D4E-42E4-8B92-21361C2CD4A0}" sibTransId="{3688F90F-B900-4E24-9BCD-450608AE01BF}"/>
    <dgm:cxn modelId="{191F3F8F-8177-44D9-9580-9D20DE551065}" type="presOf" srcId="{2B9DCFBB-B4D9-4A8D-A138-23801E708B08}" destId="{18AF3F7A-D785-41A7-A7AA-AD9BF318EA5A}" srcOrd="0" destOrd="0" presId="urn:microsoft.com/office/officeart/2005/8/layout/chevron2"/>
    <dgm:cxn modelId="{28A459CC-BD5B-4F27-8C64-9C435D7BACA4}" srcId="{A5624D0D-D351-425E-9E56-1D115F9D5D39}" destId="{1E4765D2-6306-4F14-B277-80494A9AA629}" srcOrd="2" destOrd="0" parTransId="{7B0F312A-C50B-4221-A0BB-958549F53EDB}" sibTransId="{27A69FD3-A8DF-4D10-A323-6088AA60A9E8}"/>
    <dgm:cxn modelId="{DE43390E-BCE0-4224-81D1-B3CBA6D14928}" srcId="{A5624D0D-D351-425E-9E56-1D115F9D5D39}" destId="{2B9DCFBB-B4D9-4A8D-A138-23801E708B08}" srcOrd="3" destOrd="0" parTransId="{A8C7245A-34BA-4A3E-B4DE-C88987C5D29E}" sibTransId="{9830D507-DD43-4E4B-8C31-1C77FD1BE6C9}"/>
    <dgm:cxn modelId="{A4C29172-4FED-4239-8A07-2930F7E0A321}" srcId="{8A2DA02D-7101-4CED-8860-261D156A0BA8}" destId="{4657CAE7-F7C8-49B6-B1D4-E63469EC2CF0}" srcOrd="0" destOrd="0" parTransId="{AB30D944-6ED2-40F4-AD0A-0526BC54EA4D}" sibTransId="{9425F88A-A0ED-4562-996A-7FA0057E6CF8}"/>
    <dgm:cxn modelId="{BA384321-FB9F-41BB-A4B7-8B2A4A10B2E8}" type="presOf" srcId="{7B10BBA6-3F17-4CCF-B86B-D327BA498515}" destId="{320472E0-150C-4EC0-9479-1F6B72C25EF5}" srcOrd="0" destOrd="0" presId="urn:microsoft.com/office/officeart/2005/8/layout/chevron2"/>
    <dgm:cxn modelId="{253ECBD3-D9D7-4AB3-8FD3-20EB3ED343A1}" type="presOf" srcId="{CFAAC417-4860-4424-8F3F-9CBF54265884}" destId="{F454D8BA-4403-480E-99ED-8C82A064C083}" srcOrd="0" destOrd="0" presId="urn:microsoft.com/office/officeart/2005/8/layout/chevron2"/>
    <dgm:cxn modelId="{15FE85D8-F734-4A34-A721-70BE9BD0A410}" type="presOf" srcId="{4072FE67-35DA-4518-9CE8-663090239126}" destId="{6A96F95A-232D-499C-B394-34394DF36210}" srcOrd="0" destOrd="2" presId="urn:microsoft.com/office/officeart/2005/8/layout/chevron2"/>
    <dgm:cxn modelId="{C9E1DE81-D766-403B-9F2D-6352424C6365}" type="presOf" srcId="{80C5C57F-FE0E-4537-BF2E-D9901AC5BF9D}" destId="{6A96F95A-232D-499C-B394-34394DF36210}" srcOrd="0" destOrd="1" presId="urn:microsoft.com/office/officeart/2005/8/layout/chevron2"/>
    <dgm:cxn modelId="{217719DA-BCEC-4F63-8DDA-6AB1776E6D14}" srcId="{7B10BBA6-3F17-4CCF-B86B-D327BA498515}" destId="{EB11DDFB-A30E-43F6-A335-6566DAFACF80}" srcOrd="0" destOrd="0" parTransId="{FFB3390F-8374-4D6E-88C0-C2B431DED280}" sibTransId="{3192268A-DFFA-4C9B-9212-C1C6BEA978C7}"/>
    <dgm:cxn modelId="{5D812193-B9E7-4742-BA56-1A308BF27D70}" srcId="{A5624D0D-D351-425E-9E56-1D115F9D5D39}" destId="{8A2DA02D-7101-4CED-8860-261D156A0BA8}" srcOrd="1" destOrd="0" parTransId="{4740E082-85C1-4138-8316-FD4547C3CAEA}" sibTransId="{9C868639-0EE7-44A6-AE2C-7C023866EAB0}"/>
    <dgm:cxn modelId="{8DEBFF83-D3FB-4714-B99B-9F379E8D4943}" type="presOf" srcId="{4657CAE7-F7C8-49B6-B1D4-E63469EC2CF0}" destId="{6A96F95A-232D-499C-B394-34394DF36210}" srcOrd="0" destOrd="0" presId="urn:microsoft.com/office/officeart/2005/8/layout/chevron2"/>
    <dgm:cxn modelId="{EB3E3A15-089B-4B90-8756-E2265A3B7895}" type="presOf" srcId="{1E4765D2-6306-4F14-B277-80494A9AA629}" destId="{32B584D2-7439-47E7-B448-3DBFAEE250F2}" srcOrd="0" destOrd="0" presId="urn:microsoft.com/office/officeart/2005/8/layout/chevron2"/>
    <dgm:cxn modelId="{60CF6ADE-C54D-49CD-B39A-5657652A06E8}" type="presOf" srcId="{A5624D0D-D351-425E-9E56-1D115F9D5D39}" destId="{FF7D3990-9DD9-4F8E-A002-7D0A35E8E3F3}" srcOrd="0" destOrd="0" presId="urn:microsoft.com/office/officeart/2005/8/layout/chevron2"/>
    <dgm:cxn modelId="{53215F41-D3A7-405A-B74E-427242904B31}" srcId="{2B9DCFBB-B4D9-4A8D-A138-23801E708B08}" destId="{CFAAC417-4860-4424-8F3F-9CBF54265884}" srcOrd="0" destOrd="0" parTransId="{1536C0E1-2528-4FBB-9020-3D50D5F26AB9}" sibTransId="{D3C3B3F4-5784-4D24-BCF6-307C4EE92559}"/>
    <dgm:cxn modelId="{FBF79CAD-3A24-45EB-9489-7838368F2446}" type="presOf" srcId="{01482C05-537E-4B8E-BA0D-7E5784A2E68F}" destId="{4DAB1D69-EA46-4071-A525-04869F029643}" srcOrd="0" destOrd="2" presId="urn:microsoft.com/office/officeart/2005/8/layout/chevron2"/>
    <dgm:cxn modelId="{A3C4E7E8-64FD-452D-8A6F-5C63BEDE818A}" type="presOf" srcId="{EB11DDFB-A30E-43F6-A335-6566DAFACF80}" destId="{4DAB1D69-EA46-4071-A525-04869F029643}" srcOrd="0" destOrd="0" presId="urn:microsoft.com/office/officeart/2005/8/layout/chevron2"/>
    <dgm:cxn modelId="{878E0A84-8FF2-4D14-889A-C191134BBE2D}" srcId="{7B10BBA6-3F17-4CCF-B86B-D327BA498515}" destId="{01482C05-537E-4B8E-BA0D-7E5784A2E68F}" srcOrd="2" destOrd="0" parTransId="{99188C49-0EEF-4232-A5FB-484BEA942621}" sibTransId="{FF329308-EA3C-4711-964D-A2F50A001FC9}"/>
    <dgm:cxn modelId="{06AA87C4-A7E4-42F2-91BC-E7FE8924F854}" srcId="{80C5C57F-FE0E-4537-BF2E-D9901AC5BF9D}" destId="{4072FE67-35DA-4518-9CE8-663090239126}" srcOrd="0" destOrd="0" parTransId="{0708C3B2-EFD0-4EE6-B57F-6527E77FC57C}" sibTransId="{B8469382-D126-4DB4-BB8B-220A3E53D25D}"/>
    <dgm:cxn modelId="{AD9C52ED-42E1-4C45-9248-BA42B63D1C61}" type="presOf" srcId="{7CF22295-AE08-4D73-B202-6FB4DAAF3179}" destId="{0451ED4B-5C6F-434A-A658-EC4A8E61DC27}" srcOrd="0" destOrd="0" presId="urn:microsoft.com/office/officeart/2005/8/layout/chevron2"/>
    <dgm:cxn modelId="{4F47E408-8167-402C-90D6-ED2DBD23BB07}" srcId="{8A2DA02D-7101-4CED-8860-261D156A0BA8}" destId="{80C5C57F-FE0E-4537-BF2E-D9901AC5BF9D}" srcOrd="1" destOrd="0" parTransId="{E3E2CB6C-D6C3-4562-8361-AFA345550714}" sibTransId="{3570E8BF-AF0B-43EC-AC30-6E3918F06562}"/>
    <dgm:cxn modelId="{87A04C33-4270-4C15-92AD-3B017E29C407}" type="presParOf" srcId="{FF7D3990-9DD9-4F8E-A002-7D0A35E8E3F3}" destId="{4D6606B1-529E-4A6A-8BB1-2823CE52526E}" srcOrd="0" destOrd="0" presId="urn:microsoft.com/office/officeart/2005/8/layout/chevron2"/>
    <dgm:cxn modelId="{222E3994-D0F9-4FA8-9989-8EA4AA249F09}" type="presParOf" srcId="{4D6606B1-529E-4A6A-8BB1-2823CE52526E}" destId="{320472E0-150C-4EC0-9479-1F6B72C25EF5}" srcOrd="0" destOrd="0" presId="urn:microsoft.com/office/officeart/2005/8/layout/chevron2"/>
    <dgm:cxn modelId="{F6104DC8-E2B0-4F4D-B189-D7653F4AEFA3}" type="presParOf" srcId="{4D6606B1-529E-4A6A-8BB1-2823CE52526E}" destId="{4DAB1D69-EA46-4071-A525-04869F029643}" srcOrd="1" destOrd="0" presId="urn:microsoft.com/office/officeart/2005/8/layout/chevron2"/>
    <dgm:cxn modelId="{DCDAA28D-9F4F-4E83-B411-A35D553B7C85}" type="presParOf" srcId="{FF7D3990-9DD9-4F8E-A002-7D0A35E8E3F3}" destId="{491C5BC2-96F4-45EB-AC50-2456DDA5FCE8}" srcOrd="1" destOrd="0" presId="urn:microsoft.com/office/officeart/2005/8/layout/chevron2"/>
    <dgm:cxn modelId="{41D95A01-4FBA-41DC-BBC9-391821EE9450}" type="presParOf" srcId="{FF7D3990-9DD9-4F8E-A002-7D0A35E8E3F3}" destId="{D02C5AE4-1F40-4916-8096-E3CB209F83F3}" srcOrd="2" destOrd="0" presId="urn:microsoft.com/office/officeart/2005/8/layout/chevron2"/>
    <dgm:cxn modelId="{3209FC52-5DAA-4967-A4B2-AA95AA6FFB2B}" type="presParOf" srcId="{D02C5AE4-1F40-4916-8096-E3CB209F83F3}" destId="{5D4E0C66-1FCA-4056-AF99-61F57F726295}" srcOrd="0" destOrd="0" presId="urn:microsoft.com/office/officeart/2005/8/layout/chevron2"/>
    <dgm:cxn modelId="{2DF7B48E-599B-4D82-9B9D-EA0267C6DFF3}" type="presParOf" srcId="{D02C5AE4-1F40-4916-8096-E3CB209F83F3}" destId="{6A96F95A-232D-499C-B394-34394DF36210}" srcOrd="1" destOrd="0" presId="urn:microsoft.com/office/officeart/2005/8/layout/chevron2"/>
    <dgm:cxn modelId="{9070F3FD-6163-4A34-B2C3-A0C4AE21EB5C}" type="presParOf" srcId="{FF7D3990-9DD9-4F8E-A002-7D0A35E8E3F3}" destId="{2DBD7085-8205-4DD2-AEDF-BB404F915C77}" srcOrd="3" destOrd="0" presId="urn:microsoft.com/office/officeart/2005/8/layout/chevron2"/>
    <dgm:cxn modelId="{E08F38EE-53CE-49D6-AD9D-8BB38377FA1A}" type="presParOf" srcId="{FF7D3990-9DD9-4F8E-A002-7D0A35E8E3F3}" destId="{234C92B2-40B6-4BE7-9A77-8CCC2C05D902}" srcOrd="4" destOrd="0" presId="urn:microsoft.com/office/officeart/2005/8/layout/chevron2"/>
    <dgm:cxn modelId="{6A2D1B9D-6468-4D1B-B0FE-D8A0EE27EFEB}" type="presParOf" srcId="{234C92B2-40B6-4BE7-9A77-8CCC2C05D902}" destId="{32B584D2-7439-47E7-B448-3DBFAEE250F2}" srcOrd="0" destOrd="0" presId="urn:microsoft.com/office/officeart/2005/8/layout/chevron2"/>
    <dgm:cxn modelId="{A2097D80-5822-40E9-A83C-FD3800583601}" type="presParOf" srcId="{234C92B2-40B6-4BE7-9A77-8CCC2C05D902}" destId="{0451ED4B-5C6F-434A-A658-EC4A8E61DC27}" srcOrd="1" destOrd="0" presId="urn:microsoft.com/office/officeart/2005/8/layout/chevron2"/>
    <dgm:cxn modelId="{4637E979-492F-4BF9-A083-4B11755A3809}" type="presParOf" srcId="{FF7D3990-9DD9-4F8E-A002-7D0A35E8E3F3}" destId="{90F0DA14-D26C-4B2C-B68A-C85FA3E2B74A}" srcOrd="5" destOrd="0" presId="urn:microsoft.com/office/officeart/2005/8/layout/chevron2"/>
    <dgm:cxn modelId="{816622A6-8EDE-4622-98F3-BACE74E6CE52}" type="presParOf" srcId="{FF7D3990-9DD9-4F8E-A002-7D0A35E8E3F3}" destId="{42ABEA8C-38B6-42A8-A356-D029B1B859C8}" srcOrd="6" destOrd="0" presId="urn:microsoft.com/office/officeart/2005/8/layout/chevron2"/>
    <dgm:cxn modelId="{8343ADFA-4A88-4D9F-9BD6-185D67830820}" type="presParOf" srcId="{42ABEA8C-38B6-42A8-A356-D029B1B859C8}" destId="{18AF3F7A-D785-41A7-A7AA-AD9BF318EA5A}" srcOrd="0" destOrd="0" presId="urn:microsoft.com/office/officeart/2005/8/layout/chevron2"/>
    <dgm:cxn modelId="{FFA40E93-F0D9-47A5-9C16-5E212C568949}" type="presParOf" srcId="{42ABEA8C-38B6-42A8-A356-D029B1B859C8}" destId="{F454D8BA-4403-480E-99ED-8C82A064C08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0472E0-150C-4EC0-9479-1F6B72C25EF5}">
      <dsp:nvSpPr>
        <dsp:cNvPr id="0" name=""/>
        <dsp:cNvSpPr/>
      </dsp:nvSpPr>
      <dsp:spPr>
        <a:xfrm rot="5400000">
          <a:off x="-202256" y="202921"/>
          <a:ext cx="1348375" cy="943863"/>
        </a:xfrm>
        <a:prstGeom prst="chevron">
          <a:avLst/>
        </a:prstGeom>
        <a:solidFill>
          <a:srgbClr val="1B365D"/>
        </a:solidFill>
        <a:ln w="25400" cap="flat" cmpd="sng" algn="ctr">
          <a:solidFill>
            <a:srgbClr val="FF0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Phase I: </a:t>
          </a:r>
          <a:br>
            <a:rPr lang="en-US" sz="9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en-US" sz="9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Feb. 16 – June 15</a:t>
          </a:r>
          <a:endParaRPr lang="en-US" sz="9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 rot="-5400000">
        <a:off x="1" y="472597"/>
        <a:ext cx="943863" cy="404512"/>
      </dsp:txXfrm>
    </dsp:sp>
    <dsp:sp modelId="{4DAB1D69-EA46-4071-A525-04869F029643}">
      <dsp:nvSpPr>
        <dsp:cNvPr id="0" name=""/>
        <dsp:cNvSpPr/>
      </dsp:nvSpPr>
      <dsp:spPr>
        <a:xfrm rot="5400000">
          <a:off x="4415209" y="-3471346"/>
          <a:ext cx="876444" cy="7819136"/>
        </a:xfrm>
        <a:prstGeom prst="round2SameRect">
          <a:avLst/>
        </a:prstGeom>
        <a:solidFill>
          <a:srgbClr val="E0E0E0">
            <a:alpha val="90000"/>
          </a:srgbClr>
        </a:solidFill>
        <a:ln w="25400" cap="flat" cmpd="sng" algn="ctr">
          <a:solidFill>
            <a:srgbClr val="FF0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Correct student data in EIS</a:t>
          </a:r>
          <a:endParaRPr lang="en-US" sz="14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Upload required documentation</a:t>
          </a:r>
          <a:endParaRPr lang="en-US" sz="14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Report completion types in EIS</a:t>
          </a:r>
          <a:endParaRPr lang="en-US" sz="14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 rot="-5400000">
        <a:off x="943863" y="42784"/>
        <a:ext cx="7776352" cy="790876"/>
      </dsp:txXfrm>
    </dsp:sp>
    <dsp:sp modelId="{5D4E0C66-1FCA-4056-AF99-61F57F726295}">
      <dsp:nvSpPr>
        <dsp:cNvPr id="0" name=""/>
        <dsp:cNvSpPr/>
      </dsp:nvSpPr>
      <dsp:spPr>
        <a:xfrm rot="5400000">
          <a:off x="-202256" y="1405607"/>
          <a:ext cx="1348375" cy="943863"/>
        </a:xfrm>
        <a:prstGeom prst="chevron">
          <a:avLst/>
        </a:prstGeom>
        <a:solidFill>
          <a:srgbClr val="1B365D"/>
        </a:solidFill>
        <a:ln w="25400" cap="flat" cmpd="sng" algn="ctr">
          <a:solidFill>
            <a:srgbClr val="FF0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Phase II: </a:t>
          </a:r>
          <a:br>
            <a:rPr lang="en-US" sz="9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en-US" sz="9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July 25 – Aug. 12</a:t>
          </a:r>
          <a:endParaRPr lang="en-US" sz="9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 rot="-5400000">
        <a:off x="1" y="1675283"/>
        <a:ext cx="943863" cy="404512"/>
      </dsp:txXfrm>
    </dsp:sp>
    <dsp:sp modelId="{6A96F95A-232D-499C-B394-34394DF36210}">
      <dsp:nvSpPr>
        <dsp:cNvPr id="0" name=""/>
        <dsp:cNvSpPr/>
      </dsp:nvSpPr>
      <dsp:spPr>
        <a:xfrm rot="5400000">
          <a:off x="4415209" y="-2269914"/>
          <a:ext cx="876444" cy="7819136"/>
        </a:xfrm>
        <a:prstGeom prst="round2SameRect">
          <a:avLst/>
        </a:prstGeom>
        <a:solidFill>
          <a:srgbClr val="E0E0E0">
            <a:alpha val="90000"/>
          </a:srgbClr>
        </a:solidFill>
        <a:ln w="25400" cap="flat" cmpd="sng" algn="ctr">
          <a:solidFill>
            <a:srgbClr val="FF0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Appeals window opens</a:t>
          </a:r>
          <a:endParaRPr lang="en-US" sz="16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Update summer graduation completion data</a:t>
          </a:r>
          <a:endParaRPr lang="en-US" sz="16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Only students withdrawn </a:t>
          </a:r>
          <a:r>
            <a:rPr lang="en-US" sz="12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since the last week of Phase I </a:t>
          </a:r>
          <a:r>
            <a:rPr lang="en-US" sz="1200" b="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will be eligible for document uploads</a:t>
          </a:r>
          <a:endParaRPr lang="en-US" sz="16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 rot="-5400000">
        <a:off x="943863" y="1244216"/>
        <a:ext cx="7776352" cy="790876"/>
      </dsp:txXfrm>
    </dsp:sp>
    <dsp:sp modelId="{32B584D2-7439-47E7-B448-3DBFAEE250F2}">
      <dsp:nvSpPr>
        <dsp:cNvPr id="0" name=""/>
        <dsp:cNvSpPr/>
      </dsp:nvSpPr>
      <dsp:spPr>
        <a:xfrm rot="5400000">
          <a:off x="-202256" y="2608292"/>
          <a:ext cx="1348375" cy="943863"/>
        </a:xfrm>
        <a:prstGeom prst="chevron">
          <a:avLst/>
        </a:prstGeom>
        <a:solidFill>
          <a:srgbClr val="1B365D"/>
        </a:solidFill>
        <a:ln w="25400" cap="flat" cmpd="sng" algn="ctr">
          <a:solidFill>
            <a:srgbClr val="FF0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Phase III: </a:t>
          </a:r>
          <a:br>
            <a:rPr lang="en-US" sz="9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en-US" sz="9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Aug. 29 – Sept. 9</a:t>
          </a:r>
          <a:endParaRPr lang="en-US" sz="9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 rot="-5400000">
        <a:off x="1" y="2877968"/>
        <a:ext cx="943863" cy="404512"/>
      </dsp:txXfrm>
    </dsp:sp>
    <dsp:sp modelId="{0451ED4B-5C6F-434A-A658-EC4A8E61DC27}">
      <dsp:nvSpPr>
        <dsp:cNvPr id="0" name=""/>
        <dsp:cNvSpPr/>
      </dsp:nvSpPr>
      <dsp:spPr>
        <a:xfrm rot="5400000">
          <a:off x="4415209" y="-1067229"/>
          <a:ext cx="876444" cy="7819136"/>
        </a:xfrm>
        <a:prstGeom prst="round2SameRect">
          <a:avLst/>
        </a:prstGeom>
        <a:solidFill>
          <a:srgbClr val="E0E0E0">
            <a:alpha val="90000"/>
          </a:srgbClr>
        </a:solidFill>
        <a:ln w="25400" cap="flat" cmpd="sng" algn="ctr">
          <a:solidFill>
            <a:srgbClr val="FF0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Preliminary graduation rates published to review and, in infrequent cases, to appeal withdrawals since the last week of Phase I </a:t>
          </a:r>
          <a:r>
            <a:rPr lang="en-US" sz="16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only</a:t>
          </a:r>
          <a:endParaRPr lang="en-US" sz="16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 rot="-5400000">
        <a:off x="943863" y="2446901"/>
        <a:ext cx="7776352" cy="790876"/>
      </dsp:txXfrm>
    </dsp:sp>
    <dsp:sp modelId="{18AF3F7A-D785-41A7-A7AA-AD9BF318EA5A}">
      <dsp:nvSpPr>
        <dsp:cNvPr id="0" name=""/>
        <dsp:cNvSpPr/>
      </dsp:nvSpPr>
      <dsp:spPr>
        <a:xfrm rot="5400000">
          <a:off x="-202256" y="3810978"/>
          <a:ext cx="1348375" cy="943863"/>
        </a:xfrm>
        <a:prstGeom prst="chevron">
          <a:avLst/>
        </a:prstGeom>
        <a:solidFill>
          <a:srgbClr val="1B365D"/>
        </a:solidFill>
        <a:ln w="25400" cap="flat" cmpd="sng" algn="ctr">
          <a:solidFill>
            <a:srgbClr val="FF0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Phase IV: </a:t>
          </a:r>
          <a:br>
            <a:rPr lang="en-US" sz="9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en-US" sz="9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Oct. 10</a:t>
          </a:r>
          <a:endParaRPr lang="en-US" sz="9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 rot="-5400000">
        <a:off x="1" y="4080654"/>
        <a:ext cx="943863" cy="404512"/>
      </dsp:txXfrm>
    </dsp:sp>
    <dsp:sp modelId="{F454D8BA-4403-480E-99ED-8C82A064C083}">
      <dsp:nvSpPr>
        <dsp:cNvPr id="0" name=""/>
        <dsp:cNvSpPr/>
      </dsp:nvSpPr>
      <dsp:spPr>
        <a:xfrm rot="5400000">
          <a:off x="4415209" y="135456"/>
          <a:ext cx="876444" cy="7819136"/>
        </a:xfrm>
        <a:prstGeom prst="round2SameRect">
          <a:avLst/>
        </a:prstGeom>
        <a:solidFill>
          <a:srgbClr val="E0E0E0">
            <a:alpha val="90000"/>
          </a:srgbClr>
        </a:solidFill>
        <a:ln w="25400" cap="flat" cmpd="sng" algn="ctr">
          <a:solidFill>
            <a:srgbClr val="FF0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Final graduation rates published</a:t>
          </a:r>
          <a:endParaRPr lang="en-US" sz="16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 rot="-5400000">
        <a:off x="943863" y="3649586"/>
        <a:ext cx="7776352" cy="7908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15C489-13D8-4E4A-8AF0-8232AD4244F9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0D316-367A-4006-BE74-80BBDE855F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326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And, of course, if you have questions, you can always </a:t>
            </a:r>
            <a:r>
              <a:rPr lang="en-US" smtClean="0"/>
              <a:t>email TNED.Graduates@tn.gov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0D316-367A-4006-BE74-80BBDE855FE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8882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baseline="0" dirty="0" smtClean="0"/>
              <a:t> – out of state</a:t>
            </a:r>
          </a:p>
          <a:p>
            <a:r>
              <a:rPr lang="en-US" baseline="0" dirty="0" smtClean="0"/>
              <a:t>3 – need subsequent enrollment</a:t>
            </a:r>
          </a:p>
          <a:p>
            <a:r>
              <a:rPr lang="en-US" baseline="0" dirty="0" smtClean="0"/>
              <a:t>10 – homeschool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0D316-367A-4006-BE74-80BBDE855FE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7420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38603"/>
            <a:ext cx="88392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" y="5461001"/>
            <a:ext cx="88392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9144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Name, Position | Date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7400" y="1133475"/>
            <a:ext cx="5029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5742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accent5">
                  <a:lumMod val="60000"/>
                  <a:lumOff val="40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625" y="6139372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83884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6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6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625" y="6139372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48185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7244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625" y="6139372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64569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44455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962993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962993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Yellow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100678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Gray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96299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209801"/>
            <a:ext cx="39624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5562600"/>
            <a:ext cx="40386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Name, Position</a:t>
            </a:r>
          </a:p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4445001"/>
            <a:ext cx="39624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381000"/>
            <a:ext cx="234696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5597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590800" y="3874770"/>
            <a:ext cx="65532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3962400"/>
            <a:ext cx="63246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509" t="13397" r="9549" b="13397"/>
          <a:stretch/>
        </p:blipFill>
        <p:spPr>
          <a:xfrm>
            <a:off x="152400" y="3766736"/>
            <a:ext cx="2514600" cy="24563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85489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05800" y="6019800"/>
            <a:ext cx="866774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9997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625" y="6139372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0601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625" y="6139372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7065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625" y="6139372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6339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1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1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625" y="6139372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3510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625" y="6139372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8326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0326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300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0" r:id="rId2"/>
    <p:sldLayoutId id="2147483649" r:id="rId3"/>
    <p:sldLayoutId id="2147483680" r:id="rId4"/>
    <p:sldLayoutId id="2147483679" r:id="rId5"/>
    <p:sldLayoutId id="2147483668" r:id="rId6"/>
    <p:sldLayoutId id="2147483665" r:id="rId7"/>
    <p:sldLayoutId id="2147483672" r:id="rId8"/>
    <p:sldLayoutId id="2147483673" r:id="rId9"/>
    <p:sldLayoutId id="2147483671" r:id="rId10"/>
    <p:sldLayoutId id="2147483674" r:id="rId11"/>
    <p:sldLayoutId id="2147483662" r:id="rId12"/>
    <p:sldLayoutId id="2147483663" r:id="rId13"/>
    <p:sldLayoutId id="2147483676" r:id="rId14"/>
    <p:sldLayoutId id="2147483677" r:id="rId15"/>
    <p:sldLayoutId id="2147483675" r:id="rId16"/>
    <p:sldLayoutId id="2147483678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TNED.Graduates@tn.gov" TargetMode="Externa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TNED.Graduates@tn.gov" TargetMode="Externa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TNED.Graduates@tn.gov" TargetMode="Externa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64001"/>
            <a:ext cx="8839200" cy="1422399"/>
          </a:xfrm>
        </p:spPr>
        <p:txBody>
          <a:bodyPr/>
          <a:lstStyle/>
          <a:p>
            <a:r>
              <a:rPr lang="en-US" dirty="0" smtClean="0"/>
              <a:t>Graduation Cohort Process: Timeline and Overview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152400" y="5410200"/>
            <a:ext cx="8839200" cy="812800"/>
          </a:xfrm>
        </p:spPr>
        <p:txBody>
          <a:bodyPr/>
          <a:lstStyle/>
          <a:p>
            <a:r>
              <a:rPr lang="en-US" dirty="0" smtClean="0"/>
              <a:t>April 21, 2016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Mary </a:t>
            </a:r>
            <a:r>
              <a:rPr lang="en-US" dirty="0" err="1" smtClean="0"/>
              <a:t>Batiwalla</a:t>
            </a:r>
            <a:r>
              <a:rPr lang="en-US" dirty="0" smtClean="0"/>
              <a:t>, Executive Director – Office of Accountability</a:t>
            </a:r>
          </a:p>
          <a:p>
            <a:r>
              <a:rPr lang="en-US" dirty="0" smtClean="0"/>
              <a:t>Evan Kramer, Project Manager – Office of Accountability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7926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Resources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600" y="1358702"/>
            <a:ext cx="8763000" cy="4627959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495300" y="2438400"/>
            <a:ext cx="8153400" cy="381000"/>
          </a:xfrm>
          <a:prstGeom prst="roundRect">
            <a:avLst>
              <a:gd name="adj" fmla="val 7663"/>
            </a:avLst>
          </a:prstGeom>
          <a:noFill/>
          <a:ln>
            <a:solidFill>
              <a:srgbClr val="FF0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262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Summary: Timeline, Processes, Resources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different about the graduation rate process this year?</a:t>
            </a:r>
          </a:p>
          <a:p>
            <a:pPr lvl="1"/>
            <a:r>
              <a:rPr lang="en-US" dirty="0" smtClean="0"/>
              <a:t>Document review has begun; earlier approvals/denials</a:t>
            </a:r>
          </a:p>
          <a:p>
            <a:r>
              <a:rPr lang="en-US" dirty="0" smtClean="0"/>
              <a:t>When should I enter/correct and, upload documents?</a:t>
            </a:r>
          </a:p>
          <a:p>
            <a:pPr lvl="1"/>
            <a:r>
              <a:rPr lang="en-US" dirty="0" smtClean="0"/>
              <a:t>By </a:t>
            </a:r>
            <a:r>
              <a:rPr lang="en-US" b="1" dirty="0" smtClean="0"/>
              <a:t>June 15, 2016 </a:t>
            </a:r>
            <a:r>
              <a:rPr lang="en-US" dirty="0" smtClean="0"/>
              <a:t>for fall/spring graduates</a:t>
            </a:r>
          </a:p>
          <a:p>
            <a:pPr lvl="1"/>
            <a:r>
              <a:rPr lang="en-US" dirty="0" smtClean="0"/>
              <a:t>By </a:t>
            </a:r>
            <a:r>
              <a:rPr lang="en-US" b="1" dirty="0" smtClean="0"/>
              <a:t>August 12, 2016</a:t>
            </a:r>
            <a:r>
              <a:rPr lang="en-US" dirty="0" smtClean="0"/>
              <a:t> for summer graduates</a:t>
            </a:r>
          </a:p>
          <a:p>
            <a:r>
              <a:rPr lang="en-US" dirty="0" smtClean="0"/>
              <a:t>What resources can I consult to help answer my questions?</a:t>
            </a:r>
          </a:p>
          <a:p>
            <a:pPr lvl="1"/>
            <a:r>
              <a:rPr lang="en-US" dirty="0" smtClean="0"/>
              <a:t>Instructions page of Cohort application</a:t>
            </a:r>
          </a:p>
          <a:p>
            <a:pPr lvl="1"/>
            <a:r>
              <a:rPr lang="en-US" dirty="0" smtClean="0"/>
              <a:t>If still unanswered, </a:t>
            </a:r>
            <a:r>
              <a:rPr lang="en-US" dirty="0" smtClean="0">
                <a:hlinkClick r:id="rId2"/>
              </a:rPr>
              <a:t>TNED.Graduates@tn.gov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0588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Federal Requirements and Definitions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809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Federal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Child Left Behind (NCLB):</a:t>
            </a:r>
          </a:p>
          <a:p>
            <a:pPr lvl="1"/>
            <a:r>
              <a:rPr lang="en-US" dirty="0" smtClean="0"/>
              <a:t>Required to calculate 4-year adjusted cohort graduation rate</a:t>
            </a:r>
          </a:p>
          <a:p>
            <a:pPr lvl="1"/>
            <a:r>
              <a:rPr lang="en-US" dirty="0" smtClean="0"/>
              <a:t>Standardized reporting and accountability </a:t>
            </a:r>
            <a:r>
              <a:rPr lang="en-US" smtClean="0"/>
              <a:t>across states</a:t>
            </a:r>
            <a:endParaRPr lang="en-US" dirty="0" smtClean="0"/>
          </a:p>
          <a:p>
            <a:pPr lvl="1"/>
            <a:r>
              <a:rPr lang="en-US" dirty="0" smtClean="0"/>
              <a:t>Prescriptive guidance</a:t>
            </a:r>
          </a:p>
          <a:p>
            <a:r>
              <a:rPr lang="en-US" dirty="0" smtClean="0"/>
              <a:t>Every Student Succeeds Act (ESSA): </a:t>
            </a:r>
          </a:p>
          <a:p>
            <a:pPr lvl="1"/>
            <a:r>
              <a:rPr lang="en-US" dirty="0"/>
              <a:t>Still awaiting guidance from USED regarding possible changes to graduation rate </a:t>
            </a:r>
            <a:r>
              <a:rPr lang="en-US" dirty="0" smtClean="0"/>
              <a:t>calculations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805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Federal Definition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34 C.F.R. §200.19(b)(1)(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) – (iv):</a:t>
                </a:r>
              </a:p>
              <a:p>
                <a:pPr lvl="1"/>
                <a:r>
                  <a:rPr lang="en-US" dirty="0" smtClean="0"/>
                  <a:t>“The </a:t>
                </a:r>
                <a:r>
                  <a:rPr lang="en-US" b="1" dirty="0" smtClean="0"/>
                  <a:t>four-year</a:t>
                </a:r>
                <a:r>
                  <a:rPr lang="en-US" dirty="0" smtClean="0"/>
                  <a:t> adjusted cohort graduation rate … is the number of students who </a:t>
                </a:r>
                <a:r>
                  <a:rPr lang="en-US" b="1" dirty="0" smtClean="0"/>
                  <a:t>graduate </a:t>
                </a:r>
                <a:r>
                  <a:rPr lang="en-US" dirty="0" smtClean="0"/>
                  <a:t>in four years with a regular high school diploma divided by the number of students who form the adjusted </a:t>
                </a:r>
                <a:r>
                  <a:rPr lang="en-US" b="1" dirty="0" smtClean="0"/>
                  <a:t>cohort for the graduating class</a:t>
                </a:r>
                <a:r>
                  <a:rPr lang="en-US" dirty="0" smtClean="0"/>
                  <a:t>.”</a:t>
                </a:r>
              </a:p>
              <a:p>
                <a:pPr marL="0" indent="0">
                  <a:buNone/>
                </a:pPr>
                <a:endParaRPr lang="en-US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Number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of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students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who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graduate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in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four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years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(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regular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diploma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Number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of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students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in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graduating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class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cohort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dirty="0" smtClean="0"/>
              </a:p>
              <a:p>
                <a:r>
                  <a:rPr lang="en-US" dirty="0" smtClean="0"/>
                  <a:t>“Adjusted”:</a:t>
                </a:r>
              </a:p>
              <a:p>
                <a:pPr lvl="1"/>
                <a:r>
                  <a:rPr lang="en-US" dirty="0" smtClean="0"/>
                  <a:t>Adding students who join the cohort </a:t>
                </a:r>
              </a:p>
              <a:p>
                <a:pPr lvl="1"/>
                <a:r>
                  <a:rPr lang="en-US" dirty="0" smtClean="0"/>
                  <a:t>Removing students who leave cohort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74" t="-984" r="-9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67996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Graduates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Which students count as </a:t>
            </a:r>
            <a:r>
              <a:rPr lang="en-US" b="1" dirty="0" smtClean="0"/>
              <a:t>graduates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Students who receive a </a:t>
            </a:r>
            <a:r>
              <a:rPr lang="en-US" b="1" dirty="0" smtClean="0"/>
              <a:t>regular education </a:t>
            </a:r>
            <a:r>
              <a:rPr lang="en-US" dirty="0" smtClean="0"/>
              <a:t>diploma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  <a:p>
            <a:pPr marL="457200" lvl="1" indent="0" algn="ctr">
              <a:buNone/>
            </a:pPr>
            <a:r>
              <a:rPr lang="en-US" b="1" dirty="0" smtClean="0"/>
              <a:t>AND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Students who graduate on time</a:t>
            </a:r>
          </a:p>
          <a:p>
            <a:pPr lvl="2"/>
            <a:r>
              <a:rPr lang="en-US" dirty="0" smtClean="0"/>
              <a:t>Students who graduate in </a:t>
            </a:r>
            <a:r>
              <a:rPr lang="en-US" b="1" dirty="0" smtClean="0"/>
              <a:t>less than 4 years</a:t>
            </a:r>
          </a:p>
          <a:p>
            <a:pPr lvl="2"/>
            <a:r>
              <a:rPr lang="en-US" dirty="0" smtClean="0"/>
              <a:t>Students who graduate in </a:t>
            </a:r>
            <a:r>
              <a:rPr lang="en-US" b="1" dirty="0" smtClean="0"/>
              <a:t>4 years</a:t>
            </a:r>
          </a:p>
          <a:p>
            <a:pPr lvl="2"/>
            <a:r>
              <a:rPr lang="en-US" dirty="0" smtClean="0"/>
              <a:t>Students who graduate in </a:t>
            </a:r>
            <a:r>
              <a:rPr lang="en-US" b="1" dirty="0" smtClean="0"/>
              <a:t>4 years plus a summer </a:t>
            </a:r>
            <a:r>
              <a:rPr lang="en-US" dirty="0" smtClean="0"/>
              <a:t>(state option)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Which students do not count as graduates?</a:t>
            </a:r>
          </a:p>
          <a:p>
            <a:pPr lvl="2"/>
            <a:r>
              <a:rPr lang="en-US" dirty="0"/>
              <a:t>GEDs or modified/alternative diplomas do not count</a:t>
            </a:r>
          </a:p>
          <a:p>
            <a:pPr lvl="2"/>
            <a:r>
              <a:rPr lang="en-US" dirty="0"/>
              <a:t>Special education/occupational diplomas do not count</a:t>
            </a:r>
          </a:p>
          <a:p>
            <a:pPr lvl="2"/>
            <a:r>
              <a:rPr lang="en-US" dirty="0"/>
              <a:t>Certificates of attendance do not count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91817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Cohort Adjustments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students can be </a:t>
            </a:r>
            <a:r>
              <a:rPr lang="en-US" b="1" dirty="0" smtClean="0"/>
              <a:t>removed</a:t>
            </a:r>
            <a:r>
              <a:rPr lang="en-US" dirty="0" smtClean="0"/>
              <a:t> from the cohort?</a:t>
            </a:r>
          </a:p>
          <a:p>
            <a:pPr lvl="1"/>
            <a:r>
              <a:rPr lang="en-US" dirty="0" smtClean="0"/>
              <a:t>Students who transfer out and enroll in another school/program that culminates in an </a:t>
            </a:r>
            <a:r>
              <a:rPr lang="en-US" b="1" dirty="0" smtClean="0"/>
              <a:t>on-time, regular education </a:t>
            </a:r>
            <a:r>
              <a:rPr lang="en-US" dirty="0" smtClean="0"/>
              <a:t>diploma</a:t>
            </a:r>
          </a:p>
          <a:p>
            <a:pPr lvl="1"/>
            <a:r>
              <a:rPr lang="en-US" dirty="0" smtClean="0"/>
              <a:t>Students who move out of state/country</a:t>
            </a:r>
          </a:p>
          <a:p>
            <a:pPr lvl="1"/>
            <a:r>
              <a:rPr lang="en-US" dirty="0" smtClean="0"/>
              <a:t>Deceased students</a:t>
            </a:r>
          </a:p>
          <a:p>
            <a:endParaRPr lang="en-US" dirty="0" smtClean="0"/>
          </a:p>
          <a:p>
            <a:r>
              <a:rPr lang="en-US" dirty="0" smtClean="0"/>
              <a:t>What documentation is required to remove students from the cohort?</a:t>
            </a:r>
          </a:p>
          <a:p>
            <a:pPr lvl="1"/>
            <a:r>
              <a:rPr lang="en-US" dirty="0"/>
              <a:t>Please see 2016 Withdrawal Code Guidance </a:t>
            </a:r>
          </a:p>
          <a:p>
            <a:pPr lvl="2"/>
            <a:r>
              <a:rPr lang="en-US" dirty="0"/>
              <a:t>(Cohort application &gt; Instructions page)</a:t>
            </a:r>
          </a:p>
          <a:p>
            <a:pPr lvl="1"/>
            <a:r>
              <a:rPr lang="en-US" dirty="0" smtClean="0"/>
              <a:t>Prescriptive federal guidance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20548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Guidance and Common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49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Decoding the Cohort Application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600" y="1475013"/>
            <a:ext cx="8763000" cy="4395336"/>
          </a:xfrm>
          <a:prstGeom prst="rect">
            <a:avLst/>
          </a:prstGeom>
          <a:ln>
            <a:solidFill>
              <a:srgbClr val="FF0F00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539750" y="3444649"/>
            <a:ext cx="336550" cy="24320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17600" y="3444648"/>
            <a:ext cx="1066800" cy="243545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24200" y="4191001"/>
            <a:ext cx="914400" cy="1841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24200" y="4938600"/>
            <a:ext cx="914400" cy="1841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117600" y="2660650"/>
            <a:ext cx="1422400" cy="698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39750" y="2399504"/>
            <a:ext cx="831850" cy="115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876800" y="2372168"/>
            <a:ext cx="3810000" cy="3637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Documentation was approved; student will not be included in cohort</a:t>
            </a:r>
          </a:p>
          <a:p>
            <a:r>
              <a:rPr lang="en-US" sz="2000" dirty="0" smtClean="0"/>
              <a:t>Must work with receiving district to get subsequent enrollment entered in EIS</a:t>
            </a:r>
          </a:p>
          <a:p>
            <a:r>
              <a:rPr lang="en-US" sz="2000" dirty="0" smtClean="0"/>
              <a:t>Yet to be reviewed, status still pending (P)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184400" y="4572000"/>
            <a:ext cx="254000" cy="152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184400" y="4191001"/>
            <a:ext cx="2540000" cy="184150"/>
          </a:xfrm>
          <a:prstGeom prst="round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2184400" y="4570256"/>
            <a:ext cx="2540000" cy="184150"/>
          </a:xfrm>
          <a:prstGeom prst="round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2184400" y="4949511"/>
            <a:ext cx="2540000" cy="184150"/>
          </a:xfrm>
          <a:prstGeom prst="round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stCxn id="14" idx="0"/>
          </p:cNvCxnSpPr>
          <p:nvPr/>
        </p:nvCxnSpPr>
        <p:spPr>
          <a:xfrm flipV="1">
            <a:off x="3454400" y="2629989"/>
            <a:ext cx="1492069" cy="156101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725488" y="4580709"/>
            <a:ext cx="220981" cy="47416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6" idx="0"/>
          </p:cNvCxnSpPr>
          <p:nvPr/>
        </p:nvCxnSpPr>
        <p:spPr>
          <a:xfrm flipV="1">
            <a:off x="3454400" y="3614057"/>
            <a:ext cx="1483360" cy="95619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3293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Cohort Application Reports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2184400" y="4572000"/>
            <a:ext cx="254000" cy="152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Content Placeholder 18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9190"/>
          <a:stretch/>
        </p:blipFill>
        <p:spPr>
          <a:xfrm>
            <a:off x="152400" y="1143001"/>
            <a:ext cx="8077200" cy="4859097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2153199" y="2438400"/>
            <a:ext cx="6705600" cy="3276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/>
              <a:t>Progression</a:t>
            </a:r>
            <a:r>
              <a:rPr lang="en-US" sz="1800" dirty="0" smtClean="0"/>
              <a:t>: List of students enrolled but not on track to graduate based on cohort year and last enrolled grade</a:t>
            </a:r>
          </a:p>
          <a:p>
            <a:r>
              <a:rPr lang="en-US" sz="1800" b="1" dirty="0" smtClean="0"/>
              <a:t>Completion</a:t>
            </a:r>
            <a:r>
              <a:rPr lang="en-US" sz="1800" dirty="0" smtClean="0"/>
              <a:t>: Counts of completion types</a:t>
            </a:r>
          </a:p>
          <a:p>
            <a:r>
              <a:rPr lang="en-US" sz="1800" b="1" dirty="0" smtClean="0"/>
              <a:t>Withdrawal</a:t>
            </a:r>
            <a:r>
              <a:rPr lang="en-US" sz="1800" dirty="0" smtClean="0"/>
              <a:t>: Counts of withdrawal codes</a:t>
            </a:r>
          </a:p>
          <a:p>
            <a:r>
              <a:rPr lang="en-US" sz="1800" b="1" dirty="0" smtClean="0"/>
              <a:t>Demographics Report</a:t>
            </a:r>
            <a:r>
              <a:rPr lang="en-US" sz="1800" dirty="0" smtClean="0"/>
              <a:t>: Counts of demographic groups</a:t>
            </a:r>
          </a:p>
          <a:p>
            <a:r>
              <a:rPr lang="en-US" sz="1800" b="1" dirty="0" smtClean="0"/>
              <a:t>Dropout Report</a:t>
            </a:r>
            <a:r>
              <a:rPr lang="en-US" sz="1800" dirty="0" smtClean="0"/>
              <a:t>: List of students considered dropouts</a:t>
            </a:r>
          </a:p>
          <a:p>
            <a:r>
              <a:rPr lang="en-US" sz="1800" b="1" dirty="0" smtClean="0"/>
              <a:t>Credits Earned</a:t>
            </a:r>
            <a:r>
              <a:rPr lang="en-US" sz="1800" dirty="0" smtClean="0"/>
              <a:t>: Counts of credits by student</a:t>
            </a:r>
          </a:p>
          <a:p>
            <a:r>
              <a:rPr lang="en-US" sz="1800" b="1" dirty="0" smtClean="0"/>
              <a:t>Withdrawal Completion Mismatch</a:t>
            </a:r>
            <a:r>
              <a:rPr lang="en-US" sz="1800" dirty="0" smtClean="0"/>
              <a:t>: List of students with withdrawal codes 0, 1, 2, 5, 6, 8, 10, and 17 who have a completion document (receipt of a regular education diploma)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293983" y="2108020"/>
            <a:ext cx="830217" cy="190681"/>
          </a:xfrm>
          <a:prstGeom prst="round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214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Timeline, Process, and Resources</a:t>
            </a:r>
          </a:p>
          <a:p>
            <a:r>
              <a:rPr lang="en-US" dirty="0" smtClean="0"/>
              <a:t>Federal Requirements and Definitions</a:t>
            </a:r>
          </a:p>
          <a:p>
            <a:r>
              <a:rPr lang="en-US" dirty="0" smtClean="0"/>
              <a:t>Guidance and Common Questions</a:t>
            </a:r>
          </a:p>
          <a:p>
            <a:r>
              <a:rPr lang="en-US" dirty="0" smtClean="0"/>
              <a:t>Feedback/Questions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5737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Code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Codes 05/06/10/17:</a:t>
            </a:r>
          </a:p>
          <a:p>
            <a:pPr lvl="1"/>
            <a:r>
              <a:rPr lang="en-US" dirty="0" smtClean="0"/>
              <a:t>Any indication that students enrolled in out-of-state online programs should be withdrawn via code 17, even if they were initially withdrawn with codes 05, 06, or 10.</a:t>
            </a:r>
          </a:p>
          <a:p>
            <a:r>
              <a:rPr lang="en-US" dirty="0" smtClean="0"/>
              <a:t>Job Corps:</a:t>
            </a:r>
          </a:p>
          <a:p>
            <a:pPr lvl="1"/>
            <a:r>
              <a:rPr lang="en-US" dirty="0" smtClean="0"/>
              <a:t>Official documentation of regular on-time diploma (official diploma, transcript with completion date, letter on letterhead confirming completion date) </a:t>
            </a:r>
          </a:p>
          <a:p>
            <a:r>
              <a:rPr lang="en-US" dirty="0" smtClean="0"/>
              <a:t>Code 03:</a:t>
            </a:r>
          </a:p>
          <a:p>
            <a:pPr lvl="1"/>
            <a:r>
              <a:rPr lang="en-US" dirty="0" smtClean="0"/>
              <a:t>Sending districts must work with receiving districts to ensure entry of subsequent enrollment in EIS</a:t>
            </a:r>
          </a:p>
          <a:p>
            <a:r>
              <a:rPr lang="en-US" dirty="0" smtClean="0"/>
              <a:t>Documentation upload:</a:t>
            </a:r>
          </a:p>
          <a:p>
            <a:pPr lvl="1"/>
            <a:r>
              <a:rPr lang="en-US" dirty="0" smtClean="0"/>
              <a:t>2, 5, 6, 8, 10, and 17 are the </a:t>
            </a:r>
            <a:r>
              <a:rPr lang="en-US" b="1" dirty="0" smtClean="0"/>
              <a:t>only</a:t>
            </a:r>
            <a:r>
              <a:rPr lang="en-US" dirty="0" smtClean="0"/>
              <a:t> codes for which documentation can be uploaded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47330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Code Concerns,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Codes 02/06:</a:t>
            </a:r>
          </a:p>
          <a:p>
            <a:pPr lvl="1"/>
            <a:r>
              <a:rPr lang="en-US" dirty="0"/>
              <a:t>Please check DCS-approved and non-public school lists</a:t>
            </a:r>
          </a:p>
          <a:p>
            <a:r>
              <a:rPr lang="en-US" dirty="0" smtClean="0"/>
              <a:t>Code 12:</a:t>
            </a:r>
          </a:p>
          <a:p>
            <a:pPr lvl="1"/>
            <a:r>
              <a:rPr lang="en-US" dirty="0" smtClean="0"/>
              <a:t>Early graduates require code 12 </a:t>
            </a:r>
            <a:r>
              <a:rPr lang="en-US" b="1" dirty="0" smtClean="0"/>
              <a:t>and</a:t>
            </a:r>
            <a:r>
              <a:rPr lang="en-US" dirty="0" smtClean="0"/>
              <a:t> corresponding completion data in EIS ahead of the June 15 or August 12, 2016 deadlines, depending on whether the student was a fall/spring or summer graduate</a:t>
            </a:r>
          </a:p>
          <a:p>
            <a:r>
              <a:rPr lang="en-US" dirty="0"/>
              <a:t>Code 17:</a:t>
            </a:r>
          </a:p>
          <a:p>
            <a:pPr lvl="1"/>
            <a:r>
              <a:rPr lang="en-US" dirty="0"/>
              <a:t>Screenshots of student homepage, payment receipts, and/or enrollment applications are all insufficient 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50621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Reasons for Denial by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Code 02:</a:t>
            </a:r>
          </a:p>
          <a:p>
            <a:pPr lvl="1"/>
            <a:r>
              <a:rPr lang="en-US" dirty="0" smtClean="0"/>
              <a:t>Written acknowledgment must confirm that the student receives services resulting in regular diploma</a:t>
            </a:r>
          </a:p>
          <a:p>
            <a:r>
              <a:rPr lang="en-US" dirty="0" smtClean="0"/>
              <a:t>Code 05:</a:t>
            </a:r>
          </a:p>
          <a:p>
            <a:pPr lvl="1"/>
            <a:r>
              <a:rPr lang="en-US" dirty="0" smtClean="0"/>
              <a:t>Notes/hearsay from friends/neighbors/pastors, etc. are not sufficient documentation for </a:t>
            </a:r>
            <a:r>
              <a:rPr lang="en-US" b="1" dirty="0" smtClean="0"/>
              <a:t>out-of-country</a:t>
            </a:r>
            <a:r>
              <a:rPr lang="en-US" dirty="0" smtClean="0"/>
              <a:t> withdrawals</a:t>
            </a:r>
          </a:p>
          <a:p>
            <a:pPr lvl="1"/>
            <a:r>
              <a:rPr lang="en-US" i="1" dirty="0" smtClean="0"/>
              <a:t>For exchange students</a:t>
            </a:r>
            <a:r>
              <a:rPr lang="en-US" dirty="0" smtClean="0"/>
              <a:t>: Documents must come from exchange agency </a:t>
            </a:r>
            <a:r>
              <a:rPr lang="en-US" b="1" dirty="0" smtClean="0"/>
              <a:t>and</a:t>
            </a:r>
            <a:r>
              <a:rPr lang="en-US" dirty="0" smtClean="0"/>
              <a:t> indicate year of participation</a:t>
            </a:r>
          </a:p>
          <a:p>
            <a:r>
              <a:rPr lang="en-US" dirty="0" smtClean="0"/>
              <a:t>Codes 06/10:</a:t>
            </a:r>
          </a:p>
          <a:p>
            <a:pPr lvl="1"/>
            <a:r>
              <a:rPr lang="en-US" dirty="0" smtClean="0"/>
              <a:t>Code corresponds to homeschool but document indicates non-public enrollment (or vice versa)</a:t>
            </a:r>
          </a:p>
          <a:p>
            <a:pPr lvl="1"/>
            <a:r>
              <a:rPr lang="en-US" dirty="0" smtClean="0"/>
              <a:t>Documentation supports withdrawal to out-of-state online schools should use code 17</a:t>
            </a:r>
          </a:p>
          <a:p>
            <a:endParaRPr lang="en-US" dirty="0" smtClean="0"/>
          </a:p>
          <a:p>
            <a:pPr lvl="1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12630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Common Issues to Resolve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documentation is denied because a </a:t>
            </a:r>
            <a:r>
              <a:rPr lang="en-US" b="1" dirty="0" smtClean="0"/>
              <a:t>withdrawal code change </a:t>
            </a:r>
            <a:r>
              <a:rPr lang="en-US" dirty="0" smtClean="0"/>
              <a:t>is required, please email </a:t>
            </a:r>
            <a:r>
              <a:rPr lang="en-US" dirty="0" smtClean="0">
                <a:hlinkClick r:id="rId2"/>
              </a:rPr>
              <a:t>TNED.Graduates@tn.gov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/>
              <a:t>new documentation </a:t>
            </a:r>
            <a:r>
              <a:rPr lang="en-US" dirty="0" smtClean="0"/>
              <a:t>is needed, there is no need to email</a:t>
            </a:r>
          </a:p>
          <a:p>
            <a:endParaRPr lang="en-US" dirty="0" smtClean="0"/>
          </a:p>
          <a:p>
            <a:r>
              <a:rPr lang="en-US" dirty="0" smtClean="0"/>
              <a:t>Also email </a:t>
            </a:r>
            <a:r>
              <a:rPr lang="en-US" dirty="0" err="1" smtClean="0"/>
              <a:t>TNED.Graduates</a:t>
            </a:r>
            <a:r>
              <a:rPr lang="en-US" dirty="0" smtClean="0"/>
              <a:t> for:</a:t>
            </a:r>
          </a:p>
          <a:p>
            <a:pPr lvl="1"/>
            <a:r>
              <a:rPr lang="en-US" dirty="0" smtClean="0"/>
              <a:t>Students to be removed because of </a:t>
            </a:r>
            <a:r>
              <a:rPr lang="en-US" b="1" dirty="0" smtClean="0"/>
              <a:t>cohort year</a:t>
            </a:r>
          </a:p>
          <a:p>
            <a:pPr lvl="2"/>
            <a:r>
              <a:rPr lang="en-US" b="1" dirty="0" smtClean="0"/>
              <a:t>Required</a:t>
            </a:r>
            <a:r>
              <a:rPr lang="en-US" dirty="0" smtClean="0"/>
              <a:t>: Transcript for evidence of change, SSID</a:t>
            </a:r>
          </a:p>
          <a:p>
            <a:pPr lvl="2"/>
            <a:r>
              <a:rPr lang="en-US" dirty="0" smtClean="0"/>
              <a:t>Other requests for removal directly via email will not be considered</a:t>
            </a:r>
          </a:p>
          <a:p>
            <a:pPr lvl="1"/>
            <a:r>
              <a:rPr lang="en-US" dirty="0" smtClean="0"/>
              <a:t>Students in EIS but not </a:t>
            </a:r>
            <a:r>
              <a:rPr lang="en-US" dirty="0"/>
              <a:t>C</a:t>
            </a:r>
            <a:r>
              <a:rPr lang="en-US" dirty="0" smtClean="0"/>
              <a:t>ohort Application</a:t>
            </a:r>
          </a:p>
          <a:p>
            <a:pPr lvl="2"/>
            <a:r>
              <a:rPr lang="en-US" b="1" dirty="0" smtClean="0"/>
              <a:t>Required</a:t>
            </a:r>
            <a:r>
              <a:rPr lang="en-US" dirty="0" smtClean="0"/>
              <a:t>: SSID</a:t>
            </a:r>
          </a:p>
          <a:p>
            <a:pPr lvl="1"/>
            <a:r>
              <a:rPr lang="en-US" dirty="0" smtClean="0"/>
              <a:t>Students whose uploaded documentation should be removed</a:t>
            </a:r>
          </a:p>
          <a:p>
            <a:pPr lvl="2"/>
            <a:r>
              <a:rPr lang="en-US" b="1" dirty="0" smtClean="0"/>
              <a:t>Required</a:t>
            </a:r>
            <a:r>
              <a:rPr lang="en-US" dirty="0" smtClean="0"/>
              <a:t>: SSID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65827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of </a:t>
            </a:r>
            <a:r>
              <a:rPr lang="en-US" b="1" dirty="0" smtClean="0"/>
              <a:t>April 18, 2016</a:t>
            </a:r>
            <a:r>
              <a:rPr lang="en-US" dirty="0" smtClean="0"/>
              <a:t>…</a:t>
            </a:r>
          </a:p>
          <a:p>
            <a:pPr lvl="1"/>
            <a:r>
              <a:rPr lang="en-US" b="1" dirty="0" smtClean="0"/>
              <a:t>4,724 documents</a:t>
            </a:r>
            <a:r>
              <a:rPr lang="en-US" dirty="0" smtClean="0"/>
              <a:t> were uploaded</a:t>
            </a:r>
          </a:p>
          <a:p>
            <a:pPr lvl="1"/>
            <a:r>
              <a:rPr lang="en-US" b="1" dirty="0" smtClean="0"/>
              <a:t>710 documents </a:t>
            </a:r>
            <a:r>
              <a:rPr lang="en-US" dirty="0" smtClean="0"/>
              <a:t>were already reviewed</a:t>
            </a:r>
          </a:p>
          <a:p>
            <a:pPr lvl="1"/>
            <a:endParaRPr lang="en-US" dirty="0"/>
          </a:p>
          <a:p>
            <a:r>
              <a:rPr lang="en-US" dirty="0" smtClean="0"/>
              <a:t>Benefits of early documentation upload:</a:t>
            </a:r>
          </a:p>
          <a:p>
            <a:pPr lvl="1"/>
            <a:r>
              <a:rPr lang="en-US" dirty="0" smtClean="0"/>
              <a:t>Faster feedback</a:t>
            </a:r>
          </a:p>
          <a:p>
            <a:pPr lvl="1"/>
            <a:r>
              <a:rPr lang="en-US" dirty="0" smtClean="0"/>
              <a:t>Opportunity to resubmit documents before appeals window</a:t>
            </a:r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52638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We are partners in the graduation cohort work.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are excited to find ways to improve the process in alignment with new federal policy.</a:t>
            </a:r>
          </a:p>
          <a:p>
            <a:r>
              <a:rPr lang="en-US" dirty="0" smtClean="0"/>
              <a:t>We aim to ensure that cohort policies comply with state and federal law while incentivizing what is best for students.</a:t>
            </a:r>
          </a:p>
          <a:p>
            <a:endParaRPr lang="en-US" dirty="0" smtClean="0"/>
          </a:p>
          <a:p>
            <a:r>
              <a:rPr lang="en-US" dirty="0" smtClean="0"/>
              <a:t>More information regarding appeals will be coming in May with a webinar for additional clarification.</a:t>
            </a:r>
          </a:p>
          <a:p>
            <a:r>
              <a:rPr lang="en-US" dirty="0" smtClean="0"/>
              <a:t>For questions that were not addressed today, please consult the documentation on the Cohort Application or email </a:t>
            </a:r>
            <a:r>
              <a:rPr lang="en-US" dirty="0" smtClean="0">
                <a:hlinkClick r:id="rId2"/>
              </a:rPr>
              <a:t>TNED.Graduates@tn.gov</a:t>
            </a:r>
            <a:r>
              <a:rPr lang="en-US" dirty="0" smtClean="0"/>
              <a:t>. 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81154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Feedback/Questions</a:t>
            </a:r>
            <a:br>
              <a:rPr lang="en-US" dirty="0" smtClean="0"/>
            </a:br>
            <a:r>
              <a:rPr lang="en-US" sz="2400" dirty="0" smtClean="0"/>
              <a:t>TNED.Graduates@tn.gov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9314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Timeline, Process, </a:t>
            </a:r>
            <a:br>
              <a:rPr lang="en-US" dirty="0" smtClean="0"/>
            </a:br>
            <a:r>
              <a:rPr lang="en-US" dirty="0" smtClean="0"/>
              <a:t>and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11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 improvement</a:t>
            </a:r>
          </a:p>
          <a:p>
            <a:pPr lvl="1"/>
            <a:r>
              <a:rPr lang="en-US" dirty="0" smtClean="0"/>
              <a:t>We have made a couple process adjustments </a:t>
            </a:r>
          </a:p>
          <a:p>
            <a:pPr lvl="2"/>
            <a:r>
              <a:rPr lang="en-US" dirty="0" smtClean="0"/>
              <a:t>Currently approving/denying documentation</a:t>
            </a:r>
            <a:endParaRPr lang="en-US" dirty="0"/>
          </a:p>
          <a:p>
            <a:pPr lvl="1"/>
            <a:r>
              <a:rPr lang="en-US" dirty="0" smtClean="0"/>
              <a:t>Documentation and EIS data to </a:t>
            </a:r>
            <a:r>
              <a:rPr lang="en-US" b="1" dirty="0" smtClean="0"/>
              <a:t>change cohort year</a:t>
            </a:r>
          </a:p>
          <a:p>
            <a:pPr lvl="2"/>
            <a:r>
              <a:rPr lang="en-US" dirty="0" smtClean="0"/>
              <a:t>Altered timeline</a:t>
            </a:r>
          </a:p>
          <a:p>
            <a:pPr lvl="2"/>
            <a:r>
              <a:rPr lang="en-US" dirty="0" smtClean="0"/>
              <a:t>Looking into changing how dropout rate is calculated</a:t>
            </a:r>
          </a:p>
          <a:p>
            <a:pPr lvl="1"/>
            <a:r>
              <a:rPr lang="en-US" dirty="0" smtClean="0"/>
              <a:t>Where we hope to go: </a:t>
            </a:r>
          </a:p>
          <a:p>
            <a:pPr lvl="2"/>
            <a:r>
              <a:rPr lang="en-US" b="1" dirty="0" smtClean="0"/>
              <a:t>Ongoing</a:t>
            </a:r>
            <a:r>
              <a:rPr lang="en-US" dirty="0" smtClean="0"/>
              <a:t> document upload/review process for students in </a:t>
            </a:r>
            <a:r>
              <a:rPr lang="en-US" b="1" dirty="0" smtClean="0"/>
              <a:t>all four active cohort years</a:t>
            </a:r>
          </a:p>
          <a:p>
            <a:r>
              <a:rPr lang="en-US" dirty="0" smtClean="0"/>
              <a:t>Appeals</a:t>
            </a:r>
          </a:p>
          <a:p>
            <a:pPr lvl="1"/>
            <a:r>
              <a:rPr lang="en-US" dirty="0" smtClean="0"/>
              <a:t>Detailed guidance and webinar in May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071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Graduation Cohort Process Timeline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45151626"/>
              </p:ext>
            </p:extLst>
          </p:nvPr>
        </p:nvGraphicFramePr>
        <p:xfrm>
          <a:off x="228600" y="1193800"/>
          <a:ext cx="8763000" cy="495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94465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I: Common Issues to Resolve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student, multiple IDs</a:t>
            </a:r>
          </a:p>
          <a:p>
            <a:r>
              <a:rPr lang="en-US" dirty="0" smtClean="0"/>
              <a:t>Multiple students, one ID</a:t>
            </a:r>
          </a:p>
          <a:p>
            <a:r>
              <a:rPr lang="en-US" dirty="0" smtClean="0"/>
              <a:t>Missing subsequent enrollments (3, 4, or 14)</a:t>
            </a:r>
          </a:p>
          <a:p>
            <a:r>
              <a:rPr lang="en-US" dirty="0" smtClean="0"/>
              <a:t>Completion types and dates for early graduates (12)</a:t>
            </a:r>
          </a:p>
          <a:p>
            <a:r>
              <a:rPr lang="en-US" dirty="0" smtClean="0"/>
              <a:t>Adjusting incorrect withdrawal codes</a:t>
            </a:r>
          </a:p>
          <a:p>
            <a:r>
              <a:rPr lang="en-US" dirty="0" smtClean="0"/>
              <a:t>Accurate subgroup reporting, as required by federal law</a:t>
            </a:r>
          </a:p>
          <a:p>
            <a:r>
              <a:rPr lang="en-US" dirty="0" smtClean="0"/>
              <a:t>Students in EIS missing from cohort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8126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Deadlines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June 15, 2016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All data, including </a:t>
            </a:r>
            <a:r>
              <a:rPr lang="en-US" b="1" dirty="0" smtClean="0"/>
              <a:t>withdrawal codes </a:t>
            </a:r>
            <a:r>
              <a:rPr lang="en-US" dirty="0" smtClean="0"/>
              <a:t>and </a:t>
            </a:r>
            <a:r>
              <a:rPr lang="en-US" b="1" dirty="0" smtClean="0"/>
              <a:t>supporting documentation</a:t>
            </a:r>
            <a:r>
              <a:rPr lang="en-US" dirty="0" smtClean="0"/>
              <a:t> in EIS and the </a:t>
            </a:r>
            <a:r>
              <a:rPr lang="en-US" dirty="0"/>
              <a:t>C</a:t>
            </a:r>
            <a:r>
              <a:rPr lang="en-US" dirty="0" smtClean="0"/>
              <a:t>ohort Application must be correct and verified by districts.</a:t>
            </a:r>
          </a:p>
          <a:p>
            <a:r>
              <a:rPr lang="en-US" b="1" dirty="0" smtClean="0"/>
              <a:t>August 12, 2016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Deadline to submit summer graduate data</a:t>
            </a:r>
          </a:p>
          <a:p>
            <a:pPr lvl="1"/>
            <a:r>
              <a:rPr lang="en-US" dirty="0" smtClean="0"/>
              <a:t>Deadline to submit appeals for fall/spring cohort decisions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973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Resources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358702"/>
            <a:ext cx="8763000" cy="4627959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457200" y="3200400"/>
            <a:ext cx="5791200" cy="2057400"/>
          </a:xfrm>
          <a:prstGeom prst="roundRect">
            <a:avLst>
              <a:gd name="adj" fmla="val 7663"/>
            </a:avLst>
          </a:prstGeom>
          <a:noFill/>
          <a:ln>
            <a:solidFill>
              <a:srgbClr val="FF0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465218" y="2083527"/>
            <a:ext cx="533400" cy="152400"/>
          </a:xfrm>
          <a:prstGeom prst="roundRect">
            <a:avLst>
              <a:gd name="adj" fmla="val 7663"/>
            </a:avLst>
          </a:prstGeom>
          <a:noFill/>
          <a:ln>
            <a:solidFill>
              <a:srgbClr val="FF0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720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Resources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365548"/>
            <a:ext cx="8763000" cy="4614267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457200" y="4343400"/>
            <a:ext cx="2133600" cy="1524000"/>
          </a:xfrm>
          <a:prstGeom prst="roundRect">
            <a:avLst>
              <a:gd name="adj" fmla="val 7663"/>
            </a:avLst>
          </a:prstGeom>
          <a:noFill/>
          <a:ln>
            <a:solidFill>
              <a:srgbClr val="FF0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340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B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12926</TotalTime>
  <Words>1188</Words>
  <Application>Microsoft Office PowerPoint</Application>
  <PresentationFormat>On-screen Show (4:3)</PresentationFormat>
  <Paragraphs>174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PowerPoint B</vt:lpstr>
      <vt:lpstr>Graduation Cohort Process: Timeline and Overview</vt:lpstr>
      <vt:lpstr>Agenda</vt:lpstr>
      <vt:lpstr>Timeline, Process,  and Resources</vt:lpstr>
      <vt:lpstr>Process Improvement</vt:lpstr>
      <vt:lpstr>Graduation Cohort Process Timeline</vt:lpstr>
      <vt:lpstr>Phase I: Common Issues to Resolve</vt:lpstr>
      <vt:lpstr>Upcoming Deadlines</vt:lpstr>
      <vt:lpstr>Available Resources</vt:lpstr>
      <vt:lpstr>Available Resources</vt:lpstr>
      <vt:lpstr>Available Resources</vt:lpstr>
      <vt:lpstr>In Summary: Timeline, Processes, Resources </vt:lpstr>
      <vt:lpstr>Federal Requirements and Definitions</vt:lpstr>
      <vt:lpstr>Current Federal Requirements</vt:lpstr>
      <vt:lpstr>Current Federal Definition</vt:lpstr>
      <vt:lpstr>Defining Graduates</vt:lpstr>
      <vt:lpstr>Cohort Adjustments</vt:lpstr>
      <vt:lpstr>Guidance and Common Questions</vt:lpstr>
      <vt:lpstr>Decoding the Cohort Application</vt:lpstr>
      <vt:lpstr>Cohort Application Reports</vt:lpstr>
      <vt:lpstr>Common Code Concerns</vt:lpstr>
      <vt:lpstr>Common Code Concerns, Continued</vt:lpstr>
      <vt:lpstr>Common Reasons for Denial by Code</vt:lpstr>
      <vt:lpstr>Other Common Issues to Resolve</vt:lpstr>
      <vt:lpstr>Status Update</vt:lpstr>
      <vt:lpstr>We are partners in the graduation cohort work.</vt:lpstr>
      <vt:lpstr>Feedback/Questions TNED.Graduates@tn.gov</vt:lpstr>
    </vt:vector>
  </TitlesOfParts>
  <Company>State of Tennessee: Finance &amp; Administration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Evan Kramer</dc:creator>
  <cp:lastModifiedBy>Crystal Brewer</cp:lastModifiedBy>
  <cp:revision>325</cp:revision>
  <dcterms:created xsi:type="dcterms:W3CDTF">2015-04-23T14:06:28Z</dcterms:created>
  <dcterms:modified xsi:type="dcterms:W3CDTF">2016-06-30T13:47:59Z</dcterms:modified>
</cp:coreProperties>
</file>