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13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63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7" autoAdjust="0"/>
    <p:restoredTop sz="79685" autoAdjust="0"/>
  </p:normalViewPr>
  <p:slideViewPr>
    <p:cSldViewPr>
      <p:cViewPr>
        <p:scale>
          <a:sx n="97" d="100"/>
          <a:sy n="97" d="100"/>
        </p:scale>
        <p:origin x="-19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F3B2CF11-B232-4BCE-91F2-F0ED16ABF4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888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B50ADA-06DC-485B-ACBF-D25F1DAC30E9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2CF11-B232-4BCE-91F2-F0ED16ABF42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59A55A-2225-4395-A533-CD67A454308B}" type="slidenum">
              <a:rPr lang="en-US"/>
              <a:pPr/>
              <a:t>11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2CF11-B232-4BCE-91F2-F0ED16ABF42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2CF11-B232-4BCE-91F2-F0ED16ABF42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2CF11-B232-4BCE-91F2-F0ED16ABF42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2CF11-B232-4BCE-91F2-F0ED16ABF42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2CF11-B232-4BCE-91F2-F0ED16ABF42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2CF11-B232-4BCE-91F2-F0ED16ABF42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2CF11-B232-4BCE-91F2-F0ED16ABF42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2CF11-B232-4BCE-91F2-F0ED16ABF42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6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93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9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340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0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8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8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4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1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4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7E2EF-FC13-417F-84AC-65B1D9A85A92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0257-404B-4B0B-8616-AC9ACFBC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0439" y="2514600"/>
            <a:ext cx="8610600" cy="1066800"/>
          </a:xfrm>
        </p:spPr>
        <p:txBody>
          <a:bodyPr/>
          <a:lstStyle/>
          <a:p>
            <a:r>
              <a:rPr lang="en-US" sz="1700" dirty="0" smtClean="0"/>
              <a:t>Distribution Vendor Selection</a:t>
            </a:r>
            <a:endParaRPr lang="en-US" sz="17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5339" y="3886200"/>
            <a:ext cx="6400800" cy="1752600"/>
          </a:xfrm>
        </p:spPr>
        <p:txBody>
          <a:bodyPr/>
          <a:lstStyle/>
          <a:p>
            <a:r>
              <a:rPr lang="en-US" sz="1400" dirty="0"/>
              <a:t>Philip Chou</a:t>
            </a:r>
          </a:p>
          <a:p>
            <a:r>
              <a:rPr lang="en-US" sz="1400" dirty="0"/>
              <a:t>Associate Director, Clinical Supplies</a:t>
            </a:r>
          </a:p>
          <a:p>
            <a:r>
              <a:rPr lang="en-US" sz="1400" dirty="0" smtClean="0"/>
              <a:t>06 November 2012</a:t>
            </a:r>
            <a:endParaRPr lang="en-US" sz="1400" dirty="0"/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Relationship (cont.)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project expectations</a:t>
            </a:r>
          </a:p>
          <a:p>
            <a:pPr lvl="1"/>
            <a:r>
              <a:rPr lang="en-US" dirty="0" smtClean="0"/>
              <a:t>Shipment times (how quickly will a shipment go out from when the order was received)</a:t>
            </a:r>
          </a:p>
          <a:p>
            <a:pPr lvl="1"/>
            <a:r>
              <a:rPr lang="en-US" dirty="0" smtClean="0"/>
              <a:t>POD (Proof of Delivery), who does it? What are the timings regarding follow up?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Things to consider when selecting a distribution vendor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Tangible vendor capabilities and processes</a:t>
            </a:r>
          </a:p>
          <a:p>
            <a:pPr lvl="1"/>
            <a:r>
              <a:rPr lang="en-US" dirty="0" smtClean="0"/>
              <a:t>Facilities, materials, etc.</a:t>
            </a:r>
          </a:p>
          <a:p>
            <a:endParaRPr lang="en-US" dirty="0" smtClean="0"/>
          </a:p>
          <a:p>
            <a:r>
              <a:rPr lang="en-US" dirty="0" smtClean="0"/>
              <a:t>Intangibles</a:t>
            </a:r>
          </a:p>
          <a:p>
            <a:pPr lvl="1"/>
            <a:r>
              <a:rPr lang="en-US" dirty="0" smtClean="0"/>
              <a:t>Project management, communication,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b="1" dirty="0" smtClean="0"/>
              <a:t>Identifying precautions undertaken by vendors to ensure correct temperature is maintained throughout shipment to enable successful vendor selection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Facilities</a:t>
            </a:r>
            <a:endParaRPr lang="en-US" b="1" dirty="0" smtClean="0"/>
          </a:p>
          <a:p>
            <a:pPr lvl="1"/>
            <a:r>
              <a:rPr lang="en-GB" dirty="0" smtClean="0"/>
              <a:t>Layout of the distribution area relative to the warehouse</a:t>
            </a:r>
            <a:endParaRPr lang="en-US" dirty="0" smtClean="0"/>
          </a:p>
          <a:p>
            <a:pPr lvl="1"/>
            <a:r>
              <a:rPr lang="en-GB" dirty="0" smtClean="0"/>
              <a:t>Are all the pack out stations in the CRT area of the warehouse (can cold product be packed out in a cold room?)</a:t>
            </a:r>
            <a:endParaRPr lang="en-US" dirty="0" smtClean="0"/>
          </a:p>
          <a:p>
            <a:pPr lvl="1"/>
            <a:r>
              <a:rPr lang="en-GB" dirty="0" smtClean="0"/>
              <a:t>Is it clean and orderly?</a:t>
            </a:r>
            <a:endParaRPr lang="en-US" dirty="0" smtClean="0"/>
          </a:p>
          <a:p>
            <a:pPr lvl="1"/>
            <a:r>
              <a:rPr lang="en-GB" dirty="0" smtClean="0"/>
              <a:t>Secure?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/>
              <a:t>Indentifying vendor precautions (cont</a:t>
            </a:r>
            <a:r>
              <a:rPr lang="en-US" sz="2000" dirty="0" smtClean="0"/>
              <a:t>.)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Materials</a:t>
            </a:r>
            <a:endParaRPr lang="en-US" b="1" dirty="0" smtClean="0"/>
          </a:p>
          <a:p>
            <a:pPr lvl="1"/>
            <a:r>
              <a:rPr lang="en-GB" dirty="0" smtClean="0"/>
              <a:t>Shippers</a:t>
            </a:r>
            <a:endParaRPr lang="en-US" dirty="0" smtClean="0"/>
          </a:p>
          <a:p>
            <a:pPr lvl="1"/>
            <a:r>
              <a:rPr lang="en-GB" dirty="0" smtClean="0"/>
              <a:t>How many types do they have?</a:t>
            </a:r>
          </a:p>
          <a:p>
            <a:pPr lvl="1"/>
            <a:r>
              <a:rPr lang="en-GB" dirty="0" smtClean="0"/>
              <a:t>is it one shipper fit all temps? volumes?</a:t>
            </a:r>
            <a:endParaRPr lang="en-US" dirty="0" smtClean="0"/>
          </a:p>
          <a:p>
            <a:pPr lvl="1"/>
            <a:r>
              <a:rPr lang="en-GB" dirty="0" smtClean="0"/>
              <a:t>Ask to see qualification reports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/>
              <a:t>Indentifying vendor precautions (cont</a:t>
            </a:r>
            <a:r>
              <a:rPr lang="en-US" sz="2000" dirty="0" smtClean="0"/>
              <a:t>.)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Quality Systems</a:t>
            </a:r>
            <a:endParaRPr lang="en-US" b="1" dirty="0" smtClean="0"/>
          </a:p>
          <a:p>
            <a:pPr lvl="1"/>
            <a:r>
              <a:rPr lang="en-GB" b="1" dirty="0" smtClean="0"/>
              <a:t>SOPs, training records</a:t>
            </a:r>
          </a:p>
          <a:p>
            <a:pPr lvl="2"/>
            <a:endParaRPr lang="en-GB" dirty="0" smtClean="0"/>
          </a:p>
          <a:p>
            <a:r>
              <a:rPr lang="en-GB" b="1" dirty="0" smtClean="0"/>
              <a:t>Validation</a:t>
            </a:r>
          </a:p>
          <a:p>
            <a:pPr lvl="1"/>
            <a:r>
              <a:rPr lang="en-GB" b="1" dirty="0" smtClean="0"/>
              <a:t>HVAC</a:t>
            </a:r>
          </a:p>
          <a:p>
            <a:pPr lvl="1"/>
            <a:r>
              <a:rPr lang="en-GB" b="1" dirty="0" smtClean="0"/>
              <a:t>Freezers, refrigerators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dirty="0" smtClean="0"/>
              <a:t>Assessing vendor selection strategies to maximize on vendors’ local expertise and established presence in order to gain unrestricted access to the shipment to ensure maintenance of required temperatures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smtClean="0"/>
              <a:t>Own facility or affiliate</a:t>
            </a:r>
            <a:endParaRPr lang="en-US" sz="2800" b="1" dirty="0" smtClean="0"/>
          </a:p>
          <a:p>
            <a:pPr lvl="1"/>
            <a:r>
              <a:rPr lang="en-GB" sz="2300" b="1" dirty="0" smtClean="0"/>
              <a:t>Do they have their own personnel at the site?</a:t>
            </a:r>
            <a:endParaRPr lang="en-US" sz="2300" b="1" dirty="0" smtClean="0"/>
          </a:p>
          <a:p>
            <a:pPr lvl="1"/>
            <a:r>
              <a:rPr lang="en-GB" sz="2300" b="1" dirty="0" smtClean="0"/>
              <a:t>Does the site follow the same SOPs?</a:t>
            </a:r>
            <a:endParaRPr lang="en-US" sz="2300" b="1" dirty="0" smtClean="0"/>
          </a:p>
          <a:p>
            <a:endParaRPr lang="en-GB" sz="2800" b="1" dirty="0" smtClean="0"/>
          </a:p>
          <a:p>
            <a:r>
              <a:rPr lang="en-GB" sz="2800" b="1" dirty="0" smtClean="0"/>
              <a:t>Facilities </a:t>
            </a:r>
            <a:endParaRPr lang="en-US" sz="2800" b="1" dirty="0" smtClean="0"/>
          </a:p>
          <a:p>
            <a:pPr lvl="1"/>
            <a:r>
              <a:rPr lang="en-GB" sz="2300" b="1" dirty="0" smtClean="0"/>
              <a:t>If not their own, how much space is allocated to the vendor?  </a:t>
            </a:r>
          </a:p>
          <a:p>
            <a:pPr lvl="1"/>
            <a:r>
              <a:rPr lang="en-GB" sz="2300" b="1" dirty="0" smtClean="0"/>
              <a:t>Segregation?</a:t>
            </a:r>
            <a:endParaRPr lang="en-US" sz="2300" b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dirty="0" smtClean="0"/>
              <a:t>Assessing local expertise (cont.)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smtClean="0"/>
              <a:t>Transport</a:t>
            </a:r>
            <a:endParaRPr lang="en-US" sz="2800" b="1" dirty="0" smtClean="0"/>
          </a:p>
          <a:p>
            <a:pPr lvl="1"/>
            <a:r>
              <a:rPr lang="en-GB" sz="2300" b="1" dirty="0" smtClean="0"/>
              <a:t>What kind of vehicles?</a:t>
            </a:r>
          </a:p>
          <a:p>
            <a:pPr lvl="1"/>
            <a:endParaRPr lang="en-GB" sz="2800" b="1" dirty="0" smtClean="0"/>
          </a:p>
          <a:p>
            <a:r>
              <a:rPr lang="en-GB" sz="2800" b="1" dirty="0" smtClean="0"/>
              <a:t>Relation with local customs agency</a:t>
            </a:r>
            <a:endParaRPr lang="en-US" sz="2800" b="1" dirty="0" smtClean="0"/>
          </a:p>
          <a:p>
            <a:pPr lvl="1"/>
            <a:r>
              <a:rPr lang="en-GB" sz="2300" b="1" dirty="0" smtClean="0"/>
              <a:t>How often do they communicate with Customs?</a:t>
            </a:r>
          </a:p>
          <a:p>
            <a:pPr lvl="2"/>
            <a:r>
              <a:rPr lang="en-GB" sz="1700" b="1" dirty="0" smtClean="0"/>
              <a:t>More than once a day?</a:t>
            </a:r>
            <a:endParaRPr lang="en-US" sz="1700" b="1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400" dirty="0" smtClean="0"/>
              <a:t>Highlighting the importance of establishing friendly relationships to speed up communication and to prevent deterioration of temperature controlled products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Relationship with the Distribution Project Manager is critical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Relationship (cont.)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they engaged with the project?</a:t>
            </a:r>
          </a:p>
          <a:p>
            <a:r>
              <a:rPr lang="en-GB" dirty="0" smtClean="0"/>
              <a:t>Are they asking for information about your product?</a:t>
            </a:r>
            <a:endParaRPr lang="en-US" dirty="0" smtClean="0"/>
          </a:p>
          <a:p>
            <a:r>
              <a:rPr lang="en-GB" dirty="0" smtClean="0"/>
              <a:t>Temperature requirements, excursion parameters?, vibration or shock sensitivity?, light sensitivity. Etc.</a:t>
            </a:r>
            <a:endParaRPr lang="en-US" dirty="0" smtClean="0"/>
          </a:p>
          <a:p>
            <a:r>
              <a:rPr lang="en-GB" dirty="0" smtClean="0"/>
              <a:t>How responsive are they to your email queries?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3139</TotalTime>
  <Words>374</Words>
  <Application>Microsoft Office PowerPoint</Application>
  <PresentationFormat>On-screen Show (4:3)</PresentationFormat>
  <Paragraphs>77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Distribution Vendor Selection</vt:lpstr>
      <vt:lpstr>Things to consider when selecting a distribution vendor</vt:lpstr>
      <vt:lpstr>Identifying precautions undertaken by vendors to ensure correct temperature is maintained throughout shipment to enable successful vendor selection</vt:lpstr>
      <vt:lpstr>Indentifying vendor precautions (cont.)</vt:lpstr>
      <vt:lpstr>Indentifying vendor precautions (cont.)</vt:lpstr>
      <vt:lpstr>Assessing vendor selection strategies to maximize on vendors’ local expertise and established presence in order to gain unrestricted access to the shipment to ensure maintenance of required temperatures</vt:lpstr>
      <vt:lpstr>Assessing local expertise (cont.)</vt:lpstr>
      <vt:lpstr>Highlighting the importance of establishing friendly relationships to speed up communication and to prevent deterioration of temperature controlled products </vt:lpstr>
      <vt:lpstr>Relationship (cont.)</vt:lpstr>
      <vt:lpstr>Relationship (cont.)</vt:lpstr>
      <vt:lpstr>Questions?</vt:lpstr>
    </vt:vector>
  </TitlesOfParts>
  <Company>Elan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Packaging, Labeling, &amp; Distribution Vendor Selection  Finding the right vendor for the right job</dc:title>
  <dc:creator>Elan</dc:creator>
  <cp:lastModifiedBy>Philip Chou</cp:lastModifiedBy>
  <cp:revision>74</cp:revision>
  <dcterms:created xsi:type="dcterms:W3CDTF">2009-02-10T23:58:24Z</dcterms:created>
  <dcterms:modified xsi:type="dcterms:W3CDTF">2016-05-06T18:51:48Z</dcterms:modified>
</cp:coreProperties>
</file>