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handoutMasterIdLst>
    <p:handoutMasterId r:id="rId36"/>
  </p:handoutMasterIdLst>
  <p:sldIdLst>
    <p:sldId id="256" r:id="rId5"/>
    <p:sldId id="302" r:id="rId6"/>
    <p:sldId id="260" r:id="rId7"/>
    <p:sldId id="314" r:id="rId8"/>
    <p:sldId id="313" r:id="rId9"/>
    <p:sldId id="264" r:id="rId10"/>
    <p:sldId id="312" r:id="rId11"/>
    <p:sldId id="285" r:id="rId12"/>
    <p:sldId id="346" r:id="rId13"/>
    <p:sldId id="353" r:id="rId14"/>
    <p:sldId id="355" r:id="rId15"/>
    <p:sldId id="367" r:id="rId16"/>
    <p:sldId id="351" r:id="rId17"/>
    <p:sldId id="388" r:id="rId18"/>
    <p:sldId id="347" r:id="rId19"/>
    <p:sldId id="333" r:id="rId20"/>
    <p:sldId id="368" r:id="rId21"/>
    <p:sldId id="338" r:id="rId22"/>
    <p:sldId id="266" r:id="rId23"/>
    <p:sldId id="364" r:id="rId24"/>
    <p:sldId id="291" r:id="rId25"/>
    <p:sldId id="318" r:id="rId26"/>
    <p:sldId id="319" r:id="rId27"/>
    <p:sldId id="274" r:id="rId28"/>
    <p:sldId id="276" r:id="rId29"/>
    <p:sldId id="387" r:id="rId30"/>
    <p:sldId id="331" r:id="rId31"/>
    <p:sldId id="277" r:id="rId32"/>
    <p:sldId id="328" r:id="rId33"/>
    <p:sldId id="295"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CE1"/>
    <a:srgbClr val="31768B"/>
    <a:srgbClr val="E9C3C1"/>
    <a:srgbClr val="7AA2AE"/>
    <a:srgbClr val="A3352D"/>
    <a:srgbClr val="37748C"/>
    <a:srgbClr val="34758F"/>
    <a:srgbClr val="CC9900"/>
    <a:srgbClr val="9CBF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4660"/>
  </p:normalViewPr>
  <p:slideViewPr>
    <p:cSldViewPr snapToGrid="0">
      <p:cViewPr varScale="1">
        <p:scale>
          <a:sx n="77" d="100"/>
          <a:sy n="77" d="100"/>
        </p:scale>
        <p:origin x="58" y="154"/>
      </p:cViewPr>
      <p:guideLst>
        <p:guide orient="horz" pos="2160"/>
        <p:guide pos="5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9C2D61-E35C-409A-94D8-B83CEEF1FCD0}" type="doc">
      <dgm:prSet loTypeId="urn:microsoft.com/office/officeart/2005/8/layout/matrix3" loCatId="matrix" qsTypeId="urn:microsoft.com/office/officeart/2005/8/quickstyle/simple1" qsCatId="simple" csTypeId="urn:microsoft.com/office/officeart/2005/8/colors/accent2_3" csCatId="accent2" phldr="1"/>
      <dgm:spPr/>
      <dgm:t>
        <a:bodyPr/>
        <a:lstStyle/>
        <a:p>
          <a:endParaRPr lang="en-US"/>
        </a:p>
      </dgm:t>
    </dgm:pt>
    <dgm:pt modelId="{ADEA547A-27F1-443D-90A9-CEA2BA7BC89E}">
      <dgm:prSet phldrT="[Text]"/>
      <dgm:spPr/>
      <dgm:t>
        <a:bodyPr/>
        <a:lstStyle/>
        <a:p>
          <a:r>
            <a:rPr lang="en-US"/>
            <a:t>Administrative</a:t>
          </a:r>
        </a:p>
      </dgm:t>
    </dgm:pt>
    <dgm:pt modelId="{F4A325FE-717F-4308-8A45-5DA3C3153F0A}" type="parTrans" cxnId="{F67AD7A1-2988-4690-B5E1-033C1EC3879F}">
      <dgm:prSet/>
      <dgm:spPr/>
      <dgm:t>
        <a:bodyPr/>
        <a:lstStyle/>
        <a:p>
          <a:endParaRPr lang="en-US"/>
        </a:p>
      </dgm:t>
    </dgm:pt>
    <dgm:pt modelId="{0D1EDF25-8650-46E1-A713-BB5A82D7B798}" type="sibTrans" cxnId="{F67AD7A1-2988-4690-B5E1-033C1EC3879F}">
      <dgm:prSet/>
      <dgm:spPr/>
      <dgm:t>
        <a:bodyPr/>
        <a:lstStyle/>
        <a:p>
          <a:endParaRPr lang="en-US"/>
        </a:p>
      </dgm:t>
    </dgm:pt>
    <dgm:pt modelId="{055CCA87-CB50-46CF-9C8C-56BDE1723640}">
      <dgm:prSet phldrT="[Text]"/>
      <dgm:spPr/>
      <dgm:t>
        <a:bodyPr/>
        <a:lstStyle/>
        <a:p>
          <a:r>
            <a:rPr lang="en-US"/>
            <a:t>Fiscal</a:t>
          </a:r>
        </a:p>
      </dgm:t>
    </dgm:pt>
    <dgm:pt modelId="{7EF9C27B-18AB-4D3F-93D1-842362A23CE0}" type="parTrans" cxnId="{72F9CBE3-D09F-429C-B23F-8F1FE43B29B4}">
      <dgm:prSet/>
      <dgm:spPr/>
      <dgm:t>
        <a:bodyPr/>
        <a:lstStyle/>
        <a:p>
          <a:endParaRPr lang="en-US"/>
        </a:p>
      </dgm:t>
    </dgm:pt>
    <dgm:pt modelId="{E6A0EDAC-BDC8-4C7B-940E-94D16CF6B5F9}" type="sibTrans" cxnId="{72F9CBE3-D09F-429C-B23F-8F1FE43B29B4}">
      <dgm:prSet/>
      <dgm:spPr/>
      <dgm:t>
        <a:bodyPr/>
        <a:lstStyle/>
        <a:p>
          <a:endParaRPr lang="en-US"/>
        </a:p>
      </dgm:t>
    </dgm:pt>
    <dgm:pt modelId="{F4AAB7B7-36E2-43E5-B71D-051030E89EF9}">
      <dgm:prSet phldrT="[Text]"/>
      <dgm:spPr/>
      <dgm:t>
        <a:bodyPr/>
        <a:lstStyle/>
        <a:p>
          <a:r>
            <a:rPr lang="en-US"/>
            <a:t>Historical</a:t>
          </a:r>
        </a:p>
      </dgm:t>
    </dgm:pt>
    <dgm:pt modelId="{5AEDE8A3-822B-4B40-A6C6-19E6659B4032}" type="parTrans" cxnId="{9005BAC2-397E-418A-BE9A-66E6AEB5656C}">
      <dgm:prSet/>
      <dgm:spPr/>
      <dgm:t>
        <a:bodyPr/>
        <a:lstStyle/>
        <a:p>
          <a:endParaRPr lang="en-US"/>
        </a:p>
      </dgm:t>
    </dgm:pt>
    <dgm:pt modelId="{DBA345D1-2191-47CD-B534-0953F1746981}" type="sibTrans" cxnId="{9005BAC2-397E-418A-BE9A-66E6AEB5656C}">
      <dgm:prSet/>
      <dgm:spPr/>
      <dgm:t>
        <a:bodyPr/>
        <a:lstStyle/>
        <a:p>
          <a:endParaRPr lang="en-US"/>
        </a:p>
      </dgm:t>
    </dgm:pt>
    <dgm:pt modelId="{78267BBE-B8D0-4994-AFAA-1579B5652807}">
      <dgm:prSet phldrT="[Text]"/>
      <dgm:spPr/>
      <dgm:t>
        <a:bodyPr/>
        <a:lstStyle/>
        <a:p>
          <a:r>
            <a:rPr lang="en-US"/>
            <a:t>Legal</a:t>
          </a:r>
        </a:p>
      </dgm:t>
    </dgm:pt>
    <dgm:pt modelId="{D41C6B5F-14D7-4243-AF60-3E2D941F2E28}" type="parTrans" cxnId="{0082E1A4-D408-4AAF-B55D-E855A945616C}">
      <dgm:prSet/>
      <dgm:spPr/>
      <dgm:t>
        <a:bodyPr/>
        <a:lstStyle/>
        <a:p>
          <a:endParaRPr lang="en-US"/>
        </a:p>
      </dgm:t>
    </dgm:pt>
    <dgm:pt modelId="{308C4C88-4171-49BB-80BA-3D77E3839D87}" type="sibTrans" cxnId="{0082E1A4-D408-4AAF-B55D-E855A945616C}">
      <dgm:prSet/>
      <dgm:spPr/>
      <dgm:t>
        <a:bodyPr/>
        <a:lstStyle/>
        <a:p>
          <a:endParaRPr lang="en-US"/>
        </a:p>
      </dgm:t>
    </dgm:pt>
    <dgm:pt modelId="{AB1B8785-27B1-4E80-9064-75F3BB6D9157}" type="pres">
      <dgm:prSet presAssocID="{B79C2D61-E35C-409A-94D8-B83CEEF1FCD0}" presName="matrix" presStyleCnt="0">
        <dgm:presLayoutVars>
          <dgm:chMax val="1"/>
          <dgm:dir/>
          <dgm:resizeHandles val="exact"/>
        </dgm:presLayoutVars>
      </dgm:prSet>
      <dgm:spPr/>
    </dgm:pt>
    <dgm:pt modelId="{50941376-BD81-415B-B566-CD381F479A36}" type="pres">
      <dgm:prSet presAssocID="{B79C2D61-E35C-409A-94D8-B83CEEF1FCD0}" presName="diamond" presStyleLbl="bgShp" presStyleIdx="0" presStyleCnt="1" custLinFactNeighborY="-6122"/>
      <dgm:spPr/>
    </dgm:pt>
    <dgm:pt modelId="{FF4A425C-461C-416F-8274-21B4F0B32C10}" type="pres">
      <dgm:prSet presAssocID="{B79C2D61-E35C-409A-94D8-B83CEEF1FCD0}" presName="quad1" presStyleLbl="node1" presStyleIdx="0" presStyleCnt="4">
        <dgm:presLayoutVars>
          <dgm:chMax val="0"/>
          <dgm:chPref val="0"/>
          <dgm:bulletEnabled val="1"/>
        </dgm:presLayoutVars>
      </dgm:prSet>
      <dgm:spPr/>
    </dgm:pt>
    <dgm:pt modelId="{13A085FD-306B-4CC4-9719-3C68C8DF2BED}" type="pres">
      <dgm:prSet presAssocID="{B79C2D61-E35C-409A-94D8-B83CEEF1FCD0}" presName="quad2" presStyleLbl="node1" presStyleIdx="1" presStyleCnt="4">
        <dgm:presLayoutVars>
          <dgm:chMax val="0"/>
          <dgm:chPref val="0"/>
          <dgm:bulletEnabled val="1"/>
        </dgm:presLayoutVars>
      </dgm:prSet>
      <dgm:spPr/>
    </dgm:pt>
    <dgm:pt modelId="{C449A00F-B2CD-43B4-A384-ED38A20B6417}" type="pres">
      <dgm:prSet presAssocID="{B79C2D61-E35C-409A-94D8-B83CEEF1FCD0}" presName="quad3" presStyleLbl="node1" presStyleIdx="2" presStyleCnt="4">
        <dgm:presLayoutVars>
          <dgm:chMax val="0"/>
          <dgm:chPref val="0"/>
          <dgm:bulletEnabled val="1"/>
        </dgm:presLayoutVars>
      </dgm:prSet>
      <dgm:spPr/>
    </dgm:pt>
    <dgm:pt modelId="{304B9199-26A8-426D-8174-F7382D027524}" type="pres">
      <dgm:prSet presAssocID="{B79C2D61-E35C-409A-94D8-B83CEEF1FCD0}" presName="quad4" presStyleLbl="node1" presStyleIdx="3" presStyleCnt="4">
        <dgm:presLayoutVars>
          <dgm:chMax val="0"/>
          <dgm:chPref val="0"/>
          <dgm:bulletEnabled val="1"/>
        </dgm:presLayoutVars>
      </dgm:prSet>
      <dgm:spPr/>
    </dgm:pt>
  </dgm:ptLst>
  <dgm:cxnLst>
    <dgm:cxn modelId="{B95E8736-9AD7-4CC6-8C8D-055D31AC95A4}" type="presOf" srcId="{F4AAB7B7-36E2-43E5-B71D-051030E89EF9}" destId="{C449A00F-B2CD-43B4-A384-ED38A20B6417}" srcOrd="0" destOrd="0" presId="urn:microsoft.com/office/officeart/2005/8/layout/matrix3"/>
    <dgm:cxn modelId="{45E25B71-6D24-473D-95AB-A290956BC855}" type="presOf" srcId="{055CCA87-CB50-46CF-9C8C-56BDE1723640}" destId="{13A085FD-306B-4CC4-9719-3C68C8DF2BED}" srcOrd="0" destOrd="0" presId="urn:microsoft.com/office/officeart/2005/8/layout/matrix3"/>
    <dgm:cxn modelId="{26710A99-B035-4487-852B-AAAB80A9E242}" type="presOf" srcId="{ADEA547A-27F1-443D-90A9-CEA2BA7BC89E}" destId="{FF4A425C-461C-416F-8274-21B4F0B32C10}" srcOrd="0" destOrd="0" presId="urn:microsoft.com/office/officeart/2005/8/layout/matrix3"/>
    <dgm:cxn modelId="{A63E7EA1-E563-4087-8A9C-F3E56D8867B8}" type="presOf" srcId="{B79C2D61-E35C-409A-94D8-B83CEEF1FCD0}" destId="{AB1B8785-27B1-4E80-9064-75F3BB6D9157}" srcOrd="0" destOrd="0" presId="urn:microsoft.com/office/officeart/2005/8/layout/matrix3"/>
    <dgm:cxn modelId="{F67AD7A1-2988-4690-B5E1-033C1EC3879F}" srcId="{B79C2D61-E35C-409A-94D8-B83CEEF1FCD0}" destId="{ADEA547A-27F1-443D-90A9-CEA2BA7BC89E}" srcOrd="0" destOrd="0" parTransId="{F4A325FE-717F-4308-8A45-5DA3C3153F0A}" sibTransId="{0D1EDF25-8650-46E1-A713-BB5A82D7B798}"/>
    <dgm:cxn modelId="{0082E1A4-D408-4AAF-B55D-E855A945616C}" srcId="{B79C2D61-E35C-409A-94D8-B83CEEF1FCD0}" destId="{78267BBE-B8D0-4994-AFAA-1579B5652807}" srcOrd="3" destOrd="0" parTransId="{D41C6B5F-14D7-4243-AF60-3E2D941F2E28}" sibTransId="{308C4C88-4171-49BB-80BA-3D77E3839D87}"/>
    <dgm:cxn modelId="{9005BAC2-397E-418A-BE9A-66E6AEB5656C}" srcId="{B79C2D61-E35C-409A-94D8-B83CEEF1FCD0}" destId="{F4AAB7B7-36E2-43E5-B71D-051030E89EF9}" srcOrd="2" destOrd="0" parTransId="{5AEDE8A3-822B-4B40-A6C6-19E6659B4032}" sibTransId="{DBA345D1-2191-47CD-B534-0953F1746981}"/>
    <dgm:cxn modelId="{72F9CBE3-D09F-429C-B23F-8F1FE43B29B4}" srcId="{B79C2D61-E35C-409A-94D8-B83CEEF1FCD0}" destId="{055CCA87-CB50-46CF-9C8C-56BDE1723640}" srcOrd="1" destOrd="0" parTransId="{7EF9C27B-18AB-4D3F-93D1-842362A23CE0}" sibTransId="{E6A0EDAC-BDC8-4C7B-940E-94D16CF6B5F9}"/>
    <dgm:cxn modelId="{CC7631E8-1A6F-40A8-8AEA-AF8904A793C6}" type="presOf" srcId="{78267BBE-B8D0-4994-AFAA-1579B5652807}" destId="{304B9199-26A8-426D-8174-F7382D027524}" srcOrd="0" destOrd="0" presId="urn:microsoft.com/office/officeart/2005/8/layout/matrix3"/>
    <dgm:cxn modelId="{3451A341-0C0E-49CB-BF24-05F70231503B}" type="presParOf" srcId="{AB1B8785-27B1-4E80-9064-75F3BB6D9157}" destId="{50941376-BD81-415B-B566-CD381F479A36}" srcOrd="0" destOrd="0" presId="urn:microsoft.com/office/officeart/2005/8/layout/matrix3"/>
    <dgm:cxn modelId="{A47262B9-D5E9-4934-9C8E-CFE26C23D289}" type="presParOf" srcId="{AB1B8785-27B1-4E80-9064-75F3BB6D9157}" destId="{FF4A425C-461C-416F-8274-21B4F0B32C10}" srcOrd="1" destOrd="0" presId="urn:microsoft.com/office/officeart/2005/8/layout/matrix3"/>
    <dgm:cxn modelId="{B5E483E8-EA17-4D11-8490-4D27C0D5896C}" type="presParOf" srcId="{AB1B8785-27B1-4E80-9064-75F3BB6D9157}" destId="{13A085FD-306B-4CC4-9719-3C68C8DF2BED}" srcOrd="2" destOrd="0" presId="urn:microsoft.com/office/officeart/2005/8/layout/matrix3"/>
    <dgm:cxn modelId="{D17F2CA1-A950-4D2C-A508-31DBEDD04F41}" type="presParOf" srcId="{AB1B8785-27B1-4E80-9064-75F3BB6D9157}" destId="{C449A00F-B2CD-43B4-A384-ED38A20B6417}" srcOrd="3" destOrd="0" presId="urn:microsoft.com/office/officeart/2005/8/layout/matrix3"/>
    <dgm:cxn modelId="{3CC964B5-C782-42C7-98A2-090397F6B265}" type="presParOf" srcId="{AB1B8785-27B1-4E80-9064-75F3BB6D9157}" destId="{304B9199-26A8-426D-8174-F7382D02752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41376-BD81-415B-B566-CD381F479A36}">
      <dsp:nvSpPr>
        <dsp:cNvPr id="0" name=""/>
        <dsp:cNvSpPr/>
      </dsp:nvSpPr>
      <dsp:spPr>
        <a:xfrm>
          <a:off x="1851818" y="0"/>
          <a:ext cx="4525963" cy="4525963"/>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4A425C-461C-416F-8274-21B4F0B32C10}">
      <dsp:nvSpPr>
        <dsp:cNvPr id="0" name=""/>
        <dsp:cNvSpPr/>
      </dsp:nvSpPr>
      <dsp:spPr>
        <a:xfrm>
          <a:off x="2281784" y="429966"/>
          <a:ext cx="1765125" cy="1765125"/>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Administrative</a:t>
          </a:r>
        </a:p>
      </dsp:txBody>
      <dsp:txXfrm>
        <a:off x="2367950" y="516132"/>
        <a:ext cx="1592793" cy="1592793"/>
      </dsp:txXfrm>
    </dsp:sp>
    <dsp:sp modelId="{13A085FD-306B-4CC4-9719-3C68C8DF2BED}">
      <dsp:nvSpPr>
        <dsp:cNvPr id="0" name=""/>
        <dsp:cNvSpPr/>
      </dsp:nvSpPr>
      <dsp:spPr>
        <a:xfrm>
          <a:off x="4182689" y="429966"/>
          <a:ext cx="1765125" cy="1765125"/>
        </a:xfrm>
        <a:prstGeom prst="roundRect">
          <a:avLst/>
        </a:prstGeom>
        <a:solidFill>
          <a:schemeClr val="accent2">
            <a:shade val="80000"/>
            <a:hueOff val="-11957"/>
            <a:satOff val="-1341"/>
            <a:lumOff val="85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Fiscal</a:t>
          </a:r>
        </a:p>
      </dsp:txBody>
      <dsp:txXfrm>
        <a:off x="4268855" y="516132"/>
        <a:ext cx="1592793" cy="1592793"/>
      </dsp:txXfrm>
    </dsp:sp>
    <dsp:sp modelId="{C449A00F-B2CD-43B4-A384-ED38A20B6417}">
      <dsp:nvSpPr>
        <dsp:cNvPr id="0" name=""/>
        <dsp:cNvSpPr/>
      </dsp:nvSpPr>
      <dsp:spPr>
        <a:xfrm>
          <a:off x="2281784" y="2330870"/>
          <a:ext cx="1765125" cy="1765125"/>
        </a:xfrm>
        <a:prstGeom prst="roundRect">
          <a:avLst/>
        </a:prstGeom>
        <a:solidFill>
          <a:schemeClr val="accent2">
            <a:shade val="80000"/>
            <a:hueOff val="-23915"/>
            <a:satOff val="-2683"/>
            <a:lumOff val="171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Historical</a:t>
          </a:r>
        </a:p>
      </dsp:txBody>
      <dsp:txXfrm>
        <a:off x="2367950" y="2417036"/>
        <a:ext cx="1592793" cy="1592793"/>
      </dsp:txXfrm>
    </dsp:sp>
    <dsp:sp modelId="{304B9199-26A8-426D-8174-F7382D027524}">
      <dsp:nvSpPr>
        <dsp:cNvPr id="0" name=""/>
        <dsp:cNvSpPr/>
      </dsp:nvSpPr>
      <dsp:spPr>
        <a:xfrm>
          <a:off x="4182689" y="2330870"/>
          <a:ext cx="1765125" cy="1765125"/>
        </a:xfrm>
        <a:prstGeom prst="roundRect">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Legal</a:t>
          </a:r>
        </a:p>
      </dsp:txBody>
      <dsp:txXfrm>
        <a:off x="4268855" y="2417036"/>
        <a:ext cx="1592793" cy="1592793"/>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13" tIns="45706" rIns="91413" bIns="45706" rtlCol="0"/>
          <a:lstStyle>
            <a:lvl1pPr algn="l">
              <a:defRPr sz="1200"/>
            </a:lvl1pPr>
          </a:lstStyle>
          <a:p>
            <a:r>
              <a:rPr lang="en-US"/>
              <a:t>Managing Public Records</a:t>
            </a:r>
          </a:p>
        </p:txBody>
      </p:sp>
      <p:sp>
        <p:nvSpPr>
          <p:cNvPr id="3" name="Date Placeholder 2"/>
          <p:cNvSpPr>
            <a:spLocks noGrp="1"/>
          </p:cNvSpPr>
          <p:nvPr>
            <p:ph type="dt" sz="quarter" idx="1"/>
          </p:nvPr>
        </p:nvSpPr>
        <p:spPr>
          <a:xfrm>
            <a:off x="3970341" y="0"/>
            <a:ext cx="3038475" cy="465138"/>
          </a:xfrm>
          <a:prstGeom prst="rect">
            <a:avLst/>
          </a:prstGeom>
        </p:spPr>
        <p:txBody>
          <a:bodyPr vert="horz" lIns="91413" tIns="45706" rIns="91413" bIns="45706" rtlCol="0"/>
          <a:lstStyle>
            <a:lvl1pPr algn="r">
              <a:defRPr sz="1200"/>
            </a:lvl1pPr>
          </a:lstStyle>
          <a:p>
            <a:r>
              <a:rPr lang="en-US"/>
              <a:t>October 30, 2019</a:t>
            </a:r>
          </a:p>
        </p:txBody>
      </p:sp>
      <p:sp>
        <p:nvSpPr>
          <p:cNvPr id="4" name="Footer Placeholder 3"/>
          <p:cNvSpPr>
            <a:spLocks noGrp="1"/>
          </p:cNvSpPr>
          <p:nvPr>
            <p:ph type="ftr" sz="quarter" idx="2"/>
          </p:nvPr>
        </p:nvSpPr>
        <p:spPr>
          <a:xfrm>
            <a:off x="2" y="8829675"/>
            <a:ext cx="3038475" cy="465138"/>
          </a:xfrm>
          <a:prstGeom prst="rect">
            <a:avLst/>
          </a:prstGeom>
        </p:spPr>
        <p:txBody>
          <a:bodyPr vert="horz" lIns="91413" tIns="45706" rIns="91413" bIns="45706" rtlCol="0" anchor="b"/>
          <a:lstStyle>
            <a:lvl1pPr algn="l">
              <a:defRPr sz="1200"/>
            </a:lvl1pPr>
          </a:lstStyle>
          <a:p>
            <a:endParaRPr lang="en-US"/>
          </a:p>
        </p:txBody>
      </p:sp>
      <p:sp>
        <p:nvSpPr>
          <p:cNvPr id="5" name="Slide Number Placeholder 4"/>
          <p:cNvSpPr>
            <a:spLocks noGrp="1"/>
          </p:cNvSpPr>
          <p:nvPr>
            <p:ph type="sldNum" sz="quarter" idx="3"/>
          </p:nvPr>
        </p:nvSpPr>
        <p:spPr>
          <a:xfrm>
            <a:off x="3970341" y="8829675"/>
            <a:ext cx="3038475" cy="465138"/>
          </a:xfrm>
          <a:prstGeom prst="rect">
            <a:avLst/>
          </a:prstGeom>
        </p:spPr>
        <p:txBody>
          <a:bodyPr vert="horz" lIns="91413" tIns="45706" rIns="91413" bIns="45706" rtlCol="0" anchor="b"/>
          <a:lstStyle>
            <a:lvl1pPr algn="r">
              <a:defRPr sz="1200"/>
            </a:lvl1pPr>
          </a:lstStyle>
          <a:p>
            <a:fld id="{62637848-86C9-4E61-94E0-153821D28772}" type="slidenum">
              <a:rPr lang="en-US" smtClean="0"/>
              <a:t>‹#›</a:t>
            </a:fld>
            <a:endParaRPr lang="en-US"/>
          </a:p>
        </p:txBody>
      </p:sp>
    </p:spTree>
    <p:extLst>
      <p:ext uri="{BB962C8B-B14F-4D97-AF65-F5344CB8AC3E}">
        <p14:creationId xmlns:p14="http://schemas.microsoft.com/office/powerpoint/2010/main" val="2979845998"/>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0" tIns="46576" rIns="93150" bIns="46576" rtlCol="0"/>
          <a:lstStyle>
            <a:lvl1pPr algn="l">
              <a:defRPr sz="1200"/>
            </a:lvl1pPr>
          </a:lstStyle>
          <a:p>
            <a:r>
              <a:rPr lang="en-US"/>
              <a:t>Managing Public Records</a:t>
            </a:r>
          </a:p>
        </p:txBody>
      </p:sp>
      <p:sp>
        <p:nvSpPr>
          <p:cNvPr id="3" name="Date Placeholder 2"/>
          <p:cNvSpPr>
            <a:spLocks noGrp="1"/>
          </p:cNvSpPr>
          <p:nvPr>
            <p:ph type="dt" idx="1"/>
          </p:nvPr>
        </p:nvSpPr>
        <p:spPr>
          <a:xfrm>
            <a:off x="3970938" y="0"/>
            <a:ext cx="3037840" cy="464820"/>
          </a:xfrm>
          <a:prstGeom prst="rect">
            <a:avLst/>
          </a:prstGeom>
        </p:spPr>
        <p:txBody>
          <a:bodyPr vert="horz" lIns="93150" tIns="46576" rIns="93150" bIns="46576" rtlCol="0"/>
          <a:lstStyle>
            <a:lvl1pPr algn="r">
              <a:defRPr sz="1200"/>
            </a:lvl1pPr>
          </a:lstStyle>
          <a:p>
            <a:r>
              <a:rPr lang="en-US"/>
              <a:t>October 30, 2019</a:t>
            </a:r>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50" tIns="46576" rIns="93150" bIns="4657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0" tIns="46576" rIns="93150" bIns="465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50" tIns="46576" rIns="93150" bIns="4657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0" tIns="46576" rIns="93150" bIns="46576" rtlCol="0" anchor="b"/>
          <a:lstStyle>
            <a:lvl1pPr algn="r">
              <a:defRPr sz="1200"/>
            </a:lvl1pPr>
          </a:lstStyle>
          <a:p>
            <a:fld id="{23036370-8004-46A3-BD92-D4CCF070F758}" type="slidenum">
              <a:rPr lang="en-US" smtClean="0"/>
              <a:t>‹#›</a:t>
            </a:fld>
            <a:endParaRPr lang="en-US"/>
          </a:p>
        </p:txBody>
      </p:sp>
    </p:spTree>
    <p:extLst>
      <p:ext uri="{BB962C8B-B14F-4D97-AF65-F5344CB8AC3E}">
        <p14:creationId xmlns:p14="http://schemas.microsoft.com/office/powerpoint/2010/main" val="2102720543"/>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Welcome to Managing Public Records for Local Government</a:t>
            </a:r>
          </a:p>
          <a:p>
            <a:endParaRPr lang="en-US"/>
          </a:p>
          <a:p>
            <a:r>
              <a:rPr lang="en-US"/>
              <a:t>There will be information at the end of the course on how to obtain a certificate. </a:t>
            </a:r>
          </a:p>
        </p:txBody>
      </p:sp>
      <p:sp>
        <p:nvSpPr>
          <p:cNvPr id="4" name="Slide Number Placeholder 3"/>
          <p:cNvSpPr>
            <a:spLocks noGrp="1"/>
          </p:cNvSpPr>
          <p:nvPr>
            <p:ph type="sldNum" sz="quarter" idx="10"/>
          </p:nvPr>
        </p:nvSpPr>
        <p:spPr/>
        <p:txBody>
          <a:bodyPr/>
          <a:lstStyle/>
          <a:p>
            <a:fld id="{23036370-8004-46A3-BD92-D4CCF070F758}" type="slidenum">
              <a:rPr lang="en-US" smtClean="0"/>
              <a:t>1</a:t>
            </a:fld>
            <a:endParaRPr lang="en-US"/>
          </a:p>
        </p:txBody>
      </p:sp>
      <p:sp>
        <p:nvSpPr>
          <p:cNvPr id="5" name="Date Placeholder 4">
            <a:extLst>
              <a:ext uri="{FF2B5EF4-FFF2-40B4-BE49-F238E27FC236}">
                <a16:creationId xmlns:a16="http://schemas.microsoft.com/office/drawing/2014/main" id="{B33ADBA3-8FAD-48D8-A4A5-CE8C806E5EDE}"/>
              </a:ext>
            </a:extLst>
          </p:cNvPr>
          <p:cNvSpPr>
            <a:spLocks noGrp="1"/>
          </p:cNvSpPr>
          <p:nvPr>
            <p:ph type="dt" idx="1"/>
          </p:nvPr>
        </p:nvSpPr>
        <p:spPr/>
        <p:txBody>
          <a:bodyPr/>
          <a:lstStyle/>
          <a:p>
            <a:r>
              <a:rPr lang="en-US"/>
              <a:t>October 30, 2019</a:t>
            </a:r>
          </a:p>
        </p:txBody>
      </p:sp>
      <p:sp>
        <p:nvSpPr>
          <p:cNvPr id="6" name="Header Placeholder 5">
            <a:extLst>
              <a:ext uri="{FF2B5EF4-FFF2-40B4-BE49-F238E27FC236}">
                <a16:creationId xmlns:a16="http://schemas.microsoft.com/office/drawing/2014/main" id="{740CCC83-B450-4996-8B51-9EBB356AC5F5}"/>
              </a:ext>
            </a:extLst>
          </p:cNvPr>
          <p:cNvSpPr>
            <a:spLocks noGrp="1"/>
          </p:cNvSpPr>
          <p:nvPr>
            <p:ph type="hdr" sz="quarter"/>
          </p:nvPr>
        </p:nvSpPr>
        <p:spPr/>
        <p:txBody>
          <a:bodyPr/>
          <a:lstStyle/>
          <a:p>
            <a:r>
              <a:rPr lang="en-US"/>
              <a:t>Managing Public Records</a:t>
            </a:r>
          </a:p>
        </p:txBody>
      </p:sp>
    </p:spTree>
    <p:extLst>
      <p:ext uri="{BB962C8B-B14F-4D97-AF65-F5344CB8AC3E}">
        <p14:creationId xmlns:p14="http://schemas.microsoft.com/office/powerpoint/2010/main" val="2644663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Managing Public Records</a:t>
            </a:r>
          </a:p>
        </p:txBody>
      </p:sp>
      <p:sp>
        <p:nvSpPr>
          <p:cNvPr id="5" name="Date Placeholder 4"/>
          <p:cNvSpPr>
            <a:spLocks noGrp="1"/>
          </p:cNvSpPr>
          <p:nvPr>
            <p:ph type="dt" idx="1"/>
          </p:nvPr>
        </p:nvSpPr>
        <p:spPr/>
        <p:txBody>
          <a:bodyPr/>
          <a:lstStyle/>
          <a:p>
            <a:r>
              <a:rPr lang="en-US"/>
              <a:t>October 30, 2019</a:t>
            </a:r>
          </a:p>
        </p:txBody>
      </p:sp>
      <p:sp>
        <p:nvSpPr>
          <p:cNvPr id="6" name="Slide Number Placeholder 5"/>
          <p:cNvSpPr>
            <a:spLocks noGrp="1"/>
          </p:cNvSpPr>
          <p:nvPr>
            <p:ph type="sldNum" sz="quarter" idx="5"/>
          </p:nvPr>
        </p:nvSpPr>
        <p:spPr/>
        <p:txBody>
          <a:bodyPr/>
          <a:lstStyle/>
          <a:p>
            <a:fld id="{23036370-8004-46A3-BD92-D4CCF070F758}" type="slidenum">
              <a:rPr lang="en-US" smtClean="0"/>
              <a:t>10</a:t>
            </a:fld>
            <a:endParaRPr lang="en-US"/>
          </a:p>
        </p:txBody>
      </p:sp>
    </p:spTree>
    <p:extLst>
      <p:ext uri="{BB962C8B-B14F-4D97-AF65-F5344CB8AC3E}">
        <p14:creationId xmlns:p14="http://schemas.microsoft.com/office/powerpoint/2010/main" val="803771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xfrm>
            <a:off x="407988" y="698500"/>
            <a:ext cx="61944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defTabSz="914132">
              <a:defRPr/>
            </a:pPr>
            <a:r>
              <a:rPr lang="en-US" dirty="0">
                <a:solidFill>
                  <a:srgbClr val="000000"/>
                </a:solidFill>
                <a:latin typeface="Calibri"/>
                <a:cs typeface="Calibri"/>
              </a:rPr>
              <a:t>****Flagged for Review****</a:t>
            </a:r>
          </a:p>
          <a:p>
            <a:pPr defTabSz="914132">
              <a:defRPr/>
            </a:pPr>
            <a:endParaRPr lang="en-US" dirty="0">
              <a:solidFill>
                <a:srgbClr val="000000"/>
              </a:solidFill>
              <a:latin typeface="Calibri"/>
              <a:cs typeface="Calibri"/>
            </a:endParaRPr>
          </a:p>
          <a:p>
            <a:pPr defTabSz="914132">
              <a:defRPr/>
            </a:pPr>
            <a:r>
              <a:rPr lang="en-US" dirty="0">
                <a:solidFill>
                  <a:srgbClr val="000000"/>
                </a:solidFill>
                <a:latin typeface="Calibri"/>
                <a:cs typeface="Calibri"/>
              </a:rPr>
              <a:t>This is the 2019 General Records Schedule.</a:t>
            </a:r>
            <a:r>
              <a:rPr lang="en-US" b="1" dirty="0"/>
              <a:t> </a:t>
            </a:r>
            <a:endParaRPr lang="en-US" dirty="0">
              <a:cs typeface="Calibri"/>
            </a:endParaRPr>
          </a:p>
        </p:txBody>
      </p:sp>
      <p:sp>
        <p:nvSpPr>
          <p:cNvPr id="137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256" eaLnBrk="0" hangingPunct="0">
              <a:defRPr>
                <a:solidFill>
                  <a:schemeClr val="tx1"/>
                </a:solidFill>
                <a:latin typeface="Arial" charset="0"/>
              </a:defRPr>
            </a:lvl1pPr>
            <a:lvl2pPr marL="742692" indent="-285650" defTabSz="917256" eaLnBrk="0" hangingPunct="0">
              <a:defRPr>
                <a:solidFill>
                  <a:schemeClr val="tx1"/>
                </a:solidFill>
                <a:latin typeface="Arial" charset="0"/>
              </a:defRPr>
            </a:lvl2pPr>
            <a:lvl3pPr marL="1142602" indent="-228519" defTabSz="917256" eaLnBrk="0" hangingPunct="0">
              <a:defRPr>
                <a:solidFill>
                  <a:schemeClr val="tx1"/>
                </a:solidFill>
                <a:latin typeface="Arial" charset="0"/>
              </a:defRPr>
            </a:lvl3pPr>
            <a:lvl4pPr marL="1599641" indent="-228519" defTabSz="917256" eaLnBrk="0" hangingPunct="0">
              <a:defRPr>
                <a:solidFill>
                  <a:schemeClr val="tx1"/>
                </a:solidFill>
                <a:latin typeface="Arial" charset="0"/>
              </a:defRPr>
            </a:lvl4pPr>
            <a:lvl5pPr marL="2056685" indent="-228519" defTabSz="917256" eaLnBrk="0" hangingPunct="0">
              <a:defRPr>
                <a:solidFill>
                  <a:schemeClr val="tx1"/>
                </a:solidFill>
                <a:latin typeface="Arial" charset="0"/>
              </a:defRPr>
            </a:lvl5pPr>
            <a:lvl6pPr marL="2513724" indent="-228519" defTabSz="917256" eaLnBrk="0" fontAlgn="base" hangingPunct="0">
              <a:spcBef>
                <a:spcPct val="0"/>
              </a:spcBef>
              <a:spcAft>
                <a:spcPct val="0"/>
              </a:spcAft>
              <a:defRPr>
                <a:solidFill>
                  <a:schemeClr val="tx1"/>
                </a:solidFill>
                <a:latin typeface="Arial" charset="0"/>
              </a:defRPr>
            </a:lvl6pPr>
            <a:lvl7pPr marL="2970765" indent="-228519" defTabSz="917256" eaLnBrk="0" fontAlgn="base" hangingPunct="0">
              <a:spcBef>
                <a:spcPct val="0"/>
              </a:spcBef>
              <a:spcAft>
                <a:spcPct val="0"/>
              </a:spcAft>
              <a:defRPr>
                <a:solidFill>
                  <a:schemeClr val="tx1"/>
                </a:solidFill>
                <a:latin typeface="Arial" charset="0"/>
              </a:defRPr>
            </a:lvl7pPr>
            <a:lvl8pPr marL="3427807" indent="-228519" defTabSz="917256" eaLnBrk="0" fontAlgn="base" hangingPunct="0">
              <a:spcBef>
                <a:spcPct val="0"/>
              </a:spcBef>
              <a:spcAft>
                <a:spcPct val="0"/>
              </a:spcAft>
              <a:defRPr>
                <a:solidFill>
                  <a:schemeClr val="tx1"/>
                </a:solidFill>
                <a:latin typeface="Arial" charset="0"/>
              </a:defRPr>
            </a:lvl8pPr>
            <a:lvl9pPr marL="3884846" indent="-228519" defTabSz="917256" eaLnBrk="0" fontAlgn="base" hangingPunct="0">
              <a:spcBef>
                <a:spcPct val="0"/>
              </a:spcBef>
              <a:spcAft>
                <a:spcPct val="0"/>
              </a:spcAft>
              <a:defRPr>
                <a:solidFill>
                  <a:schemeClr val="tx1"/>
                </a:solidFill>
                <a:latin typeface="Arial" charset="0"/>
              </a:defRPr>
            </a:lvl9pPr>
          </a:lstStyle>
          <a:p>
            <a:pPr eaLnBrk="1" hangingPunct="1"/>
            <a:fld id="{9CBE6EEC-ACB8-4A04-931C-09EA31B05C1A}" type="slidenum">
              <a:rPr lang="en-US" smtClean="0">
                <a:solidFill>
                  <a:srgbClr val="000000"/>
                </a:solidFill>
              </a:rPr>
              <a:pPr eaLnBrk="1" hangingPunct="1"/>
              <a:t>11</a:t>
            </a:fld>
            <a:endParaRPr lang="en-US">
              <a:solidFill>
                <a:srgbClr val="000000"/>
              </a:solidFill>
            </a:endParaRPr>
          </a:p>
        </p:txBody>
      </p:sp>
      <p:sp>
        <p:nvSpPr>
          <p:cNvPr id="2" name="Date Placeholder 1"/>
          <p:cNvSpPr>
            <a:spLocks noGrp="1"/>
          </p:cNvSpPr>
          <p:nvPr>
            <p:ph type="dt" idx="10"/>
          </p:nvPr>
        </p:nvSpPr>
        <p:spPr/>
        <p:txBody>
          <a:bodyPr/>
          <a:lstStyle/>
          <a:p>
            <a:pPr>
              <a:defRPr/>
            </a:pPr>
            <a:r>
              <a:rPr lang="en-US">
                <a:solidFill>
                  <a:prstClr val="black"/>
                </a:solidFill>
              </a:rPr>
              <a:t>October 30, 2019</a:t>
            </a:r>
          </a:p>
        </p:txBody>
      </p:sp>
      <p:sp>
        <p:nvSpPr>
          <p:cNvPr id="4" name="Header Placeholder 3"/>
          <p:cNvSpPr>
            <a:spLocks noGrp="1"/>
          </p:cNvSpPr>
          <p:nvPr>
            <p:ph type="hdr" sz="quarter" idx="11"/>
          </p:nvPr>
        </p:nvSpPr>
        <p:spPr/>
        <p:txBody>
          <a:bodyPr/>
          <a:lstStyle/>
          <a:p>
            <a:pPr>
              <a:defRPr/>
            </a:pPr>
            <a:r>
              <a:rPr lang="en-US">
                <a:solidFill>
                  <a:prstClr val="black"/>
                </a:solidFill>
              </a:rPr>
              <a:t>Managing Public Records</a:t>
            </a:r>
          </a:p>
        </p:txBody>
      </p:sp>
    </p:spTree>
    <p:extLst>
      <p:ext uri="{BB962C8B-B14F-4D97-AF65-F5344CB8AC3E}">
        <p14:creationId xmlns:p14="http://schemas.microsoft.com/office/powerpoint/2010/main" val="541855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atin typeface="Lucida Sans"/>
              </a:rPr>
              <a:t>Supersedes standards on program schedules, so they were excised</a:t>
            </a:r>
            <a:r>
              <a:rPr lang="en-US" baseline="0">
                <a:latin typeface="Lucida Sans"/>
              </a:rPr>
              <a:t> from PDFs on website</a:t>
            </a:r>
            <a:endParaRPr lang="en-US"/>
          </a:p>
        </p:txBody>
      </p:sp>
      <p:sp>
        <p:nvSpPr>
          <p:cNvPr id="4" name="Slide Number Placeholder 3"/>
          <p:cNvSpPr>
            <a:spLocks noGrp="1"/>
          </p:cNvSpPr>
          <p:nvPr>
            <p:ph type="sldNum" sz="quarter" idx="10"/>
          </p:nvPr>
        </p:nvSpPr>
        <p:spPr/>
        <p:txBody>
          <a:bodyPr/>
          <a:lstStyle/>
          <a:p>
            <a:fld id="{23036370-8004-46A3-BD92-D4CCF070F758}" type="slidenum">
              <a:rPr lang="en-US" smtClean="0"/>
              <a:t>12</a:t>
            </a:fld>
            <a:endParaRPr lang="en-US"/>
          </a:p>
        </p:txBody>
      </p:sp>
      <p:sp>
        <p:nvSpPr>
          <p:cNvPr id="5" name="Date Placeholder 4">
            <a:extLst>
              <a:ext uri="{FF2B5EF4-FFF2-40B4-BE49-F238E27FC236}">
                <a16:creationId xmlns:a16="http://schemas.microsoft.com/office/drawing/2014/main" id="{C047A6BD-29B7-47F5-B95A-AC56FACCECFE}"/>
              </a:ext>
            </a:extLst>
          </p:cNvPr>
          <p:cNvSpPr>
            <a:spLocks noGrp="1"/>
          </p:cNvSpPr>
          <p:nvPr>
            <p:ph type="dt" idx="1"/>
          </p:nvPr>
        </p:nvSpPr>
        <p:spPr/>
        <p:txBody>
          <a:bodyPr/>
          <a:lstStyle/>
          <a:p>
            <a:r>
              <a:rPr lang="en-US"/>
              <a:t>October 30, 2019</a:t>
            </a:r>
          </a:p>
        </p:txBody>
      </p:sp>
      <p:sp>
        <p:nvSpPr>
          <p:cNvPr id="6" name="Header Placeholder 5">
            <a:extLst>
              <a:ext uri="{FF2B5EF4-FFF2-40B4-BE49-F238E27FC236}">
                <a16:creationId xmlns:a16="http://schemas.microsoft.com/office/drawing/2014/main" id="{6B59D1A1-F8D3-4698-AD9E-70ED6788A7AA}"/>
              </a:ext>
            </a:extLst>
          </p:cNvPr>
          <p:cNvSpPr>
            <a:spLocks noGrp="1"/>
          </p:cNvSpPr>
          <p:nvPr>
            <p:ph type="hdr" sz="quarter"/>
          </p:nvPr>
        </p:nvSpPr>
        <p:spPr/>
        <p:txBody>
          <a:bodyPr/>
          <a:lstStyle/>
          <a:p>
            <a:r>
              <a:rPr lang="en-US"/>
              <a:t>Managing Public Records</a:t>
            </a:r>
          </a:p>
        </p:txBody>
      </p:sp>
    </p:spTree>
    <p:extLst>
      <p:ext uri="{BB962C8B-B14F-4D97-AF65-F5344CB8AC3E}">
        <p14:creationId xmlns:p14="http://schemas.microsoft.com/office/powerpoint/2010/main" val="117244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881261"/>
            <a:r>
              <a:rPr lang="en-US" b="1"/>
              <a:t>Series: </a:t>
            </a:r>
            <a:r>
              <a:rPr lang="en-US"/>
              <a:t>A group of similar records that are arranged according to a filing system and  that  are  related  as  the  result  of being  created, received, or  used  in  the  same activity</a:t>
            </a:r>
          </a:p>
          <a:p>
            <a:endParaRPr lang="en-US" b="1"/>
          </a:p>
          <a:p>
            <a:pPr defTabSz="881261"/>
            <a:r>
              <a:rPr lang="en-US" b="1"/>
              <a:t>Disposition: </a:t>
            </a:r>
            <a:r>
              <a:rPr lang="en-US"/>
              <a:t>Materials’ final destruction or transfer to an archives as determined by their appraisal.</a:t>
            </a:r>
          </a:p>
          <a:p>
            <a:endParaRPr lang="en-US" b="1"/>
          </a:p>
        </p:txBody>
      </p:sp>
      <p:sp>
        <p:nvSpPr>
          <p:cNvPr id="4" name="Slide Number Placeholder 3"/>
          <p:cNvSpPr>
            <a:spLocks noGrp="1"/>
          </p:cNvSpPr>
          <p:nvPr>
            <p:ph type="sldNum" sz="quarter" idx="10"/>
          </p:nvPr>
        </p:nvSpPr>
        <p:spPr/>
        <p:txBody>
          <a:bodyPr/>
          <a:lstStyle/>
          <a:p>
            <a:fld id="{23036370-8004-46A3-BD92-D4CCF070F758}" type="slidenum">
              <a:rPr lang="en-US" smtClean="0"/>
              <a:t>13</a:t>
            </a:fld>
            <a:endParaRPr lang="en-US"/>
          </a:p>
        </p:txBody>
      </p:sp>
      <p:sp>
        <p:nvSpPr>
          <p:cNvPr id="5" name="Date Placeholder 4">
            <a:extLst>
              <a:ext uri="{FF2B5EF4-FFF2-40B4-BE49-F238E27FC236}">
                <a16:creationId xmlns:a16="http://schemas.microsoft.com/office/drawing/2014/main" id="{C047A6BD-29B7-47F5-B95A-AC56FACCECFE}"/>
              </a:ext>
            </a:extLst>
          </p:cNvPr>
          <p:cNvSpPr>
            <a:spLocks noGrp="1"/>
          </p:cNvSpPr>
          <p:nvPr>
            <p:ph type="dt" idx="1"/>
          </p:nvPr>
        </p:nvSpPr>
        <p:spPr/>
        <p:txBody>
          <a:bodyPr/>
          <a:lstStyle/>
          <a:p>
            <a:r>
              <a:rPr lang="en-US"/>
              <a:t>October 30, 2019</a:t>
            </a:r>
          </a:p>
        </p:txBody>
      </p:sp>
      <p:sp>
        <p:nvSpPr>
          <p:cNvPr id="6" name="Header Placeholder 5">
            <a:extLst>
              <a:ext uri="{FF2B5EF4-FFF2-40B4-BE49-F238E27FC236}">
                <a16:creationId xmlns:a16="http://schemas.microsoft.com/office/drawing/2014/main" id="{6B59D1A1-F8D3-4698-AD9E-70ED6788A7AA}"/>
              </a:ext>
            </a:extLst>
          </p:cNvPr>
          <p:cNvSpPr>
            <a:spLocks noGrp="1"/>
          </p:cNvSpPr>
          <p:nvPr>
            <p:ph type="hdr" sz="quarter"/>
          </p:nvPr>
        </p:nvSpPr>
        <p:spPr/>
        <p:txBody>
          <a:bodyPr/>
          <a:lstStyle/>
          <a:p>
            <a:r>
              <a:rPr lang="en-US"/>
              <a:t>Managing Public Records</a:t>
            </a:r>
          </a:p>
        </p:txBody>
      </p:sp>
    </p:spTree>
    <p:extLst>
      <p:ext uri="{BB962C8B-B14F-4D97-AF65-F5344CB8AC3E}">
        <p14:creationId xmlns:p14="http://schemas.microsoft.com/office/powerpoint/2010/main" val="1139586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POLL: Open-ended? </a:t>
            </a:r>
          </a:p>
          <a:p>
            <a:r>
              <a:rPr lang="en-US"/>
              <a:t>Citizen Surveys have a required retention of keep until reference value ends. How long do you think these records should be kept for your agency’s needs?</a:t>
            </a:r>
            <a:endParaRPr lang="en-US">
              <a:cs typeface="Calibri"/>
            </a:endParaRPr>
          </a:p>
          <a:p>
            <a:endParaRPr lang="en-US"/>
          </a:p>
          <a:p>
            <a:r>
              <a:rPr lang="en-US" b="1"/>
              <a:t>Reference value: </a:t>
            </a:r>
            <a:r>
              <a:rPr lang="en-US"/>
              <a:t>The usefulness of records based on their content, regardless of evidential value</a:t>
            </a:r>
            <a:endParaRPr lang="en-US" b="1">
              <a:cs typeface="Calibri"/>
            </a:endParaRPr>
          </a:p>
          <a:p>
            <a:endParaRPr lang="en-US">
              <a:cs typeface="Calibri"/>
            </a:endParaRPr>
          </a:p>
          <a:p>
            <a:pPr defTabSz="914132">
              <a:defRPr/>
            </a:pPr>
            <a:r>
              <a:rPr lang="en-US"/>
              <a:t>Local government agencies must establish and enforce internal policies setting minimum retention periods for records with the disposition instruction “destroy when reference value ends.” Without the establishment of these policies, the office is not authorized by the Department of Natural and Cultural Resources to destroy these records.</a:t>
            </a:r>
            <a:endParaRPr lang="en-US">
              <a:cs typeface="Calibri"/>
            </a:endParaRPr>
          </a:p>
          <a:p>
            <a:endParaRPr lang="en-US" b="1"/>
          </a:p>
        </p:txBody>
      </p:sp>
      <p:sp>
        <p:nvSpPr>
          <p:cNvPr id="4" name="Slide Number Placeholder 3"/>
          <p:cNvSpPr>
            <a:spLocks noGrp="1"/>
          </p:cNvSpPr>
          <p:nvPr>
            <p:ph type="sldNum" sz="quarter" idx="10"/>
          </p:nvPr>
        </p:nvSpPr>
        <p:spPr/>
        <p:txBody>
          <a:bodyPr/>
          <a:lstStyle/>
          <a:p>
            <a:fld id="{23036370-8004-46A3-BD92-D4CCF070F758}" type="slidenum">
              <a:rPr lang="en-US" smtClean="0"/>
              <a:t>15</a:t>
            </a:fld>
            <a:endParaRPr lang="en-US"/>
          </a:p>
        </p:txBody>
      </p:sp>
      <p:sp>
        <p:nvSpPr>
          <p:cNvPr id="5" name="Date Placeholder 4">
            <a:extLst>
              <a:ext uri="{FF2B5EF4-FFF2-40B4-BE49-F238E27FC236}">
                <a16:creationId xmlns:a16="http://schemas.microsoft.com/office/drawing/2014/main" id="{29F6107C-1C2A-481E-A369-C07B16A0F1F9}"/>
              </a:ext>
            </a:extLst>
          </p:cNvPr>
          <p:cNvSpPr>
            <a:spLocks noGrp="1"/>
          </p:cNvSpPr>
          <p:nvPr>
            <p:ph type="dt" idx="1"/>
          </p:nvPr>
        </p:nvSpPr>
        <p:spPr/>
        <p:txBody>
          <a:bodyPr/>
          <a:lstStyle/>
          <a:p>
            <a:r>
              <a:rPr lang="en-US"/>
              <a:t>October 30, 2019</a:t>
            </a:r>
          </a:p>
        </p:txBody>
      </p:sp>
      <p:sp>
        <p:nvSpPr>
          <p:cNvPr id="6" name="Header Placeholder 5">
            <a:extLst>
              <a:ext uri="{FF2B5EF4-FFF2-40B4-BE49-F238E27FC236}">
                <a16:creationId xmlns:a16="http://schemas.microsoft.com/office/drawing/2014/main" id="{F1CEF3DC-20FE-474B-AD43-29F4C272322A}"/>
              </a:ext>
            </a:extLst>
          </p:cNvPr>
          <p:cNvSpPr>
            <a:spLocks noGrp="1"/>
          </p:cNvSpPr>
          <p:nvPr>
            <p:ph type="hdr" sz="quarter"/>
          </p:nvPr>
        </p:nvSpPr>
        <p:spPr/>
        <p:txBody>
          <a:bodyPr/>
          <a:lstStyle/>
          <a:p>
            <a:r>
              <a:rPr lang="en-US"/>
              <a:t>Managing Public Records</a:t>
            </a:r>
          </a:p>
        </p:txBody>
      </p:sp>
    </p:spTree>
    <p:extLst>
      <p:ext uri="{BB962C8B-B14F-4D97-AF65-F5344CB8AC3E}">
        <p14:creationId xmlns:p14="http://schemas.microsoft.com/office/powerpoint/2010/main" val="969237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a:t>PDF</a:t>
            </a:r>
          </a:p>
        </p:txBody>
      </p:sp>
      <p:sp>
        <p:nvSpPr>
          <p:cNvPr id="4" name="Slide Number Placeholder 3"/>
          <p:cNvSpPr>
            <a:spLocks noGrp="1"/>
          </p:cNvSpPr>
          <p:nvPr>
            <p:ph type="sldNum" sz="quarter" idx="10"/>
          </p:nvPr>
        </p:nvSpPr>
        <p:spPr/>
        <p:txBody>
          <a:bodyPr/>
          <a:lstStyle/>
          <a:p>
            <a:fld id="{23036370-8004-46A3-BD92-D4CCF070F758}" type="slidenum">
              <a:rPr lang="en-US" smtClean="0"/>
              <a:t>16</a:t>
            </a:fld>
            <a:endParaRPr lang="en-US"/>
          </a:p>
        </p:txBody>
      </p:sp>
      <p:sp>
        <p:nvSpPr>
          <p:cNvPr id="5" name="Date Placeholder 4">
            <a:extLst>
              <a:ext uri="{FF2B5EF4-FFF2-40B4-BE49-F238E27FC236}">
                <a16:creationId xmlns:a16="http://schemas.microsoft.com/office/drawing/2014/main" id="{963C594C-8C0D-4E50-AFAC-F51896128B13}"/>
              </a:ext>
            </a:extLst>
          </p:cNvPr>
          <p:cNvSpPr>
            <a:spLocks noGrp="1"/>
          </p:cNvSpPr>
          <p:nvPr>
            <p:ph type="dt" idx="1"/>
          </p:nvPr>
        </p:nvSpPr>
        <p:spPr/>
        <p:txBody>
          <a:bodyPr/>
          <a:lstStyle/>
          <a:p>
            <a:r>
              <a:rPr lang="en-US"/>
              <a:t>October 30, 2019</a:t>
            </a:r>
          </a:p>
        </p:txBody>
      </p:sp>
      <p:sp>
        <p:nvSpPr>
          <p:cNvPr id="6" name="Header Placeholder 5">
            <a:extLst>
              <a:ext uri="{FF2B5EF4-FFF2-40B4-BE49-F238E27FC236}">
                <a16:creationId xmlns:a16="http://schemas.microsoft.com/office/drawing/2014/main" id="{99248100-152A-43FB-A8B7-14304BB0483F}"/>
              </a:ext>
            </a:extLst>
          </p:cNvPr>
          <p:cNvSpPr>
            <a:spLocks noGrp="1"/>
          </p:cNvSpPr>
          <p:nvPr>
            <p:ph type="hdr" sz="quarter"/>
          </p:nvPr>
        </p:nvSpPr>
        <p:spPr/>
        <p:txBody>
          <a:bodyPr/>
          <a:lstStyle/>
          <a:p>
            <a:r>
              <a:rPr lang="en-US"/>
              <a:t>Managing Public Records</a:t>
            </a:r>
          </a:p>
        </p:txBody>
      </p:sp>
    </p:spTree>
    <p:extLst>
      <p:ext uri="{BB962C8B-B14F-4D97-AF65-F5344CB8AC3E}">
        <p14:creationId xmlns:p14="http://schemas.microsoft.com/office/powerpoint/2010/main" val="3999477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a:cs typeface="Calibri"/>
              </a:rPr>
              <a:t>Example: Utilities Usage Log, former records series, can be found in index pointing to current records series</a:t>
            </a:r>
          </a:p>
        </p:txBody>
      </p:sp>
      <p:sp>
        <p:nvSpPr>
          <p:cNvPr id="4" name="Slide Number Placeholder 3"/>
          <p:cNvSpPr>
            <a:spLocks noGrp="1"/>
          </p:cNvSpPr>
          <p:nvPr>
            <p:ph type="sldNum" sz="quarter" idx="10"/>
          </p:nvPr>
        </p:nvSpPr>
        <p:spPr/>
        <p:txBody>
          <a:bodyPr/>
          <a:lstStyle/>
          <a:p>
            <a:fld id="{23036370-8004-46A3-BD92-D4CCF070F758}" type="slidenum">
              <a:rPr lang="en-US" smtClean="0"/>
              <a:t>17</a:t>
            </a:fld>
            <a:endParaRPr lang="en-US"/>
          </a:p>
        </p:txBody>
      </p:sp>
      <p:sp>
        <p:nvSpPr>
          <p:cNvPr id="5" name="Date Placeholder 4">
            <a:extLst>
              <a:ext uri="{FF2B5EF4-FFF2-40B4-BE49-F238E27FC236}">
                <a16:creationId xmlns:a16="http://schemas.microsoft.com/office/drawing/2014/main" id="{963C594C-8C0D-4E50-AFAC-F51896128B13}"/>
              </a:ext>
            </a:extLst>
          </p:cNvPr>
          <p:cNvSpPr>
            <a:spLocks noGrp="1"/>
          </p:cNvSpPr>
          <p:nvPr>
            <p:ph type="dt" idx="1"/>
          </p:nvPr>
        </p:nvSpPr>
        <p:spPr/>
        <p:txBody>
          <a:bodyPr/>
          <a:lstStyle/>
          <a:p>
            <a:r>
              <a:rPr lang="en-US"/>
              <a:t>October 30, 2019</a:t>
            </a:r>
          </a:p>
        </p:txBody>
      </p:sp>
      <p:sp>
        <p:nvSpPr>
          <p:cNvPr id="6" name="Header Placeholder 5">
            <a:extLst>
              <a:ext uri="{FF2B5EF4-FFF2-40B4-BE49-F238E27FC236}">
                <a16:creationId xmlns:a16="http://schemas.microsoft.com/office/drawing/2014/main" id="{99248100-152A-43FB-A8B7-14304BB0483F}"/>
              </a:ext>
            </a:extLst>
          </p:cNvPr>
          <p:cNvSpPr>
            <a:spLocks noGrp="1"/>
          </p:cNvSpPr>
          <p:nvPr>
            <p:ph type="hdr" sz="quarter"/>
          </p:nvPr>
        </p:nvSpPr>
        <p:spPr/>
        <p:txBody>
          <a:bodyPr/>
          <a:lstStyle/>
          <a:p>
            <a:r>
              <a:rPr lang="en-US"/>
              <a:t>Managing Public Records</a:t>
            </a:r>
          </a:p>
        </p:txBody>
      </p:sp>
    </p:spTree>
    <p:extLst>
      <p:ext uri="{BB962C8B-B14F-4D97-AF65-F5344CB8AC3E}">
        <p14:creationId xmlns:p14="http://schemas.microsoft.com/office/powerpoint/2010/main" val="1725430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t>Some records have retention periods predicated on event-based triggers.</a:t>
            </a:r>
          </a:p>
          <a:p>
            <a:r>
              <a:rPr lang="en-US"/>
              <a:t>Examples: Employee service ends; upon resolution of an event.</a:t>
            </a:r>
          </a:p>
          <a:p>
            <a:r>
              <a:rPr lang="en-US"/>
              <a:t>Courtney will talk more about filing based on triggers. </a:t>
            </a:r>
          </a:p>
        </p:txBody>
      </p:sp>
      <p:sp>
        <p:nvSpPr>
          <p:cNvPr id="4" name="Slide Number Placeholder 3"/>
          <p:cNvSpPr>
            <a:spLocks noGrp="1"/>
          </p:cNvSpPr>
          <p:nvPr>
            <p:ph type="sldNum" sz="quarter" idx="10"/>
          </p:nvPr>
        </p:nvSpPr>
        <p:spPr/>
        <p:txBody>
          <a:bodyPr/>
          <a:lstStyle/>
          <a:p>
            <a:fld id="{23036370-8004-46A3-BD92-D4CCF070F758}" type="slidenum">
              <a:rPr lang="en-US" smtClean="0"/>
              <a:t>18</a:t>
            </a:fld>
            <a:endParaRPr lang="en-US"/>
          </a:p>
        </p:txBody>
      </p:sp>
      <p:sp>
        <p:nvSpPr>
          <p:cNvPr id="5" name="Date Placeholder 4">
            <a:extLst>
              <a:ext uri="{FF2B5EF4-FFF2-40B4-BE49-F238E27FC236}">
                <a16:creationId xmlns:a16="http://schemas.microsoft.com/office/drawing/2014/main" id="{5FAA9D40-40EE-44BF-AD65-6CF369F5C791}"/>
              </a:ext>
            </a:extLst>
          </p:cNvPr>
          <p:cNvSpPr>
            <a:spLocks noGrp="1"/>
          </p:cNvSpPr>
          <p:nvPr>
            <p:ph type="dt" idx="1"/>
          </p:nvPr>
        </p:nvSpPr>
        <p:spPr/>
        <p:txBody>
          <a:bodyPr/>
          <a:lstStyle/>
          <a:p>
            <a:r>
              <a:rPr lang="en-US"/>
              <a:t>October 30, 2019</a:t>
            </a:r>
          </a:p>
        </p:txBody>
      </p:sp>
      <p:sp>
        <p:nvSpPr>
          <p:cNvPr id="6" name="Header Placeholder 5">
            <a:extLst>
              <a:ext uri="{FF2B5EF4-FFF2-40B4-BE49-F238E27FC236}">
                <a16:creationId xmlns:a16="http://schemas.microsoft.com/office/drawing/2014/main" id="{19021A73-5BDD-4CC6-8A8E-FFE4133EF232}"/>
              </a:ext>
            </a:extLst>
          </p:cNvPr>
          <p:cNvSpPr>
            <a:spLocks noGrp="1"/>
          </p:cNvSpPr>
          <p:nvPr>
            <p:ph type="hdr" sz="quarter"/>
          </p:nvPr>
        </p:nvSpPr>
        <p:spPr/>
        <p:txBody>
          <a:bodyPr/>
          <a:lstStyle/>
          <a:p>
            <a:r>
              <a:rPr lang="en-US"/>
              <a:t>Managing Public Records</a:t>
            </a:r>
          </a:p>
        </p:txBody>
      </p:sp>
    </p:spTree>
    <p:extLst>
      <p:ext uri="{BB962C8B-B14F-4D97-AF65-F5344CB8AC3E}">
        <p14:creationId xmlns:p14="http://schemas.microsoft.com/office/powerpoint/2010/main" val="3067156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solidFill>
                  <a:srgbClr val="000000"/>
                </a:solidFill>
                <a:latin typeface="Calibri" panose="020F0502020204030204" pitchFamily="34" charset="0"/>
              </a:rPr>
              <a:t>North Carolina Administrative Code 7.4.M.0510 has defined “destruction” for records management as one of the following:</a:t>
            </a:r>
          </a:p>
          <a:p>
            <a:pPr marL="171400" indent="-171400">
              <a:buFont typeface="Arial" panose="020B0604020202020204" pitchFamily="34" charset="0"/>
              <a:buChar char="•"/>
            </a:pPr>
            <a:r>
              <a:rPr lang="en-US">
                <a:solidFill>
                  <a:srgbClr val="000000"/>
                </a:solidFill>
                <a:latin typeface="Calibri" panose="020F0502020204030204" pitchFamily="34" charset="0"/>
              </a:rPr>
              <a:t>Burned, unless prohibited by local ordinance. </a:t>
            </a:r>
            <a:r>
              <a:rPr lang="en-US">
                <a:solidFill>
                  <a:srgbClr val="FF0000"/>
                </a:solidFill>
                <a:latin typeface="Calibri" panose="020F0502020204030204" pitchFamily="34" charset="0"/>
              </a:rPr>
              <a:t>FIX THIS LANGUAGE</a:t>
            </a:r>
            <a:r>
              <a:rPr lang="en-US" baseline="0">
                <a:solidFill>
                  <a:srgbClr val="FF0000"/>
                </a:solidFill>
                <a:latin typeface="Calibri" panose="020F0502020204030204" pitchFamily="34" charset="0"/>
              </a:rPr>
              <a:t> BASED ON MH’S FINDINGS</a:t>
            </a:r>
            <a:endParaRPr lang="en-US">
              <a:solidFill>
                <a:srgbClr val="FF0000"/>
              </a:solidFill>
              <a:latin typeface="Calibri" panose="020F0502020204030204" pitchFamily="34" charset="0"/>
            </a:endParaRPr>
          </a:p>
          <a:p>
            <a:pPr marL="171400" indent="-171400">
              <a:buFont typeface="Arial" panose="020B0604020202020204" pitchFamily="34" charset="0"/>
              <a:buChar char="•"/>
            </a:pPr>
            <a:r>
              <a:rPr lang="en-US">
                <a:solidFill>
                  <a:srgbClr val="000000"/>
                </a:solidFill>
                <a:latin typeface="Calibri" panose="020F0502020204030204" pitchFamily="34" charset="0"/>
              </a:rPr>
              <a:t>Shredded or torn up so as to destroy the record content of the documents or materials concerned so they cannot be reconstructed. </a:t>
            </a:r>
          </a:p>
          <a:p>
            <a:pPr marL="171400" marR="0" lvl="0" indent="-1714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solidFill>
                  <a:srgbClr val="000000"/>
                </a:solidFill>
                <a:latin typeface="Calibri" panose="020F0502020204030204" pitchFamily="34" charset="0"/>
              </a:rPr>
              <a:t>sold as waste paper, That’s what we do. We have ours pulverized, pulped and turned into paper towels</a:t>
            </a:r>
          </a:p>
          <a:p>
            <a:pPr marL="171400" indent="-171400">
              <a:buFont typeface="Arial" panose="020B0604020202020204" pitchFamily="34" charset="0"/>
              <a:buChar char="•"/>
            </a:pPr>
            <a:r>
              <a:rPr lang="en-US">
                <a:solidFill>
                  <a:srgbClr val="000000"/>
                </a:solidFill>
                <a:latin typeface="Calibri" panose="020F0502020204030204" pitchFamily="34" charset="0"/>
              </a:rPr>
              <a:t>Acid vats so as to reduce the paper to pulp and to terminate the existence of the document or materials concerned.</a:t>
            </a:r>
          </a:p>
          <a:p>
            <a:endParaRPr lang="en-US">
              <a:solidFill>
                <a:srgbClr val="000000"/>
              </a:solidFill>
              <a:latin typeface="Calibri" panose="020F0502020204030204" pitchFamily="34" charset="0"/>
            </a:endParaRPr>
          </a:p>
          <a:p>
            <a:r>
              <a:rPr lang="en-US">
                <a:solidFill>
                  <a:srgbClr val="000000"/>
                </a:solidFill>
                <a:latin typeface="Calibri" panose="020F0502020204030204" pitchFamily="34" charset="0"/>
              </a:rPr>
              <a:t>Burying your records is no longer an option due to recent changes to the North Carolina Administrative Code.</a:t>
            </a:r>
          </a:p>
          <a:p>
            <a:endParaRPr lang="en-US">
              <a:solidFill>
                <a:srgbClr val="000000"/>
              </a:solidFill>
              <a:latin typeface="Calibri" panose="020F0502020204030204" pitchFamily="34" charset="0"/>
            </a:endParaRPr>
          </a:p>
          <a:p>
            <a:r>
              <a:rPr lang="en-US">
                <a:solidFill>
                  <a:srgbClr val="000000"/>
                </a:solidFill>
                <a:latin typeface="Calibri" panose="020F0502020204030204" pitchFamily="34" charset="0"/>
              </a:rPr>
              <a:t>Destruction of records also includes digital files.</a:t>
            </a:r>
          </a:p>
          <a:p>
            <a:pPr defTabSz="914132">
              <a:defRPr/>
            </a:pPr>
            <a:r>
              <a:rPr lang="en-US">
                <a:solidFill>
                  <a:srgbClr val="000000"/>
                </a:solidFill>
                <a:latin typeface="Calibri" panose="020F0502020204030204" pitchFamily="34" charset="0"/>
              </a:rPr>
              <a:t>In July 2014 the State Archives of North Carolina updated our section of the North Carolina Administrative Code to explicitly incorporate electronic records. As you may know, deleting a file isn’t enough to erase it from your computer—all that does is give the computer permission to overwrite the information when it feels like it. To destroy an electronic record, the actual data associated with the record (</a:t>
            </a:r>
            <a:r>
              <a:rPr lang="en-US" b="1"/>
              <a:t>metadata)</a:t>
            </a:r>
            <a:r>
              <a:rPr lang="en-US">
                <a:solidFill>
                  <a:srgbClr val="000000"/>
                </a:solidFill>
                <a:latin typeface="Calibri" panose="020F0502020204030204" pitchFamily="34" charset="0"/>
              </a:rPr>
              <a:t> needs to be overwritten. Keep in mind as well that multiple copies of the same record may exist on different computers. </a:t>
            </a:r>
          </a:p>
          <a:p>
            <a:endParaRPr lang="en-US">
              <a:solidFill>
                <a:srgbClr val="000000"/>
              </a:solidFill>
              <a:latin typeface="Calibri" panose="020F0502020204030204" pitchFamily="34" charset="0"/>
            </a:endParaRPr>
          </a:p>
          <a:p>
            <a:endParaRPr lang="en-US" b="1"/>
          </a:p>
        </p:txBody>
      </p:sp>
      <p:sp>
        <p:nvSpPr>
          <p:cNvPr id="4" name="Slide Number Placeholder 3"/>
          <p:cNvSpPr>
            <a:spLocks noGrp="1"/>
          </p:cNvSpPr>
          <p:nvPr>
            <p:ph type="sldNum" sz="quarter" idx="10"/>
          </p:nvPr>
        </p:nvSpPr>
        <p:spPr/>
        <p:txBody>
          <a:bodyPr/>
          <a:lstStyle/>
          <a:p>
            <a:fld id="{23036370-8004-46A3-BD92-D4CCF070F758}" type="slidenum">
              <a:rPr lang="en-US" smtClean="0"/>
              <a:t>19</a:t>
            </a:fld>
            <a:endParaRPr lang="en-US"/>
          </a:p>
        </p:txBody>
      </p:sp>
      <p:sp>
        <p:nvSpPr>
          <p:cNvPr id="5" name="Date Placeholder 4">
            <a:extLst>
              <a:ext uri="{FF2B5EF4-FFF2-40B4-BE49-F238E27FC236}">
                <a16:creationId xmlns:a16="http://schemas.microsoft.com/office/drawing/2014/main" id="{D5EECECB-8A65-454D-9DE9-ECA20982CD70}"/>
              </a:ext>
            </a:extLst>
          </p:cNvPr>
          <p:cNvSpPr>
            <a:spLocks noGrp="1"/>
          </p:cNvSpPr>
          <p:nvPr>
            <p:ph type="dt" idx="1"/>
          </p:nvPr>
        </p:nvSpPr>
        <p:spPr/>
        <p:txBody>
          <a:bodyPr/>
          <a:lstStyle/>
          <a:p>
            <a:r>
              <a:rPr lang="en-US"/>
              <a:t>October 30, 2019</a:t>
            </a:r>
          </a:p>
        </p:txBody>
      </p:sp>
      <p:sp>
        <p:nvSpPr>
          <p:cNvPr id="6" name="Header Placeholder 5">
            <a:extLst>
              <a:ext uri="{FF2B5EF4-FFF2-40B4-BE49-F238E27FC236}">
                <a16:creationId xmlns:a16="http://schemas.microsoft.com/office/drawing/2014/main" id="{9D82895E-8389-454C-A843-6AA34A7C77F5}"/>
              </a:ext>
            </a:extLst>
          </p:cNvPr>
          <p:cNvSpPr>
            <a:spLocks noGrp="1"/>
          </p:cNvSpPr>
          <p:nvPr>
            <p:ph type="hdr" sz="quarter"/>
          </p:nvPr>
        </p:nvSpPr>
        <p:spPr/>
        <p:txBody>
          <a:bodyPr/>
          <a:lstStyle/>
          <a:p>
            <a:r>
              <a:rPr lang="en-US"/>
              <a:t>Managing Public Records</a:t>
            </a:r>
          </a:p>
        </p:txBody>
      </p:sp>
    </p:spTree>
    <p:extLst>
      <p:ext uri="{BB962C8B-B14F-4D97-AF65-F5344CB8AC3E}">
        <p14:creationId xmlns:p14="http://schemas.microsoft.com/office/powerpoint/2010/main" val="2484201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4451" eaLnBrk="0" hangingPunct="0">
              <a:defRPr>
                <a:solidFill>
                  <a:schemeClr val="tx1"/>
                </a:solidFill>
                <a:latin typeface="Arial" charset="0"/>
              </a:defRPr>
            </a:lvl1pPr>
            <a:lvl2pPr marL="716130" indent="-275434" defTabSz="884451" eaLnBrk="0" hangingPunct="0">
              <a:defRPr>
                <a:solidFill>
                  <a:schemeClr val="tx1"/>
                </a:solidFill>
                <a:latin typeface="Arial" charset="0"/>
              </a:defRPr>
            </a:lvl2pPr>
            <a:lvl3pPr marL="1101738" indent="-220348" defTabSz="884451" eaLnBrk="0" hangingPunct="0">
              <a:defRPr>
                <a:solidFill>
                  <a:schemeClr val="tx1"/>
                </a:solidFill>
                <a:latin typeface="Arial" charset="0"/>
              </a:defRPr>
            </a:lvl3pPr>
            <a:lvl4pPr marL="1542433" indent="-220348" defTabSz="884451" eaLnBrk="0" hangingPunct="0">
              <a:defRPr>
                <a:solidFill>
                  <a:schemeClr val="tx1"/>
                </a:solidFill>
                <a:latin typeface="Arial" charset="0"/>
              </a:defRPr>
            </a:lvl4pPr>
            <a:lvl5pPr marL="1983128" indent="-220348" defTabSz="884451" eaLnBrk="0" hangingPunct="0">
              <a:defRPr>
                <a:solidFill>
                  <a:schemeClr val="tx1"/>
                </a:solidFill>
                <a:latin typeface="Arial" charset="0"/>
              </a:defRPr>
            </a:lvl5pPr>
            <a:lvl6pPr marL="2423823" indent="-220348" defTabSz="884451" eaLnBrk="0" fontAlgn="base" hangingPunct="0">
              <a:spcBef>
                <a:spcPct val="0"/>
              </a:spcBef>
              <a:spcAft>
                <a:spcPct val="0"/>
              </a:spcAft>
              <a:defRPr>
                <a:solidFill>
                  <a:schemeClr val="tx1"/>
                </a:solidFill>
                <a:latin typeface="Arial" charset="0"/>
              </a:defRPr>
            </a:lvl6pPr>
            <a:lvl7pPr marL="2864518" indent="-220348" defTabSz="884451" eaLnBrk="0" fontAlgn="base" hangingPunct="0">
              <a:spcBef>
                <a:spcPct val="0"/>
              </a:spcBef>
              <a:spcAft>
                <a:spcPct val="0"/>
              </a:spcAft>
              <a:defRPr>
                <a:solidFill>
                  <a:schemeClr val="tx1"/>
                </a:solidFill>
                <a:latin typeface="Arial" charset="0"/>
              </a:defRPr>
            </a:lvl7pPr>
            <a:lvl8pPr marL="3305213" indent="-220348" defTabSz="884451" eaLnBrk="0" fontAlgn="base" hangingPunct="0">
              <a:spcBef>
                <a:spcPct val="0"/>
              </a:spcBef>
              <a:spcAft>
                <a:spcPct val="0"/>
              </a:spcAft>
              <a:defRPr>
                <a:solidFill>
                  <a:schemeClr val="tx1"/>
                </a:solidFill>
                <a:latin typeface="Arial" charset="0"/>
              </a:defRPr>
            </a:lvl8pPr>
            <a:lvl9pPr marL="3745908" indent="-220348" defTabSz="884451" eaLnBrk="0" fontAlgn="base" hangingPunct="0">
              <a:spcBef>
                <a:spcPct val="0"/>
              </a:spcBef>
              <a:spcAft>
                <a:spcPct val="0"/>
              </a:spcAft>
              <a:defRPr>
                <a:solidFill>
                  <a:schemeClr val="tx1"/>
                </a:solidFill>
                <a:latin typeface="Arial" charset="0"/>
              </a:defRPr>
            </a:lvl9pPr>
          </a:lstStyle>
          <a:p>
            <a:pPr eaLnBrk="1" hangingPunct="1"/>
            <a:fld id="{8A5F8112-9EC7-4E2F-9BE2-53452EF46C22}" type="slidenum">
              <a:rPr lang="en-US" smtClean="0"/>
              <a:pPr eaLnBrk="1" hangingPunct="1"/>
              <a:t>20</a:t>
            </a:fld>
            <a:endParaRPr lang="en-US"/>
          </a:p>
        </p:txBody>
      </p:sp>
      <p:sp>
        <p:nvSpPr>
          <p:cNvPr id="144387" name="Rectangle 2"/>
          <p:cNvSpPr>
            <a:spLocks noGrp="1" noRot="1" noChangeAspect="1" noChangeArrowheads="1" noTextEdit="1"/>
          </p:cNvSpPr>
          <p:nvPr>
            <p:ph type="sldImg"/>
          </p:nvPr>
        </p:nvSpPr>
        <p:spPr bwMode="auto">
          <a:xfrm>
            <a:off x="366713" y="679450"/>
            <a:ext cx="5989637" cy="33702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8" name="Rectangle 3"/>
          <p:cNvSpPr>
            <a:spLocks noGrp="1" noChangeArrowheads="1"/>
          </p:cNvSpPr>
          <p:nvPr>
            <p:ph type="body" idx="1"/>
          </p:nvPr>
        </p:nvSpPr>
        <p:spPr>
          <a:xfrm>
            <a:off x="896079" y="4276220"/>
            <a:ext cx="4926145" cy="40471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p>
        </p:txBody>
      </p:sp>
      <p:sp>
        <p:nvSpPr>
          <p:cNvPr id="2" name="Date Placeholder 1">
            <a:extLst>
              <a:ext uri="{FF2B5EF4-FFF2-40B4-BE49-F238E27FC236}">
                <a16:creationId xmlns:a16="http://schemas.microsoft.com/office/drawing/2014/main" id="{B4958E75-0239-480E-8D85-C8A293DFA365}"/>
              </a:ext>
            </a:extLst>
          </p:cNvPr>
          <p:cNvSpPr>
            <a:spLocks noGrp="1"/>
          </p:cNvSpPr>
          <p:nvPr>
            <p:ph type="dt" idx="1"/>
          </p:nvPr>
        </p:nvSpPr>
        <p:spPr/>
        <p:txBody>
          <a:bodyPr/>
          <a:lstStyle/>
          <a:p>
            <a:r>
              <a:rPr lang="en-US"/>
              <a:t>October 30, 2019</a:t>
            </a:r>
          </a:p>
        </p:txBody>
      </p:sp>
    </p:spTree>
    <p:extLst>
      <p:ext uri="{BB962C8B-B14F-4D97-AF65-F5344CB8AC3E}">
        <p14:creationId xmlns:p14="http://schemas.microsoft.com/office/powerpoint/2010/main" val="536382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a:xfrm>
            <a:off x="406400" y="696913"/>
            <a:ext cx="6197600" cy="3486150"/>
          </a:xfrm>
          <a:ln/>
        </p:spPr>
      </p:sp>
      <p:sp>
        <p:nvSpPr>
          <p:cNvPr id="93186" name="Notes Placeholder 2"/>
          <p:cNvSpPr>
            <a:spLocks noGrp="1"/>
          </p:cNvSpPr>
          <p:nvPr>
            <p:ph type="body" idx="1"/>
          </p:nvPr>
        </p:nvSpPr>
        <p:spPr>
          <a:noFill/>
          <a:ln/>
        </p:spPr>
        <p:txBody>
          <a:bodyPr/>
          <a:lstStyle/>
          <a:p>
            <a:pPr defTabSz="931449">
              <a:defRPr/>
            </a:pPr>
            <a:r>
              <a:rPr lang="en-US"/>
              <a:t>Retention schedule: document that identifies and describes an organization’s records, often at the series level, and provides instructions for the disposition of records throughout their life cycle</a:t>
            </a:r>
          </a:p>
        </p:txBody>
      </p:sp>
      <p:sp>
        <p:nvSpPr>
          <p:cNvPr id="93187" name="Slide Number Placeholder 3"/>
          <p:cNvSpPr>
            <a:spLocks noGrp="1"/>
          </p:cNvSpPr>
          <p:nvPr>
            <p:ph type="sldNum" sz="quarter" idx="5"/>
          </p:nvPr>
        </p:nvSpPr>
        <p:spPr>
          <a:xfrm>
            <a:off x="3970678" y="8830114"/>
            <a:ext cx="3038155" cy="464657"/>
          </a:xfrm>
          <a:prstGeom prst="rect">
            <a:avLst/>
          </a:prstGeom>
          <a:noFill/>
        </p:spPr>
        <p:txBody>
          <a:bodyPr/>
          <a:lstStyle/>
          <a:p>
            <a:fld id="{1B7720F9-5361-4990-A9B7-BF7367479A29}" type="slidenum">
              <a:rPr lang="en-US" smtClean="0"/>
              <a:pPr/>
              <a:t>2</a:t>
            </a:fld>
            <a:endParaRPr lang="en-US"/>
          </a:p>
        </p:txBody>
      </p:sp>
      <p:sp>
        <p:nvSpPr>
          <p:cNvPr id="2" name="Date Placeholder 1">
            <a:extLst>
              <a:ext uri="{FF2B5EF4-FFF2-40B4-BE49-F238E27FC236}">
                <a16:creationId xmlns:a16="http://schemas.microsoft.com/office/drawing/2014/main" id="{2AFABF79-433A-4E21-B212-DE784E35F228}"/>
              </a:ext>
            </a:extLst>
          </p:cNvPr>
          <p:cNvSpPr>
            <a:spLocks noGrp="1"/>
          </p:cNvSpPr>
          <p:nvPr>
            <p:ph type="dt" idx="1"/>
          </p:nvPr>
        </p:nvSpPr>
        <p:spPr/>
        <p:txBody>
          <a:bodyPr/>
          <a:lstStyle/>
          <a:p>
            <a:r>
              <a:rPr lang="en-US"/>
              <a:t>October 30, 2019</a:t>
            </a:r>
          </a:p>
        </p:txBody>
      </p:sp>
      <p:sp>
        <p:nvSpPr>
          <p:cNvPr id="3" name="Header Placeholder 2">
            <a:extLst>
              <a:ext uri="{FF2B5EF4-FFF2-40B4-BE49-F238E27FC236}">
                <a16:creationId xmlns:a16="http://schemas.microsoft.com/office/drawing/2014/main" id="{78EE0CD0-3FAE-4EC1-9CDF-DEDFF5BD8654}"/>
              </a:ext>
            </a:extLst>
          </p:cNvPr>
          <p:cNvSpPr>
            <a:spLocks noGrp="1"/>
          </p:cNvSpPr>
          <p:nvPr>
            <p:ph type="hdr" sz="quarter"/>
          </p:nvPr>
        </p:nvSpPr>
        <p:spPr/>
        <p:txBody>
          <a:bodyPr/>
          <a:lstStyle/>
          <a:p>
            <a:r>
              <a:rPr lang="en-US"/>
              <a:t>Managing Public Records</a:t>
            </a:r>
          </a:p>
        </p:txBody>
      </p:sp>
    </p:spTree>
    <p:extLst>
      <p:ext uri="{BB962C8B-B14F-4D97-AF65-F5344CB8AC3E}">
        <p14:creationId xmlns:p14="http://schemas.microsoft.com/office/powerpoint/2010/main" val="37515529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a:xfrm>
            <a:off x="409575" y="696913"/>
            <a:ext cx="6196013" cy="3486150"/>
          </a:xfrm>
          <a:ln/>
        </p:spPr>
      </p:sp>
      <p:sp>
        <p:nvSpPr>
          <p:cNvPr id="105474" name="Notes Placeholder 2"/>
          <p:cNvSpPr>
            <a:spLocks noGrp="1"/>
          </p:cNvSpPr>
          <p:nvPr>
            <p:ph type="body" idx="1"/>
          </p:nvPr>
        </p:nvSpPr>
        <p:spPr>
          <a:xfrm>
            <a:off x="701357" y="4416690"/>
            <a:ext cx="5607691" cy="4183543"/>
          </a:xfrm>
          <a:noFill/>
          <a:ln/>
        </p:spPr>
        <p:txBody>
          <a:bodyPr lIns="91712" tIns="45856" rIns="91712" bIns="45856"/>
          <a:lstStyle/>
          <a:p>
            <a:r>
              <a:rPr lang="en-US">
                <a:cs typeface="Calibri"/>
              </a:rPr>
              <a:t>Also important to note that public records requests can also halt the destruction process </a:t>
            </a:r>
          </a:p>
          <a:p>
            <a:endParaRPr lang="en-US">
              <a:cs typeface="Calibri"/>
            </a:endParaRPr>
          </a:p>
          <a:p>
            <a:r>
              <a:rPr lang="en-US">
                <a:cs typeface="Calibri"/>
              </a:rPr>
              <a:t>"reasonable" test</a:t>
            </a:r>
          </a:p>
          <a:p>
            <a:endParaRPr lang="en-US">
              <a:cs typeface="Calibri"/>
            </a:endParaRPr>
          </a:p>
          <a:p>
            <a:endParaRPr lang="en-US">
              <a:cs typeface="Calibri"/>
            </a:endParaRPr>
          </a:p>
        </p:txBody>
      </p:sp>
      <p:sp>
        <p:nvSpPr>
          <p:cNvPr id="105475" name="Slide Number Placeholder 3"/>
          <p:cNvSpPr txBox="1">
            <a:spLocks noGrp="1"/>
          </p:cNvSpPr>
          <p:nvPr/>
        </p:nvSpPr>
        <p:spPr bwMode="auto">
          <a:xfrm>
            <a:off x="3970676" y="8830114"/>
            <a:ext cx="3038155" cy="464657"/>
          </a:xfrm>
          <a:prstGeom prst="rect">
            <a:avLst/>
          </a:prstGeom>
          <a:noFill/>
          <a:ln w="9525">
            <a:noFill/>
            <a:miter lim="800000"/>
            <a:headEnd/>
            <a:tailEnd/>
          </a:ln>
        </p:spPr>
        <p:txBody>
          <a:bodyPr lIns="91712" tIns="45856" rIns="91712" bIns="45856" anchor="b"/>
          <a:lstStyle/>
          <a:p>
            <a:pPr algn="r" defTabSz="917256"/>
            <a:fld id="{B1AF4C65-23E7-4BD5-BD57-A31B8088D6B3}" type="slidenum">
              <a:rPr lang="en-US" sz="1200">
                <a:latin typeface="Arial" charset="0"/>
              </a:rPr>
              <a:pPr algn="r" defTabSz="917256"/>
              <a:t>21</a:t>
            </a:fld>
            <a:endParaRPr lang="en-US" sz="1200">
              <a:latin typeface="Arial" charset="0"/>
            </a:endParaRPr>
          </a:p>
        </p:txBody>
      </p:sp>
      <p:sp>
        <p:nvSpPr>
          <p:cNvPr id="2" name="Date Placeholder 1">
            <a:extLst>
              <a:ext uri="{FF2B5EF4-FFF2-40B4-BE49-F238E27FC236}">
                <a16:creationId xmlns:a16="http://schemas.microsoft.com/office/drawing/2014/main" id="{81243B2A-0DC5-4AC4-94E1-0D365CA3FDB4}"/>
              </a:ext>
            </a:extLst>
          </p:cNvPr>
          <p:cNvSpPr>
            <a:spLocks noGrp="1"/>
          </p:cNvSpPr>
          <p:nvPr>
            <p:ph type="dt" idx="1"/>
          </p:nvPr>
        </p:nvSpPr>
        <p:spPr/>
        <p:txBody>
          <a:bodyPr/>
          <a:lstStyle/>
          <a:p>
            <a:r>
              <a:rPr lang="en-US"/>
              <a:t>October 30, 2019</a:t>
            </a:r>
          </a:p>
        </p:txBody>
      </p:sp>
      <p:sp>
        <p:nvSpPr>
          <p:cNvPr id="3" name="Header Placeholder 2">
            <a:extLst>
              <a:ext uri="{FF2B5EF4-FFF2-40B4-BE49-F238E27FC236}">
                <a16:creationId xmlns:a16="http://schemas.microsoft.com/office/drawing/2014/main" id="{C06C7F55-5A7A-43DA-8E22-AA1CCB695E2F}"/>
              </a:ext>
            </a:extLst>
          </p:cNvPr>
          <p:cNvSpPr>
            <a:spLocks noGrp="1"/>
          </p:cNvSpPr>
          <p:nvPr>
            <p:ph type="hdr" sz="quarter"/>
          </p:nvPr>
        </p:nvSpPr>
        <p:spPr/>
        <p:txBody>
          <a:bodyPr/>
          <a:lstStyle/>
          <a:p>
            <a:r>
              <a:rPr lang="en-US"/>
              <a:t>Managing Public Records</a:t>
            </a:r>
          </a:p>
        </p:txBody>
      </p:sp>
    </p:spTree>
    <p:extLst>
      <p:ext uri="{BB962C8B-B14F-4D97-AF65-F5344CB8AC3E}">
        <p14:creationId xmlns:p14="http://schemas.microsoft.com/office/powerpoint/2010/main" val="2825087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xfrm>
            <a:off x="406400" y="696913"/>
            <a:ext cx="61976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a:xfrm>
            <a:off x="701678" y="4416429"/>
            <a:ext cx="5607050" cy="41830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9" tIns="45698" rIns="91399" bIns="45698"/>
          <a:lstStyle/>
          <a:p>
            <a:pPr defTabSz="914132">
              <a:spcBef>
                <a:spcPct val="0"/>
              </a:spcBef>
              <a:defRPr/>
            </a:pPr>
            <a:r>
              <a:rPr lang="en-US" b="1"/>
              <a:t>Media</a:t>
            </a:r>
          </a:p>
          <a:p>
            <a:pPr defTabSz="914132">
              <a:spcBef>
                <a:spcPct val="0"/>
              </a:spcBef>
              <a:defRPr/>
            </a:pPr>
            <a:r>
              <a:rPr lang="en-US"/>
              <a:t>Never trust claims from vendors that you won’t have to actively manage records over time. Recognize that hardware and software are going to change, and make sure that you have a way to get your records out of proprietary or vendor-based systems.</a:t>
            </a:r>
            <a:endParaRPr lang="en-US" b="1"/>
          </a:p>
          <a:p>
            <a:pPr defTabSz="914132">
              <a:spcBef>
                <a:spcPct val="0"/>
              </a:spcBef>
              <a:defRPr/>
            </a:pPr>
            <a:endParaRPr lang="en-US" b="0"/>
          </a:p>
          <a:p>
            <a:pPr defTabSz="914132">
              <a:spcBef>
                <a:spcPct val="0"/>
              </a:spcBef>
              <a:defRPr/>
            </a:pPr>
            <a:r>
              <a:rPr lang="en-US" b="0"/>
              <a:t>Who has a PC or laptop without a CD Drive?</a:t>
            </a:r>
            <a:endParaRPr lang="en-US" baseline="0"/>
          </a:p>
          <a:p>
            <a:pPr defTabSz="914132">
              <a:spcBef>
                <a:spcPct val="0"/>
              </a:spcBef>
              <a:defRPr/>
            </a:pPr>
            <a:endParaRPr lang="en-US" baseline="0"/>
          </a:p>
          <a:p>
            <a:pPr defTabSz="914132">
              <a:spcBef>
                <a:spcPct val="0"/>
              </a:spcBef>
              <a:defRPr/>
            </a:pPr>
            <a:r>
              <a:rPr lang="en-US" baseline="0"/>
              <a:t>Who remembers Lotus 1-2-3 and WordStar?  ***Software companies have a built-in incentive to get you to buy their latest version or keep you locked into a proprietary format/tool for opening files, and that means </a:t>
            </a:r>
            <a:r>
              <a:rPr lang="en-US" i="1" baseline="0"/>
              <a:t>not </a:t>
            </a:r>
            <a:r>
              <a:rPr lang="en-US" i="0" baseline="0"/>
              <a:t>having a great degree of backward/lateral compatibility</a:t>
            </a:r>
            <a:r>
              <a:rPr lang="en-US" b="1" i="0" baseline="0"/>
              <a:t>.</a:t>
            </a:r>
            <a:r>
              <a:rPr lang="en-US" b="1" i="0" baseline="0">
                <a:solidFill>
                  <a:srgbClr val="FF0000"/>
                </a:solidFill>
              </a:rPr>
              <a:t>***</a:t>
            </a:r>
          </a:p>
          <a:p>
            <a:pPr defTabSz="914132">
              <a:spcBef>
                <a:spcPct val="0"/>
              </a:spcBef>
              <a:defRPr/>
            </a:pPr>
            <a:endParaRPr lang="en-US" b="1" i="0" baseline="0">
              <a:solidFill>
                <a:srgbClr val="FF0000"/>
              </a:solidFill>
            </a:endParaRPr>
          </a:p>
          <a:p>
            <a:pPr defTabSz="914132">
              <a:spcBef>
                <a:spcPct val="0"/>
              </a:spcBef>
              <a:defRPr/>
            </a:pPr>
            <a:r>
              <a:rPr lang="en-US"/>
              <a:t>Finally, active management also means checking on these files periodically to make sure that they are still accessible – that all of the technology required to read that file is still working properly, and the media on which the files are stored is still readable.</a:t>
            </a:r>
          </a:p>
        </p:txBody>
      </p:sp>
      <p:sp>
        <p:nvSpPr>
          <p:cNvPr id="1484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60" eaLnBrk="0" hangingPunct="0">
              <a:defRPr>
                <a:solidFill>
                  <a:schemeClr val="tx1"/>
                </a:solidFill>
                <a:latin typeface="Arial" charset="0"/>
              </a:defRPr>
            </a:lvl1pPr>
            <a:lvl2pPr marL="742616" indent="-285621" defTabSz="917160" eaLnBrk="0" hangingPunct="0">
              <a:defRPr>
                <a:solidFill>
                  <a:schemeClr val="tx1"/>
                </a:solidFill>
                <a:latin typeface="Arial" charset="0"/>
              </a:defRPr>
            </a:lvl2pPr>
            <a:lvl3pPr marL="1142484" indent="-228496" defTabSz="917160" eaLnBrk="0" hangingPunct="0">
              <a:defRPr>
                <a:solidFill>
                  <a:schemeClr val="tx1"/>
                </a:solidFill>
                <a:latin typeface="Arial" charset="0"/>
              </a:defRPr>
            </a:lvl3pPr>
            <a:lvl4pPr marL="1599478" indent="-228496" defTabSz="917160" eaLnBrk="0" hangingPunct="0">
              <a:defRPr>
                <a:solidFill>
                  <a:schemeClr val="tx1"/>
                </a:solidFill>
                <a:latin typeface="Arial" charset="0"/>
              </a:defRPr>
            </a:lvl4pPr>
            <a:lvl5pPr marL="2056474" indent="-228496" defTabSz="917160" eaLnBrk="0" hangingPunct="0">
              <a:defRPr>
                <a:solidFill>
                  <a:schemeClr val="tx1"/>
                </a:solidFill>
                <a:latin typeface="Arial" charset="0"/>
              </a:defRPr>
            </a:lvl5pPr>
            <a:lvl6pPr marL="2513466" indent="-228496" defTabSz="917160" eaLnBrk="0" fontAlgn="base" hangingPunct="0">
              <a:spcBef>
                <a:spcPct val="0"/>
              </a:spcBef>
              <a:spcAft>
                <a:spcPct val="0"/>
              </a:spcAft>
              <a:defRPr>
                <a:solidFill>
                  <a:schemeClr val="tx1"/>
                </a:solidFill>
                <a:latin typeface="Arial" charset="0"/>
              </a:defRPr>
            </a:lvl6pPr>
            <a:lvl7pPr marL="2970460" indent="-228496" defTabSz="917160" eaLnBrk="0" fontAlgn="base" hangingPunct="0">
              <a:spcBef>
                <a:spcPct val="0"/>
              </a:spcBef>
              <a:spcAft>
                <a:spcPct val="0"/>
              </a:spcAft>
              <a:defRPr>
                <a:solidFill>
                  <a:schemeClr val="tx1"/>
                </a:solidFill>
                <a:latin typeface="Arial" charset="0"/>
              </a:defRPr>
            </a:lvl7pPr>
            <a:lvl8pPr marL="3427452" indent="-228496" defTabSz="917160" eaLnBrk="0" fontAlgn="base" hangingPunct="0">
              <a:spcBef>
                <a:spcPct val="0"/>
              </a:spcBef>
              <a:spcAft>
                <a:spcPct val="0"/>
              </a:spcAft>
              <a:defRPr>
                <a:solidFill>
                  <a:schemeClr val="tx1"/>
                </a:solidFill>
                <a:latin typeface="Arial" charset="0"/>
              </a:defRPr>
            </a:lvl8pPr>
            <a:lvl9pPr marL="3884448" indent="-228496" defTabSz="917160" eaLnBrk="0" fontAlgn="base" hangingPunct="0">
              <a:spcBef>
                <a:spcPct val="0"/>
              </a:spcBef>
              <a:spcAft>
                <a:spcPct val="0"/>
              </a:spcAft>
              <a:defRPr>
                <a:solidFill>
                  <a:schemeClr val="tx1"/>
                </a:solidFill>
                <a:latin typeface="Arial" charset="0"/>
              </a:defRPr>
            </a:lvl9pPr>
          </a:lstStyle>
          <a:p>
            <a:pPr eaLnBrk="1" hangingPunct="1"/>
            <a:fld id="{701CB834-617D-4AE7-8A92-E9E26BA36EC0}" type="slidenum">
              <a:rPr lang="en-US" smtClean="0"/>
              <a:pPr eaLnBrk="1" hangingPunct="1"/>
              <a:t>22</a:t>
            </a:fld>
            <a:endParaRPr lang="en-US"/>
          </a:p>
        </p:txBody>
      </p:sp>
      <p:sp>
        <p:nvSpPr>
          <p:cNvPr id="2" name="Date Placeholder 1">
            <a:extLst>
              <a:ext uri="{FF2B5EF4-FFF2-40B4-BE49-F238E27FC236}">
                <a16:creationId xmlns:a16="http://schemas.microsoft.com/office/drawing/2014/main" id="{0887D7DE-2112-4DF0-A0A1-3D096EB8F75E}"/>
              </a:ext>
            </a:extLst>
          </p:cNvPr>
          <p:cNvSpPr>
            <a:spLocks noGrp="1"/>
          </p:cNvSpPr>
          <p:nvPr>
            <p:ph type="dt" idx="1"/>
          </p:nvPr>
        </p:nvSpPr>
        <p:spPr/>
        <p:txBody>
          <a:bodyPr/>
          <a:lstStyle/>
          <a:p>
            <a:r>
              <a:rPr lang="en-US"/>
              <a:t>October 30, 2019</a:t>
            </a:r>
          </a:p>
        </p:txBody>
      </p:sp>
      <p:sp>
        <p:nvSpPr>
          <p:cNvPr id="3" name="Header Placeholder 2">
            <a:extLst>
              <a:ext uri="{FF2B5EF4-FFF2-40B4-BE49-F238E27FC236}">
                <a16:creationId xmlns:a16="http://schemas.microsoft.com/office/drawing/2014/main" id="{5EC12916-798F-4E2E-A6A1-24946A1DEBEE}"/>
              </a:ext>
            </a:extLst>
          </p:cNvPr>
          <p:cNvSpPr>
            <a:spLocks noGrp="1"/>
          </p:cNvSpPr>
          <p:nvPr>
            <p:ph type="hdr" sz="quarter"/>
          </p:nvPr>
        </p:nvSpPr>
        <p:spPr/>
        <p:txBody>
          <a:bodyPr/>
          <a:lstStyle/>
          <a:p>
            <a:r>
              <a:rPr lang="en-US"/>
              <a:t>Managing Public Records</a:t>
            </a:r>
          </a:p>
        </p:txBody>
      </p:sp>
    </p:spTree>
    <p:extLst>
      <p:ext uri="{BB962C8B-B14F-4D97-AF65-F5344CB8AC3E}">
        <p14:creationId xmlns:p14="http://schemas.microsoft.com/office/powerpoint/2010/main" val="3396099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a:prstGeom prst="rect">
            <a:avLst/>
          </a:prstGeom>
        </p:spPr>
      </p:sp>
      <p:sp>
        <p:nvSpPr>
          <p:cNvPr id="3" name="Notes Placeholder 2"/>
          <p:cNvSpPr>
            <a:spLocks noGrp="1"/>
          </p:cNvSpPr>
          <p:nvPr>
            <p:ph type="body" idx="1"/>
          </p:nvPr>
        </p:nvSpPr>
        <p:spPr/>
        <p:txBody>
          <a:bodyPr/>
          <a:lstStyle/>
          <a:p>
            <a:r>
              <a:rPr lang="en-US"/>
              <a:t>Addresses records that are </a:t>
            </a:r>
            <a:r>
              <a:rPr lang="en-US" b="1"/>
              <a:t>born-digital</a:t>
            </a:r>
            <a:r>
              <a:rPr lang="en-US" b="0"/>
              <a:t>—natively created in a digital format—and records that have been digitized.</a:t>
            </a:r>
            <a:endParaRPr lang="en-US" b="1"/>
          </a:p>
        </p:txBody>
      </p:sp>
      <p:sp>
        <p:nvSpPr>
          <p:cNvPr id="4" name="Slide Number Placeholder 3"/>
          <p:cNvSpPr>
            <a:spLocks noGrp="1"/>
          </p:cNvSpPr>
          <p:nvPr>
            <p:ph type="sldNum" sz="quarter" idx="10"/>
          </p:nvPr>
        </p:nvSpPr>
        <p:spPr/>
        <p:txBody>
          <a:bodyPr/>
          <a:lstStyle/>
          <a:p>
            <a:fld id="{23036370-8004-46A3-BD92-D4CCF070F758}" type="slidenum">
              <a:rPr lang="en-US" smtClean="0"/>
              <a:t>23</a:t>
            </a:fld>
            <a:endParaRPr lang="en-US"/>
          </a:p>
        </p:txBody>
      </p:sp>
      <p:sp>
        <p:nvSpPr>
          <p:cNvPr id="5" name="Date Placeholder 4">
            <a:extLst>
              <a:ext uri="{FF2B5EF4-FFF2-40B4-BE49-F238E27FC236}">
                <a16:creationId xmlns:a16="http://schemas.microsoft.com/office/drawing/2014/main" id="{E6A8443C-B849-4137-9273-DCFC5FDFC3A6}"/>
              </a:ext>
            </a:extLst>
          </p:cNvPr>
          <p:cNvSpPr>
            <a:spLocks noGrp="1"/>
          </p:cNvSpPr>
          <p:nvPr>
            <p:ph type="dt" idx="1"/>
          </p:nvPr>
        </p:nvSpPr>
        <p:spPr/>
        <p:txBody>
          <a:bodyPr/>
          <a:lstStyle/>
          <a:p>
            <a:r>
              <a:rPr lang="en-US"/>
              <a:t>October 30, 2019</a:t>
            </a:r>
          </a:p>
        </p:txBody>
      </p:sp>
      <p:sp>
        <p:nvSpPr>
          <p:cNvPr id="6" name="Header Placeholder 5">
            <a:extLst>
              <a:ext uri="{FF2B5EF4-FFF2-40B4-BE49-F238E27FC236}">
                <a16:creationId xmlns:a16="http://schemas.microsoft.com/office/drawing/2014/main" id="{AF21977E-D4A0-4D07-8EE8-A9150A026B95}"/>
              </a:ext>
            </a:extLst>
          </p:cNvPr>
          <p:cNvSpPr>
            <a:spLocks noGrp="1"/>
          </p:cNvSpPr>
          <p:nvPr>
            <p:ph type="hdr" sz="quarter"/>
          </p:nvPr>
        </p:nvSpPr>
        <p:spPr/>
        <p:txBody>
          <a:bodyPr/>
          <a:lstStyle/>
          <a:p>
            <a:r>
              <a:rPr lang="en-US"/>
              <a:t>Managing Public Records</a:t>
            </a:r>
          </a:p>
        </p:txBody>
      </p:sp>
    </p:spTree>
    <p:extLst>
      <p:ext uri="{BB962C8B-B14F-4D97-AF65-F5344CB8AC3E}">
        <p14:creationId xmlns:p14="http://schemas.microsoft.com/office/powerpoint/2010/main" val="4193284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256" eaLnBrk="0" hangingPunct="0">
              <a:defRPr>
                <a:solidFill>
                  <a:schemeClr val="tx1"/>
                </a:solidFill>
                <a:latin typeface="Arial" charset="0"/>
              </a:defRPr>
            </a:lvl1pPr>
            <a:lvl2pPr marL="742692" indent="-285650" defTabSz="917256" eaLnBrk="0" hangingPunct="0">
              <a:defRPr>
                <a:solidFill>
                  <a:schemeClr val="tx1"/>
                </a:solidFill>
                <a:latin typeface="Arial" charset="0"/>
              </a:defRPr>
            </a:lvl2pPr>
            <a:lvl3pPr marL="1142602" indent="-228519" defTabSz="917256" eaLnBrk="0" hangingPunct="0">
              <a:defRPr>
                <a:solidFill>
                  <a:schemeClr val="tx1"/>
                </a:solidFill>
                <a:latin typeface="Arial" charset="0"/>
              </a:defRPr>
            </a:lvl3pPr>
            <a:lvl4pPr marL="1599641" indent="-228519" defTabSz="917256" eaLnBrk="0" hangingPunct="0">
              <a:defRPr>
                <a:solidFill>
                  <a:schemeClr val="tx1"/>
                </a:solidFill>
                <a:latin typeface="Arial" charset="0"/>
              </a:defRPr>
            </a:lvl4pPr>
            <a:lvl5pPr marL="2056685" indent="-228519" defTabSz="917256" eaLnBrk="0" hangingPunct="0">
              <a:defRPr>
                <a:solidFill>
                  <a:schemeClr val="tx1"/>
                </a:solidFill>
                <a:latin typeface="Arial" charset="0"/>
              </a:defRPr>
            </a:lvl5pPr>
            <a:lvl6pPr marL="2513724" indent="-228519" defTabSz="917256" eaLnBrk="0" fontAlgn="base" hangingPunct="0">
              <a:spcBef>
                <a:spcPct val="0"/>
              </a:spcBef>
              <a:spcAft>
                <a:spcPct val="0"/>
              </a:spcAft>
              <a:defRPr>
                <a:solidFill>
                  <a:schemeClr val="tx1"/>
                </a:solidFill>
                <a:latin typeface="Arial" charset="0"/>
              </a:defRPr>
            </a:lvl6pPr>
            <a:lvl7pPr marL="2970765" indent="-228519" defTabSz="917256" eaLnBrk="0" fontAlgn="base" hangingPunct="0">
              <a:spcBef>
                <a:spcPct val="0"/>
              </a:spcBef>
              <a:spcAft>
                <a:spcPct val="0"/>
              </a:spcAft>
              <a:defRPr>
                <a:solidFill>
                  <a:schemeClr val="tx1"/>
                </a:solidFill>
                <a:latin typeface="Arial" charset="0"/>
              </a:defRPr>
            </a:lvl7pPr>
            <a:lvl8pPr marL="3427807" indent="-228519" defTabSz="917256" eaLnBrk="0" fontAlgn="base" hangingPunct="0">
              <a:spcBef>
                <a:spcPct val="0"/>
              </a:spcBef>
              <a:spcAft>
                <a:spcPct val="0"/>
              </a:spcAft>
              <a:defRPr>
                <a:solidFill>
                  <a:schemeClr val="tx1"/>
                </a:solidFill>
                <a:latin typeface="Arial" charset="0"/>
              </a:defRPr>
            </a:lvl8pPr>
            <a:lvl9pPr marL="3884846" indent="-228519" defTabSz="917256" eaLnBrk="0" fontAlgn="base" hangingPunct="0">
              <a:spcBef>
                <a:spcPct val="0"/>
              </a:spcBef>
              <a:spcAft>
                <a:spcPct val="0"/>
              </a:spcAft>
              <a:defRPr>
                <a:solidFill>
                  <a:schemeClr val="tx1"/>
                </a:solidFill>
                <a:latin typeface="Arial" charset="0"/>
              </a:defRPr>
            </a:lvl9pPr>
          </a:lstStyle>
          <a:p>
            <a:pPr eaLnBrk="1" hangingPunct="1"/>
            <a:fld id="{3E4E938B-0374-4BAD-9B9B-922C54A6C9B5}" type="slidenum">
              <a:rPr lang="en-US" smtClean="0">
                <a:solidFill>
                  <a:prstClr val="black"/>
                </a:solidFill>
              </a:rPr>
              <a:pPr eaLnBrk="1" hangingPunct="1"/>
              <a:t>24</a:t>
            </a:fld>
            <a:endParaRPr lang="en-US">
              <a:solidFill>
                <a:prstClr val="black"/>
              </a:solidFill>
            </a:endParaRPr>
          </a:p>
        </p:txBody>
      </p:sp>
      <p:sp>
        <p:nvSpPr>
          <p:cNvPr id="154627" name="Rectangle 2"/>
          <p:cNvSpPr>
            <a:spLocks noGrp="1" noRot="1" noChangeAspect="1" noChangeArrowheads="1" noTextEdit="1"/>
          </p:cNvSpPr>
          <p:nvPr>
            <p:ph type="sldImg"/>
          </p:nvPr>
        </p:nvSpPr>
        <p:spPr bwMode="auto">
          <a:xfrm>
            <a:off x="414338" y="701675"/>
            <a:ext cx="6188075" cy="34813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8" name="Rectangle 3"/>
          <p:cNvSpPr>
            <a:spLocks noGrp="1" noChangeArrowheads="1"/>
          </p:cNvSpPr>
          <p:nvPr>
            <p:ph type="body" idx="1"/>
          </p:nvPr>
        </p:nvSpPr>
        <p:spPr>
          <a:xfrm>
            <a:off x="935041" y="4416426"/>
            <a:ext cx="5140325" cy="4179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Electronic records section:</a:t>
            </a:r>
          </a:p>
          <a:p>
            <a:pPr eaLnBrk="1" hangingPunct="1"/>
            <a:r>
              <a:rPr lang="en-US"/>
              <a:t>Imaging and microfilming</a:t>
            </a:r>
          </a:p>
          <a:p>
            <a:pPr eaLnBrk="1" hangingPunct="1"/>
            <a:r>
              <a:rPr lang="en-US"/>
              <a:t>Trustworthy electronic records</a:t>
            </a:r>
          </a:p>
          <a:p>
            <a:pPr eaLnBrk="1" hangingPunct="1"/>
            <a:r>
              <a:rPr lang="en-US"/>
              <a:t>Nitty-gritty: Email, social media, file formats</a:t>
            </a:r>
          </a:p>
        </p:txBody>
      </p:sp>
      <p:sp>
        <p:nvSpPr>
          <p:cNvPr id="2" name="Date Placeholder 1"/>
          <p:cNvSpPr>
            <a:spLocks noGrp="1"/>
          </p:cNvSpPr>
          <p:nvPr>
            <p:ph type="dt" idx="10"/>
          </p:nvPr>
        </p:nvSpPr>
        <p:spPr/>
        <p:txBody>
          <a:bodyPr/>
          <a:lstStyle/>
          <a:p>
            <a:pPr>
              <a:defRPr/>
            </a:pPr>
            <a:r>
              <a:rPr lang="en-US"/>
              <a:t>October 30, 2019</a:t>
            </a:r>
          </a:p>
        </p:txBody>
      </p:sp>
      <p:sp>
        <p:nvSpPr>
          <p:cNvPr id="3" name="Header Placeholder 2"/>
          <p:cNvSpPr>
            <a:spLocks noGrp="1"/>
          </p:cNvSpPr>
          <p:nvPr>
            <p:ph type="hdr" sz="quarter" idx="11"/>
          </p:nvPr>
        </p:nvSpPr>
        <p:spPr/>
        <p:txBody>
          <a:bodyPr/>
          <a:lstStyle/>
          <a:p>
            <a:pPr>
              <a:defRPr/>
            </a:pPr>
            <a:r>
              <a:rPr lang="en-US"/>
              <a:t>Managing Public Records</a:t>
            </a:r>
          </a:p>
        </p:txBody>
      </p:sp>
    </p:spTree>
    <p:extLst>
      <p:ext uri="{BB962C8B-B14F-4D97-AF65-F5344CB8AC3E}">
        <p14:creationId xmlns:p14="http://schemas.microsoft.com/office/powerpoint/2010/main" val="27461582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28365" eaLnBrk="0" hangingPunct="0">
              <a:defRPr>
                <a:solidFill>
                  <a:schemeClr val="tx1"/>
                </a:solidFill>
                <a:latin typeface="Arial" charset="0"/>
              </a:defRPr>
            </a:lvl1pPr>
            <a:lvl2pPr marL="742692" indent="-285650" defTabSz="928365" eaLnBrk="0" hangingPunct="0">
              <a:defRPr>
                <a:solidFill>
                  <a:schemeClr val="tx1"/>
                </a:solidFill>
                <a:latin typeface="Arial" charset="0"/>
              </a:defRPr>
            </a:lvl2pPr>
            <a:lvl3pPr marL="1142602" indent="-228519" defTabSz="928365" eaLnBrk="0" hangingPunct="0">
              <a:defRPr>
                <a:solidFill>
                  <a:schemeClr val="tx1"/>
                </a:solidFill>
                <a:latin typeface="Arial" charset="0"/>
              </a:defRPr>
            </a:lvl3pPr>
            <a:lvl4pPr marL="1599641" indent="-228519" defTabSz="928365" eaLnBrk="0" hangingPunct="0">
              <a:defRPr>
                <a:solidFill>
                  <a:schemeClr val="tx1"/>
                </a:solidFill>
                <a:latin typeface="Arial" charset="0"/>
              </a:defRPr>
            </a:lvl4pPr>
            <a:lvl5pPr marL="2056685" indent="-228519" defTabSz="928365" eaLnBrk="0" hangingPunct="0">
              <a:defRPr>
                <a:solidFill>
                  <a:schemeClr val="tx1"/>
                </a:solidFill>
                <a:latin typeface="Arial" charset="0"/>
              </a:defRPr>
            </a:lvl5pPr>
            <a:lvl6pPr marL="2513724" indent="-228519" defTabSz="928365" eaLnBrk="0" fontAlgn="base" hangingPunct="0">
              <a:spcBef>
                <a:spcPct val="0"/>
              </a:spcBef>
              <a:spcAft>
                <a:spcPct val="0"/>
              </a:spcAft>
              <a:defRPr>
                <a:solidFill>
                  <a:schemeClr val="tx1"/>
                </a:solidFill>
                <a:latin typeface="Arial" charset="0"/>
              </a:defRPr>
            </a:lvl6pPr>
            <a:lvl7pPr marL="2970765" indent="-228519" defTabSz="928365" eaLnBrk="0" fontAlgn="base" hangingPunct="0">
              <a:spcBef>
                <a:spcPct val="0"/>
              </a:spcBef>
              <a:spcAft>
                <a:spcPct val="0"/>
              </a:spcAft>
              <a:defRPr>
                <a:solidFill>
                  <a:schemeClr val="tx1"/>
                </a:solidFill>
                <a:latin typeface="Arial" charset="0"/>
              </a:defRPr>
            </a:lvl7pPr>
            <a:lvl8pPr marL="3427807" indent="-228519" defTabSz="928365" eaLnBrk="0" fontAlgn="base" hangingPunct="0">
              <a:spcBef>
                <a:spcPct val="0"/>
              </a:spcBef>
              <a:spcAft>
                <a:spcPct val="0"/>
              </a:spcAft>
              <a:defRPr>
                <a:solidFill>
                  <a:schemeClr val="tx1"/>
                </a:solidFill>
                <a:latin typeface="Arial" charset="0"/>
              </a:defRPr>
            </a:lvl8pPr>
            <a:lvl9pPr marL="3884846" indent="-228519" defTabSz="928365" eaLnBrk="0" fontAlgn="base" hangingPunct="0">
              <a:spcBef>
                <a:spcPct val="0"/>
              </a:spcBef>
              <a:spcAft>
                <a:spcPct val="0"/>
              </a:spcAft>
              <a:defRPr>
                <a:solidFill>
                  <a:schemeClr val="tx1"/>
                </a:solidFill>
                <a:latin typeface="Arial" charset="0"/>
              </a:defRPr>
            </a:lvl9pPr>
          </a:lstStyle>
          <a:p>
            <a:fld id="{BB18EE9E-AE34-4C3A-95E7-2D52EA9E61FA}" type="slidenum">
              <a:rPr lang="en-US" smtClean="0">
                <a:solidFill>
                  <a:prstClr val="black"/>
                </a:solidFill>
                <a:latin typeface="Times New Roman" pitchFamily="18" charset="0"/>
              </a:rPr>
              <a:pPr/>
              <a:t>25</a:t>
            </a:fld>
            <a:endParaRPr lang="en-US">
              <a:solidFill>
                <a:prstClr val="black"/>
              </a:solidFill>
              <a:latin typeface="Times New Roman" pitchFamily="18" charset="0"/>
            </a:endParaRPr>
          </a:p>
        </p:txBody>
      </p:sp>
      <p:sp>
        <p:nvSpPr>
          <p:cNvPr id="156677" name="Rectangle 7"/>
          <p:cNvSpPr txBox="1">
            <a:spLocks noGrp="1" noChangeArrowheads="1"/>
          </p:cNvSpPr>
          <p:nvPr/>
        </p:nvSpPr>
        <p:spPr bwMode="auto">
          <a:xfrm>
            <a:off x="3971929" y="8831268"/>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825" tIns="46413" rIns="92825" bIns="46413" anchor="b"/>
          <a:lstStyle>
            <a:lvl1pPr defTabSz="928688" eaLnBrk="0" hangingPunct="0">
              <a:defRPr>
                <a:solidFill>
                  <a:schemeClr val="tx1"/>
                </a:solidFill>
                <a:latin typeface="Arial" charset="0"/>
              </a:defRPr>
            </a:lvl1pPr>
            <a:lvl2pPr marL="742950" indent="-285750" defTabSz="928688" eaLnBrk="0" hangingPunct="0">
              <a:defRPr>
                <a:solidFill>
                  <a:schemeClr val="tx1"/>
                </a:solidFill>
                <a:latin typeface="Arial" charset="0"/>
              </a:defRPr>
            </a:lvl2pPr>
            <a:lvl3pPr marL="1143000" indent="-228600" defTabSz="928688" eaLnBrk="0" hangingPunct="0">
              <a:defRPr>
                <a:solidFill>
                  <a:schemeClr val="tx1"/>
                </a:solidFill>
                <a:latin typeface="Arial" charset="0"/>
              </a:defRPr>
            </a:lvl3pPr>
            <a:lvl4pPr marL="1600200" indent="-228600" defTabSz="928688" eaLnBrk="0" hangingPunct="0">
              <a:defRPr>
                <a:solidFill>
                  <a:schemeClr val="tx1"/>
                </a:solidFill>
                <a:latin typeface="Arial" charset="0"/>
              </a:defRPr>
            </a:lvl4pPr>
            <a:lvl5pPr marL="2057400" indent="-228600" defTabSz="928688" eaLnBrk="0" hangingPunct="0">
              <a:defRPr>
                <a:solidFill>
                  <a:schemeClr val="tx1"/>
                </a:solidFill>
                <a:latin typeface="Arial" charset="0"/>
              </a:defRPr>
            </a:lvl5pPr>
            <a:lvl6pPr marL="2514600" indent="-228600" defTabSz="928688" eaLnBrk="0" fontAlgn="base" hangingPunct="0">
              <a:spcBef>
                <a:spcPct val="0"/>
              </a:spcBef>
              <a:spcAft>
                <a:spcPct val="0"/>
              </a:spcAft>
              <a:defRPr>
                <a:solidFill>
                  <a:schemeClr val="tx1"/>
                </a:solidFill>
                <a:latin typeface="Arial" charset="0"/>
              </a:defRPr>
            </a:lvl6pPr>
            <a:lvl7pPr marL="2971800" indent="-228600" defTabSz="928688" eaLnBrk="0" fontAlgn="base" hangingPunct="0">
              <a:spcBef>
                <a:spcPct val="0"/>
              </a:spcBef>
              <a:spcAft>
                <a:spcPct val="0"/>
              </a:spcAft>
              <a:defRPr>
                <a:solidFill>
                  <a:schemeClr val="tx1"/>
                </a:solidFill>
                <a:latin typeface="Arial" charset="0"/>
              </a:defRPr>
            </a:lvl7pPr>
            <a:lvl8pPr marL="3429000" indent="-228600" defTabSz="928688" eaLnBrk="0" fontAlgn="base" hangingPunct="0">
              <a:spcBef>
                <a:spcPct val="0"/>
              </a:spcBef>
              <a:spcAft>
                <a:spcPct val="0"/>
              </a:spcAft>
              <a:defRPr>
                <a:solidFill>
                  <a:schemeClr val="tx1"/>
                </a:solidFill>
                <a:latin typeface="Arial" charset="0"/>
              </a:defRPr>
            </a:lvl8pPr>
            <a:lvl9pPr marL="3886200" indent="-228600" defTabSz="928688" eaLnBrk="0" fontAlgn="base" hangingPunct="0">
              <a:spcBef>
                <a:spcPct val="0"/>
              </a:spcBef>
              <a:spcAft>
                <a:spcPct val="0"/>
              </a:spcAft>
              <a:defRPr>
                <a:solidFill>
                  <a:schemeClr val="tx1"/>
                </a:solidFill>
                <a:latin typeface="Arial" charset="0"/>
              </a:defRPr>
            </a:lvl9pPr>
          </a:lstStyle>
          <a:p>
            <a:pPr algn="r"/>
            <a:fld id="{FB37BEDD-A75D-429B-9180-EF3F117DDDAC}" type="slidenum">
              <a:rPr lang="en-US" sz="1200">
                <a:solidFill>
                  <a:prstClr val="black"/>
                </a:solidFill>
                <a:latin typeface="Times New Roman" pitchFamily="18" charset="0"/>
              </a:rPr>
              <a:pPr algn="r"/>
              <a:t>25</a:t>
            </a:fld>
            <a:endParaRPr lang="en-US" sz="1200">
              <a:solidFill>
                <a:prstClr val="black"/>
              </a:solidFill>
              <a:latin typeface="Times New Roman" pitchFamily="18" charset="0"/>
            </a:endParaRPr>
          </a:p>
        </p:txBody>
      </p:sp>
      <p:sp>
        <p:nvSpPr>
          <p:cNvPr id="156678" name="Rectangle 2"/>
          <p:cNvSpPr>
            <a:spLocks noGrp="1" noRot="1" noChangeAspect="1" noChangeArrowheads="1" noTextEdit="1"/>
          </p:cNvSpPr>
          <p:nvPr>
            <p:ph type="sldImg"/>
          </p:nvPr>
        </p:nvSpPr>
        <p:spPr bwMode="auto">
          <a:xfrm>
            <a:off x="409575" y="696913"/>
            <a:ext cx="6196013"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35000"/>
              </a:lnSpc>
              <a:spcBef>
                <a:spcPct val="0"/>
              </a:spcBef>
            </a:pPr>
            <a:r>
              <a:rPr lang="en-US" sz="1400" b="1">
                <a:solidFill>
                  <a:schemeClr val="tx2"/>
                </a:solidFill>
              </a:rPr>
              <a:t>Mention scanning</a:t>
            </a:r>
            <a:r>
              <a:rPr lang="en-US" sz="1400" b="1" baseline="0">
                <a:solidFill>
                  <a:schemeClr val="tx2"/>
                </a:solidFill>
              </a:rPr>
              <a:t> vendor checklist</a:t>
            </a:r>
            <a:endParaRPr lang="en-US" sz="1400" b="1">
              <a:solidFill>
                <a:schemeClr val="tx2"/>
              </a:solidFill>
            </a:endParaRPr>
          </a:p>
        </p:txBody>
      </p:sp>
      <p:sp>
        <p:nvSpPr>
          <p:cNvPr id="2" name="Date Placeholder 1"/>
          <p:cNvSpPr>
            <a:spLocks noGrp="1"/>
          </p:cNvSpPr>
          <p:nvPr>
            <p:ph type="dt" idx="10"/>
          </p:nvPr>
        </p:nvSpPr>
        <p:spPr/>
        <p:txBody>
          <a:bodyPr/>
          <a:lstStyle/>
          <a:p>
            <a:pPr>
              <a:defRPr/>
            </a:pPr>
            <a:r>
              <a:rPr lang="en-US"/>
              <a:t>October 30, 2019</a:t>
            </a:r>
          </a:p>
        </p:txBody>
      </p:sp>
      <p:sp>
        <p:nvSpPr>
          <p:cNvPr id="3" name="Header Placeholder 2"/>
          <p:cNvSpPr>
            <a:spLocks noGrp="1"/>
          </p:cNvSpPr>
          <p:nvPr>
            <p:ph type="hdr" sz="quarter" idx="11"/>
          </p:nvPr>
        </p:nvSpPr>
        <p:spPr/>
        <p:txBody>
          <a:bodyPr/>
          <a:lstStyle/>
          <a:p>
            <a:pPr>
              <a:defRPr/>
            </a:pPr>
            <a:r>
              <a:rPr lang="en-US"/>
              <a:t>Managing Public Records</a:t>
            </a:r>
          </a:p>
        </p:txBody>
      </p:sp>
    </p:spTree>
    <p:extLst>
      <p:ext uri="{BB962C8B-B14F-4D97-AF65-F5344CB8AC3E}">
        <p14:creationId xmlns:p14="http://schemas.microsoft.com/office/powerpoint/2010/main" val="33970483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30588"/>
          </a:xfrm>
          <a:prstGeom prst="rect">
            <a:avLst/>
          </a:prstGeom>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23036370-8004-46A3-BD92-D4CCF070F758}" type="slidenum">
              <a:rPr lang="en-US" smtClean="0"/>
              <a:t>26</a:t>
            </a:fld>
            <a:endParaRPr lang="en-US"/>
          </a:p>
        </p:txBody>
      </p:sp>
    </p:spTree>
    <p:extLst>
      <p:ext uri="{BB962C8B-B14F-4D97-AF65-F5344CB8AC3E}">
        <p14:creationId xmlns:p14="http://schemas.microsoft.com/office/powerpoint/2010/main" val="3811472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30588"/>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036370-8004-46A3-BD92-D4CCF070F758}" type="slidenum">
              <a:rPr lang="en-US" smtClean="0"/>
              <a:t>27</a:t>
            </a:fld>
            <a:endParaRPr lang="en-US"/>
          </a:p>
        </p:txBody>
      </p:sp>
      <p:sp>
        <p:nvSpPr>
          <p:cNvPr id="5" name="Date Placeholder 4">
            <a:extLst>
              <a:ext uri="{FF2B5EF4-FFF2-40B4-BE49-F238E27FC236}">
                <a16:creationId xmlns:a16="http://schemas.microsoft.com/office/drawing/2014/main" id="{1A6AC278-B5F3-4C04-AB1F-328C1D84CE37}"/>
              </a:ext>
            </a:extLst>
          </p:cNvPr>
          <p:cNvSpPr>
            <a:spLocks noGrp="1"/>
          </p:cNvSpPr>
          <p:nvPr>
            <p:ph type="dt" idx="1"/>
          </p:nvPr>
        </p:nvSpPr>
        <p:spPr/>
        <p:txBody>
          <a:bodyPr/>
          <a:lstStyle/>
          <a:p>
            <a:r>
              <a:rPr lang="en-US"/>
              <a:t>October 30, 2019</a:t>
            </a:r>
          </a:p>
        </p:txBody>
      </p:sp>
      <p:sp>
        <p:nvSpPr>
          <p:cNvPr id="6" name="Header Placeholder 5">
            <a:extLst>
              <a:ext uri="{FF2B5EF4-FFF2-40B4-BE49-F238E27FC236}">
                <a16:creationId xmlns:a16="http://schemas.microsoft.com/office/drawing/2014/main" id="{2341D258-328C-4150-8D45-499A4F6DBA2D}"/>
              </a:ext>
            </a:extLst>
          </p:cNvPr>
          <p:cNvSpPr>
            <a:spLocks noGrp="1"/>
          </p:cNvSpPr>
          <p:nvPr>
            <p:ph type="hdr" sz="quarter"/>
          </p:nvPr>
        </p:nvSpPr>
        <p:spPr/>
        <p:txBody>
          <a:bodyPr/>
          <a:lstStyle/>
          <a:p>
            <a:r>
              <a:rPr lang="en-US"/>
              <a:t>Managing Public Records</a:t>
            </a:r>
          </a:p>
        </p:txBody>
      </p:sp>
    </p:spTree>
    <p:extLst>
      <p:ext uri="{BB962C8B-B14F-4D97-AF65-F5344CB8AC3E}">
        <p14:creationId xmlns:p14="http://schemas.microsoft.com/office/powerpoint/2010/main" val="35657329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256" eaLnBrk="0" hangingPunct="0">
              <a:defRPr>
                <a:solidFill>
                  <a:schemeClr val="tx1"/>
                </a:solidFill>
                <a:latin typeface="Arial" charset="0"/>
              </a:defRPr>
            </a:lvl1pPr>
            <a:lvl2pPr marL="742692" indent="-285650" defTabSz="917256" eaLnBrk="0" hangingPunct="0">
              <a:defRPr>
                <a:solidFill>
                  <a:schemeClr val="tx1"/>
                </a:solidFill>
                <a:latin typeface="Arial" charset="0"/>
              </a:defRPr>
            </a:lvl2pPr>
            <a:lvl3pPr marL="1142602" indent="-228519" defTabSz="917256" eaLnBrk="0" hangingPunct="0">
              <a:defRPr>
                <a:solidFill>
                  <a:schemeClr val="tx1"/>
                </a:solidFill>
                <a:latin typeface="Arial" charset="0"/>
              </a:defRPr>
            </a:lvl3pPr>
            <a:lvl4pPr marL="1599641" indent="-228519" defTabSz="917256" eaLnBrk="0" hangingPunct="0">
              <a:defRPr>
                <a:solidFill>
                  <a:schemeClr val="tx1"/>
                </a:solidFill>
                <a:latin typeface="Arial" charset="0"/>
              </a:defRPr>
            </a:lvl4pPr>
            <a:lvl5pPr marL="2056685" indent="-228519" defTabSz="917256" eaLnBrk="0" hangingPunct="0">
              <a:defRPr>
                <a:solidFill>
                  <a:schemeClr val="tx1"/>
                </a:solidFill>
                <a:latin typeface="Arial" charset="0"/>
              </a:defRPr>
            </a:lvl5pPr>
            <a:lvl6pPr marL="2513724" indent="-228519" defTabSz="917256" eaLnBrk="0" fontAlgn="base" hangingPunct="0">
              <a:spcBef>
                <a:spcPct val="0"/>
              </a:spcBef>
              <a:spcAft>
                <a:spcPct val="0"/>
              </a:spcAft>
              <a:defRPr>
                <a:solidFill>
                  <a:schemeClr val="tx1"/>
                </a:solidFill>
                <a:latin typeface="Arial" charset="0"/>
              </a:defRPr>
            </a:lvl6pPr>
            <a:lvl7pPr marL="2970765" indent="-228519" defTabSz="917256" eaLnBrk="0" fontAlgn="base" hangingPunct="0">
              <a:spcBef>
                <a:spcPct val="0"/>
              </a:spcBef>
              <a:spcAft>
                <a:spcPct val="0"/>
              </a:spcAft>
              <a:defRPr>
                <a:solidFill>
                  <a:schemeClr val="tx1"/>
                </a:solidFill>
                <a:latin typeface="Arial" charset="0"/>
              </a:defRPr>
            </a:lvl7pPr>
            <a:lvl8pPr marL="3427807" indent="-228519" defTabSz="917256" eaLnBrk="0" fontAlgn="base" hangingPunct="0">
              <a:spcBef>
                <a:spcPct val="0"/>
              </a:spcBef>
              <a:spcAft>
                <a:spcPct val="0"/>
              </a:spcAft>
              <a:defRPr>
                <a:solidFill>
                  <a:schemeClr val="tx1"/>
                </a:solidFill>
                <a:latin typeface="Arial" charset="0"/>
              </a:defRPr>
            </a:lvl8pPr>
            <a:lvl9pPr marL="3884846" indent="-228519" defTabSz="917256" eaLnBrk="0" fontAlgn="base" hangingPunct="0">
              <a:spcBef>
                <a:spcPct val="0"/>
              </a:spcBef>
              <a:spcAft>
                <a:spcPct val="0"/>
              </a:spcAft>
              <a:defRPr>
                <a:solidFill>
                  <a:schemeClr val="tx1"/>
                </a:solidFill>
                <a:latin typeface="Arial" charset="0"/>
              </a:defRPr>
            </a:lvl9pPr>
          </a:lstStyle>
          <a:p>
            <a:pPr eaLnBrk="1" hangingPunct="1"/>
            <a:fld id="{30DB96D4-A995-4206-9CCB-BA5956849FD4}" type="slidenum">
              <a:rPr lang="en-US" smtClean="0">
                <a:solidFill>
                  <a:prstClr val="black"/>
                </a:solidFill>
              </a:rPr>
              <a:pPr eaLnBrk="1" hangingPunct="1"/>
              <a:t>28</a:t>
            </a:fld>
            <a:endParaRPr lang="en-US">
              <a:solidFill>
                <a:prstClr val="black"/>
              </a:solidFill>
            </a:endParaRPr>
          </a:p>
        </p:txBody>
      </p:sp>
      <p:sp>
        <p:nvSpPr>
          <p:cNvPr id="151555" name="Rectangle 2"/>
          <p:cNvSpPr>
            <a:spLocks noGrp="1" noRot="1" noChangeAspect="1" noChangeArrowheads="1" noTextEdit="1"/>
          </p:cNvSpPr>
          <p:nvPr>
            <p:ph type="sldImg"/>
          </p:nvPr>
        </p:nvSpPr>
        <p:spPr bwMode="auto">
          <a:xfrm>
            <a:off x="414338" y="701675"/>
            <a:ext cx="6188075" cy="34813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6" name="Rectangle 3"/>
          <p:cNvSpPr>
            <a:spLocks noGrp="1" noChangeArrowheads="1"/>
          </p:cNvSpPr>
          <p:nvPr>
            <p:ph type="body" idx="1"/>
          </p:nvPr>
        </p:nvSpPr>
        <p:spPr>
          <a:xfrm>
            <a:off x="935041" y="4416426"/>
            <a:ext cx="5140325" cy="4179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Digital Communications workshop in Manteo on October 31; another on December 5 in Warrenton, Warren County</a:t>
            </a:r>
          </a:p>
          <a:p>
            <a:pPr eaLnBrk="1" hangingPunct="1"/>
            <a:endParaRPr lang="en-US"/>
          </a:p>
          <a:p>
            <a:pPr eaLnBrk="1" hangingPunct="1"/>
            <a:r>
              <a:rPr lang="en-US"/>
              <a:t>Proliferation of email: applying what Josh said about records custodians? Am I the records custodian for this email, or is it a reference copy?</a:t>
            </a:r>
          </a:p>
        </p:txBody>
      </p:sp>
      <p:sp>
        <p:nvSpPr>
          <p:cNvPr id="2" name="Date Placeholder 1"/>
          <p:cNvSpPr>
            <a:spLocks noGrp="1"/>
          </p:cNvSpPr>
          <p:nvPr>
            <p:ph type="dt" idx="10"/>
          </p:nvPr>
        </p:nvSpPr>
        <p:spPr/>
        <p:txBody>
          <a:bodyPr/>
          <a:lstStyle/>
          <a:p>
            <a:pPr>
              <a:defRPr/>
            </a:pPr>
            <a:r>
              <a:rPr lang="en-US"/>
              <a:t>October 30, 2019</a:t>
            </a:r>
          </a:p>
        </p:txBody>
      </p:sp>
      <p:sp>
        <p:nvSpPr>
          <p:cNvPr id="3" name="Header Placeholder 2"/>
          <p:cNvSpPr>
            <a:spLocks noGrp="1"/>
          </p:cNvSpPr>
          <p:nvPr>
            <p:ph type="hdr" sz="quarter" idx="11"/>
          </p:nvPr>
        </p:nvSpPr>
        <p:spPr/>
        <p:txBody>
          <a:bodyPr/>
          <a:lstStyle/>
          <a:p>
            <a:pPr>
              <a:defRPr/>
            </a:pPr>
            <a:r>
              <a:rPr lang="en-US"/>
              <a:t>Managing Public Records</a:t>
            </a:r>
          </a:p>
        </p:txBody>
      </p:sp>
    </p:spTree>
    <p:extLst>
      <p:ext uri="{BB962C8B-B14F-4D97-AF65-F5344CB8AC3E}">
        <p14:creationId xmlns:p14="http://schemas.microsoft.com/office/powerpoint/2010/main" val="36434549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xfrm>
            <a:off x="409575" y="696913"/>
            <a:ext cx="6196013"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a:solidFill>
                  <a:srgbClr val="000000"/>
                </a:solidFill>
                <a:latin typeface="Calibri" panose="020F0502020204030204" pitchFamily="34" charset="0"/>
              </a:rPr>
              <a:t>Every government should have a clear communications strategy and should take the time to determine how social media fits into this strategy.</a:t>
            </a:r>
          </a:p>
          <a:p>
            <a:endParaRPr lang="en-US" sz="1000">
              <a:solidFill>
                <a:srgbClr val="000000"/>
              </a:solidFill>
              <a:latin typeface="Calibri" panose="020F0502020204030204" pitchFamily="34" charset="0"/>
            </a:endParaRPr>
          </a:p>
          <a:p>
            <a:r>
              <a:rPr lang="en-US" sz="1000">
                <a:solidFill>
                  <a:srgbClr val="000000"/>
                </a:solidFill>
                <a:latin typeface="Calibri" panose="020F0502020204030204" pitchFamily="34" charset="0"/>
              </a:rPr>
              <a:t>All use of social networking sites by local governments should be consistent with applicable state, federal, and local laws, regulations, and policies including all information technology security policies.</a:t>
            </a:r>
          </a:p>
          <a:p>
            <a:endParaRPr lang="en-US" sz="1000">
              <a:solidFill>
                <a:srgbClr val="000000"/>
              </a:solidFill>
              <a:latin typeface="Calibri" panose="020F0502020204030204" pitchFamily="34" charset="0"/>
            </a:endParaRPr>
          </a:p>
          <a:p>
            <a:r>
              <a:rPr lang="en-US" sz="1000">
                <a:solidFill>
                  <a:srgbClr val="000000"/>
                </a:solidFill>
                <a:latin typeface="Calibri" panose="020F0502020204030204" pitchFamily="34" charset="0"/>
              </a:rPr>
              <a:t>Communication through local government-related social media is considered a public record under G.S. 132 and will be managed as such.</a:t>
            </a:r>
          </a:p>
          <a:p>
            <a:endParaRPr lang="en-US" sz="1000">
              <a:solidFill>
                <a:srgbClr val="000000"/>
              </a:solidFill>
              <a:latin typeface="Calibri" panose="020F0502020204030204" pitchFamily="34" charset="0"/>
            </a:endParaRPr>
          </a:p>
          <a:p>
            <a:pPr marL="165261" indent="-165261">
              <a:buFont typeface="Arial" panose="020B0604020202020204" pitchFamily="34" charset="0"/>
              <a:buChar char="•"/>
            </a:pPr>
            <a:r>
              <a:rPr lang="en-US" sz="1000">
                <a:solidFill>
                  <a:srgbClr val="000000"/>
                </a:solidFill>
                <a:latin typeface="Calibri" panose="020F0502020204030204" pitchFamily="34" charset="0"/>
              </a:rPr>
              <a:t>All comments or posts made to local government account walls or pages are public, not private.</a:t>
            </a:r>
          </a:p>
          <a:p>
            <a:pPr marL="165261" indent="-165261">
              <a:buFont typeface="Arial" panose="020B0604020202020204" pitchFamily="34" charset="0"/>
              <a:buChar char="•"/>
            </a:pPr>
            <a:r>
              <a:rPr lang="en-US" sz="1000">
                <a:solidFill>
                  <a:srgbClr val="000000"/>
                </a:solidFill>
                <a:latin typeface="Calibri" panose="020F0502020204030204" pitchFamily="34" charset="0"/>
              </a:rPr>
              <a:t>Account administrators who receive messages through the private message service offered by some social media sites should encourage users to contact them at a public e-mail address maintained by their organization. For private messages that account administrators do receive, they should be treated as constituent e-mails and therefore, as public records. Account administrators or other authorized staff members should reply using their government e-mail account.</a:t>
            </a:r>
          </a:p>
          <a:p>
            <a:pPr marL="165261" indent="-165261">
              <a:buFont typeface="Arial" panose="020B0604020202020204" pitchFamily="34" charset="0"/>
              <a:buChar char="•"/>
            </a:pPr>
            <a:r>
              <a:rPr lang="en-US" sz="1000">
                <a:solidFill>
                  <a:srgbClr val="000000"/>
                </a:solidFill>
                <a:latin typeface="Calibri" panose="020F0502020204030204" pitchFamily="34" charset="0"/>
              </a:rPr>
              <a:t>Local governments should set all privacy settings to public.</a:t>
            </a:r>
          </a:p>
          <a:p>
            <a:pPr marL="165261" indent="-165261">
              <a:buFont typeface="Arial" panose="020B0604020202020204" pitchFamily="34" charset="0"/>
              <a:buChar char="•"/>
            </a:pPr>
            <a:r>
              <a:rPr lang="en-US" sz="1000">
                <a:solidFill>
                  <a:srgbClr val="000000"/>
                </a:solidFill>
                <a:latin typeface="Calibri" panose="020F0502020204030204" pitchFamily="34" charset="0"/>
              </a:rPr>
              <a:t>Local governments must assume responsibility for public records and comply with the retention period set forth in their approved retention and disposition schedule. Local governments must assign their own schedule of collection and disposal for social networking Web sites according to the administrative value of the record and permanently retain records with historical value. Refer to Web Site Guidelines policies on North Carolina Government Records Web site </a:t>
            </a:r>
            <a:endParaRPr lang="en-US" sz="1000"/>
          </a:p>
        </p:txBody>
      </p:sp>
      <p:sp>
        <p:nvSpPr>
          <p:cNvPr id="1495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256" eaLnBrk="0" hangingPunct="0">
              <a:defRPr>
                <a:solidFill>
                  <a:schemeClr val="tx1"/>
                </a:solidFill>
                <a:latin typeface="Arial" charset="0"/>
              </a:defRPr>
            </a:lvl1pPr>
            <a:lvl2pPr marL="742692" indent="-285650" defTabSz="917256" eaLnBrk="0" hangingPunct="0">
              <a:defRPr>
                <a:solidFill>
                  <a:schemeClr val="tx1"/>
                </a:solidFill>
                <a:latin typeface="Arial" charset="0"/>
              </a:defRPr>
            </a:lvl2pPr>
            <a:lvl3pPr marL="1142602" indent="-228519" defTabSz="917256" eaLnBrk="0" hangingPunct="0">
              <a:defRPr>
                <a:solidFill>
                  <a:schemeClr val="tx1"/>
                </a:solidFill>
                <a:latin typeface="Arial" charset="0"/>
              </a:defRPr>
            </a:lvl3pPr>
            <a:lvl4pPr marL="1599641" indent="-228519" defTabSz="917256" eaLnBrk="0" hangingPunct="0">
              <a:defRPr>
                <a:solidFill>
                  <a:schemeClr val="tx1"/>
                </a:solidFill>
                <a:latin typeface="Arial" charset="0"/>
              </a:defRPr>
            </a:lvl4pPr>
            <a:lvl5pPr marL="2056685" indent="-228519" defTabSz="917256" eaLnBrk="0" hangingPunct="0">
              <a:defRPr>
                <a:solidFill>
                  <a:schemeClr val="tx1"/>
                </a:solidFill>
                <a:latin typeface="Arial" charset="0"/>
              </a:defRPr>
            </a:lvl5pPr>
            <a:lvl6pPr marL="2513724" indent="-228519" defTabSz="917256" eaLnBrk="0" fontAlgn="base" hangingPunct="0">
              <a:spcBef>
                <a:spcPct val="0"/>
              </a:spcBef>
              <a:spcAft>
                <a:spcPct val="0"/>
              </a:spcAft>
              <a:defRPr>
                <a:solidFill>
                  <a:schemeClr val="tx1"/>
                </a:solidFill>
                <a:latin typeface="Arial" charset="0"/>
              </a:defRPr>
            </a:lvl6pPr>
            <a:lvl7pPr marL="2970765" indent="-228519" defTabSz="917256" eaLnBrk="0" fontAlgn="base" hangingPunct="0">
              <a:spcBef>
                <a:spcPct val="0"/>
              </a:spcBef>
              <a:spcAft>
                <a:spcPct val="0"/>
              </a:spcAft>
              <a:defRPr>
                <a:solidFill>
                  <a:schemeClr val="tx1"/>
                </a:solidFill>
                <a:latin typeface="Arial" charset="0"/>
              </a:defRPr>
            </a:lvl7pPr>
            <a:lvl8pPr marL="3427807" indent="-228519" defTabSz="917256" eaLnBrk="0" fontAlgn="base" hangingPunct="0">
              <a:spcBef>
                <a:spcPct val="0"/>
              </a:spcBef>
              <a:spcAft>
                <a:spcPct val="0"/>
              </a:spcAft>
              <a:defRPr>
                <a:solidFill>
                  <a:schemeClr val="tx1"/>
                </a:solidFill>
                <a:latin typeface="Arial" charset="0"/>
              </a:defRPr>
            </a:lvl8pPr>
            <a:lvl9pPr marL="3884846" indent="-228519" defTabSz="917256" eaLnBrk="0" fontAlgn="base" hangingPunct="0">
              <a:spcBef>
                <a:spcPct val="0"/>
              </a:spcBef>
              <a:spcAft>
                <a:spcPct val="0"/>
              </a:spcAft>
              <a:defRPr>
                <a:solidFill>
                  <a:schemeClr val="tx1"/>
                </a:solidFill>
                <a:latin typeface="Arial" charset="0"/>
              </a:defRPr>
            </a:lvl9pPr>
          </a:lstStyle>
          <a:p>
            <a:pPr eaLnBrk="1" hangingPunct="1"/>
            <a:fld id="{A15B6DE5-82D7-49FA-A6B5-4EE2C68C79F2}" type="slidenum">
              <a:rPr lang="en-US" smtClean="0"/>
              <a:pPr eaLnBrk="1" hangingPunct="1"/>
              <a:t>29</a:t>
            </a:fld>
            <a:endParaRPr lang="en-US"/>
          </a:p>
        </p:txBody>
      </p:sp>
      <p:sp>
        <p:nvSpPr>
          <p:cNvPr id="2" name="Date Placeholder 1"/>
          <p:cNvSpPr>
            <a:spLocks noGrp="1"/>
          </p:cNvSpPr>
          <p:nvPr>
            <p:ph type="dt" idx="10"/>
          </p:nvPr>
        </p:nvSpPr>
        <p:spPr/>
        <p:txBody>
          <a:bodyPr/>
          <a:lstStyle/>
          <a:p>
            <a:pPr>
              <a:defRPr/>
            </a:pPr>
            <a:r>
              <a:rPr lang="en-US"/>
              <a:t>October 30, 2019</a:t>
            </a:r>
          </a:p>
        </p:txBody>
      </p:sp>
      <p:sp>
        <p:nvSpPr>
          <p:cNvPr id="3" name="Header Placeholder 2"/>
          <p:cNvSpPr>
            <a:spLocks noGrp="1"/>
          </p:cNvSpPr>
          <p:nvPr>
            <p:ph type="hdr" sz="quarter" idx="11"/>
          </p:nvPr>
        </p:nvSpPr>
        <p:spPr/>
        <p:txBody>
          <a:bodyPr/>
          <a:lstStyle/>
          <a:p>
            <a:pPr>
              <a:defRPr/>
            </a:pPr>
            <a:r>
              <a:rPr lang="en-US"/>
              <a:t>Managing Public Records</a:t>
            </a:r>
          </a:p>
        </p:txBody>
      </p:sp>
    </p:spTree>
    <p:extLst>
      <p:ext uri="{BB962C8B-B14F-4D97-AF65-F5344CB8AC3E}">
        <p14:creationId xmlns:p14="http://schemas.microsoft.com/office/powerpoint/2010/main" val="3141732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cs typeface="Calibri"/>
              </a:rPr>
              <a:t>Ending activity:</a:t>
            </a:r>
          </a:p>
          <a:p>
            <a:r>
              <a:rPr lang="en-US">
                <a:cs typeface="Calibri"/>
              </a:rPr>
              <a:t>Last person standing questions as polls</a:t>
            </a:r>
          </a:p>
        </p:txBody>
      </p:sp>
      <p:sp>
        <p:nvSpPr>
          <p:cNvPr id="4" name="Slide Number Placeholder 3"/>
          <p:cNvSpPr>
            <a:spLocks noGrp="1"/>
          </p:cNvSpPr>
          <p:nvPr>
            <p:ph type="sldNum" sz="quarter" idx="10"/>
          </p:nvPr>
        </p:nvSpPr>
        <p:spPr/>
        <p:txBody>
          <a:bodyPr/>
          <a:lstStyle/>
          <a:p>
            <a:fld id="{FD6924C2-45DF-4329-8BC6-2B30A0765072}" type="slidenum">
              <a:rPr lang="en-US" smtClean="0"/>
              <a:pPr/>
              <a:t>30</a:t>
            </a:fld>
            <a:endParaRPr lang="en-US"/>
          </a:p>
        </p:txBody>
      </p:sp>
      <p:sp>
        <p:nvSpPr>
          <p:cNvPr id="5" name="Date Placeholder 4">
            <a:extLst>
              <a:ext uri="{FF2B5EF4-FFF2-40B4-BE49-F238E27FC236}">
                <a16:creationId xmlns:a16="http://schemas.microsoft.com/office/drawing/2014/main" id="{8786F393-2AFC-4579-9E59-9132206E4D26}"/>
              </a:ext>
            </a:extLst>
          </p:cNvPr>
          <p:cNvSpPr>
            <a:spLocks noGrp="1"/>
          </p:cNvSpPr>
          <p:nvPr>
            <p:ph type="dt" idx="1"/>
          </p:nvPr>
        </p:nvSpPr>
        <p:spPr/>
        <p:txBody>
          <a:bodyPr/>
          <a:lstStyle/>
          <a:p>
            <a:r>
              <a:rPr lang="en-US"/>
              <a:t>October 30, 2019</a:t>
            </a:r>
          </a:p>
        </p:txBody>
      </p:sp>
      <p:sp>
        <p:nvSpPr>
          <p:cNvPr id="6" name="Header Placeholder 5">
            <a:extLst>
              <a:ext uri="{FF2B5EF4-FFF2-40B4-BE49-F238E27FC236}">
                <a16:creationId xmlns:a16="http://schemas.microsoft.com/office/drawing/2014/main" id="{01570F51-04DE-4C79-975D-F1EBB0734763}"/>
              </a:ext>
            </a:extLst>
          </p:cNvPr>
          <p:cNvSpPr>
            <a:spLocks noGrp="1"/>
          </p:cNvSpPr>
          <p:nvPr>
            <p:ph type="hdr" sz="quarter"/>
          </p:nvPr>
        </p:nvSpPr>
        <p:spPr/>
        <p:txBody>
          <a:bodyPr/>
          <a:lstStyle/>
          <a:p>
            <a:r>
              <a:rPr lang="en-US"/>
              <a:t>Managing Public Records</a:t>
            </a:r>
          </a:p>
        </p:txBody>
      </p:sp>
    </p:spTree>
    <p:extLst>
      <p:ext uri="{BB962C8B-B14F-4D97-AF65-F5344CB8AC3E}">
        <p14:creationId xmlns:p14="http://schemas.microsoft.com/office/powerpoint/2010/main" val="2998531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eaLnBrk="1" hangingPunct="1">
              <a:lnSpc>
                <a:spcPct val="90000"/>
              </a:lnSpc>
            </a:pPr>
            <a:r>
              <a:rPr lang="en-US" b="0"/>
              <a:t>The value of a record</a:t>
            </a:r>
            <a:r>
              <a:rPr lang="en-US" b="0" baseline="0"/>
              <a:t> can help determine retention</a:t>
            </a:r>
          </a:p>
          <a:p>
            <a:pPr eaLnBrk="1" hangingPunct="1">
              <a:lnSpc>
                <a:spcPct val="90000"/>
              </a:lnSpc>
            </a:pPr>
            <a:endParaRPr lang="en-US" b="0" baseline="0"/>
          </a:p>
          <a:p>
            <a:r>
              <a:rPr lang="en-US" b="1">
                <a:solidFill>
                  <a:srgbClr val="000000"/>
                </a:solidFill>
                <a:latin typeface="Calibri" panose="020F0502020204030204" pitchFamily="34" charset="0"/>
              </a:rPr>
              <a:t>Administrative Records support the routine management of your organization. </a:t>
            </a:r>
            <a:r>
              <a:rPr lang="en-US">
                <a:solidFill>
                  <a:srgbClr val="000000"/>
                </a:solidFill>
                <a:latin typeface="Calibri" panose="020F0502020204030204" pitchFamily="34" charset="0"/>
              </a:rPr>
              <a:t>Occasionally administrative records will have lasting importance. It could be that a procedure manual may be needed to verify how something was done at a certain point. Other administrative records, however, such as meeting agendas, notices that go around the office, or reference records like that catalog for office supplies you might get in the mail don’t need to be kept indefinitely.</a:t>
            </a:r>
          </a:p>
          <a:p>
            <a:endParaRPr lang="en-US">
              <a:solidFill>
                <a:srgbClr val="000000"/>
              </a:solidFill>
              <a:latin typeface="Calibri" panose="020F0502020204030204" pitchFamily="34" charset="0"/>
            </a:endParaRPr>
          </a:p>
          <a:p>
            <a:r>
              <a:rPr lang="en-US" b="1">
                <a:solidFill>
                  <a:srgbClr val="000000"/>
                </a:solidFill>
                <a:latin typeface="Calibri" panose="020F0502020204030204" pitchFamily="34" charset="0"/>
              </a:rPr>
              <a:t>Fiscal records fulfill and document financial authorizations, obligations, and transactions and are often subject to audits. </a:t>
            </a:r>
            <a:r>
              <a:rPr lang="en-US">
                <a:solidFill>
                  <a:srgbClr val="000000"/>
                </a:solidFill>
                <a:latin typeface="Calibri" panose="020F0502020204030204" pitchFamily="34" charset="0"/>
              </a:rPr>
              <a:t>We insert audit hold language into record retention schedules as a reminder not to destroy those files if an audit is pending against the records. Once audits have been resolved, fiscal records often lose their value rapidly. </a:t>
            </a:r>
          </a:p>
          <a:p>
            <a:endParaRPr lang="en-US">
              <a:solidFill>
                <a:srgbClr val="000000"/>
              </a:solidFill>
              <a:latin typeface="Calibri" panose="020F0502020204030204" pitchFamily="34" charset="0"/>
            </a:endParaRPr>
          </a:p>
          <a:p>
            <a:r>
              <a:rPr lang="en-US" b="1">
                <a:solidFill>
                  <a:srgbClr val="000000"/>
                </a:solidFill>
                <a:latin typeface="Calibri" panose="020F0502020204030204" pitchFamily="34" charset="0"/>
              </a:rPr>
              <a:t>Legal records provide for defense in litigation, demonstrates compliance with laws and regulations, or meets other legal needs </a:t>
            </a:r>
            <a:r>
              <a:rPr lang="en-US">
                <a:solidFill>
                  <a:srgbClr val="000000"/>
                </a:solidFill>
                <a:latin typeface="Calibri" panose="020F0502020204030204" pitchFamily="34" charset="0"/>
              </a:rPr>
              <a:t>records with legal value are often subject to official actions -subpoenas, investigations, lawsuits, that sort of thing. We’ll use litigation hold language to ensure legal records are preserved. And just as you shouldn’t destroy records if you believe there might be an audit, you should not destroy records if you hear about a lawsuit, or potential lawsuit being filed against your office, </a:t>
            </a:r>
            <a:r>
              <a:rPr lang="en-US">
                <a:solidFill>
                  <a:srgbClr val="000065"/>
                </a:solidFill>
                <a:latin typeface="Arial" panose="020B0604020202020204" pitchFamily="34" charset="0"/>
              </a:rPr>
              <a:t>even if the records have met their scheduled retention period. </a:t>
            </a:r>
            <a:r>
              <a:rPr lang="en-US">
                <a:solidFill>
                  <a:srgbClr val="000000"/>
                </a:solidFill>
                <a:latin typeface="Calibri" panose="020F0502020204030204" pitchFamily="34" charset="0"/>
              </a:rPr>
              <a:t>That’s the worst time to clean out your files. Judges tend to take a dim view of that sort of thing.</a:t>
            </a:r>
          </a:p>
          <a:p>
            <a:endParaRPr lang="en-US">
              <a:solidFill>
                <a:srgbClr val="000000"/>
              </a:solidFill>
              <a:latin typeface="Calibri" panose="020F0502020204030204" pitchFamily="34" charset="0"/>
            </a:endParaRPr>
          </a:p>
          <a:p>
            <a:r>
              <a:rPr lang="en-US" b="1">
                <a:solidFill>
                  <a:srgbClr val="000000"/>
                </a:solidFill>
                <a:latin typeface="Calibri" panose="020F0502020204030204" pitchFamily="34" charset="0"/>
              </a:rPr>
              <a:t>Historical records document historical or significant actions or events and have enduring value </a:t>
            </a:r>
            <a:r>
              <a:rPr lang="en-US">
                <a:solidFill>
                  <a:srgbClr val="000000"/>
                </a:solidFill>
                <a:latin typeface="Calibri" panose="020F0502020204030204" pitchFamily="34" charset="0"/>
              </a:rPr>
              <a:t>these records may also reflect decisions about significant actions or events. </a:t>
            </a:r>
          </a:p>
        </p:txBody>
      </p:sp>
      <p:sp>
        <p:nvSpPr>
          <p:cNvPr id="4" name="Slide Number Placeholder 3"/>
          <p:cNvSpPr>
            <a:spLocks noGrp="1"/>
          </p:cNvSpPr>
          <p:nvPr>
            <p:ph type="sldNum" sz="quarter" idx="10"/>
          </p:nvPr>
        </p:nvSpPr>
        <p:spPr/>
        <p:txBody>
          <a:bodyPr/>
          <a:lstStyle/>
          <a:p>
            <a:fld id="{23036370-8004-46A3-BD92-D4CCF070F758}" type="slidenum">
              <a:rPr lang="en-US" smtClean="0"/>
              <a:t>3</a:t>
            </a:fld>
            <a:endParaRPr lang="en-US"/>
          </a:p>
        </p:txBody>
      </p:sp>
      <p:sp>
        <p:nvSpPr>
          <p:cNvPr id="5" name="Date Placeholder 4">
            <a:extLst>
              <a:ext uri="{FF2B5EF4-FFF2-40B4-BE49-F238E27FC236}">
                <a16:creationId xmlns:a16="http://schemas.microsoft.com/office/drawing/2014/main" id="{A3508C93-9468-49EF-95F9-2972F6A0BC57}"/>
              </a:ext>
            </a:extLst>
          </p:cNvPr>
          <p:cNvSpPr>
            <a:spLocks noGrp="1"/>
          </p:cNvSpPr>
          <p:nvPr>
            <p:ph type="dt" idx="1"/>
          </p:nvPr>
        </p:nvSpPr>
        <p:spPr/>
        <p:txBody>
          <a:bodyPr/>
          <a:lstStyle/>
          <a:p>
            <a:r>
              <a:rPr lang="en-US"/>
              <a:t>October 30, 2019</a:t>
            </a:r>
          </a:p>
        </p:txBody>
      </p:sp>
      <p:sp>
        <p:nvSpPr>
          <p:cNvPr id="6" name="Header Placeholder 5">
            <a:extLst>
              <a:ext uri="{FF2B5EF4-FFF2-40B4-BE49-F238E27FC236}">
                <a16:creationId xmlns:a16="http://schemas.microsoft.com/office/drawing/2014/main" id="{37A09987-2A7C-471D-B21A-8117F2B8EB86}"/>
              </a:ext>
            </a:extLst>
          </p:cNvPr>
          <p:cNvSpPr>
            <a:spLocks noGrp="1"/>
          </p:cNvSpPr>
          <p:nvPr>
            <p:ph type="hdr" sz="quarter"/>
          </p:nvPr>
        </p:nvSpPr>
        <p:spPr/>
        <p:txBody>
          <a:bodyPr/>
          <a:lstStyle/>
          <a:p>
            <a:r>
              <a:rPr lang="en-US"/>
              <a:t>Managing Public Records</a:t>
            </a:r>
          </a:p>
        </p:txBody>
      </p:sp>
    </p:spTree>
    <p:extLst>
      <p:ext uri="{BB962C8B-B14F-4D97-AF65-F5344CB8AC3E}">
        <p14:creationId xmlns:p14="http://schemas.microsoft.com/office/powerpoint/2010/main" val="2286010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205" eaLnBrk="0" hangingPunct="0">
              <a:defRPr>
                <a:solidFill>
                  <a:schemeClr val="tx1"/>
                </a:solidFill>
                <a:latin typeface="Arial" charset="0"/>
              </a:defRPr>
            </a:lvl1pPr>
            <a:lvl2pPr marL="742650" indent="-285634" defTabSz="917205" eaLnBrk="0" hangingPunct="0">
              <a:defRPr>
                <a:solidFill>
                  <a:schemeClr val="tx1"/>
                </a:solidFill>
                <a:latin typeface="Arial" charset="0"/>
              </a:defRPr>
            </a:lvl2pPr>
            <a:lvl3pPr marL="1142539" indent="-228508" defTabSz="917205" eaLnBrk="0" hangingPunct="0">
              <a:defRPr>
                <a:solidFill>
                  <a:schemeClr val="tx1"/>
                </a:solidFill>
                <a:latin typeface="Arial" charset="0"/>
              </a:defRPr>
            </a:lvl3pPr>
            <a:lvl4pPr marL="1599554" indent="-228508" defTabSz="917205" eaLnBrk="0" hangingPunct="0">
              <a:defRPr>
                <a:solidFill>
                  <a:schemeClr val="tx1"/>
                </a:solidFill>
                <a:latin typeface="Arial" charset="0"/>
              </a:defRPr>
            </a:lvl4pPr>
            <a:lvl5pPr marL="2056571" indent="-228508" defTabSz="917205" eaLnBrk="0" hangingPunct="0">
              <a:defRPr>
                <a:solidFill>
                  <a:schemeClr val="tx1"/>
                </a:solidFill>
                <a:latin typeface="Arial" charset="0"/>
              </a:defRPr>
            </a:lvl5pPr>
            <a:lvl6pPr marL="2513584" indent="-228508" defTabSz="917205" eaLnBrk="0" fontAlgn="base" hangingPunct="0">
              <a:spcBef>
                <a:spcPct val="0"/>
              </a:spcBef>
              <a:spcAft>
                <a:spcPct val="0"/>
              </a:spcAft>
              <a:defRPr>
                <a:solidFill>
                  <a:schemeClr val="tx1"/>
                </a:solidFill>
                <a:latin typeface="Arial" charset="0"/>
              </a:defRPr>
            </a:lvl6pPr>
            <a:lvl7pPr marL="2970600" indent="-228508" defTabSz="917205" eaLnBrk="0" fontAlgn="base" hangingPunct="0">
              <a:spcBef>
                <a:spcPct val="0"/>
              </a:spcBef>
              <a:spcAft>
                <a:spcPct val="0"/>
              </a:spcAft>
              <a:defRPr>
                <a:solidFill>
                  <a:schemeClr val="tx1"/>
                </a:solidFill>
                <a:latin typeface="Arial" charset="0"/>
              </a:defRPr>
            </a:lvl7pPr>
            <a:lvl8pPr marL="3427617" indent="-228508" defTabSz="917205" eaLnBrk="0" fontAlgn="base" hangingPunct="0">
              <a:spcBef>
                <a:spcPct val="0"/>
              </a:spcBef>
              <a:spcAft>
                <a:spcPct val="0"/>
              </a:spcAft>
              <a:defRPr>
                <a:solidFill>
                  <a:schemeClr val="tx1"/>
                </a:solidFill>
                <a:latin typeface="Arial" charset="0"/>
              </a:defRPr>
            </a:lvl8pPr>
            <a:lvl9pPr marL="3884631" indent="-228508" defTabSz="917205" eaLnBrk="0" fontAlgn="base" hangingPunct="0">
              <a:spcBef>
                <a:spcPct val="0"/>
              </a:spcBef>
              <a:spcAft>
                <a:spcPct val="0"/>
              </a:spcAft>
              <a:defRPr>
                <a:solidFill>
                  <a:schemeClr val="tx1"/>
                </a:solidFill>
                <a:latin typeface="Arial" charset="0"/>
              </a:defRPr>
            </a:lvl9pPr>
          </a:lstStyle>
          <a:p>
            <a:pPr eaLnBrk="1" hangingPunct="1"/>
            <a:fld id="{3915E603-424E-42CA-B989-A3B409316CC3}" type="slidenum">
              <a:rPr lang="en-US" smtClean="0">
                <a:solidFill>
                  <a:prstClr val="black"/>
                </a:solidFill>
              </a:rPr>
              <a:pPr eaLnBrk="1" hangingPunct="1"/>
              <a:t>4</a:t>
            </a:fld>
            <a:endParaRPr lang="en-US">
              <a:solidFill>
                <a:prstClr val="black"/>
              </a:solidFill>
            </a:endParaRPr>
          </a:p>
        </p:txBody>
      </p:sp>
      <p:sp>
        <p:nvSpPr>
          <p:cNvPr id="159747" name="Rectangle 2"/>
          <p:cNvSpPr>
            <a:spLocks noGrp="1" noRot="1" noChangeAspect="1" noChangeArrowheads="1" noTextEdit="1"/>
          </p:cNvSpPr>
          <p:nvPr>
            <p:ph type="sldImg"/>
          </p:nvPr>
        </p:nvSpPr>
        <p:spPr bwMode="auto">
          <a:xfrm>
            <a:off x="409575" y="696913"/>
            <a:ext cx="6196013"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8" name="Rectangle 3"/>
          <p:cNvSpPr>
            <a:spLocks noGrp="1" noChangeArrowheads="1"/>
          </p:cNvSpPr>
          <p:nvPr>
            <p:ph type="body" idx="1"/>
          </p:nvPr>
        </p:nvSpPr>
        <p:spPr>
          <a:xfrm>
            <a:off x="935043" y="4416429"/>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132">
              <a:defRPr/>
            </a:pPr>
            <a:r>
              <a:rPr lang="en-US" b="1"/>
              <a:t>Authenticity: </a:t>
            </a:r>
            <a:r>
              <a:rPr lang="en-US">
                <a:solidFill>
                  <a:srgbClr val="000000"/>
                </a:solidFill>
                <a:latin typeface="Calibri" panose="020F0502020204030204" pitchFamily="34" charset="0"/>
              </a:rPr>
              <a:t>An authentic record is one that has the properties and attributes of being genuine, a record that is precisely what it claims to be. That means the record was created and used in the normal course of business, and that the information on the record has not been altered since it reached its final form.</a:t>
            </a:r>
          </a:p>
          <a:p>
            <a:pPr eaLnBrk="1" hangingPunct="1"/>
            <a:endParaRPr lang="en-US" b="1"/>
          </a:p>
          <a:p>
            <a:pPr eaLnBrk="1" hangingPunct="1"/>
            <a:r>
              <a:rPr lang="en-US" b="1"/>
              <a:t>Admissibility</a:t>
            </a:r>
          </a:p>
        </p:txBody>
      </p:sp>
      <p:sp>
        <p:nvSpPr>
          <p:cNvPr id="2" name="Date Placeholder 1"/>
          <p:cNvSpPr>
            <a:spLocks noGrp="1"/>
          </p:cNvSpPr>
          <p:nvPr>
            <p:ph type="dt" idx="10"/>
          </p:nvPr>
        </p:nvSpPr>
        <p:spPr/>
        <p:txBody>
          <a:bodyPr/>
          <a:lstStyle/>
          <a:p>
            <a:pPr>
              <a:defRPr/>
            </a:pPr>
            <a:r>
              <a:rPr lang="en-US"/>
              <a:t>October 30, 2019</a:t>
            </a:r>
          </a:p>
        </p:txBody>
      </p:sp>
      <p:sp>
        <p:nvSpPr>
          <p:cNvPr id="3" name="Header Placeholder 2"/>
          <p:cNvSpPr>
            <a:spLocks noGrp="1"/>
          </p:cNvSpPr>
          <p:nvPr>
            <p:ph type="hdr" sz="quarter" idx="11"/>
          </p:nvPr>
        </p:nvSpPr>
        <p:spPr/>
        <p:txBody>
          <a:bodyPr/>
          <a:lstStyle/>
          <a:p>
            <a:pPr>
              <a:defRPr/>
            </a:pPr>
            <a:r>
              <a:rPr lang="en-US"/>
              <a:t>Managing Public Records</a:t>
            </a:r>
          </a:p>
        </p:txBody>
      </p:sp>
    </p:spTree>
    <p:extLst>
      <p:ext uri="{BB962C8B-B14F-4D97-AF65-F5344CB8AC3E}">
        <p14:creationId xmlns:p14="http://schemas.microsoft.com/office/powerpoint/2010/main" val="2270633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14132">
              <a:defRPr/>
            </a:pPr>
            <a:r>
              <a:rPr lang="en-US" b="1">
                <a:solidFill>
                  <a:srgbClr val="000000"/>
                </a:solidFill>
                <a:latin typeface="Calibri" panose="020F0502020204030204" pitchFamily="34" charset="0"/>
              </a:rPr>
              <a:t>Transitory Record:</a:t>
            </a:r>
            <a:r>
              <a:rPr lang="en-US">
                <a:solidFill>
                  <a:srgbClr val="000000"/>
                </a:solidFill>
                <a:latin typeface="Calibri" panose="020F0502020204030204" pitchFamily="34" charset="0"/>
              </a:rPr>
              <a:t> A record that has little or no documentary or evidential value and that need not be set aside for future use.</a:t>
            </a:r>
            <a:endParaRPr lang="en-US"/>
          </a:p>
          <a:p>
            <a:pPr defTabSz="914132">
              <a:defRPr/>
            </a:pPr>
            <a:r>
              <a:rPr lang="en-US"/>
              <a:t>Examples include:</a:t>
            </a:r>
          </a:p>
          <a:p>
            <a:pPr marL="171400" indent="-171400" defTabSz="914132">
              <a:buFont typeface="Arial" panose="020B0604020202020204" pitchFamily="34" charset="0"/>
              <a:buChar char="•"/>
              <a:defRPr/>
            </a:pPr>
            <a:r>
              <a:rPr lang="en-US"/>
              <a:t>Information copies of correspondence, directives, forms, and other documents on which no administrative action is recorded or taken. </a:t>
            </a:r>
          </a:p>
          <a:p>
            <a:pPr marL="171400" indent="-171400" defTabSz="914132">
              <a:buFont typeface="Arial" panose="020B0604020202020204" pitchFamily="34" charset="0"/>
              <a:buChar char="•"/>
              <a:defRPr/>
            </a:pPr>
            <a:r>
              <a:rPr lang="en-US"/>
              <a:t>Routing slips and transmittal sheets adding no information to that contained in the transmitted material. </a:t>
            </a:r>
          </a:p>
          <a:p>
            <a:pPr marL="171400" indent="-171400" defTabSz="914132">
              <a:buFont typeface="Arial" panose="020B0604020202020204" pitchFamily="34" charset="0"/>
              <a:buChar char="•"/>
              <a:defRPr/>
            </a:pPr>
            <a:r>
              <a:rPr lang="en-US"/>
              <a:t>Duplicate copies of documents maintained in the same file</a:t>
            </a:r>
          </a:p>
          <a:p>
            <a:pPr marL="171400" indent="-171400" defTabSz="914132">
              <a:buFont typeface="Arial" panose="020B0604020202020204" pitchFamily="34" charset="0"/>
              <a:buChar char="•"/>
              <a:defRPr/>
            </a:pPr>
            <a:r>
              <a:rPr lang="en-US"/>
              <a:t>Catalogs, trade journals</a:t>
            </a:r>
          </a:p>
          <a:p>
            <a:pPr marL="171400" indent="-171400" defTabSz="914132">
              <a:buFont typeface="Arial" panose="020B0604020202020204" pitchFamily="34" charset="0"/>
              <a:buChar char="•"/>
              <a:defRPr/>
            </a:pPr>
            <a:r>
              <a:rPr lang="en-US"/>
              <a:t>Publications that are received from other Government agencies, commercial firms, or private institutions and that require no action and are not part of a case on which action is taken</a:t>
            </a:r>
          </a:p>
          <a:p>
            <a:pPr marL="171400" indent="-171400" defTabSz="914132">
              <a:buFont typeface="Arial" panose="020B0604020202020204" pitchFamily="34" charset="0"/>
              <a:buChar char="•"/>
              <a:defRPr/>
            </a:pPr>
            <a:endParaRPr lang="en-US"/>
          </a:p>
          <a:p>
            <a:endParaRPr lang="en-US"/>
          </a:p>
        </p:txBody>
      </p:sp>
      <p:sp>
        <p:nvSpPr>
          <p:cNvPr id="4" name="Slide Number Placeholder 3"/>
          <p:cNvSpPr>
            <a:spLocks noGrp="1"/>
          </p:cNvSpPr>
          <p:nvPr>
            <p:ph type="sldNum" sz="quarter" idx="10"/>
          </p:nvPr>
        </p:nvSpPr>
        <p:spPr/>
        <p:txBody>
          <a:bodyPr/>
          <a:lstStyle/>
          <a:p>
            <a:fld id="{23036370-8004-46A3-BD92-D4CCF070F758}" type="slidenum">
              <a:rPr lang="en-US" smtClean="0"/>
              <a:t>5</a:t>
            </a:fld>
            <a:endParaRPr lang="en-US"/>
          </a:p>
        </p:txBody>
      </p:sp>
      <p:sp>
        <p:nvSpPr>
          <p:cNvPr id="5" name="Date Placeholder 4">
            <a:extLst>
              <a:ext uri="{FF2B5EF4-FFF2-40B4-BE49-F238E27FC236}">
                <a16:creationId xmlns:a16="http://schemas.microsoft.com/office/drawing/2014/main" id="{7B264C7C-65B6-45BA-8012-1A64EDAB50FE}"/>
              </a:ext>
            </a:extLst>
          </p:cNvPr>
          <p:cNvSpPr>
            <a:spLocks noGrp="1"/>
          </p:cNvSpPr>
          <p:nvPr>
            <p:ph type="dt" idx="1"/>
          </p:nvPr>
        </p:nvSpPr>
        <p:spPr/>
        <p:txBody>
          <a:bodyPr/>
          <a:lstStyle/>
          <a:p>
            <a:r>
              <a:rPr lang="en-US"/>
              <a:t>October 30, 2019</a:t>
            </a:r>
          </a:p>
        </p:txBody>
      </p:sp>
      <p:sp>
        <p:nvSpPr>
          <p:cNvPr id="6" name="Header Placeholder 5">
            <a:extLst>
              <a:ext uri="{FF2B5EF4-FFF2-40B4-BE49-F238E27FC236}">
                <a16:creationId xmlns:a16="http://schemas.microsoft.com/office/drawing/2014/main" id="{7DA21AF4-0A7B-4630-9B6E-023E9405A8D5}"/>
              </a:ext>
            </a:extLst>
          </p:cNvPr>
          <p:cNvSpPr>
            <a:spLocks noGrp="1"/>
          </p:cNvSpPr>
          <p:nvPr>
            <p:ph type="hdr" sz="quarter"/>
          </p:nvPr>
        </p:nvSpPr>
        <p:spPr/>
        <p:txBody>
          <a:bodyPr/>
          <a:lstStyle/>
          <a:p>
            <a:r>
              <a:rPr lang="en-US"/>
              <a:t>Managing Public Records</a:t>
            </a:r>
          </a:p>
        </p:txBody>
      </p:sp>
    </p:spTree>
    <p:extLst>
      <p:ext uri="{BB962C8B-B14F-4D97-AF65-F5344CB8AC3E}">
        <p14:creationId xmlns:p14="http://schemas.microsoft.com/office/powerpoint/2010/main" val="1714719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a:t>statute</a:t>
            </a:r>
          </a:p>
        </p:txBody>
      </p:sp>
      <p:sp>
        <p:nvSpPr>
          <p:cNvPr id="4" name="Slide Number Placeholder 3"/>
          <p:cNvSpPr>
            <a:spLocks noGrp="1"/>
          </p:cNvSpPr>
          <p:nvPr>
            <p:ph type="sldNum" sz="quarter" idx="10"/>
          </p:nvPr>
        </p:nvSpPr>
        <p:spPr/>
        <p:txBody>
          <a:bodyPr/>
          <a:lstStyle/>
          <a:p>
            <a:fld id="{23036370-8004-46A3-BD92-D4CCF070F758}" type="slidenum">
              <a:rPr lang="en-US" smtClean="0"/>
              <a:t>6</a:t>
            </a:fld>
            <a:endParaRPr lang="en-US"/>
          </a:p>
        </p:txBody>
      </p:sp>
      <p:sp>
        <p:nvSpPr>
          <p:cNvPr id="5" name="Date Placeholder 4">
            <a:extLst>
              <a:ext uri="{FF2B5EF4-FFF2-40B4-BE49-F238E27FC236}">
                <a16:creationId xmlns:a16="http://schemas.microsoft.com/office/drawing/2014/main" id="{DB8E9967-92AF-4D22-A618-7AAE12F98078}"/>
              </a:ext>
            </a:extLst>
          </p:cNvPr>
          <p:cNvSpPr>
            <a:spLocks noGrp="1"/>
          </p:cNvSpPr>
          <p:nvPr>
            <p:ph type="dt" idx="1"/>
          </p:nvPr>
        </p:nvSpPr>
        <p:spPr/>
        <p:txBody>
          <a:bodyPr/>
          <a:lstStyle/>
          <a:p>
            <a:r>
              <a:rPr lang="en-US"/>
              <a:t>October 30, 2019</a:t>
            </a:r>
          </a:p>
        </p:txBody>
      </p:sp>
      <p:sp>
        <p:nvSpPr>
          <p:cNvPr id="6" name="Header Placeholder 5">
            <a:extLst>
              <a:ext uri="{FF2B5EF4-FFF2-40B4-BE49-F238E27FC236}">
                <a16:creationId xmlns:a16="http://schemas.microsoft.com/office/drawing/2014/main" id="{D7C32535-4AD8-4468-BF7C-CD1FAD49A417}"/>
              </a:ext>
            </a:extLst>
          </p:cNvPr>
          <p:cNvSpPr>
            <a:spLocks noGrp="1"/>
          </p:cNvSpPr>
          <p:nvPr>
            <p:ph type="hdr" sz="quarter"/>
          </p:nvPr>
        </p:nvSpPr>
        <p:spPr/>
        <p:txBody>
          <a:bodyPr/>
          <a:lstStyle/>
          <a:p>
            <a:r>
              <a:rPr lang="en-US"/>
              <a:t>Managing Public Records</a:t>
            </a:r>
          </a:p>
        </p:txBody>
      </p:sp>
    </p:spTree>
    <p:extLst>
      <p:ext uri="{BB962C8B-B14F-4D97-AF65-F5344CB8AC3E}">
        <p14:creationId xmlns:p14="http://schemas.microsoft.com/office/powerpoint/2010/main" val="1014798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a:t>Public record</a:t>
            </a:r>
            <a:br>
              <a:rPr lang="en-US" b="1"/>
            </a:br>
            <a:endParaRPr lang="en-US" b="1"/>
          </a:p>
          <a:p>
            <a:endParaRPr lang="en-US" b="1"/>
          </a:p>
          <a:p>
            <a:pPr defTabSz="914132">
              <a:defRPr/>
            </a:pPr>
            <a:endParaRPr lang="en-US" i="0" baseline="0"/>
          </a:p>
          <a:p>
            <a:pPr defTabSz="914132">
              <a:defRPr/>
            </a:pPr>
            <a:r>
              <a:rPr lang="en-US" b="1"/>
              <a:t>Records custodian: </a:t>
            </a:r>
            <a:r>
              <a:rPr lang="en-US"/>
              <a:t>The public official in charge of an office is designated to be the custodian of records for that office (N.C.G..S. § 132-2) is responsible for making records available for inspection.</a:t>
            </a:r>
            <a:endParaRPr lang="en-US" b="1"/>
          </a:p>
          <a:p>
            <a:endParaRPr lang="en-US" b="1"/>
          </a:p>
        </p:txBody>
      </p:sp>
      <p:sp>
        <p:nvSpPr>
          <p:cNvPr id="4" name="Slide Number Placeholder 3"/>
          <p:cNvSpPr>
            <a:spLocks noGrp="1"/>
          </p:cNvSpPr>
          <p:nvPr>
            <p:ph type="sldNum" sz="quarter" idx="10"/>
          </p:nvPr>
        </p:nvSpPr>
        <p:spPr/>
        <p:txBody>
          <a:bodyPr/>
          <a:lstStyle/>
          <a:p>
            <a:fld id="{23036370-8004-46A3-BD92-D4CCF070F758}" type="slidenum">
              <a:rPr lang="en-US" smtClean="0"/>
              <a:t>7</a:t>
            </a:fld>
            <a:endParaRPr lang="en-US"/>
          </a:p>
        </p:txBody>
      </p:sp>
      <p:sp>
        <p:nvSpPr>
          <p:cNvPr id="5" name="Date Placeholder 4">
            <a:extLst>
              <a:ext uri="{FF2B5EF4-FFF2-40B4-BE49-F238E27FC236}">
                <a16:creationId xmlns:a16="http://schemas.microsoft.com/office/drawing/2014/main" id="{58DBE3C5-5CE2-402A-8F2F-6EED7BAA9DA3}"/>
              </a:ext>
            </a:extLst>
          </p:cNvPr>
          <p:cNvSpPr>
            <a:spLocks noGrp="1"/>
          </p:cNvSpPr>
          <p:nvPr>
            <p:ph type="dt" idx="1"/>
          </p:nvPr>
        </p:nvSpPr>
        <p:spPr/>
        <p:txBody>
          <a:bodyPr/>
          <a:lstStyle/>
          <a:p>
            <a:r>
              <a:rPr lang="en-US"/>
              <a:t>October 30, 2019</a:t>
            </a:r>
          </a:p>
        </p:txBody>
      </p:sp>
      <p:sp>
        <p:nvSpPr>
          <p:cNvPr id="6" name="Header Placeholder 5">
            <a:extLst>
              <a:ext uri="{FF2B5EF4-FFF2-40B4-BE49-F238E27FC236}">
                <a16:creationId xmlns:a16="http://schemas.microsoft.com/office/drawing/2014/main" id="{351BD286-1369-4655-B5E1-C2750CA4B900}"/>
              </a:ext>
            </a:extLst>
          </p:cNvPr>
          <p:cNvSpPr>
            <a:spLocks noGrp="1"/>
          </p:cNvSpPr>
          <p:nvPr>
            <p:ph type="hdr" sz="quarter"/>
          </p:nvPr>
        </p:nvSpPr>
        <p:spPr/>
        <p:txBody>
          <a:bodyPr/>
          <a:lstStyle/>
          <a:p>
            <a:r>
              <a:rPr lang="en-US"/>
              <a:t>Managing Public Records</a:t>
            </a:r>
          </a:p>
        </p:txBody>
      </p:sp>
    </p:spTree>
    <p:extLst>
      <p:ext uri="{BB962C8B-B14F-4D97-AF65-F5344CB8AC3E}">
        <p14:creationId xmlns:p14="http://schemas.microsoft.com/office/powerpoint/2010/main" val="3640230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xfrm>
            <a:off x="409575" y="696913"/>
            <a:ext cx="6196013"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0"/>
              <a:t>G.S. 132-6  has been amended regarding access to records posted online including records in databases.</a:t>
            </a:r>
          </a:p>
          <a:p>
            <a:pPr eaLnBrk="1" hangingPunct="1"/>
            <a:endParaRPr lang="en-US" b="0"/>
          </a:p>
          <a:p>
            <a:pPr eaLnBrk="1" hangingPunct="1"/>
            <a:r>
              <a:rPr lang="en-US" b="0"/>
              <a:t>A public agency or custodian may satisfy the requirements of public inspection and public record requests by making public records available online and by providing access to public records in computer databases in a format that allows a person to view the public record and print or save the public record to obtain a copy. If the public agency or custodian provides access in this way they are not required to provide copies to these public records in any other way.</a:t>
            </a:r>
          </a:p>
          <a:p>
            <a:pPr eaLnBrk="1" hangingPunct="1"/>
            <a:endParaRPr lang="en-US" b="0"/>
          </a:p>
          <a:p>
            <a:pPr eaLnBrk="1" hangingPunct="1"/>
            <a:r>
              <a:rPr lang="en-US" b="0"/>
              <a:t>This change to the law says that online access is sufficient under the law. Hopefully this will help public agencies provide public access to records more efficiently.</a:t>
            </a:r>
          </a:p>
          <a:p>
            <a:pPr eaLnBrk="1" hangingPunct="1"/>
            <a:endParaRPr lang="en-US" b="0"/>
          </a:p>
          <a:p>
            <a:pPr eaLnBrk="1" hangingPunct="1"/>
            <a:endParaRPr lang="en-US" b="0"/>
          </a:p>
        </p:txBody>
      </p:sp>
      <p:sp>
        <p:nvSpPr>
          <p:cNvPr id="124932" name="Slide Number Placeholder 3"/>
          <p:cNvSpPr>
            <a:spLocks noGrp="1"/>
          </p:cNvSpPr>
          <p:nvPr>
            <p:ph type="sldNum" sz="quarter" idx="5"/>
          </p:nvPr>
        </p:nvSpPr>
        <p:spPr>
          <a:xfrm>
            <a:off x="3970676" y="8830114"/>
            <a:ext cx="3038155" cy="4646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256" eaLnBrk="0" hangingPunct="0">
              <a:defRPr>
                <a:solidFill>
                  <a:schemeClr val="tx1"/>
                </a:solidFill>
                <a:latin typeface="Arial" charset="0"/>
              </a:defRPr>
            </a:lvl1pPr>
            <a:lvl2pPr marL="742692" indent="-285650" defTabSz="917256" eaLnBrk="0" hangingPunct="0">
              <a:defRPr>
                <a:solidFill>
                  <a:schemeClr val="tx1"/>
                </a:solidFill>
                <a:latin typeface="Arial" charset="0"/>
              </a:defRPr>
            </a:lvl2pPr>
            <a:lvl3pPr marL="1142602" indent="-228519" defTabSz="917256" eaLnBrk="0" hangingPunct="0">
              <a:defRPr>
                <a:solidFill>
                  <a:schemeClr val="tx1"/>
                </a:solidFill>
                <a:latin typeface="Arial" charset="0"/>
              </a:defRPr>
            </a:lvl3pPr>
            <a:lvl4pPr marL="1599641" indent="-228519" defTabSz="917256" eaLnBrk="0" hangingPunct="0">
              <a:defRPr>
                <a:solidFill>
                  <a:schemeClr val="tx1"/>
                </a:solidFill>
                <a:latin typeface="Arial" charset="0"/>
              </a:defRPr>
            </a:lvl4pPr>
            <a:lvl5pPr marL="2056685" indent="-228519" defTabSz="917256" eaLnBrk="0" hangingPunct="0">
              <a:defRPr>
                <a:solidFill>
                  <a:schemeClr val="tx1"/>
                </a:solidFill>
                <a:latin typeface="Arial" charset="0"/>
              </a:defRPr>
            </a:lvl5pPr>
            <a:lvl6pPr marL="2513724" indent="-228519" defTabSz="917256" eaLnBrk="0" fontAlgn="base" hangingPunct="0">
              <a:spcBef>
                <a:spcPct val="0"/>
              </a:spcBef>
              <a:spcAft>
                <a:spcPct val="0"/>
              </a:spcAft>
              <a:defRPr>
                <a:solidFill>
                  <a:schemeClr val="tx1"/>
                </a:solidFill>
                <a:latin typeface="Arial" charset="0"/>
              </a:defRPr>
            </a:lvl6pPr>
            <a:lvl7pPr marL="2970765" indent="-228519" defTabSz="917256" eaLnBrk="0" fontAlgn="base" hangingPunct="0">
              <a:spcBef>
                <a:spcPct val="0"/>
              </a:spcBef>
              <a:spcAft>
                <a:spcPct val="0"/>
              </a:spcAft>
              <a:defRPr>
                <a:solidFill>
                  <a:schemeClr val="tx1"/>
                </a:solidFill>
                <a:latin typeface="Arial" charset="0"/>
              </a:defRPr>
            </a:lvl7pPr>
            <a:lvl8pPr marL="3427807" indent="-228519" defTabSz="917256" eaLnBrk="0" fontAlgn="base" hangingPunct="0">
              <a:spcBef>
                <a:spcPct val="0"/>
              </a:spcBef>
              <a:spcAft>
                <a:spcPct val="0"/>
              </a:spcAft>
              <a:defRPr>
                <a:solidFill>
                  <a:schemeClr val="tx1"/>
                </a:solidFill>
                <a:latin typeface="Arial" charset="0"/>
              </a:defRPr>
            </a:lvl8pPr>
            <a:lvl9pPr marL="3884846" indent="-228519" defTabSz="917256" eaLnBrk="0" fontAlgn="base" hangingPunct="0">
              <a:spcBef>
                <a:spcPct val="0"/>
              </a:spcBef>
              <a:spcAft>
                <a:spcPct val="0"/>
              </a:spcAft>
              <a:defRPr>
                <a:solidFill>
                  <a:schemeClr val="tx1"/>
                </a:solidFill>
                <a:latin typeface="Arial" charset="0"/>
              </a:defRPr>
            </a:lvl9pPr>
          </a:lstStyle>
          <a:p>
            <a:pPr eaLnBrk="1" hangingPunct="1"/>
            <a:fld id="{59E81477-4414-4223-B94A-4856BB2CCE7D}" type="slidenum">
              <a:rPr lang="en-US" smtClean="0"/>
              <a:pPr eaLnBrk="1" hangingPunct="1"/>
              <a:t>8</a:t>
            </a:fld>
            <a:endParaRPr lang="en-US"/>
          </a:p>
        </p:txBody>
      </p:sp>
      <p:sp>
        <p:nvSpPr>
          <p:cNvPr id="2" name="Date Placeholder 1">
            <a:extLst>
              <a:ext uri="{FF2B5EF4-FFF2-40B4-BE49-F238E27FC236}">
                <a16:creationId xmlns:a16="http://schemas.microsoft.com/office/drawing/2014/main" id="{BE4CC4FE-1E3D-4828-80C4-D593D4FE4027}"/>
              </a:ext>
            </a:extLst>
          </p:cNvPr>
          <p:cNvSpPr>
            <a:spLocks noGrp="1"/>
          </p:cNvSpPr>
          <p:nvPr>
            <p:ph type="dt" idx="1"/>
          </p:nvPr>
        </p:nvSpPr>
        <p:spPr/>
        <p:txBody>
          <a:bodyPr/>
          <a:lstStyle/>
          <a:p>
            <a:r>
              <a:rPr lang="en-US"/>
              <a:t>October 30, 2019</a:t>
            </a:r>
          </a:p>
        </p:txBody>
      </p:sp>
      <p:sp>
        <p:nvSpPr>
          <p:cNvPr id="3" name="Header Placeholder 2">
            <a:extLst>
              <a:ext uri="{FF2B5EF4-FFF2-40B4-BE49-F238E27FC236}">
                <a16:creationId xmlns:a16="http://schemas.microsoft.com/office/drawing/2014/main" id="{DFC636AD-64FA-444A-9E88-7BF2F9B126E2}"/>
              </a:ext>
            </a:extLst>
          </p:cNvPr>
          <p:cNvSpPr>
            <a:spLocks noGrp="1"/>
          </p:cNvSpPr>
          <p:nvPr>
            <p:ph type="hdr" sz="quarter"/>
          </p:nvPr>
        </p:nvSpPr>
        <p:spPr/>
        <p:txBody>
          <a:bodyPr/>
          <a:lstStyle/>
          <a:p>
            <a:r>
              <a:rPr lang="en-US"/>
              <a:t>Managing Public Records</a:t>
            </a:r>
          </a:p>
        </p:txBody>
      </p:sp>
    </p:spTree>
    <p:extLst>
      <p:ext uri="{BB962C8B-B14F-4D97-AF65-F5344CB8AC3E}">
        <p14:creationId xmlns:p14="http://schemas.microsoft.com/office/powerpoint/2010/main" val="1105646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xfrm>
            <a:off x="3970676" y="8830114"/>
            <a:ext cx="3038155" cy="464657"/>
          </a:xfrm>
          <a:prstGeom prst="rect">
            <a:avLst/>
          </a:prstGeom>
          <a:noFill/>
        </p:spPr>
        <p:txBody>
          <a:bodyPr/>
          <a:lstStyle/>
          <a:p>
            <a:fld id="{ED60B029-C24E-4623-9144-E58872A786E6}" type="slidenum">
              <a:rPr lang="en-US" smtClean="0"/>
              <a:pPr/>
              <a:t>9</a:t>
            </a:fld>
            <a:endParaRPr lang="en-US"/>
          </a:p>
        </p:txBody>
      </p:sp>
      <p:sp>
        <p:nvSpPr>
          <p:cNvPr id="62466" name="Rectangle 2"/>
          <p:cNvSpPr>
            <a:spLocks noGrp="1" noRot="1" noChangeAspect="1" noChangeArrowheads="1" noTextEdit="1"/>
          </p:cNvSpPr>
          <p:nvPr>
            <p:ph type="sldImg"/>
          </p:nvPr>
        </p:nvSpPr>
        <p:spPr>
          <a:xfrm>
            <a:off x="406400" y="696913"/>
            <a:ext cx="6197600" cy="3486150"/>
          </a:xfrm>
          <a:ln/>
        </p:spPr>
      </p:sp>
      <p:sp>
        <p:nvSpPr>
          <p:cNvPr id="62467" name="Rectangle 3"/>
          <p:cNvSpPr>
            <a:spLocks noGrp="1" noChangeArrowheads="1"/>
          </p:cNvSpPr>
          <p:nvPr>
            <p:ph type="body" idx="1"/>
          </p:nvPr>
        </p:nvSpPr>
        <p:spPr>
          <a:xfrm>
            <a:off x="935667" y="4416688"/>
            <a:ext cx="5139073" cy="4181912"/>
          </a:xfrm>
          <a:noFill/>
          <a:ln/>
        </p:spPr>
        <p:txBody>
          <a:bodyPr/>
          <a:lstStyle/>
          <a:p>
            <a:pPr defTabSz="914132">
              <a:defRPr/>
            </a:pPr>
            <a:r>
              <a:rPr lang="en-US" b="1"/>
              <a:t>Confidentiality: </a:t>
            </a:r>
            <a:r>
              <a:rPr lang="en-US"/>
              <a:t>In order for records</a:t>
            </a:r>
            <a:r>
              <a:rPr lang="en-US" baseline="0"/>
              <a:t> to be considered confidential in North Carolina, they must be </a:t>
            </a:r>
            <a:r>
              <a:rPr lang="en-US" i="1" baseline="0"/>
              <a:t>made</a:t>
            </a:r>
            <a:r>
              <a:rPr lang="en-US" i="0" baseline="0"/>
              <a:t> confidential, by state or federal statute.  Unless there is a specific statute that exempts a public record from public access, that record is considered open and must be allowed inspection by the public.  This means, if you, as a custodian of public records deny access to any of your records, you should be able to point to a specific statute that allows you to withhold access. Sometimes “confidential” will only apply to a certain portion of the record or it might mean that only certain people can see the records in particular situations. </a:t>
            </a:r>
          </a:p>
          <a:p>
            <a:pPr defTabSz="914132">
              <a:defRPr/>
            </a:pPr>
            <a:endParaRPr lang="en-US" i="0" baseline="0"/>
          </a:p>
          <a:p>
            <a:pPr defTabSz="914132">
              <a:defRPr/>
            </a:pPr>
            <a:r>
              <a:rPr lang="en-US">
                <a:cs typeface="Calibri"/>
              </a:rPr>
              <a:t>G.S. 132-11: Confidentiality expires for most records after 100 years </a:t>
            </a:r>
            <a:endParaRPr lang="en-US" i="0" baseline="0">
              <a:cs typeface="Calibri"/>
            </a:endParaRPr>
          </a:p>
          <a:p>
            <a:pPr defTabSz="914132">
              <a:defRPr/>
            </a:pPr>
            <a:endParaRPr lang="en-US">
              <a:cs typeface="Calibri"/>
            </a:endParaRPr>
          </a:p>
        </p:txBody>
      </p:sp>
      <p:sp>
        <p:nvSpPr>
          <p:cNvPr id="2" name="Date Placeholder 1">
            <a:extLst>
              <a:ext uri="{FF2B5EF4-FFF2-40B4-BE49-F238E27FC236}">
                <a16:creationId xmlns:a16="http://schemas.microsoft.com/office/drawing/2014/main" id="{39DDDF54-CF4F-4950-8562-62ED8E727090}"/>
              </a:ext>
            </a:extLst>
          </p:cNvPr>
          <p:cNvSpPr>
            <a:spLocks noGrp="1"/>
          </p:cNvSpPr>
          <p:nvPr>
            <p:ph type="dt" idx="1"/>
          </p:nvPr>
        </p:nvSpPr>
        <p:spPr/>
        <p:txBody>
          <a:bodyPr/>
          <a:lstStyle/>
          <a:p>
            <a:r>
              <a:rPr lang="en-US"/>
              <a:t>October 30, 2019</a:t>
            </a:r>
          </a:p>
        </p:txBody>
      </p:sp>
      <p:sp>
        <p:nvSpPr>
          <p:cNvPr id="3" name="Header Placeholder 2">
            <a:extLst>
              <a:ext uri="{FF2B5EF4-FFF2-40B4-BE49-F238E27FC236}">
                <a16:creationId xmlns:a16="http://schemas.microsoft.com/office/drawing/2014/main" id="{276EB4F3-84AD-45AE-AE3A-68E4D46C0EE6}"/>
              </a:ext>
            </a:extLst>
          </p:cNvPr>
          <p:cNvSpPr>
            <a:spLocks noGrp="1"/>
          </p:cNvSpPr>
          <p:nvPr>
            <p:ph type="hdr" sz="quarter"/>
          </p:nvPr>
        </p:nvSpPr>
        <p:spPr/>
        <p:txBody>
          <a:bodyPr/>
          <a:lstStyle/>
          <a:p>
            <a:r>
              <a:rPr lang="en-US"/>
              <a:t>Managing Public Records</a:t>
            </a:r>
          </a:p>
        </p:txBody>
      </p:sp>
    </p:spTree>
    <p:extLst>
      <p:ext uri="{BB962C8B-B14F-4D97-AF65-F5344CB8AC3E}">
        <p14:creationId xmlns:p14="http://schemas.microsoft.com/office/powerpoint/2010/main" val="3677503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Lucida Sans" panose="020B0602030504020204" pitchFamily="34" charset="0"/>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Lucida Sans" panose="020B0602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2647C9-1BE5-4627-8C52-4453310A22DD}"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5DDA3-E4E3-432F-8C3F-FB230B3F9BEB}" type="slidenum">
              <a:rPr lang="en-US" smtClean="0"/>
              <a:t>‹#›</a:t>
            </a:fld>
            <a:endParaRPr lang="en-US"/>
          </a:p>
        </p:txBody>
      </p:sp>
    </p:spTree>
    <p:extLst>
      <p:ext uri="{BB962C8B-B14F-4D97-AF65-F5344CB8AC3E}">
        <p14:creationId xmlns:p14="http://schemas.microsoft.com/office/powerpoint/2010/main" val="379018240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Lucida Sans" panose="020B0602030504020204" pitchFamily="34" charset="0"/>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Lucida Sans" panose="020B0602030504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5DDA3-E4E3-432F-8C3F-FB230B3F9BE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0619" y="6189733"/>
            <a:ext cx="1981131" cy="576330"/>
          </a:xfrm>
          <a:prstGeom prst="rect">
            <a:avLst/>
          </a:prstGeom>
        </p:spPr>
      </p:pic>
    </p:spTree>
    <p:extLst>
      <p:ext uri="{BB962C8B-B14F-4D97-AF65-F5344CB8AC3E}">
        <p14:creationId xmlns:p14="http://schemas.microsoft.com/office/powerpoint/2010/main" val="36691044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Retention/Disposi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ucida Sans" panose="020B0602030504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Lucida Sans" panose="020B0602030504020204" pitchFamily="34" charset="0"/>
              </a:defRPr>
            </a:lvl1pPr>
            <a:lvl2pPr>
              <a:defRPr>
                <a:latin typeface="Lucida Sans" panose="020B0602030504020204" pitchFamily="34" charset="0"/>
              </a:defRPr>
            </a:lvl2pPr>
            <a:lvl3pPr>
              <a:defRPr>
                <a:latin typeface="Lucida Sans" panose="020B0602030504020204" pitchFamily="34" charset="0"/>
              </a:defRPr>
            </a:lvl3pPr>
            <a:lvl4pPr>
              <a:defRPr>
                <a:latin typeface="Lucida Sans" panose="020B0602030504020204" pitchFamily="34" charset="0"/>
              </a:defRPr>
            </a:lvl4pPr>
            <a:lvl5pPr>
              <a:defRPr>
                <a:latin typeface="Lucida Sans" panose="020B0602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5DDA3-E4E3-432F-8C3F-FB230B3F9BEB}" type="slidenum">
              <a:rPr lang="en-US" smtClean="0"/>
              <a:t>‹#›</a:t>
            </a:fld>
            <a:endParaRPr lang="en-US"/>
          </a:p>
        </p:txBody>
      </p:sp>
      <p:sp>
        <p:nvSpPr>
          <p:cNvPr id="25" name="Content Placeholder 2"/>
          <p:cNvSpPr>
            <a:spLocks noGrp="1"/>
          </p:cNvSpPr>
          <p:nvPr>
            <p:ph idx="13"/>
          </p:nvPr>
        </p:nvSpPr>
        <p:spPr>
          <a:xfrm>
            <a:off x="609600" y="1600201"/>
            <a:ext cx="10972800" cy="4525963"/>
          </a:xfrm>
        </p:spPr>
        <p:txBody>
          <a:bodyPr/>
          <a:lstStyle>
            <a:lvl1pPr>
              <a:defRPr>
                <a:latin typeface="Lucida Sans" panose="020B0602030504020204" pitchFamily="34" charset="0"/>
              </a:defRPr>
            </a:lvl1pPr>
            <a:lvl2pPr>
              <a:defRPr>
                <a:latin typeface="Lucida Sans" panose="020B0602030504020204" pitchFamily="34" charset="0"/>
              </a:defRPr>
            </a:lvl2pPr>
            <a:lvl3pPr>
              <a:defRPr>
                <a:latin typeface="Lucida Sans" panose="020B0602030504020204" pitchFamily="34" charset="0"/>
              </a:defRPr>
            </a:lvl3pPr>
            <a:lvl4pPr>
              <a:defRPr>
                <a:latin typeface="Lucida Sans" panose="020B0602030504020204" pitchFamily="34" charset="0"/>
              </a:defRPr>
            </a:lvl4pPr>
            <a:lvl5pPr>
              <a:defRPr>
                <a:latin typeface="Lucida Sans" panose="020B0602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aphicFrame>
        <p:nvGraphicFramePr>
          <p:cNvPr id="32" name="Table 31"/>
          <p:cNvGraphicFramePr>
            <a:graphicFrameLocks noGrp="1"/>
          </p:cNvGraphicFramePr>
          <p:nvPr userDrawn="1"/>
        </p:nvGraphicFramePr>
        <p:xfrm>
          <a:off x="5511031" y="6376555"/>
          <a:ext cx="6096000" cy="3708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gridCol w="2032000">
                  <a:extLst>
                    <a:ext uri="{9D8B030D-6E8A-4147-A177-3AD203B41FA5}">
                      <a16:colId xmlns:a16="http://schemas.microsoft.com/office/drawing/2014/main" val="20003"/>
                    </a:ext>
                  </a:extLst>
                </a:gridCol>
              </a:tblGrid>
              <a:tr h="370840">
                <a:tc>
                  <a:txBody>
                    <a:bodyPr/>
                    <a:lstStyle/>
                    <a:p>
                      <a:pPr algn="ctr"/>
                      <a:r>
                        <a:rPr lang="en-US"/>
                        <a:t>LAW</a:t>
                      </a:r>
                    </a:p>
                  </a:txBody>
                  <a:tcPr marL="121920" marR="121920">
                    <a:solidFill>
                      <a:srgbClr val="C00000"/>
                    </a:solidFill>
                  </a:tcPr>
                </a:tc>
                <a:tc>
                  <a:txBody>
                    <a:bodyPr/>
                    <a:lstStyle/>
                    <a:p>
                      <a:pPr algn="ctr"/>
                      <a:r>
                        <a:rPr lang="en-US"/>
                        <a:t>RM</a:t>
                      </a:r>
                    </a:p>
                  </a:txBody>
                  <a:tcPr marL="121920" marR="121920">
                    <a:lnR w="57150" cap="flat" cmpd="sng" algn="ctr">
                      <a:solidFill>
                        <a:schemeClr val="tx1"/>
                      </a:solidFill>
                      <a:prstDash val="sysDash"/>
                      <a:round/>
                      <a:headEnd type="none" w="med" len="med"/>
                      <a:tailEnd type="none" w="med" len="med"/>
                    </a:lnR>
                    <a:solidFill>
                      <a:schemeClr val="accent1">
                        <a:lumMod val="75000"/>
                      </a:schemeClr>
                    </a:solidFill>
                  </a:tcPr>
                </a:tc>
                <a:tc>
                  <a:txBody>
                    <a:bodyPr/>
                    <a:lstStyle/>
                    <a:p>
                      <a:pPr algn="ctr"/>
                      <a:r>
                        <a:rPr lang="en-US"/>
                        <a:t>E-RECS</a:t>
                      </a:r>
                    </a:p>
                  </a:txBody>
                  <a:tcPr marL="121920" marR="121920">
                    <a:lnL w="57150" cap="flat" cmpd="sng" algn="ctr">
                      <a:solidFill>
                        <a:schemeClr val="tx1"/>
                      </a:solidFill>
                      <a:prstDash val="sysDash"/>
                      <a:round/>
                      <a:headEnd type="none" w="med" len="med"/>
                      <a:tailEnd type="none" w="med" len="med"/>
                    </a:lnL>
                    <a:lnR w="57150" cap="flat" cmpd="sng" algn="ctr">
                      <a:solidFill>
                        <a:schemeClr val="tx1"/>
                      </a:solidFill>
                      <a:prstDash val="sysDash"/>
                      <a:round/>
                      <a:headEnd type="none" w="med" len="med"/>
                      <a:tailEnd type="none" w="med" len="med"/>
                    </a:lnR>
                    <a:lnT w="57150" cap="flat" cmpd="sng" algn="ctr">
                      <a:solidFill>
                        <a:schemeClr val="tx1"/>
                      </a:solidFill>
                      <a:prstDash val="sysDash"/>
                      <a:round/>
                      <a:headEnd type="none" w="med" len="med"/>
                      <a:tailEnd type="none" w="med" len="med"/>
                    </a:lnT>
                    <a:lnB w="57150" cap="flat" cmpd="sng" algn="ctr">
                      <a:solidFill>
                        <a:schemeClr val="tx1"/>
                      </a:solidFill>
                      <a:prstDash val="sysDash"/>
                      <a:round/>
                      <a:headEnd type="none" w="med" len="med"/>
                      <a:tailEnd type="none" w="med" len="med"/>
                    </a:lnB>
                    <a:solidFill>
                      <a:schemeClr val="accent3"/>
                    </a:solidFill>
                  </a:tcPr>
                </a:tc>
                <a:extLst>
                  <a:ext uri="{0D108BD9-81ED-4DB2-BD59-A6C34878D82A}">
                    <a16:rowId xmlns:a16="http://schemas.microsoft.com/office/drawing/2014/main" val="10000"/>
                  </a:ext>
                </a:extLst>
              </a:tr>
            </a:tbl>
          </a:graphicData>
        </a:graphic>
      </p:graphicFrame>
      <p:pic>
        <p:nvPicPr>
          <p:cNvPr id="9" name="Picture 8">
            <a:extLst>
              <a:ext uri="{FF2B5EF4-FFF2-40B4-BE49-F238E27FC236}">
                <a16:creationId xmlns:a16="http://schemas.microsoft.com/office/drawing/2014/main" id="{1CED9AF6-AA78-4098-8914-15D647B8C9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200" y="6155151"/>
            <a:ext cx="3692144" cy="592245"/>
          </a:xfrm>
          <a:prstGeom prst="rect">
            <a:avLst/>
          </a:prstGeom>
          <a:ln w="38100" cmpd="thickThin">
            <a:solidFill>
              <a:schemeClr val="bg1">
                <a:lumMod val="95000"/>
              </a:schemeClr>
            </a:solidFill>
          </a:ln>
        </p:spPr>
      </p:pic>
    </p:spTree>
    <p:extLst>
      <p:ext uri="{BB962C8B-B14F-4D97-AF65-F5344CB8AC3E}">
        <p14:creationId xmlns:p14="http://schemas.microsoft.com/office/powerpoint/2010/main" val="360854416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ucida Sans" panose="020B0602030504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Lucida Sans" panose="020B0602030504020204" pitchFamily="34" charset="0"/>
              </a:defRPr>
            </a:lvl1pPr>
            <a:lvl2pPr>
              <a:defRPr>
                <a:latin typeface="Lucida Sans" panose="020B0602030504020204" pitchFamily="34" charset="0"/>
              </a:defRPr>
            </a:lvl2pPr>
            <a:lvl3pPr>
              <a:defRPr>
                <a:latin typeface="Lucida Sans" panose="020B0602030504020204" pitchFamily="34" charset="0"/>
              </a:defRPr>
            </a:lvl3pPr>
            <a:lvl4pPr>
              <a:defRPr>
                <a:latin typeface="Lucida Sans" panose="020B0602030504020204" pitchFamily="34" charset="0"/>
              </a:defRPr>
            </a:lvl4pPr>
            <a:lvl5pPr>
              <a:defRPr>
                <a:latin typeface="Lucida Sans" panose="020B0602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5DDA3-E4E3-432F-8C3F-FB230B3F9BEB}" type="slidenum">
              <a:rPr lang="en-US" smtClean="0"/>
              <a:t>‹#›</a:t>
            </a:fld>
            <a:endParaRPr lang="en-US"/>
          </a:p>
        </p:txBody>
      </p:sp>
      <p:grpSp>
        <p:nvGrpSpPr>
          <p:cNvPr id="12" name="Group 11"/>
          <p:cNvGrpSpPr/>
          <p:nvPr userDrawn="1"/>
        </p:nvGrpSpPr>
        <p:grpSpPr>
          <a:xfrm>
            <a:off x="3580806" y="6232029"/>
            <a:ext cx="1934765" cy="580429"/>
            <a:chOff x="744" y="52685"/>
            <a:chExt cx="1451074" cy="580429"/>
          </a:xfrm>
        </p:grpSpPr>
        <p:sp>
          <p:nvSpPr>
            <p:cNvPr id="25" name="Pentagon 24"/>
            <p:cNvSpPr/>
            <p:nvPr userDrawn="1"/>
          </p:nvSpPr>
          <p:spPr>
            <a:xfrm>
              <a:off x="744" y="52685"/>
              <a:ext cx="1451074" cy="580429"/>
            </a:xfrm>
            <a:prstGeom prst="homePlat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6" name="Pentagon 4"/>
            <p:cNvSpPr/>
            <p:nvPr userDrawn="1"/>
          </p:nvSpPr>
          <p:spPr>
            <a:xfrm>
              <a:off x="744" y="52685"/>
              <a:ext cx="1305967" cy="5804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n-US" sz="1200" kern="1200"/>
                <a:t>Records Management</a:t>
              </a:r>
            </a:p>
          </p:txBody>
        </p:sp>
      </p:grpSp>
      <p:grpSp>
        <p:nvGrpSpPr>
          <p:cNvPr id="13" name="Group 12"/>
          <p:cNvGrpSpPr/>
          <p:nvPr userDrawn="1"/>
        </p:nvGrpSpPr>
        <p:grpSpPr>
          <a:xfrm>
            <a:off x="5128618" y="6232029"/>
            <a:ext cx="1934765" cy="580429"/>
            <a:chOff x="1161603" y="52685"/>
            <a:chExt cx="1451074" cy="580429"/>
          </a:xfrm>
        </p:grpSpPr>
        <p:sp>
          <p:nvSpPr>
            <p:cNvPr id="23" name="Chevron 22"/>
            <p:cNvSpPr/>
            <p:nvPr userDrawn="1"/>
          </p:nvSpPr>
          <p:spPr>
            <a:xfrm>
              <a:off x="1161603" y="52685"/>
              <a:ext cx="1451074" cy="580429"/>
            </a:xfrm>
            <a:prstGeom prst="chevron">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4" name="Chevron 6"/>
            <p:cNvSpPr/>
            <p:nvPr userDrawn="1"/>
          </p:nvSpPr>
          <p:spPr>
            <a:xfrm>
              <a:off x="1451818" y="52685"/>
              <a:ext cx="870645" cy="5804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a:t>Legal Issues</a:t>
              </a:r>
            </a:p>
          </p:txBody>
        </p:sp>
      </p:grpSp>
      <p:grpSp>
        <p:nvGrpSpPr>
          <p:cNvPr id="14" name="Group 13"/>
          <p:cNvGrpSpPr/>
          <p:nvPr userDrawn="1"/>
        </p:nvGrpSpPr>
        <p:grpSpPr>
          <a:xfrm>
            <a:off x="6676430" y="6232029"/>
            <a:ext cx="1934765" cy="580429"/>
            <a:chOff x="2322462" y="52685"/>
            <a:chExt cx="1451074" cy="580429"/>
          </a:xfrm>
        </p:grpSpPr>
        <p:sp>
          <p:nvSpPr>
            <p:cNvPr id="21" name="Chevron 20"/>
            <p:cNvSpPr/>
            <p:nvPr userDrawn="1"/>
          </p:nvSpPr>
          <p:spPr>
            <a:xfrm>
              <a:off x="2322462" y="52685"/>
              <a:ext cx="1451074" cy="580429"/>
            </a:xfrm>
            <a:prstGeom prst="chevron">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2" name="Chevron 8"/>
            <p:cNvSpPr/>
            <p:nvPr userDrawn="1"/>
          </p:nvSpPr>
          <p:spPr>
            <a:xfrm>
              <a:off x="2612677" y="52685"/>
              <a:ext cx="870645" cy="5804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a:t>Retention/ Disposition</a:t>
              </a:r>
            </a:p>
          </p:txBody>
        </p:sp>
      </p:grpSp>
      <p:grpSp>
        <p:nvGrpSpPr>
          <p:cNvPr id="15" name="Group 14"/>
          <p:cNvGrpSpPr/>
          <p:nvPr userDrawn="1"/>
        </p:nvGrpSpPr>
        <p:grpSpPr>
          <a:xfrm>
            <a:off x="8224243" y="6232029"/>
            <a:ext cx="1934765" cy="580429"/>
            <a:chOff x="3483322" y="52685"/>
            <a:chExt cx="1451074" cy="580429"/>
          </a:xfrm>
        </p:grpSpPr>
        <p:sp>
          <p:nvSpPr>
            <p:cNvPr id="19" name="Chevron 18"/>
            <p:cNvSpPr/>
            <p:nvPr userDrawn="1"/>
          </p:nvSpPr>
          <p:spPr>
            <a:xfrm>
              <a:off x="3483322" y="52685"/>
              <a:ext cx="1451074" cy="580429"/>
            </a:xfrm>
            <a:prstGeom prst="chevron">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0" name="Chevron 10"/>
            <p:cNvSpPr/>
            <p:nvPr userDrawn="1"/>
          </p:nvSpPr>
          <p:spPr>
            <a:xfrm>
              <a:off x="3773537" y="52685"/>
              <a:ext cx="870645" cy="5804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a:t>Files</a:t>
              </a:r>
            </a:p>
          </p:txBody>
        </p:sp>
      </p:grpSp>
      <p:grpSp>
        <p:nvGrpSpPr>
          <p:cNvPr id="16" name="Group 15"/>
          <p:cNvGrpSpPr/>
          <p:nvPr userDrawn="1"/>
        </p:nvGrpSpPr>
        <p:grpSpPr>
          <a:xfrm>
            <a:off x="9772055" y="6232029"/>
            <a:ext cx="1934765" cy="580429"/>
            <a:chOff x="4644181" y="52685"/>
            <a:chExt cx="1451074" cy="580429"/>
          </a:xfrm>
        </p:grpSpPr>
        <p:sp>
          <p:nvSpPr>
            <p:cNvPr id="17" name="Chevron 16"/>
            <p:cNvSpPr/>
            <p:nvPr userDrawn="1"/>
          </p:nvSpPr>
          <p:spPr>
            <a:xfrm>
              <a:off x="4644181" y="52685"/>
              <a:ext cx="1451074" cy="580429"/>
            </a:xfrm>
            <a:prstGeom prst="chevron">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8" name="Chevron 12"/>
            <p:cNvSpPr/>
            <p:nvPr userDrawn="1"/>
          </p:nvSpPr>
          <p:spPr>
            <a:xfrm>
              <a:off x="4934396" y="52685"/>
              <a:ext cx="870645" cy="5804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a:t>Electronic Records</a:t>
              </a:r>
            </a:p>
          </p:txBody>
        </p:sp>
      </p:grpSp>
      <p:pic>
        <p:nvPicPr>
          <p:cNvPr id="27" name="Picture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0619" y="6189733"/>
            <a:ext cx="1981131" cy="576330"/>
          </a:xfrm>
          <a:prstGeom prst="rect">
            <a:avLst/>
          </a:prstGeom>
        </p:spPr>
      </p:pic>
    </p:spTree>
    <p:extLst>
      <p:ext uri="{BB962C8B-B14F-4D97-AF65-F5344CB8AC3E}">
        <p14:creationId xmlns:p14="http://schemas.microsoft.com/office/powerpoint/2010/main" val="101062292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ecords Managem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ucida Sans" panose="020B0602030504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Lucida Sans" panose="020B0602030504020204" pitchFamily="34" charset="0"/>
              </a:defRPr>
            </a:lvl1pPr>
            <a:lvl2pPr>
              <a:defRPr>
                <a:latin typeface="Lucida Sans" panose="020B0602030504020204" pitchFamily="34" charset="0"/>
              </a:defRPr>
            </a:lvl2pPr>
            <a:lvl3pPr>
              <a:defRPr>
                <a:latin typeface="Lucida Sans" panose="020B0602030504020204" pitchFamily="34" charset="0"/>
              </a:defRPr>
            </a:lvl3pPr>
            <a:lvl4pPr>
              <a:defRPr>
                <a:latin typeface="Lucida Sans" panose="020B0602030504020204" pitchFamily="34" charset="0"/>
              </a:defRPr>
            </a:lvl4pPr>
            <a:lvl5pPr>
              <a:defRPr>
                <a:latin typeface="Lucida Sans" panose="020B0602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5DDA3-E4E3-432F-8C3F-FB230B3F9BEB}" type="slidenum">
              <a:rPr lang="en-US" smtClean="0"/>
              <a:t>‹#›</a:t>
            </a:fld>
            <a:endParaRPr lang="en-US"/>
          </a:p>
        </p:txBody>
      </p:sp>
      <p:grpSp>
        <p:nvGrpSpPr>
          <p:cNvPr id="10" name="Group 9"/>
          <p:cNvGrpSpPr/>
          <p:nvPr userDrawn="1"/>
        </p:nvGrpSpPr>
        <p:grpSpPr>
          <a:xfrm>
            <a:off x="3580806" y="6232029"/>
            <a:ext cx="1934765" cy="580429"/>
            <a:chOff x="744" y="52685"/>
            <a:chExt cx="1451074" cy="580429"/>
          </a:xfrm>
        </p:grpSpPr>
        <p:sp>
          <p:nvSpPr>
            <p:cNvPr id="11" name="Pentagon 10"/>
            <p:cNvSpPr/>
            <p:nvPr userDrawn="1"/>
          </p:nvSpPr>
          <p:spPr>
            <a:xfrm>
              <a:off x="744" y="52685"/>
              <a:ext cx="1451074" cy="580429"/>
            </a:xfrm>
            <a:prstGeom prst="homePlat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Pentagon 4"/>
            <p:cNvSpPr/>
            <p:nvPr userDrawn="1"/>
          </p:nvSpPr>
          <p:spPr>
            <a:xfrm>
              <a:off x="744" y="52685"/>
              <a:ext cx="1305967" cy="5804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n-US" sz="1200" b="1" kern="1200" cap="all" baseline="0"/>
                <a:t>Records Management</a:t>
              </a:r>
            </a:p>
          </p:txBody>
        </p:sp>
      </p:grpSp>
      <p:grpSp>
        <p:nvGrpSpPr>
          <p:cNvPr id="13" name="Group 12"/>
          <p:cNvGrpSpPr/>
          <p:nvPr userDrawn="1"/>
        </p:nvGrpSpPr>
        <p:grpSpPr>
          <a:xfrm>
            <a:off x="5128618" y="6232029"/>
            <a:ext cx="1934765" cy="580429"/>
            <a:chOff x="1161603" y="52685"/>
            <a:chExt cx="1451074" cy="580429"/>
          </a:xfrm>
        </p:grpSpPr>
        <p:sp>
          <p:nvSpPr>
            <p:cNvPr id="14" name="Chevron 13"/>
            <p:cNvSpPr/>
            <p:nvPr userDrawn="1"/>
          </p:nvSpPr>
          <p:spPr>
            <a:xfrm>
              <a:off x="1161603" y="52685"/>
              <a:ext cx="1451074" cy="580429"/>
            </a:xfrm>
            <a:prstGeom prst="chevron">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5" name="Chevron 6"/>
            <p:cNvSpPr/>
            <p:nvPr userDrawn="1"/>
          </p:nvSpPr>
          <p:spPr>
            <a:xfrm>
              <a:off x="1451818" y="52685"/>
              <a:ext cx="870645" cy="5804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a:t>Legal Issues</a:t>
              </a:r>
            </a:p>
          </p:txBody>
        </p:sp>
      </p:grpSp>
      <p:grpSp>
        <p:nvGrpSpPr>
          <p:cNvPr id="16" name="Group 15"/>
          <p:cNvGrpSpPr/>
          <p:nvPr userDrawn="1"/>
        </p:nvGrpSpPr>
        <p:grpSpPr>
          <a:xfrm>
            <a:off x="6676430" y="6232029"/>
            <a:ext cx="1934765" cy="580429"/>
            <a:chOff x="2322462" y="52685"/>
            <a:chExt cx="1451074" cy="580429"/>
          </a:xfrm>
        </p:grpSpPr>
        <p:sp>
          <p:nvSpPr>
            <p:cNvPr id="17" name="Chevron 16"/>
            <p:cNvSpPr/>
            <p:nvPr userDrawn="1"/>
          </p:nvSpPr>
          <p:spPr>
            <a:xfrm>
              <a:off x="2322462" y="52685"/>
              <a:ext cx="1451074" cy="580429"/>
            </a:xfrm>
            <a:prstGeom prst="chevron">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8" name="Chevron 8"/>
            <p:cNvSpPr/>
            <p:nvPr userDrawn="1"/>
          </p:nvSpPr>
          <p:spPr>
            <a:xfrm>
              <a:off x="2612677" y="52685"/>
              <a:ext cx="870645" cy="5804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a:t>Retention/ Disposition</a:t>
              </a:r>
            </a:p>
          </p:txBody>
        </p:sp>
      </p:grpSp>
      <p:grpSp>
        <p:nvGrpSpPr>
          <p:cNvPr id="19" name="Group 18"/>
          <p:cNvGrpSpPr/>
          <p:nvPr userDrawn="1"/>
        </p:nvGrpSpPr>
        <p:grpSpPr>
          <a:xfrm>
            <a:off x="8224243" y="6232029"/>
            <a:ext cx="1934765" cy="580429"/>
            <a:chOff x="3483322" y="52685"/>
            <a:chExt cx="1451074" cy="580429"/>
          </a:xfrm>
        </p:grpSpPr>
        <p:sp>
          <p:nvSpPr>
            <p:cNvPr id="20" name="Chevron 19"/>
            <p:cNvSpPr/>
            <p:nvPr userDrawn="1"/>
          </p:nvSpPr>
          <p:spPr>
            <a:xfrm>
              <a:off x="3483322" y="52685"/>
              <a:ext cx="1451074" cy="580429"/>
            </a:xfrm>
            <a:prstGeom prst="chevron">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1" name="Chevron 10"/>
            <p:cNvSpPr/>
            <p:nvPr userDrawn="1"/>
          </p:nvSpPr>
          <p:spPr>
            <a:xfrm>
              <a:off x="3773537" y="52685"/>
              <a:ext cx="870645" cy="5804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a:t>Files</a:t>
              </a:r>
            </a:p>
          </p:txBody>
        </p:sp>
      </p:grpSp>
      <p:grpSp>
        <p:nvGrpSpPr>
          <p:cNvPr id="22" name="Group 21"/>
          <p:cNvGrpSpPr/>
          <p:nvPr userDrawn="1"/>
        </p:nvGrpSpPr>
        <p:grpSpPr>
          <a:xfrm>
            <a:off x="9772055" y="6232029"/>
            <a:ext cx="1934765" cy="580429"/>
            <a:chOff x="4644181" y="52685"/>
            <a:chExt cx="1451074" cy="580429"/>
          </a:xfrm>
        </p:grpSpPr>
        <p:sp>
          <p:nvSpPr>
            <p:cNvPr id="23" name="Chevron 22"/>
            <p:cNvSpPr/>
            <p:nvPr userDrawn="1"/>
          </p:nvSpPr>
          <p:spPr>
            <a:xfrm>
              <a:off x="4644181" y="52685"/>
              <a:ext cx="1451074" cy="580429"/>
            </a:xfrm>
            <a:prstGeom prst="chevron">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4" name="Chevron 12"/>
            <p:cNvSpPr/>
            <p:nvPr userDrawn="1"/>
          </p:nvSpPr>
          <p:spPr>
            <a:xfrm>
              <a:off x="4934396" y="52685"/>
              <a:ext cx="870645" cy="5804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a:t>Electronic Records</a:t>
              </a:r>
            </a:p>
          </p:txBody>
        </p:sp>
      </p:gr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0619" y="6189733"/>
            <a:ext cx="1981131" cy="576330"/>
          </a:xfrm>
          <a:prstGeom prst="rect">
            <a:avLst/>
          </a:prstGeom>
        </p:spPr>
      </p:pic>
    </p:spTree>
    <p:extLst>
      <p:ext uri="{BB962C8B-B14F-4D97-AF65-F5344CB8AC3E}">
        <p14:creationId xmlns:p14="http://schemas.microsoft.com/office/powerpoint/2010/main" val="348881708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Legal">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ucida Sans" panose="020B0602030504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Lucida Sans" panose="020B0602030504020204" pitchFamily="34" charset="0"/>
              </a:defRPr>
            </a:lvl1pPr>
            <a:lvl2pPr>
              <a:defRPr>
                <a:latin typeface="Lucida Sans" panose="020B0602030504020204" pitchFamily="34" charset="0"/>
              </a:defRPr>
            </a:lvl2pPr>
            <a:lvl3pPr>
              <a:defRPr>
                <a:latin typeface="Lucida Sans" panose="020B0602030504020204" pitchFamily="34" charset="0"/>
              </a:defRPr>
            </a:lvl3pPr>
            <a:lvl4pPr>
              <a:defRPr>
                <a:latin typeface="Lucida Sans" panose="020B0602030504020204" pitchFamily="34" charset="0"/>
              </a:defRPr>
            </a:lvl4pPr>
            <a:lvl5pPr>
              <a:defRPr>
                <a:latin typeface="Lucida Sans" panose="020B0602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5DDA3-E4E3-432F-8C3F-FB230B3F9BEB}" type="slidenum">
              <a:rPr lang="en-US" smtClean="0"/>
              <a:t>‹#›</a:t>
            </a:fld>
            <a:endParaRPr lang="en-US"/>
          </a:p>
        </p:txBody>
      </p:sp>
      <p:grpSp>
        <p:nvGrpSpPr>
          <p:cNvPr id="10" name="Group 9"/>
          <p:cNvGrpSpPr/>
          <p:nvPr userDrawn="1"/>
        </p:nvGrpSpPr>
        <p:grpSpPr>
          <a:xfrm>
            <a:off x="3580806" y="6232029"/>
            <a:ext cx="1934765" cy="580429"/>
            <a:chOff x="744" y="52685"/>
            <a:chExt cx="1451074" cy="580429"/>
          </a:xfrm>
        </p:grpSpPr>
        <p:sp>
          <p:nvSpPr>
            <p:cNvPr id="11" name="Pentagon 10"/>
            <p:cNvSpPr/>
            <p:nvPr userDrawn="1"/>
          </p:nvSpPr>
          <p:spPr>
            <a:xfrm>
              <a:off x="744" y="52685"/>
              <a:ext cx="1451074" cy="580429"/>
            </a:xfrm>
            <a:prstGeom prst="homePlat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Pentagon 4"/>
            <p:cNvSpPr/>
            <p:nvPr userDrawn="1"/>
          </p:nvSpPr>
          <p:spPr>
            <a:xfrm>
              <a:off x="744" y="52685"/>
              <a:ext cx="1305967" cy="5804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n-US" sz="1200" kern="1200"/>
                <a:t>Records Management</a:t>
              </a:r>
            </a:p>
          </p:txBody>
        </p:sp>
      </p:grpSp>
      <p:grpSp>
        <p:nvGrpSpPr>
          <p:cNvPr id="13" name="Group 12"/>
          <p:cNvGrpSpPr/>
          <p:nvPr userDrawn="1"/>
        </p:nvGrpSpPr>
        <p:grpSpPr>
          <a:xfrm>
            <a:off x="5128618" y="6232029"/>
            <a:ext cx="1934765" cy="580429"/>
            <a:chOff x="1161603" y="52685"/>
            <a:chExt cx="1451074" cy="580429"/>
          </a:xfrm>
        </p:grpSpPr>
        <p:sp>
          <p:nvSpPr>
            <p:cNvPr id="14" name="Chevron 13"/>
            <p:cNvSpPr/>
            <p:nvPr userDrawn="1"/>
          </p:nvSpPr>
          <p:spPr>
            <a:xfrm>
              <a:off x="1161603" y="52685"/>
              <a:ext cx="1451074" cy="580429"/>
            </a:xfrm>
            <a:prstGeom prst="chevron">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5" name="Chevron 6"/>
            <p:cNvSpPr/>
            <p:nvPr userDrawn="1"/>
          </p:nvSpPr>
          <p:spPr>
            <a:xfrm>
              <a:off x="1451818" y="52685"/>
              <a:ext cx="870645" cy="5804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b="1" kern="1200" cap="all" baseline="0"/>
                <a:t>Legal Issues</a:t>
              </a:r>
            </a:p>
          </p:txBody>
        </p:sp>
      </p:grpSp>
      <p:grpSp>
        <p:nvGrpSpPr>
          <p:cNvPr id="16" name="Group 15"/>
          <p:cNvGrpSpPr/>
          <p:nvPr userDrawn="1"/>
        </p:nvGrpSpPr>
        <p:grpSpPr>
          <a:xfrm>
            <a:off x="6676430" y="6232029"/>
            <a:ext cx="1934765" cy="580429"/>
            <a:chOff x="2322462" y="52685"/>
            <a:chExt cx="1451074" cy="580429"/>
          </a:xfrm>
        </p:grpSpPr>
        <p:sp>
          <p:nvSpPr>
            <p:cNvPr id="17" name="Chevron 16"/>
            <p:cNvSpPr/>
            <p:nvPr userDrawn="1"/>
          </p:nvSpPr>
          <p:spPr>
            <a:xfrm>
              <a:off x="2322462" y="52685"/>
              <a:ext cx="1451074" cy="580429"/>
            </a:xfrm>
            <a:prstGeom prst="chevron">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8" name="Chevron 8"/>
            <p:cNvSpPr/>
            <p:nvPr userDrawn="1"/>
          </p:nvSpPr>
          <p:spPr>
            <a:xfrm>
              <a:off x="2612677" y="52685"/>
              <a:ext cx="870645" cy="5804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a:t>Retention/ Disposition</a:t>
              </a:r>
            </a:p>
          </p:txBody>
        </p:sp>
      </p:grpSp>
      <p:grpSp>
        <p:nvGrpSpPr>
          <p:cNvPr id="19" name="Group 18"/>
          <p:cNvGrpSpPr/>
          <p:nvPr userDrawn="1"/>
        </p:nvGrpSpPr>
        <p:grpSpPr>
          <a:xfrm>
            <a:off x="8224243" y="6232029"/>
            <a:ext cx="1934765" cy="580429"/>
            <a:chOff x="3483322" y="52685"/>
            <a:chExt cx="1451074" cy="580429"/>
          </a:xfrm>
        </p:grpSpPr>
        <p:sp>
          <p:nvSpPr>
            <p:cNvPr id="20" name="Chevron 19"/>
            <p:cNvSpPr/>
            <p:nvPr userDrawn="1"/>
          </p:nvSpPr>
          <p:spPr>
            <a:xfrm>
              <a:off x="3483322" y="52685"/>
              <a:ext cx="1451074" cy="580429"/>
            </a:xfrm>
            <a:prstGeom prst="chevron">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1" name="Chevron 10"/>
            <p:cNvSpPr/>
            <p:nvPr userDrawn="1"/>
          </p:nvSpPr>
          <p:spPr>
            <a:xfrm>
              <a:off x="3773537" y="52685"/>
              <a:ext cx="870645" cy="5804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a:t>Files</a:t>
              </a:r>
            </a:p>
          </p:txBody>
        </p:sp>
      </p:grpSp>
      <p:grpSp>
        <p:nvGrpSpPr>
          <p:cNvPr id="22" name="Group 21"/>
          <p:cNvGrpSpPr/>
          <p:nvPr userDrawn="1"/>
        </p:nvGrpSpPr>
        <p:grpSpPr>
          <a:xfrm>
            <a:off x="9772055" y="6232029"/>
            <a:ext cx="1934765" cy="580429"/>
            <a:chOff x="4644181" y="52685"/>
            <a:chExt cx="1451074" cy="580429"/>
          </a:xfrm>
        </p:grpSpPr>
        <p:sp>
          <p:nvSpPr>
            <p:cNvPr id="23" name="Chevron 22"/>
            <p:cNvSpPr/>
            <p:nvPr userDrawn="1"/>
          </p:nvSpPr>
          <p:spPr>
            <a:xfrm>
              <a:off x="4644181" y="52685"/>
              <a:ext cx="1451074" cy="580429"/>
            </a:xfrm>
            <a:prstGeom prst="chevron">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4" name="Chevron 12"/>
            <p:cNvSpPr/>
            <p:nvPr userDrawn="1"/>
          </p:nvSpPr>
          <p:spPr>
            <a:xfrm>
              <a:off x="4934396" y="52685"/>
              <a:ext cx="870645" cy="5804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a:t>Electronic Records</a:t>
              </a:r>
            </a:p>
          </p:txBody>
        </p:sp>
      </p:gr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0619" y="6189733"/>
            <a:ext cx="1981131" cy="576330"/>
          </a:xfrm>
          <a:prstGeom prst="rect">
            <a:avLst/>
          </a:prstGeom>
        </p:spPr>
      </p:pic>
    </p:spTree>
    <p:extLst>
      <p:ext uri="{BB962C8B-B14F-4D97-AF65-F5344CB8AC3E}">
        <p14:creationId xmlns:p14="http://schemas.microsoft.com/office/powerpoint/2010/main" val="152455313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etention/Disposi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ucida Sans" panose="020B0602030504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Lucida Sans" panose="020B0602030504020204" pitchFamily="34" charset="0"/>
              </a:defRPr>
            </a:lvl1pPr>
            <a:lvl2pPr>
              <a:defRPr>
                <a:latin typeface="Lucida Sans" panose="020B0602030504020204" pitchFamily="34" charset="0"/>
              </a:defRPr>
            </a:lvl2pPr>
            <a:lvl3pPr>
              <a:defRPr>
                <a:latin typeface="Lucida Sans" panose="020B0602030504020204" pitchFamily="34" charset="0"/>
              </a:defRPr>
            </a:lvl3pPr>
            <a:lvl4pPr>
              <a:defRPr>
                <a:latin typeface="Lucida Sans" panose="020B0602030504020204" pitchFamily="34" charset="0"/>
              </a:defRPr>
            </a:lvl4pPr>
            <a:lvl5pPr>
              <a:defRPr>
                <a:latin typeface="Lucida Sans" panose="020B0602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5DDA3-E4E3-432F-8C3F-FB230B3F9BEB}" type="slidenum">
              <a:rPr lang="en-US" smtClean="0"/>
              <a:t>‹#›</a:t>
            </a:fld>
            <a:endParaRPr lang="en-US"/>
          </a:p>
        </p:txBody>
      </p:sp>
      <p:grpSp>
        <p:nvGrpSpPr>
          <p:cNvPr id="10" name="Group 9"/>
          <p:cNvGrpSpPr/>
          <p:nvPr userDrawn="1"/>
        </p:nvGrpSpPr>
        <p:grpSpPr>
          <a:xfrm>
            <a:off x="3580806" y="6232029"/>
            <a:ext cx="1934765" cy="580429"/>
            <a:chOff x="744" y="52685"/>
            <a:chExt cx="1451074" cy="580429"/>
          </a:xfrm>
        </p:grpSpPr>
        <p:sp>
          <p:nvSpPr>
            <p:cNvPr id="11" name="Pentagon 10"/>
            <p:cNvSpPr/>
            <p:nvPr userDrawn="1"/>
          </p:nvSpPr>
          <p:spPr>
            <a:xfrm>
              <a:off x="744" y="52685"/>
              <a:ext cx="1451074" cy="580429"/>
            </a:xfrm>
            <a:prstGeom prst="homePlat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Pentagon 4"/>
            <p:cNvSpPr/>
            <p:nvPr userDrawn="1"/>
          </p:nvSpPr>
          <p:spPr>
            <a:xfrm>
              <a:off x="744" y="52685"/>
              <a:ext cx="1305967" cy="5804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n-US" sz="1200" kern="1200"/>
                <a:t>Records Management</a:t>
              </a:r>
            </a:p>
          </p:txBody>
        </p:sp>
      </p:grpSp>
      <p:grpSp>
        <p:nvGrpSpPr>
          <p:cNvPr id="13" name="Group 12"/>
          <p:cNvGrpSpPr/>
          <p:nvPr userDrawn="1"/>
        </p:nvGrpSpPr>
        <p:grpSpPr>
          <a:xfrm>
            <a:off x="5128618" y="6232029"/>
            <a:ext cx="1934765" cy="580429"/>
            <a:chOff x="1161603" y="52685"/>
            <a:chExt cx="1451074" cy="580429"/>
          </a:xfrm>
        </p:grpSpPr>
        <p:sp>
          <p:nvSpPr>
            <p:cNvPr id="14" name="Chevron 13"/>
            <p:cNvSpPr/>
            <p:nvPr userDrawn="1"/>
          </p:nvSpPr>
          <p:spPr>
            <a:xfrm>
              <a:off x="1161603" y="52685"/>
              <a:ext cx="1451074" cy="580429"/>
            </a:xfrm>
            <a:prstGeom prst="chevron">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5" name="Chevron 6"/>
            <p:cNvSpPr/>
            <p:nvPr userDrawn="1"/>
          </p:nvSpPr>
          <p:spPr>
            <a:xfrm>
              <a:off x="1451818" y="52685"/>
              <a:ext cx="870645" cy="5804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a:t>Legal Issues</a:t>
              </a:r>
            </a:p>
          </p:txBody>
        </p:sp>
      </p:grpSp>
      <p:grpSp>
        <p:nvGrpSpPr>
          <p:cNvPr id="16" name="Group 15"/>
          <p:cNvGrpSpPr/>
          <p:nvPr userDrawn="1"/>
        </p:nvGrpSpPr>
        <p:grpSpPr>
          <a:xfrm>
            <a:off x="6676430" y="6232029"/>
            <a:ext cx="1934765" cy="580429"/>
            <a:chOff x="2322462" y="52685"/>
            <a:chExt cx="1451074" cy="580429"/>
          </a:xfrm>
        </p:grpSpPr>
        <p:sp>
          <p:nvSpPr>
            <p:cNvPr id="17" name="Chevron 16"/>
            <p:cNvSpPr/>
            <p:nvPr userDrawn="1"/>
          </p:nvSpPr>
          <p:spPr>
            <a:xfrm>
              <a:off x="2322462" y="52685"/>
              <a:ext cx="1451074" cy="580429"/>
            </a:xfrm>
            <a:prstGeom prst="chevron">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8" name="Chevron 8"/>
            <p:cNvSpPr/>
            <p:nvPr userDrawn="1"/>
          </p:nvSpPr>
          <p:spPr>
            <a:xfrm>
              <a:off x="2612677" y="52685"/>
              <a:ext cx="870645" cy="5804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100" b="1" kern="1200" cap="all" baseline="0"/>
                <a:t>Retention/ Disposition</a:t>
              </a:r>
            </a:p>
          </p:txBody>
        </p:sp>
      </p:grpSp>
      <p:grpSp>
        <p:nvGrpSpPr>
          <p:cNvPr id="19" name="Group 18"/>
          <p:cNvGrpSpPr/>
          <p:nvPr userDrawn="1"/>
        </p:nvGrpSpPr>
        <p:grpSpPr>
          <a:xfrm>
            <a:off x="8224243" y="6232029"/>
            <a:ext cx="1934765" cy="580429"/>
            <a:chOff x="3483322" y="52685"/>
            <a:chExt cx="1451074" cy="580429"/>
          </a:xfrm>
        </p:grpSpPr>
        <p:sp>
          <p:nvSpPr>
            <p:cNvPr id="20" name="Chevron 19"/>
            <p:cNvSpPr/>
            <p:nvPr userDrawn="1"/>
          </p:nvSpPr>
          <p:spPr>
            <a:xfrm>
              <a:off x="3483322" y="52685"/>
              <a:ext cx="1451074" cy="580429"/>
            </a:xfrm>
            <a:prstGeom prst="chevron">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1" name="Chevron 10"/>
            <p:cNvSpPr/>
            <p:nvPr userDrawn="1"/>
          </p:nvSpPr>
          <p:spPr>
            <a:xfrm>
              <a:off x="3773537" y="52685"/>
              <a:ext cx="870645" cy="5804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a:t>Files</a:t>
              </a:r>
            </a:p>
          </p:txBody>
        </p:sp>
      </p:grpSp>
      <p:grpSp>
        <p:nvGrpSpPr>
          <p:cNvPr id="22" name="Group 21"/>
          <p:cNvGrpSpPr/>
          <p:nvPr userDrawn="1"/>
        </p:nvGrpSpPr>
        <p:grpSpPr>
          <a:xfrm>
            <a:off x="9772055" y="6232029"/>
            <a:ext cx="1934765" cy="580429"/>
            <a:chOff x="4644181" y="52685"/>
            <a:chExt cx="1451074" cy="580429"/>
          </a:xfrm>
        </p:grpSpPr>
        <p:sp>
          <p:nvSpPr>
            <p:cNvPr id="23" name="Chevron 22"/>
            <p:cNvSpPr/>
            <p:nvPr userDrawn="1"/>
          </p:nvSpPr>
          <p:spPr>
            <a:xfrm>
              <a:off x="4644181" y="52685"/>
              <a:ext cx="1451074" cy="580429"/>
            </a:xfrm>
            <a:prstGeom prst="chevron">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4" name="Chevron 12"/>
            <p:cNvSpPr/>
            <p:nvPr userDrawn="1"/>
          </p:nvSpPr>
          <p:spPr>
            <a:xfrm>
              <a:off x="4934396" y="52685"/>
              <a:ext cx="870645" cy="5804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a:t>Electronic Records</a:t>
              </a:r>
            </a:p>
          </p:txBody>
        </p:sp>
      </p:gr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0619" y="6189733"/>
            <a:ext cx="1981131" cy="576330"/>
          </a:xfrm>
          <a:prstGeom prst="rect">
            <a:avLst/>
          </a:prstGeom>
        </p:spPr>
      </p:pic>
    </p:spTree>
    <p:extLst>
      <p:ext uri="{BB962C8B-B14F-4D97-AF65-F5344CB8AC3E}">
        <p14:creationId xmlns:p14="http://schemas.microsoft.com/office/powerpoint/2010/main" val="152455313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File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ucida Sans" panose="020B0602030504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Lucida Sans" panose="020B0602030504020204" pitchFamily="34" charset="0"/>
              </a:defRPr>
            </a:lvl1pPr>
            <a:lvl2pPr>
              <a:defRPr>
                <a:latin typeface="Lucida Sans" panose="020B0602030504020204" pitchFamily="34" charset="0"/>
              </a:defRPr>
            </a:lvl2pPr>
            <a:lvl3pPr>
              <a:defRPr>
                <a:latin typeface="Lucida Sans" panose="020B0602030504020204" pitchFamily="34" charset="0"/>
              </a:defRPr>
            </a:lvl3pPr>
            <a:lvl4pPr>
              <a:defRPr>
                <a:latin typeface="Lucida Sans" panose="020B0602030504020204" pitchFamily="34" charset="0"/>
              </a:defRPr>
            </a:lvl4pPr>
            <a:lvl5pPr>
              <a:defRPr>
                <a:latin typeface="Lucida Sans" panose="020B0602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5DDA3-E4E3-432F-8C3F-FB230B3F9BEB}" type="slidenum">
              <a:rPr lang="en-US" smtClean="0"/>
              <a:t>‹#›</a:t>
            </a:fld>
            <a:endParaRPr lang="en-US"/>
          </a:p>
        </p:txBody>
      </p:sp>
      <p:grpSp>
        <p:nvGrpSpPr>
          <p:cNvPr id="10" name="Group 9"/>
          <p:cNvGrpSpPr/>
          <p:nvPr userDrawn="1"/>
        </p:nvGrpSpPr>
        <p:grpSpPr>
          <a:xfrm>
            <a:off x="3580806" y="6232029"/>
            <a:ext cx="1934765" cy="580429"/>
            <a:chOff x="744" y="52685"/>
            <a:chExt cx="1451074" cy="580429"/>
          </a:xfrm>
        </p:grpSpPr>
        <p:sp>
          <p:nvSpPr>
            <p:cNvPr id="11" name="Pentagon 10"/>
            <p:cNvSpPr/>
            <p:nvPr userDrawn="1"/>
          </p:nvSpPr>
          <p:spPr>
            <a:xfrm>
              <a:off x="744" y="52685"/>
              <a:ext cx="1451074" cy="580429"/>
            </a:xfrm>
            <a:prstGeom prst="homePlat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Pentagon 4"/>
            <p:cNvSpPr/>
            <p:nvPr userDrawn="1"/>
          </p:nvSpPr>
          <p:spPr>
            <a:xfrm>
              <a:off x="744" y="52685"/>
              <a:ext cx="1305967" cy="5804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n-US" sz="1200" kern="1200"/>
                <a:t>Records Management</a:t>
              </a:r>
            </a:p>
          </p:txBody>
        </p:sp>
      </p:grpSp>
      <p:grpSp>
        <p:nvGrpSpPr>
          <p:cNvPr id="13" name="Group 12"/>
          <p:cNvGrpSpPr/>
          <p:nvPr userDrawn="1"/>
        </p:nvGrpSpPr>
        <p:grpSpPr>
          <a:xfrm>
            <a:off x="5128618" y="6232029"/>
            <a:ext cx="1934765" cy="580429"/>
            <a:chOff x="1161603" y="52685"/>
            <a:chExt cx="1451074" cy="580429"/>
          </a:xfrm>
        </p:grpSpPr>
        <p:sp>
          <p:nvSpPr>
            <p:cNvPr id="14" name="Chevron 13"/>
            <p:cNvSpPr/>
            <p:nvPr userDrawn="1"/>
          </p:nvSpPr>
          <p:spPr>
            <a:xfrm>
              <a:off x="1161603" y="52685"/>
              <a:ext cx="1451074" cy="580429"/>
            </a:xfrm>
            <a:prstGeom prst="chevron">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5" name="Chevron 6"/>
            <p:cNvSpPr/>
            <p:nvPr userDrawn="1"/>
          </p:nvSpPr>
          <p:spPr>
            <a:xfrm>
              <a:off x="1451818" y="52685"/>
              <a:ext cx="870645" cy="5804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a:t>Legal Issues</a:t>
              </a:r>
            </a:p>
          </p:txBody>
        </p:sp>
      </p:grpSp>
      <p:grpSp>
        <p:nvGrpSpPr>
          <p:cNvPr id="16" name="Group 15"/>
          <p:cNvGrpSpPr/>
          <p:nvPr userDrawn="1"/>
        </p:nvGrpSpPr>
        <p:grpSpPr>
          <a:xfrm>
            <a:off x="6676430" y="6232029"/>
            <a:ext cx="1934765" cy="580429"/>
            <a:chOff x="2322462" y="52685"/>
            <a:chExt cx="1451074" cy="580429"/>
          </a:xfrm>
        </p:grpSpPr>
        <p:sp>
          <p:nvSpPr>
            <p:cNvPr id="17" name="Chevron 16"/>
            <p:cNvSpPr/>
            <p:nvPr userDrawn="1"/>
          </p:nvSpPr>
          <p:spPr>
            <a:xfrm>
              <a:off x="2322462" y="52685"/>
              <a:ext cx="1451074" cy="580429"/>
            </a:xfrm>
            <a:prstGeom prst="chevron">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8" name="Chevron 8"/>
            <p:cNvSpPr/>
            <p:nvPr userDrawn="1"/>
          </p:nvSpPr>
          <p:spPr>
            <a:xfrm>
              <a:off x="2612677" y="52685"/>
              <a:ext cx="870645" cy="5804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a:t>Retention/ Disposition</a:t>
              </a:r>
            </a:p>
          </p:txBody>
        </p:sp>
      </p:grpSp>
      <p:grpSp>
        <p:nvGrpSpPr>
          <p:cNvPr id="19" name="Group 18"/>
          <p:cNvGrpSpPr/>
          <p:nvPr userDrawn="1"/>
        </p:nvGrpSpPr>
        <p:grpSpPr>
          <a:xfrm>
            <a:off x="8224243" y="6232029"/>
            <a:ext cx="1934765" cy="580429"/>
            <a:chOff x="3483322" y="52685"/>
            <a:chExt cx="1451074" cy="580429"/>
          </a:xfrm>
        </p:grpSpPr>
        <p:sp>
          <p:nvSpPr>
            <p:cNvPr id="20" name="Chevron 19"/>
            <p:cNvSpPr/>
            <p:nvPr userDrawn="1"/>
          </p:nvSpPr>
          <p:spPr>
            <a:xfrm>
              <a:off x="3483322" y="52685"/>
              <a:ext cx="1451074" cy="580429"/>
            </a:xfrm>
            <a:prstGeom prst="chevron">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1" name="Chevron 10"/>
            <p:cNvSpPr/>
            <p:nvPr userDrawn="1"/>
          </p:nvSpPr>
          <p:spPr>
            <a:xfrm>
              <a:off x="3773537" y="52685"/>
              <a:ext cx="870645" cy="5804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b="1" kern="1200" cap="all" baseline="0"/>
                <a:t>Files</a:t>
              </a:r>
            </a:p>
          </p:txBody>
        </p:sp>
      </p:grpSp>
      <p:grpSp>
        <p:nvGrpSpPr>
          <p:cNvPr id="22" name="Group 21"/>
          <p:cNvGrpSpPr/>
          <p:nvPr userDrawn="1"/>
        </p:nvGrpSpPr>
        <p:grpSpPr>
          <a:xfrm>
            <a:off x="9772055" y="6232029"/>
            <a:ext cx="1934765" cy="580429"/>
            <a:chOff x="4644181" y="52685"/>
            <a:chExt cx="1451074" cy="580429"/>
          </a:xfrm>
        </p:grpSpPr>
        <p:sp>
          <p:nvSpPr>
            <p:cNvPr id="23" name="Chevron 22"/>
            <p:cNvSpPr/>
            <p:nvPr userDrawn="1"/>
          </p:nvSpPr>
          <p:spPr>
            <a:xfrm>
              <a:off x="4644181" y="52685"/>
              <a:ext cx="1451074" cy="580429"/>
            </a:xfrm>
            <a:prstGeom prst="chevron">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4" name="Chevron 12"/>
            <p:cNvSpPr/>
            <p:nvPr userDrawn="1"/>
          </p:nvSpPr>
          <p:spPr>
            <a:xfrm>
              <a:off x="4934396" y="52685"/>
              <a:ext cx="870645" cy="5804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a:t>Electronic Records</a:t>
              </a:r>
            </a:p>
          </p:txBody>
        </p:sp>
      </p:gr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0619" y="6189733"/>
            <a:ext cx="1981131" cy="576330"/>
          </a:xfrm>
          <a:prstGeom prst="rect">
            <a:avLst/>
          </a:prstGeom>
        </p:spPr>
      </p:pic>
    </p:spTree>
    <p:extLst>
      <p:ext uri="{BB962C8B-B14F-4D97-AF65-F5344CB8AC3E}">
        <p14:creationId xmlns:p14="http://schemas.microsoft.com/office/powerpoint/2010/main" val="152455313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ucida Sans" panose="020B0602030504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Lucida Sans" panose="020B0602030504020204" pitchFamily="34" charset="0"/>
              </a:defRPr>
            </a:lvl1pPr>
            <a:lvl2pPr>
              <a:defRPr>
                <a:latin typeface="Lucida Sans" panose="020B0602030504020204" pitchFamily="34" charset="0"/>
              </a:defRPr>
            </a:lvl2pPr>
            <a:lvl3pPr>
              <a:defRPr>
                <a:latin typeface="Lucida Sans" panose="020B0602030504020204" pitchFamily="34" charset="0"/>
              </a:defRPr>
            </a:lvl3pPr>
            <a:lvl4pPr>
              <a:defRPr>
                <a:latin typeface="Lucida Sans" panose="020B0602030504020204" pitchFamily="34" charset="0"/>
              </a:defRPr>
            </a:lvl4pPr>
            <a:lvl5pPr>
              <a:defRPr>
                <a:latin typeface="Lucida Sans" panose="020B0602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5DDA3-E4E3-432F-8C3F-FB230B3F9BEB}" type="slidenum">
              <a:rPr lang="en-US" smtClean="0"/>
              <a:t>‹#›</a:t>
            </a:fld>
            <a:endParaRPr lang="en-US"/>
          </a:p>
        </p:txBody>
      </p:sp>
      <p:grpSp>
        <p:nvGrpSpPr>
          <p:cNvPr id="10" name="Group 9"/>
          <p:cNvGrpSpPr/>
          <p:nvPr userDrawn="1"/>
        </p:nvGrpSpPr>
        <p:grpSpPr>
          <a:xfrm>
            <a:off x="3580806" y="6232029"/>
            <a:ext cx="1934765" cy="580429"/>
            <a:chOff x="744" y="52685"/>
            <a:chExt cx="1451074" cy="580429"/>
          </a:xfrm>
        </p:grpSpPr>
        <p:sp>
          <p:nvSpPr>
            <p:cNvPr id="11" name="Pentagon 10"/>
            <p:cNvSpPr/>
            <p:nvPr userDrawn="1"/>
          </p:nvSpPr>
          <p:spPr>
            <a:xfrm>
              <a:off x="744" y="52685"/>
              <a:ext cx="1451074" cy="580429"/>
            </a:xfrm>
            <a:prstGeom prst="homePlat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Pentagon 4"/>
            <p:cNvSpPr/>
            <p:nvPr userDrawn="1"/>
          </p:nvSpPr>
          <p:spPr>
            <a:xfrm>
              <a:off x="744" y="52685"/>
              <a:ext cx="1305967" cy="5804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n-US" sz="1200" kern="1200"/>
                <a:t>Records Management</a:t>
              </a:r>
            </a:p>
          </p:txBody>
        </p:sp>
      </p:grpSp>
      <p:grpSp>
        <p:nvGrpSpPr>
          <p:cNvPr id="13" name="Group 12"/>
          <p:cNvGrpSpPr/>
          <p:nvPr userDrawn="1"/>
        </p:nvGrpSpPr>
        <p:grpSpPr>
          <a:xfrm>
            <a:off x="5128618" y="6232029"/>
            <a:ext cx="1934765" cy="580429"/>
            <a:chOff x="1161603" y="52685"/>
            <a:chExt cx="1451074" cy="580429"/>
          </a:xfrm>
        </p:grpSpPr>
        <p:sp>
          <p:nvSpPr>
            <p:cNvPr id="14" name="Chevron 13"/>
            <p:cNvSpPr/>
            <p:nvPr userDrawn="1"/>
          </p:nvSpPr>
          <p:spPr>
            <a:xfrm>
              <a:off x="1161603" y="52685"/>
              <a:ext cx="1451074" cy="580429"/>
            </a:xfrm>
            <a:prstGeom prst="chevron">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5" name="Chevron 6"/>
            <p:cNvSpPr/>
            <p:nvPr userDrawn="1"/>
          </p:nvSpPr>
          <p:spPr>
            <a:xfrm>
              <a:off x="1451818" y="52685"/>
              <a:ext cx="870645" cy="5804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a:t>Legal Issues</a:t>
              </a:r>
            </a:p>
          </p:txBody>
        </p:sp>
      </p:grpSp>
      <p:grpSp>
        <p:nvGrpSpPr>
          <p:cNvPr id="16" name="Group 15"/>
          <p:cNvGrpSpPr/>
          <p:nvPr userDrawn="1"/>
        </p:nvGrpSpPr>
        <p:grpSpPr>
          <a:xfrm>
            <a:off x="6676430" y="6232029"/>
            <a:ext cx="1934765" cy="580429"/>
            <a:chOff x="2322462" y="52685"/>
            <a:chExt cx="1451074" cy="580429"/>
          </a:xfrm>
        </p:grpSpPr>
        <p:sp>
          <p:nvSpPr>
            <p:cNvPr id="17" name="Chevron 16"/>
            <p:cNvSpPr/>
            <p:nvPr userDrawn="1"/>
          </p:nvSpPr>
          <p:spPr>
            <a:xfrm>
              <a:off x="2322462" y="52685"/>
              <a:ext cx="1451074" cy="580429"/>
            </a:xfrm>
            <a:prstGeom prst="chevron">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8" name="Chevron 8"/>
            <p:cNvSpPr/>
            <p:nvPr userDrawn="1"/>
          </p:nvSpPr>
          <p:spPr>
            <a:xfrm>
              <a:off x="2612677" y="52685"/>
              <a:ext cx="870645" cy="5804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a:t>Retention/ Disposition</a:t>
              </a:r>
            </a:p>
          </p:txBody>
        </p:sp>
      </p:grpSp>
      <p:grpSp>
        <p:nvGrpSpPr>
          <p:cNvPr id="19" name="Group 18"/>
          <p:cNvGrpSpPr/>
          <p:nvPr userDrawn="1"/>
        </p:nvGrpSpPr>
        <p:grpSpPr>
          <a:xfrm>
            <a:off x="8224243" y="6232029"/>
            <a:ext cx="1934765" cy="580429"/>
            <a:chOff x="3483322" y="52685"/>
            <a:chExt cx="1451074" cy="580429"/>
          </a:xfrm>
        </p:grpSpPr>
        <p:sp>
          <p:nvSpPr>
            <p:cNvPr id="20" name="Chevron 19"/>
            <p:cNvSpPr/>
            <p:nvPr userDrawn="1"/>
          </p:nvSpPr>
          <p:spPr>
            <a:xfrm>
              <a:off x="3483322" y="52685"/>
              <a:ext cx="1451074" cy="580429"/>
            </a:xfrm>
            <a:prstGeom prst="chevron">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1" name="Chevron 10"/>
            <p:cNvSpPr/>
            <p:nvPr userDrawn="1"/>
          </p:nvSpPr>
          <p:spPr>
            <a:xfrm>
              <a:off x="3773537" y="52685"/>
              <a:ext cx="870645" cy="5804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b="0" kern="1200" cap="none" baseline="0"/>
                <a:t>Files</a:t>
              </a:r>
            </a:p>
          </p:txBody>
        </p:sp>
      </p:grpSp>
      <p:grpSp>
        <p:nvGrpSpPr>
          <p:cNvPr id="22" name="Group 21"/>
          <p:cNvGrpSpPr/>
          <p:nvPr userDrawn="1"/>
        </p:nvGrpSpPr>
        <p:grpSpPr>
          <a:xfrm>
            <a:off x="9772055" y="6232029"/>
            <a:ext cx="1934765" cy="580429"/>
            <a:chOff x="4644181" y="52685"/>
            <a:chExt cx="1451074" cy="580429"/>
          </a:xfrm>
        </p:grpSpPr>
        <p:sp>
          <p:nvSpPr>
            <p:cNvPr id="23" name="Chevron 22"/>
            <p:cNvSpPr/>
            <p:nvPr userDrawn="1"/>
          </p:nvSpPr>
          <p:spPr>
            <a:xfrm>
              <a:off x="4644181" y="52685"/>
              <a:ext cx="1451074" cy="580429"/>
            </a:xfrm>
            <a:prstGeom prst="chevron">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4" name="Chevron 12"/>
            <p:cNvSpPr/>
            <p:nvPr userDrawn="1"/>
          </p:nvSpPr>
          <p:spPr>
            <a:xfrm>
              <a:off x="4934396" y="52685"/>
              <a:ext cx="870645" cy="5804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b="1" kern="1200" cap="all" baseline="0"/>
                <a:t>Electronic Records</a:t>
              </a:r>
            </a:p>
          </p:txBody>
        </p:sp>
      </p:gr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0619" y="6189733"/>
            <a:ext cx="1981131" cy="576330"/>
          </a:xfrm>
          <a:prstGeom prst="rect">
            <a:avLst/>
          </a:prstGeom>
        </p:spPr>
      </p:pic>
    </p:spTree>
    <p:extLst>
      <p:ext uri="{BB962C8B-B14F-4D97-AF65-F5344CB8AC3E}">
        <p14:creationId xmlns:p14="http://schemas.microsoft.com/office/powerpoint/2010/main" val="64314623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no chevron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ucida Sans" panose="020B0602030504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Lucida Sans" panose="020B0602030504020204" pitchFamily="34" charset="0"/>
              </a:defRPr>
            </a:lvl1pPr>
            <a:lvl2pPr>
              <a:defRPr>
                <a:latin typeface="Lucida Sans" panose="020B0602030504020204" pitchFamily="34" charset="0"/>
              </a:defRPr>
            </a:lvl2pPr>
            <a:lvl3pPr>
              <a:defRPr>
                <a:latin typeface="Lucida Sans" panose="020B0602030504020204" pitchFamily="34" charset="0"/>
              </a:defRPr>
            </a:lvl3pPr>
            <a:lvl4pPr>
              <a:defRPr>
                <a:latin typeface="Lucida Sans" panose="020B0602030504020204" pitchFamily="34" charset="0"/>
              </a:defRPr>
            </a:lvl4pPr>
            <a:lvl5pPr>
              <a:defRPr>
                <a:latin typeface="Lucida Sans" panose="020B0602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5DDA3-E4E3-432F-8C3F-FB230B3F9BE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0619" y="6189733"/>
            <a:ext cx="1981131" cy="576330"/>
          </a:xfrm>
          <a:prstGeom prst="rect">
            <a:avLst/>
          </a:prstGeom>
        </p:spPr>
      </p:pic>
    </p:spTree>
    <p:extLst>
      <p:ext uri="{BB962C8B-B14F-4D97-AF65-F5344CB8AC3E}">
        <p14:creationId xmlns:p14="http://schemas.microsoft.com/office/powerpoint/2010/main" val="255739366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647C9-1BE5-4627-8C52-4453310A22DD}" type="datetimeFigureOut">
              <a:rPr lang="en-US" smtClean="0"/>
              <a:t>2/24/2022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A5DDA3-E4E3-432F-8C3F-FB230B3F9BEB}" type="slidenum">
              <a:rPr lang="en-US" smtClean="0"/>
              <a:t>‹#›</a:t>
            </a:fld>
            <a:endParaRPr lang="en-US"/>
          </a:p>
        </p:txBody>
      </p:sp>
    </p:spTree>
    <p:extLst>
      <p:ext uri="{BB962C8B-B14F-4D97-AF65-F5344CB8AC3E}">
        <p14:creationId xmlns:p14="http://schemas.microsoft.com/office/powerpoint/2010/main" val="225806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647C9-1BE5-4627-8C52-4453310A22DD}" type="datetimeFigureOut">
              <a:rPr lang="en-US" smtClean="0"/>
              <a:t>2/24/2022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A5DDA3-E4E3-432F-8C3F-FB230B3F9BEB}" type="slidenum">
              <a:rPr lang="en-US" smtClean="0"/>
              <a:t>‹#›</a:t>
            </a:fld>
            <a:endParaRPr lang="en-US"/>
          </a:p>
        </p:txBody>
      </p:sp>
    </p:spTree>
    <p:extLst>
      <p:ext uri="{BB962C8B-B14F-4D97-AF65-F5344CB8AC3E}">
        <p14:creationId xmlns:p14="http://schemas.microsoft.com/office/powerpoint/2010/main" val="1799153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1" r:id="rId5"/>
    <p:sldLayoutId id="2147483662" r:id="rId6"/>
    <p:sldLayoutId id="2147483664" r:id="rId7"/>
    <p:sldLayoutId id="2147483665" r:id="rId8"/>
    <p:sldLayoutId id="2147483655" r:id="rId9"/>
    <p:sldLayoutId id="2147483657" r:id="rId10"/>
    <p:sldLayoutId id="21474836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0.xml"/><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30.png"/><Relationship Id="rId7" Type="http://schemas.microsoft.com/office/2007/relationships/hdphoto" Target="../media/hdphoto2.wdp"/><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jpeg"/><Relationship Id="rId4" Type="http://schemas.microsoft.com/office/2007/relationships/hdphoto" Target="../media/hdphoto1.wdp"/><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ncdcr.gov/archives" TargetMode="External"/><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958975"/>
            <a:ext cx="7772400" cy="1470025"/>
          </a:xfrm>
        </p:spPr>
        <p:txBody>
          <a:bodyPr>
            <a:normAutofit/>
          </a:bodyPr>
          <a:lstStyle/>
          <a:p>
            <a:r>
              <a:rPr lang="en-US" b="1" dirty="0">
                <a:latin typeface="Work Sans" panose="020B0604020202020204" charset="0"/>
              </a:rPr>
              <a:t>Public Records Management</a:t>
            </a:r>
          </a:p>
        </p:txBody>
      </p:sp>
      <p:sp>
        <p:nvSpPr>
          <p:cNvPr id="3" name="Subtitle 2"/>
          <p:cNvSpPr>
            <a:spLocks noGrp="1"/>
          </p:cNvSpPr>
          <p:nvPr>
            <p:ph type="subTitle" idx="1"/>
          </p:nvPr>
        </p:nvSpPr>
        <p:spPr>
          <a:xfrm>
            <a:off x="2895600" y="5105400"/>
            <a:ext cx="6400800" cy="685800"/>
          </a:xfrm>
        </p:spPr>
        <p:txBody>
          <a:bodyPr>
            <a:normAutofit/>
          </a:bodyPr>
          <a:lstStyle/>
          <a:p>
            <a:pPr>
              <a:lnSpc>
                <a:spcPts val="1600"/>
              </a:lnSpc>
            </a:pPr>
            <a:r>
              <a:rPr lang="en-US" sz="2000" dirty="0">
                <a:solidFill>
                  <a:srgbClr val="31768B"/>
                </a:solidFill>
                <a:latin typeface="Lucida Sans" panose="020B0602040502020204" pitchFamily="34" charset="0"/>
              </a:rPr>
              <a:t>Mark Holland</a:t>
            </a:r>
          </a:p>
          <a:p>
            <a:pPr>
              <a:lnSpc>
                <a:spcPts val="1600"/>
              </a:lnSpc>
            </a:pPr>
            <a:r>
              <a:rPr lang="en-US" sz="2000" dirty="0">
                <a:solidFill>
                  <a:srgbClr val="31768B"/>
                </a:solidFill>
                <a:latin typeface="Lucida Sans" panose="020B0602040502020204" pitchFamily="34" charset="0"/>
              </a:rPr>
              <a:t>Supervisor, Records Analysis Unit</a:t>
            </a:r>
          </a:p>
        </p:txBody>
      </p:sp>
      <p:pic>
        <p:nvPicPr>
          <p:cNvPr id="1026" name="Picture 2" descr="http://www.worldatlas.com/webimage/countrys/namerica/usstates/outline/n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1118" y="304801"/>
            <a:ext cx="4648200" cy="17338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352800" y="3592572"/>
            <a:ext cx="5486400" cy="1200329"/>
          </a:xfrm>
          <a:prstGeom prst="rect">
            <a:avLst/>
          </a:prstGeom>
          <a:noFill/>
        </p:spPr>
        <p:txBody>
          <a:bodyPr wrap="square" rtlCol="0">
            <a:spAutoFit/>
          </a:bodyPr>
          <a:lstStyle/>
          <a:p>
            <a:pPr algn="ctr"/>
            <a:r>
              <a:rPr lang="en-US" sz="2400" b="1" dirty="0">
                <a:latin typeface="Work Sans" panose="020B0604020202020204" charset="0"/>
              </a:rPr>
              <a:t>North Carolina Permitting Personnel Association</a:t>
            </a:r>
          </a:p>
          <a:p>
            <a:pPr algn="ctr"/>
            <a:r>
              <a:rPr lang="en-US" sz="2400" b="1" dirty="0">
                <a:latin typeface="Work Sans" panose="020B0604020202020204" charset="0"/>
              </a:rPr>
              <a:t>February 24, 2022</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9208" y="5680730"/>
            <a:ext cx="3392019" cy="986770"/>
          </a:xfrm>
          <a:prstGeom prst="rect">
            <a:avLst/>
          </a:prstGeom>
        </p:spPr>
      </p:pic>
    </p:spTree>
    <p:extLst>
      <p:ext uri="{BB962C8B-B14F-4D97-AF65-F5344CB8AC3E}">
        <p14:creationId xmlns:p14="http://schemas.microsoft.com/office/powerpoint/2010/main" val="1649224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2470A6-4711-4B07-9C1B-5F609095FCCB}"/>
              </a:ext>
            </a:extLst>
          </p:cNvPr>
          <p:cNvPicPr>
            <a:picLocks noChangeAspect="1"/>
          </p:cNvPicPr>
          <p:nvPr/>
        </p:nvPicPr>
        <p:blipFill rotWithShape="1">
          <a:blip r:embed="rId4"/>
          <a:srcRect t="-1" b="62145"/>
          <a:stretch/>
        </p:blipFill>
        <p:spPr>
          <a:xfrm>
            <a:off x="1524000" y="0"/>
            <a:ext cx="9144000" cy="6858000"/>
          </a:xfrm>
          <a:prstGeom prst="rect">
            <a:avLst/>
          </a:prstGeom>
        </p:spPr>
      </p:pic>
      <p:sp>
        <p:nvSpPr>
          <p:cNvPr id="5" name="TextBox 4">
            <a:extLst>
              <a:ext uri="{FF2B5EF4-FFF2-40B4-BE49-F238E27FC236}">
                <a16:creationId xmlns:a16="http://schemas.microsoft.com/office/drawing/2014/main" id="{1862355C-0AF0-4BDB-AA5E-B66544D58CD9}"/>
              </a:ext>
            </a:extLst>
          </p:cNvPr>
          <p:cNvSpPr txBox="1"/>
          <p:nvPr/>
        </p:nvSpPr>
        <p:spPr>
          <a:xfrm>
            <a:off x="6343650" y="4987018"/>
            <a:ext cx="3824968" cy="523220"/>
          </a:xfrm>
          <a:prstGeom prst="rect">
            <a:avLst/>
          </a:prstGeom>
          <a:gradFill flip="none" rotWithShape="1">
            <a:gsLst>
              <a:gs pos="0">
                <a:srgbClr val="377C79">
                  <a:shade val="30000"/>
                  <a:satMod val="115000"/>
                </a:srgbClr>
              </a:gs>
              <a:gs pos="50000">
                <a:srgbClr val="377C79">
                  <a:shade val="67500"/>
                  <a:satMod val="115000"/>
                </a:srgbClr>
              </a:gs>
              <a:gs pos="100000">
                <a:srgbClr val="377C79">
                  <a:shade val="100000"/>
                  <a:satMod val="115000"/>
                </a:srgbClr>
              </a:gs>
            </a:gsLst>
            <a:lin ang="5400000" scaled="1"/>
            <a:tileRect/>
          </a:gradFill>
          <a:ln>
            <a:solidFill>
              <a:srgbClr val="529794"/>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prstClr val="white"/>
                </a:solidFill>
                <a:latin typeface="Calibri"/>
              </a:rPr>
              <a:t>http://archives.ncdcr.gov</a:t>
            </a:r>
          </a:p>
        </p:txBody>
      </p:sp>
      <p:pic>
        <p:nvPicPr>
          <p:cNvPr id="8" name="Picture 7">
            <a:extLst>
              <a:ext uri="{FF2B5EF4-FFF2-40B4-BE49-F238E27FC236}">
                <a16:creationId xmlns:a16="http://schemas.microsoft.com/office/drawing/2014/main" id="{227FA914-2BDE-4A71-BF44-E38BF2F9FB7A}"/>
              </a:ext>
            </a:extLst>
          </p:cNvPr>
          <p:cNvPicPr>
            <a:picLocks noChangeAspect="1"/>
          </p:cNvPicPr>
          <p:nvPr/>
        </p:nvPicPr>
        <p:blipFill>
          <a:blip r:embed="rId5"/>
          <a:stretch>
            <a:fillRect/>
          </a:stretch>
        </p:blipFill>
        <p:spPr>
          <a:xfrm>
            <a:off x="3764280" y="692276"/>
            <a:ext cx="1194286" cy="593524"/>
          </a:xfrm>
          <a:prstGeom prst="rect">
            <a:avLst/>
          </a:prstGeom>
        </p:spPr>
      </p:pic>
      <p:pic>
        <p:nvPicPr>
          <p:cNvPr id="12" name="Picture 11">
            <a:extLst>
              <a:ext uri="{FF2B5EF4-FFF2-40B4-BE49-F238E27FC236}">
                <a16:creationId xmlns:a16="http://schemas.microsoft.com/office/drawing/2014/main" id="{E1CF5537-3426-4FE3-AD97-333CC8F402F6}"/>
              </a:ext>
            </a:extLst>
          </p:cNvPr>
          <p:cNvPicPr>
            <a:picLocks noChangeAspect="1"/>
          </p:cNvPicPr>
          <p:nvPr/>
        </p:nvPicPr>
        <p:blipFill>
          <a:blip r:embed="rId6"/>
          <a:stretch>
            <a:fillRect/>
          </a:stretch>
        </p:blipFill>
        <p:spPr>
          <a:xfrm>
            <a:off x="1524000" y="1271017"/>
            <a:ext cx="9144000" cy="2352969"/>
          </a:xfrm>
          <a:prstGeom prst="rect">
            <a:avLst/>
          </a:prstGeom>
        </p:spPr>
      </p:pic>
      <p:pic>
        <p:nvPicPr>
          <p:cNvPr id="6" name="clicked">
            <a:extLst>
              <a:ext uri="{FF2B5EF4-FFF2-40B4-BE49-F238E27FC236}">
                <a16:creationId xmlns:a16="http://schemas.microsoft.com/office/drawing/2014/main" id="{E861CF8C-60D7-43B7-8FA4-E07B1A575B2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29848" y="986953"/>
            <a:ext cx="3429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Isosceles Triangle 8">
            <a:extLst>
              <a:ext uri="{FF2B5EF4-FFF2-40B4-BE49-F238E27FC236}">
                <a16:creationId xmlns:a16="http://schemas.microsoft.com/office/drawing/2014/main" id="{72471B05-2F80-4B41-8BB7-836E3D74B201}"/>
              </a:ext>
            </a:extLst>
          </p:cNvPr>
          <p:cNvSpPr/>
          <p:nvPr/>
        </p:nvSpPr>
        <p:spPr>
          <a:xfrm>
            <a:off x="4623817" y="921341"/>
            <a:ext cx="188119" cy="95863"/>
          </a:xfrm>
          <a:prstGeom prst="triangle">
            <a:avLst>
              <a:gd name="adj" fmla="val 100000"/>
            </a:avLst>
          </a:prstGeom>
          <a:solidFill>
            <a:srgbClr val="2F6361"/>
          </a:solidFill>
          <a:ln>
            <a:solidFill>
              <a:srgbClr val="2F6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solidFill>
                <a:prstClr val="white"/>
              </a:solidFill>
              <a:latin typeface="Calibri"/>
            </a:endParaRPr>
          </a:p>
        </p:txBody>
      </p:sp>
      <p:sp>
        <p:nvSpPr>
          <p:cNvPr id="10" name="Half Frame 9">
            <a:extLst>
              <a:ext uri="{FF2B5EF4-FFF2-40B4-BE49-F238E27FC236}">
                <a16:creationId xmlns:a16="http://schemas.microsoft.com/office/drawing/2014/main" id="{5E673149-AAAB-4BC3-BEFC-B15B40DB019E}"/>
              </a:ext>
            </a:extLst>
          </p:cNvPr>
          <p:cNvSpPr/>
          <p:nvPr/>
        </p:nvSpPr>
        <p:spPr>
          <a:xfrm rot="13500000">
            <a:off x="4696968" y="941832"/>
            <a:ext cx="54864" cy="54864"/>
          </a:xfrm>
          <a:prstGeom prst="halfFrame">
            <a:avLst>
              <a:gd name="adj1" fmla="val 0"/>
              <a:gd name="adj2" fmla="val 0"/>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solidFill>
                <a:prstClr val="black"/>
              </a:solidFill>
              <a:latin typeface="Calibri"/>
            </a:endParaRPr>
          </a:p>
        </p:txBody>
      </p:sp>
      <p:cxnSp>
        <p:nvCxnSpPr>
          <p:cNvPr id="15" name="Straight Connector 14">
            <a:extLst>
              <a:ext uri="{FF2B5EF4-FFF2-40B4-BE49-F238E27FC236}">
                <a16:creationId xmlns:a16="http://schemas.microsoft.com/office/drawing/2014/main" id="{867F3B0F-4519-4501-A3CC-6060C37E0DDE}"/>
              </a:ext>
            </a:extLst>
          </p:cNvPr>
          <p:cNvCxnSpPr>
            <a:cxnSpLocks/>
          </p:cNvCxnSpPr>
          <p:nvPr/>
        </p:nvCxnSpPr>
        <p:spPr>
          <a:xfrm flipH="1">
            <a:off x="4008773" y="2515961"/>
            <a:ext cx="123008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clicked">
            <a:extLst>
              <a:ext uri="{FF2B5EF4-FFF2-40B4-BE49-F238E27FC236}">
                <a16:creationId xmlns:a16="http://schemas.microsoft.com/office/drawing/2014/main" id="{D5CB8B01-9A7F-4963-B916-4B15D4C6376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89973" y="2418223"/>
            <a:ext cx="3429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50507709-7129-49B4-92AE-C4EBF296D18E}"/>
              </a:ext>
            </a:extLst>
          </p:cNvPr>
          <p:cNvPicPr>
            <a:picLocks noChangeAspect="1"/>
          </p:cNvPicPr>
          <p:nvPr/>
        </p:nvPicPr>
        <p:blipFill rotWithShape="1">
          <a:blip r:embed="rId8"/>
          <a:srcRect b="56101"/>
          <a:stretch/>
        </p:blipFill>
        <p:spPr>
          <a:xfrm>
            <a:off x="1524000" y="0"/>
            <a:ext cx="9144000" cy="6858000"/>
          </a:xfrm>
          <a:prstGeom prst="rect">
            <a:avLst/>
          </a:prstGeom>
        </p:spPr>
      </p:pic>
      <p:pic>
        <p:nvPicPr>
          <p:cNvPr id="17" name="Picture 16">
            <a:extLst>
              <a:ext uri="{FF2B5EF4-FFF2-40B4-BE49-F238E27FC236}">
                <a16:creationId xmlns:a16="http://schemas.microsoft.com/office/drawing/2014/main" id="{5F19F1D1-E24A-4E40-833C-6D2C96301357}"/>
              </a:ext>
            </a:extLst>
          </p:cNvPr>
          <p:cNvPicPr>
            <a:picLocks noChangeAspect="1"/>
          </p:cNvPicPr>
          <p:nvPr/>
        </p:nvPicPr>
        <p:blipFill>
          <a:blip r:embed="rId9"/>
          <a:stretch>
            <a:fillRect/>
          </a:stretch>
        </p:blipFill>
        <p:spPr>
          <a:xfrm>
            <a:off x="1985744" y="3007519"/>
            <a:ext cx="2655248" cy="1137964"/>
          </a:xfrm>
          <a:prstGeom prst="rect">
            <a:avLst/>
          </a:prstGeom>
        </p:spPr>
      </p:pic>
      <p:pic>
        <p:nvPicPr>
          <p:cNvPr id="18" name="clicked">
            <a:extLst>
              <a:ext uri="{FF2B5EF4-FFF2-40B4-BE49-F238E27FC236}">
                <a16:creationId xmlns:a16="http://schemas.microsoft.com/office/drawing/2014/main" id="{59A3BB2F-A0FB-475C-BA89-5A70C678913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41918" y="3779637"/>
            <a:ext cx="3429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57CBA952-5672-4DB8-BBAD-3B46975BB6DF}"/>
              </a:ext>
            </a:extLst>
          </p:cNvPr>
          <p:cNvPicPr>
            <a:picLocks noChangeAspect="1"/>
          </p:cNvPicPr>
          <p:nvPr/>
        </p:nvPicPr>
        <p:blipFill rotWithShape="1">
          <a:blip r:embed="rId10"/>
          <a:srcRect t="1426" b="27282"/>
          <a:stretch/>
        </p:blipFill>
        <p:spPr>
          <a:xfrm>
            <a:off x="1522814" y="555171"/>
            <a:ext cx="9145186" cy="25476436"/>
          </a:xfrm>
          <a:prstGeom prst="rect">
            <a:avLst/>
          </a:prstGeom>
        </p:spPr>
      </p:pic>
      <p:sp>
        <p:nvSpPr>
          <p:cNvPr id="20" name="Rectangle 19">
            <a:extLst>
              <a:ext uri="{FF2B5EF4-FFF2-40B4-BE49-F238E27FC236}">
                <a16:creationId xmlns:a16="http://schemas.microsoft.com/office/drawing/2014/main" id="{1BBB9DB6-C6B9-40DB-84F0-005BC7850C99}"/>
              </a:ext>
            </a:extLst>
          </p:cNvPr>
          <p:cNvSpPr/>
          <p:nvPr/>
        </p:nvSpPr>
        <p:spPr>
          <a:xfrm>
            <a:off x="7593488" y="2147540"/>
            <a:ext cx="2855468" cy="3108543"/>
          </a:xfrm>
          <a:prstGeom prst="rect">
            <a:avLst/>
          </a:prstGeom>
          <a:gradFill flip="none" rotWithShape="1">
            <a:gsLst>
              <a:gs pos="0">
                <a:srgbClr val="377C79">
                  <a:shade val="30000"/>
                  <a:satMod val="115000"/>
                </a:srgbClr>
              </a:gs>
              <a:gs pos="50000">
                <a:srgbClr val="377C79">
                  <a:shade val="67500"/>
                  <a:satMod val="115000"/>
                </a:srgbClr>
              </a:gs>
              <a:gs pos="100000">
                <a:srgbClr val="377C79">
                  <a:shade val="100000"/>
                  <a:satMod val="115000"/>
                </a:srgbClr>
              </a:gs>
            </a:gsLst>
            <a:lin ang="5400000" scaled="1"/>
            <a:tileRect/>
          </a:gradFill>
          <a:ln>
            <a:solidFill>
              <a:srgbClr val="529794"/>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prstClr val="white"/>
                </a:solidFill>
                <a:latin typeface="Calibri"/>
              </a:rPr>
              <a:t>http://archives.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prstClr val="white"/>
                </a:solidFill>
                <a:latin typeface="Calibri"/>
              </a:rPr>
              <a:t>ncdcr.gov/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prstClr val="white"/>
                </a:solidFill>
                <a:latin typeface="Calibri"/>
              </a:rPr>
              <a:t>government/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prstClr val="white"/>
                </a:solidFill>
                <a:latin typeface="Calibri"/>
              </a:rPr>
              <a:t>retention-schedules/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prstClr val="white"/>
                </a:solidFill>
                <a:latin typeface="Calibri"/>
              </a:rPr>
              <a:t>local-government-schedules</a:t>
            </a:r>
          </a:p>
        </p:txBody>
      </p:sp>
      <p:pic>
        <p:nvPicPr>
          <p:cNvPr id="3" name="Picture 2">
            <a:extLst>
              <a:ext uri="{FF2B5EF4-FFF2-40B4-BE49-F238E27FC236}">
                <a16:creationId xmlns:a16="http://schemas.microsoft.com/office/drawing/2014/main" id="{3C368A81-5D31-495B-9AD4-EC2B09A79476}"/>
              </a:ext>
            </a:extLst>
          </p:cNvPr>
          <p:cNvPicPr>
            <a:picLocks noChangeAspect="1"/>
          </p:cNvPicPr>
          <p:nvPr/>
        </p:nvPicPr>
        <p:blipFill>
          <a:blip r:embed="rId11"/>
          <a:stretch>
            <a:fillRect/>
          </a:stretch>
        </p:blipFill>
        <p:spPr>
          <a:xfrm>
            <a:off x="2008632" y="2130216"/>
            <a:ext cx="1673352" cy="758015"/>
          </a:xfrm>
          <a:prstGeom prst="rect">
            <a:avLst/>
          </a:prstGeom>
        </p:spPr>
      </p:pic>
      <p:pic>
        <p:nvPicPr>
          <p:cNvPr id="21" name="clicked">
            <a:extLst>
              <a:ext uri="{FF2B5EF4-FFF2-40B4-BE49-F238E27FC236}">
                <a16:creationId xmlns:a16="http://schemas.microsoft.com/office/drawing/2014/main" id="{D27789E3-DCA8-4506-B62D-7009F5BFE87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423220" y="2418222"/>
            <a:ext cx="3429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8D98F3DF-CDDF-436A-B46A-4F45A2EFEE30}"/>
              </a:ext>
            </a:extLst>
          </p:cNvPr>
          <p:cNvPicPr>
            <a:picLocks noChangeAspect="1"/>
          </p:cNvPicPr>
          <p:nvPr/>
        </p:nvPicPr>
        <p:blipFill rotWithShape="1">
          <a:blip r:embed="rId12"/>
          <a:srcRect t="2705" b="56228"/>
          <a:stretch/>
        </p:blipFill>
        <p:spPr>
          <a:xfrm>
            <a:off x="1522814" y="692276"/>
            <a:ext cx="9144000" cy="7733985"/>
          </a:xfrm>
          <a:prstGeom prst="rect">
            <a:avLst/>
          </a:prstGeom>
        </p:spPr>
      </p:pic>
    </p:spTree>
    <p:extLst>
      <p:ext uri="{BB962C8B-B14F-4D97-AF65-F5344CB8AC3E}">
        <p14:creationId xmlns:p14="http://schemas.microsoft.com/office/powerpoint/2010/main" val="7780367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60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grpId="0" nodeType="withEffect">
                                  <p:stCondLst>
                                    <p:cond delay="60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grpId="1" nodeType="withEffect">
                                  <p:stCondLst>
                                    <p:cond delay="600"/>
                                  </p:stCondLst>
                                  <p:childTnLst>
                                    <p:set>
                                      <p:cBhvr>
                                        <p:cTn id="15" dur="1" fill="hold">
                                          <p:stCondLst>
                                            <p:cond delay="0"/>
                                          </p:stCondLst>
                                        </p:cTn>
                                        <p:tgtEl>
                                          <p:spTgt spid="10"/>
                                        </p:tgtEl>
                                        <p:attrNameLst>
                                          <p:attrName>style.visibility</p:attrName>
                                        </p:attrNameLst>
                                      </p:cBhvr>
                                      <p:to>
                                        <p:strVal val="visible"/>
                                      </p:to>
                                    </p:set>
                                  </p:childTnLst>
                                </p:cTn>
                              </p:par>
                              <p:par>
                                <p:cTn id="16" presetID="10" presetClass="exit" presetSubtype="0" fill="hold" grpId="0"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par>
                          <p:cTn id="19" fill="hold">
                            <p:stCondLst>
                              <p:cond delay="1000"/>
                            </p:stCondLst>
                            <p:childTnLst>
                              <p:par>
                                <p:cTn id="20" presetID="6" presetClass="emph" presetSubtype="0" fill="remove" nodeType="afterEffect">
                                  <p:stCondLst>
                                    <p:cond delay="0"/>
                                  </p:stCondLst>
                                  <p:childTnLst>
                                    <p:animScale>
                                      <p:cBhvr>
                                        <p:cTn id="21" dur="50" fill="hold"/>
                                        <p:tgtEl>
                                          <p:spTgt spid="6"/>
                                        </p:tgtEl>
                                      </p:cBhvr>
                                      <p:by x="50000" y="50000"/>
                                    </p:animScale>
                                  </p:childTnLst>
                                </p:cTn>
                              </p:par>
                              <p:par>
                                <p:cTn id="22" presetID="8" presetClass="emph" presetSubtype="0" fill="hold" grpId="0" nodeType="withEffect">
                                  <p:stCondLst>
                                    <p:cond delay="50"/>
                                  </p:stCondLst>
                                  <p:childTnLst>
                                    <p:animRot by="10800000">
                                      <p:cBhvr>
                                        <p:cTn id="23" dur="200" fill="hold"/>
                                        <p:tgtEl>
                                          <p:spTgt spid="10"/>
                                        </p:tgtEl>
                                        <p:attrNameLst>
                                          <p:attrName>r</p:attrName>
                                        </p:attrNameLst>
                                      </p:cBhvr>
                                    </p:animRot>
                                  </p:childTnLst>
                                </p:cTn>
                              </p:par>
                              <p:par>
                                <p:cTn id="24" presetID="22" presetClass="entr" presetSubtype="1" fill="hold" nodeType="withEffect">
                                  <p:stCondLst>
                                    <p:cond delay="5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200"/>
                                        <p:tgtEl>
                                          <p:spTgt spid="12"/>
                                        </p:tgtEl>
                                      </p:cBhvr>
                                    </p:animEffect>
                                  </p:childTnLst>
                                </p:cTn>
                              </p:par>
                            </p:childTnLst>
                          </p:cTn>
                        </p:par>
                        <p:par>
                          <p:cTn id="27" fill="hold">
                            <p:stCondLst>
                              <p:cond delay="1250"/>
                            </p:stCondLst>
                            <p:childTnLst>
                              <p:par>
                                <p:cTn id="28" presetID="1" presetClass="exit" presetSubtype="0" fill="hold" nodeType="afterEffect">
                                  <p:stCondLst>
                                    <p:cond delay="100"/>
                                  </p:stCondLst>
                                  <p:childTnLst>
                                    <p:set>
                                      <p:cBhvr>
                                        <p:cTn id="29" dur="1" fill="hold">
                                          <p:stCondLst>
                                            <p:cond delay="0"/>
                                          </p:stCondLst>
                                        </p:cTn>
                                        <p:tgtEl>
                                          <p:spTgt spid="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1" presetClass="entr" presetSubtype="0" fill="hold" nodeType="withEffect">
                                  <p:stCondLst>
                                    <p:cond delay="800"/>
                                  </p:stCondLst>
                                  <p:childTnLst>
                                    <p:set>
                                      <p:cBhvr>
                                        <p:cTn id="38" dur="1" fill="hold">
                                          <p:stCondLst>
                                            <p:cond delay="0"/>
                                          </p:stCondLst>
                                        </p:cTn>
                                        <p:tgtEl>
                                          <p:spTgt spid="15"/>
                                        </p:tgtEl>
                                        <p:attrNameLst>
                                          <p:attrName>style.visibility</p:attrName>
                                        </p:attrNameLst>
                                      </p:cBhvr>
                                      <p:to>
                                        <p:strVal val="visible"/>
                                      </p:to>
                                    </p:set>
                                  </p:childTnLst>
                                </p:cTn>
                              </p:par>
                            </p:childTnLst>
                          </p:cTn>
                        </p:par>
                        <p:par>
                          <p:cTn id="39" fill="hold">
                            <p:stCondLst>
                              <p:cond delay="1000"/>
                            </p:stCondLst>
                            <p:childTnLst>
                              <p:par>
                                <p:cTn id="40" presetID="6" presetClass="emph" presetSubtype="0" fill="remove" nodeType="afterEffect">
                                  <p:stCondLst>
                                    <p:cond delay="0"/>
                                  </p:stCondLst>
                                  <p:childTnLst>
                                    <p:animScale>
                                      <p:cBhvr>
                                        <p:cTn id="41" dur="50" fill="hold"/>
                                        <p:tgtEl>
                                          <p:spTgt spid="13"/>
                                        </p:tgtEl>
                                      </p:cBhvr>
                                      <p:by x="50000" y="50000"/>
                                    </p:animScale>
                                  </p:childTnLst>
                                </p:cTn>
                              </p:par>
                            </p:childTnLst>
                          </p:cTn>
                        </p:par>
                        <p:par>
                          <p:cTn id="42" fill="hold">
                            <p:stCondLst>
                              <p:cond delay="1050"/>
                            </p:stCondLst>
                            <p:childTnLst>
                              <p:par>
                                <p:cTn id="43" presetID="10" presetClass="entr" presetSubtype="0"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1000" fill="hold"/>
                                        <p:tgtEl>
                                          <p:spTgt spid="18"/>
                                        </p:tgtEl>
                                        <p:attrNameLst>
                                          <p:attrName>ppt_y</p:attrName>
                                        </p:attrNameLst>
                                      </p:cBhvr>
                                      <p:tavLst>
                                        <p:tav tm="0">
                                          <p:val>
                                            <p:strVal val="#ppt_y+.1"/>
                                          </p:val>
                                        </p:tav>
                                        <p:tav tm="100000">
                                          <p:val>
                                            <p:strVal val="#ppt_y"/>
                                          </p:val>
                                        </p:tav>
                                      </p:tavLst>
                                    </p:anim>
                                  </p:childTnLst>
                                </p:cTn>
                              </p:par>
                              <p:par>
                                <p:cTn id="53" presetID="1" presetClass="entr" presetSubtype="0" fill="hold" nodeType="withEffect">
                                  <p:stCondLst>
                                    <p:cond delay="650"/>
                                  </p:stCondLst>
                                  <p:childTnLst>
                                    <p:set>
                                      <p:cBhvr>
                                        <p:cTn id="54" dur="1" fill="hold">
                                          <p:stCondLst>
                                            <p:cond delay="0"/>
                                          </p:stCondLst>
                                        </p:cTn>
                                        <p:tgtEl>
                                          <p:spTgt spid="17"/>
                                        </p:tgtEl>
                                        <p:attrNameLst>
                                          <p:attrName>style.visibility</p:attrName>
                                        </p:attrNameLst>
                                      </p:cBhvr>
                                      <p:to>
                                        <p:strVal val="visible"/>
                                      </p:to>
                                    </p:set>
                                  </p:childTnLst>
                                </p:cTn>
                              </p:par>
                            </p:childTnLst>
                          </p:cTn>
                        </p:par>
                        <p:par>
                          <p:cTn id="55" fill="hold">
                            <p:stCondLst>
                              <p:cond delay="1000"/>
                            </p:stCondLst>
                            <p:childTnLst>
                              <p:par>
                                <p:cTn id="56" presetID="6" presetClass="emph" presetSubtype="0" fill="remove" nodeType="afterEffect">
                                  <p:stCondLst>
                                    <p:cond delay="0"/>
                                  </p:stCondLst>
                                  <p:childTnLst>
                                    <p:animScale>
                                      <p:cBhvr>
                                        <p:cTn id="57" dur="50" fill="hold"/>
                                        <p:tgtEl>
                                          <p:spTgt spid="18"/>
                                        </p:tgtEl>
                                      </p:cBhvr>
                                      <p:by x="50000" y="50000"/>
                                    </p:animScale>
                                  </p:childTnLst>
                                </p:cTn>
                              </p:par>
                            </p:childTnLst>
                          </p:cTn>
                        </p:par>
                        <p:par>
                          <p:cTn id="58" fill="hold">
                            <p:stCondLst>
                              <p:cond delay="1050"/>
                            </p:stCondLst>
                            <p:childTnLst>
                              <p:par>
                                <p:cTn id="59" presetID="10" presetClass="entr" presetSubtype="0"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500"/>
                                        <p:tgtEl>
                                          <p:spTgt spid="2"/>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path" presetSubtype="0" accel="50000" decel="50000" fill="hold" nodeType="clickEffect">
                                  <p:stCondLst>
                                    <p:cond delay="0"/>
                                  </p:stCondLst>
                                  <p:childTnLst>
                                    <p:animMotion origin="layout" path="M 3.61111E-6 4.07407E-6 L 3.61111E-6 -1.18079 " pathEditMode="relative" rAng="0" ptsTypes="AA">
                                      <p:cBhvr>
                                        <p:cTn id="65" dur="2000" fill="hold"/>
                                        <p:tgtEl>
                                          <p:spTgt spid="2"/>
                                        </p:tgtEl>
                                        <p:attrNameLst>
                                          <p:attrName>ppt_x</p:attrName>
                                          <p:attrName>ppt_y</p:attrName>
                                        </p:attrNameLst>
                                      </p:cBhvr>
                                      <p:rCtr x="0" y="-59051"/>
                                    </p:animMotion>
                                  </p:childTnLst>
                                </p:cTn>
                              </p:par>
                            </p:childTnLst>
                          </p:cTn>
                        </p:par>
                        <p:par>
                          <p:cTn id="66" fill="hold">
                            <p:stCondLst>
                              <p:cond delay="2000"/>
                            </p:stCondLst>
                            <p:childTnLst>
                              <p:par>
                                <p:cTn id="67" presetID="10"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500"/>
                                        <p:tgtEl>
                                          <p:spTgt spid="20"/>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1000"/>
                                        <p:tgtEl>
                                          <p:spTgt spid="21"/>
                                        </p:tgtEl>
                                      </p:cBhvr>
                                    </p:animEffect>
                                    <p:anim calcmode="lin" valueType="num">
                                      <p:cBhvr>
                                        <p:cTn id="75" dur="1000" fill="hold"/>
                                        <p:tgtEl>
                                          <p:spTgt spid="21"/>
                                        </p:tgtEl>
                                        <p:attrNameLst>
                                          <p:attrName>ppt_x</p:attrName>
                                        </p:attrNameLst>
                                      </p:cBhvr>
                                      <p:tavLst>
                                        <p:tav tm="0">
                                          <p:val>
                                            <p:strVal val="#ppt_x"/>
                                          </p:val>
                                        </p:tav>
                                        <p:tav tm="100000">
                                          <p:val>
                                            <p:strVal val="#ppt_x"/>
                                          </p:val>
                                        </p:tav>
                                      </p:tavLst>
                                    </p:anim>
                                    <p:anim calcmode="lin" valueType="num">
                                      <p:cBhvr>
                                        <p:cTn id="76" dur="1000" fill="hold"/>
                                        <p:tgtEl>
                                          <p:spTgt spid="21"/>
                                        </p:tgtEl>
                                        <p:attrNameLst>
                                          <p:attrName>ppt_y</p:attrName>
                                        </p:attrNameLst>
                                      </p:cBhvr>
                                      <p:tavLst>
                                        <p:tav tm="0">
                                          <p:val>
                                            <p:strVal val="#ppt_y+.1"/>
                                          </p:val>
                                        </p:tav>
                                        <p:tav tm="100000">
                                          <p:val>
                                            <p:strVal val="#ppt_y"/>
                                          </p:val>
                                        </p:tav>
                                      </p:tavLst>
                                    </p:anim>
                                  </p:childTnLst>
                                </p:cTn>
                              </p:par>
                              <p:par>
                                <p:cTn id="77" presetID="1" presetClass="entr" presetSubtype="0"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childTnLst>
                                </p:cTn>
                              </p:par>
                            </p:childTnLst>
                          </p:cTn>
                        </p:par>
                        <p:par>
                          <p:cTn id="79" fill="hold">
                            <p:stCondLst>
                              <p:cond delay="1000"/>
                            </p:stCondLst>
                            <p:childTnLst>
                              <p:par>
                                <p:cTn id="80" presetID="6" presetClass="emph" presetSubtype="0" fill="remove" nodeType="afterEffect">
                                  <p:stCondLst>
                                    <p:cond delay="0"/>
                                  </p:stCondLst>
                                  <p:childTnLst>
                                    <p:animScale>
                                      <p:cBhvr>
                                        <p:cTn id="81" dur="50" fill="hold"/>
                                        <p:tgtEl>
                                          <p:spTgt spid="21"/>
                                        </p:tgtEl>
                                      </p:cBhvr>
                                      <p:by x="50000" y="50000"/>
                                    </p:animScale>
                                  </p:childTnLst>
                                </p:cTn>
                              </p:par>
                            </p:childTnLst>
                          </p:cTn>
                        </p:par>
                        <p:par>
                          <p:cTn id="82" fill="hold">
                            <p:stCondLst>
                              <p:cond delay="1050"/>
                            </p:stCondLst>
                            <p:childTnLst>
                              <p:par>
                                <p:cTn id="83" presetID="10" presetClass="entr" presetSubtype="0" fill="hold" nodeType="after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fade">
                                      <p:cBhvr>
                                        <p:cTn id="85" dur="500"/>
                                        <p:tgtEl>
                                          <p:spTgt spid="11"/>
                                        </p:tgtEl>
                                      </p:cBhvr>
                                    </p:animEffect>
                                  </p:childTnLst>
                                </p:cTn>
                              </p:par>
                              <p:par>
                                <p:cTn id="86" presetID="10" presetClass="exit" presetSubtype="0" fill="hold" nodeType="withEffect">
                                  <p:stCondLst>
                                    <p:cond delay="0"/>
                                  </p:stCondLst>
                                  <p:childTnLst>
                                    <p:animEffect transition="out" filter="fade">
                                      <p:cBhvr>
                                        <p:cTn id="87" dur="500"/>
                                        <p:tgtEl>
                                          <p:spTgt spid="2"/>
                                        </p:tgtEl>
                                      </p:cBhvr>
                                    </p:animEffect>
                                    <p:set>
                                      <p:cBhvr>
                                        <p:cTn id="8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0" grpId="1"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41FBB4-DF71-4018-A821-DA4934C411A1}"/>
              </a:ext>
            </a:extLst>
          </p:cNvPr>
          <p:cNvPicPr>
            <a:picLocks noChangeAspect="1"/>
          </p:cNvPicPr>
          <p:nvPr/>
        </p:nvPicPr>
        <p:blipFill>
          <a:blip r:embed="rId3"/>
          <a:stretch>
            <a:fillRect/>
          </a:stretch>
        </p:blipFill>
        <p:spPr>
          <a:xfrm>
            <a:off x="1676401" y="221827"/>
            <a:ext cx="4707853" cy="5836816"/>
          </a:xfrm>
          <a:prstGeom prst="rect">
            <a:avLst/>
          </a:prstGeom>
        </p:spPr>
      </p:pic>
      <p:pic>
        <p:nvPicPr>
          <p:cNvPr id="5" name="Picture 4">
            <a:extLst>
              <a:ext uri="{FF2B5EF4-FFF2-40B4-BE49-F238E27FC236}">
                <a16:creationId xmlns:a16="http://schemas.microsoft.com/office/drawing/2014/main" id="{BDF3A445-8D1C-42A1-B14A-92B7897E1D25}"/>
              </a:ext>
            </a:extLst>
          </p:cNvPr>
          <p:cNvPicPr>
            <a:picLocks noChangeAspect="1"/>
          </p:cNvPicPr>
          <p:nvPr/>
        </p:nvPicPr>
        <p:blipFill>
          <a:blip r:embed="rId4"/>
          <a:stretch>
            <a:fillRect/>
          </a:stretch>
        </p:blipFill>
        <p:spPr>
          <a:xfrm>
            <a:off x="2209800" y="116357"/>
            <a:ext cx="5081142" cy="6047756"/>
          </a:xfrm>
          <a:prstGeom prst="rect">
            <a:avLst/>
          </a:prstGeom>
        </p:spPr>
      </p:pic>
      <p:pic>
        <p:nvPicPr>
          <p:cNvPr id="2" name="Picture 1">
            <a:extLst>
              <a:ext uri="{FF2B5EF4-FFF2-40B4-BE49-F238E27FC236}">
                <a16:creationId xmlns:a16="http://schemas.microsoft.com/office/drawing/2014/main" id="{AFFD6F84-B8CE-456F-B7A7-23E3D3C093BD}"/>
              </a:ext>
            </a:extLst>
          </p:cNvPr>
          <p:cNvPicPr>
            <a:picLocks noChangeAspect="1"/>
          </p:cNvPicPr>
          <p:nvPr/>
        </p:nvPicPr>
        <p:blipFill>
          <a:blip r:embed="rId5"/>
          <a:stretch>
            <a:fillRect/>
          </a:stretch>
        </p:blipFill>
        <p:spPr>
          <a:xfrm>
            <a:off x="1676400" y="1548053"/>
            <a:ext cx="8830868" cy="3184365"/>
          </a:xfrm>
          <a:prstGeom prst="rect">
            <a:avLst/>
          </a:prstGeom>
        </p:spPr>
      </p:pic>
      <p:pic>
        <p:nvPicPr>
          <p:cNvPr id="3" name="Picture 2">
            <a:extLst>
              <a:ext uri="{FF2B5EF4-FFF2-40B4-BE49-F238E27FC236}">
                <a16:creationId xmlns:a16="http://schemas.microsoft.com/office/drawing/2014/main" id="{4B159D47-65F8-48E1-8F19-86913EBC7778}"/>
              </a:ext>
            </a:extLst>
          </p:cNvPr>
          <p:cNvPicPr>
            <a:picLocks noChangeAspect="1"/>
          </p:cNvPicPr>
          <p:nvPr/>
        </p:nvPicPr>
        <p:blipFill>
          <a:blip r:embed="rId6"/>
          <a:stretch>
            <a:fillRect/>
          </a:stretch>
        </p:blipFill>
        <p:spPr>
          <a:xfrm>
            <a:off x="2590801" y="1"/>
            <a:ext cx="4858933" cy="6200169"/>
          </a:xfrm>
          <a:prstGeom prst="rect">
            <a:avLst/>
          </a:prstGeom>
        </p:spPr>
      </p:pic>
      <p:pic>
        <p:nvPicPr>
          <p:cNvPr id="8" name="Picture 7">
            <a:extLst>
              <a:ext uri="{FF2B5EF4-FFF2-40B4-BE49-F238E27FC236}">
                <a16:creationId xmlns:a16="http://schemas.microsoft.com/office/drawing/2014/main" id="{CCB3E46D-0453-425B-9A9B-52D7BED3B0CD}"/>
              </a:ext>
            </a:extLst>
          </p:cNvPr>
          <p:cNvPicPr>
            <a:picLocks noChangeAspect="1"/>
          </p:cNvPicPr>
          <p:nvPr/>
        </p:nvPicPr>
        <p:blipFill>
          <a:blip r:embed="rId7"/>
          <a:stretch>
            <a:fillRect/>
          </a:stretch>
        </p:blipFill>
        <p:spPr>
          <a:xfrm>
            <a:off x="3099942" y="26563"/>
            <a:ext cx="5029200" cy="6173606"/>
          </a:xfrm>
          <a:prstGeom prst="rect">
            <a:avLst/>
          </a:prstGeom>
        </p:spPr>
      </p:pic>
    </p:spTree>
    <p:extLst>
      <p:ext uri="{BB962C8B-B14F-4D97-AF65-F5344CB8AC3E}">
        <p14:creationId xmlns:p14="http://schemas.microsoft.com/office/powerpoint/2010/main" val="1929272360"/>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rmAutofit/>
          </a:bodyPr>
          <a:lstStyle/>
          <a:p>
            <a:r>
              <a:rPr lang="en-US">
                <a:latin typeface="Lucida Sans"/>
              </a:rPr>
              <a:t>General Records Schedule</a:t>
            </a:r>
          </a:p>
        </p:txBody>
      </p:sp>
      <p:pic>
        <p:nvPicPr>
          <p:cNvPr id="6" name="Picture 5">
            <a:extLst>
              <a:ext uri="{FF2B5EF4-FFF2-40B4-BE49-F238E27FC236}">
                <a16:creationId xmlns:a16="http://schemas.microsoft.com/office/drawing/2014/main" id="{C38EA8E1-A047-4359-8FDB-77A316252B3F}"/>
              </a:ext>
            </a:extLst>
          </p:cNvPr>
          <p:cNvPicPr>
            <a:picLocks noChangeAspect="1"/>
          </p:cNvPicPr>
          <p:nvPr/>
        </p:nvPicPr>
        <p:blipFill>
          <a:blip r:embed="rId3"/>
          <a:stretch>
            <a:fillRect/>
          </a:stretch>
        </p:blipFill>
        <p:spPr>
          <a:xfrm>
            <a:off x="3411444" y="1028699"/>
            <a:ext cx="5306029" cy="5198619"/>
          </a:xfrm>
          <a:prstGeom prst="rect">
            <a:avLst/>
          </a:prstGeom>
        </p:spPr>
      </p:pic>
    </p:spTree>
    <p:extLst>
      <p:ext uri="{BB962C8B-B14F-4D97-AF65-F5344CB8AC3E}">
        <p14:creationId xmlns:p14="http://schemas.microsoft.com/office/powerpoint/2010/main" val="1129498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437" y="1257300"/>
            <a:ext cx="11079876" cy="4349975"/>
          </a:xfrm>
          <a:prstGeom prst="rect">
            <a:avLst/>
          </a:prstGeom>
        </p:spPr>
      </p:pic>
      <p:sp>
        <p:nvSpPr>
          <p:cNvPr id="2" name="Title 1"/>
          <p:cNvSpPr>
            <a:spLocks noGrp="1"/>
          </p:cNvSpPr>
          <p:nvPr>
            <p:ph type="title"/>
          </p:nvPr>
        </p:nvSpPr>
        <p:spPr>
          <a:xfrm>
            <a:off x="1981200" y="0"/>
            <a:ext cx="8229600" cy="1143000"/>
          </a:xfrm>
        </p:spPr>
        <p:txBody>
          <a:bodyPr>
            <a:normAutofit/>
          </a:bodyPr>
          <a:lstStyle/>
          <a:p>
            <a:r>
              <a:rPr lang="en-US">
                <a:latin typeface="Lucida Sans"/>
              </a:rPr>
              <a:t>Local Records Schedules</a:t>
            </a:r>
          </a:p>
        </p:txBody>
      </p:sp>
      <p:sp>
        <p:nvSpPr>
          <p:cNvPr id="13" name="Oval 12">
            <a:extLst>
              <a:ext uri="{FF2B5EF4-FFF2-40B4-BE49-F238E27FC236}">
                <a16:creationId xmlns:a16="http://schemas.microsoft.com/office/drawing/2014/main" id="{1F744636-4DAA-4C18-BAB9-760128392AA1}"/>
              </a:ext>
            </a:extLst>
          </p:cNvPr>
          <p:cNvSpPr/>
          <p:nvPr/>
        </p:nvSpPr>
        <p:spPr>
          <a:xfrm>
            <a:off x="5514973" y="2428879"/>
            <a:ext cx="4057649" cy="533399"/>
          </a:xfrm>
          <a:prstGeom prst="ellipse">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Oval 13">
            <a:extLst>
              <a:ext uri="{FF2B5EF4-FFF2-40B4-BE49-F238E27FC236}">
                <a16:creationId xmlns:a16="http://schemas.microsoft.com/office/drawing/2014/main" id="{FF0D964B-D347-46B5-8D67-72E442A67D58}"/>
              </a:ext>
            </a:extLst>
          </p:cNvPr>
          <p:cNvSpPr/>
          <p:nvPr/>
        </p:nvSpPr>
        <p:spPr>
          <a:xfrm>
            <a:off x="10372394" y="1730378"/>
            <a:ext cx="836113" cy="403233"/>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Oval 14">
            <a:extLst>
              <a:ext uri="{FF2B5EF4-FFF2-40B4-BE49-F238E27FC236}">
                <a16:creationId xmlns:a16="http://schemas.microsoft.com/office/drawing/2014/main" id="{032DA2EC-8EC1-4683-9866-94C68C3F57E8}"/>
              </a:ext>
            </a:extLst>
          </p:cNvPr>
          <p:cNvSpPr/>
          <p:nvPr/>
        </p:nvSpPr>
        <p:spPr>
          <a:xfrm>
            <a:off x="6567485" y="1755793"/>
            <a:ext cx="2333627" cy="3810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Oval 15">
            <a:extLst>
              <a:ext uri="{FF2B5EF4-FFF2-40B4-BE49-F238E27FC236}">
                <a16:creationId xmlns:a16="http://schemas.microsoft.com/office/drawing/2014/main" id="{0E79F7F3-BA04-4DAA-8C0F-F563B4450BC4}"/>
              </a:ext>
            </a:extLst>
          </p:cNvPr>
          <p:cNvSpPr/>
          <p:nvPr/>
        </p:nvSpPr>
        <p:spPr>
          <a:xfrm>
            <a:off x="2604178" y="1752611"/>
            <a:ext cx="1828800" cy="3810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806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22383"/>
            <a:ext cx="10972800" cy="784617"/>
          </a:xfrm>
        </p:spPr>
        <p:txBody>
          <a:bodyPr>
            <a:normAutofit fontScale="90000"/>
          </a:bodyPr>
          <a:lstStyle/>
          <a:p>
            <a:r>
              <a:rPr lang="en-US" dirty="0"/>
              <a:t>Code Enforcement and Inspection Records</a:t>
            </a:r>
          </a:p>
        </p:txBody>
      </p:sp>
      <p:pic>
        <p:nvPicPr>
          <p:cNvPr id="8" name="Content Placeholder 7">
            <a:extLst>
              <a:ext uri="{FF2B5EF4-FFF2-40B4-BE49-F238E27FC236}">
                <a16:creationId xmlns:a16="http://schemas.microsoft.com/office/drawing/2014/main" id="{3461598B-18DA-415B-963C-1BB3E98CE1E8}"/>
              </a:ext>
            </a:extLst>
          </p:cNvPr>
          <p:cNvPicPr>
            <a:picLocks noGrp="1" noChangeAspect="1"/>
          </p:cNvPicPr>
          <p:nvPr>
            <p:ph idx="1"/>
          </p:nvPr>
        </p:nvPicPr>
        <p:blipFill>
          <a:blip r:embed="rId2"/>
          <a:stretch>
            <a:fillRect/>
          </a:stretch>
        </p:blipFill>
        <p:spPr>
          <a:xfrm>
            <a:off x="1793478" y="1355756"/>
            <a:ext cx="8315331" cy="4525963"/>
          </a:xfrm>
        </p:spPr>
      </p:pic>
      <p:pic>
        <p:nvPicPr>
          <p:cNvPr id="15" name="Picture 14">
            <a:extLst>
              <a:ext uri="{FF2B5EF4-FFF2-40B4-BE49-F238E27FC236}">
                <a16:creationId xmlns:a16="http://schemas.microsoft.com/office/drawing/2014/main" id="{4C0D3869-2B06-407D-8B21-F4D02F60B4F8}"/>
              </a:ext>
            </a:extLst>
          </p:cNvPr>
          <p:cNvPicPr>
            <a:picLocks noChangeAspect="1"/>
          </p:cNvPicPr>
          <p:nvPr/>
        </p:nvPicPr>
        <p:blipFill>
          <a:blip r:embed="rId3"/>
          <a:stretch>
            <a:fillRect/>
          </a:stretch>
        </p:blipFill>
        <p:spPr>
          <a:xfrm>
            <a:off x="1793478" y="1355756"/>
            <a:ext cx="8315331" cy="4512953"/>
          </a:xfrm>
          <a:prstGeom prst="rect">
            <a:avLst/>
          </a:prstGeom>
        </p:spPr>
      </p:pic>
      <p:pic>
        <p:nvPicPr>
          <p:cNvPr id="17" name="Picture 16">
            <a:extLst>
              <a:ext uri="{FF2B5EF4-FFF2-40B4-BE49-F238E27FC236}">
                <a16:creationId xmlns:a16="http://schemas.microsoft.com/office/drawing/2014/main" id="{CC8B973A-E979-4F9D-971B-8FF797386F54}"/>
              </a:ext>
            </a:extLst>
          </p:cNvPr>
          <p:cNvPicPr>
            <a:picLocks noChangeAspect="1"/>
          </p:cNvPicPr>
          <p:nvPr/>
        </p:nvPicPr>
        <p:blipFill>
          <a:blip r:embed="rId4"/>
          <a:stretch>
            <a:fillRect/>
          </a:stretch>
        </p:blipFill>
        <p:spPr>
          <a:xfrm>
            <a:off x="1793478" y="1355756"/>
            <a:ext cx="8315331" cy="4512953"/>
          </a:xfrm>
          <a:prstGeom prst="rect">
            <a:avLst/>
          </a:prstGeom>
        </p:spPr>
      </p:pic>
    </p:spTree>
    <p:extLst>
      <p:ext uri="{BB962C8B-B14F-4D97-AF65-F5344CB8AC3E}">
        <p14:creationId xmlns:p14="http://schemas.microsoft.com/office/powerpoint/2010/main" val="359953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normAutofit/>
          </a:bodyPr>
          <a:lstStyle/>
          <a:p>
            <a:r>
              <a:rPr lang="en-US">
                <a:latin typeface="Lucida Sans"/>
              </a:rPr>
              <a:t>Reference Value</a:t>
            </a:r>
          </a:p>
        </p:txBody>
      </p:sp>
      <p:sp>
        <p:nvSpPr>
          <p:cNvPr id="3" name="Content Placeholder 2"/>
          <p:cNvSpPr>
            <a:spLocks noGrp="1"/>
          </p:cNvSpPr>
          <p:nvPr>
            <p:ph idx="1"/>
          </p:nvPr>
        </p:nvSpPr>
        <p:spPr>
          <a:xfrm>
            <a:off x="5638800" y="1524001"/>
            <a:ext cx="4572000" cy="4602163"/>
          </a:xfrm>
        </p:spPr>
        <p:txBody>
          <a:bodyPr>
            <a:normAutofit fontScale="85000" lnSpcReduction="20000"/>
          </a:bodyPr>
          <a:lstStyle/>
          <a:p>
            <a:pPr marL="0" indent="0">
              <a:buNone/>
            </a:pPr>
            <a:r>
              <a:rPr lang="en-US"/>
              <a:t>Establish and enforce internal policies setting minimum retention periods for records with the disposition instruction “destroy in office when reference value ends.” Without the establishment of these policies, the office is not authorized by the Department of Natural and Cultural Resources to destroy these records.</a:t>
            </a:r>
          </a:p>
          <a:p>
            <a:endParaRPr lang="en-US"/>
          </a:p>
        </p:txBody>
      </p:sp>
      <p:pic>
        <p:nvPicPr>
          <p:cNvPr id="5" name="Picture 4">
            <a:extLst>
              <a:ext uri="{FF2B5EF4-FFF2-40B4-BE49-F238E27FC236}">
                <a16:creationId xmlns:a16="http://schemas.microsoft.com/office/drawing/2014/main" id="{099F8C11-8D5B-4606-9AF2-1C417F55DED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635" r="13637"/>
          <a:stretch/>
        </p:blipFill>
        <p:spPr>
          <a:xfrm>
            <a:off x="1981201" y="2057400"/>
            <a:ext cx="3389485" cy="3107028"/>
          </a:xfrm>
          <a:prstGeom prst="rect">
            <a:avLst/>
          </a:prstGeom>
          <a:ln w="38100" cap="sq">
            <a:solidFill>
              <a:schemeClr val="accent4"/>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8140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a:t>Search</a:t>
            </a:r>
          </a:p>
        </p:txBody>
      </p:sp>
      <p:pic>
        <p:nvPicPr>
          <p:cNvPr id="8" name="Content Placeholder 7">
            <a:extLst>
              <a:ext uri="{FF2B5EF4-FFF2-40B4-BE49-F238E27FC236}">
                <a16:creationId xmlns:a16="http://schemas.microsoft.com/office/drawing/2014/main" id="{B9F9A677-BD30-4FC5-9D26-7E71BD7F63AA}"/>
              </a:ext>
            </a:extLst>
          </p:cNvPr>
          <p:cNvPicPr>
            <a:picLocks noGrp="1" noChangeAspect="1"/>
          </p:cNvPicPr>
          <p:nvPr>
            <p:ph idx="1"/>
          </p:nvPr>
        </p:nvPicPr>
        <p:blipFill>
          <a:blip r:embed="rId3"/>
          <a:stretch>
            <a:fillRect/>
          </a:stretch>
        </p:blipFill>
        <p:spPr>
          <a:xfrm>
            <a:off x="2170690" y="838200"/>
            <a:ext cx="8040110" cy="5313142"/>
          </a:xfrm>
          <a:prstGeom prst="rect">
            <a:avLst/>
          </a:prstGeom>
        </p:spPr>
      </p:pic>
      <p:sp>
        <p:nvSpPr>
          <p:cNvPr id="9" name="Oval 8">
            <a:extLst>
              <a:ext uri="{FF2B5EF4-FFF2-40B4-BE49-F238E27FC236}">
                <a16:creationId xmlns:a16="http://schemas.microsoft.com/office/drawing/2014/main" id="{044DD29A-27EC-40CC-8BA7-1EB5477B5C61}"/>
              </a:ext>
            </a:extLst>
          </p:cNvPr>
          <p:cNvSpPr/>
          <p:nvPr/>
        </p:nvSpPr>
        <p:spPr>
          <a:xfrm>
            <a:off x="8382000" y="1219201"/>
            <a:ext cx="609600" cy="281043"/>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id="{C8F2D11B-2BF6-49D3-8E5A-CF16293C8163}"/>
              </a:ext>
            </a:extLst>
          </p:cNvPr>
          <p:cNvSpPr/>
          <p:nvPr/>
        </p:nvSpPr>
        <p:spPr>
          <a:xfrm>
            <a:off x="3657600" y="2971800"/>
            <a:ext cx="533400" cy="2286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240592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a:latin typeface="Lucida Sans"/>
              </a:rPr>
              <a:t>Using the Index</a:t>
            </a:r>
            <a:endParaRPr lang="en-US"/>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35229" y="1392302"/>
            <a:ext cx="7575521" cy="4073395"/>
          </a:xfrm>
        </p:spPr>
      </p:pic>
    </p:spTree>
    <p:extLst>
      <p:ext uri="{BB962C8B-B14F-4D97-AF65-F5344CB8AC3E}">
        <p14:creationId xmlns:p14="http://schemas.microsoft.com/office/powerpoint/2010/main" val="3991020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3600" y="2209800"/>
            <a:ext cx="4114800" cy="1938992"/>
          </a:xfrm>
          <a:prstGeom prst="rect">
            <a:avLst/>
          </a:prstGeom>
          <a:noFill/>
        </p:spPr>
        <p:txBody>
          <a:bodyPr wrap="square" rtlCol="0">
            <a:spAutoFit/>
          </a:bodyPr>
          <a:lstStyle/>
          <a:p>
            <a:pPr algn="ctr"/>
            <a:r>
              <a:rPr lang="en-US" sz="4000"/>
              <a:t>What starts the clock on the retention period?</a:t>
            </a:r>
          </a:p>
        </p:txBody>
      </p:sp>
      <p:sp>
        <p:nvSpPr>
          <p:cNvPr id="2" name="Title 1"/>
          <p:cNvSpPr>
            <a:spLocks noGrp="1"/>
          </p:cNvSpPr>
          <p:nvPr>
            <p:ph type="title"/>
          </p:nvPr>
        </p:nvSpPr>
        <p:spPr>
          <a:xfrm>
            <a:off x="1981200" y="76200"/>
            <a:ext cx="8229600" cy="1143000"/>
          </a:xfrm>
        </p:spPr>
        <p:txBody>
          <a:bodyPr/>
          <a:lstStyle/>
          <a:p>
            <a:r>
              <a:rPr lang="en-US"/>
              <a:t>Triggers</a:t>
            </a:r>
          </a:p>
        </p:txBody>
      </p:sp>
      <p:sp>
        <p:nvSpPr>
          <p:cNvPr id="3" name="Rectangle 2"/>
          <p:cNvSpPr/>
          <p:nvPr/>
        </p:nvSpPr>
        <p:spPr>
          <a:xfrm>
            <a:off x="1981201" y="2231571"/>
            <a:ext cx="4343523" cy="2057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26" name="Picture 2" descr="C:\Users\cbailey7\AppData\Local\Microsoft\Windows\Temporary Internet Files\Content.IE5\D282VUVH\MP900430959[1].jp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887046" y="1418811"/>
            <a:ext cx="3323754" cy="4525963"/>
          </a:xfrm>
          <a:prstGeom prst="rect">
            <a:avLst/>
          </a:prstGeom>
          <a:noFill/>
          <a:ln w="57150" cmpd="tri">
            <a:solidFill>
              <a:schemeClr val="bg1"/>
            </a:solidFill>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0937" y="1693956"/>
            <a:ext cx="2209800" cy="2209800"/>
          </a:xfrm>
          <a:prstGeom prst="rect">
            <a:avLst/>
          </a:prstGeom>
          <a:ln>
            <a:solidFill>
              <a:schemeClr val="bg1">
                <a:lumMod val="75000"/>
              </a:schemeClr>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8757" y="3359613"/>
            <a:ext cx="2072640" cy="1727200"/>
          </a:xfrm>
          <a:prstGeom prst="rect">
            <a:avLst/>
          </a:prstGeom>
          <a:ln>
            <a:solidFill>
              <a:schemeClr val="bg1">
                <a:lumMod val="75000"/>
              </a:schemeClr>
            </a:solidFill>
          </a:ln>
        </p:spPr>
      </p:pic>
      <p:sp>
        <p:nvSpPr>
          <p:cNvPr id="8" name="TextBox 7"/>
          <p:cNvSpPr txBox="1"/>
          <p:nvPr/>
        </p:nvSpPr>
        <p:spPr>
          <a:xfrm>
            <a:off x="1981200" y="1360364"/>
            <a:ext cx="1524000" cy="646331"/>
          </a:xfrm>
          <a:prstGeom prst="rect">
            <a:avLst/>
          </a:prstGeom>
          <a:solidFill>
            <a:schemeClr val="bg1"/>
          </a:solidFill>
          <a:ln>
            <a:solidFill>
              <a:schemeClr val="bg1">
                <a:lumMod val="75000"/>
              </a:schemeClr>
            </a:solidFill>
          </a:ln>
        </p:spPr>
        <p:txBody>
          <a:bodyPr wrap="square" rtlCol="0">
            <a:spAutoFit/>
          </a:bodyPr>
          <a:lstStyle/>
          <a:p>
            <a:pPr algn="ctr"/>
            <a:r>
              <a:rPr lang="en-US" sz="1800">
                <a:solidFill>
                  <a:srgbClr val="C00000"/>
                </a:solidFill>
              </a:rPr>
              <a:t>RECEIVED</a:t>
            </a:r>
          </a:p>
          <a:p>
            <a:pPr algn="ctr"/>
            <a:r>
              <a:rPr lang="en-US" sz="1800">
                <a:solidFill>
                  <a:srgbClr val="C00000"/>
                </a:solidFill>
              </a:rPr>
              <a:t>APR 28 2015</a:t>
            </a:r>
          </a:p>
        </p:txBody>
      </p:sp>
      <p:sp>
        <p:nvSpPr>
          <p:cNvPr id="9" name="TextBox 8"/>
          <p:cNvSpPr txBox="1"/>
          <p:nvPr/>
        </p:nvSpPr>
        <p:spPr>
          <a:xfrm>
            <a:off x="4558071" y="4940954"/>
            <a:ext cx="1766652" cy="738664"/>
          </a:xfrm>
          <a:prstGeom prst="rect">
            <a:avLst/>
          </a:prstGeom>
          <a:solidFill>
            <a:schemeClr val="bg1"/>
          </a:solidFill>
          <a:ln>
            <a:solidFill>
              <a:schemeClr val="bg1">
                <a:lumMod val="75000"/>
              </a:schemeClr>
            </a:solidFill>
          </a:ln>
        </p:spPr>
        <p:txBody>
          <a:bodyPr wrap="square" rtlCol="0">
            <a:spAutoFit/>
          </a:bodyPr>
          <a:lstStyle/>
          <a:p>
            <a:pPr algn="ctr"/>
            <a:r>
              <a:rPr lang="en-US" sz="2400" b="1">
                <a:solidFill>
                  <a:schemeClr val="accent1">
                    <a:lumMod val="75000"/>
                  </a:schemeClr>
                </a:solidFill>
              </a:rPr>
              <a:t>COMPLETED</a:t>
            </a:r>
          </a:p>
          <a:p>
            <a:pPr algn="ctr"/>
            <a:r>
              <a:rPr lang="en-US" sz="1800">
                <a:solidFill>
                  <a:srgbClr val="C00000"/>
                </a:solidFill>
              </a:rPr>
              <a:t>DEC 24 2014</a:t>
            </a:r>
          </a:p>
        </p:txBody>
      </p:sp>
    </p:spTree>
    <p:extLst>
      <p:ext uri="{BB962C8B-B14F-4D97-AF65-F5344CB8AC3E}">
        <p14:creationId xmlns:p14="http://schemas.microsoft.com/office/powerpoint/2010/main" val="59476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lstStyle/>
          <a:p>
            <a:r>
              <a:rPr lang="en-US"/>
              <a:t>Records Destruction</a:t>
            </a:r>
          </a:p>
        </p:txBody>
      </p:sp>
      <p:sp>
        <p:nvSpPr>
          <p:cNvPr id="3" name="Content Placeholder 2"/>
          <p:cNvSpPr>
            <a:spLocks noGrp="1"/>
          </p:cNvSpPr>
          <p:nvPr>
            <p:ph idx="1"/>
          </p:nvPr>
        </p:nvSpPr>
        <p:spPr>
          <a:xfrm>
            <a:off x="1981200" y="1465866"/>
            <a:ext cx="8229600" cy="4525963"/>
          </a:xfrm>
        </p:spPr>
        <p:txBody>
          <a:bodyPr>
            <a:normAutofit/>
          </a:bodyPr>
          <a:lstStyle/>
          <a:p>
            <a:pPr marL="0" indent="0" algn="ctr">
              <a:buNone/>
            </a:pPr>
            <a:r>
              <a:rPr lang="en-US"/>
              <a:t>07 NCAC 04M .0510</a:t>
            </a:r>
          </a:p>
          <a:p>
            <a:pPr marL="0" indent="0" algn="ctr">
              <a:buNone/>
            </a:pPr>
            <a:r>
              <a:rPr lang="en-US"/>
              <a:t>METHODS OF DESTRUCTION</a:t>
            </a:r>
          </a:p>
          <a:p>
            <a:pPr marL="0" indent="0">
              <a:buNone/>
            </a:pPr>
            <a:endParaRPr lang="en-US"/>
          </a:p>
          <a:p>
            <a:pPr marL="0" indent="0">
              <a:buNone/>
            </a:pPr>
            <a:endParaRPr lang="en-US"/>
          </a:p>
        </p:txBody>
      </p:sp>
      <p:pic>
        <p:nvPicPr>
          <p:cNvPr id="4" name="Picture 4" descr="C:\Users\kherzinger\AppData\Local\Microsoft\Windows\Temporary Internet Files\Content.IE5\8C6Z0UIX\MP900448748[1].jpg"/>
          <p:cNvPicPr>
            <a:picLocks noChangeAspect="1" noChangeArrowheads="1"/>
          </p:cNvPicPr>
          <p:nvPr/>
        </p:nvPicPr>
        <p:blipFill rotWithShape="1">
          <a:blip r:embed="rId3">
            <a:duotone>
              <a:prstClr val="black"/>
              <a:schemeClr val="accent6">
                <a:tint val="45000"/>
                <a:satMod val="400000"/>
              </a:schemeClr>
            </a:duotone>
            <a:extLst>
              <a:ext uri="{BEBA8EAE-BF5A-486C-A8C5-ECC9F3942E4B}">
                <a14:imgProps xmlns:a14="http://schemas.microsoft.com/office/drawing/2010/main">
                  <a14:imgLayer r:embed="rId4">
                    <a14:imgEffect>
                      <a14:sharpenSoften amount="67000"/>
                    </a14:imgEffect>
                    <a14:imgEffect>
                      <a14:colorTemperature colorTemp="9856"/>
                    </a14:imgEffect>
                    <a14:imgEffect>
                      <a14:saturation sat="138000"/>
                    </a14:imgEffect>
                    <a14:imgEffect>
                      <a14:brightnessContrast bright="20000"/>
                    </a14:imgEffect>
                  </a14:imgLayer>
                </a14:imgProps>
              </a:ext>
              <a:ext uri="{28A0092B-C50C-407E-A947-70E740481C1C}">
                <a14:useLocalDpi xmlns:a14="http://schemas.microsoft.com/office/drawing/2010/main" val="0"/>
              </a:ext>
            </a:extLst>
          </a:blip>
          <a:srcRect l="47501" r="-1"/>
          <a:stretch/>
        </p:blipFill>
        <p:spPr bwMode="auto">
          <a:xfrm>
            <a:off x="1738580" y="3029828"/>
            <a:ext cx="1971446" cy="28163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kherzinger\AppData\Local\Microsoft\Windows\Temporary Internet Files\Content.IE5\RN6LVSNL\dglxasset[3].jpg"/>
          <p:cNvPicPr>
            <a:picLocks noChangeAspect="1" noChangeArrowheads="1"/>
          </p:cNvPicPr>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r="24564" b="25572"/>
          <a:stretch/>
        </p:blipFill>
        <p:spPr bwMode="auto">
          <a:xfrm>
            <a:off x="3889609" y="3029828"/>
            <a:ext cx="1971447" cy="28163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images.costco.com/image/media/500-65301-847__1.jpg"/>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2600" b="97400" l="10000" r="90000"/>
                    </a14:imgEffect>
                    <a14:imgEffect>
                      <a14:saturation sat="200000"/>
                    </a14:imgEffect>
                  </a14:imgLayer>
                </a14:imgProps>
              </a:ext>
              <a:ext uri="{28A0092B-C50C-407E-A947-70E740481C1C}">
                <a14:useLocalDpi xmlns:a14="http://schemas.microsoft.com/office/drawing/2010/main" val="0"/>
              </a:ext>
            </a:extLst>
          </a:blip>
          <a:srcRect l="8720"/>
          <a:stretch/>
        </p:blipFill>
        <p:spPr bwMode="auto">
          <a:xfrm>
            <a:off x="5834679" y="2905972"/>
            <a:ext cx="2816772" cy="30858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kherzinger\AppData\Local\Microsoft\Windows\Temporary Internet Files\Content.IE5\WHTJJPBQ\MP900448699[1].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6298" r="1270"/>
          <a:stretch/>
        </p:blipFill>
        <p:spPr bwMode="auto">
          <a:xfrm>
            <a:off x="8530993" y="3030872"/>
            <a:ext cx="1977583" cy="28153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dl.kr.org/dig/men-at-work.png"/>
          <p:cNvPicPr>
            <a:picLocks noChangeAspect="1" noChangeArrowheads="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91000" y="1600200"/>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9" name="Multiply 8"/>
          <p:cNvSpPr/>
          <p:nvPr/>
        </p:nvSpPr>
        <p:spPr>
          <a:xfrm>
            <a:off x="4419600" y="2133600"/>
            <a:ext cx="3352800" cy="37338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95402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0" y="152400"/>
            <a:ext cx="9144000" cy="1143000"/>
          </a:xfrm>
        </p:spPr>
        <p:txBody>
          <a:bodyPr>
            <a:noAutofit/>
          </a:bodyPr>
          <a:lstStyle/>
          <a:p>
            <a:r>
              <a:rPr lang="en-US"/>
              <a:t>Records Management Analysts</a:t>
            </a:r>
          </a:p>
        </p:txBody>
      </p:sp>
      <p:sp>
        <p:nvSpPr>
          <p:cNvPr id="92161" name="Content Placeholder 2"/>
          <p:cNvSpPr>
            <a:spLocks noGrp="1"/>
          </p:cNvSpPr>
          <p:nvPr>
            <p:ph idx="1"/>
          </p:nvPr>
        </p:nvSpPr>
        <p:spPr>
          <a:xfrm>
            <a:off x="647700" y="1646238"/>
            <a:ext cx="10896600" cy="4525963"/>
          </a:xfrm>
        </p:spPr>
        <p:txBody>
          <a:bodyPr>
            <a:normAutofit/>
          </a:bodyPr>
          <a:lstStyle/>
          <a:p>
            <a:r>
              <a:rPr lang="en-US" dirty="0"/>
              <a:t>Update existing retention schedules and create new retention schedules </a:t>
            </a:r>
          </a:p>
          <a:p>
            <a:r>
              <a:rPr lang="en-US" dirty="0"/>
              <a:t>Transfer materials to State Archives</a:t>
            </a:r>
          </a:p>
          <a:p>
            <a:r>
              <a:rPr lang="en-US" dirty="0"/>
              <a:t>Guide records destructions</a:t>
            </a:r>
          </a:p>
          <a:p>
            <a:r>
              <a:rPr lang="en-US" dirty="0"/>
              <a:t>Clarify public records law</a:t>
            </a:r>
          </a:p>
          <a:p>
            <a:r>
              <a:rPr lang="en-US" dirty="0"/>
              <a:t>Train records custodians</a:t>
            </a:r>
          </a:p>
        </p:txBody>
      </p:sp>
    </p:spTree>
    <p:extLst>
      <p:ext uri="{BB962C8B-B14F-4D97-AF65-F5344CB8AC3E}">
        <p14:creationId xmlns:p14="http://schemas.microsoft.com/office/powerpoint/2010/main" val="1606676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1501" y="1618898"/>
            <a:ext cx="4526365" cy="3093154"/>
          </a:xfrm>
          <a:prstGeom prst="rect">
            <a:avLst/>
          </a:prstGeom>
          <a:noFill/>
        </p:spPr>
        <p:txBody>
          <a:bodyPr wrap="square" rtlCol="0">
            <a:spAutoFit/>
          </a:bodyPr>
          <a:lstStyle/>
          <a:p>
            <a:pPr>
              <a:spcBef>
                <a:spcPts val="200"/>
              </a:spcBef>
            </a:pPr>
            <a:r>
              <a:rPr lang="en-US" sz="2800" b="1">
                <a:solidFill>
                  <a:srgbClr val="FF0000"/>
                </a:solidFill>
              </a:rPr>
              <a:t>     </a:t>
            </a:r>
            <a:r>
              <a:rPr lang="en-US" sz="2800" b="1">
                <a:solidFill>
                  <a:srgbClr val="FF0000"/>
                </a:solidFill>
                <a:latin typeface="Lucida Sans" panose="020B0602030504020204" pitchFamily="34" charset="0"/>
              </a:rPr>
              <a:t>Electronic Records</a:t>
            </a:r>
          </a:p>
          <a:p>
            <a:pPr marL="400050" lvl="1">
              <a:spcBef>
                <a:spcPts val="200"/>
              </a:spcBef>
            </a:pPr>
            <a:endParaRPr lang="en-US" sz="1800"/>
          </a:p>
          <a:p>
            <a:pPr marL="400050" lvl="1">
              <a:spcBef>
                <a:spcPts val="200"/>
              </a:spcBef>
            </a:pPr>
            <a:r>
              <a:rPr lang="en-US" sz="2400">
                <a:latin typeface="Lucida Sans" panose="020B0602030504020204" pitchFamily="34" charset="0"/>
              </a:rPr>
              <a:t>data and metadata are overwritten, deleted, and unlinked so the data and metadata may not be practicably reconstructed</a:t>
            </a:r>
          </a:p>
          <a:p>
            <a:pPr>
              <a:spcBef>
                <a:spcPts val="200"/>
              </a:spcBef>
            </a:pPr>
            <a:endParaRPr lang="en-US" sz="2400" b="1"/>
          </a:p>
        </p:txBody>
      </p:sp>
      <p:sp>
        <p:nvSpPr>
          <p:cNvPr id="81922" name="Rectangle 2"/>
          <p:cNvSpPr>
            <a:spLocks noGrp="1"/>
          </p:cNvSpPr>
          <p:nvPr>
            <p:ph type="title"/>
          </p:nvPr>
        </p:nvSpPr>
        <p:spPr/>
        <p:txBody>
          <a:bodyPr>
            <a:normAutofit/>
          </a:bodyPr>
          <a:lstStyle/>
          <a:p>
            <a:pPr eaLnBrk="1" hangingPunct="1"/>
            <a:r>
              <a:rPr lang="en-US"/>
              <a:t>Records Destruction</a:t>
            </a:r>
          </a:p>
        </p:txBody>
      </p:sp>
      <p:pic>
        <p:nvPicPr>
          <p:cNvPr id="8192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610202"/>
            <a:ext cx="381000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707191" y="1157131"/>
            <a:ext cx="8610600" cy="800219"/>
          </a:xfrm>
          <a:prstGeom prst="rect">
            <a:avLst/>
          </a:prstGeom>
          <a:noFill/>
        </p:spPr>
        <p:txBody>
          <a:bodyPr wrap="square" rtlCol="0">
            <a:spAutoFit/>
          </a:bodyPr>
          <a:lstStyle/>
          <a:p>
            <a:pPr algn="ctr"/>
            <a:r>
              <a:rPr lang="en-US" sz="2800"/>
              <a:t>07 NCAC 04M .0510</a:t>
            </a:r>
          </a:p>
          <a:p>
            <a:endParaRPr lang="en-US" sz="1800"/>
          </a:p>
        </p:txBody>
      </p:sp>
    </p:spTree>
    <p:extLst>
      <p:ext uri="{BB962C8B-B14F-4D97-AF65-F5344CB8AC3E}">
        <p14:creationId xmlns:p14="http://schemas.microsoft.com/office/powerpoint/2010/main" val="219636924"/>
      </p:ext>
    </p:extLst>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981200" y="76200"/>
            <a:ext cx="8229600" cy="1143000"/>
          </a:xfrm>
        </p:spPr>
        <p:txBody>
          <a:bodyPr>
            <a:normAutofit fontScale="90000"/>
          </a:bodyPr>
          <a:lstStyle/>
          <a:p>
            <a:r>
              <a:rPr lang="en-US"/>
              <a:t>Audits, Litigation Holds, and Public Records Requests</a:t>
            </a:r>
          </a:p>
        </p:txBody>
      </p:sp>
      <p:sp>
        <p:nvSpPr>
          <p:cNvPr id="104449" name="Content Placeholder 2"/>
          <p:cNvSpPr>
            <a:spLocks noGrp="1"/>
          </p:cNvSpPr>
          <p:nvPr>
            <p:ph idx="1"/>
          </p:nvPr>
        </p:nvSpPr>
        <p:spPr>
          <a:xfrm>
            <a:off x="666750" y="2636838"/>
            <a:ext cx="10858500" cy="3535363"/>
          </a:xfrm>
        </p:spPr>
        <p:txBody>
          <a:bodyPr vert="horz" lIns="91440" tIns="45720" rIns="91440" bIns="45720" rtlCol="0" anchor="t">
            <a:normAutofit/>
          </a:bodyPr>
          <a:lstStyle/>
          <a:p>
            <a:pPr marL="0" indent="0" eaLnBrk="1" hangingPunct="1">
              <a:buFont typeface="Arial" charset="0"/>
              <a:buNone/>
            </a:pPr>
            <a:r>
              <a:rPr lang="en-US" b="1"/>
              <a:t>Remember: </a:t>
            </a:r>
          </a:p>
          <a:p>
            <a:pPr marL="517525" lvl="1" indent="0">
              <a:buNone/>
            </a:pPr>
            <a:r>
              <a:rPr lang="en-US">
                <a:latin typeface="Lucida Sans"/>
              </a:rPr>
              <a:t>If there’s an ongoing audit, a public records request, a lawsuit, or even a "reasonably anticipated" lawsuit, you may be required to retain records, </a:t>
            </a:r>
            <a:r>
              <a:rPr lang="en-US" i="1">
                <a:latin typeface="Lucida Sans"/>
              </a:rPr>
              <a:t>including the metadata</a:t>
            </a:r>
            <a:r>
              <a:rPr lang="en-US">
                <a:latin typeface="Lucida Sans"/>
              </a:rPr>
              <a:t> associated with electronic records, EVEN IF THEY COULD BE DESTROYED LEGALLY UNDER THE RETENTION RULES</a:t>
            </a:r>
          </a:p>
        </p:txBody>
      </p:sp>
      <p:pic>
        <p:nvPicPr>
          <p:cNvPr id="4" name="Picture 3"/>
          <p:cNvPicPr>
            <a:picLocks noChangeAspect="1"/>
          </p:cNvPicPr>
          <p:nvPr/>
        </p:nvPicPr>
        <p:blipFill rotWithShape="1">
          <a:blip r:embed="rId3" cstate="print">
            <a:duotone>
              <a:schemeClr val="accent4">
                <a:shade val="45000"/>
                <a:satMod val="135000"/>
              </a:schemeClr>
              <a:prstClr val="white"/>
            </a:duotone>
          </a:blip>
          <a:srcRect t="21715" b="21164"/>
          <a:stretch/>
        </p:blipFill>
        <p:spPr>
          <a:xfrm>
            <a:off x="4498975" y="1543051"/>
            <a:ext cx="3200400" cy="1349375"/>
          </a:xfrm>
          <a:prstGeom prst="rect">
            <a:avLst/>
          </a:prstGeom>
          <a:noFill/>
          <a:ln w="63500">
            <a:solidFill>
              <a:schemeClr val="bg1"/>
            </a:solidFill>
            <a:miter lim="800000"/>
            <a:headEnd/>
            <a:tailEnd/>
          </a:ln>
          <a:effectLst>
            <a:outerShdw blurRad="63500" sx="101000" sy="101000" algn="ctr" rotWithShape="0">
              <a:prstClr val="black">
                <a:alpha val="35000"/>
              </a:prstClr>
            </a:outerShdw>
          </a:effectLst>
        </p:spPr>
      </p:pic>
    </p:spTree>
    <p:extLst>
      <p:ext uri="{BB962C8B-B14F-4D97-AF65-F5344CB8AC3E}">
        <p14:creationId xmlns:p14="http://schemas.microsoft.com/office/powerpoint/2010/main" val="14509999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p:cNvSpPr>
          <p:nvPr>
            <p:ph type="title"/>
          </p:nvPr>
        </p:nvSpPr>
        <p:spPr>
          <a:xfrm>
            <a:off x="1981200" y="152400"/>
            <a:ext cx="8229600" cy="715962"/>
          </a:xfrm>
        </p:spPr>
        <p:txBody>
          <a:bodyPr rtlCol="0">
            <a:normAutofit fontScale="90000"/>
          </a:bodyPr>
          <a:lstStyle/>
          <a:p>
            <a:pPr eaLnBrk="1" fontAlgn="auto" hangingPunct="1">
              <a:spcAft>
                <a:spcPts val="0"/>
              </a:spcAft>
              <a:defRPr/>
            </a:pPr>
            <a:r>
              <a:rPr lang="en-US"/>
              <a:t>Plan for Sustainability</a:t>
            </a:r>
          </a:p>
        </p:txBody>
      </p:sp>
      <p:sp>
        <p:nvSpPr>
          <p:cNvPr id="325635" name="Rectangle 3"/>
          <p:cNvSpPr>
            <a:spLocks noGrp="1"/>
          </p:cNvSpPr>
          <p:nvPr>
            <p:ph idx="1"/>
          </p:nvPr>
        </p:nvSpPr>
        <p:spPr>
          <a:xfrm>
            <a:off x="1981200" y="914401"/>
            <a:ext cx="8229600" cy="5211763"/>
          </a:xfrm>
        </p:spPr>
        <p:txBody>
          <a:bodyPr rtlCol="0">
            <a:normAutofit/>
          </a:bodyPr>
          <a:lstStyle/>
          <a:p>
            <a:pPr eaLnBrk="1" fontAlgn="auto" hangingPunct="1">
              <a:spcAft>
                <a:spcPts val="0"/>
              </a:spcAft>
              <a:buFont typeface="Arial" pitchFamily="34" charset="0"/>
              <a:buChar char="•"/>
              <a:defRPr/>
            </a:pPr>
            <a:r>
              <a:rPr lang="en-US" sz="3000"/>
              <a:t>Never trust claims that you won’t have to actively manage electronic records over time</a:t>
            </a:r>
          </a:p>
          <a:p>
            <a:pPr eaLnBrk="1" fontAlgn="auto" hangingPunct="1">
              <a:spcAft>
                <a:spcPts val="0"/>
              </a:spcAft>
              <a:buFont typeface="Arial" pitchFamily="34" charset="0"/>
              <a:buChar char="•"/>
              <a:defRPr/>
            </a:pPr>
            <a:r>
              <a:rPr lang="en-US" sz="3000"/>
              <a:t>Anticipate changes to the underlying hardware and software (these are inevitable)</a:t>
            </a:r>
          </a:p>
          <a:p>
            <a:pPr eaLnBrk="1" fontAlgn="auto" hangingPunct="1">
              <a:spcAft>
                <a:spcPts val="0"/>
              </a:spcAft>
              <a:buFont typeface="Arial" pitchFamily="34" charset="0"/>
              <a:buChar char="•"/>
              <a:defRPr/>
            </a:pPr>
            <a:r>
              <a:rPr lang="en-US" sz="3000"/>
              <a:t>Periodically sample records to ensure that they’re still readable and not corrupted</a:t>
            </a:r>
          </a:p>
          <a:p>
            <a:pPr eaLnBrk="1" fontAlgn="auto" hangingPunct="1">
              <a:spcAft>
                <a:spcPts val="0"/>
              </a:spcAft>
              <a:buFont typeface="Arial" pitchFamily="34" charset="0"/>
              <a:buChar char="•"/>
              <a:defRPr/>
            </a:pPr>
            <a:endParaRPr lang="en-US"/>
          </a:p>
        </p:txBody>
      </p:sp>
      <p:pic>
        <p:nvPicPr>
          <p:cNvPr id="86020" name="Picture 7" descr="C:\Documents and Settings\cchesarino\Local Settings\Temporary Internet Files\Content.IE5\O72NAXO1\MC900433851[1].png"/>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8835828" y="4419600"/>
            <a:ext cx="1598811"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1" name="Picture 7" descr="C:\Documents and Settings\cchesarino\Local Settings\Temporary Internet Files\Content.IE5\UN1UOL3C\MC900434855[1].png"/>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86487" y="4329113"/>
            <a:ext cx="1738313"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015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normAutofit fontScale="90000"/>
          </a:bodyPr>
          <a:lstStyle/>
          <a:p>
            <a:r>
              <a:rPr lang="en-US"/>
              <a:t>Sample Electronic Records</a:t>
            </a:r>
            <a:br>
              <a:rPr lang="en-US"/>
            </a:br>
            <a:r>
              <a:rPr lang="en-US"/>
              <a:t>and Imaging Policy</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1384" y="1377708"/>
            <a:ext cx="5205412" cy="4818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0251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sers\kherzinger\AppData\Local\Microsoft\Windows\Temporary Internet Files\Content.IE5\U4YP2623\MP90042241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1295400"/>
            <a:ext cx="3100313" cy="4648200"/>
          </a:xfrm>
          <a:prstGeom prst="round2DiagRect">
            <a:avLst>
              <a:gd name="adj1" fmla="val 16667"/>
              <a:gd name="adj2" fmla="val 0"/>
            </a:avLst>
          </a:prstGeom>
          <a:ln w="88900" cap="sq">
            <a:solidFill>
              <a:schemeClr val="accent5"/>
            </a:solidFill>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Rectangle 2"/>
          <p:cNvSpPr>
            <a:spLocks noGrp="1"/>
          </p:cNvSpPr>
          <p:nvPr>
            <p:ph type="title"/>
          </p:nvPr>
        </p:nvSpPr>
        <p:spPr/>
        <p:txBody>
          <a:bodyPr rtlCol="0">
            <a:noAutofit/>
          </a:bodyPr>
          <a:lstStyle/>
          <a:p>
            <a:pPr algn="ctr" eaLnBrk="1" fontAlgn="auto" hangingPunct="1">
              <a:spcAft>
                <a:spcPts val="0"/>
              </a:spcAft>
              <a:defRPr/>
            </a:pPr>
            <a:r>
              <a:rPr lang="en-US">
                <a:solidFill>
                  <a:schemeClr val="tx1"/>
                </a:solidFill>
                <a:latin typeface="Arial" panose="020B0604020202020204" pitchFamily="34" charset="0"/>
                <a:cs typeface="Arial" panose="020B0604020202020204" pitchFamily="34" charset="0"/>
              </a:rPr>
              <a:t>Scanning</a:t>
            </a:r>
          </a:p>
        </p:txBody>
      </p:sp>
      <p:pic>
        <p:nvPicPr>
          <p:cNvPr id="1037" name="Picture 13" descr="C:\Users\kherzinger\AppData\Local\Microsoft\Windows\Temporary Internet Files\Content.IE5\9U7GH3FS\MP900430834[1].jpg"/>
          <p:cNvPicPr>
            <a:picLocks noChangeAspect="1" noChangeArrowheads="1"/>
          </p:cNvPicPr>
          <p:nvPr/>
        </p:nvPicPr>
        <p:blipFill rotWithShape="1">
          <a:blip r:embed="rId4">
            <a:extLst>
              <a:ext uri="{28A0092B-C50C-407E-A947-70E740481C1C}">
                <a14:useLocalDpi xmlns:a14="http://schemas.microsoft.com/office/drawing/2010/main" val="0"/>
              </a:ext>
            </a:extLst>
          </a:blip>
          <a:srcRect l="4312"/>
          <a:stretch/>
        </p:blipFill>
        <p:spPr bwMode="auto">
          <a:xfrm>
            <a:off x="7339089" y="1295400"/>
            <a:ext cx="3077528" cy="4645152"/>
          </a:xfrm>
          <a:prstGeom prst="round2DiagRect">
            <a:avLst>
              <a:gd name="adj1" fmla="val 16667"/>
              <a:gd name="adj2" fmla="val 0"/>
            </a:avLst>
          </a:prstGeom>
          <a:ln w="88900" cap="sq">
            <a:solidFill>
              <a:schemeClr val="accent5"/>
            </a:solidFill>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Right Arrow 3"/>
          <p:cNvSpPr/>
          <p:nvPr/>
        </p:nvSpPr>
        <p:spPr>
          <a:xfrm>
            <a:off x="5638800" y="2819400"/>
            <a:ext cx="1066800" cy="1295400"/>
          </a:xfrm>
          <a:prstGeom prst="rightArrow">
            <a:avLst/>
          </a:prstGeom>
          <a:solidFill>
            <a:schemeClr val="accent5"/>
          </a:solidFill>
          <a:ln>
            <a:solidFill>
              <a:schemeClr val="accent5"/>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800">
              <a:solidFill>
                <a:schemeClr val="tx1"/>
              </a:solidFill>
            </a:endParaRPr>
          </a:p>
        </p:txBody>
      </p:sp>
    </p:spTree>
    <p:extLst>
      <p:ext uri="{BB962C8B-B14F-4D97-AF65-F5344CB8AC3E}">
        <p14:creationId xmlns:p14="http://schemas.microsoft.com/office/powerpoint/2010/main" val="1045861015"/>
      </p:ext>
    </p:extLst>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6"/>
          <p:cNvSpPr>
            <a:spLocks noGrp="1"/>
          </p:cNvSpPr>
          <p:nvPr>
            <p:ph type="title"/>
          </p:nvPr>
        </p:nvSpPr>
        <p:spPr/>
        <p:txBody>
          <a:bodyPr/>
          <a:lstStyle/>
          <a:p>
            <a:pPr algn="ctr" eaLnBrk="1" hangingPunct="1"/>
            <a:r>
              <a:rPr lang="en-US">
                <a:solidFill>
                  <a:schemeClr val="tx1"/>
                </a:solidFill>
                <a:latin typeface="Arial" panose="020B0604020202020204" pitchFamily="34" charset="0"/>
                <a:cs typeface="Arial" panose="020B0604020202020204" pitchFamily="34" charset="0"/>
              </a:rPr>
              <a:t>Is Imaging the Solution?</a:t>
            </a:r>
          </a:p>
        </p:txBody>
      </p:sp>
      <p:sp>
        <p:nvSpPr>
          <p:cNvPr id="94211" name="Rectangle 7"/>
          <p:cNvSpPr>
            <a:spLocks noGrp="1"/>
          </p:cNvSpPr>
          <p:nvPr>
            <p:ph idx="1"/>
          </p:nvPr>
        </p:nvSpPr>
        <p:spPr/>
        <p:txBody>
          <a:bodyPr/>
          <a:lstStyle/>
          <a:p>
            <a:pPr lvl="1" eaLnBrk="1" hangingPunct="1">
              <a:buFont typeface="Arial" charset="0"/>
              <a:buChar char="•"/>
            </a:pPr>
            <a:r>
              <a:rPr lang="en-US"/>
              <a:t>Use every day</a:t>
            </a:r>
          </a:p>
          <a:p>
            <a:pPr lvl="1" eaLnBrk="1" hangingPunct="1">
              <a:buFont typeface="Arial" charset="0"/>
              <a:buChar char="•"/>
            </a:pPr>
            <a:r>
              <a:rPr lang="en-US"/>
              <a:t>Need to share</a:t>
            </a:r>
          </a:p>
          <a:p>
            <a:pPr lvl="1" eaLnBrk="1" hangingPunct="1">
              <a:buFont typeface="Arial" charset="0"/>
              <a:buChar char="•"/>
            </a:pPr>
            <a:r>
              <a:rPr lang="en-US"/>
              <a:t>Need quickly</a:t>
            </a:r>
          </a:p>
          <a:p>
            <a:pPr lvl="1" eaLnBrk="1" hangingPunct="1">
              <a:buFont typeface="Arial" charset="0"/>
              <a:buChar char="•"/>
            </a:pPr>
            <a:r>
              <a:rPr lang="en-US"/>
              <a:t>Need often</a:t>
            </a:r>
          </a:p>
          <a:p>
            <a:pPr lvl="1" eaLnBrk="1" hangingPunct="1">
              <a:buFont typeface="Arial" charset="0"/>
              <a:buChar char="•"/>
            </a:pPr>
            <a:r>
              <a:rPr lang="en-US"/>
              <a:t>Difficult to search</a:t>
            </a:r>
          </a:p>
        </p:txBody>
      </p:sp>
      <p:sp>
        <p:nvSpPr>
          <p:cNvPr id="94212" name="Rectangle 6"/>
          <p:cNvSpPr>
            <a:spLocks noGrp="1"/>
          </p:cNvSpPr>
          <p:nvPr>
            <p:ph type="body" sz="half" idx="4294967295"/>
          </p:nvPr>
        </p:nvSpPr>
        <p:spPr>
          <a:xfrm>
            <a:off x="6324600" y="990601"/>
            <a:ext cx="4343400" cy="5006975"/>
          </a:xfrm>
        </p:spPr>
        <p:txBody>
          <a:bodyPr/>
          <a:lstStyle/>
          <a:p>
            <a:pPr lvl="1" eaLnBrk="1" hangingPunct="1">
              <a:spcBef>
                <a:spcPts val="1200"/>
              </a:spcBef>
              <a:buFont typeface="Arial" charset="0"/>
              <a:buChar char="•"/>
            </a:pPr>
            <a:endParaRPr lang="en-US">
              <a:latin typeface="Lucida Sans" panose="020B0602030504020204" pitchFamily="34" charset="0"/>
            </a:endParaRPr>
          </a:p>
          <a:p>
            <a:pPr lvl="1" eaLnBrk="1" hangingPunct="1">
              <a:spcBef>
                <a:spcPts val="1200"/>
              </a:spcBef>
              <a:buFont typeface="Arial" charset="0"/>
              <a:buChar char="•"/>
            </a:pPr>
            <a:r>
              <a:rPr lang="en-US">
                <a:latin typeface="Lucida Sans" panose="020B0602030504020204" pitchFamily="34" charset="0"/>
              </a:rPr>
              <a:t>Never/infrequently use</a:t>
            </a:r>
          </a:p>
          <a:p>
            <a:pPr lvl="1" eaLnBrk="1" hangingPunct="1">
              <a:buFont typeface="Arial" charset="0"/>
              <a:buChar char="•"/>
            </a:pPr>
            <a:r>
              <a:rPr lang="en-US">
                <a:latin typeface="Lucida Sans" panose="020B0602030504020204" pitchFamily="34" charset="0"/>
              </a:rPr>
              <a:t>Will destroy soon</a:t>
            </a:r>
          </a:p>
          <a:p>
            <a:pPr marL="0" indent="0" eaLnBrk="1" hangingPunct="1">
              <a:buFont typeface="Arial" charset="0"/>
              <a:buNone/>
            </a:pPr>
            <a:endParaRPr lang="en-US" sz="2800">
              <a:latin typeface="Lucida Sans" panose="020B0602030504020204" pitchFamily="34" charset="0"/>
            </a:endParaRPr>
          </a:p>
        </p:txBody>
      </p:sp>
      <p:sp>
        <p:nvSpPr>
          <p:cNvPr id="94213" name="Line 8"/>
          <p:cNvSpPr>
            <a:spLocks noChangeShapeType="1"/>
          </p:cNvSpPr>
          <p:nvPr/>
        </p:nvSpPr>
        <p:spPr bwMode="auto">
          <a:xfrm>
            <a:off x="6096000" y="1524000"/>
            <a:ext cx="0" cy="426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endParaRPr>
          </a:p>
        </p:txBody>
      </p:sp>
      <p:pic>
        <p:nvPicPr>
          <p:cNvPr id="2050" name="Picture 2" descr="C:\Users\kherzinger\AppData\Local\Microsoft\Windows\Temporary Internet Files\Content.IE5\9U7GH3FS\MC9004338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419600"/>
            <a:ext cx="1599914" cy="159991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kherzinger\AppData\Local\Microsoft\Windows\Temporary Internet Files\Content.IE5\OV6SA1MF\MC90043379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1" y="4419600"/>
            <a:ext cx="1599913" cy="1599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768336"/>
      </p:ext>
    </p:extLst>
  </p:cSld>
  <p:clrMapOvr>
    <a:masterClrMapping/>
  </p:clrMapOvr>
  <p:transition>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2019 LOCAL HEALTH DEPARTMENT RECORDS RETENTION AND DISPOSITION SCHEDULE - Health_Department_2019.pdf - Mozilla Firefox">
            <a:extLst>
              <a:ext uri="{FF2B5EF4-FFF2-40B4-BE49-F238E27FC236}">
                <a16:creationId xmlns:a16="http://schemas.microsoft.com/office/drawing/2014/main" id="{11933B03-FCA4-4039-87A9-31F7DE711408}"/>
              </a:ext>
            </a:extLst>
          </p:cNvPr>
          <p:cNvPicPr>
            <a:picLocks noChangeAspect="1"/>
          </p:cNvPicPr>
          <p:nvPr/>
        </p:nvPicPr>
        <p:blipFill rotWithShape="1">
          <a:blip r:embed="rId3">
            <a:extLst>
              <a:ext uri="{28A0092B-C50C-407E-A947-70E740481C1C}">
                <a14:useLocalDpi xmlns:a14="http://schemas.microsoft.com/office/drawing/2010/main" val="0"/>
              </a:ext>
            </a:extLst>
          </a:blip>
          <a:srcRect l="27709" t="22222" r="28567" b="24444"/>
          <a:stretch/>
        </p:blipFill>
        <p:spPr>
          <a:xfrm>
            <a:off x="3513631" y="1451858"/>
            <a:ext cx="5081588" cy="4782671"/>
          </a:xfrm>
          <a:prstGeom prst="rect">
            <a:avLst/>
          </a:prstGeom>
        </p:spPr>
      </p:pic>
      <p:sp>
        <p:nvSpPr>
          <p:cNvPr id="2" name="Title 1"/>
          <p:cNvSpPr>
            <a:spLocks noGrp="1"/>
          </p:cNvSpPr>
          <p:nvPr>
            <p:ph type="title"/>
          </p:nvPr>
        </p:nvSpPr>
        <p:spPr/>
        <p:txBody>
          <a:bodyPr/>
          <a:lstStyle/>
          <a:p>
            <a:r>
              <a:rPr lang="en-US"/>
              <a:t>Electronic Means Form</a:t>
            </a:r>
          </a:p>
        </p:txBody>
      </p:sp>
      <p:grpSp>
        <p:nvGrpSpPr>
          <p:cNvPr id="10" name="Group 9"/>
          <p:cNvGrpSpPr/>
          <p:nvPr/>
        </p:nvGrpSpPr>
        <p:grpSpPr>
          <a:xfrm>
            <a:off x="2485071" y="3777734"/>
            <a:ext cx="2844800" cy="828579"/>
            <a:chOff x="1828800" y="3821668"/>
            <a:chExt cx="2133600" cy="828579"/>
          </a:xfrm>
        </p:grpSpPr>
        <p:sp>
          <p:nvSpPr>
            <p:cNvPr id="8" name="TextBox 7"/>
            <p:cNvSpPr txBox="1"/>
            <p:nvPr/>
          </p:nvSpPr>
          <p:spPr>
            <a:xfrm>
              <a:off x="1828800" y="3821668"/>
              <a:ext cx="2133600" cy="369332"/>
            </a:xfrm>
            <a:prstGeom prst="rect">
              <a:avLst/>
            </a:prstGeom>
            <a:noFill/>
          </p:spPr>
          <p:txBody>
            <a:bodyPr wrap="square" rtlCol="0">
              <a:spAutoFit/>
            </a:bodyPr>
            <a:lstStyle/>
            <a:p>
              <a:pPr algn="ctr"/>
              <a:r>
                <a:rPr lang="en-US" b="1">
                  <a:solidFill>
                    <a:srgbClr val="FF0000"/>
                  </a:solidFill>
                </a:rPr>
                <a:t>Record Series Title</a:t>
              </a:r>
            </a:p>
          </p:txBody>
        </p:sp>
        <p:sp>
          <p:nvSpPr>
            <p:cNvPr id="9" name="Oval 8"/>
            <p:cNvSpPr/>
            <p:nvPr/>
          </p:nvSpPr>
          <p:spPr>
            <a:xfrm>
              <a:off x="2600219" y="4170226"/>
              <a:ext cx="1003190" cy="4800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3922560" y="4072754"/>
            <a:ext cx="4876800" cy="864900"/>
            <a:chOff x="2941920" y="4072753"/>
            <a:chExt cx="3657600" cy="864900"/>
          </a:xfrm>
        </p:grpSpPr>
        <p:sp>
          <p:nvSpPr>
            <p:cNvPr id="11" name="TextBox 10"/>
            <p:cNvSpPr txBox="1"/>
            <p:nvPr/>
          </p:nvSpPr>
          <p:spPr>
            <a:xfrm>
              <a:off x="2941920" y="4568321"/>
              <a:ext cx="3657600" cy="369332"/>
            </a:xfrm>
            <a:prstGeom prst="rect">
              <a:avLst/>
            </a:prstGeom>
            <a:noFill/>
          </p:spPr>
          <p:txBody>
            <a:bodyPr wrap="square" rtlCol="0">
              <a:spAutoFit/>
            </a:bodyPr>
            <a:lstStyle/>
            <a:p>
              <a:r>
                <a:rPr lang="en-US" b="1">
                  <a:solidFill>
                    <a:srgbClr val="FF0000"/>
                  </a:solidFill>
                </a:rPr>
                <a:t>Description of Records</a:t>
              </a:r>
            </a:p>
          </p:txBody>
        </p:sp>
        <p:sp>
          <p:nvSpPr>
            <p:cNvPr id="12" name="Oval 11"/>
            <p:cNvSpPr/>
            <p:nvPr/>
          </p:nvSpPr>
          <p:spPr>
            <a:xfrm>
              <a:off x="3589596" y="4072753"/>
              <a:ext cx="951223" cy="4955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5902029" y="3725925"/>
            <a:ext cx="878754" cy="1044297"/>
            <a:chOff x="4281928" y="3932812"/>
            <a:chExt cx="659065" cy="1044297"/>
          </a:xfrm>
        </p:grpSpPr>
        <p:sp>
          <p:nvSpPr>
            <p:cNvPr id="14" name="TextBox 13"/>
            <p:cNvSpPr txBox="1"/>
            <p:nvPr/>
          </p:nvSpPr>
          <p:spPr>
            <a:xfrm>
              <a:off x="4353743" y="3932812"/>
              <a:ext cx="544765" cy="369332"/>
            </a:xfrm>
            <a:prstGeom prst="rect">
              <a:avLst/>
            </a:prstGeom>
            <a:noFill/>
          </p:spPr>
          <p:txBody>
            <a:bodyPr wrap="none" rtlCol="0">
              <a:spAutoFit/>
            </a:bodyPr>
            <a:lstStyle/>
            <a:p>
              <a:r>
                <a:rPr lang="en-US" b="1">
                  <a:solidFill>
                    <a:srgbClr val="FF0000"/>
                  </a:solidFill>
                </a:rPr>
                <a:t>Dates</a:t>
              </a:r>
            </a:p>
          </p:txBody>
        </p:sp>
        <p:sp>
          <p:nvSpPr>
            <p:cNvPr id="15" name="Oval 14"/>
            <p:cNvSpPr/>
            <p:nvPr/>
          </p:nvSpPr>
          <p:spPr>
            <a:xfrm>
              <a:off x="4281928" y="4279641"/>
              <a:ext cx="659065" cy="6974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6694280" y="4072754"/>
            <a:ext cx="1448481" cy="1066800"/>
            <a:chOff x="4924136" y="4279642"/>
            <a:chExt cx="1086361" cy="1066800"/>
          </a:xfrm>
        </p:grpSpPr>
        <p:sp>
          <p:nvSpPr>
            <p:cNvPr id="17" name="TextBox 16"/>
            <p:cNvSpPr txBox="1"/>
            <p:nvPr/>
          </p:nvSpPr>
          <p:spPr>
            <a:xfrm>
              <a:off x="4989012" y="4977110"/>
              <a:ext cx="1021485" cy="369332"/>
            </a:xfrm>
            <a:prstGeom prst="rect">
              <a:avLst/>
            </a:prstGeom>
            <a:noFill/>
          </p:spPr>
          <p:txBody>
            <a:bodyPr wrap="square" rtlCol="0">
              <a:spAutoFit/>
            </a:bodyPr>
            <a:lstStyle/>
            <a:p>
              <a:r>
                <a:rPr lang="en-US" b="1">
                  <a:solidFill>
                    <a:srgbClr val="FF0000"/>
                  </a:solidFill>
                </a:rPr>
                <a:t>Volume</a:t>
              </a:r>
            </a:p>
          </p:txBody>
        </p:sp>
        <p:sp>
          <p:nvSpPr>
            <p:cNvPr id="18" name="Oval 17"/>
            <p:cNvSpPr/>
            <p:nvPr/>
          </p:nvSpPr>
          <p:spPr>
            <a:xfrm>
              <a:off x="4924136" y="4279642"/>
              <a:ext cx="722864" cy="6974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7427760" y="3658527"/>
            <a:ext cx="2743200" cy="1111695"/>
            <a:chOff x="5448761" y="3900104"/>
            <a:chExt cx="2057400" cy="1111695"/>
          </a:xfrm>
        </p:grpSpPr>
        <p:sp>
          <p:nvSpPr>
            <p:cNvPr id="20" name="TextBox 19"/>
            <p:cNvSpPr txBox="1"/>
            <p:nvPr/>
          </p:nvSpPr>
          <p:spPr>
            <a:xfrm>
              <a:off x="5448761" y="3900104"/>
              <a:ext cx="2057400" cy="369332"/>
            </a:xfrm>
            <a:prstGeom prst="rect">
              <a:avLst/>
            </a:prstGeom>
            <a:noFill/>
          </p:spPr>
          <p:txBody>
            <a:bodyPr wrap="square" rtlCol="0">
              <a:spAutoFit/>
            </a:bodyPr>
            <a:lstStyle/>
            <a:p>
              <a:r>
                <a:rPr lang="en-US" b="1">
                  <a:solidFill>
                    <a:srgbClr val="FF0000"/>
                  </a:solidFill>
                </a:rPr>
                <a:t>Retention Period</a:t>
              </a:r>
            </a:p>
          </p:txBody>
        </p:sp>
        <p:sp>
          <p:nvSpPr>
            <p:cNvPr id="21" name="Oval 20"/>
            <p:cNvSpPr/>
            <p:nvPr/>
          </p:nvSpPr>
          <p:spPr>
            <a:xfrm>
              <a:off x="5448762" y="4314331"/>
              <a:ext cx="875595" cy="6974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594897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normAutofit fontScale="90000"/>
          </a:bodyPr>
          <a:lstStyle/>
          <a:p>
            <a:r>
              <a:rPr lang="en-US"/>
              <a:t>Scan-and-Destroy Authorization</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86252" y="1600201"/>
            <a:ext cx="4619496" cy="4525963"/>
          </a:xfrm>
        </p:spPr>
      </p:pic>
    </p:spTree>
    <p:extLst>
      <p:ext uri="{BB962C8B-B14F-4D97-AF65-F5344CB8AC3E}">
        <p14:creationId xmlns:p14="http://schemas.microsoft.com/office/powerpoint/2010/main" val="3156152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p:cNvSpPr>
          <p:nvPr>
            <p:ph type="title"/>
          </p:nvPr>
        </p:nvSpPr>
        <p:spPr>
          <a:xfrm>
            <a:off x="1981200" y="152400"/>
            <a:ext cx="8229600" cy="1143000"/>
          </a:xfrm>
        </p:spPr>
        <p:txBody>
          <a:bodyPr rtlCol="0">
            <a:noAutofit/>
          </a:bodyPr>
          <a:lstStyle/>
          <a:p>
            <a:pPr algn="ctr" eaLnBrk="1" fontAlgn="auto" hangingPunct="1">
              <a:spcAft>
                <a:spcPts val="0"/>
              </a:spcAft>
              <a:defRPr/>
            </a:pPr>
            <a:r>
              <a:rPr lang="en-US" sz="4800">
                <a:cs typeface="Arial" panose="020B0604020202020204" pitchFamily="34" charset="0"/>
              </a:rPr>
              <a:t>E-mail</a:t>
            </a:r>
          </a:p>
        </p:txBody>
      </p:sp>
      <p:sp>
        <p:nvSpPr>
          <p:cNvPr id="80899" name="Rectangle 3"/>
          <p:cNvSpPr>
            <a:spLocks noGrp="1"/>
          </p:cNvSpPr>
          <p:nvPr>
            <p:ph idx="1"/>
          </p:nvPr>
        </p:nvSpPr>
        <p:spPr>
          <a:xfrm>
            <a:off x="1828800" y="1524001"/>
            <a:ext cx="6324600" cy="4525963"/>
          </a:xfrm>
        </p:spPr>
        <p:txBody>
          <a:bodyPr>
            <a:normAutofit/>
          </a:bodyPr>
          <a:lstStyle/>
          <a:p>
            <a:pPr marL="514350" indent="-514350" eaLnBrk="1" hangingPunct="1">
              <a:buAutoNum type="arabicPeriod"/>
              <a:defRPr/>
            </a:pPr>
            <a:r>
              <a:rPr lang="en-US"/>
              <a:t>Contains Public Records</a:t>
            </a:r>
          </a:p>
          <a:p>
            <a:pPr marL="914400" lvl="1" indent="-514350">
              <a:buFont typeface="+mj-lt"/>
              <a:buAutoNum type="alphaLcPeriod"/>
              <a:defRPr/>
            </a:pPr>
            <a:r>
              <a:rPr lang="en-US"/>
              <a:t>Avoid using public account for personal business</a:t>
            </a:r>
          </a:p>
          <a:p>
            <a:pPr marL="914400" lvl="1" indent="-514350">
              <a:buAutoNum type="alphaLcPeriod"/>
              <a:defRPr/>
            </a:pPr>
            <a:r>
              <a:rPr lang="en-US"/>
              <a:t>Avoid using personal account for public business</a:t>
            </a:r>
          </a:p>
          <a:p>
            <a:pPr marL="0" indent="0" eaLnBrk="1" hangingPunct="1">
              <a:buNone/>
              <a:defRPr/>
            </a:pPr>
            <a:endParaRPr lang="en-US"/>
          </a:p>
          <a:p>
            <a:pPr marL="0" indent="0" eaLnBrk="1" hangingPunct="1">
              <a:buNone/>
              <a:defRPr/>
            </a:pPr>
            <a:r>
              <a:rPr lang="en-US"/>
              <a:t>2. Must be retained in keeping  </a:t>
            </a:r>
          </a:p>
          <a:p>
            <a:pPr marL="0" indent="0" eaLnBrk="1" hangingPunct="1">
              <a:buNone/>
              <a:defRPr/>
            </a:pPr>
            <a:r>
              <a:rPr lang="en-US"/>
              <a:t>    with the records schedule</a:t>
            </a:r>
          </a:p>
          <a:p>
            <a:pPr eaLnBrk="1" hangingPunct="1">
              <a:spcBef>
                <a:spcPts val="0"/>
              </a:spcBef>
              <a:buFontTx/>
              <a:buChar char="-"/>
              <a:defRPr/>
            </a:pPr>
            <a:endParaRPr lang="en-US" sz="2800"/>
          </a:p>
        </p:txBody>
      </p:sp>
      <p:pic>
        <p:nvPicPr>
          <p:cNvPr id="11" name="Picture 2" descr="C:\Users\kherzinger\AppData\Local\Microsoft\Windows\Temporary Internet Files\Content.IE5\OV6SA1MF\MC900442124[1].png"/>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38160" y="2819400"/>
            <a:ext cx="25908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133622"/>
      </p:ext>
    </p:extLst>
  </p:cSld>
  <p:clrMapOvr>
    <a:masterClrMapping/>
  </p:clrMapOvr>
  <p:transition>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7830" t="46904" r="4187" b="30677"/>
          <a:stretch/>
        </p:blipFill>
        <p:spPr>
          <a:xfrm>
            <a:off x="439119" y="4026600"/>
            <a:ext cx="6981861" cy="1453288"/>
          </a:xfrm>
          <a:prstGeom prst="rect">
            <a:avLst/>
          </a:prstGeom>
          <a:ln>
            <a:solidFill>
              <a:schemeClr val="bg1">
                <a:lumMod val="50000"/>
              </a:schemeClr>
            </a:solidFill>
          </a:ln>
        </p:spPr>
      </p:pic>
      <p:sp>
        <p:nvSpPr>
          <p:cNvPr id="395266" name="Rectangle 2"/>
          <p:cNvSpPr>
            <a:spLocks noGrp="1"/>
          </p:cNvSpPr>
          <p:nvPr>
            <p:ph type="title"/>
          </p:nvPr>
        </p:nvSpPr>
        <p:spPr>
          <a:xfrm>
            <a:off x="1981200" y="152400"/>
            <a:ext cx="8229600" cy="1143000"/>
          </a:xfrm>
        </p:spPr>
        <p:txBody>
          <a:bodyPr rtlCol="0">
            <a:normAutofit/>
          </a:bodyPr>
          <a:lstStyle/>
          <a:p>
            <a:pPr eaLnBrk="1" fontAlgn="auto" hangingPunct="1">
              <a:spcAft>
                <a:spcPts val="0"/>
              </a:spcAft>
              <a:defRPr/>
            </a:pPr>
            <a:r>
              <a:rPr lang="en-US" sz="4800"/>
              <a:t>Social Media</a:t>
            </a:r>
          </a:p>
        </p:txBody>
      </p:sp>
      <p:sp>
        <p:nvSpPr>
          <p:cNvPr id="2" name="AutoShape 2" descr="data:image/jpeg;base64,/9j/4AAQSkZJRgABAQAAAQABAAD/2wCEAAkGBwgHBgkIBwgKCgkLDRYPDQwMDRsUFRAWIB0iIiAdHx8kKDQsJCYxJx8fLT0tMTU3Ojo6Iys/RD84QzQ5OjcBCgoKDQwNGg8PGjclHyU3Nzc3Nzc3Nzc3Nzc3Nzc3Nzc3Nzc3Nzc3Nzc3Nzc3Nzc3Nzc3Nzc3Nzc3Nzc3Nzc3N//AABEIAJcAlwMBEQACEQEDEQH/xAAcAAEAAgMBAQEAAAAAAAAAAAAAAQgEBgcDBQL/xAA8EAACAQIDAwgDEAMAAAAAAAAAAQIDBAUGESExcQcSEzI1dLLRF0GSFBUiMzQ2UVNUVWFykZOhsWKDwf/EABkBAQADAQEAAAAAAAAAAAAAAAABBAUDAv/EACQRAQACAQMDBQEBAAAAAAAAAAABAgMRMTIEExQSIVFSYUEi/9oADAMBAAIRAxEAPwD85uzReY3iNaMK84WEJuNKjCWkWls1em9vftNbDhrSsTp7qd7zaWuosOYAAAAAAAAAAAAAAAAAANvyNm+5wm+ja39xOrh84taVHznTaWxp79PVoVeo6eLxrEe7rjyTWdJ2agWnIAAAAAAAAAAAAAAAAAAABoAAAAAAAAAAAAAAB6UKNW4qdHb0p1Z7+bTi5P8AgTMRuR77PoQy5jk486OEXzX09BI597H8vXot8JeWsditXg98v9Eh3sf2PRb4eFXB8UpJurht5FLe3Ql5ExlpP9R6Z+GCe0AAAAAAAAAAAAAAAHR8pcncatKF7mBSSlthaJ6e2/8AhQzdXPGixTF/bOjWVla2NFUrO3pUKa3RpxUUUZtNt5d4jR76EJNAPO5+T1fyP+iY3RKt5uqAAAAAAAAAAAAAADeOS7AIYhiNTE7qHOo2jSpxa2SqNa/xv4tFPq8s1r6Y/rthprOsuuIzVpIAAB5XXyer+SX9CN0SrebygAAAAAAAAAAAAAbA7jye2as8pWHwdJVoOtL8ec9V/Ghj9RbXLK5ijSkNkOLoh7gNazJnXDMAre5qqqXF1pq6VHT4H5m3sO+Lp75PeNnO2StfZrz5VqOuzCKmn4115Hfwp+zn3/x+KvKnTqU5w96KnwotfHryEdF78jv/AI5oaCuAAAAAAAAAAAABEtz4EiwuX4qOB4fGO5W1Pwow8nOV+uz6J4ShgVyvrqd9e3F3Ves69SVR6/izdrHpiIhQmdZ1eJ6QggAAAAAAAAAAAAAARPc+DJFh8B7Ew/u1Pwowr8pX67M88pGBWmHVXA3oZ6QAAAAAAAAAAAAAfQwXBb7HLmdvh1ONSrCHPkpTUVpql6+JzyZK441s9VrNtn2vR5mX7JR/ficvLxPXZsh8nmZWvklHd9fEeXiOzZ2HCqFS2wy0oVlpUp0YQkk9dGkkZdp1tMrcbMshIwOJx5PMyJJe5KP78TV8vF8qnZsn0eZl+yUf34jy8SOzZj3+SMdw+zrXl3b0o0KEHOclWi2kia9TjtOkE4rRGstdLDmAAAAAAAAAAG9ckPzgvO6PxxKfW8Id8HJ1szVkAAAAAABrHKTX6HJ96tfjOZT/AFkjv00a5Yc8s6UlxE11MAAAAAAAAAAN65IfnBed0fjiU+t4Q74OTrZmrIAAAAAADReV6v0eAWtD625WvCMW/It9HH+5lxz8XJDTVQAAAAAAAAAA2DJeYaOW8SrXVe3qV41KPRqNNpNbU9dvA4Z8U5YiIl0x39E6tz9Ktj91XXtw8yr4c/aHTv8A4h8q1ik3713ez/OHmPCn7QeRHw3yyuVd2lC5jFxVampqL9Wq1KcxpOixHvD3IEMDnq5VbHTsq79uHmXfCn7Q4d+PhPpVsfuu79uHmPDn7Qjv/jVs8ZtpZmjZxoWtWhG3c3LpJJ85vT6OD/UsYMHa199dXPJk9ejVSy5gAAAAAAAAAAAEiJ9V8GBYbAexMP7tT8KMK/KV+uz6B5SMCtMOquBvQz0kgAIAAAAAAAAAAAAAInufBkiw+A9iYf3an4UYV+Ur9dmeeUjArTDqrgb0M9IAAAAAAAAAAAAAAACJ7nwZIsPgPYmH92p+FGFflK/XZnnlIwK0w6q4G9DPSAAAAAAAAAAAAAAAAie58GSLD4D2Jh/dqfhRhX5Sv12Z55SMCtMOquBvQz0gAAAAAAAAAAAAAAAInufBkiw+A9iYf3an4UYV+Ur9dmeeUjArTDqrgb0M9IAAAAAPWAAAAAAAAAARPc+DJFh8B7Ew/u1Pwowr8pX67M88pGBWmHVXA3oZ6QAAAA2t6JAbfnfJ91hV5XvbSMZ4fUm5rSSTp6700/Vq9mhV6fqIvERO7rkxzWdY2agi05AAAAAAAAET3PgyRYfAexMP7tT8KMK/KV+uzPPKRgVph1VwN6GekAAAbW9gG/ZCyVXuLqniWK04RtIxfRUucpOo2t703Lb/AEUup6iIj013d8eKddZf/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0733" y="1866255"/>
            <a:ext cx="1438275"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6171" y="1290234"/>
            <a:ext cx="143827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38090" t="26632" r="38333" b="46492"/>
          <a:stretch/>
        </p:blipFill>
        <p:spPr bwMode="auto">
          <a:xfrm>
            <a:off x="5822197" y="2583052"/>
            <a:ext cx="1077912" cy="1228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a:extLst>
              <a:ext uri="{FF2B5EF4-FFF2-40B4-BE49-F238E27FC236}">
                <a16:creationId xmlns:a16="http://schemas.microsoft.com/office/drawing/2014/main" id="{329FDD86-0093-4EBC-A781-E72DFB9F4C45}"/>
              </a:ext>
            </a:extLst>
          </p:cNvPr>
          <p:cNvPicPr>
            <a:picLocks noChangeAspect="1"/>
          </p:cNvPicPr>
          <p:nvPr/>
        </p:nvPicPr>
        <p:blipFill>
          <a:blip r:embed="rId7"/>
          <a:stretch>
            <a:fillRect/>
          </a:stretch>
        </p:blipFill>
        <p:spPr>
          <a:xfrm>
            <a:off x="8433418" y="3398165"/>
            <a:ext cx="2066925" cy="2076450"/>
          </a:xfrm>
          <a:prstGeom prst="rect">
            <a:avLst/>
          </a:prstGeom>
        </p:spPr>
      </p:pic>
      <p:sp>
        <p:nvSpPr>
          <p:cNvPr id="5" name="&quot;No&quot; Symbol 4"/>
          <p:cNvSpPr/>
          <p:nvPr/>
        </p:nvSpPr>
        <p:spPr>
          <a:xfrm>
            <a:off x="7939889" y="2942376"/>
            <a:ext cx="3177766" cy="2897109"/>
          </a:xfrm>
          <a:prstGeom prst="noSmoking">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1461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lstStyle/>
          <a:p>
            <a:r>
              <a:rPr lang="en-US"/>
              <a:t>Values of Records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31844036"/>
              </p:ext>
            </p:extLst>
          </p:nvPr>
        </p:nvGraphicFramePr>
        <p:xfrm>
          <a:off x="1981200" y="12954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42650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a:bodyPr>
          <a:lstStyle/>
          <a:p>
            <a:pPr algn="ctr" eaLnBrk="1" hangingPunct="1"/>
            <a:r>
              <a:rPr lang="en-US">
                <a:solidFill>
                  <a:schemeClr val="tx1"/>
                </a:solidFill>
              </a:rPr>
              <a:t>Records Management Analysts</a:t>
            </a:r>
          </a:p>
        </p:txBody>
      </p:sp>
      <p:sp>
        <p:nvSpPr>
          <p:cNvPr id="5" name="Rectangle 3"/>
          <p:cNvSpPr>
            <a:spLocks noGrp="1" noChangeArrowheads="1"/>
          </p:cNvSpPr>
          <p:nvPr>
            <p:ph idx="1"/>
          </p:nvPr>
        </p:nvSpPr>
        <p:spPr>
          <a:xfrm>
            <a:off x="1981200" y="1295400"/>
            <a:ext cx="8229600" cy="381000"/>
          </a:xfrm>
        </p:spPr>
        <p:txBody>
          <a:bodyPr rtlCol="0">
            <a:normAutofit fontScale="25000" lnSpcReduction="20000"/>
          </a:bodyPr>
          <a:lstStyle/>
          <a:p>
            <a:pPr marL="0" indent="0" algn="ctr" eaLnBrk="1" fontAlgn="auto" hangingPunct="1">
              <a:lnSpc>
                <a:spcPct val="80000"/>
              </a:lnSpc>
              <a:spcAft>
                <a:spcPts val="0"/>
              </a:spcAft>
              <a:buFont typeface="Arial" pitchFamily="34" charset="0"/>
              <a:buNone/>
              <a:defRPr/>
            </a:pPr>
            <a:r>
              <a:rPr lang="en-US" sz="9600" u="sng"/>
              <a:t>Raleigh Office</a:t>
            </a:r>
          </a:p>
          <a:p>
            <a:pPr marL="457200" lvl="1" indent="0" eaLnBrk="1" fontAlgn="auto" hangingPunct="1">
              <a:lnSpc>
                <a:spcPct val="80000"/>
              </a:lnSpc>
              <a:spcAft>
                <a:spcPts val="0"/>
              </a:spcAft>
              <a:buFont typeface="Arial" pitchFamily="34" charset="0"/>
              <a:buNone/>
              <a:defRPr/>
            </a:pPr>
            <a:endParaRPr lang="en-US" sz="2400"/>
          </a:p>
          <a:p>
            <a:pPr marL="457200" lvl="1" indent="0" eaLnBrk="1" fontAlgn="auto" hangingPunct="1">
              <a:lnSpc>
                <a:spcPct val="80000"/>
              </a:lnSpc>
              <a:spcAft>
                <a:spcPts val="0"/>
              </a:spcAft>
              <a:buFont typeface="Arial" pitchFamily="34" charset="0"/>
              <a:buNone/>
              <a:defRPr/>
            </a:pPr>
            <a:endParaRPr lang="en-US" sz="2400"/>
          </a:p>
          <a:p>
            <a:pPr marL="457200" lvl="1" indent="0" eaLnBrk="1" fontAlgn="auto" hangingPunct="1">
              <a:lnSpc>
                <a:spcPct val="80000"/>
              </a:lnSpc>
              <a:spcAft>
                <a:spcPts val="0"/>
              </a:spcAft>
              <a:buFont typeface="Arial" pitchFamily="34" charset="0"/>
              <a:buNone/>
              <a:defRPr/>
            </a:pPr>
            <a:endParaRPr lang="en-US" sz="2400"/>
          </a:p>
          <a:p>
            <a:pPr marL="457200" lvl="1" indent="0" eaLnBrk="1" fontAlgn="auto" hangingPunct="1">
              <a:lnSpc>
                <a:spcPct val="80000"/>
              </a:lnSpc>
              <a:spcAft>
                <a:spcPts val="0"/>
              </a:spcAft>
              <a:buFont typeface="Arial" pitchFamily="34" charset="0"/>
              <a:buNone/>
              <a:defRPr/>
            </a:pPr>
            <a:endParaRPr lang="en-US" sz="2400"/>
          </a:p>
          <a:p>
            <a:pPr marL="457200" lvl="1" indent="0" eaLnBrk="1" fontAlgn="auto" hangingPunct="1">
              <a:lnSpc>
                <a:spcPct val="80000"/>
              </a:lnSpc>
              <a:spcAft>
                <a:spcPts val="0"/>
              </a:spcAft>
              <a:buFont typeface="Arial" pitchFamily="34" charset="0"/>
              <a:buNone/>
              <a:defRPr/>
            </a:pPr>
            <a:endParaRPr lang="en-US" sz="2400"/>
          </a:p>
          <a:p>
            <a:pPr marL="457200" lvl="1" indent="0" eaLnBrk="1" fontAlgn="auto" hangingPunct="1">
              <a:lnSpc>
                <a:spcPct val="80000"/>
              </a:lnSpc>
              <a:spcAft>
                <a:spcPts val="0"/>
              </a:spcAft>
              <a:buFont typeface="Arial" pitchFamily="34" charset="0"/>
              <a:buNone/>
              <a:defRPr/>
            </a:pPr>
            <a:endParaRPr lang="en-US" sz="2400"/>
          </a:p>
          <a:p>
            <a:pPr marL="0" indent="0" algn="ctr" eaLnBrk="1" fontAlgn="auto" hangingPunct="1">
              <a:lnSpc>
                <a:spcPct val="80000"/>
              </a:lnSpc>
              <a:spcAft>
                <a:spcPts val="0"/>
              </a:spcAft>
              <a:buFont typeface="Arial" pitchFamily="34" charset="0"/>
              <a:buNone/>
              <a:defRPr/>
            </a:pPr>
            <a:r>
              <a:rPr lang="en-US" sz="2800"/>
              <a:t>Asheville Office</a:t>
            </a:r>
          </a:p>
          <a:p>
            <a:pPr marL="0" indent="0" algn="ctr" eaLnBrk="1" fontAlgn="auto" hangingPunct="1">
              <a:lnSpc>
                <a:spcPct val="80000"/>
              </a:lnSpc>
              <a:spcAft>
                <a:spcPts val="0"/>
              </a:spcAft>
              <a:buFont typeface="Arial" pitchFamily="34" charset="0"/>
              <a:buNone/>
              <a:defRPr/>
            </a:pPr>
            <a:endParaRPr lang="en-US" sz="2800"/>
          </a:p>
          <a:p>
            <a:pPr marL="0" indent="0" eaLnBrk="1" fontAlgn="auto" hangingPunct="1">
              <a:lnSpc>
                <a:spcPct val="80000"/>
              </a:lnSpc>
              <a:spcAft>
                <a:spcPts val="0"/>
              </a:spcAft>
              <a:buFont typeface="Arial" pitchFamily="34" charset="0"/>
              <a:buNone/>
              <a:defRPr/>
            </a:pPr>
            <a:endParaRPr lang="en-US" sz="2800"/>
          </a:p>
        </p:txBody>
      </p:sp>
      <p:graphicFrame>
        <p:nvGraphicFramePr>
          <p:cNvPr id="6" name="Table 5"/>
          <p:cNvGraphicFramePr>
            <a:graphicFrameLocks noGrp="1"/>
          </p:cNvGraphicFramePr>
          <p:nvPr>
            <p:extLst>
              <p:ext uri="{D42A27DB-BD31-4B8C-83A1-F6EECF244321}">
                <p14:modId xmlns:p14="http://schemas.microsoft.com/office/powerpoint/2010/main" val="2046223302"/>
              </p:ext>
            </p:extLst>
          </p:nvPr>
        </p:nvGraphicFramePr>
        <p:xfrm>
          <a:off x="1905000" y="1676401"/>
          <a:ext cx="8502650" cy="3004739"/>
        </p:xfrm>
        <a:graphic>
          <a:graphicData uri="http://schemas.openxmlformats.org/drawingml/2006/table">
            <a:tbl>
              <a:tblPr firstRow="1" bandRow="1">
                <a:tableStyleId>{69CF1AB2-1976-4502-BF36-3FF5EA218861}</a:tableStyleId>
              </a:tblPr>
              <a:tblGrid>
                <a:gridCol w="4191000">
                  <a:extLst>
                    <a:ext uri="{9D8B030D-6E8A-4147-A177-3AD203B41FA5}">
                      <a16:colId xmlns:a16="http://schemas.microsoft.com/office/drawing/2014/main" val="20000"/>
                    </a:ext>
                  </a:extLst>
                </a:gridCol>
                <a:gridCol w="4311650">
                  <a:extLst>
                    <a:ext uri="{9D8B030D-6E8A-4147-A177-3AD203B41FA5}">
                      <a16:colId xmlns:a16="http://schemas.microsoft.com/office/drawing/2014/main" val="20001"/>
                    </a:ext>
                  </a:extLst>
                </a:gridCol>
              </a:tblGrid>
              <a:tr h="804085">
                <a:tc>
                  <a:txBody>
                    <a:bodyPr/>
                    <a:lstStyle/>
                    <a:p>
                      <a:pPr marL="0" marR="0" lvl="0" indent="0" algn="l" rtl="0" eaLnBrk="1" fontAlgn="auto" latinLnBrk="0" hangingPunct="1">
                        <a:lnSpc>
                          <a:spcPct val="80000"/>
                        </a:lnSpc>
                        <a:spcBef>
                          <a:spcPts val="0"/>
                        </a:spcBef>
                        <a:spcAft>
                          <a:spcPts val="0"/>
                        </a:spcAft>
                        <a:buClrTx/>
                        <a:buSzTx/>
                        <a:buFont typeface="Arial" pitchFamily="34" charset="0"/>
                        <a:buNone/>
                      </a:pPr>
                      <a:r>
                        <a:rPr lang="en-US" sz="2400" b="0" kern="1200" dirty="0">
                          <a:solidFill>
                            <a:schemeClr val="dk1"/>
                          </a:solidFill>
                          <a:latin typeface="+mn-lt"/>
                          <a:ea typeface="+mn-ea"/>
                          <a:cs typeface="+mn-cs"/>
                        </a:rPr>
                        <a:t>Mark Holland, Supervisor </a:t>
                      </a:r>
                    </a:p>
                    <a:p>
                      <a:pPr marL="0" marR="0" lvl="0" indent="0" algn="l" defTabSz="914400" rtl="0" eaLnBrk="1" fontAlgn="auto" latinLnBrk="0" hangingPunct="1">
                        <a:lnSpc>
                          <a:spcPct val="80000"/>
                        </a:lnSpc>
                        <a:spcBef>
                          <a:spcPts val="0"/>
                        </a:spcBef>
                        <a:spcAft>
                          <a:spcPts val="0"/>
                        </a:spcAft>
                        <a:buClrTx/>
                        <a:buSzTx/>
                        <a:buFont typeface="Arial" pitchFamily="34" charset="0"/>
                        <a:buNone/>
                        <a:tabLst/>
                        <a:defRPr/>
                      </a:pPr>
                      <a:r>
                        <a:rPr lang="en-US" sz="2400" b="0" kern="1200" dirty="0">
                          <a:solidFill>
                            <a:schemeClr val="dk1"/>
                          </a:solidFill>
                          <a:latin typeface="+mn-lt"/>
                          <a:ea typeface="+mn-ea"/>
                          <a:cs typeface="+mn-cs"/>
                        </a:rPr>
                        <a:t>mark.holland@ncdcr.gov</a:t>
                      </a:r>
                      <a:br>
                        <a:rPr lang="en-US" sz="2400" b="0" kern="1200" dirty="0">
                          <a:solidFill>
                            <a:srgbClr val="000000"/>
                          </a:solidFill>
                          <a:latin typeface="+mn-lt"/>
                          <a:ea typeface="+mn-ea"/>
                          <a:cs typeface="+mn-cs"/>
                        </a:rPr>
                      </a:br>
                      <a:r>
                        <a:rPr lang="en-US" sz="2400" b="0" kern="1200" dirty="0">
                          <a:solidFill>
                            <a:schemeClr val="dk1"/>
                          </a:solidFill>
                          <a:latin typeface="+mn-lt"/>
                          <a:ea typeface="+mn-ea"/>
                          <a:cs typeface="+mn-cs"/>
                        </a:rPr>
                        <a:t>(919) 814-6908</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auto" latinLnBrk="0" hangingPunct="1">
                        <a:lnSpc>
                          <a:spcPct val="80000"/>
                        </a:lnSpc>
                        <a:spcBef>
                          <a:spcPts val="0"/>
                        </a:spcBef>
                        <a:spcAft>
                          <a:spcPts val="0"/>
                        </a:spcAft>
                        <a:buClrTx/>
                        <a:buSzTx/>
                        <a:buFont typeface="Arial" pitchFamily="34" charset="0"/>
                        <a:buNone/>
                        <a:tabLst/>
                        <a:defRPr/>
                      </a:pPr>
                      <a:r>
                        <a:rPr kumimoji="0" lang="en-US" sz="2400" b="0" i="0" u="none" strike="noStrike" kern="1200" cap="none" spc="0" normalizeH="0" baseline="0" noProof="0" dirty="0">
                          <a:ln>
                            <a:noFill/>
                          </a:ln>
                          <a:effectLst/>
                          <a:uLnTx/>
                          <a:uFillTx/>
                          <a:latin typeface="+mn-lt"/>
                          <a:ea typeface="+mn-ea"/>
                          <a:cs typeface="+mn-cs"/>
                        </a:rPr>
                        <a:t>Rashida Felder</a:t>
                      </a:r>
                      <a:br>
                        <a:rPr kumimoji="0" lang="en-US" sz="2400" b="0" i="0" u="none" strike="noStrike" kern="1200" cap="none" spc="0" normalizeH="0" baseline="0" noProof="0" dirty="0">
                          <a:ln>
                            <a:noFill/>
                          </a:ln>
                          <a:solidFill>
                            <a:srgbClr val="000000"/>
                          </a:solidFill>
                          <a:effectLst/>
                          <a:uLnTx/>
                          <a:uFillTx/>
                          <a:latin typeface="+mn-lt"/>
                          <a:ea typeface="+mn-ea"/>
                          <a:cs typeface="+mn-cs"/>
                        </a:rPr>
                      </a:br>
                      <a:r>
                        <a:rPr kumimoji="0" lang="en-US" sz="2400" b="0" i="0" u="none" strike="noStrike" kern="1200" cap="none" spc="0" normalizeH="0" baseline="0" noProof="0" dirty="0">
                          <a:ln>
                            <a:noFill/>
                          </a:ln>
                          <a:solidFill>
                            <a:srgbClr val="000000"/>
                          </a:solidFill>
                          <a:effectLst/>
                          <a:uLnTx/>
                          <a:uFillTx/>
                          <a:latin typeface="+mn-lt"/>
                          <a:ea typeface="+mn-ea"/>
                          <a:cs typeface="+mn-cs"/>
                        </a:rPr>
                        <a:t>rashida.felder</a:t>
                      </a:r>
                      <a:r>
                        <a:rPr kumimoji="0" lang="en-US" sz="2400" b="0" i="0" u="none" strike="noStrike" kern="1200" cap="none" spc="0" normalizeH="0" baseline="0" noProof="0" dirty="0">
                          <a:ln>
                            <a:noFill/>
                          </a:ln>
                          <a:effectLst/>
                          <a:uLnTx/>
                          <a:uFillTx/>
                          <a:latin typeface="+mn-lt"/>
                          <a:ea typeface="+mn-ea"/>
                          <a:cs typeface="+mn-cs"/>
                        </a:rPr>
                        <a:t>@ncdcr.gov</a:t>
                      </a:r>
                    </a:p>
                    <a:p>
                      <a:pPr marL="0" marR="0" lvl="0" indent="0" algn="l" defTabSz="914400" rtl="0" eaLnBrk="1" fontAlgn="auto" latinLnBrk="0" hangingPunct="1">
                        <a:lnSpc>
                          <a:spcPct val="80000"/>
                        </a:lnSpc>
                        <a:spcBef>
                          <a:spcPts val="0"/>
                        </a:spcBef>
                        <a:spcAft>
                          <a:spcPts val="0"/>
                        </a:spcAft>
                        <a:buClrTx/>
                        <a:buSzTx/>
                        <a:buFont typeface="Arial" pitchFamily="34" charset="0"/>
                        <a:buNone/>
                        <a:tabLst/>
                        <a:defRPr/>
                      </a:pPr>
                      <a:r>
                        <a:rPr kumimoji="0" lang="en-US" sz="2400" b="0" i="0" u="none" strike="noStrike" kern="1200" cap="none" spc="0" normalizeH="0" baseline="0" noProof="0" dirty="0">
                          <a:ln>
                            <a:noFill/>
                          </a:ln>
                          <a:effectLst/>
                          <a:uLnTx/>
                          <a:uFillTx/>
                          <a:latin typeface="+mn-lt"/>
                          <a:ea typeface="+mn-ea"/>
                          <a:cs typeface="+mn-cs"/>
                        </a:rPr>
                        <a:t>(919) 814-6907</a:t>
                      </a:r>
                      <a:endParaRPr lang="en-US" sz="2400" b="0" kern="1200" dirty="0">
                        <a:latin typeface="+mn-lt"/>
                        <a:ea typeface="+mn-ea"/>
                        <a:cs typeface="+mn-cs"/>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649894">
                <a:tc>
                  <a:txBody>
                    <a:bodyPr/>
                    <a:lstStyle/>
                    <a:p>
                      <a:pPr marL="0" marR="0" lvl="0" indent="0" algn="l" defTabSz="914400" rtl="0" eaLnBrk="1" fontAlgn="auto" latinLnBrk="0" hangingPunct="1">
                        <a:lnSpc>
                          <a:spcPct val="80000"/>
                        </a:lnSpc>
                        <a:spcBef>
                          <a:spcPts val="0"/>
                        </a:spcBef>
                        <a:spcAft>
                          <a:spcPts val="0"/>
                        </a:spcAft>
                        <a:buClrTx/>
                        <a:buSzTx/>
                        <a:buFont typeface="Arial" pitchFamily="34" charset="0"/>
                        <a:buNone/>
                        <a:tabLst/>
                        <a:defRPr/>
                      </a:pPr>
                      <a:r>
                        <a:rPr kumimoji="0" lang="en-US" sz="2400" b="0" i="0" u="none" strike="noStrike" kern="1200" cap="none" spc="0" normalizeH="0" baseline="0" noProof="0" dirty="0">
                          <a:ln>
                            <a:noFill/>
                          </a:ln>
                          <a:effectLst/>
                          <a:uLnTx/>
                          <a:uFillTx/>
                          <a:latin typeface="+mn-lt"/>
                          <a:ea typeface="+mn-ea"/>
                          <a:cs typeface="+mn-cs"/>
                        </a:rPr>
                        <a:t>Josh Hager</a:t>
                      </a:r>
                    </a:p>
                    <a:p>
                      <a:pPr marL="0" marR="0" lvl="0" indent="0" algn="l" defTabSz="914400" rtl="0" eaLnBrk="1" fontAlgn="auto" latinLnBrk="0" hangingPunct="1">
                        <a:lnSpc>
                          <a:spcPct val="80000"/>
                        </a:lnSpc>
                        <a:spcBef>
                          <a:spcPts val="0"/>
                        </a:spcBef>
                        <a:spcAft>
                          <a:spcPts val="0"/>
                        </a:spcAft>
                        <a:buClrTx/>
                        <a:buSzTx/>
                        <a:buFont typeface="Arial" pitchFamily="34" charset="0"/>
                        <a:buNone/>
                        <a:tabLst/>
                        <a:defRPr/>
                      </a:pPr>
                      <a:r>
                        <a:rPr kumimoji="0" lang="en-US" sz="2400" b="0" i="0" u="none" strike="noStrike" kern="1200" cap="none" spc="0" normalizeH="0" baseline="0" noProof="0" dirty="0">
                          <a:ln>
                            <a:noFill/>
                          </a:ln>
                          <a:effectLst/>
                          <a:uLnTx/>
                          <a:uFillTx/>
                          <a:latin typeface="+mn-lt"/>
                          <a:ea typeface="+mn-ea"/>
                          <a:cs typeface="+mn-cs"/>
                        </a:rPr>
                        <a:t>joshua.hager@ncdcr.gov</a:t>
                      </a:r>
                    </a:p>
                    <a:p>
                      <a:pPr marL="0" marR="0" lvl="0" indent="0" algn="l" rtl="0" eaLnBrk="1" fontAlgn="auto" latinLnBrk="0" hangingPunct="1">
                        <a:lnSpc>
                          <a:spcPct val="80000"/>
                        </a:lnSpc>
                        <a:spcBef>
                          <a:spcPts val="0"/>
                        </a:spcBef>
                        <a:spcAft>
                          <a:spcPts val="0"/>
                        </a:spcAft>
                        <a:buClrTx/>
                        <a:buSzTx/>
                        <a:buFont typeface="Arial" pitchFamily="34" charset="0"/>
                        <a:buNone/>
                      </a:pPr>
                      <a:r>
                        <a:rPr kumimoji="0" lang="en-US" sz="2400" b="0" i="0" u="none" strike="noStrike" kern="1200" cap="none" spc="0" normalizeH="0" baseline="0" noProof="0" dirty="0">
                          <a:ln>
                            <a:noFill/>
                          </a:ln>
                          <a:effectLst/>
                          <a:uLnTx/>
                          <a:uFillTx/>
                          <a:latin typeface="+mn-lt"/>
                          <a:ea typeface="+mn-ea"/>
                          <a:cs typeface="+mn-cs"/>
                        </a:rPr>
                        <a:t>(919) 814-6914</a:t>
                      </a:r>
                      <a:r>
                        <a:rPr lang="en-US" sz="2400" b="0" i="0" u="none" strike="noStrike" kern="1200" cap="none" spc="0" normalizeH="0" baseline="0" noProof="0" dirty="0">
                          <a:ln>
                            <a:noFill/>
                          </a:ln>
                          <a:effectLst/>
                          <a:uLnTx/>
                          <a:uFillTx/>
                          <a:latin typeface="+mn-lt"/>
                          <a:ea typeface="+mn-ea"/>
                          <a:cs typeface="+mn-cs"/>
                        </a:rPr>
                        <a:t> </a:t>
                      </a:r>
                      <a:endParaRPr lang="en-US" sz="2400" b="0" kern="1200" dirty="0">
                        <a:solidFill>
                          <a:schemeClr val="dk1"/>
                        </a:solidFill>
                        <a:latin typeface="+mn-lt"/>
                        <a:ea typeface="+mn-ea"/>
                        <a:cs typeface="+mn-cs"/>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lvl="0" algn="l">
                        <a:lnSpc>
                          <a:spcPct val="80000"/>
                        </a:lnSpc>
                        <a:spcBef>
                          <a:spcPts val="0"/>
                        </a:spcBef>
                        <a:spcAft>
                          <a:spcPts val="0"/>
                        </a:spcAft>
                        <a:buNone/>
                      </a:pPr>
                      <a:r>
                        <a:rPr lang="en-US" sz="2400" b="0" i="0" u="none" strike="noStrike" kern="1200" noProof="0"/>
                        <a:t>Sarah Morrell</a:t>
                      </a:r>
                      <a:endParaRPr lang="en-US" sz="2400"/>
                    </a:p>
                    <a:p>
                      <a:pPr lvl="0" algn="l">
                        <a:lnSpc>
                          <a:spcPct val="80000"/>
                        </a:lnSpc>
                        <a:spcBef>
                          <a:spcPts val="0"/>
                        </a:spcBef>
                        <a:spcAft>
                          <a:spcPts val="0"/>
                        </a:spcAft>
                        <a:buNone/>
                      </a:pPr>
                      <a:r>
                        <a:rPr lang="en-US" sz="2400" b="0" i="0" u="none" strike="noStrike" kern="1200" noProof="0"/>
                        <a:t>sarah.morrell@ncdcr.gov</a:t>
                      </a:r>
                      <a:endParaRPr lang="en-US" sz="2400"/>
                    </a:p>
                    <a:p>
                      <a:pPr lvl="0" algn="l">
                        <a:lnSpc>
                          <a:spcPct val="80000"/>
                        </a:lnSpc>
                        <a:spcBef>
                          <a:spcPts val="0"/>
                        </a:spcBef>
                        <a:spcAft>
                          <a:spcPts val="0"/>
                        </a:spcAft>
                        <a:buNone/>
                      </a:pPr>
                      <a:r>
                        <a:rPr lang="en-US" sz="2400" b="0" i="0" u="none" strike="noStrike" kern="1200" noProof="0"/>
                        <a:t>(919) 814-6910</a:t>
                      </a:r>
                      <a:endParaRPr lang="en-US" sz="240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1"/>
                  </a:ext>
                </a:extLst>
              </a:tr>
              <a:tr h="1051641">
                <a:tc>
                  <a:txBody>
                    <a:bodyPr/>
                    <a:lstStyle/>
                    <a:p>
                      <a:pPr marL="0" marR="0" lvl="0" indent="0" algn="l">
                        <a:lnSpc>
                          <a:spcPct val="80000"/>
                        </a:lnSpc>
                        <a:spcBef>
                          <a:spcPts val="0"/>
                        </a:spcBef>
                        <a:spcAft>
                          <a:spcPts val="0"/>
                        </a:spcAft>
                        <a:buNone/>
                      </a:pPr>
                      <a:endParaRPr lang="en-US"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a:lnSpc>
                          <a:spcPct val="80000"/>
                        </a:lnSpc>
                        <a:spcBef>
                          <a:spcPts val="0"/>
                        </a:spcBef>
                        <a:spcAft>
                          <a:spcPts val="0"/>
                        </a:spcAft>
                        <a:buNone/>
                      </a:pPr>
                      <a:r>
                        <a:rPr lang="en-US" sz="2400" b="0" i="0" u="none" strike="noStrike" kern="1200" noProof="0" dirty="0">
                          <a:solidFill>
                            <a:schemeClr val="dk1"/>
                          </a:solidFill>
                          <a:latin typeface="Calibri"/>
                        </a:rPr>
                        <a:t>Colin Reeve</a:t>
                      </a:r>
                      <a:endParaRPr lang="en-US" sz="2400" b="0" i="0" u="none" strike="noStrike" kern="1200" noProof="0" dirty="0"/>
                    </a:p>
                    <a:p>
                      <a:pPr marL="0" marR="0" lvl="0" indent="0" algn="l">
                        <a:lnSpc>
                          <a:spcPct val="80000"/>
                        </a:lnSpc>
                        <a:spcBef>
                          <a:spcPts val="0"/>
                        </a:spcBef>
                        <a:spcAft>
                          <a:spcPts val="0"/>
                        </a:spcAft>
                        <a:buNone/>
                      </a:pPr>
                      <a:r>
                        <a:rPr lang="en-US" sz="2400" b="0" i="0" u="none" strike="noStrike" kern="1200" noProof="0" dirty="0">
                          <a:solidFill>
                            <a:schemeClr val="dk1"/>
                          </a:solidFill>
                          <a:latin typeface="Calibri"/>
                        </a:rPr>
                        <a:t>colin.reeve@ncdcr.gov</a:t>
                      </a:r>
                      <a:endParaRPr lang="en-US" sz="2400" b="0" i="0" u="none" strike="noStrike" kern="1200" noProof="0" dirty="0"/>
                    </a:p>
                    <a:p>
                      <a:pPr marL="0" marR="0" lvl="0" indent="0" algn="l">
                        <a:lnSpc>
                          <a:spcPct val="80000"/>
                        </a:lnSpc>
                        <a:spcBef>
                          <a:spcPts val="0"/>
                        </a:spcBef>
                        <a:spcAft>
                          <a:spcPts val="0"/>
                        </a:spcAft>
                        <a:buNone/>
                      </a:pPr>
                      <a:r>
                        <a:rPr lang="en-US" sz="2400" b="0" i="0" u="none" strike="noStrike" kern="1200" noProof="0" dirty="0">
                          <a:solidFill>
                            <a:schemeClr val="dk1"/>
                          </a:solidFill>
                          <a:latin typeface="Calibri"/>
                        </a:rPr>
                        <a:t>(919) 814-6915</a:t>
                      </a:r>
                      <a:endParaRPr lang="en-US"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720588141"/>
              </p:ext>
            </p:extLst>
          </p:nvPr>
        </p:nvGraphicFramePr>
        <p:xfrm>
          <a:off x="1790700" y="5334000"/>
          <a:ext cx="8610600" cy="838200"/>
        </p:xfrm>
        <a:graphic>
          <a:graphicData uri="http://schemas.openxmlformats.org/drawingml/2006/table">
            <a:tbl>
              <a:tblPr firstRow="1" bandRow="1">
                <a:tableStyleId>{69CF1AB2-1976-4502-BF36-3FF5EA218861}</a:tableStyleId>
              </a:tblPr>
              <a:tblGrid>
                <a:gridCol w="8610600">
                  <a:extLst>
                    <a:ext uri="{9D8B030D-6E8A-4147-A177-3AD203B41FA5}">
                      <a16:colId xmlns:a16="http://schemas.microsoft.com/office/drawing/2014/main" val="20000"/>
                    </a:ext>
                  </a:extLst>
                </a:gridCol>
              </a:tblGrid>
              <a:tr h="838200">
                <a:tc>
                  <a:txBody>
                    <a:bodyPr/>
                    <a:lstStyle/>
                    <a:p>
                      <a:pPr marL="0" marR="0" lvl="1" indent="0" algn="ctr" rtl="0" eaLnBrk="1" fontAlgn="auto" latinLnBrk="0" hangingPunct="1">
                        <a:lnSpc>
                          <a:spcPct val="100000"/>
                        </a:lnSpc>
                        <a:spcBef>
                          <a:spcPts val="0"/>
                        </a:spcBef>
                        <a:spcAft>
                          <a:spcPts val="0"/>
                        </a:spcAft>
                        <a:buFontTx/>
                        <a:buNone/>
                      </a:pPr>
                      <a:r>
                        <a:rPr lang="en-US" sz="2400" b="0" dirty="0"/>
                        <a:t>Jason Woolf (jason.woolf@ncdcr.gov)</a:t>
                      </a:r>
                      <a:br>
                        <a:rPr lang="en-US" sz="2400" b="0" dirty="0"/>
                      </a:br>
                      <a:r>
                        <a:rPr lang="en-US" sz="2400" b="0" dirty="0"/>
                        <a:t>(</a:t>
                      </a:r>
                      <a:r>
                        <a:rPr lang="en-US" sz="2400" b="0" i="0" u="none" strike="noStrike" noProof="0" dirty="0">
                          <a:latin typeface="Calibri"/>
                        </a:rPr>
                        <a:t>828) 250-3103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0"/>
                  </a:ext>
                </a:extLst>
              </a:tr>
            </a:tbl>
          </a:graphicData>
        </a:graphic>
      </p:graphicFrame>
      <p:sp>
        <p:nvSpPr>
          <p:cNvPr id="8" name="TextBox 7"/>
          <p:cNvSpPr txBox="1"/>
          <p:nvPr/>
        </p:nvSpPr>
        <p:spPr>
          <a:xfrm>
            <a:off x="7315200" y="6274714"/>
            <a:ext cx="3276600" cy="43088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eaLnBrk="0" fontAlgn="base" hangingPunct="0">
              <a:spcBef>
                <a:spcPct val="0"/>
              </a:spcBef>
              <a:spcAft>
                <a:spcPct val="0"/>
              </a:spcAft>
              <a:defRPr/>
            </a:pPr>
            <a:r>
              <a:rPr lang="en-US" sz="2200">
                <a:solidFill>
                  <a:srgbClr val="000000"/>
                </a:solidFill>
                <a:hlinkClick r:id="rId3">
                  <a:extLst>
                    <a:ext uri="{A12FA001-AC4F-418D-AE19-62706E023703}">
                      <ahyp:hlinkClr xmlns:ahyp="http://schemas.microsoft.com/office/drawing/2018/hyperlinkcolor" val="tx"/>
                    </a:ext>
                  </a:extLst>
                </a:hlinkClick>
              </a:rPr>
              <a:t>archives.ncdcr.gov</a:t>
            </a:r>
            <a:endParaRPr lang="en-US" sz="2200">
              <a:solidFill>
                <a:srgbClr val="000000"/>
              </a:solidFill>
            </a:endParaRPr>
          </a:p>
        </p:txBody>
      </p:sp>
      <p:sp>
        <p:nvSpPr>
          <p:cNvPr id="9" name="Rectangle 3"/>
          <p:cNvSpPr txBox="1">
            <a:spLocks noChangeArrowheads="1"/>
          </p:cNvSpPr>
          <p:nvPr/>
        </p:nvSpPr>
        <p:spPr>
          <a:xfrm>
            <a:off x="1981200" y="4973747"/>
            <a:ext cx="8229600" cy="5888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Lucida Sans" panose="020B0602030504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Lucida Sans" panose="020B0602030504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Lucida Sans" panose="020B0602030504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Lucida Sans" panose="020B0602030504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Lucida Sans" panose="020B0602030504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80000"/>
              </a:lnSpc>
              <a:buFont typeface="Arial" panose="020B0604020202020204" pitchFamily="34" charset="0"/>
              <a:buNone/>
              <a:defRPr/>
            </a:pPr>
            <a:r>
              <a:rPr lang="en-US" sz="2400" u="sng"/>
              <a:t>Asheville Office</a:t>
            </a:r>
          </a:p>
        </p:txBody>
      </p:sp>
    </p:spTree>
    <p:extLst>
      <p:ext uri="{BB962C8B-B14F-4D97-AF65-F5344CB8AC3E}">
        <p14:creationId xmlns:p14="http://schemas.microsoft.com/office/powerpoint/2010/main" val="497423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p:cNvSpPr>
          <p:nvPr>
            <p:ph type="title"/>
          </p:nvPr>
        </p:nvSpPr>
        <p:spPr>
          <a:xfrm>
            <a:off x="1981200" y="152400"/>
            <a:ext cx="8229600" cy="1143000"/>
          </a:xfrm>
        </p:spPr>
        <p:txBody>
          <a:bodyPr>
            <a:normAutofit/>
          </a:bodyPr>
          <a:lstStyle/>
          <a:p>
            <a:pPr algn="ctr" eaLnBrk="1" hangingPunct="1"/>
            <a:r>
              <a:rPr lang="en-US">
                <a:solidFill>
                  <a:schemeClr val="tx1"/>
                </a:solidFill>
                <a:cs typeface="Arial" panose="020B0604020202020204" pitchFamily="34" charset="0"/>
              </a:rPr>
              <a:t>Authentic Records</a:t>
            </a:r>
          </a:p>
        </p:txBody>
      </p:sp>
      <p:sp>
        <p:nvSpPr>
          <p:cNvPr id="5" name="Content Placeholder 2">
            <a:extLst>
              <a:ext uri="{FF2B5EF4-FFF2-40B4-BE49-F238E27FC236}">
                <a16:creationId xmlns:a16="http://schemas.microsoft.com/office/drawing/2014/main" id="{DECC3CD6-9080-4D9C-8496-4D50D642C357}"/>
              </a:ext>
            </a:extLst>
          </p:cNvPr>
          <p:cNvSpPr>
            <a:spLocks noGrp="1"/>
          </p:cNvSpPr>
          <p:nvPr>
            <p:ph idx="1"/>
          </p:nvPr>
        </p:nvSpPr>
        <p:spPr>
          <a:xfrm>
            <a:off x="628650" y="1600200"/>
            <a:ext cx="10915650" cy="4114800"/>
          </a:xfrm>
        </p:spPr>
        <p:txBody>
          <a:bodyPr>
            <a:noAutofit/>
          </a:bodyPr>
          <a:lstStyle/>
          <a:p>
            <a:pPr marL="285750" lvl="0" indent="-285750"/>
            <a:r>
              <a:rPr lang="en-US" sz="2800"/>
              <a:t>Created during the course of normal business</a:t>
            </a:r>
          </a:p>
          <a:p>
            <a:pPr marL="285750" lvl="0" indent="-285750"/>
            <a:r>
              <a:rPr lang="en-US" sz="2800"/>
              <a:t>As part of established office procedures</a:t>
            </a:r>
          </a:p>
          <a:p>
            <a:pPr marL="285750" lvl="0" indent="-285750"/>
            <a:r>
              <a:rPr lang="en-US" sz="2800"/>
              <a:t>Using policies and procedures for system development, maintenance, and use</a:t>
            </a:r>
          </a:p>
        </p:txBody>
      </p:sp>
    </p:spTree>
    <p:extLst>
      <p:ext uri="{BB962C8B-B14F-4D97-AF65-F5344CB8AC3E}">
        <p14:creationId xmlns:p14="http://schemas.microsoft.com/office/powerpoint/2010/main" val="2389554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762000"/>
          </a:xfrm>
        </p:spPr>
        <p:txBody>
          <a:bodyPr>
            <a:noAutofit/>
          </a:bodyPr>
          <a:lstStyle/>
          <a:p>
            <a:r>
              <a:rPr lang="en-US"/>
              <a:t>Transitory Materials</a:t>
            </a:r>
          </a:p>
        </p:txBody>
      </p:sp>
      <p:sp>
        <p:nvSpPr>
          <p:cNvPr id="3" name="Content Placeholder 2"/>
          <p:cNvSpPr>
            <a:spLocks noGrp="1"/>
          </p:cNvSpPr>
          <p:nvPr>
            <p:ph idx="1"/>
          </p:nvPr>
        </p:nvSpPr>
        <p:spPr>
          <a:xfrm>
            <a:off x="742950" y="1600200"/>
            <a:ext cx="10820400" cy="4114800"/>
          </a:xfrm>
        </p:spPr>
        <p:txBody>
          <a:bodyPr>
            <a:noAutofit/>
          </a:bodyPr>
          <a:lstStyle/>
          <a:p>
            <a:pPr lvl="0"/>
            <a:r>
              <a:rPr lang="en-US" sz="2800"/>
              <a:t>Information copies of documents</a:t>
            </a:r>
          </a:p>
          <a:p>
            <a:pPr lvl="0"/>
            <a:r>
              <a:rPr lang="en-US" sz="2800"/>
              <a:t>Routing slips and transmittal sheets</a:t>
            </a:r>
          </a:p>
          <a:p>
            <a:pPr lvl="0"/>
            <a:r>
              <a:rPr lang="en-US" sz="2800"/>
              <a:t>Duplicate copies of documents maintained in the same file </a:t>
            </a:r>
          </a:p>
          <a:p>
            <a:pPr lvl="0"/>
            <a:r>
              <a:rPr lang="en-US" sz="2800"/>
              <a:t>Catalogs, trade journals</a:t>
            </a:r>
          </a:p>
          <a:p>
            <a:pPr lvl="0"/>
            <a:r>
              <a:rPr lang="en-US" sz="2800"/>
              <a:t>Publications received from other Government agencies, commercial firms, or private institutions and that require no action and are not part of a case on which action is taken</a:t>
            </a:r>
          </a:p>
        </p:txBody>
      </p:sp>
    </p:spTree>
    <p:extLst>
      <p:ext uri="{BB962C8B-B14F-4D97-AF65-F5344CB8AC3E}">
        <p14:creationId xmlns:p14="http://schemas.microsoft.com/office/powerpoint/2010/main" val="2408528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lstStyle/>
          <a:p>
            <a:r>
              <a:rPr lang="en-US"/>
              <a:t>NC General Statute 121</a:t>
            </a:r>
          </a:p>
        </p:txBody>
      </p:sp>
      <p:sp>
        <p:nvSpPr>
          <p:cNvPr id="3" name="Content Placeholder 2"/>
          <p:cNvSpPr>
            <a:spLocks noGrp="1"/>
          </p:cNvSpPr>
          <p:nvPr>
            <p:ph idx="1"/>
          </p:nvPr>
        </p:nvSpPr>
        <p:spPr>
          <a:xfrm>
            <a:off x="1981200" y="1219201"/>
            <a:ext cx="8229600" cy="4906963"/>
          </a:xfrm>
        </p:spPr>
        <p:txBody>
          <a:bodyPr>
            <a:noAutofit/>
          </a:bodyPr>
          <a:lstStyle/>
          <a:p>
            <a:pPr marL="0" indent="0">
              <a:buNone/>
            </a:pPr>
            <a:r>
              <a:rPr lang="en-US" sz="1600"/>
              <a:t>§ 121-4.  Powers and duties of the Department of Natural and Cultural Resources.</a:t>
            </a:r>
          </a:p>
          <a:p>
            <a:pPr marL="0" indent="0">
              <a:buNone/>
            </a:pPr>
            <a:endParaRPr lang="en-US" sz="1600"/>
          </a:p>
          <a:p>
            <a:pPr marL="0" indent="0">
              <a:buNone/>
            </a:pPr>
            <a:r>
              <a:rPr lang="en-US" sz="1600"/>
              <a:t>(2) To conduct a records management program, including the operation of a records center or centers and a centralized microfilming program, for the benefit of all State agencies, and to give advice and assistance to the public officials and agencies in matters pertaining to the economical and efficient maintenance and preservation of public records.</a:t>
            </a:r>
          </a:p>
          <a:p>
            <a:pPr marL="0" indent="0">
              <a:buNone/>
            </a:pPr>
            <a:endParaRPr lang="en-US" sz="1600"/>
          </a:p>
          <a:p>
            <a:pPr marL="0" indent="0">
              <a:buNone/>
            </a:pPr>
            <a:r>
              <a:rPr lang="en-US" sz="1600"/>
              <a:t>(3) To preserve and administer, in the North Carolina State Archives, such public records as may be accepted into its custody, and to collect, preserve, and administer private and unofficial historical records and other documentary materials relating to the history of North Carolina and the territory included therein from the earliest times. The Department shall carefully protect and preserve such materials, file them according to approved archival practices, and permit them, at reasonable times and under the supervision of the Department, to be inspected, examined, or copied: Provided, that any materials placed in the keeping of the Department under special terms or conditions restricting their use shall be made accessible only in accordance with such terms or conditions.</a:t>
            </a:r>
          </a:p>
        </p:txBody>
      </p:sp>
      <p:sp>
        <p:nvSpPr>
          <p:cNvPr id="4" name="TextBox 3"/>
          <p:cNvSpPr txBox="1"/>
          <p:nvPr/>
        </p:nvSpPr>
        <p:spPr>
          <a:xfrm>
            <a:off x="3124200" y="2057401"/>
            <a:ext cx="3962400" cy="461665"/>
          </a:xfrm>
          <a:prstGeom prst="rect">
            <a:avLst/>
          </a:prstGeom>
          <a:solidFill>
            <a:srgbClr val="9CBF4D"/>
          </a:solidFill>
        </p:spPr>
        <p:txBody>
          <a:bodyPr wrap="square" rtlCol="0">
            <a:spAutoFit/>
          </a:bodyPr>
          <a:lstStyle/>
          <a:p>
            <a:r>
              <a:rPr lang="en-US" sz="2400">
                <a:solidFill>
                  <a:schemeClr val="bg1"/>
                </a:solidFill>
              </a:rPr>
              <a:t>records management program</a:t>
            </a:r>
          </a:p>
        </p:txBody>
      </p:sp>
      <p:sp>
        <p:nvSpPr>
          <p:cNvPr id="5" name="TextBox 4"/>
          <p:cNvSpPr txBox="1"/>
          <p:nvPr/>
        </p:nvSpPr>
        <p:spPr>
          <a:xfrm>
            <a:off x="4114800" y="2744245"/>
            <a:ext cx="5638800" cy="830997"/>
          </a:xfrm>
          <a:prstGeom prst="rect">
            <a:avLst/>
          </a:prstGeom>
          <a:solidFill>
            <a:srgbClr val="9CBF4D"/>
          </a:solidFill>
        </p:spPr>
        <p:txBody>
          <a:bodyPr wrap="square" rtlCol="0">
            <a:spAutoFit/>
          </a:bodyPr>
          <a:lstStyle/>
          <a:p>
            <a:pPr algn="ctr"/>
            <a:r>
              <a:rPr lang="en-US" sz="2400">
                <a:solidFill>
                  <a:schemeClr val="bg1"/>
                </a:solidFill>
              </a:rPr>
              <a:t>economical and efficient maintenance and preservation of public records</a:t>
            </a:r>
          </a:p>
        </p:txBody>
      </p:sp>
      <p:sp>
        <p:nvSpPr>
          <p:cNvPr id="6" name="TextBox 5"/>
          <p:cNvSpPr txBox="1"/>
          <p:nvPr/>
        </p:nvSpPr>
        <p:spPr>
          <a:xfrm>
            <a:off x="3657600" y="3903466"/>
            <a:ext cx="1981200" cy="461665"/>
          </a:xfrm>
          <a:prstGeom prst="rect">
            <a:avLst/>
          </a:prstGeom>
          <a:solidFill>
            <a:srgbClr val="9CBF4D"/>
          </a:solidFill>
        </p:spPr>
        <p:txBody>
          <a:bodyPr wrap="square" rtlCol="0">
            <a:spAutoFit/>
          </a:bodyPr>
          <a:lstStyle/>
          <a:p>
            <a:pPr algn="ctr"/>
            <a:r>
              <a:rPr lang="en-US" sz="2400">
                <a:solidFill>
                  <a:schemeClr val="bg1"/>
                </a:solidFill>
              </a:rPr>
              <a:t>State Archives</a:t>
            </a:r>
          </a:p>
        </p:txBody>
      </p:sp>
    </p:spTree>
    <p:extLst>
      <p:ext uri="{BB962C8B-B14F-4D97-AF65-F5344CB8AC3E}">
        <p14:creationId xmlns:p14="http://schemas.microsoft.com/office/powerpoint/2010/main" val="401137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NC General Statute 132</a:t>
            </a:r>
          </a:p>
        </p:txBody>
      </p:sp>
      <p:sp>
        <p:nvSpPr>
          <p:cNvPr id="3" name="Content Placeholder 2"/>
          <p:cNvSpPr>
            <a:spLocks noGrp="1"/>
          </p:cNvSpPr>
          <p:nvPr>
            <p:ph idx="1"/>
          </p:nvPr>
        </p:nvSpPr>
        <p:spPr/>
        <p:txBody>
          <a:bodyPr>
            <a:normAutofit fontScale="85000" lnSpcReduction="10000"/>
          </a:bodyPr>
          <a:lstStyle/>
          <a:p>
            <a:pPr marL="0" indent="0" algn="ctr">
              <a:buNone/>
            </a:pPr>
            <a:r>
              <a:rPr lang="en-US"/>
              <a:t>§ 132-1.  "Public records" defined.</a:t>
            </a:r>
          </a:p>
          <a:p>
            <a:pPr marL="0" indent="0">
              <a:buNone/>
            </a:pPr>
            <a:endParaRPr lang="en-US"/>
          </a:p>
          <a:p>
            <a:pPr marL="0" indent="0" algn="ctr">
              <a:buNone/>
            </a:pPr>
            <a:r>
              <a:rPr lang="en-US"/>
              <a:t>Public records = </a:t>
            </a:r>
          </a:p>
          <a:p>
            <a:pPr marL="0" indent="0" algn="ctr">
              <a:buNone/>
            </a:pPr>
            <a:r>
              <a:rPr lang="en-US"/>
              <a:t>all documents, papers, letters, maps, books, photographs, films, sound recordings, magnetic or other tapes, electronic data-processing records, artifacts, or other documentary material, </a:t>
            </a:r>
          </a:p>
          <a:p>
            <a:pPr marL="0" indent="0" algn="ctr">
              <a:buNone/>
            </a:pPr>
            <a:r>
              <a:rPr lang="en-US"/>
              <a:t>regardless of physical form or characteristics,</a:t>
            </a:r>
          </a:p>
          <a:p>
            <a:pPr marL="0" indent="0" algn="ctr">
              <a:buNone/>
            </a:pPr>
            <a:r>
              <a:rPr lang="en-US"/>
              <a:t>made or received pursuant to law or ordinance in connection with the transaction of public business by any agency of North Carolina government or its subdivisions.</a:t>
            </a:r>
          </a:p>
        </p:txBody>
      </p:sp>
      <p:sp>
        <p:nvSpPr>
          <p:cNvPr id="4" name="TextBox 3"/>
          <p:cNvSpPr txBox="1"/>
          <p:nvPr/>
        </p:nvSpPr>
        <p:spPr>
          <a:xfrm>
            <a:off x="3200400" y="3846602"/>
            <a:ext cx="5791200" cy="461665"/>
          </a:xfrm>
          <a:prstGeom prst="rect">
            <a:avLst/>
          </a:prstGeom>
          <a:solidFill>
            <a:srgbClr val="9CBF4D"/>
          </a:solidFill>
        </p:spPr>
        <p:txBody>
          <a:bodyPr wrap="square" rtlCol="0">
            <a:spAutoFit/>
          </a:bodyPr>
          <a:lstStyle/>
          <a:p>
            <a:pPr algn="ctr"/>
            <a:r>
              <a:rPr lang="en-US" sz="2400">
                <a:solidFill>
                  <a:schemeClr val="bg1"/>
                </a:solidFill>
              </a:rPr>
              <a:t>regardless of physical form or characteristics</a:t>
            </a:r>
          </a:p>
        </p:txBody>
      </p:sp>
      <p:sp>
        <p:nvSpPr>
          <p:cNvPr id="5" name="TextBox 4"/>
          <p:cNvSpPr txBox="1"/>
          <p:nvPr/>
        </p:nvSpPr>
        <p:spPr>
          <a:xfrm>
            <a:off x="3619500" y="4572001"/>
            <a:ext cx="5105400" cy="830997"/>
          </a:xfrm>
          <a:prstGeom prst="rect">
            <a:avLst/>
          </a:prstGeom>
          <a:solidFill>
            <a:srgbClr val="9CBF4D"/>
          </a:solidFill>
        </p:spPr>
        <p:txBody>
          <a:bodyPr wrap="square" rtlCol="0">
            <a:spAutoFit/>
          </a:bodyPr>
          <a:lstStyle/>
          <a:p>
            <a:pPr algn="ctr"/>
            <a:r>
              <a:rPr lang="en-US" sz="2400">
                <a:solidFill>
                  <a:schemeClr val="bg1"/>
                </a:solidFill>
              </a:rPr>
              <a:t>made or received in connection with the transaction of public business</a:t>
            </a:r>
          </a:p>
        </p:txBody>
      </p:sp>
    </p:spTree>
    <p:extLst>
      <p:ext uri="{BB962C8B-B14F-4D97-AF65-F5344CB8AC3E}">
        <p14:creationId xmlns:p14="http://schemas.microsoft.com/office/powerpoint/2010/main" val="360981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981200" y="152400"/>
            <a:ext cx="8229600" cy="792162"/>
          </a:xfrm>
        </p:spPr>
        <p:txBody>
          <a:bodyPr>
            <a:noAutofit/>
          </a:bodyPr>
          <a:lstStyle/>
          <a:p>
            <a:pPr eaLnBrk="1" hangingPunct="1"/>
            <a:r>
              <a:rPr lang="en-US" sz="3600"/>
              <a:t>Public Records Requests</a:t>
            </a:r>
          </a:p>
        </p:txBody>
      </p:sp>
      <p:sp>
        <p:nvSpPr>
          <p:cNvPr id="2" name="Content Placeholder 1"/>
          <p:cNvSpPr>
            <a:spLocks noGrp="1"/>
          </p:cNvSpPr>
          <p:nvPr>
            <p:ph idx="1"/>
          </p:nvPr>
        </p:nvSpPr>
        <p:spPr>
          <a:xfrm>
            <a:off x="781050" y="914400"/>
            <a:ext cx="10820400" cy="5334000"/>
          </a:xfrm>
        </p:spPr>
        <p:txBody>
          <a:bodyPr>
            <a:normAutofit fontScale="77500" lnSpcReduction="20000"/>
          </a:bodyPr>
          <a:lstStyle/>
          <a:p>
            <a:pPr marL="0" indent="0" algn="ctr">
              <a:buNone/>
            </a:pPr>
            <a:r>
              <a:rPr lang="en-US" sz="2200"/>
              <a:t>§ 132-6.  Inspection and examination of records.</a:t>
            </a:r>
          </a:p>
          <a:p>
            <a:pPr marL="0" indent="0" algn="ctr">
              <a:buNone/>
            </a:pPr>
            <a:endParaRPr lang="en-US" sz="2200"/>
          </a:p>
          <a:p>
            <a:pPr marL="0" indent="0">
              <a:buNone/>
            </a:pPr>
            <a:r>
              <a:rPr lang="en-US" sz="2200"/>
              <a:t>(a) Every custodian of public records shall permit any record in the custodian's custody to be inspected and examined at reasonable times and under reasonable supervision by any person, and shall, as promptly as possible, furnish copies thereof upon payment of any fees as may be prescribed by law. As used herein, "custodian" does not mean an agency that holds the public records of other agencies solely for purposes of storage or safekeeping or solely to provide data processing.</a:t>
            </a:r>
          </a:p>
          <a:p>
            <a:pPr marL="0" indent="0">
              <a:buNone/>
            </a:pPr>
            <a:endParaRPr lang="en-US" sz="2200"/>
          </a:p>
          <a:p>
            <a:pPr marL="0" indent="0">
              <a:buNone/>
            </a:pPr>
            <a:r>
              <a:rPr lang="en-US" sz="2200"/>
              <a:t>(b) No person requesting to inspect and examine public records, or to obtain copies thereof, shall be required to disclose the purpose or motive for the request.</a:t>
            </a:r>
          </a:p>
          <a:p>
            <a:pPr marL="0" indent="0">
              <a:buNone/>
            </a:pPr>
            <a:endParaRPr lang="en-US" sz="2200"/>
          </a:p>
          <a:p>
            <a:pPr marL="0" indent="0">
              <a:buNone/>
            </a:pPr>
            <a:r>
              <a:rPr lang="en-US" sz="2200"/>
              <a:t>(c) No request to inspect, examine, or obtain copies of public records shall be denied on the grounds that confidential information is commingled with the requested nonconfidential information. If it is necessary to separate confidential from nonconfidential information in order to permit the inspection, examination, or copying of the public records, the public agency shall bear the cost of such separation.</a:t>
            </a:r>
          </a:p>
          <a:p>
            <a:pPr marL="0" indent="0">
              <a:buNone/>
            </a:pPr>
            <a:endParaRPr lang="en-US" sz="2200"/>
          </a:p>
          <a:p>
            <a:pPr marL="0" indent="0">
              <a:buNone/>
            </a:pPr>
            <a:r>
              <a:rPr lang="en-US" sz="2200"/>
              <a:t>(f) Notwithstanding the provisions of subsection (a) of this section, the inspection or copying of any public record which, because of its age or condition could be damaged during inspection or copying, may be made subject to reasonable restrictions intended to preserve the particular record.</a:t>
            </a:r>
          </a:p>
        </p:txBody>
      </p:sp>
      <p:sp>
        <p:nvSpPr>
          <p:cNvPr id="3" name="TextBox 2"/>
          <p:cNvSpPr txBox="1"/>
          <p:nvPr/>
        </p:nvSpPr>
        <p:spPr>
          <a:xfrm>
            <a:off x="5867400" y="1475730"/>
            <a:ext cx="2895600" cy="461665"/>
          </a:xfrm>
          <a:prstGeom prst="rect">
            <a:avLst/>
          </a:prstGeom>
          <a:solidFill>
            <a:srgbClr val="9CBF4D"/>
          </a:solidFill>
        </p:spPr>
        <p:txBody>
          <a:bodyPr wrap="square" rtlCol="0">
            <a:spAutoFit/>
          </a:bodyPr>
          <a:lstStyle/>
          <a:p>
            <a:pPr algn="ctr"/>
            <a:r>
              <a:rPr lang="en-US" sz="2400">
                <a:solidFill>
                  <a:schemeClr val="bg1"/>
                </a:solidFill>
              </a:rPr>
              <a:t>at reasonable times</a:t>
            </a:r>
          </a:p>
        </p:txBody>
      </p:sp>
      <p:sp>
        <p:nvSpPr>
          <p:cNvPr id="5" name="TextBox 4"/>
          <p:cNvSpPr txBox="1"/>
          <p:nvPr/>
        </p:nvSpPr>
        <p:spPr>
          <a:xfrm>
            <a:off x="4114800" y="3160283"/>
            <a:ext cx="4648200" cy="461665"/>
          </a:xfrm>
          <a:prstGeom prst="rect">
            <a:avLst/>
          </a:prstGeom>
          <a:solidFill>
            <a:srgbClr val="9CBF4D"/>
          </a:solidFill>
        </p:spPr>
        <p:txBody>
          <a:bodyPr wrap="square" rtlCol="0">
            <a:spAutoFit/>
          </a:bodyPr>
          <a:lstStyle/>
          <a:p>
            <a:pPr algn="ctr"/>
            <a:r>
              <a:rPr lang="en-US" sz="2400">
                <a:solidFill>
                  <a:schemeClr val="bg1"/>
                </a:solidFill>
              </a:rPr>
              <a:t>purpose or motive for the request</a:t>
            </a:r>
          </a:p>
        </p:txBody>
      </p:sp>
      <p:sp>
        <p:nvSpPr>
          <p:cNvPr id="6" name="TextBox 5"/>
          <p:cNvSpPr txBox="1"/>
          <p:nvPr/>
        </p:nvSpPr>
        <p:spPr>
          <a:xfrm>
            <a:off x="4191000" y="2058856"/>
            <a:ext cx="3429000" cy="461665"/>
          </a:xfrm>
          <a:prstGeom prst="rect">
            <a:avLst/>
          </a:prstGeom>
          <a:solidFill>
            <a:srgbClr val="9CBF4D"/>
          </a:solidFill>
        </p:spPr>
        <p:txBody>
          <a:bodyPr wrap="square" rtlCol="0">
            <a:spAutoFit/>
          </a:bodyPr>
          <a:lstStyle/>
          <a:p>
            <a:pPr algn="ctr"/>
            <a:r>
              <a:rPr lang="en-US" sz="2400">
                <a:solidFill>
                  <a:schemeClr val="bg1"/>
                </a:solidFill>
              </a:rPr>
              <a:t>as promptly as possible</a:t>
            </a:r>
          </a:p>
        </p:txBody>
      </p:sp>
      <p:sp>
        <p:nvSpPr>
          <p:cNvPr id="7" name="TextBox 6"/>
          <p:cNvSpPr txBox="1"/>
          <p:nvPr/>
        </p:nvSpPr>
        <p:spPr>
          <a:xfrm>
            <a:off x="2714478" y="4198504"/>
            <a:ext cx="4648200" cy="830997"/>
          </a:xfrm>
          <a:prstGeom prst="rect">
            <a:avLst/>
          </a:prstGeom>
          <a:solidFill>
            <a:srgbClr val="9CBF4D"/>
          </a:solidFill>
        </p:spPr>
        <p:txBody>
          <a:bodyPr wrap="square" rtlCol="0">
            <a:spAutoFit/>
          </a:bodyPr>
          <a:lstStyle/>
          <a:p>
            <a:pPr algn="ctr"/>
            <a:r>
              <a:rPr lang="en-US" sz="2400">
                <a:solidFill>
                  <a:schemeClr val="bg1"/>
                </a:solidFill>
              </a:rPr>
              <a:t>agency bears cost of separating confidential from </a:t>
            </a:r>
            <a:r>
              <a:rPr lang="en-US" sz="2400" err="1">
                <a:solidFill>
                  <a:schemeClr val="bg1"/>
                </a:solidFill>
              </a:rPr>
              <a:t>nonconfidential</a:t>
            </a:r>
            <a:endParaRPr lang="en-US" sz="2400">
              <a:solidFill>
                <a:schemeClr val="bg1"/>
              </a:solidFill>
            </a:endParaRPr>
          </a:p>
        </p:txBody>
      </p:sp>
    </p:spTree>
    <p:extLst>
      <p:ext uri="{BB962C8B-B14F-4D97-AF65-F5344CB8AC3E}">
        <p14:creationId xmlns:p14="http://schemas.microsoft.com/office/powerpoint/2010/main" val="403327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pPr eaLnBrk="1" hangingPunct="1"/>
            <a:r>
              <a:rPr lang="en-US"/>
              <a:t>Confidential Records</a:t>
            </a:r>
          </a:p>
        </p:txBody>
      </p:sp>
      <p:sp>
        <p:nvSpPr>
          <p:cNvPr id="61441" name="Rectangle 4"/>
          <p:cNvSpPr>
            <a:spLocks noGrp="1" noChangeArrowheads="1"/>
          </p:cNvSpPr>
          <p:nvPr>
            <p:ph idx="1"/>
          </p:nvPr>
        </p:nvSpPr>
        <p:spPr>
          <a:xfrm>
            <a:off x="609600" y="1600201"/>
            <a:ext cx="6934200" cy="4525963"/>
          </a:xfrm>
        </p:spPr>
        <p:txBody>
          <a:bodyPr>
            <a:normAutofit/>
          </a:bodyPr>
          <a:lstStyle/>
          <a:p>
            <a:pPr eaLnBrk="1" hangingPunct="1"/>
            <a:r>
              <a:rPr lang="en-US" sz="2800"/>
              <a:t>Medical and mental health records</a:t>
            </a:r>
          </a:p>
          <a:p>
            <a:pPr eaLnBrk="1" hangingPunct="1"/>
            <a:r>
              <a:rPr lang="en-US" sz="2800"/>
              <a:t>Personnel records</a:t>
            </a:r>
            <a:endParaRPr lang="en-US" sz="2800" b="1"/>
          </a:p>
          <a:p>
            <a:pPr eaLnBrk="1" hangingPunct="1"/>
            <a:r>
              <a:rPr lang="en-US" sz="2800"/>
              <a:t>Prison records</a:t>
            </a:r>
          </a:p>
          <a:p>
            <a:pPr eaLnBrk="1" hangingPunct="1"/>
            <a:r>
              <a:rPr lang="en-US" sz="2800"/>
              <a:t>Students’ records</a:t>
            </a:r>
          </a:p>
          <a:p>
            <a:pPr eaLnBrk="1" hangingPunct="1"/>
            <a:r>
              <a:rPr lang="en-US" sz="2800"/>
              <a:t>Blueprints for public buildings</a:t>
            </a:r>
          </a:p>
          <a:p>
            <a:pPr eaLnBrk="1" hangingPunct="1"/>
            <a:r>
              <a:rPr lang="en-US" sz="2800"/>
              <a:t>Personally Identifying Information (PII)</a:t>
            </a:r>
          </a:p>
        </p:txBody>
      </p:sp>
      <p:pic>
        <p:nvPicPr>
          <p:cNvPr id="61442" name="Picture 20" descr="banking,banks,business,currencies,monies,Photographs,safes,vaults"/>
          <p:cNvPicPr>
            <a:picLocks noChangeAspect="1" noChangeArrowheads="1"/>
          </p:cNvPicPr>
          <p:nvPr/>
        </p:nvPicPr>
        <p:blipFill>
          <a:blip r:embed="rId3" cstate="print"/>
          <a:srcRect l="15950" r="15065"/>
          <a:stretch>
            <a:fillRect/>
          </a:stretch>
        </p:blipFill>
        <p:spPr bwMode="auto">
          <a:xfrm>
            <a:off x="7543800" y="1881188"/>
            <a:ext cx="2135188" cy="3095625"/>
          </a:xfrm>
          <a:prstGeom prst="rect">
            <a:avLst/>
          </a:prstGeom>
          <a:noFill/>
          <a:ln w="57150">
            <a:solidFill>
              <a:srgbClr val="333333"/>
            </a:solidFill>
            <a:miter lim="800000"/>
            <a:headEnd/>
            <a:tailEnd/>
          </a:ln>
        </p:spPr>
      </p:pic>
      <p:sp>
        <p:nvSpPr>
          <p:cNvPr id="2" name="TextBox 1">
            <a:extLst>
              <a:ext uri="{FF2B5EF4-FFF2-40B4-BE49-F238E27FC236}">
                <a16:creationId xmlns:a16="http://schemas.microsoft.com/office/drawing/2014/main" id="{03334D63-50E7-4809-BB53-7BD2D65510FE}"/>
              </a:ext>
            </a:extLst>
          </p:cNvPr>
          <p:cNvSpPr txBox="1"/>
          <p:nvPr/>
        </p:nvSpPr>
        <p:spPr>
          <a:xfrm>
            <a:off x="7421104" y="1821302"/>
            <a:ext cx="2801318" cy="3508653"/>
          </a:xfrm>
          <a:prstGeom prst="rect">
            <a:avLst/>
          </a:prstGeom>
          <a:solidFill>
            <a:schemeClr val="accent6">
              <a:lumMod val="20000"/>
              <a:lumOff val="80000"/>
            </a:schemeClr>
          </a:solidFill>
        </p:spPr>
        <p:txBody>
          <a:bodyPr wrap="square" rtlCol="0" anchor="t">
            <a:spAutoFit/>
          </a:bodyPr>
          <a:lstStyle/>
          <a:p>
            <a:r>
              <a:rPr lang="en-US" sz="3400">
                <a:ea typeface="+mn-lt"/>
                <a:cs typeface="+mn-lt"/>
              </a:rPr>
              <a:t>G.S. 132-11: Confidentiality expires for most records after 100 years </a:t>
            </a:r>
            <a:endParaRPr lang="en-US" sz="3400">
              <a:cs typeface="Calibri"/>
            </a:endParaRPr>
          </a:p>
          <a:p>
            <a:pPr marL="285750" indent="-285750">
              <a:buFont typeface="Arial" panose="020B0604020202020204" pitchFamily="34" charset="0"/>
              <a:buChar char="•"/>
            </a:pPr>
            <a:endParaRPr lang="en-US" sz="1800" b="1">
              <a:cs typeface="Calibri"/>
            </a:endParaRPr>
          </a:p>
        </p:txBody>
      </p:sp>
    </p:spTree>
    <p:extLst>
      <p:ext uri="{BB962C8B-B14F-4D97-AF65-F5344CB8AC3E}">
        <p14:creationId xmlns:p14="http://schemas.microsoft.com/office/powerpoint/2010/main" val="381232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AC4C6B958BFF4EB797CC739B9D97CF" ma:contentTypeVersion="11" ma:contentTypeDescription="Create a new document." ma:contentTypeScope="" ma:versionID="66248a61d0a0075d7f66a7dfe1b53ae3">
  <xsd:schema xmlns:xsd="http://www.w3.org/2001/XMLSchema" xmlns:xs="http://www.w3.org/2001/XMLSchema" xmlns:p="http://schemas.microsoft.com/office/2006/metadata/properties" xmlns:ns2="032917cc-f3a0-4ed5-b220-09a7a068d70f" xmlns:ns3="98370c97-6d5b-4273-8b41-ad51f0c54468" targetNamespace="http://schemas.microsoft.com/office/2006/metadata/properties" ma:root="true" ma:fieldsID="cb56db30889fcb21461b831bb4cf6b6d" ns2:_="" ns3:_="">
    <xsd:import namespace="032917cc-f3a0-4ed5-b220-09a7a068d70f"/>
    <xsd:import namespace="98370c97-6d5b-4273-8b41-ad51f0c5446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2917cc-f3a0-4ed5-b220-09a7a068d70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370c97-6d5b-4273-8b41-ad51f0c5446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032917cc-f3a0-4ed5-b220-09a7a068d70f">
      <UserInfo>
        <DisplayName>Mikayla Johnson-Davis</DisplayName>
        <AccountId>6240</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7C8BB6-D440-4483-A34B-97366D8DD7C5}">
  <ds:schemaRefs>
    <ds:schemaRef ds:uri="032917cc-f3a0-4ed5-b220-09a7a068d70f"/>
    <ds:schemaRef ds:uri="98370c97-6d5b-4273-8b41-ad51f0c544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D00B10E-9B73-4CB2-85A5-53150E9FA63F}">
  <ds:schemaRefs>
    <ds:schemaRef ds:uri="http://purl.org/dc/elements/1.1/"/>
    <ds:schemaRef ds:uri="http://schemas.microsoft.com/office/infopath/2007/PartnerControls"/>
    <ds:schemaRef ds:uri="http://purl.org/dc/terms/"/>
    <ds:schemaRef ds:uri="http://schemas.microsoft.com/office/2006/metadata/properties"/>
    <ds:schemaRef ds:uri="http://schemas.openxmlformats.org/package/2006/metadata/core-properties"/>
    <ds:schemaRef ds:uri="http://www.w3.org/XML/1998/namespace"/>
    <ds:schemaRef ds:uri="http://schemas.microsoft.com/office/2006/documentManagement/types"/>
    <ds:schemaRef ds:uri="98370c97-6d5b-4273-8b41-ad51f0c54468"/>
    <ds:schemaRef ds:uri="032917cc-f3a0-4ed5-b220-09a7a068d70f"/>
    <ds:schemaRef ds:uri="http://purl.org/dc/dcmitype/"/>
  </ds:schemaRefs>
</ds:datastoreItem>
</file>

<file path=customXml/itemProps3.xml><?xml version="1.0" encoding="utf-8"?>
<ds:datastoreItem xmlns:ds="http://schemas.openxmlformats.org/officeDocument/2006/customXml" ds:itemID="{870901AB-0F53-479C-8094-3FC7115ED5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1402</TotalTime>
  <Words>3243</Words>
  <Application>Microsoft Office PowerPoint</Application>
  <PresentationFormat>Widescreen</PresentationFormat>
  <Paragraphs>332</Paragraphs>
  <Slides>30</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Lucida Sans</vt:lpstr>
      <vt:lpstr>Times New Roman</vt:lpstr>
      <vt:lpstr>Work Sans</vt:lpstr>
      <vt:lpstr>Office Theme</vt:lpstr>
      <vt:lpstr>Public Records Management</vt:lpstr>
      <vt:lpstr>Records Management Analysts</vt:lpstr>
      <vt:lpstr>Values of Records</vt:lpstr>
      <vt:lpstr>Authentic Records</vt:lpstr>
      <vt:lpstr>Transitory Materials</vt:lpstr>
      <vt:lpstr>NC General Statute 121</vt:lpstr>
      <vt:lpstr>NC General Statute 132</vt:lpstr>
      <vt:lpstr>Public Records Requests</vt:lpstr>
      <vt:lpstr>Confidential Records</vt:lpstr>
      <vt:lpstr>PowerPoint Presentation</vt:lpstr>
      <vt:lpstr>PowerPoint Presentation</vt:lpstr>
      <vt:lpstr>General Records Schedule</vt:lpstr>
      <vt:lpstr>Local Records Schedules</vt:lpstr>
      <vt:lpstr>Code Enforcement and Inspection Records</vt:lpstr>
      <vt:lpstr>Reference Value</vt:lpstr>
      <vt:lpstr>Search</vt:lpstr>
      <vt:lpstr>Using the Index</vt:lpstr>
      <vt:lpstr>Triggers</vt:lpstr>
      <vt:lpstr>Records Destruction</vt:lpstr>
      <vt:lpstr>Records Destruction</vt:lpstr>
      <vt:lpstr>Audits, Litigation Holds, and Public Records Requests</vt:lpstr>
      <vt:lpstr>Plan for Sustainability</vt:lpstr>
      <vt:lpstr>Sample Electronic Records and Imaging Policy</vt:lpstr>
      <vt:lpstr>Scanning</vt:lpstr>
      <vt:lpstr>Is Imaging the Solution?</vt:lpstr>
      <vt:lpstr>Electronic Means Form</vt:lpstr>
      <vt:lpstr>Scan-and-Destroy Authorization</vt:lpstr>
      <vt:lpstr>E-mail</vt:lpstr>
      <vt:lpstr>Social Media</vt:lpstr>
      <vt:lpstr>Records Management Analysts</vt:lpstr>
    </vt:vector>
  </TitlesOfParts>
  <Company>State of North Carolina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CB</dc:creator>
  <cp:lastModifiedBy>Eric Hall</cp:lastModifiedBy>
  <cp:revision>21</cp:revision>
  <cp:lastPrinted>2020-11-12T15:39:09Z</cp:lastPrinted>
  <dcterms:created xsi:type="dcterms:W3CDTF">2014-07-16T12:47:17Z</dcterms:created>
  <dcterms:modified xsi:type="dcterms:W3CDTF">2022-02-24T14:39:58Z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0x01010029AC4C6B958BFF4EB797CC739B9D97CF</vt:lpwstr>
  </property>
</Properties>
</file>