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 id="2147483676" r:id="rId3"/>
  </p:sldMasterIdLst>
  <p:notesMasterIdLst>
    <p:notesMasterId r:id="rId16"/>
  </p:notesMasterIdLst>
  <p:handoutMasterIdLst>
    <p:handoutMasterId r:id="rId17"/>
  </p:handoutMasterIdLst>
  <p:sldIdLst>
    <p:sldId id="293" r:id="rId4"/>
    <p:sldId id="258" r:id="rId5"/>
    <p:sldId id="309" r:id="rId6"/>
    <p:sldId id="259" r:id="rId7"/>
    <p:sldId id="312" r:id="rId8"/>
    <p:sldId id="313" r:id="rId9"/>
    <p:sldId id="310" r:id="rId10"/>
    <p:sldId id="305" r:id="rId11"/>
    <p:sldId id="311" r:id="rId12"/>
    <p:sldId id="289" r:id="rId13"/>
    <p:sldId id="314" r:id="rId14"/>
    <p:sldId id="291" r:id="rId1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1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5" autoAdjust="0"/>
    <p:restoredTop sz="94660"/>
  </p:normalViewPr>
  <p:slideViewPr>
    <p:cSldViewPr snapToGrid="0">
      <p:cViewPr varScale="1">
        <p:scale>
          <a:sx n="44" d="100"/>
          <a:sy n="44" d="100"/>
        </p:scale>
        <p:origin x="708"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D7F80572-E152-435B-A43B-4D52B6C8FDC3}" type="datetimeFigureOut">
              <a:rPr lang="en-US" smtClean="0"/>
              <a:t>3/10/2022</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01C2A0F5-59F7-489C-8154-79C626A16A5D}" type="slidenum">
              <a:rPr lang="en-US" smtClean="0"/>
              <a:t>‹#›</a:t>
            </a:fld>
            <a:endParaRPr lang="en-US"/>
          </a:p>
        </p:txBody>
      </p:sp>
    </p:spTree>
    <p:extLst>
      <p:ext uri="{BB962C8B-B14F-4D97-AF65-F5344CB8AC3E}">
        <p14:creationId xmlns:p14="http://schemas.microsoft.com/office/powerpoint/2010/main" val="2681713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E41C258-6B81-427B-A56D-BCBAFAE8B370}" type="datetimeFigureOut">
              <a:rPr lang="en-US" smtClean="0"/>
              <a:t>3/10/2022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6E8E638-8578-4062-9D8A-94B11772EE10}" type="slidenum">
              <a:rPr lang="en-US" smtClean="0"/>
              <a:t>‹#›</a:t>
            </a:fld>
            <a:endParaRPr lang="en-US"/>
          </a:p>
        </p:txBody>
      </p:sp>
    </p:spTree>
    <p:extLst>
      <p:ext uri="{BB962C8B-B14F-4D97-AF65-F5344CB8AC3E}">
        <p14:creationId xmlns:p14="http://schemas.microsoft.com/office/powerpoint/2010/main" val="2850958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E69FE-F523-43C8-9366-8E7E64874CD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17922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690024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656970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The certified packaging pilot was created as a means to outreach to and increase the number of  very</a:t>
            </a:r>
            <a:r>
              <a:rPr lang="en-US" baseline="0" dirty="0"/>
              <a:t> </a:t>
            </a:r>
            <a:r>
              <a:rPr lang="en-US" dirty="0"/>
              <a:t>low and low-income applicants</a:t>
            </a:r>
            <a:r>
              <a:rPr lang="en-US" baseline="0" dirty="0"/>
              <a:t>.  In addition, certified packagers </a:t>
            </a:r>
            <a:r>
              <a:rPr lang="en-US" dirty="0"/>
              <a:t>assist RD</a:t>
            </a:r>
            <a:r>
              <a:rPr lang="en-US" baseline="0" dirty="0"/>
              <a:t> staff with marketing efforts and the assembly of complete applications, which in turn allows staff to focus their time on loan origination and underwriting.  The partnership created by the certified packaging process includes a quality assurance review by the intermediary (when present), thus helping to ensure what is received by the Agency is a quality product.</a:t>
            </a:r>
            <a:endParaRPr dirty="0"/>
          </a:p>
        </p:txBody>
      </p:sp>
    </p:spTree>
    <p:extLst>
      <p:ext uri="{BB962C8B-B14F-4D97-AF65-F5344CB8AC3E}">
        <p14:creationId xmlns:p14="http://schemas.microsoft.com/office/powerpoint/2010/main" val="3795866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266245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959858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403824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The certified packaging</a:t>
            </a:r>
            <a:r>
              <a:rPr lang="en-US" baseline="0" dirty="0"/>
              <a:t> process involves three parties with distinct roles:  the certified packager, the qualified employer, and the intermediary.  Each party’s roles will be discussed in the following slides.  </a:t>
            </a:r>
            <a:endParaRPr dirty="0"/>
          </a:p>
        </p:txBody>
      </p:sp>
    </p:spTree>
    <p:extLst>
      <p:ext uri="{BB962C8B-B14F-4D97-AF65-F5344CB8AC3E}">
        <p14:creationId xmlns:p14="http://schemas.microsoft.com/office/powerpoint/2010/main" val="2609358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contact</a:t>
            </a:r>
            <a:r>
              <a:rPr lang="en-US" baseline="0" dirty="0"/>
              <a:t> information for questions with map eligibility </a:t>
            </a:r>
            <a:endParaRPr lang="en-US" dirty="0"/>
          </a:p>
        </p:txBody>
      </p:sp>
      <p:sp>
        <p:nvSpPr>
          <p:cNvPr id="4" name="Slide Number Placeholder 3"/>
          <p:cNvSpPr>
            <a:spLocks noGrp="1"/>
          </p:cNvSpPr>
          <p:nvPr>
            <p:ph type="sldNum" sz="quarter" idx="10"/>
          </p:nvPr>
        </p:nvSpPr>
        <p:spPr/>
        <p:txBody>
          <a:bodyPr/>
          <a:lstStyle/>
          <a:p>
            <a:fld id="{6C5BF3C5-E435-9E40-B3BC-61ACE8D7ACD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126430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63692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E986A9-AE13-4DB2-8945-EB720A02B3EC}" type="datetime1">
              <a:rPr lang="en-US" smtClean="0">
                <a:solidFill>
                  <a:srgbClr val="000000">
                    <a:tint val="75000"/>
                  </a:srgbClr>
                </a:solidFill>
              </a:rPr>
              <a:pPr/>
              <a:t>3/10/2022</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3733049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6C74FE-603D-4D44-9A06-E543CB1B1064}" type="datetime1">
              <a:rPr lang="en-US" smtClean="0">
                <a:solidFill>
                  <a:srgbClr val="000000">
                    <a:tint val="75000"/>
                  </a:srgbClr>
                </a:solidFill>
              </a:rPr>
              <a:pPr/>
              <a:t>3/10/2022</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516862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223553-C208-4AE8-95D3-264CE1E4245D}" type="datetime1">
              <a:rPr lang="en-US" smtClean="0">
                <a:solidFill>
                  <a:srgbClr val="000000">
                    <a:tint val="75000"/>
                  </a:srgbClr>
                </a:solidFill>
              </a:rPr>
              <a:pPr/>
              <a:t>3/10/2022</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335022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8168-1E7F-4B7C-B3D1-ACE68804FB88}" type="datetime1">
              <a:rPr lang="en-US" smtClean="0">
                <a:solidFill>
                  <a:srgbClr val="000000">
                    <a:tint val="75000"/>
                  </a:srgbClr>
                </a:solidFill>
              </a:rPr>
              <a:pPr/>
              <a:t>3/10/2022</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7" name="Title 1"/>
          <p:cNvSpPr>
            <a:spLocks noGrp="1"/>
          </p:cNvSpPr>
          <p:nvPr>
            <p:ph type="title"/>
          </p:nvPr>
        </p:nvSpPr>
        <p:spPr>
          <a:xfrm>
            <a:off x="838200" y="622300"/>
            <a:ext cx="10515600" cy="611140"/>
          </a:xfrm>
          <a:prstGeom prst="rect">
            <a:avLst/>
          </a:prstGeom>
        </p:spPr>
        <p:txBody>
          <a:bodyPr>
            <a:normAutofit fontScale="90000"/>
          </a:bodyPr>
          <a:lstStyle/>
          <a:p>
            <a:endParaRPr lang="en-US"/>
          </a:p>
        </p:txBody>
      </p:sp>
      <p:sp>
        <p:nvSpPr>
          <p:cNvPr id="8" name="Content Placeholder 2"/>
          <p:cNvSpPr>
            <a:spLocks noGrp="1"/>
          </p:cNvSpPr>
          <p:nvPr>
            <p:ph idx="1"/>
          </p:nvPr>
        </p:nvSpPr>
        <p:spPr>
          <a:xfrm>
            <a:off x="838200" y="1323927"/>
            <a:ext cx="10515600" cy="4853036"/>
          </a:xfrm>
          <a:prstGeom prst="rect">
            <a:avLst/>
          </a:prstGeom>
        </p:spPr>
        <p:txBody>
          <a:bodyPr/>
          <a:lstStyle/>
          <a:p>
            <a:endParaRPr lang="en-US"/>
          </a:p>
        </p:txBody>
      </p:sp>
      <p:sp>
        <p:nvSpPr>
          <p:cNvPr id="13" name="Text Placeholder 1"/>
          <p:cNvSpPr txBox="1">
            <a:spLocks/>
          </p:cNvSpPr>
          <p:nvPr userDrawn="1"/>
        </p:nvSpPr>
        <p:spPr>
          <a:xfrm>
            <a:off x="285949" y="5335737"/>
            <a:ext cx="9162851" cy="1515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Font typeface="Arial" panose="020B0604020202020204" pitchFamily="34" charset="0"/>
              <a:buNone/>
            </a:pPr>
            <a:endParaRPr lang="en-US" sz="5400" b="1" dirty="0">
              <a:solidFill>
                <a:srgbClr val="002060"/>
              </a:solidFill>
            </a:endParaRPr>
          </a:p>
        </p:txBody>
      </p:sp>
      <p:sp>
        <p:nvSpPr>
          <p:cNvPr id="14" name="Text Placeholder 2"/>
          <p:cNvSpPr txBox="1">
            <a:spLocks/>
          </p:cNvSpPr>
          <p:nvPr userDrawn="1"/>
        </p:nvSpPr>
        <p:spPr>
          <a:xfrm>
            <a:off x="285948" y="6103093"/>
            <a:ext cx="9192482" cy="517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b="1" dirty="0">
              <a:solidFill>
                <a:srgbClr val="FFFFFF">
                  <a:lumMod val="65000"/>
                </a:srgbClr>
              </a:solidFill>
            </a:endParaRPr>
          </a:p>
        </p:txBody>
      </p:sp>
      <p:sp>
        <p:nvSpPr>
          <p:cNvPr id="19" name="Text Placeholder 3"/>
          <p:cNvSpPr txBox="1">
            <a:spLocks/>
          </p:cNvSpPr>
          <p:nvPr userDrawn="1"/>
        </p:nvSpPr>
        <p:spPr>
          <a:xfrm>
            <a:off x="9734749" y="6146309"/>
            <a:ext cx="1989025" cy="4283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a:solidFill>
                <a:srgbClr val="FFFFFF"/>
              </a:solidFill>
            </a:endParaRPr>
          </a:p>
        </p:txBody>
      </p:sp>
      <p:sp>
        <p:nvSpPr>
          <p:cNvPr id="23" name="Subtitle 2"/>
          <p:cNvSpPr>
            <a:spLocks noGrp="1"/>
          </p:cNvSpPr>
          <p:nvPr>
            <p:ph type="subTitle" idx="13"/>
          </p:nvPr>
        </p:nvSpPr>
        <p:spPr>
          <a:xfrm>
            <a:off x="317500" y="5169745"/>
            <a:ext cx="9144000" cy="1655762"/>
          </a:xfrm>
        </p:spPr>
        <p:txBody>
          <a:bodyPr>
            <a:normAutofit/>
          </a:bodyPr>
          <a:lstStyle>
            <a:lvl1pPr marL="0" indent="0" algn="l">
              <a:buNone/>
              <a:defRPr sz="4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49949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Design Option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10515600" cy="1325563"/>
          </a:xfrm>
          <a:prstGeom prst="rect">
            <a:avLst/>
          </a:prstGeom>
        </p:spPr>
        <p:txBody>
          <a:bodyPr/>
          <a:lstStyle>
            <a:lvl1pPr>
              <a:defRPr sz="3200">
                <a:solidFill>
                  <a:schemeClr val="bg1"/>
                </a:solidFill>
                <a:latin typeface="Calibri" charset="0"/>
                <a:ea typeface="Calibri" charset="0"/>
                <a:cs typeface="Calibri" charset="0"/>
              </a:defRPr>
            </a:lvl1pPr>
          </a:lstStyle>
          <a:p>
            <a:r>
              <a:rPr lang="en-US" dirty="0"/>
              <a:t>Calibri 32pt White (slide design option 3)</a:t>
            </a:r>
          </a:p>
        </p:txBody>
      </p:sp>
      <p:sp>
        <p:nvSpPr>
          <p:cNvPr id="3" name="Text Placeholder 2"/>
          <p:cNvSpPr>
            <a:spLocks noGrp="1"/>
          </p:cNvSpPr>
          <p:nvPr>
            <p:ph type="body" idx="1" hasCustomPrompt="1"/>
          </p:nvPr>
        </p:nvSpPr>
        <p:spPr>
          <a:xfrm>
            <a:off x="839788" y="1554163"/>
            <a:ext cx="8739110" cy="823912"/>
          </a:xfrm>
          <a:prstGeom prst="rect">
            <a:avLst/>
          </a:prstGeom>
        </p:spPr>
        <p:txBody>
          <a:bodyPr anchor="b"/>
          <a:lstStyle>
            <a:lvl1pPr marL="0" indent="0">
              <a:buNone/>
              <a:defRPr sz="2200" b="0" baseline="0">
                <a:solidFill>
                  <a:srgbClr val="003142"/>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Calibri 22pt USDA RD Blue (text color R-0 G-49 B-66)</a:t>
            </a:r>
          </a:p>
        </p:txBody>
      </p:sp>
      <p:sp>
        <p:nvSpPr>
          <p:cNvPr id="4" name="Content Placeholder 3"/>
          <p:cNvSpPr>
            <a:spLocks noGrp="1"/>
          </p:cNvSpPr>
          <p:nvPr>
            <p:ph sz="half" idx="2" hasCustomPrompt="1"/>
          </p:nvPr>
        </p:nvSpPr>
        <p:spPr>
          <a:xfrm>
            <a:off x="839788" y="2378075"/>
            <a:ext cx="8215002" cy="3684588"/>
          </a:xfrm>
          <a:prstGeom prst="rect">
            <a:avLst/>
          </a:prstGeom>
        </p:spPr>
        <p:txBody>
          <a:bodyPr/>
          <a:lstStyle>
            <a:lvl1pPr>
              <a:lnSpc>
                <a:spcPct val="100000"/>
              </a:lnSpc>
              <a:buClr>
                <a:srgbClr val="456F61"/>
              </a:buClr>
              <a:defRPr sz="2000" baseline="0">
                <a:solidFill>
                  <a:srgbClr val="6C6C6C"/>
                </a:solidFill>
                <a:latin typeface="Calibri" charset="0"/>
                <a:ea typeface="Calibri" charset="0"/>
                <a:cs typeface="Calibri" charset="0"/>
              </a:defRPr>
            </a:lvl1pPr>
            <a:lvl2pPr>
              <a:lnSpc>
                <a:spcPct val="100000"/>
              </a:lnSpc>
              <a:buClr>
                <a:srgbClr val="456F61"/>
              </a:buClr>
              <a:defRPr sz="1800" baseline="0">
                <a:solidFill>
                  <a:srgbClr val="6C6C6C"/>
                </a:solidFill>
                <a:latin typeface="Calibri" charset="0"/>
                <a:ea typeface="Calibri" charset="0"/>
                <a:cs typeface="Calibri" charset="0"/>
              </a:defRPr>
            </a:lvl2pPr>
            <a:lvl3pPr>
              <a:lnSpc>
                <a:spcPct val="100000"/>
              </a:lnSpc>
              <a:buClr>
                <a:srgbClr val="456F61"/>
              </a:buClr>
              <a:defRPr sz="1700" baseline="0">
                <a:solidFill>
                  <a:srgbClr val="6C6C6C"/>
                </a:solidFill>
                <a:latin typeface="Calibri" charset="0"/>
                <a:ea typeface="Calibri" charset="0"/>
                <a:cs typeface="Calibri" charset="0"/>
              </a:defRPr>
            </a:lvl3pPr>
          </a:lstStyle>
          <a:p>
            <a:pPr lvl="0"/>
            <a:r>
              <a:rPr lang="en-US" dirty="0"/>
              <a:t>1st level Bullet text Calibri 20pt text</a:t>
            </a:r>
          </a:p>
          <a:p>
            <a:pPr lvl="1"/>
            <a:r>
              <a:rPr lang="en-US" dirty="0"/>
              <a:t>2nd level Bullet text Calibri 18pt text</a:t>
            </a:r>
          </a:p>
          <a:p>
            <a:pPr lvl="2"/>
            <a:r>
              <a:rPr lang="en-US" dirty="0"/>
              <a:t>3rd level Bullet text Calibri 17pt text</a:t>
            </a:r>
          </a:p>
        </p:txBody>
      </p:sp>
    </p:spTree>
    <p:extLst>
      <p:ext uri="{BB962C8B-B14F-4D97-AF65-F5344CB8AC3E}">
        <p14:creationId xmlns:p14="http://schemas.microsoft.com/office/powerpoint/2010/main" val="3465098405"/>
      </p:ext>
    </p:extLst>
  </p:cSld>
  <p:clrMapOvr>
    <a:masterClrMapping/>
  </p:clrMapOvr>
  <p:extLst>
    <p:ext uri="{DCECCB84-F9BA-43D5-87BE-67443E8EF086}">
      <p15:sldGuideLst xmlns:p15="http://schemas.microsoft.com/office/powerpoint/2012/main">
        <p15:guide id="1" pos="240">
          <p15:clr>
            <a:srgbClr val="FBAE40"/>
          </p15:clr>
        </p15:guide>
        <p15:guide id="2" orient="horz" pos="144">
          <p15:clr>
            <a:srgbClr val="FBAE40"/>
          </p15:clr>
        </p15:guide>
        <p15:guide id="3" orient="horz" pos="1296">
          <p15:clr>
            <a:srgbClr val="FBAE40"/>
          </p15:clr>
        </p15:guide>
        <p15:guide id="4" pos="52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A77E15-0053-47C9-BEA2-7AE21F18B9B7}"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D68CF-F6F7-441A-8A21-288680068C3A}" type="slidenum">
              <a:rPr lang="en-US" smtClean="0"/>
              <a:t>‹#›</a:t>
            </a:fld>
            <a:endParaRPr lang="en-US"/>
          </a:p>
        </p:txBody>
      </p:sp>
    </p:spTree>
    <p:extLst>
      <p:ext uri="{BB962C8B-B14F-4D97-AF65-F5344CB8AC3E}">
        <p14:creationId xmlns:p14="http://schemas.microsoft.com/office/powerpoint/2010/main" val="2522209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1A77E15-0053-47C9-BEA2-7AE21F18B9B7}"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D68CF-F6F7-441A-8A21-288680068C3A}" type="slidenum">
              <a:rPr lang="en-US" smtClean="0"/>
              <a:t>‹#›</a:t>
            </a:fld>
            <a:endParaRPr lang="en-US"/>
          </a:p>
        </p:txBody>
      </p:sp>
    </p:spTree>
    <p:extLst>
      <p:ext uri="{BB962C8B-B14F-4D97-AF65-F5344CB8AC3E}">
        <p14:creationId xmlns:p14="http://schemas.microsoft.com/office/powerpoint/2010/main" val="3676043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A77E15-0053-47C9-BEA2-7AE21F18B9B7}"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D68CF-F6F7-441A-8A21-288680068C3A}" type="slidenum">
              <a:rPr lang="en-US" smtClean="0"/>
              <a:t>‹#›</a:t>
            </a:fld>
            <a:endParaRPr lang="en-US"/>
          </a:p>
        </p:txBody>
      </p:sp>
    </p:spTree>
    <p:extLst>
      <p:ext uri="{BB962C8B-B14F-4D97-AF65-F5344CB8AC3E}">
        <p14:creationId xmlns:p14="http://schemas.microsoft.com/office/powerpoint/2010/main" val="1486457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A77E15-0053-47C9-BEA2-7AE21F18B9B7}"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1D68CF-F6F7-441A-8A21-288680068C3A}" type="slidenum">
              <a:rPr lang="en-US" smtClean="0"/>
              <a:t>‹#›</a:t>
            </a:fld>
            <a:endParaRPr lang="en-US"/>
          </a:p>
        </p:txBody>
      </p:sp>
    </p:spTree>
    <p:extLst>
      <p:ext uri="{BB962C8B-B14F-4D97-AF65-F5344CB8AC3E}">
        <p14:creationId xmlns:p14="http://schemas.microsoft.com/office/powerpoint/2010/main" val="2176792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A77E15-0053-47C9-BEA2-7AE21F18B9B7}" type="datetimeFigureOut">
              <a:rPr lang="en-US" smtClean="0"/>
              <a:t>3/10/2022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1D68CF-F6F7-441A-8A21-288680068C3A}" type="slidenum">
              <a:rPr lang="en-US" smtClean="0"/>
              <a:t>‹#›</a:t>
            </a:fld>
            <a:endParaRPr lang="en-US"/>
          </a:p>
        </p:txBody>
      </p:sp>
    </p:spTree>
    <p:extLst>
      <p:ext uri="{BB962C8B-B14F-4D97-AF65-F5344CB8AC3E}">
        <p14:creationId xmlns:p14="http://schemas.microsoft.com/office/powerpoint/2010/main" val="2907383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1A77E15-0053-47C9-BEA2-7AE21F18B9B7}" type="datetimeFigureOut">
              <a:rPr lang="en-US" smtClean="0"/>
              <a:t>3/10/2022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81D68CF-F6F7-441A-8A21-288680068C3A}" type="slidenum">
              <a:rPr lang="en-US" smtClean="0"/>
              <a:t>‹#›</a:t>
            </a:fld>
            <a:endParaRPr lang="en-US"/>
          </a:p>
        </p:txBody>
      </p:sp>
    </p:spTree>
    <p:extLst>
      <p:ext uri="{BB962C8B-B14F-4D97-AF65-F5344CB8AC3E}">
        <p14:creationId xmlns:p14="http://schemas.microsoft.com/office/powerpoint/2010/main" val="620943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000000">
                    <a:tint val="75000"/>
                  </a:srgbClr>
                </a:solidFill>
              </a:rPr>
              <a:pPr/>
              <a:t>3/10/2022</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
        <p:nvSpPr>
          <p:cNvPr id="7" name="Rectangle 62"/>
          <p:cNvSpPr txBox="1">
            <a:spLocks noChangeArrowheads="1"/>
          </p:cNvSpPr>
          <p:nvPr userDrawn="1"/>
        </p:nvSpPr>
        <p:spPr>
          <a:xfrm>
            <a:off x="3851275" y="6356350"/>
            <a:ext cx="4489450" cy="457200"/>
          </a:xfrm>
          <a:prstGeom prst="rect">
            <a:avLst/>
          </a:prstGeom>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AU" dirty="0">
                <a:solidFill>
                  <a:srgbClr val="000000"/>
                </a:solidFill>
              </a:rPr>
              <a:t>Copyright © 2015 Accenture All Rights Reserved.</a:t>
            </a:r>
          </a:p>
        </p:txBody>
      </p:sp>
    </p:spTree>
    <p:extLst>
      <p:ext uri="{BB962C8B-B14F-4D97-AF65-F5344CB8AC3E}">
        <p14:creationId xmlns:p14="http://schemas.microsoft.com/office/powerpoint/2010/main" val="3380370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1A77E15-0053-47C9-BEA2-7AE21F18B9B7}" type="datetimeFigureOut">
              <a:rPr lang="en-US" smtClean="0"/>
              <a:t>3/10/2022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81D68CF-F6F7-441A-8A21-288680068C3A}" type="slidenum">
              <a:rPr lang="en-US" smtClean="0"/>
              <a:t>‹#›</a:t>
            </a:fld>
            <a:endParaRPr lang="en-US"/>
          </a:p>
        </p:txBody>
      </p:sp>
    </p:spTree>
    <p:extLst>
      <p:ext uri="{BB962C8B-B14F-4D97-AF65-F5344CB8AC3E}">
        <p14:creationId xmlns:p14="http://schemas.microsoft.com/office/powerpoint/2010/main" val="2011586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1A77E15-0053-47C9-BEA2-7AE21F18B9B7}" type="datetimeFigureOut">
              <a:rPr lang="en-US" smtClean="0"/>
              <a:t>3/10/2022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81D68CF-F6F7-441A-8A21-288680068C3A}" type="slidenum">
              <a:rPr lang="en-US" smtClean="0"/>
              <a:t>‹#›</a:t>
            </a:fld>
            <a:endParaRPr lang="en-US"/>
          </a:p>
        </p:txBody>
      </p:sp>
    </p:spTree>
    <p:extLst>
      <p:ext uri="{BB962C8B-B14F-4D97-AF65-F5344CB8AC3E}">
        <p14:creationId xmlns:p14="http://schemas.microsoft.com/office/powerpoint/2010/main" val="2564688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A77E15-0053-47C9-BEA2-7AE21F18B9B7}"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1D68CF-F6F7-441A-8A21-288680068C3A}" type="slidenum">
              <a:rPr lang="en-US" smtClean="0"/>
              <a:t>‹#›</a:t>
            </a:fld>
            <a:endParaRPr lang="en-US"/>
          </a:p>
        </p:txBody>
      </p:sp>
    </p:spTree>
    <p:extLst>
      <p:ext uri="{BB962C8B-B14F-4D97-AF65-F5344CB8AC3E}">
        <p14:creationId xmlns:p14="http://schemas.microsoft.com/office/powerpoint/2010/main" val="2811682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A77E15-0053-47C9-BEA2-7AE21F18B9B7}"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1D68CF-F6F7-441A-8A21-288680068C3A}" type="slidenum">
              <a:rPr lang="en-US" smtClean="0"/>
              <a:t>‹#›</a:t>
            </a:fld>
            <a:endParaRPr lang="en-US"/>
          </a:p>
        </p:txBody>
      </p:sp>
    </p:spTree>
    <p:extLst>
      <p:ext uri="{BB962C8B-B14F-4D97-AF65-F5344CB8AC3E}">
        <p14:creationId xmlns:p14="http://schemas.microsoft.com/office/powerpoint/2010/main" val="716599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1A77E15-0053-47C9-BEA2-7AE21F18B9B7}"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D68CF-F6F7-441A-8A21-288680068C3A}" type="slidenum">
              <a:rPr lang="en-US" smtClean="0"/>
              <a:t>‹#›</a:t>
            </a:fld>
            <a:endParaRPr lang="en-US"/>
          </a:p>
        </p:txBody>
      </p:sp>
    </p:spTree>
    <p:extLst>
      <p:ext uri="{BB962C8B-B14F-4D97-AF65-F5344CB8AC3E}">
        <p14:creationId xmlns:p14="http://schemas.microsoft.com/office/powerpoint/2010/main" val="707813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1A77E15-0053-47C9-BEA2-7AE21F18B9B7}"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D68CF-F6F7-441A-8A21-288680068C3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42523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A77E15-0053-47C9-BEA2-7AE21F18B9B7}"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D68CF-F6F7-441A-8A21-288680068C3A}" type="slidenum">
              <a:rPr lang="en-US" smtClean="0"/>
              <a:t>‹#›</a:t>
            </a:fld>
            <a:endParaRPr lang="en-US"/>
          </a:p>
        </p:txBody>
      </p:sp>
    </p:spTree>
    <p:extLst>
      <p:ext uri="{BB962C8B-B14F-4D97-AF65-F5344CB8AC3E}">
        <p14:creationId xmlns:p14="http://schemas.microsoft.com/office/powerpoint/2010/main" val="2448752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1A77E15-0053-47C9-BEA2-7AE21F18B9B7}" type="datetimeFigureOut">
              <a:rPr lang="en-US" smtClean="0"/>
              <a:t>3/10/2022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D68CF-F6F7-441A-8A21-288680068C3A}" type="slidenum">
              <a:rPr lang="en-US" smtClean="0"/>
              <a:t>‹#›</a:t>
            </a:fld>
            <a:endParaRPr lang="en-US"/>
          </a:p>
        </p:txBody>
      </p:sp>
    </p:spTree>
    <p:extLst>
      <p:ext uri="{BB962C8B-B14F-4D97-AF65-F5344CB8AC3E}">
        <p14:creationId xmlns:p14="http://schemas.microsoft.com/office/powerpoint/2010/main" val="30528226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1A77E15-0053-47C9-BEA2-7AE21F18B9B7}" type="datetimeFigureOut">
              <a:rPr lang="en-US" smtClean="0"/>
              <a:t>3/10/2022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D68CF-F6F7-441A-8A21-288680068C3A}" type="slidenum">
              <a:rPr lang="en-US" smtClean="0"/>
              <a:t>‹#›</a:t>
            </a:fld>
            <a:endParaRPr lang="en-US"/>
          </a:p>
        </p:txBody>
      </p:sp>
    </p:spTree>
    <p:extLst>
      <p:ext uri="{BB962C8B-B14F-4D97-AF65-F5344CB8AC3E}">
        <p14:creationId xmlns:p14="http://schemas.microsoft.com/office/powerpoint/2010/main" val="4048841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A77E15-0053-47C9-BEA2-7AE21F18B9B7}"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D68CF-F6F7-441A-8A21-288680068C3A}" type="slidenum">
              <a:rPr lang="en-US" smtClean="0"/>
              <a:t>‹#›</a:t>
            </a:fld>
            <a:endParaRPr lang="en-US"/>
          </a:p>
        </p:txBody>
      </p:sp>
    </p:spTree>
    <p:extLst>
      <p:ext uri="{BB962C8B-B14F-4D97-AF65-F5344CB8AC3E}">
        <p14:creationId xmlns:p14="http://schemas.microsoft.com/office/powerpoint/2010/main" val="128043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324A73-80ED-4DD9-A734-9E65713EF790}" type="datetime1">
              <a:rPr lang="en-US" smtClean="0">
                <a:solidFill>
                  <a:srgbClr val="000000">
                    <a:tint val="75000"/>
                  </a:srgbClr>
                </a:solidFill>
              </a:rPr>
              <a:pPr/>
              <a:t>3/10/2022</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9351679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A77E15-0053-47C9-BEA2-7AE21F18B9B7}"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D68CF-F6F7-441A-8A21-288680068C3A}" type="slidenum">
              <a:rPr lang="en-US" smtClean="0"/>
              <a:t>‹#›</a:t>
            </a:fld>
            <a:endParaRPr lang="en-US"/>
          </a:p>
        </p:txBody>
      </p:sp>
    </p:spTree>
    <p:extLst>
      <p:ext uri="{BB962C8B-B14F-4D97-AF65-F5344CB8AC3E}">
        <p14:creationId xmlns:p14="http://schemas.microsoft.com/office/powerpoint/2010/main" val="1699454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039E91-E97B-41E4-8F8D-89D6EA2BFA3D}" type="datetime1">
              <a:rPr lang="en-US" smtClean="0">
                <a:solidFill>
                  <a:srgbClr val="000000">
                    <a:tint val="75000"/>
                  </a:srgbClr>
                </a:solidFill>
              </a:rPr>
              <a:pPr/>
              <a:t>3/10/2022</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791974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EAB8CC-813C-44A9-A08C-A0D8B4CD6662}" type="datetime1">
              <a:rPr lang="en-US" smtClean="0">
                <a:solidFill>
                  <a:srgbClr val="000000">
                    <a:tint val="75000"/>
                  </a:srgbClr>
                </a:solidFill>
              </a:rPr>
              <a:pPr/>
              <a:t>3/10/2022</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148470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AB9E6B-E578-4D2D-882D-BE4E4DDB7093}" type="datetime1">
              <a:rPr lang="en-US" smtClean="0">
                <a:solidFill>
                  <a:srgbClr val="000000">
                    <a:tint val="75000"/>
                  </a:srgbClr>
                </a:solidFill>
              </a:rPr>
              <a:pPr/>
              <a:t>3/10/2022</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754187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5715C-BEA5-4A4F-8184-94C593B2B6FA}" type="datetime1">
              <a:rPr lang="en-US" smtClean="0">
                <a:solidFill>
                  <a:srgbClr val="000000">
                    <a:tint val="75000"/>
                  </a:srgbClr>
                </a:solidFill>
              </a:rPr>
              <a:pPr/>
              <a:t>3/10/2022</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309900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1E3EBD-3FA6-47C0-B449-E1E8BC4678D4}" type="datetime1">
              <a:rPr lang="en-US" smtClean="0">
                <a:solidFill>
                  <a:srgbClr val="000000">
                    <a:tint val="75000"/>
                  </a:srgbClr>
                </a:solidFill>
              </a:rPr>
              <a:pPr/>
              <a:t>3/10/2022</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148087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0FA3DC-3D76-4369-9C45-873C8A3441E3}" type="datetime1">
              <a:rPr lang="en-US" smtClean="0">
                <a:solidFill>
                  <a:srgbClr val="000000">
                    <a:tint val="75000"/>
                  </a:srgbClr>
                </a:solidFill>
              </a:rPr>
              <a:pPr/>
              <a:t>3/10/2022</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267251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3.xml"/><Relationship Id="rId3" Type="http://schemas.openxmlformats.org/officeDocument/2006/relationships/slideLayout" Target="../slideLayouts/slideLayout16.xml"/><Relationship Id="rId21" Type="http://schemas.openxmlformats.org/officeDocument/2006/relationships/image" Target="../media/image6.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4.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986A9-AE13-4DB2-8945-EB720A02B3EC}" type="datetime1">
              <a:rPr lang="en-US" smtClean="0">
                <a:solidFill>
                  <a:srgbClr val="000000">
                    <a:tint val="75000"/>
                  </a:srgbClr>
                </a:solidFill>
              </a:rPr>
              <a:pPr/>
              <a:t>3/10/2022</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7F70D-2148-41FA-9966-2CFD5BAB4D69}" type="slidenum">
              <a:rPr lang="en-US" smtClean="0">
                <a:solidFill>
                  <a:srgbClr val="000000">
                    <a:tint val="75000"/>
                  </a:srgbClr>
                </a:solidFill>
              </a:rPr>
              <a:pPr/>
              <a:t>‹#›</a:t>
            </a:fld>
            <a:endParaRPr lang="en-US" dirty="0">
              <a:solidFill>
                <a:srgbClr val="000000">
                  <a:tint val="75000"/>
                </a:srgbClr>
              </a:solidFill>
            </a:endParaRPr>
          </a:p>
        </p:txBody>
      </p:sp>
      <p:pic>
        <p:nvPicPr>
          <p:cNvPr id="7" name="Picture 4" descr="http://www.tmonline.se/company/wp-content/uploads/sites/3/2012/12/Accenture-transparent-300x148.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b="33094"/>
          <a:stretch/>
        </p:blipFill>
        <p:spPr bwMode="auto">
          <a:xfrm>
            <a:off x="181516" y="136906"/>
            <a:ext cx="993287" cy="32785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userDrawn="1"/>
        </p:nvCxnSpPr>
        <p:spPr>
          <a:xfrm>
            <a:off x="838200" y="1169940"/>
            <a:ext cx="1135380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17423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p:cNvSpPr/>
          <p:nvPr userDrawn="1"/>
        </p:nvSpPr>
        <p:spPr>
          <a:xfrm>
            <a:off x="-43792" y="5594799"/>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456F6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line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938" y="5465338"/>
            <a:ext cx="12217938" cy="953998"/>
          </a:xfrm>
          <a:prstGeom prst="rect">
            <a:avLst/>
          </a:prstGeom>
        </p:spPr>
      </p:pic>
      <p:sp>
        <p:nvSpPr>
          <p:cNvPr id="9" name="Freeform 8"/>
          <p:cNvSpPr/>
          <p:nvPr userDrawn="1"/>
        </p:nvSpPr>
        <p:spPr>
          <a:xfrm rot="10800000">
            <a:off x="-32844" y="0"/>
            <a:ext cx="12239898" cy="1532820"/>
          </a:xfrm>
          <a:custGeom>
            <a:avLst/>
            <a:gdLst>
              <a:gd name="connsiteX0" fmla="*/ 0 w 12239898"/>
              <a:gd name="connsiteY0" fmla="*/ 1532820 h 1532820"/>
              <a:gd name="connsiteX1" fmla="*/ 12239898 w 12239898"/>
              <a:gd name="connsiteY1" fmla="*/ 1532820 h 1532820"/>
              <a:gd name="connsiteX2" fmla="*/ 12218001 w 12239898"/>
              <a:gd name="connsiteY2" fmla="*/ 98539 h 1532820"/>
              <a:gd name="connsiteX3" fmla="*/ 11145095 w 12239898"/>
              <a:gd name="connsiteY3" fmla="*/ 0 h 1532820"/>
              <a:gd name="connsiteX4" fmla="*/ 8703684 w 12239898"/>
              <a:gd name="connsiteY4" fmla="*/ 54744 h 1532820"/>
              <a:gd name="connsiteX5" fmla="*/ 4247836 w 12239898"/>
              <a:gd name="connsiteY5" fmla="*/ 645974 h 1532820"/>
              <a:gd name="connsiteX6" fmla="*/ 1029115 w 12239898"/>
              <a:gd name="connsiteY6" fmla="*/ 613128 h 1532820"/>
              <a:gd name="connsiteX7" fmla="*/ 10948 w 12239898"/>
              <a:gd name="connsiteY7" fmla="*/ 481744 h 1532820"/>
              <a:gd name="connsiteX8" fmla="*/ 0 w 12239898"/>
              <a:gd name="connsiteY8" fmla="*/ 1532820 h 15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898" h="1532820">
                <a:moveTo>
                  <a:pt x="0" y="1532820"/>
                </a:moveTo>
                <a:lnTo>
                  <a:pt x="12239898" y="1532820"/>
                </a:lnTo>
                <a:lnTo>
                  <a:pt x="12218001" y="98539"/>
                </a:lnTo>
                <a:lnTo>
                  <a:pt x="11145095" y="0"/>
                </a:lnTo>
                <a:lnTo>
                  <a:pt x="8703684" y="54744"/>
                </a:lnTo>
                <a:lnTo>
                  <a:pt x="4247836" y="645974"/>
                </a:lnTo>
                <a:lnTo>
                  <a:pt x="1029115" y="613128"/>
                </a:lnTo>
                <a:lnTo>
                  <a:pt x="10948" y="481744"/>
                </a:lnTo>
                <a:lnTo>
                  <a:pt x="0" y="1532820"/>
                </a:lnTo>
                <a:close/>
              </a:path>
            </a:pathLst>
          </a:custGeom>
          <a:solidFill>
            <a:srgbClr val="003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descr="line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32844" y="708283"/>
            <a:ext cx="12224844" cy="953998"/>
          </a:xfrm>
          <a:prstGeom prst="rect">
            <a:avLst/>
          </a:prstGeom>
        </p:spPr>
      </p:pic>
    </p:spTree>
    <p:extLst>
      <p:ext uri="{BB962C8B-B14F-4D97-AF65-F5344CB8AC3E}">
        <p14:creationId xmlns:p14="http://schemas.microsoft.com/office/powerpoint/2010/main" val="349791995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1A77E15-0053-47C9-BEA2-7AE21F18B9B7}" type="datetimeFigureOut">
              <a:rPr lang="en-US" smtClean="0"/>
              <a:t>3/10/2022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81D68CF-F6F7-441A-8A21-288680068C3A}" type="slidenum">
              <a:rPr lang="en-US" smtClean="0"/>
              <a:t>‹#›</a:t>
            </a:fld>
            <a:endParaRPr lang="en-US"/>
          </a:p>
        </p:txBody>
      </p:sp>
    </p:spTree>
    <p:extLst>
      <p:ext uri="{BB962C8B-B14F-4D97-AF65-F5344CB8AC3E}">
        <p14:creationId xmlns:p14="http://schemas.microsoft.com/office/powerpoint/2010/main" val="3320502165"/>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www.rd.usda.gov/nc"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hyperlink" Target="mailto:Reginald.Speight@usda.gov"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www.ascr.usda.gov/complaint_filing_cust.html"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3.jpeg"/><Relationship Id="rId4" Type="http://schemas.openxmlformats.org/officeDocument/2006/relationships/hyperlink" Target="mailto:program.intake@usd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eligibility.sc.egov.usda.gov/eligibility/welcomeAction.do"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4" name="object 3"/>
          <p:cNvSpPr txBox="1"/>
          <p:nvPr/>
        </p:nvSpPr>
        <p:spPr>
          <a:xfrm>
            <a:off x="1694046" y="3948413"/>
            <a:ext cx="10196758" cy="2495555"/>
          </a:xfrm>
          <a:prstGeom prst="rect">
            <a:avLst/>
          </a:prstGeom>
        </p:spPr>
        <p:txBody>
          <a:bodyPr vert="horz" wrap="square" lIns="0" tIns="0" rIns="0" bIns="0" rtlCol="0">
            <a:spAutoFit/>
          </a:bodyPr>
          <a:lstStyle/>
          <a:p>
            <a:pPr marL="1181100" algn="r"/>
            <a:endParaRPr lang="en-US" sz="3300" b="1" spc="15" dirty="0">
              <a:solidFill>
                <a:srgbClr val="FFFFFF"/>
              </a:solidFill>
              <a:cs typeface="Calibri"/>
            </a:endParaRPr>
          </a:p>
          <a:p>
            <a:pPr marL="1181100" algn="r"/>
            <a:endParaRPr lang="en-US" sz="3300" b="1" spc="15" dirty="0">
              <a:solidFill>
                <a:srgbClr val="FFFFFF"/>
              </a:solidFill>
              <a:cs typeface="Calibri"/>
            </a:endParaRPr>
          </a:p>
          <a:p>
            <a:pPr marL="1181100" algn="r"/>
            <a:r>
              <a:rPr lang="en-US" sz="3300" b="1" spc="15" dirty="0">
                <a:solidFill>
                  <a:srgbClr val="FFFFFF"/>
                </a:solidFill>
                <a:cs typeface="Calibri"/>
              </a:rPr>
              <a:t>Single Family Housing Programs</a:t>
            </a:r>
          </a:p>
          <a:p>
            <a:pPr marL="1181100" algn="r"/>
            <a:endParaRPr sz="3300" dirty="0">
              <a:solidFill>
                <a:srgbClr val="000000"/>
              </a:solidFill>
              <a:cs typeface="Calibri"/>
            </a:endParaRPr>
          </a:p>
          <a:p>
            <a:pPr marL="12700" algn="r">
              <a:spcBef>
                <a:spcPts val="540"/>
              </a:spcBef>
            </a:pPr>
            <a:endParaRPr sz="2600" dirty="0">
              <a:solidFill>
                <a:srgbClr val="000000"/>
              </a:solidFill>
              <a:cs typeface="Calibri"/>
            </a:endParaRPr>
          </a:p>
        </p:txBody>
      </p:sp>
    </p:spTree>
    <p:extLst>
      <p:ext uri="{BB962C8B-B14F-4D97-AF65-F5344CB8AC3E}">
        <p14:creationId xmlns:p14="http://schemas.microsoft.com/office/powerpoint/2010/main" val="106226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41" y="30783"/>
            <a:ext cx="12187761" cy="6852895"/>
          </a:xfrm>
          <a:custGeom>
            <a:avLst/>
            <a:gdLst/>
            <a:ahLst/>
            <a:cxnLst/>
            <a:rect l="l" t="t" r="r" b="b"/>
            <a:pathLst>
              <a:path w="9128125" h="5114290">
                <a:moveTo>
                  <a:pt x="0" y="5114048"/>
                </a:moveTo>
                <a:lnTo>
                  <a:pt x="9128093" y="5114048"/>
                </a:lnTo>
                <a:lnTo>
                  <a:pt x="9128093" y="0"/>
                </a:lnTo>
                <a:lnTo>
                  <a:pt x="0" y="0"/>
                </a:lnTo>
                <a:lnTo>
                  <a:pt x="0" y="5114048"/>
                </a:lnTo>
                <a:close/>
              </a:path>
            </a:pathLst>
          </a:custGeom>
          <a:solidFill>
            <a:srgbClr val="003142"/>
          </a:solidFill>
        </p:spPr>
        <p:txBody>
          <a:bodyPr wrap="square" lIns="0" tIns="0" rIns="0" bIns="0" rtlCol="0"/>
          <a:lstStyle/>
          <a:p>
            <a:endParaRPr dirty="0"/>
          </a:p>
        </p:txBody>
      </p:sp>
      <p:sp>
        <p:nvSpPr>
          <p:cNvPr id="3" name="object 3"/>
          <p:cNvSpPr txBox="1">
            <a:spLocks noGrp="1"/>
          </p:cNvSpPr>
          <p:nvPr>
            <p:ph type="title"/>
          </p:nvPr>
        </p:nvSpPr>
        <p:spPr>
          <a:xfrm>
            <a:off x="838200" y="350798"/>
            <a:ext cx="10515600" cy="1354217"/>
          </a:xfrm>
          <a:prstGeom prst="rect">
            <a:avLst/>
          </a:prstGeom>
        </p:spPr>
        <p:txBody>
          <a:bodyPr vert="horz" wrap="square" lIns="0" tIns="0" rIns="0" bIns="0" rtlCol="0">
            <a:spAutoFit/>
          </a:bodyPr>
          <a:lstStyle/>
          <a:p>
            <a:pPr marL="16977">
              <a:lnSpc>
                <a:spcPct val="100000"/>
              </a:lnSpc>
            </a:pPr>
            <a:br>
              <a:rPr lang="en-US" spc="-40" dirty="0">
                <a:solidFill>
                  <a:srgbClr val="FFFF00"/>
                </a:solidFill>
              </a:rPr>
            </a:br>
            <a:r>
              <a:rPr lang="en-US" spc="-40" dirty="0">
                <a:solidFill>
                  <a:srgbClr val="FFFF00"/>
                </a:solidFill>
              </a:rPr>
              <a:t>Questions?</a:t>
            </a:r>
            <a:endParaRPr dirty="0">
              <a:solidFill>
                <a:srgbClr val="FFFF00"/>
              </a:solidFill>
            </a:endParaRPr>
          </a:p>
        </p:txBody>
      </p:sp>
      <p:sp>
        <p:nvSpPr>
          <p:cNvPr id="7" name="TextBox 6"/>
          <p:cNvSpPr txBox="1"/>
          <p:nvPr/>
        </p:nvSpPr>
        <p:spPr>
          <a:xfrm>
            <a:off x="4172505" y="2484268"/>
            <a:ext cx="6421120" cy="3108543"/>
          </a:xfrm>
          <a:prstGeom prst="rect">
            <a:avLst/>
          </a:prstGeom>
          <a:noFill/>
        </p:spPr>
        <p:txBody>
          <a:bodyPr wrap="square" rtlCol="0">
            <a:spAutoFit/>
          </a:bodyPr>
          <a:lstStyle/>
          <a:p>
            <a:r>
              <a:rPr lang="en-US" sz="2800" dirty="0"/>
              <a:t>Rural Development</a:t>
            </a:r>
          </a:p>
          <a:p>
            <a:r>
              <a:rPr lang="en-US" sz="2800" dirty="0"/>
              <a:t>United States Department of Agriculture</a:t>
            </a:r>
          </a:p>
          <a:p>
            <a:r>
              <a:rPr lang="en-US" sz="2800" dirty="0"/>
              <a:t>4405 Bland Road, Suite 260</a:t>
            </a:r>
          </a:p>
          <a:p>
            <a:r>
              <a:rPr lang="en-US" sz="2800" dirty="0"/>
              <a:t>Raleigh, NC  27609 </a:t>
            </a:r>
          </a:p>
          <a:p>
            <a:r>
              <a:rPr lang="en-US" sz="2800" dirty="0"/>
              <a:t>919-873-2051</a:t>
            </a:r>
          </a:p>
          <a:p>
            <a:r>
              <a:rPr lang="en-US" sz="2800" dirty="0">
                <a:hlinkClick r:id="rId3">
                  <a:extLst>
                    <a:ext uri="{A12FA001-AC4F-418D-AE19-62706E023703}">
                      <ahyp:hlinkClr xmlns:ahyp="http://schemas.microsoft.com/office/drawing/2018/hyperlinkcolor" val="tx"/>
                    </a:ext>
                  </a:extLst>
                </a:hlinkClick>
              </a:rPr>
              <a:t>www.rd.usda.gov/nc</a:t>
            </a:r>
            <a:r>
              <a:rPr lang="en-US" sz="2800" dirty="0"/>
              <a:t> </a:t>
            </a:r>
          </a:p>
        </p:txBody>
      </p:sp>
    </p:spTree>
    <p:extLst>
      <p:ext uri="{BB962C8B-B14F-4D97-AF65-F5344CB8AC3E}">
        <p14:creationId xmlns:p14="http://schemas.microsoft.com/office/powerpoint/2010/main" val="2102833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810F5-5F51-4835-9975-5781ABDC0A41}"/>
              </a:ext>
            </a:extLst>
          </p:cNvPr>
          <p:cNvSpPr>
            <a:spLocks noGrp="1"/>
          </p:cNvSpPr>
          <p:nvPr>
            <p:ph type="title"/>
          </p:nvPr>
        </p:nvSpPr>
        <p:spPr/>
        <p:txBody>
          <a:bodyPr/>
          <a:lstStyle/>
          <a:p>
            <a:r>
              <a:rPr lang="en-US" sz="4300" dirty="0"/>
              <a:t>My Contact Information	</a:t>
            </a:r>
          </a:p>
        </p:txBody>
      </p:sp>
      <p:sp>
        <p:nvSpPr>
          <p:cNvPr id="3" name="Content Placeholder 2">
            <a:extLst>
              <a:ext uri="{FF2B5EF4-FFF2-40B4-BE49-F238E27FC236}">
                <a16:creationId xmlns:a16="http://schemas.microsoft.com/office/drawing/2014/main" id="{C104A6E5-EC0E-4AA8-8DBF-A4DCBFC01BF0}"/>
              </a:ext>
            </a:extLst>
          </p:cNvPr>
          <p:cNvSpPr>
            <a:spLocks noGrp="1"/>
          </p:cNvSpPr>
          <p:nvPr>
            <p:ph idx="1"/>
          </p:nvPr>
        </p:nvSpPr>
        <p:spPr/>
        <p:txBody>
          <a:bodyPr/>
          <a:lstStyle/>
          <a:p>
            <a:endParaRPr lang="en-US" dirty="0"/>
          </a:p>
          <a:p>
            <a:pPr marL="0" indent="0">
              <a:buNone/>
            </a:pPr>
            <a:r>
              <a:rPr lang="en-US" sz="3200" dirty="0"/>
              <a:t>Reginald Speight, Rural Development State Director</a:t>
            </a:r>
          </a:p>
          <a:p>
            <a:endParaRPr lang="en-US" sz="3200" dirty="0"/>
          </a:p>
          <a:p>
            <a:pPr marL="0" indent="0">
              <a:buNone/>
            </a:pPr>
            <a:r>
              <a:rPr lang="en-US" sz="3200" dirty="0">
                <a:hlinkClick r:id="rId2"/>
              </a:rPr>
              <a:t>Reginald.Speight@usda.gov</a:t>
            </a:r>
            <a:endParaRPr lang="en-US" sz="3200" dirty="0"/>
          </a:p>
          <a:p>
            <a:endParaRPr lang="en-US" sz="3200" dirty="0"/>
          </a:p>
          <a:p>
            <a:pPr marL="0" indent="0">
              <a:buNone/>
            </a:pPr>
            <a:r>
              <a:rPr lang="en-US" sz="3200" dirty="0"/>
              <a:t>919-939-0314 cell</a:t>
            </a:r>
          </a:p>
          <a:p>
            <a:endParaRPr lang="en-US" dirty="0"/>
          </a:p>
          <a:p>
            <a:endParaRPr lang="en-US" dirty="0"/>
          </a:p>
        </p:txBody>
      </p:sp>
    </p:spTree>
    <p:extLst>
      <p:ext uri="{BB962C8B-B14F-4D97-AF65-F5344CB8AC3E}">
        <p14:creationId xmlns:p14="http://schemas.microsoft.com/office/powerpoint/2010/main" val="1846167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39" y="5105"/>
            <a:ext cx="12187761" cy="6852895"/>
          </a:xfrm>
          <a:custGeom>
            <a:avLst/>
            <a:gdLst/>
            <a:ahLst/>
            <a:cxnLst/>
            <a:rect l="l" t="t" r="r" b="b"/>
            <a:pathLst>
              <a:path w="9128125" h="5114290">
                <a:moveTo>
                  <a:pt x="0" y="5114048"/>
                </a:moveTo>
                <a:lnTo>
                  <a:pt x="9128093" y="5114048"/>
                </a:lnTo>
                <a:lnTo>
                  <a:pt x="9128093" y="0"/>
                </a:lnTo>
                <a:lnTo>
                  <a:pt x="0" y="0"/>
                </a:lnTo>
                <a:lnTo>
                  <a:pt x="0" y="5114048"/>
                </a:lnTo>
                <a:close/>
              </a:path>
            </a:pathLst>
          </a:custGeom>
          <a:solidFill>
            <a:srgbClr val="456F61"/>
          </a:solidFill>
        </p:spPr>
        <p:txBody>
          <a:bodyPr wrap="square" lIns="0" tIns="0" rIns="0" bIns="0" rtlCol="0"/>
          <a:lstStyle/>
          <a:p>
            <a:endParaRPr dirty="0"/>
          </a:p>
        </p:txBody>
      </p:sp>
      <p:sp>
        <p:nvSpPr>
          <p:cNvPr id="3" name="object 3"/>
          <p:cNvSpPr txBox="1">
            <a:spLocks noGrp="1"/>
          </p:cNvSpPr>
          <p:nvPr>
            <p:ph type="title"/>
          </p:nvPr>
        </p:nvSpPr>
        <p:spPr>
          <a:xfrm>
            <a:off x="632460" y="1124347"/>
            <a:ext cx="10515600" cy="3693319"/>
          </a:xfrm>
          <a:prstGeom prst="rect">
            <a:avLst/>
          </a:prstGeom>
        </p:spPr>
        <p:txBody>
          <a:bodyPr vert="horz" wrap="square" lIns="0" tIns="0" rIns="0" bIns="0" rtlCol="0">
            <a:spAutoFit/>
          </a:bodyPr>
          <a:lstStyle/>
          <a:p>
            <a:pPr marL="16977">
              <a:lnSpc>
                <a:spcPct val="100000"/>
              </a:lnSpc>
            </a:pPr>
            <a:r>
              <a:rPr lang="en-US" spc="27" dirty="0">
                <a:solidFill>
                  <a:srgbClr val="FFFFFF"/>
                </a:solidFill>
                <a:latin typeface="Calibri"/>
                <a:cs typeface="Calibri"/>
              </a:rPr>
              <a:t>USDA is an equal opportunity provider, employer, and lender.</a:t>
            </a:r>
            <a:br>
              <a:rPr lang="en-US" dirty="0">
                <a:latin typeface="Calibri"/>
                <a:cs typeface="Calibri"/>
              </a:rPr>
            </a:br>
            <a:r>
              <a:rPr lang="en-US" sz="1800" dirty="0">
                <a:solidFill>
                  <a:srgbClr val="003142"/>
                </a:solidFill>
              </a:rPr>
              <a:t>To file a program discrimination complaint, complete the USDA Program Discrimination Complaint Form, AD 3027, found online at </a:t>
            </a:r>
            <a:r>
              <a:rPr lang="en-US" sz="1800" u="sng" dirty="0">
                <a:solidFill>
                  <a:srgbClr val="003142"/>
                </a:solidFill>
                <a:hlinkClick r:id="rId3"/>
              </a:rPr>
              <a:t>http://www.ascr.usda.gov/complaint_filing_cust.html</a:t>
            </a:r>
            <a:r>
              <a:rPr lang="en-US" sz="1800" dirty="0">
                <a:solidFill>
                  <a:srgbClr val="003142"/>
                </a:solidFill>
              </a:rPr>
              <a:t> and at any USDA office or write a letter addressed to USDA and provide in the letter all of the information requested in the form.   To request a copy of the complaint form, call (866) 632-9992.  Submit your completed form or letter to USDA by mail at: U.S. Department of Agriculture, Office of the Assistant Secretary for Civil Rights, 1400 Independence Avenue, S.W., Washington, D.C. 20250-9410; by fax (202) 690-7442; or email at </a:t>
            </a:r>
            <a:r>
              <a:rPr lang="en-US" sz="1800" u="sng" dirty="0">
                <a:solidFill>
                  <a:srgbClr val="003142"/>
                </a:solidFill>
                <a:hlinkClick r:id="rId4"/>
              </a:rPr>
              <a:t>program.intake@usda.gov</a:t>
            </a:r>
            <a:r>
              <a:rPr lang="en-US" sz="1800" dirty="0">
                <a:solidFill>
                  <a:srgbClr val="003142"/>
                </a:solidFill>
              </a:rPr>
              <a:t>.</a:t>
            </a:r>
            <a:br>
              <a:rPr lang="en-US" dirty="0">
                <a:solidFill>
                  <a:srgbClr val="003142"/>
                </a:solidFill>
              </a:rPr>
            </a:br>
            <a:endParaRPr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6094" y="4299325"/>
            <a:ext cx="1709410" cy="1640211"/>
          </a:xfrm>
          <a:prstGeom prst="rect">
            <a:avLst/>
          </a:prstGeom>
        </p:spPr>
      </p:pic>
    </p:spTree>
    <p:extLst>
      <p:ext uri="{BB962C8B-B14F-4D97-AF65-F5344CB8AC3E}">
        <p14:creationId xmlns:p14="http://schemas.microsoft.com/office/powerpoint/2010/main" val="215073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39" y="453513"/>
            <a:ext cx="12187761" cy="6404487"/>
          </a:xfrm>
          <a:custGeom>
            <a:avLst/>
            <a:gdLst/>
            <a:ahLst/>
            <a:cxnLst/>
            <a:rect l="l" t="t" r="r" b="b"/>
            <a:pathLst>
              <a:path w="9128125" h="4779645">
                <a:moveTo>
                  <a:pt x="0" y="4779556"/>
                </a:moveTo>
                <a:lnTo>
                  <a:pt x="0" y="0"/>
                </a:lnTo>
                <a:lnTo>
                  <a:pt x="9128093" y="0"/>
                </a:lnTo>
                <a:lnTo>
                  <a:pt x="9128093" y="4779556"/>
                </a:lnTo>
                <a:lnTo>
                  <a:pt x="0" y="4779556"/>
                </a:lnTo>
                <a:close/>
              </a:path>
            </a:pathLst>
          </a:custGeom>
          <a:solidFill>
            <a:srgbClr val="D9D9D9"/>
          </a:solidFill>
        </p:spPr>
        <p:txBody>
          <a:bodyPr wrap="square" lIns="0" tIns="0" rIns="0" bIns="0" rtlCol="0"/>
          <a:lstStyle/>
          <a:p>
            <a:endParaRPr dirty="0"/>
          </a:p>
        </p:txBody>
      </p:sp>
      <p:sp>
        <p:nvSpPr>
          <p:cNvPr id="3" name="object 3"/>
          <p:cNvSpPr/>
          <p:nvPr/>
        </p:nvSpPr>
        <p:spPr>
          <a:xfrm>
            <a:off x="-161379" y="6438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dirty="0"/>
          </a:p>
        </p:txBody>
      </p:sp>
      <p:sp>
        <p:nvSpPr>
          <p:cNvPr id="4" name="object 4"/>
          <p:cNvSpPr/>
          <p:nvPr/>
        </p:nvSpPr>
        <p:spPr>
          <a:xfrm>
            <a:off x="1" y="686446"/>
            <a:ext cx="12187718" cy="952973"/>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p:nvPr/>
        </p:nvSpPr>
        <p:spPr>
          <a:xfrm>
            <a:off x="173460" y="196916"/>
            <a:ext cx="8712845" cy="984885"/>
          </a:xfrm>
          <a:prstGeom prst="rect">
            <a:avLst/>
          </a:prstGeom>
        </p:spPr>
        <p:txBody>
          <a:bodyPr vert="horz" wrap="square" lIns="0" tIns="0" rIns="0" bIns="0" rtlCol="0">
            <a:spAutoFit/>
          </a:bodyPr>
          <a:lstStyle/>
          <a:p>
            <a:pPr marL="16977"/>
            <a:r>
              <a:rPr lang="en-US" sz="3200" spc="27" dirty="0">
                <a:solidFill>
                  <a:srgbClr val="FFFFFF"/>
                </a:solidFill>
                <a:latin typeface="Calibri"/>
                <a:cs typeface="Calibri"/>
              </a:rPr>
              <a:t>United States Department of Agriculture</a:t>
            </a:r>
          </a:p>
          <a:p>
            <a:pPr marL="16977"/>
            <a:r>
              <a:rPr lang="en-US" sz="3200" spc="27" dirty="0">
                <a:solidFill>
                  <a:srgbClr val="FFFFFF"/>
                </a:solidFill>
                <a:latin typeface="Calibri"/>
                <a:cs typeface="Calibri"/>
              </a:rPr>
              <a:t>Rural Development</a:t>
            </a:r>
            <a:endParaRPr sz="3200" dirty="0">
              <a:latin typeface="Calibri"/>
              <a:cs typeface="Calibri"/>
            </a:endParaRPr>
          </a:p>
        </p:txBody>
      </p:sp>
      <p:sp>
        <p:nvSpPr>
          <p:cNvPr id="6" name="object 6"/>
          <p:cNvSpPr txBox="1"/>
          <p:nvPr/>
        </p:nvSpPr>
        <p:spPr>
          <a:xfrm>
            <a:off x="476555" y="1871465"/>
            <a:ext cx="10842593" cy="430887"/>
          </a:xfrm>
          <a:prstGeom prst="rect">
            <a:avLst/>
          </a:prstGeom>
        </p:spPr>
        <p:txBody>
          <a:bodyPr vert="horz" wrap="square" lIns="0" tIns="0" rIns="0" bIns="0" rtlCol="0">
            <a:spAutoFit/>
          </a:bodyPr>
          <a:lstStyle/>
          <a:p>
            <a:pPr marL="16977"/>
            <a:r>
              <a:rPr lang="en-US" sz="2800" spc="-13" dirty="0">
                <a:solidFill>
                  <a:srgbClr val="003142"/>
                </a:solidFill>
                <a:latin typeface="Calibri"/>
                <a:cs typeface="Calibri"/>
              </a:rPr>
              <a:t>Homeownership Programs</a:t>
            </a:r>
            <a:endParaRPr sz="2800" dirty="0">
              <a:latin typeface="Calibri"/>
              <a:cs typeface="Calibri"/>
            </a:endParaRPr>
          </a:p>
        </p:txBody>
      </p:sp>
      <p:sp>
        <p:nvSpPr>
          <p:cNvPr id="7" name="TextBox 6"/>
          <p:cNvSpPr txBox="1"/>
          <p:nvPr/>
        </p:nvSpPr>
        <p:spPr>
          <a:xfrm>
            <a:off x="429475" y="2759970"/>
            <a:ext cx="10889673" cy="3416320"/>
          </a:xfrm>
          <a:prstGeom prst="rect">
            <a:avLst/>
          </a:prstGeom>
          <a:noFill/>
        </p:spPr>
        <p:txBody>
          <a:bodyPr wrap="square" rtlCol="0">
            <a:spAutoFit/>
          </a:bodyPr>
          <a:lstStyle/>
          <a:p>
            <a:r>
              <a:rPr lang="en-US" sz="2400" dirty="0"/>
              <a:t>Low interest, fixed-rate Homeownership loans are provided to qualified persons directly by USDA Rural Development. Financing is also offered at fixed-rates and terms through a loan from a private financial institution and guaranteed by USDA Rural Development for qualified persons. Neither one of these home loan programs require a down payment.</a:t>
            </a:r>
          </a:p>
          <a:p>
            <a:endParaRPr lang="en-US" sz="2400" dirty="0"/>
          </a:p>
          <a:p>
            <a:r>
              <a:rPr lang="en-US" sz="2400" dirty="0"/>
              <a:t>USDA Rural Development also offers competitive grants to public and private non-profit Self-Help Housing organizations and Federally Recognized Tribes to enable hardworking families to build their own homes.</a:t>
            </a:r>
          </a:p>
        </p:txBody>
      </p:sp>
    </p:spTree>
    <p:extLst>
      <p:ext uri="{BB962C8B-B14F-4D97-AF65-F5344CB8AC3E}">
        <p14:creationId xmlns:p14="http://schemas.microsoft.com/office/powerpoint/2010/main" val="3161066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294943" y="228600"/>
            <a:ext cx="11463048" cy="6221896"/>
          </a:xfrm>
          <a:prstGeom prst="rect">
            <a:avLst/>
          </a:prstGeom>
        </p:spPr>
      </p:pic>
    </p:spTree>
    <p:extLst>
      <p:ext uri="{BB962C8B-B14F-4D97-AF65-F5344CB8AC3E}">
        <p14:creationId xmlns:p14="http://schemas.microsoft.com/office/powerpoint/2010/main" val="539875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dirty="0"/>
          </a:p>
        </p:txBody>
      </p:sp>
      <p:sp>
        <p:nvSpPr>
          <p:cNvPr id="5" name="object 5"/>
          <p:cNvSpPr/>
          <p:nvPr/>
        </p:nvSpPr>
        <p:spPr>
          <a:xfrm>
            <a:off x="1" y="686446"/>
            <a:ext cx="12187718" cy="952973"/>
          </a:xfrm>
          <a:prstGeom prst="rect">
            <a:avLst/>
          </a:prstGeom>
          <a:blipFill>
            <a:blip r:embed="rId4" cstate="print"/>
            <a:stretch>
              <a:fillRect/>
            </a:stretch>
          </a:blipFill>
        </p:spPr>
        <p:txBody>
          <a:bodyPr wrap="square" lIns="0" tIns="0" rIns="0" bIns="0" rtlCol="0"/>
          <a:lstStyle/>
          <a:p>
            <a:endParaRPr dirty="0"/>
          </a:p>
        </p:txBody>
      </p:sp>
      <p:sp>
        <p:nvSpPr>
          <p:cNvPr id="7" name="object 7"/>
          <p:cNvSpPr txBox="1"/>
          <p:nvPr/>
        </p:nvSpPr>
        <p:spPr>
          <a:xfrm>
            <a:off x="173460" y="196916"/>
            <a:ext cx="6785297" cy="492443"/>
          </a:xfrm>
          <a:prstGeom prst="rect">
            <a:avLst/>
          </a:prstGeom>
        </p:spPr>
        <p:txBody>
          <a:bodyPr vert="horz" wrap="square" lIns="0" tIns="0" rIns="0" bIns="0" rtlCol="0">
            <a:spAutoFit/>
          </a:bodyPr>
          <a:lstStyle/>
          <a:p>
            <a:pPr marL="16977"/>
            <a:r>
              <a:rPr lang="en-US" sz="3200" spc="27" dirty="0">
                <a:solidFill>
                  <a:srgbClr val="FFFFFF"/>
                </a:solidFill>
                <a:latin typeface="Calibri"/>
                <a:cs typeface="Calibri"/>
              </a:rPr>
              <a:t>Single Family Housing Programs</a:t>
            </a:r>
            <a:endParaRPr sz="3200" dirty="0">
              <a:latin typeface="Calibri"/>
              <a:cs typeface="Calibri"/>
            </a:endParaRPr>
          </a:p>
        </p:txBody>
      </p:sp>
      <p:graphicFrame>
        <p:nvGraphicFramePr>
          <p:cNvPr id="8" name="Table 7"/>
          <p:cNvGraphicFramePr>
            <a:graphicFrameLocks noGrp="1"/>
          </p:cNvGraphicFramePr>
          <p:nvPr>
            <p:extLst>
              <p:ext uri="{D42A27DB-BD31-4B8C-83A1-F6EECF244321}">
                <p14:modId xmlns:p14="http://schemas.microsoft.com/office/powerpoint/2010/main" val="3422875209"/>
              </p:ext>
            </p:extLst>
          </p:nvPr>
        </p:nvGraphicFramePr>
        <p:xfrm>
          <a:off x="-4195" y="808476"/>
          <a:ext cx="12187716" cy="5434381"/>
        </p:xfrm>
        <a:graphic>
          <a:graphicData uri="http://schemas.openxmlformats.org/drawingml/2006/table">
            <a:tbl>
              <a:tblPr firstRow="1" bandRow="1">
                <a:tableStyleId>{2A488322-F2BA-4B5B-9748-0D474271808F}</a:tableStyleId>
              </a:tblPr>
              <a:tblGrid>
                <a:gridCol w="6093858">
                  <a:extLst>
                    <a:ext uri="{9D8B030D-6E8A-4147-A177-3AD203B41FA5}">
                      <a16:colId xmlns:a16="http://schemas.microsoft.com/office/drawing/2014/main" val="20000"/>
                    </a:ext>
                  </a:extLst>
                </a:gridCol>
                <a:gridCol w="6093858">
                  <a:extLst>
                    <a:ext uri="{9D8B030D-6E8A-4147-A177-3AD203B41FA5}">
                      <a16:colId xmlns:a16="http://schemas.microsoft.com/office/drawing/2014/main" val="20001"/>
                    </a:ext>
                  </a:extLst>
                </a:gridCol>
              </a:tblGrid>
              <a:tr h="358556">
                <a:tc>
                  <a:txBody>
                    <a:bodyPr/>
                    <a:lstStyle/>
                    <a:p>
                      <a:r>
                        <a:rPr lang="en-US" sz="1400" dirty="0"/>
                        <a:t>Type</a:t>
                      </a:r>
                    </a:p>
                  </a:txBody>
                  <a:tcPr/>
                </a:tc>
                <a:tc>
                  <a:txBody>
                    <a:bodyPr/>
                    <a:lstStyle/>
                    <a:p>
                      <a:r>
                        <a:rPr lang="en-US" sz="1400" dirty="0"/>
                        <a:t>Description</a:t>
                      </a:r>
                    </a:p>
                  </a:txBody>
                  <a:tcPr/>
                </a:tc>
                <a:extLst>
                  <a:ext uri="{0D108BD9-81ED-4DB2-BD59-A6C34878D82A}">
                    <a16:rowId xmlns:a16="http://schemas.microsoft.com/office/drawing/2014/main" val="10000"/>
                  </a:ext>
                </a:extLst>
              </a:tr>
              <a:tr h="914317">
                <a:tc>
                  <a:txBody>
                    <a:bodyPr/>
                    <a:lstStyle/>
                    <a:p>
                      <a:r>
                        <a:rPr lang="en-US" sz="1800" dirty="0"/>
                        <a:t>Single Family Housing Direct Home Loans</a:t>
                      </a:r>
                      <a:endParaRPr lang="en-US" sz="1800" b="1" dirty="0"/>
                    </a:p>
                  </a:txBody>
                  <a:tcPr/>
                </a:tc>
                <a:tc>
                  <a:txBody>
                    <a:bodyPr/>
                    <a:lstStyle/>
                    <a:p>
                      <a:r>
                        <a:rPr lang="en-US" sz="1500" dirty="0"/>
                        <a:t>This program assists low- and very-low-income applicants obtain decent, safe and sanitary housing in eligible rural areas by providing payment assistance to increase an applicant’s repayment ability</a:t>
                      </a:r>
                    </a:p>
                  </a:txBody>
                  <a:tcPr/>
                </a:tc>
                <a:extLst>
                  <a:ext uri="{0D108BD9-81ED-4DB2-BD59-A6C34878D82A}">
                    <a16:rowId xmlns:a16="http://schemas.microsoft.com/office/drawing/2014/main" val="10001"/>
                  </a:ext>
                </a:extLst>
              </a:tr>
              <a:tr h="1165137">
                <a:tc>
                  <a:txBody>
                    <a:bodyPr/>
                    <a:lstStyle/>
                    <a:p>
                      <a:r>
                        <a:rPr lang="en-US" sz="1800" dirty="0"/>
                        <a:t>Single Family Housing Home Loan Guarantees</a:t>
                      </a:r>
                      <a:endParaRPr lang="en-US" sz="1800" b="1" dirty="0"/>
                    </a:p>
                  </a:txBody>
                  <a:tcPr/>
                </a:tc>
                <a:tc>
                  <a:txBody>
                    <a:bodyPr/>
                    <a:lstStyle/>
                    <a:p>
                      <a:r>
                        <a:rPr lang="en-US" sz="1500" dirty="0"/>
                        <a:t>This program assists approved lenders in providing low- and moderate-income households the opportunity to own adequate, modest, decent, safe and sanitary dwellings as their primary residence in eligible rural areas.</a:t>
                      </a:r>
                    </a:p>
                  </a:txBody>
                  <a:tcPr/>
                </a:tc>
                <a:extLst>
                  <a:ext uri="{0D108BD9-81ED-4DB2-BD59-A6C34878D82A}">
                    <a16:rowId xmlns:a16="http://schemas.microsoft.com/office/drawing/2014/main" val="10002"/>
                  </a:ext>
                </a:extLst>
              </a:tr>
              <a:tr h="914317">
                <a:tc>
                  <a:txBody>
                    <a:bodyPr/>
                    <a:lstStyle/>
                    <a:p>
                      <a:r>
                        <a:rPr lang="en-US" sz="1800" dirty="0"/>
                        <a:t>Single Family Housing Repair Loans and Grants</a:t>
                      </a:r>
                      <a:endParaRPr lang="en-US" sz="1800" b="1" dirty="0"/>
                    </a:p>
                  </a:txBody>
                  <a:tcPr/>
                </a:tc>
                <a:tc>
                  <a:txBody>
                    <a:bodyPr/>
                    <a:lstStyle/>
                    <a:p>
                      <a:r>
                        <a:rPr lang="en-US" sz="1500" dirty="0"/>
                        <a:t>This program provides loans to very-low-income homeowners to repair, improve or modernize their homes or grants to elderly very-low-income homeowners to remove health and safety hazards.</a:t>
                      </a:r>
                    </a:p>
                  </a:txBody>
                  <a:tcPr/>
                </a:tc>
                <a:extLst>
                  <a:ext uri="{0D108BD9-81ED-4DB2-BD59-A6C34878D82A}">
                    <a16:rowId xmlns:a16="http://schemas.microsoft.com/office/drawing/2014/main" val="10003"/>
                  </a:ext>
                </a:extLst>
              </a:tr>
              <a:tr h="1183233">
                <a:tc>
                  <a:txBody>
                    <a:bodyPr/>
                    <a:lstStyle/>
                    <a:p>
                      <a:r>
                        <a:rPr lang="en-US" sz="1800" dirty="0"/>
                        <a:t>Mutual Self-Help Housing Technical Assistance Grants</a:t>
                      </a:r>
                      <a:endParaRPr lang="en-US" sz="1800" b="1" dirty="0"/>
                    </a:p>
                  </a:txBody>
                  <a:tcPr/>
                </a:tc>
                <a:tc>
                  <a:txBody>
                    <a:bodyPr/>
                    <a:lstStyle/>
                    <a:p>
                      <a:r>
                        <a:rPr lang="en-US" sz="1500" dirty="0"/>
                        <a:t>Provides grants to qualified organizations to help them carry out local self-help housing construction projects. Grant recipients supervise groups of very-low- and low-income individuals and families as they construct their own homes in rural areas. </a:t>
                      </a:r>
                    </a:p>
                  </a:txBody>
                  <a:tcPr/>
                </a:tc>
                <a:extLst>
                  <a:ext uri="{0D108BD9-81ED-4DB2-BD59-A6C34878D82A}">
                    <a16:rowId xmlns:a16="http://schemas.microsoft.com/office/drawing/2014/main" val="10004"/>
                  </a:ext>
                </a:extLst>
              </a:tr>
              <a:tr h="898821">
                <a:tc>
                  <a:txBody>
                    <a:bodyPr/>
                    <a:lstStyle/>
                    <a:p>
                      <a:r>
                        <a:rPr lang="en-US" sz="1800" dirty="0"/>
                        <a:t>Rural Housing Site Loans</a:t>
                      </a:r>
                      <a:endParaRPr lang="en-US" sz="1800" b="1" dirty="0"/>
                    </a:p>
                  </a:txBody>
                  <a:tcPr/>
                </a:tc>
                <a:tc>
                  <a:txBody>
                    <a:bodyPr/>
                    <a:lstStyle/>
                    <a:p>
                      <a:r>
                        <a:rPr lang="en-US" sz="1500" dirty="0"/>
                        <a:t>Loans are made to acquire and develop sites for low- or moderate-income families, with no restriction as to the method of construction. </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07814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Family Housing Direct Home Loans</a:t>
            </a:r>
          </a:p>
        </p:txBody>
      </p:sp>
      <p:sp>
        <p:nvSpPr>
          <p:cNvPr id="5" name="Content Placeholder 4"/>
          <p:cNvSpPr>
            <a:spLocks noGrp="1"/>
          </p:cNvSpPr>
          <p:nvPr>
            <p:ph sz="half" idx="2"/>
          </p:nvPr>
        </p:nvSpPr>
        <p:spPr>
          <a:xfrm>
            <a:off x="697722" y="2928003"/>
            <a:ext cx="10757215" cy="1799005"/>
          </a:xfrm>
        </p:spPr>
        <p:txBody>
          <a:bodyPr/>
          <a:lstStyle/>
          <a:p>
            <a:pPr>
              <a:spcBef>
                <a:spcPts val="0"/>
              </a:spcBef>
            </a:pPr>
            <a:r>
              <a:rPr lang="en-US" sz="1600" dirty="0">
                <a:solidFill>
                  <a:schemeClr val="tx1"/>
                </a:solidFill>
              </a:rPr>
              <a:t>A number of factors are considered when determining an applicant’s eligibility for Single Family Direct Home Loans. At a minimum, applicants interested in obtaining a direct loan must have an adjusted income that is at or below the applicable low-income limit for the area where they wish to buy a house and they must demonstrate a willingness and ability to repay debt.</a:t>
            </a:r>
          </a:p>
        </p:txBody>
      </p:sp>
      <p:sp>
        <p:nvSpPr>
          <p:cNvPr id="6" name="Text Placeholder 5"/>
          <p:cNvSpPr>
            <a:spLocks noGrp="1"/>
          </p:cNvSpPr>
          <p:nvPr>
            <p:ph type="body" idx="1"/>
          </p:nvPr>
        </p:nvSpPr>
        <p:spPr>
          <a:xfrm>
            <a:off x="381000" y="2326256"/>
            <a:ext cx="8739110" cy="616225"/>
          </a:xfrm>
        </p:spPr>
        <p:txBody>
          <a:bodyPr/>
          <a:lstStyle/>
          <a:p>
            <a:pPr lvl="0">
              <a:lnSpc>
                <a:spcPct val="100000"/>
              </a:lnSpc>
              <a:spcBef>
                <a:spcPts val="0"/>
              </a:spcBef>
            </a:pPr>
            <a:r>
              <a:rPr lang="en-US" sz="2000" b="1" dirty="0">
                <a:solidFill>
                  <a:srgbClr val="000000"/>
                </a:solidFill>
                <a:latin typeface="Calibri" panose="020F0502020204030204"/>
                <a:ea typeface="+mn-ea"/>
                <a:cs typeface="+mn-cs"/>
              </a:rPr>
              <a:t>Who may apply for this program?</a:t>
            </a:r>
          </a:p>
        </p:txBody>
      </p:sp>
      <p:sp>
        <p:nvSpPr>
          <p:cNvPr id="3" name="TextBox 2"/>
          <p:cNvSpPr txBox="1"/>
          <p:nvPr/>
        </p:nvSpPr>
        <p:spPr>
          <a:xfrm>
            <a:off x="381000" y="1501318"/>
            <a:ext cx="11230292" cy="1077218"/>
          </a:xfrm>
          <a:prstGeom prst="rect">
            <a:avLst/>
          </a:prstGeom>
          <a:noFill/>
        </p:spPr>
        <p:txBody>
          <a:bodyPr wrap="square" rtlCol="0">
            <a:spAutoFit/>
          </a:bodyPr>
          <a:lstStyle/>
          <a:p>
            <a:r>
              <a:rPr lang="en-US" sz="1600" dirty="0">
                <a:solidFill>
                  <a:prstClr val="black"/>
                </a:solidFill>
              </a:rPr>
              <a:t>Also known as the Section 502 Direct Loan Program, this program assists low- and very-low-income applicants obtain decent, safe and sanitary housing in eligible rural areas by providing payment assistance to increase an applicant’s repayment ability. Payment assistance is a type of subsidy that reduces the mortgage payment for a short time. The amount of assistance is determined by the adjusted family income.</a:t>
            </a:r>
          </a:p>
        </p:txBody>
      </p:sp>
      <p:sp>
        <p:nvSpPr>
          <p:cNvPr id="9" name="Text Placeholder 5"/>
          <p:cNvSpPr txBox="1">
            <a:spLocks/>
          </p:cNvSpPr>
          <p:nvPr/>
        </p:nvSpPr>
        <p:spPr>
          <a:xfrm>
            <a:off x="381000" y="3851254"/>
            <a:ext cx="8739110" cy="616225"/>
          </a:xfrm>
          <a:prstGeom prst="rect">
            <a:avLst/>
          </a:prstGeom>
        </p:spPr>
        <p:txBody>
          <a:bodyPr anchor="b"/>
          <a:lstStyle>
            <a:lvl1pPr marL="0" indent="0" algn="l" defTabSz="914400" rtl="0" eaLnBrk="1" latinLnBrk="0" hangingPunct="1">
              <a:lnSpc>
                <a:spcPct val="90000"/>
              </a:lnSpc>
              <a:spcBef>
                <a:spcPts val="1000"/>
              </a:spcBef>
              <a:buFont typeface="Arial"/>
              <a:buNone/>
              <a:defRPr sz="2200" b="0" kern="1200" baseline="0">
                <a:solidFill>
                  <a:srgbClr val="003142"/>
                </a:solidFill>
                <a:latin typeface="Calibri" charset="0"/>
                <a:ea typeface="Calibri" charset="0"/>
                <a:cs typeface="Calibri" charset="0"/>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a:lnSpc>
                <a:spcPct val="100000"/>
              </a:lnSpc>
              <a:spcBef>
                <a:spcPts val="0"/>
              </a:spcBef>
            </a:pPr>
            <a:r>
              <a:rPr lang="en-US" sz="2000" b="1" dirty="0">
                <a:solidFill>
                  <a:srgbClr val="000000"/>
                </a:solidFill>
                <a:latin typeface="Calibri" panose="020F0502020204030204"/>
                <a:ea typeface="+mn-ea"/>
                <a:cs typeface="+mn-cs"/>
              </a:rPr>
              <a:t>How may funds be used?</a:t>
            </a:r>
          </a:p>
        </p:txBody>
      </p:sp>
      <p:sp>
        <p:nvSpPr>
          <p:cNvPr id="4" name="TextBox 3"/>
          <p:cNvSpPr txBox="1"/>
          <p:nvPr/>
        </p:nvSpPr>
        <p:spPr>
          <a:xfrm>
            <a:off x="697722" y="4498923"/>
            <a:ext cx="9718415"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Loan funds may be used to help low-income individuals or households purchase homes in rural areas. Funds can be used to build, repair, renovate or relocate a home, or to purchase and prepare sites, including providing water and sewage facilities.</a:t>
            </a:r>
          </a:p>
        </p:txBody>
      </p:sp>
      <p:sp>
        <p:nvSpPr>
          <p:cNvPr id="11" name="Text Placeholder 5"/>
          <p:cNvSpPr txBox="1">
            <a:spLocks/>
          </p:cNvSpPr>
          <p:nvPr/>
        </p:nvSpPr>
        <p:spPr>
          <a:xfrm>
            <a:off x="231370" y="5422174"/>
            <a:ext cx="9810404" cy="616225"/>
          </a:xfrm>
          <a:prstGeom prst="rect">
            <a:avLst/>
          </a:prstGeom>
        </p:spPr>
        <p:txBody>
          <a:bodyPr anchor="b"/>
          <a:lstStyle>
            <a:lvl1pPr marL="0" indent="0" algn="l" defTabSz="914400" rtl="0" eaLnBrk="1" latinLnBrk="0" hangingPunct="1">
              <a:lnSpc>
                <a:spcPct val="90000"/>
              </a:lnSpc>
              <a:spcBef>
                <a:spcPts val="1000"/>
              </a:spcBef>
              <a:buFont typeface="Arial"/>
              <a:buNone/>
              <a:defRPr sz="2200" b="0" kern="1200" baseline="0">
                <a:solidFill>
                  <a:srgbClr val="003142"/>
                </a:solidFill>
                <a:latin typeface="Calibri" charset="0"/>
                <a:ea typeface="Calibri" charset="0"/>
                <a:cs typeface="Calibri" charset="0"/>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a:lnSpc>
                <a:spcPct val="100000"/>
              </a:lnSpc>
              <a:spcBef>
                <a:spcPts val="0"/>
              </a:spcBef>
            </a:pPr>
            <a:r>
              <a:rPr lang="en-US" sz="2000" b="1" dirty="0">
                <a:solidFill>
                  <a:srgbClr val="FF0000"/>
                </a:solidFill>
                <a:latin typeface="Calibri" panose="020F0502020204030204"/>
                <a:ea typeface="+mn-ea"/>
                <a:cs typeface="+mn-cs"/>
              </a:rPr>
              <a:t>Fixed Interest Rate / Interest Rate with Payment Assistance as low  as 1%  /  Term 33 Years</a:t>
            </a:r>
          </a:p>
          <a:p>
            <a:pPr>
              <a:lnSpc>
                <a:spcPct val="100000"/>
              </a:lnSpc>
              <a:spcBef>
                <a:spcPts val="0"/>
              </a:spcBef>
            </a:pPr>
            <a:r>
              <a:rPr lang="en-US" sz="2000" b="1" dirty="0">
                <a:solidFill>
                  <a:srgbClr val="FF0000"/>
                </a:solidFill>
                <a:latin typeface="Calibri" panose="020F0502020204030204"/>
                <a:ea typeface="+mn-ea"/>
                <a:cs typeface="+mn-cs"/>
              </a:rPr>
              <a:t>No Down payment  </a:t>
            </a:r>
          </a:p>
        </p:txBody>
      </p:sp>
    </p:spTree>
    <p:extLst>
      <p:ext uri="{BB962C8B-B14F-4D97-AF65-F5344CB8AC3E}">
        <p14:creationId xmlns:p14="http://schemas.microsoft.com/office/powerpoint/2010/main" val="3664465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Family Housing Guaranteed Loan Program</a:t>
            </a:r>
          </a:p>
        </p:txBody>
      </p:sp>
      <p:sp>
        <p:nvSpPr>
          <p:cNvPr id="3" name="TextBox 2"/>
          <p:cNvSpPr txBox="1"/>
          <p:nvPr/>
        </p:nvSpPr>
        <p:spPr>
          <a:xfrm>
            <a:off x="381000" y="1501318"/>
            <a:ext cx="11230292" cy="1077218"/>
          </a:xfrm>
          <a:prstGeom prst="rect">
            <a:avLst/>
          </a:prstGeom>
          <a:noFill/>
        </p:spPr>
        <p:txBody>
          <a:bodyPr wrap="square" rtlCol="0">
            <a:spAutoFit/>
          </a:bodyPr>
          <a:lstStyle/>
          <a:p>
            <a:r>
              <a:rPr lang="en-US" sz="1600" dirty="0">
                <a:solidFill>
                  <a:prstClr val="black"/>
                </a:solidFill>
              </a:rPr>
              <a:t>This program assists approved lenders in providing low- and moderate-income households the opportunity to own adequate, modest, decent, safe and sanitary dwellings as their primary residence in eligible rural areas. Eligible applicants may build, rehabilitate, improve or relocate a dwelling in an eligible rural area. The program provides a 90% loan note guarantee to approved lenders in order to reduce the risk of extending 100% loans to eligible rural homebuyers.</a:t>
            </a:r>
          </a:p>
        </p:txBody>
      </p:sp>
      <p:sp>
        <p:nvSpPr>
          <p:cNvPr id="9" name="Text Placeholder 5"/>
          <p:cNvSpPr txBox="1">
            <a:spLocks/>
          </p:cNvSpPr>
          <p:nvPr/>
        </p:nvSpPr>
        <p:spPr>
          <a:xfrm>
            <a:off x="381000" y="2578536"/>
            <a:ext cx="8739110" cy="616225"/>
          </a:xfrm>
          <a:prstGeom prst="rect">
            <a:avLst/>
          </a:prstGeom>
        </p:spPr>
        <p:txBody>
          <a:bodyPr anchor="b"/>
          <a:lstStyle>
            <a:lvl1pPr marL="0" indent="0" algn="l" defTabSz="914400" rtl="0" eaLnBrk="1" latinLnBrk="0" hangingPunct="1">
              <a:lnSpc>
                <a:spcPct val="90000"/>
              </a:lnSpc>
              <a:spcBef>
                <a:spcPts val="1000"/>
              </a:spcBef>
              <a:buFont typeface="Arial"/>
              <a:buNone/>
              <a:defRPr sz="2200" b="0" kern="1200" baseline="0">
                <a:solidFill>
                  <a:srgbClr val="003142"/>
                </a:solidFill>
                <a:latin typeface="Calibri" charset="0"/>
                <a:ea typeface="Calibri" charset="0"/>
                <a:cs typeface="Calibri" charset="0"/>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a:lnSpc>
                <a:spcPct val="100000"/>
              </a:lnSpc>
              <a:spcBef>
                <a:spcPts val="0"/>
              </a:spcBef>
            </a:pPr>
            <a:r>
              <a:rPr lang="en-US" sz="2000" b="1" dirty="0">
                <a:solidFill>
                  <a:srgbClr val="000000"/>
                </a:solidFill>
                <a:latin typeface="Calibri" panose="020F0502020204030204"/>
                <a:ea typeface="+mn-ea"/>
                <a:cs typeface="+mn-cs"/>
              </a:rPr>
              <a:t>How may funds be used?</a:t>
            </a:r>
          </a:p>
        </p:txBody>
      </p:sp>
      <p:sp>
        <p:nvSpPr>
          <p:cNvPr id="4" name="TextBox 3"/>
          <p:cNvSpPr txBox="1"/>
          <p:nvPr/>
        </p:nvSpPr>
        <p:spPr>
          <a:xfrm>
            <a:off x="647286" y="3194761"/>
            <a:ext cx="9718415"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prstClr val="black"/>
                </a:solidFill>
              </a:rPr>
              <a:t>New or existing residential property to be used as a permanent residence.  Closing cost and reasonable/customary expenses associated with the purchase may be included in the transaction</a:t>
            </a:r>
          </a:p>
          <a:p>
            <a:pPr marL="285750" indent="-285750">
              <a:buFont typeface="Arial" panose="020B0604020202020204" pitchFamily="34" charset="0"/>
              <a:buChar char="•"/>
            </a:pPr>
            <a:r>
              <a:rPr lang="en-US" sz="1600" dirty="0">
                <a:solidFill>
                  <a:prstClr val="black"/>
                </a:solidFill>
              </a:rPr>
              <a:t>A site with a new or existing dwelling</a:t>
            </a:r>
          </a:p>
          <a:p>
            <a:pPr marL="285750" indent="-285750">
              <a:buFont typeface="Arial" panose="020B0604020202020204" pitchFamily="34" charset="0"/>
              <a:buChar char="•"/>
            </a:pPr>
            <a:r>
              <a:rPr lang="en-US" sz="1600" dirty="0">
                <a:solidFill>
                  <a:prstClr val="black"/>
                </a:solidFill>
              </a:rPr>
              <a:t>Repairs and rehabilitation when associated with the purchase of an existing dwelling</a:t>
            </a:r>
          </a:p>
          <a:p>
            <a:pPr marL="285750" indent="-285750">
              <a:buFont typeface="Arial" panose="020B0604020202020204" pitchFamily="34" charset="0"/>
              <a:buChar char="•"/>
            </a:pPr>
            <a:r>
              <a:rPr lang="en-US" sz="1600" dirty="0">
                <a:solidFill>
                  <a:prstClr val="black"/>
                </a:solidFill>
              </a:rPr>
              <a:t>Refinancing of eligible loans</a:t>
            </a:r>
          </a:p>
          <a:p>
            <a:pPr marL="285750" indent="-285750">
              <a:buFont typeface="Arial" panose="020B0604020202020204" pitchFamily="34" charset="0"/>
              <a:buChar char="•"/>
            </a:pPr>
            <a:r>
              <a:rPr lang="en-US" sz="1600" dirty="0">
                <a:solidFill>
                  <a:prstClr val="black"/>
                </a:solidFill>
              </a:rPr>
              <a:t>Special design features or permanently installed equipment to accommodate a household member who has a physical disability</a:t>
            </a:r>
          </a:p>
        </p:txBody>
      </p:sp>
    </p:spTree>
    <p:extLst>
      <p:ext uri="{BB962C8B-B14F-4D97-AF65-F5344CB8AC3E}">
        <p14:creationId xmlns:p14="http://schemas.microsoft.com/office/powerpoint/2010/main" val="3118794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Family Housing Repair Loans &amp; Grants</a:t>
            </a:r>
          </a:p>
        </p:txBody>
      </p:sp>
      <p:sp>
        <p:nvSpPr>
          <p:cNvPr id="5" name="Content Placeholder 4"/>
          <p:cNvSpPr>
            <a:spLocks noGrp="1"/>
          </p:cNvSpPr>
          <p:nvPr>
            <p:ph sz="half" idx="2"/>
          </p:nvPr>
        </p:nvSpPr>
        <p:spPr>
          <a:xfrm>
            <a:off x="839788" y="2900375"/>
            <a:ext cx="8215002" cy="1799005"/>
          </a:xfrm>
        </p:spPr>
        <p:txBody>
          <a:bodyPr/>
          <a:lstStyle/>
          <a:p>
            <a:pPr>
              <a:spcBef>
                <a:spcPts val="0"/>
              </a:spcBef>
              <a:buFont typeface="Arial" panose="020B0604020202020204" pitchFamily="34" charset="0"/>
              <a:buChar char="•"/>
            </a:pPr>
            <a:r>
              <a:rPr lang="en-US" sz="1600" dirty="0">
                <a:solidFill>
                  <a:schemeClr val="tx1"/>
                </a:solidFill>
              </a:rPr>
              <a:t>Loans can be repaid over 20 years</a:t>
            </a:r>
          </a:p>
          <a:p>
            <a:pPr>
              <a:spcBef>
                <a:spcPts val="0"/>
              </a:spcBef>
              <a:buFont typeface="Arial" panose="020B0604020202020204" pitchFamily="34" charset="0"/>
              <a:buChar char="•"/>
            </a:pPr>
            <a:r>
              <a:rPr lang="en-US" sz="1600" dirty="0">
                <a:solidFill>
                  <a:schemeClr val="tx1"/>
                </a:solidFill>
              </a:rPr>
              <a:t>Loans have a lifetime limit of $40,000</a:t>
            </a:r>
          </a:p>
          <a:p>
            <a:pPr>
              <a:spcBef>
                <a:spcPts val="0"/>
              </a:spcBef>
              <a:buFont typeface="Arial" panose="020B0604020202020204" pitchFamily="34" charset="0"/>
              <a:buChar char="•"/>
            </a:pPr>
            <a:r>
              <a:rPr lang="en-US" sz="1600" dirty="0">
                <a:solidFill>
                  <a:schemeClr val="tx1"/>
                </a:solidFill>
              </a:rPr>
              <a:t>Loan interest rate is fixed at 1%</a:t>
            </a:r>
          </a:p>
          <a:p>
            <a:pPr>
              <a:spcBef>
                <a:spcPts val="0"/>
              </a:spcBef>
              <a:buFont typeface="Arial" panose="020B0604020202020204" pitchFamily="34" charset="0"/>
              <a:buChar char="•"/>
            </a:pPr>
            <a:r>
              <a:rPr lang="en-US" sz="1600" dirty="0">
                <a:solidFill>
                  <a:schemeClr val="tx1"/>
                </a:solidFill>
              </a:rPr>
              <a:t>Full title service is required for loans of $7,500 or more</a:t>
            </a:r>
          </a:p>
          <a:p>
            <a:pPr>
              <a:spcBef>
                <a:spcPts val="0"/>
              </a:spcBef>
              <a:buFont typeface="Arial" panose="020B0604020202020204" pitchFamily="34" charset="0"/>
              <a:buChar char="•"/>
            </a:pPr>
            <a:r>
              <a:rPr lang="en-US" sz="1600" dirty="0">
                <a:solidFill>
                  <a:schemeClr val="tx1"/>
                </a:solidFill>
              </a:rPr>
              <a:t>Grants have a lifetime limit of $10,000</a:t>
            </a:r>
          </a:p>
          <a:p>
            <a:pPr>
              <a:spcBef>
                <a:spcPts val="0"/>
              </a:spcBef>
              <a:buFont typeface="Arial" panose="020B0604020202020204" pitchFamily="34" charset="0"/>
              <a:buChar char="•"/>
            </a:pPr>
            <a:r>
              <a:rPr lang="en-US" sz="1600" dirty="0">
                <a:solidFill>
                  <a:schemeClr val="tx1"/>
                </a:solidFill>
              </a:rPr>
              <a:t>Grants must be repaid if the property is sold in less than 3 years</a:t>
            </a:r>
          </a:p>
          <a:p>
            <a:pPr>
              <a:spcBef>
                <a:spcPts val="0"/>
              </a:spcBef>
              <a:buFont typeface="Arial" panose="020B0604020202020204" pitchFamily="34" charset="0"/>
              <a:buChar char="•"/>
            </a:pPr>
            <a:r>
              <a:rPr lang="en-US" sz="1600" dirty="0">
                <a:solidFill>
                  <a:schemeClr val="tx1"/>
                </a:solidFill>
              </a:rPr>
              <a:t>If applicants can repay part, but not all of the costs, applicants may be offered a loan and grant combination</a:t>
            </a:r>
          </a:p>
        </p:txBody>
      </p:sp>
      <p:sp>
        <p:nvSpPr>
          <p:cNvPr id="6" name="Text Placeholder 5"/>
          <p:cNvSpPr>
            <a:spLocks noGrp="1"/>
          </p:cNvSpPr>
          <p:nvPr>
            <p:ph type="body" idx="1"/>
          </p:nvPr>
        </p:nvSpPr>
        <p:spPr>
          <a:xfrm>
            <a:off x="758649" y="2280919"/>
            <a:ext cx="8739110" cy="616225"/>
          </a:xfrm>
        </p:spPr>
        <p:txBody>
          <a:bodyPr/>
          <a:lstStyle/>
          <a:p>
            <a:pPr lvl="0">
              <a:lnSpc>
                <a:spcPct val="100000"/>
              </a:lnSpc>
              <a:spcBef>
                <a:spcPts val="0"/>
              </a:spcBef>
            </a:pPr>
            <a:r>
              <a:rPr lang="en-US" sz="2000" b="1" dirty="0">
                <a:solidFill>
                  <a:srgbClr val="000000"/>
                </a:solidFill>
                <a:latin typeface="Calibri" panose="020F0502020204030204"/>
                <a:ea typeface="+mn-ea"/>
                <a:cs typeface="+mn-cs"/>
              </a:rPr>
              <a:t>What are the terms of the loan or grant?</a:t>
            </a:r>
          </a:p>
        </p:txBody>
      </p:sp>
      <p:sp>
        <p:nvSpPr>
          <p:cNvPr id="7" name="Text Placeholder 5"/>
          <p:cNvSpPr txBox="1">
            <a:spLocks/>
          </p:cNvSpPr>
          <p:nvPr/>
        </p:nvSpPr>
        <p:spPr>
          <a:xfrm>
            <a:off x="839788" y="4709299"/>
            <a:ext cx="8739110" cy="616225"/>
          </a:xfrm>
          <a:prstGeom prst="rect">
            <a:avLst/>
          </a:prstGeom>
        </p:spPr>
        <p:txBody>
          <a:bodyPr anchor="b"/>
          <a:lstStyle>
            <a:lvl1pPr marL="0" indent="0" algn="l" defTabSz="914400" rtl="0" eaLnBrk="1" latinLnBrk="0" hangingPunct="1">
              <a:lnSpc>
                <a:spcPct val="90000"/>
              </a:lnSpc>
              <a:spcBef>
                <a:spcPts val="1000"/>
              </a:spcBef>
              <a:buFont typeface="Arial"/>
              <a:buNone/>
              <a:defRPr sz="2200" b="0" kern="1200" baseline="0">
                <a:solidFill>
                  <a:srgbClr val="003142"/>
                </a:solidFill>
                <a:latin typeface="Calibri" charset="0"/>
                <a:ea typeface="Calibri" charset="0"/>
                <a:cs typeface="Calibri" charset="0"/>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a:lnSpc>
                <a:spcPct val="100000"/>
              </a:lnSpc>
              <a:spcBef>
                <a:spcPts val="0"/>
              </a:spcBef>
            </a:pPr>
            <a:r>
              <a:rPr lang="en-US" sz="2000" b="1" dirty="0">
                <a:solidFill>
                  <a:srgbClr val="000000"/>
                </a:solidFill>
                <a:latin typeface="Calibri" panose="020F0502020204030204"/>
                <a:ea typeface="+mn-ea"/>
                <a:cs typeface="+mn-cs"/>
              </a:rPr>
              <a:t>Is there a deadline to apply?</a:t>
            </a:r>
          </a:p>
        </p:txBody>
      </p:sp>
      <p:sp>
        <p:nvSpPr>
          <p:cNvPr id="8" name="Content Placeholder 4"/>
          <p:cNvSpPr txBox="1">
            <a:spLocks/>
          </p:cNvSpPr>
          <p:nvPr/>
        </p:nvSpPr>
        <p:spPr>
          <a:xfrm>
            <a:off x="839788" y="5328755"/>
            <a:ext cx="8215002" cy="1078234"/>
          </a:xfrm>
          <a:prstGeom prst="rect">
            <a:avLst/>
          </a:prstGeom>
        </p:spPr>
        <p:txBody>
          <a:bodyPr/>
          <a:lstStyle>
            <a:lvl1pPr marL="228600" indent="-228600" algn="l" defTabSz="914400" rtl="0" eaLnBrk="1" latinLnBrk="0" hangingPunct="1">
              <a:lnSpc>
                <a:spcPct val="100000"/>
              </a:lnSpc>
              <a:spcBef>
                <a:spcPts val="1000"/>
              </a:spcBef>
              <a:buClr>
                <a:srgbClr val="456F61"/>
              </a:buClr>
              <a:buFont typeface="Arial"/>
              <a:buChar char="•"/>
              <a:defRPr sz="2000" kern="1200" baseline="0">
                <a:solidFill>
                  <a:srgbClr val="6C6C6C"/>
                </a:solidFill>
                <a:latin typeface="Calibri" charset="0"/>
                <a:ea typeface="Calibri" charset="0"/>
                <a:cs typeface="Calibri" charset="0"/>
              </a:defRPr>
            </a:lvl1pPr>
            <a:lvl2pPr marL="685800" indent="-228600" algn="l" defTabSz="914400" rtl="0" eaLnBrk="1" latinLnBrk="0" hangingPunct="1">
              <a:lnSpc>
                <a:spcPct val="100000"/>
              </a:lnSpc>
              <a:spcBef>
                <a:spcPts val="500"/>
              </a:spcBef>
              <a:buClr>
                <a:srgbClr val="456F61"/>
              </a:buClr>
              <a:buFont typeface="Arial"/>
              <a:buChar char="•"/>
              <a:defRPr sz="1800" kern="1200" baseline="0">
                <a:solidFill>
                  <a:srgbClr val="6C6C6C"/>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Clr>
                <a:srgbClr val="456F61"/>
              </a:buClr>
              <a:buFont typeface="Arial"/>
              <a:buChar char="•"/>
              <a:defRPr sz="1700" kern="1200" baseline="0">
                <a:solidFill>
                  <a:srgbClr val="6C6C6C"/>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panose="020B0604020202020204" pitchFamily="34" charset="0"/>
              <a:buChar char="•"/>
            </a:pPr>
            <a:r>
              <a:rPr lang="en-US" sz="1600" dirty="0">
                <a:solidFill>
                  <a:prstClr val="black"/>
                </a:solidFill>
              </a:rPr>
              <a:t>Home loans are available year-round as long as funding is available</a:t>
            </a:r>
          </a:p>
          <a:p>
            <a:pPr>
              <a:buFont typeface="Arial" panose="020B0604020202020204" pitchFamily="34" charset="0"/>
              <a:buChar char="•"/>
            </a:pPr>
            <a:r>
              <a:rPr lang="en-US" sz="1600" dirty="0">
                <a:solidFill>
                  <a:prstClr val="black"/>
                </a:solidFill>
              </a:rPr>
              <a:t>Home loan applications are processed in the order they are received</a:t>
            </a:r>
          </a:p>
          <a:p>
            <a:pPr marL="0" indent="0">
              <a:spcBef>
                <a:spcPts val="0"/>
              </a:spcBef>
              <a:buFont typeface="Arial"/>
              <a:buNone/>
            </a:pPr>
            <a:endParaRPr lang="en-US" sz="1600" dirty="0">
              <a:solidFill>
                <a:prstClr val="black"/>
              </a:solidFill>
            </a:endParaRPr>
          </a:p>
        </p:txBody>
      </p:sp>
      <p:sp>
        <p:nvSpPr>
          <p:cNvPr id="3" name="TextBox 2"/>
          <p:cNvSpPr txBox="1"/>
          <p:nvPr/>
        </p:nvSpPr>
        <p:spPr>
          <a:xfrm>
            <a:off x="758649" y="1564082"/>
            <a:ext cx="11230292" cy="923330"/>
          </a:xfrm>
          <a:prstGeom prst="rect">
            <a:avLst/>
          </a:prstGeom>
          <a:noFill/>
        </p:spPr>
        <p:txBody>
          <a:bodyPr wrap="square" rtlCol="0">
            <a:spAutoFit/>
          </a:bodyPr>
          <a:lstStyle/>
          <a:p>
            <a:r>
              <a:rPr lang="en-US" dirty="0"/>
              <a:t>Program provide funds to elderly and very-low-income homeowners to remove health and safety hazards, perform necessary repairs, improve or modernize a home, make homes accessible for people with disabilities, or make homes more energy efficient so these very-low-income families use less of their income on utility bills</a:t>
            </a:r>
          </a:p>
        </p:txBody>
      </p:sp>
    </p:spTree>
    <p:extLst>
      <p:ext uri="{BB962C8B-B14F-4D97-AF65-F5344CB8AC3E}">
        <p14:creationId xmlns:p14="http://schemas.microsoft.com/office/powerpoint/2010/main" val="1693209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587448"/>
            <a:ext cx="12183522" cy="1265240"/>
          </a:xfrm>
          <a:custGeom>
            <a:avLst/>
            <a:gdLst/>
            <a:ahLst/>
            <a:cxnLst/>
            <a:rect l="l" t="t" r="r" b="b"/>
            <a:pathLst>
              <a:path w="9124950" h="944245">
                <a:moveTo>
                  <a:pt x="0" y="369159"/>
                </a:moveTo>
                <a:lnTo>
                  <a:pt x="0" y="944156"/>
                </a:lnTo>
                <a:lnTo>
                  <a:pt x="9124879" y="944156"/>
                </a:lnTo>
                <a:lnTo>
                  <a:pt x="9117935" y="487044"/>
                </a:lnTo>
                <a:lnTo>
                  <a:pt x="3132625" y="487044"/>
                </a:lnTo>
                <a:lnTo>
                  <a:pt x="718012" y="462280"/>
                </a:lnTo>
                <a:lnTo>
                  <a:pt x="0" y="369159"/>
                </a:lnTo>
                <a:close/>
              </a:path>
              <a:path w="9124950" h="944245">
                <a:moveTo>
                  <a:pt x="8306795" y="0"/>
                </a:moveTo>
                <a:lnTo>
                  <a:pt x="6475304" y="41275"/>
                </a:lnTo>
                <a:lnTo>
                  <a:pt x="3132625" y="487044"/>
                </a:lnTo>
                <a:lnTo>
                  <a:pt x="9117935" y="487044"/>
                </a:lnTo>
                <a:lnTo>
                  <a:pt x="9111665" y="74294"/>
                </a:lnTo>
                <a:lnTo>
                  <a:pt x="8306795" y="0"/>
                </a:lnTo>
                <a:close/>
              </a:path>
            </a:pathLst>
          </a:custGeom>
          <a:solidFill>
            <a:srgbClr val="456F61"/>
          </a:solidFill>
        </p:spPr>
        <p:txBody>
          <a:bodyPr wrap="square" lIns="0" tIns="0" rIns="0" bIns="0" rtlCol="0"/>
          <a:lstStyle/>
          <a:p>
            <a:endParaRPr dirty="0"/>
          </a:p>
        </p:txBody>
      </p:sp>
      <p:sp>
        <p:nvSpPr>
          <p:cNvPr id="3" name="object 3"/>
          <p:cNvSpPr/>
          <p:nvPr/>
        </p:nvSpPr>
        <p:spPr>
          <a:xfrm>
            <a:off x="1" y="5468329"/>
            <a:ext cx="12187715" cy="9529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1" y="1"/>
            <a:ext cx="12187761" cy="1520502"/>
          </a:xfrm>
          <a:custGeom>
            <a:avLst/>
            <a:gdLst/>
            <a:ahLst/>
            <a:cxnLst/>
            <a:rect l="l" t="t" r="r" b="b"/>
            <a:pathLst>
              <a:path w="9128125" h="1134745">
                <a:moveTo>
                  <a:pt x="9128093" y="0"/>
                </a:moveTo>
                <a:lnTo>
                  <a:pt x="0" y="0"/>
                </a:lnTo>
                <a:lnTo>
                  <a:pt x="0" y="1062593"/>
                </a:lnTo>
                <a:lnTo>
                  <a:pt x="779990" y="1134592"/>
                </a:lnTo>
                <a:lnTo>
                  <a:pt x="2611481" y="1093316"/>
                </a:lnTo>
                <a:lnTo>
                  <a:pt x="5954161" y="647547"/>
                </a:lnTo>
                <a:lnTo>
                  <a:pt x="9128093" y="647547"/>
                </a:lnTo>
                <a:lnTo>
                  <a:pt x="9128093" y="0"/>
                </a:lnTo>
                <a:close/>
              </a:path>
              <a:path w="9128125" h="1134745">
                <a:moveTo>
                  <a:pt x="9128093" y="647547"/>
                </a:moveTo>
                <a:lnTo>
                  <a:pt x="5954161" y="647547"/>
                </a:lnTo>
                <a:lnTo>
                  <a:pt x="8368774" y="672312"/>
                </a:lnTo>
                <a:lnTo>
                  <a:pt x="9128093" y="770789"/>
                </a:lnTo>
                <a:lnTo>
                  <a:pt x="9128093" y="647547"/>
                </a:lnTo>
                <a:close/>
              </a:path>
            </a:pathLst>
          </a:custGeom>
          <a:solidFill>
            <a:srgbClr val="003142"/>
          </a:solidFill>
        </p:spPr>
        <p:txBody>
          <a:bodyPr wrap="square" lIns="0" tIns="0" rIns="0" bIns="0" rtlCol="0"/>
          <a:lstStyle/>
          <a:p>
            <a:endParaRPr dirty="0"/>
          </a:p>
        </p:txBody>
      </p:sp>
      <p:sp>
        <p:nvSpPr>
          <p:cNvPr id="5" name="object 5"/>
          <p:cNvSpPr/>
          <p:nvPr/>
        </p:nvSpPr>
        <p:spPr>
          <a:xfrm>
            <a:off x="1" y="686446"/>
            <a:ext cx="12187718" cy="952973"/>
          </a:xfrm>
          <a:prstGeom prst="rect">
            <a:avLst/>
          </a:prstGeom>
          <a:blipFill>
            <a:blip r:embed="rId4" cstate="print"/>
            <a:stretch>
              <a:fillRect/>
            </a:stretch>
          </a:blipFill>
        </p:spPr>
        <p:txBody>
          <a:bodyPr wrap="square" lIns="0" tIns="0" rIns="0" bIns="0" rtlCol="0"/>
          <a:lstStyle/>
          <a:p>
            <a:endParaRPr dirty="0"/>
          </a:p>
        </p:txBody>
      </p:sp>
      <p:sp>
        <p:nvSpPr>
          <p:cNvPr id="7" name="object 7"/>
          <p:cNvSpPr txBox="1"/>
          <p:nvPr/>
        </p:nvSpPr>
        <p:spPr>
          <a:xfrm>
            <a:off x="173460" y="196916"/>
            <a:ext cx="11352793" cy="492443"/>
          </a:xfrm>
          <a:prstGeom prst="rect">
            <a:avLst/>
          </a:prstGeom>
        </p:spPr>
        <p:txBody>
          <a:bodyPr vert="horz" wrap="square" lIns="0" tIns="0" rIns="0" bIns="0" rtlCol="0">
            <a:spAutoFit/>
          </a:bodyPr>
          <a:lstStyle/>
          <a:p>
            <a:pPr marL="16977"/>
            <a:r>
              <a:rPr lang="en-US" sz="3200" spc="27" dirty="0">
                <a:solidFill>
                  <a:srgbClr val="FFFFFF"/>
                </a:solidFill>
                <a:latin typeface="Calibri"/>
                <a:cs typeface="Calibri"/>
              </a:rPr>
              <a:t>Persistent Poverty Counties</a:t>
            </a:r>
            <a:endParaRPr sz="3200" dirty="0">
              <a:latin typeface="Calibri"/>
              <a:cs typeface="Calibri"/>
            </a:endParaRPr>
          </a:p>
        </p:txBody>
      </p:sp>
      <p:sp>
        <p:nvSpPr>
          <p:cNvPr id="8" name="TextBox 7"/>
          <p:cNvSpPr txBox="1"/>
          <p:nvPr/>
        </p:nvSpPr>
        <p:spPr>
          <a:xfrm>
            <a:off x="648393" y="1520503"/>
            <a:ext cx="9958647"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These areas are often isolated geographically, lack resources and economic opportunities, and suffer from decades of disinvestment and double- digit poverty rates. </a:t>
            </a:r>
          </a:p>
          <a:p>
            <a:pPr marL="285750" indent="-285750">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North Carolina has 10 persistent poverty counties: </a:t>
            </a:r>
          </a:p>
          <a:p>
            <a:pPr marL="742950" lvl="1"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Bertie </a:t>
            </a:r>
          </a:p>
          <a:p>
            <a:pPr marL="742950" lvl="1"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Bladen </a:t>
            </a:r>
          </a:p>
          <a:p>
            <a:pPr marL="742950" lvl="1"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Columbus </a:t>
            </a:r>
          </a:p>
          <a:p>
            <a:pPr marL="742950" lvl="1"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Halifax </a:t>
            </a:r>
          </a:p>
          <a:p>
            <a:pPr marL="742950" lvl="1"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Martin </a:t>
            </a:r>
          </a:p>
          <a:p>
            <a:pPr marL="742950" lvl="1"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Northampton </a:t>
            </a:r>
          </a:p>
          <a:p>
            <a:pPr marL="742950" lvl="1"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Pitt </a:t>
            </a:r>
          </a:p>
          <a:p>
            <a:pPr marL="742950" lvl="1"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Roberson </a:t>
            </a:r>
          </a:p>
          <a:p>
            <a:pPr marL="742950" lvl="1"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Tyrrell </a:t>
            </a:r>
          </a:p>
          <a:p>
            <a:pPr marL="742950" lvl="1"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Washington</a:t>
            </a:r>
            <a:endParaRPr lang="en-US" sz="2000" dirty="0"/>
          </a:p>
        </p:txBody>
      </p:sp>
    </p:spTree>
    <p:extLst>
      <p:ext uri="{BB962C8B-B14F-4D97-AF65-F5344CB8AC3E}">
        <p14:creationId xmlns:p14="http://schemas.microsoft.com/office/powerpoint/2010/main" val="261581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Eligible Rural Areas</a:t>
            </a:r>
          </a:p>
        </p:txBody>
      </p:sp>
      <p:sp>
        <p:nvSpPr>
          <p:cNvPr id="6" name="Text Placeholder 5"/>
          <p:cNvSpPr>
            <a:spLocks noGrp="1"/>
          </p:cNvSpPr>
          <p:nvPr>
            <p:ph type="body" idx="1"/>
          </p:nvPr>
        </p:nvSpPr>
        <p:spPr>
          <a:xfrm>
            <a:off x="839788" y="1809716"/>
            <a:ext cx="8739110" cy="616225"/>
          </a:xfrm>
        </p:spPr>
        <p:txBody>
          <a:bodyPr/>
          <a:lstStyle/>
          <a:p>
            <a:pPr lvl="0">
              <a:lnSpc>
                <a:spcPct val="100000"/>
              </a:lnSpc>
              <a:spcBef>
                <a:spcPts val="0"/>
              </a:spcBef>
            </a:pPr>
            <a:r>
              <a:rPr lang="en-US" sz="2800" b="1" dirty="0">
                <a:solidFill>
                  <a:srgbClr val="000000"/>
                </a:solidFill>
                <a:latin typeface="Calibri" panose="020F0502020204030204"/>
                <a:ea typeface="+mn-ea"/>
                <a:cs typeface="+mn-cs"/>
              </a:rPr>
              <a:t>What is an Eligible Area?</a:t>
            </a:r>
          </a:p>
        </p:txBody>
      </p:sp>
      <p:sp>
        <p:nvSpPr>
          <p:cNvPr id="4" name="TextBox 3"/>
          <p:cNvSpPr txBox="1"/>
          <p:nvPr/>
        </p:nvSpPr>
        <p:spPr>
          <a:xfrm>
            <a:off x="5933661" y="1376822"/>
            <a:ext cx="6102889" cy="646331"/>
          </a:xfrm>
          <a:prstGeom prst="rect">
            <a:avLst/>
          </a:prstGeom>
          <a:noFill/>
        </p:spPr>
        <p:txBody>
          <a:bodyPr wrap="none" rtlCol="0">
            <a:spAutoFit/>
          </a:bodyPr>
          <a:lstStyle/>
          <a:p>
            <a:r>
              <a:rPr lang="en-US" dirty="0">
                <a:solidFill>
                  <a:prstClr val="black"/>
                </a:solidFill>
              </a:rPr>
              <a:t>**Designation of eligible and ineligible areas are available at:</a:t>
            </a:r>
          </a:p>
          <a:p>
            <a:r>
              <a:rPr lang="en-US" dirty="0">
                <a:solidFill>
                  <a:prstClr val="black"/>
                </a:solidFill>
                <a:hlinkClick r:id="rId3"/>
              </a:rPr>
              <a:t>http://eligibility.sc.egov.usda.gov/eligibility/welcomeAction.do</a:t>
            </a:r>
            <a:r>
              <a:rPr lang="en-US" dirty="0">
                <a:solidFill>
                  <a:prstClr val="black"/>
                </a:solidFill>
              </a:rPr>
              <a:t> </a:t>
            </a:r>
          </a:p>
        </p:txBody>
      </p:sp>
      <p:pic>
        <p:nvPicPr>
          <p:cNvPr id="8" name="Content Placeholder 7"/>
          <p:cNvPicPr>
            <a:picLocks noGrp="1" noChangeAspect="1"/>
          </p:cNvPicPr>
          <p:nvPr>
            <p:ph sz="half" idx="2"/>
          </p:nvPr>
        </p:nvPicPr>
        <p:blipFill>
          <a:blip r:embed="rId4"/>
          <a:stretch>
            <a:fillRect/>
          </a:stretch>
        </p:blipFill>
        <p:spPr>
          <a:xfrm>
            <a:off x="381000" y="2331052"/>
            <a:ext cx="11347173" cy="4554955"/>
          </a:xfrm>
          <a:prstGeom prst="rect">
            <a:avLst/>
          </a:prstGeom>
        </p:spPr>
      </p:pic>
    </p:spTree>
    <p:extLst>
      <p:ext uri="{BB962C8B-B14F-4D97-AF65-F5344CB8AC3E}">
        <p14:creationId xmlns:p14="http://schemas.microsoft.com/office/powerpoint/2010/main" val="3461257044"/>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Custom 5">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C0C0"/>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 Design Option 3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DA Template 2" id="{AACB3CBF-8B99-4246-9669-F9A6DC467167}" vid="{E5D0666A-D4DF-0948-AEBB-ACF0AAFB9C0F}"/>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TotalTime>
  <Words>1269</Words>
  <Application>Microsoft Office PowerPoint</Application>
  <PresentationFormat>Widescreen</PresentationFormat>
  <Paragraphs>92</Paragraphs>
  <Slides>12</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Arial</vt:lpstr>
      <vt:lpstr>Calibri</vt:lpstr>
      <vt:lpstr>Calibri Light</vt:lpstr>
      <vt:lpstr>Century Gothic</vt:lpstr>
      <vt:lpstr>Wingdings 3</vt:lpstr>
      <vt:lpstr>1_Office Theme</vt:lpstr>
      <vt:lpstr>Slide Design Option 3 Master</vt:lpstr>
      <vt:lpstr>Ion</vt:lpstr>
      <vt:lpstr>PowerPoint Presentation</vt:lpstr>
      <vt:lpstr>PowerPoint Presentation</vt:lpstr>
      <vt:lpstr>PowerPoint Presentation</vt:lpstr>
      <vt:lpstr>PowerPoint Presentation</vt:lpstr>
      <vt:lpstr>Single Family Housing Direct Home Loans</vt:lpstr>
      <vt:lpstr>Single Family Housing Guaranteed Loan Program</vt:lpstr>
      <vt:lpstr>Single Family Housing Repair Loans &amp; Grants</vt:lpstr>
      <vt:lpstr>PowerPoint Presentation</vt:lpstr>
      <vt:lpstr>Program Eligible Rural Areas</vt:lpstr>
      <vt:lpstr> Questions?</vt:lpstr>
      <vt:lpstr>My Contact Information </vt:lpstr>
      <vt:lpstr>USDA is an equal opportunity provider, employer, and lender. To file a program discrimination complaint, complete the USDA Program Discrimination Complaint Form, AD 3027, found online at http://www.ascr.usda.gov/complaint_filing_cust.html and at any USDA office or write a letter addressed to USDA and provide in the letter all of the information requested in the form.   To request a copy of the complaint form, call (866) 632-9992.  Submit your completed form or letter to USDA by mail at: U.S. Department of Agriculture, Office of the Assistant Secretary for Civil Rights, 1400 Independence Avenue, S.W., Washington, D.C. 20250-9410; by fax (202) 690-7442; or email at program.intake@usda.gov. </vt:lpstr>
    </vt:vector>
  </TitlesOfParts>
  <Company>USDA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Shirlene - RD, Halifax, NC</dc:creator>
  <cp:lastModifiedBy>Cathy Matthews</cp:lastModifiedBy>
  <cp:revision>51</cp:revision>
  <cp:lastPrinted>2018-07-19T19:21:29Z</cp:lastPrinted>
  <dcterms:created xsi:type="dcterms:W3CDTF">2016-07-14T13:31:26Z</dcterms:created>
  <dcterms:modified xsi:type="dcterms:W3CDTF">2022-03-11T01:58:21Z</dcterms:modified>
</cp:coreProperties>
</file>