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64" r:id="rId3"/>
    <p:sldId id="257" r:id="rId4"/>
    <p:sldId id="260" r:id="rId5"/>
    <p:sldId id="262" r:id="rId6"/>
    <p:sldId id="263" r:id="rId7"/>
    <p:sldId id="261" r:id="rId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109" charset="-128"/>
        <a:cs typeface="+mn-cs"/>
      </a:defRPr>
    </a:lvl5pPr>
    <a:lvl6pPr marL="2286000" algn="l" defTabSz="914400" rtl="0" eaLnBrk="1" latinLnBrk="0" hangingPunct="1">
      <a:defRPr kern="1200">
        <a:solidFill>
          <a:schemeClr val="tx1"/>
        </a:solidFill>
        <a:latin typeface="Arial" pitchFamily="34" charset="0"/>
        <a:ea typeface="ＭＳ Ｐゴシック" pitchFamily="-109" charset="-128"/>
        <a:cs typeface="+mn-cs"/>
      </a:defRPr>
    </a:lvl6pPr>
    <a:lvl7pPr marL="2743200" algn="l" defTabSz="914400" rtl="0" eaLnBrk="1" latinLnBrk="0" hangingPunct="1">
      <a:defRPr kern="1200">
        <a:solidFill>
          <a:schemeClr val="tx1"/>
        </a:solidFill>
        <a:latin typeface="Arial" pitchFamily="34" charset="0"/>
        <a:ea typeface="ＭＳ Ｐゴシック" pitchFamily="-109" charset="-128"/>
        <a:cs typeface="+mn-cs"/>
      </a:defRPr>
    </a:lvl7pPr>
    <a:lvl8pPr marL="3200400" algn="l" defTabSz="914400" rtl="0" eaLnBrk="1" latinLnBrk="0" hangingPunct="1">
      <a:defRPr kern="1200">
        <a:solidFill>
          <a:schemeClr val="tx1"/>
        </a:solidFill>
        <a:latin typeface="Arial" pitchFamily="34" charset="0"/>
        <a:ea typeface="ＭＳ Ｐゴシック" pitchFamily="-109" charset="-128"/>
        <a:cs typeface="+mn-cs"/>
      </a:defRPr>
    </a:lvl8pPr>
    <a:lvl9pPr marL="3657600" algn="l" defTabSz="914400" rtl="0" eaLnBrk="1" latinLnBrk="0" hangingPunct="1">
      <a:defRPr kern="1200">
        <a:solidFill>
          <a:schemeClr val="tx1"/>
        </a:solidFill>
        <a:latin typeface="Arial" pitchFamily="34" charset="0"/>
        <a:ea typeface="ＭＳ Ｐゴシック" pitchFamily="-10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7764" autoAdjust="0"/>
  </p:normalViewPr>
  <p:slideViewPr>
    <p:cSldViewPr snapToGrid="0" snapToObjects="1">
      <p:cViewPr varScale="1">
        <p:scale>
          <a:sx n="57" d="100"/>
          <a:sy n="57"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0" d="100"/>
          <a:sy n="80" d="100"/>
        </p:scale>
        <p:origin x="-1944" y="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pitchFamily="-109" charset="0"/>
                <a:cs typeface="ＭＳ Ｐゴシック" pitchFamily="-109" charset="-128"/>
              </a:defRPr>
            </a:lvl1pPr>
          </a:lstStyle>
          <a:p>
            <a:pPr>
              <a:defRPr/>
            </a:pPr>
            <a:r>
              <a:rPr lang="en-US" smtClean="0"/>
              <a:t>ushare/ifsmarcom/janel/U8316</a:t>
            </a:r>
            <a:endParaRPr lang="en-US"/>
          </a:p>
        </p:txBody>
      </p:sp>
      <p:sp>
        <p:nvSpPr>
          <p:cNvPr id="3584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smtClean="0"/>
            </a:lvl1pPr>
          </a:lstStyle>
          <a:p>
            <a:pPr>
              <a:defRPr/>
            </a:pPr>
            <a:fld id="{F9DD472F-4892-4AE3-A7FA-85FD9405F41D}" type="datetime1">
              <a:rPr lang="en-US"/>
              <a:pPr>
                <a:defRPr/>
              </a:pPr>
              <a:t>3/27/2016</a:t>
            </a:fld>
            <a:endParaRPr lang="en-US"/>
          </a:p>
        </p:txBody>
      </p:sp>
      <p:sp>
        <p:nvSpPr>
          <p:cNvPr id="3584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smtClean="0"/>
            </a:lvl1pPr>
          </a:lstStyle>
          <a:p>
            <a:pPr>
              <a:defRPr/>
            </a:pPr>
            <a:r>
              <a:rPr lang="en-US" smtClean="0"/>
              <a:t>N100</a:t>
            </a:r>
            <a:endParaRPr lang="en-US"/>
          </a:p>
        </p:txBody>
      </p:sp>
      <p:sp>
        <p:nvSpPr>
          <p:cNvPr id="3584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smtClean="0"/>
            </a:lvl1pPr>
          </a:lstStyle>
          <a:p>
            <a:pPr>
              <a:defRPr/>
            </a:pPr>
            <a:fld id="{5FE74880-8974-4FF2-9F22-F00E052D104F}" type="slidenum">
              <a:rPr lang="en-US"/>
              <a:pPr>
                <a:defRPr/>
              </a:pPr>
              <a:t>‹#›</a:t>
            </a:fld>
            <a:endParaRPr lang="en-US"/>
          </a:p>
        </p:txBody>
      </p:sp>
    </p:spTree>
    <p:extLst>
      <p:ext uri="{BB962C8B-B14F-4D97-AF65-F5344CB8AC3E}">
        <p14:creationId xmlns:p14="http://schemas.microsoft.com/office/powerpoint/2010/main" val="85134724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pitchFamily="-109" charset="0"/>
                <a:cs typeface="ＭＳ Ｐゴシック" pitchFamily="-109" charset="-128"/>
              </a:defRPr>
            </a:lvl1pPr>
          </a:lstStyle>
          <a:p>
            <a:pPr>
              <a:defRPr/>
            </a:pPr>
            <a:r>
              <a:rPr lang="en-US" smtClean="0"/>
              <a:t>ushare/ifsmarcom/janel/U8316</a:t>
            </a:r>
            <a:endParaRPr lang="en-US"/>
          </a:p>
        </p:txBody>
      </p:sp>
      <p:sp>
        <p:nvSpPr>
          <p:cNvPr id="2560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smtClean="0"/>
            </a:lvl1pPr>
          </a:lstStyle>
          <a:p>
            <a:pPr>
              <a:defRPr/>
            </a:pPr>
            <a:fld id="{47905C9D-E3A9-43C8-9BFC-41DE84BFA6DD}" type="datetime1">
              <a:rPr lang="en-US"/>
              <a:pPr>
                <a:defRPr/>
              </a:pPr>
              <a:t>3/27/2016</a:t>
            </a:fld>
            <a:endParaRPr lang="en-US"/>
          </a:p>
        </p:txBody>
      </p:sp>
      <p:sp>
        <p:nvSpPr>
          <p:cNvPr id="112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75360" y="4560571"/>
            <a:ext cx="5364480" cy="4320540"/>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smtClean="0"/>
            </a:lvl1pPr>
          </a:lstStyle>
          <a:p>
            <a:pPr>
              <a:defRPr/>
            </a:pPr>
            <a:r>
              <a:rPr lang="en-US" smtClean="0"/>
              <a:t>N100</a:t>
            </a:r>
            <a:endParaRPr lang="en-US"/>
          </a:p>
        </p:txBody>
      </p:sp>
      <p:sp>
        <p:nvSpPr>
          <p:cNvPr id="2560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smtClean="0"/>
            </a:lvl1pPr>
          </a:lstStyle>
          <a:p>
            <a:pPr>
              <a:defRPr/>
            </a:pPr>
            <a:fld id="{23D4968D-EBAC-4F1D-AD2F-4B20954DCB69}" type="slidenum">
              <a:rPr lang="en-US"/>
              <a:pPr>
                <a:defRPr/>
              </a:pPr>
              <a:t>‹#›</a:t>
            </a:fld>
            <a:endParaRPr lang="en-US"/>
          </a:p>
        </p:txBody>
      </p:sp>
    </p:spTree>
    <p:extLst>
      <p:ext uri="{BB962C8B-B14F-4D97-AF65-F5344CB8AC3E}">
        <p14:creationId xmlns:p14="http://schemas.microsoft.com/office/powerpoint/2010/main" val="236472205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Calibri" pitchFamily="-109" charset="0"/>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Calibri" pitchFamily="-109" charset="0"/>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9" charset="0"/>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9" charset="0"/>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a:ln/>
        </p:spPr>
        <p:txBody>
          <a:bodyPr/>
          <a:lstStyle/>
          <a:p>
            <a:pPr eaLnBrk="1" hangingPunct="1"/>
            <a:endParaRPr lang="en-US" dirty="0" smtClean="0">
              <a:latin typeface="Calibri" pitchFamily="34" charset="0"/>
            </a:endParaRP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380607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p:spPr>
        <p:txBody>
          <a:bodyPr/>
          <a:lstStyle/>
          <a:p>
            <a:pPr marL="239367" indent="-239367" eaLnBrk="1" hangingPunct="1"/>
            <a:r>
              <a:rPr lang="en-US" dirty="0" smtClean="0">
                <a:latin typeface="Calibri" pitchFamily="34" charset="0"/>
              </a:rPr>
              <a:t>There are many reasons to own Medicare supplement insurance. The most important are that you can </a:t>
            </a:r>
          </a:p>
          <a:p>
            <a:pPr marL="239367" indent="-239367" eaLnBrk="1" hangingPunct="1">
              <a:buFontTx/>
              <a:buAutoNum type="arabicPeriod"/>
            </a:pPr>
            <a:r>
              <a:rPr lang="en-US" dirty="0" smtClean="0">
                <a:latin typeface="Calibri" pitchFamily="34" charset="0"/>
              </a:rPr>
              <a:t>Keep your doctors, hospitals and other health care providers; there are no provider networks</a:t>
            </a:r>
          </a:p>
          <a:p>
            <a:pPr marL="239367" indent="-239367" eaLnBrk="1" hangingPunct="1">
              <a:buFontTx/>
              <a:buAutoNum type="arabicPeriod"/>
            </a:pPr>
            <a:r>
              <a:rPr lang="en-US" dirty="0" smtClean="0">
                <a:latin typeface="Calibri" pitchFamily="34" charset="0"/>
              </a:rPr>
              <a:t>You have coverage as long as you pay your premiums on time; your coverage cannot be dropped otherwise, and </a:t>
            </a:r>
          </a:p>
          <a:p>
            <a:pPr marL="239367" indent="-239367" eaLnBrk="1" hangingPunct="1">
              <a:buFontTx/>
              <a:buAutoNum type="arabicPeriod"/>
            </a:pPr>
            <a:r>
              <a:rPr lang="en-US" dirty="0" smtClean="0">
                <a:latin typeface="Calibri" pitchFamily="34" charset="0"/>
              </a:rPr>
              <a:t>During your Medicare open enrollment period, you can’t be denied coverage based on your health</a:t>
            </a: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85890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p:spPr>
        <p:txBody>
          <a:bodyPr/>
          <a:lstStyle/>
          <a:p>
            <a:pPr eaLnBrk="1" hangingPunct="1"/>
            <a:r>
              <a:rPr lang="en-US" dirty="0" smtClean="0">
                <a:latin typeface="Calibri" pitchFamily="34" charset="0"/>
              </a:rPr>
              <a:t>Unlike major medical insurance policies, for example, where benefits can vary from company to company, there are 11 Medicare supplement insurance plans that insurance companies can offer. The plans are the same among the companies, so the reasons to choose one company’s plans over another come down to: </a:t>
            </a:r>
          </a:p>
          <a:p>
            <a:pPr eaLnBrk="1" hangingPunct="1">
              <a:buFontTx/>
              <a:buChar char="•"/>
            </a:pPr>
            <a:r>
              <a:rPr lang="en-US" dirty="0" smtClean="0">
                <a:latin typeface="Calibri" pitchFamily="34" charset="0"/>
              </a:rPr>
              <a:t>Price – including premiums and any policy fees or discounts</a:t>
            </a:r>
          </a:p>
          <a:p>
            <a:pPr eaLnBrk="1" hangingPunct="1">
              <a:buFontTx/>
              <a:buChar char="•"/>
            </a:pPr>
            <a:r>
              <a:rPr lang="en-US" dirty="0" smtClean="0">
                <a:latin typeface="Calibri" pitchFamily="34" charset="0"/>
              </a:rPr>
              <a:t>Plan selection; plans may vary by state</a:t>
            </a:r>
          </a:p>
          <a:p>
            <a:pPr eaLnBrk="1" hangingPunct="1">
              <a:buFontTx/>
              <a:buChar char="•"/>
            </a:pPr>
            <a:r>
              <a:rPr lang="en-US" dirty="0" smtClean="0">
                <a:latin typeface="Calibri" pitchFamily="34" charset="0"/>
              </a:rPr>
              <a:t>Their service after the sale, and</a:t>
            </a:r>
          </a:p>
          <a:p>
            <a:pPr eaLnBrk="1" hangingPunct="1">
              <a:buFontTx/>
              <a:buChar char="•"/>
            </a:pPr>
            <a:r>
              <a:rPr lang="en-US" dirty="0" smtClean="0">
                <a:latin typeface="Calibri" pitchFamily="34" charset="0"/>
              </a:rPr>
              <a:t>Experience offering and servicing Medicare supplement</a:t>
            </a:r>
            <a:r>
              <a:rPr lang="en-US" baseline="0" dirty="0" smtClean="0">
                <a:latin typeface="Calibri" pitchFamily="34" charset="0"/>
              </a:rPr>
              <a:t> insurance</a:t>
            </a:r>
            <a:endParaRPr lang="en-US" dirty="0" smtClean="0">
              <a:latin typeface="Calibri" pitchFamily="34" charset="0"/>
            </a:endParaRP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319760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pPr eaLnBrk="1" hangingPunct="1"/>
            <a:r>
              <a:rPr lang="en-US" dirty="0" smtClean="0">
                <a:latin typeface="Calibri" pitchFamily="34" charset="0"/>
              </a:rPr>
              <a:t>Omaha Insurance Company is a Mutual of Omaha affiliate. An Omaha Insurance Company plan can help you save money. </a:t>
            </a:r>
          </a:p>
          <a:p>
            <a:pPr eaLnBrk="1" hangingPunct="1"/>
            <a:r>
              <a:rPr lang="en-US" dirty="0" smtClean="0">
                <a:latin typeface="Calibri" pitchFamily="34" charset="0"/>
              </a:rPr>
              <a:t>You don’t pay a policy fee with our plan, only a competitive premium. </a:t>
            </a:r>
          </a:p>
          <a:p>
            <a:pPr eaLnBrk="1" hangingPunct="1"/>
            <a:r>
              <a:rPr lang="en-US" dirty="0" smtClean="0">
                <a:latin typeface="Calibri" pitchFamily="34" charset="0"/>
              </a:rPr>
              <a:t>Your spouse or household resident may be eligible for a household discount on his or her Medicare supplement insurance.  (Note: Discount is not applicable in CT. Sentence wouldn’t be read in CT.)</a:t>
            </a: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396532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smtClean="0">
                <a:latin typeface="Calibri" pitchFamily="34" charset="0"/>
              </a:rPr>
              <a:t>Your time is valuable. That’s why Omaha Insurance Company  has a knowledgeable service staff to efficiently answer your questions and help you. Plus you can save time avoiding paperwork hassles because you virtually never see a claim form. </a:t>
            </a: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36092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eaLnBrk="1" hangingPunct="1"/>
            <a:r>
              <a:rPr lang="en-US" dirty="0" smtClean="0">
                <a:latin typeface="Calibri" pitchFamily="34" charset="0"/>
              </a:rPr>
              <a:t>Omaha Insurance Company offers a wide range of Medicare supplement insurance plans to meet your health coverage needs and budget. </a:t>
            </a:r>
          </a:p>
        </p:txBody>
      </p:sp>
      <p:sp>
        <p:nvSpPr>
          <p:cNvPr id="8" name="Footer Placeholder 7"/>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1757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dirty="0" smtClean="0">
              <a:latin typeface="Calibri" pitchFamily="34" charset="0"/>
            </a:endParaRPr>
          </a:p>
        </p:txBody>
      </p:sp>
      <p:sp>
        <p:nvSpPr>
          <p:cNvPr id="7" name="Footer Placeholder 6"/>
          <p:cNvSpPr>
            <a:spLocks noGrp="1"/>
          </p:cNvSpPr>
          <p:nvPr>
            <p:ph type="ftr" sz="quarter" idx="10"/>
          </p:nvPr>
        </p:nvSpPr>
        <p:spPr/>
        <p:txBody>
          <a:bodyPr/>
          <a:lstStyle/>
          <a:p>
            <a:pPr>
              <a:defRPr/>
            </a:pPr>
            <a:r>
              <a:rPr lang="en-US" dirty="0" smtClean="0"/>
              <a:t>N100_GA</a:t>
            </a:r>
            <a:endParaRPr lang="en-US" dirty="0"/>
          </a:p>
        </p:txBody>
      </p:sp>
    </p:spTree>
    <p:extLst>
      <p:ext uri="{BB962C8B-B14F-4D97-AF65-F5344CB8AC3E}">
        <p14:creationId xmlns:p14="http://schemas.microsoft.com/office/powerpoint/2010/main" val="234376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160" y="654440"/>
            <a:ext cx="7402792" cy="685800"/>
          </a:xfrm>
        </p:spPr>
        <p:txBody>
          <a:bodyPr>
            <a:normAutofit/>
          </a:bodyPr>
          <a:lstStyle>
            <a:lvl1pPr algn="l">
              <a:defRPr sz="3600" b="1">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4160" y="1267088"/>
            <a:ext cx="7402792" cy="530352"/>
          </a:xfrm>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BAD6F3-BA6B-480C-BB6B-976F5BE81798}" type="datetime1">
              <a:rPr lang="en-US"/>
              <a:pPr>
                <a:defRPr/>
              </a:pPr>
              <a:t>3/27/2016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5395D0-5F40-4E4C-91FD-F0F1199637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063ADD-1C71-43B5-8DCF-98775E82F475}" type="datetime1">
              <a:rPr lang="en-US"/>
              <a:pPr>
                <a:defRPr/>
              </a:pPr>
              <a:t>3/27/2016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54465F-5ED3-4775-91BE-00A7808FE5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6469"/>
            <a:ext cx="4038600" cy="4189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36469"/>
            <a:ext cx="4038600" cy="4189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9ED669-B7F6-48B9-BD21-61BDE28E88A7}" type="datetime1">
              <a:rPr lang="en-US"/>
              <a:pPr>
                <a:defRPr/>
              </a:pPr>
              <a:t>3/27/2016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95DBB3-3FBB-4CDC-B77C-672E38249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79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02865"/>
            <a:ext cx="4040188" cy="3629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79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02865"/>
            <a:ext cx="4041775" cy="36298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79B80F-FED5-4F8E-82F4-1A6EC8189093}" type="datetime1">
              <a:rPr lang="en-US"/>
              <a:pPr>
                <a:defRPr/>
              </a:pPr>
              <a:t>3/27/2016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44ECA3-128E-4D07-8A98-F7BDD02FDE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F436A0-7C36-4B43-9FF3-CF87CF164F0E}" type="datetime1">
              <a:rPr lang="en-US"/>
              <a:pPr>
                <a:defRPr/>
              </a:pPr>
              <a:t>3/27/2016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7AE734-E937-403E-B919-A9BCAF1ECE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0BF3DB-45E4-4572-B8AE-6D8A96EDBCD6}" type="datetime1">
              <a:rPr lang="en-US"/>
              <a:pPr>
                <a:defRPr/>
              </a:pPr>
              <a:t>3/27/2016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631488-6B7C-428D-A1A5-1A3886D6EB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DBC814-D961-41A7-A5EF-6DC79F01FCAB}" type="datetime1">
              <a:rPr lang="en-US"/>
              <a:pPr>
                <a:defRPr/>
              </a:pPr>
              <a:t>3/27/2016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3880B4-E328-48D6-9BC3-4644BA6AF9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66750"/>
            <a:ext cx="7242175" cy="1069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76438"/>
            <a:ext cx="82296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24A574C8-71C2-4894-AA6B-B584EA1ED41C}" type="datetime1">
              <a:rPr lang="en-US"/>
              <a:pPr>
                <a:defRPr/>
              </a:pPr>
              <a:t>3/27/2016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7CE5E36C-DD77-4461-A91C-2036ADFEFC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l" defTabSz="457200" rtl="0" eaLnBrk="0" fontAlgn="base" hangingPunct="0">
        <a:spcBef>
          <a:spcPct val="0"/>
        </a:spcBef>
        <a:spcAft>
          <a:spcPct val="0"/>
        </a:spcAft>
        <a:defRPr sz="3400" b="1" kern="1200">
          <a:solidFill>
            <a:schemeClr val="tx1"/>
          </a:solidFill>
          <a:latin typeface="Arial"/>
          <a:ea typeface="ＭＳ Ｐゴシック" pitchFamily="-109" charset="-128"/>
          <a:cs typeface="Arial"/>
        </a:defRPr>
      </a:lvl1pPr>
      <a:lvl2pPr algn="l" defTabSz="457200" rtl="0" eaLnBrk="0" fontAlgn="base" hangingPunct="0">
        <a:spcBef>
          <a:spcPct val="0"/>
        </a:spcBef>
        <a:spcAft>
          <a:spcPct val="0"/>
        </a:spcAft>
        <a:defRPr sz="3400" b="1">
          <a:solidFill>
            <a:schemeClr val="tx1"/>
          </a:solidFill>
          <a:latin typeface="Arial" pitchFamily="-109" charset="0"/>
          <a:ea typeface="ＭＳ Ｐゴシック" pitchFamily="-109" charset="-128"/>
          <a:cs typeface="Arial" pitchFamily="34" charset="0"/>
        </a:defRPr>
      </a:lvl2pPr>
      <a:lvl3pPr algn="l" defTabSz="457200" rtl="0" eaLnBrk="0" fontAlgn="base" hangingPunct="0">
        <a:spcBef>
          <a:spcPct val="0"/>
        </a:spcBef>
        <a:spcAft>
          <a:spcPct val="0"/>
        </a:spcAft>
        <a:defRPr sz="3400" b="1">
          <a:solidFill>
            <a:schemeClr val="tx1"/>
          </a:solidFill>
          <a:latin typeface="Arial" pitchFamily="-109" charset="0"/>
          <a:ea typeface="ＭＳ Ｐゴシック" pitchFamily="-109" charset="-128"/>
          <a:cs typeface="Arial" pitchFamily="34" charset="0"/>
        </a:defRPr>
      </a:lvl3pPr>
      <a:lvl4pPr algn="l" defTabSz="457200" rtl="0" eaLnBrk="0" fontAlgn="base" hangingPunct="0">
        <a:spcBef>
          <a:spcPct val="0"/>
        </a:spcBef>
        <a:spcAft>
          <a:spcPct val="0"/>
        </a:spcAft>
        <a:defRPr sz="3400" b="1">
          <a:solidFill>
            <a:schemeClr val="tx1"/>
          </a:solidFill>
          <a:latin typeface="Arial" pitchFamily="-109" charset="0"/>
          <a:ea typeface="ＭＳ Ｐゴシック" pitchFamily="-109" charset="-128"/>
          <a:cs typeface="Arial" pitchFamily="34" charset="0"/>
        </a:defRPr>
      </a:lvl4pPr>
      <a:lvl5pPr algn="l" defTabSz="457200" rtl="0" eaLnBrk="0" fontAlgn="base" hangingPunct="0">
        <a:spcBef>
          <a:spcPct val="0"/>
        </a:spcBef>
        <a:spcAft>
          <a:spcPct val="0"/>
        </a:spcAft>
        <a:defRPr sz="3400" b="1">
          <a:solidFill>
            <a:schemeClr val="tx1"/>
          </a:solidFill>
          <a:latin typeface="Arial" pitchFamily="-109" charset="0"/>
          <a:ea typeface="ＭＳ Ｐゴシック" pitchFamily="-109" charset="-128"/>
          <a:cs typeface="Arial" pitchFamily="34" charset="0"/>
        </a:defRPr>
      </a:lvl5pPr>
      <a:lvl6pPr marL="457200" algn="l" defTabSz="457200" rtl="0" fontAlgn="base">
        <a:spcBef>
          <a:spcPct val="0"/>
        </a:spcBef>
        <a:spcAft>
          <a:spcPct val="0"/>
        </a:spcAft>
        <a:defRPr sz="3400" b="1">
          <a:solidFill>
            <a:schemeClr val="tx1"/>
          </a:solidFill>
          <a:latin typeface="Arial" pitchFamily="-109" charset="0"/>
          <a:ea typeface="ＭＳ Ｐゴシック" pitchFamily="-109" charset="-128"/>
        </a:defRPr>
      </a:lvl6pPr>
      <a:lvl7pPr marL="914400" algn="l" defTabSz="457200" rtl="0" fontAlgn="base">
        <a:spcBef>
          <a:spcPct val="0"/>
        </a:spcBef>
        <a:spcAft>
          <a:spcPct val="0"/>
        </a:spcAft>
        <a:defRPr sz="3400" b="1">
          <a:solidFill>
            <a:schemeClr val="tx1"/>
          </a:solidFill>
          <a:latin typeface="Arial" pitchFamily="-109" charset="0"/>
          <a:ea typeface="ＭＳ Ｐゴシック" pitchFamily="-109" charset="-128"/>
        </a:defRPr>
      </a:lvl7pPr>
      <a:lvl8pPr marL="1371600" algn="l" defTabSz="457200" rtl="0" fontAlgn="base">
        <a:spcBef>
          <a:spcPct val="0"/>
        </a:spcBef>
        <a:spcAft>
          <a:spcPct val="0"/>
        </a:spcAft>
        <a:defRPr sz="3400" b="1">
          <a:solidFill>
            <a:schemeClr val="tx1"/>
          </a:solidFill>
          <a:latin typeface="Arial" pitchFamily="-109" charset="0"/>
          <a:ea typeface="ＭＳ Ｐゴシック" pitchFamily="-109" charset="-128"/>
        </a:defRPr>
      </a:lvl8pPr>
      <a:lvl9pPr marL="1828800" algn="l" defTabSz="457200" rtl="0" fontAlgn="base">
        <a:spcBef>
          <a:spcPct val="0"/>
        </a:spcBef>
        <a:spcAft>
          <a:spcPct val="0"/>
        </a:spcAft>
        <a:defRPr sz="3400" b="1">
          <a:solidFill>
            <a:schemeClr val="tx1"/>
          </a:solidFill>
          <a:latin typeface="Arial" pitchFamily="-109"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pitchFamily="-109"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pitchFamily="-109"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14313" y="838200"/>
            <a:ext cx="7402512" cy="685800"/>
          </a:xfrm>
        </p:spPr>
        <p:txBody>
          <a:bodyPr/>
          <a:lstStyle/>
          <a:p>
            <a:pPr eaLnBrk="1" hangingPunct="1"/>
            <a:r>
              <a:rPr lang="en-US" dirty="0" smtClean="0">
                <a:latin typeface="Arial" pitchFamily="34" charset="0"/>
                <a:cs typeface="Arial" pitchFamily="34" charset="0"/>
              </a:rPr>
              <a:t>Medicare Supplement Insurance</a:t>
            </a:r>
          </a:p>
        </p:txBody>
      </p:sp>
      <p:sp>
        <p:nvSpPr>
          <p:cNvPr id="3075" name="TextBox 2"/>
          <p:cNvSpPr txBox="1">
            <a:spLocks noChangeArrowheads="1"/>
          </p:cNvSpPr>
          <p:nvPr/>
        </p:nvSpPr>
        <p:spPr bwMode="auto">
          <a:xfrm>
            <a:off x="53975" y="6545263"/>
            <a:ext cx="1663700" cy="261937"/>
          </a:xfrm>
          <a:prstGeom prst="rect">
            <a:avLst/>
          </a:prstGeom>
          <a:noFill/>
          <a:ln w="9525">
            <a:noFill/>
            <a:miter lim="800000"/>
            <a:headEnd/>
            <a:tailEnd/>
          </a:ln>
        </p:spPr>
        <p:txBody>
          <a:bodyPr>
            <a:spAutoFit/>
          </a:bodyPr>
          <a:lstStyle/>
          <a:p>
            <a:r>
              <a:rPr lang="en-US" sz="1100" b="1" dirty="0" smtClean="0">
                <a:solidFill>
                  <a:schemeClr val="bg1"/>
                </a:solidFill>
              </a:rPr>
              <a:t>N100_GA</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en-US" dirty="0" smtClean="0">
                <a:latin typeface="Arial" pitchFamily="34" charset="0"/>
                <a:cs typeface="Arial" pitchFamily="34" charset="0"/>
              </a:rPr>
              <a:t>Top Three Reasons to Own Medicare Supplement Insurance </a:t>
            </a:r>
          </a:p>
        </p:txBody>
      </p:sp>
      <p:sp>
        <p:nvSpPr>
          <p:cNvPr id="4099" name="Content Placeholder 2"/>
          <p:cNvSpPr>
            <a:spLocks noGrp="1"/>
          </p:cNvSpPr>
          <p:nvPr>
            <p:ph idx="4294967295"/>
          </p:nvPr>
        </p:nvSpPr>
        <p:spPr/>
        <p:txBody>
          <a:bodyPr/>
          <a:lstStyle/>
          <a:p>
            <a:pPr marL="458788" indent="-458788" eaLnBrk="1" hangingPunct="1">
              <a:buFont typeface="Arial" pitchFamily="34" charset="0"/>
              <a:buNone/>
            </a:pPr>
            <a:r>
              <a:rPr lang="en-US" smtClean="0">
                <a:solidFill>
                  <a:srgbClr val="000000"/>
                </a:solidFill>
                <a:latin typeface="Minion-Regular" charset="0"/>
                <a:cs typeface="Arial" pitchFamily="34" charset="0"/>
              </a:rPr>
              <a:t>1. </a:t>
            </a:r>
            <a:r>
              <a:rPr lang="en-US" smtClean="0">
                <a:solidFill>
                  <a:srgbClr val="000000"/>
                </a:solidFill>
                <a:latin typeface="Times New Roman" pitchFamily="18" charset="0"/>
                <a:cs typeface="Arial" pitchFamily="34" charset="0"/>
              </a:rPr>
              <a:t>You keep your doctors and health care providers; and see specialists without referrals</a:t>
            </a:r>
          </a:p>
          <a:p>
            <a:pPr marL="458788" indent="-458788" eaLnBrk="1" hangingPunct="1">
              <a:buFont typeface="Arial" pitchFamily="34" charset="0"/>
              <a:buNone/>
            </a:pPr>
            <a:r>
              <a:rPr lang="en-US" smtClean="0">
                <a:solidFill>
                  <a:srgbClr val="000000"/>
                </a:solidFill>
                <a:latin typeface="Times New Roman" pitchFamily="18" charset="0"/>
                <a:cs typeface="Arial" pitchFamily="34" charset="0"/>
              </a:rPr>
              <a:t>2. You enjoy coverage for life as long as you pay your premiums on time</a:t>
            </a:r>
          </a:p>
          <a:p>
            <a:pPr marL="458788" indent="-458788" eaLnBrk="1" hangingPunct="1">
              <a:buFont typeface="Arial" pitchFamily="34" charset="0"/>
              <a:buNone/>
            </a:pPr>
            <a:r>
              <a:rPr lang="en-US" smtClean="0">
                <a:solidFill>
                  <a:srgbClr val="000000"/>
                </a:solidFill>
                <a:latin typeface="Times New Roman" pitchFamily="18" charset="0"/>
                <a:cs typeface="Arial" pitchFamily="34" charset="0"/>
              </a:rPr>
              <a:t>3. Your coverage is guaranteed issued during your Medicare open enrollment period – no health questions asked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pitchFamily="34" charset="0"/>
                <a:cs typeface="Arial" pitchFamily="34" charset="0"/>
              </a:rPr>
              <a:t>All Medicare Supplement Insurance Plans are Alike </a:t>
            </a:r>
          </a:p>
        </p:txBody>
      </p:sp>
      <p:sp>
        <p:nvSpPr>
          <p:cNvPr id="5123" name="Content Placeholder 2"/>
          <p:cNvSpPr>
            <a:spLocks noGrp="1"/>
          </p:cNvSpPr>
          <p:nvPr>
            <p:ph idx="1"/>
          </p:nvPr>
        </p:nvSpPr>
        <p:spPr/>
        <p:txBody>
          <a:bodyPr/>
          <a:lstStyle/>
          <a:p>
            <a:pPr indent="-1588">
              <a:buFont typeface="Arial" pitchFamily="34" charset="0"/>
              <a:buNone/>
            </a:pPr>
            <a:r>
              <a:rPr lang="en-US" smtClean="0">
                <a:latin typeface="Times New Roman" pitchFamily="18" charset="0"/>
                <a:cs typeface="Arial" pitchFamily="34" charset="0"/>
              </a:rPr>
              <a:t>Plans are standardized among insurance companies; the differences are in each  company’s: </a:t>
            </a:r>
          </a:p>
          <a:p>
            <a:pPr indent="-1588"/>
            <a:r>
              <a:rPr lang="en-US" smtClean="0">
                <a:latin typeface="Times New Roman" pitchFamily="18" charset="0"/>
                <a:cs typeface="Arial" pitchFamily="34" charset="0"/>
              </a:rPr>
              <a:t>  Premiums</a:t>
            </a:r>
          </a:p>
          <a:p>
            <a:pPr indent="-1588"/>
            <a:r>
              <a:rPr lang="en-US" smtClean="0">
                <a:latin typeface="Times New Roman" pitchFamily="18" charset="0"/>
                <a:cs typeface="Arial" pitchFamily="34" charset="0"/>
              </a:rPr>
              <a:t>  Plan selection </a:t>
            </a:r>
            <a:r>
              <a:rPr lang="en-US" sz="2400" smtClean="0">
                <a:latin typeface="Times New Roman" pitchFamily="18" charset="0"/>
                <a:cs typeface="Arial" pitchFamily="34" charset="0"/>
              </a:rPr>
              <a:t>(plans may vary by state)</a:t>
            </a:r>
          </a:p>
          <a:p>
            <a:pPr indent="-1588"/>
            <a:r>
              <a:rPr lang="en-US" smtClean="0">
                <a:latin typeface="Times New Roman" pitchFamily="18" charset="0"/>
                <a:cs typeface="Arial" pitchFamily="34" charset="0"/>
              </a:rPr>
              <a:t>  Customer service</a:t>
            </a:r>
          </a:p>
          <a:p>
            <a:pPr indent="-1588"/>
            <a:r>
              <a:rPr lang="en-US" smtClean="0">
                <a:latin typeface="Times New Roman" pitchFamily="18" charset="0"/>
                <a:cs typeface="Arial" pitchFamily="34" charset="0"/>
              </a:rPr>
              <a:t>  Experience</a:t>
            </a:r>
          </a:p>
          <a:p>
            <a:pPr indent="-1588" eaLnBrk="1" hangingPunct="1"/>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US" sz="2800" dirty="0" smtClean="0">
                <a:latin typeface="Arial" pitchFamily="34" charset="0"/>
                <a:cs typeface="Arial" pitchFamily="34" charset="0"/>
              </a:rPr>
              <a:t>The Omaha Insurance Company Difference May Help Save You Money</a:t>
            </a:r>
          </a:p>
        </p:txBody>
      </p:sp>
      <p:sp>
        <p:nvSpPr>
          <p:cNvPr id="6147" name="Content Placeholder 2"/>
          <p:cNvSpPr>
            <a:spLocks noGrp="1"/>
          </p:cNvSpPr>
          <p:nvPr>
            <p:ph idx="4294967295"/>
          </p:nvPr>
        </p:nvSpPr>
        <p:spPr/>
        <p:txBody>
          <a:bodyPr/>
          <a:lstStyle/>
          <a:p>
            <a:pPr eaLnBrk="1" hangingPunct="1"/>
            <a:r>
              <a:rPr lang="en-US" dirty="0" smtClean="0">
                <a:latin typeface="Times New Roman" pitchFamily="18" charset="0"/>
                <a:cs typeface="Arial" pitchFamily="34" charset="0"/>
              </a:rPr>
              <a:t>No policy fee</a:t>
            </a:r>
          </a:p>
          <a:p>
            <a:pPr eaLnBrk="1" hangingPunct="1"/>
            <a:r>
              <a:rPr lang="en-US" dirty="0" smtClean="0">
                <a:latin typeface="Times New Roman" pitchFamily="18" charset="0"/>
                <a:cs typeface="Arial" pitchFamily="34" charset="0"/>
              </a:rPr>
              <a:t>Competitive premiums </a:t>
            </a:r>
          </a:p>
          <a:p>
            <a:pPr eaLnBrk="1" hangingPunct="1"/>
            <a:r>
              <a:rPr lang="en-US" dirty="0" smtClean="0">
                <a:latin typeface="Times New Roman" pitchFamily="18" charset="0"/>
                <a:cs typeface="Arial" pitchFamily="34" charset="0"/>
              </a:rPr>
              <a:t>Household discount for your eligible spouse or household resident </a:t>
            </a:r>
            <a:r>
              <a:rPr lang="en-US" sz="2400" dirty="0" smtClean="0">
                <a:latin typeface="Times New Roman" pitchFamily="18" charset="0"/>
                <a:cs typeface="Arial" pitchFamily="34" charset="0"/>
              </a:rPr>
              <a:t>(if applicable; amount varies by state)</a:t>
            </a:r>
          </a:p>
          <a:p>
            <a:pPr eaLnBrk="1" hangingPunct="1"/>
            <a:endParaRPr lang="en-US" dirty="0" smtClean="0">
              <a:latin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US" dirty="0" smtClean="0">
                <a:latin typeface="Arial" pitchFamily="34" charset="0"/>
                <a:cs typeface="Arial" pitchFamily="34" charset="0"/>
              </a:rPr>
              <a:t>The Omaha Insurance Company Difference May Save You Time</a:t>
            </a:r>
          </a:p>
        </p:txBody>
      </p:sp>
      <p:sp>
        <p:nvSpPr>
          <p:cNvPr id="7171" name="Content Placeholder 2"/>
          <p:cNvSpPr>
            <a:spLocks noGrp="1"/>
          </p:cNvSpPr>
          <p:nvPr>
            <p:ph idx="4294967295"/>
          </p:nvPr>
        </p:nvSpPr>
        <p:spPr/>
        <p:txBody>
          <a:bodyPr/>
          <a:lstStyle/>
          <a:p>
            <a:pPr eaLnBrk="1" hangingPunct="1"/>
            <a:r>
              <a:rPr lang="en-US" dirty="0" smtClean="0">
                <a:latin typeface="Times New Roman" pitchFamily="18" charset="0"/>
                <a:cs typeface="Arial" pitchFamily="34" charset="0"/>
              </a:rPr>
              <a:t>Friendly knowledgeable service from our customer care team based in Omaha</a:t>
            </a:r>
          </a:p>
          <a:p>
            <a:pPr eaLnBrk="1" hangingPunct="1"/>
            <a:r>
              <a:rPr lang="en-US" dirty="0" smtClean="0">
                <a:latin typeface="Times New Roman" pitchFamily="18" charset="0"/>
                <a:cs typeface="Arial" pitchFamily="34" charset="0"/>
              </a:rPr>
              <a:t>Virtually no claims to file</a:t>
            </a:r>
          </a:p>
          <a:p>
            <a:pPr eaLnBrk="1" hangingPunct="1"/>
            <a:endParaRPr lang="en-US" dirty="0" smtClean="0">
              <a:latin typeface="Minion-Regular" charset="0"/>
              <a:cs typeface="Arial" pitchFamily="34" charset="0"/>
            </a:endParaRPr>
          </a:p>
          <a:p>
            <a:pPr eaLnBrk="1" hangingPunct="1"/>
            <a:endParaRPr lang="en-US" dirty="0" smtClean="0">
              <a:latin typeface="Minion-Regular"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dirty="0" smtClean="0">
                <a:latin typeface="Arial" pitchFamily="34" charset="0"/>
                <a:cs typeface="Arial" pitchFamily="34" charset="0"/>
              </a:rPr>
              <a:t>The Omaha Insurance Company Difference Gives You Choices</a:t>
            </a:r>
          </a:p>
        </p:txBody>
      </p:sp>
      <p:sp>
        <p:nvSpPr>
          <p:cNvPr id="8195" name="Content Placeholder 2"/>
          <p:cNvSpPr>
            <a:spLocks noGrp="1"/>
          </p:cNvSpPr>
          <p:nvPr>
            <p:ph idx="4294967295"/>
          </p:nvPr>
        </p:nvSpPr>
        <p:spPr/>
        <p:txBody>
          <a:bodyPr/>
          <a:lstStyle/>
          <a:p>
            <a:pPr eaLnBrk="1" hangingPunct="1"/>
            <a:r>
              <a:rPr lang="en-US" smtClean="0">
                <a:latin typeface="Times New Roman" pitchFamily="18" charset="0"/>
                <a:cs typeface="Arial" pitchFamily="34" charset="0"/>
              </a:rPr>
              <a:t>Wide selection of plans to meet your specific needs and budget</a:t>
            </a:r>
            <a:r>
              <a:rPr lang="en-US" smtClean="0">
                <a:latin typeface="Minion-Regular" charset="0"/>
                <a:cs typeface="Arial" pitchFamily="34" charset="0"/>
              </a:rPr>
              <a:t> </a:t>
            </a:r>
          </a:p>
          <a:p>
            <a:pPr eaLnBrk="1" hangingPunct="1"/>
            <a:endParaRPr lang="en-US" smtClean="0">
              <a:latin typeface="Minion-Regular" charset="0"/>
              <a:cs typeface="Arial" pitchFamily="34" charset="0"/>
            </a:endParaRPr>
          </a:p>
          <a:p>
            <a:pPr eaLnBrk="1" hangingPunct="1"/>
            <a:endParaRPr lang="en-US" smtClean="0">
              <a:latin typeface="Minion-Regular" charset="0"/>
              <a:cs typeface="Arial" pitchFamily="34" charset="0"/>
            </a:endParaRPr>
          </a:p>
          <a:p>
            <a:pPr eaLnBrk="1" hangingPunct="1"/>
            <a:endParaRPr lang="en-US" smtClean="0">
              <a:latin typeface="Minion-Regular"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dirty="0" smtClean="0">
                <a:latin typeface="Arial" pitchFamily="34" charset="0"/>
                <a:cs typeface="Arial" pitchFamily="34" charset="0"/>
              </a:rPr>
              <a:t>Questions?</a:t>
            </a:r>
          </a:p>
        </p:txBody>
      </p:sp>
      <p:sp>
        <p:nvSpPr>
          <p:cNvPr id="10243" name="Content Placeholder 2"/>
          <p:cNvSpPr>
            <a:spLocks noGrp="1"/>
          </p:cNvSpPr>
          <p:nvPr>
            <p:ph idx="4294967295"/>
          </p:nvPr>
        </p:nvSpPr>
        <p:spPr>
          <a:xfrm>
            <a:off x="457200" y="1957388"/>
            <a:ext cx="8229600" cy="4660900"/>
          </a:xfrm>
        </p:spPr>
        <p:txBody>
          <a:bodyPr/>
          <a:lstStyle/>
          <a:p>
            <a:pPr marL="0" indent="0" eaLnBrk="1" hangingPunct="1">
              <a:spcBef>
                <a:spcPct val="0"/>
              </a:spcBef>
              <a:buFont typeface="Arial" pitchFamily="34" charset="0"/>
              <a:buNone/>
            </a:pPr>
            <a:r>
              <a:rPr lang="en-US" sz="1400" dirty="0" smtClean="0">
                <a:latin typeface="Arial" pitchFamily="34" charset="0"/>
                <a:cs typeface="Arial" pitchFamily="34" charset="0"/>
              </a:rPr>
              <a:t>This is a solicitation of insurance and an insurance agent may contact you by telephone. </a:t>
            </a:r>
          </a:p>
          <a:p>
            <a:pPr marL="0" indent="0" eaLnBrk="1" hangingPunct="1">
              <a:spcBef>
                <a:spcPct val="0"/>
              </a:spcBef>
              <a:buFont typeface="Arial" pitchFamily="34" charset="0"/>
              <a:buNone/>
            </a:pPr>
            <a:endParaRPr lang="en-US" sz="1400" dirty="0" smtClean="0">
              <a:latin typeface="Arial" pitchFamily="34" charset="0"/>
              <a:cs typeface="Arial" pitchFamily="34" charset="0"/>
            </a:endParaRPr>
          </a:p>
          <a:p>
            <a:pPr marL="0" indent="0" eaLnBrk="1" hangingPunct="1">
              <a:spcBef>
                <a:spcPct val="0"/>
              </a:spcBef>
              <a:buFont typeface="Arial" pitchFamily="34" charset="0"/>
              <a:buNone/>
            </a:pPr>
            <a:r>
              <a:rPr lang="en-US" sz="1400" b="1" dirty="0" smtClean="0">
                <a:latin typeface="Arial" pitchFamily="34" charset="0"/>
                <a:cs typeface="Arial" pitchFamily="34" charset="0"/>
              </a:rPr>
              <a:t>Neither Omaha Insurance Company nor its Medicare supplement insurance policies are connected with or endorsed by the U.S. government or the federal Medicare program. </a:t>
            </a:r>
            <a:endParaRPr lang="en-US" sz="1400" dirty="0" smtClean="0">
              <a:latin typeface="Arial" pitchFamily="34" charset="0"/>
              <a:cs typeface="Arial" pitchFamily="34" charset="0"/>
            </a:endParaRPr>
          </a:p>
          <a:p>
            <a:pPr marL="0" indent="0" eaLnBrk="1" hangingPunct="1">
              <a:spcBef>
                <a:spcPct val="0"/>
              </a:spcBef>
              <a:buFont typeface="Arial" pitchFamily="34" charset="0"/>
              <a:buNone/>
            </a:pPr>
            <a:endParaRPr lang="en-US" sz="1400" dirty="0" smtClean="0">
              <a:latin typeface="Arial" pitchFamily="34" charset="0"/>
              <a:cs typeface="Arial" pitchFamily="34" charset="0"/>
            </a:endParaRPr>
          </a:p>
          <a:p>
            <a:pPr marL="0" indent="0" eaLnBrk="1" hangingPunct="1">
              <a:spcBef>
                <a:spcPct val="0"/>
              </a:spcBef>
              <a:buFont typeface="Arial" pitchFamily="34" charset="0"/>
              <a:buNone/>
            </a:pPr>
            <a:r>
              <a:rPr lang="en-US" sz="1400" dirty="0" smtClean="0">
                <a:latin typeface="Arial" pitchFamily="34" charset="0"/>
                <a:cs typeface="Arial" pitchFamily="34" charset="0"/>
              </a:rPr>
              <a:t>For complete information on benefits, exceptions, limitations and reductions, please contact an agent. Medicare supplement insurance policies NM20, NM23, NM24 are underwritten by Omaha Insurance Company, Mutual of Omaha Plaza, Omaha, NE  68175. Toll-free: 1-800-228-7104.</a:t>
            </a:r>
          </a:p>
          <a:p>
            <a:pPr marL="0" indent="0" eaLnBrk="1" hangingPunct="1">
              <a:spcBef>
                <a:spcPct val="0"/>
              </a:spcBef>
              <a:buFont typeface="Arial" pitchFamily="34" charset="0"/>
              <a:buNone/>
            </a:pPr>
            <a:endParaRPr lang="en-US" sz="1400" dirty="0" smtClean="0">
              <a:latin typeface="Arial" pitchFamily="34" charset="0"/>
              <a:cs typeface="Arial" pitchFamily="34" charset="0"/>
            </a:endParaRPr>
          </a:p>
          <a:p>
            <a:pPr marL="0" indent="0" eaLnBrk="1" hangingPunct="1">
              <a:spcBef>
                <a:spcPct val="0"/>
              </a:spcBef>
              <a:buFont typeface="Arial" pitchFamily="34" charset="0"/>
              <a:buNone/>
            </a:pPr>
            <a:r>
              <a:rPr lang="en-US" sz="1400" dirty="0" smtClean="0">
                <a:latin typeface="Arial" pitchFamily="34" charset="0"/>
                <a:cs typeface="Arial" pitchFamily="34" charset="0"/>
              </a:rPr>
              <a:t>THIS IS A LIMITED POLICY DESIGNED TO COVER ONLY THOSE EXPENSES WHICH MEDICARE DOES NOT COVER.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583</Words>
  <Application>Microsoft Office PowerPoint</Application>
  <PresentationFormat>On-screen Show (4:3)</PresentationFormat>
  <Paragraphs>51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Arial</vt:lpstr>
      <vt:lpstr>Calibri</vt:lpstr>
      <vt:lpstr>Minion-Regular</vt:lpstr>
      <vt:lpstr>Times New Roman</vt:lpstr>
      <vt:lpstr>Office Theme</vt:lpstr>
      <vt:lpstr>Medicare Supplement Insurance</vt:lpstr>
      <vt:lpstr>Top Three Reasons to Own Medicare Supplement Insurance </vt:lpstr>
      <vt:lpstr>All Medicare Supplement Insurance Plans are Alike </vt:lpstr>
      <vt:lpstr>The Omaha Insurance Company Difference May Help Save You Money</vt:lpstr>
      <vt:lpstr>The Omaha Insurance Company Difference May Save You Time</vt:lpstr>
      <vt:lpstr>The Omaha Insurance Company Difference Gives You Choices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Mac76315</dc:creator>
  <cp:lastModifiedBy>Mario Roker</cp:lastModifiedBy>
  <cp:revision>40</cp:revision>
  <dcterms:created xsi:type="dcterms:W3CDTF">2010-05-11T21:05:09Z</dcterms:created>
  <dcterms:modified xsi:type="dcterms:W3CDTF">2016-03-27T21:52:02Z</dcterms:modified>
</cp:coreProperties>
</file>