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2" r:id="rId2"/>
    <p:sldId id="271" r:id="rId3"/>
    <p:sldId id="265" r:id="rId4"/>
    <p:sldId id="264" r:id="rId5"/>
    <p:sldId id="266" r:id="rId6"/>
    <p:sldId id="267" r:id="rId7"/>
    <p:sldId id="268" r:id="rId8"/>
    <p:sldId id="269" r:id="rId9"/>
    <p:sldId id="270" r:id="rId10"/>
    <p:sldId id="263" r:id="rId11"/>
    <p:sldId id="260" r:id="rId12"/>
    <p:sldId id="25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0AA37-BDC2-4C06-901F-8C1481B41C6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B2846-4DCC-4C09-B04B-C737C8182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0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– This is what CEP looks like in TN for the 2014-15 school year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A1CE4-E235-4C9B-A5A9-3A10C34D3B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1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A1CE4-E235-4C9B-A5A9-3A10C34D3B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2846-4DCC-4C09-B04B-C737C81827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1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33475"/>
            <a:ext cx="5029200" cy="27432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33475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5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6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80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51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52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34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444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573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332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33475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83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3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3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022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61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26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716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985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888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340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23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91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0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4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8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3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2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66666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666666"/>
                </a:solidFill>
              </a:rPr>
              <a:pPr/>
              <a:t>‹#›</a:t>
            </a:fld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6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allery.mailchimp.com/b28b453ee164f9a2e2b5057e1/files/ED_Definition_for_Accountability_FAQ_.pdf" TargetMode="External"/><Relationship Id="rId2" Type="http://schemas.openxmlformats.org/officeDocument/2006/relationships/hyperlink" Target="https://gallery.mailchimp.com/b28b453ee164f9a2e2b5057e1/files/ED_Definition_for_Accountability_Memo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allery.mailchimp.com/b28b453ee164f9a2e2b5057e1/files/New_Student_Classification_Code_J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Update: Economically Disadvantaged Status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Rasheeda A. Washington | Executive Director, Operations | September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4000" dirty="0" smtClean="0"/>
              <a:t>Economically Disadvantaged for Accountability</a:t>
            </a:r>
            <a:br>
              <a:rPr lang="en-US" sz="4000" dirty="0" smtClean="0"/>
            </a:br>
            <a:r>
              <a:rPr lang="en-US" sz="2200" dirty="0" smtClean="0"/>
              <a:t>Mary Batiwalla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437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Economically Disadvantaged Subgroup for Accountability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accountability purposes in 2015-16, only students who are </a:t>
            </a:r>
            <a:r>
              <a:rPr lang="en-US" b="1" dirty="0" smtClean="0"/>
              <a:t>directly certified </a:t>
            </a:r>
            <a:r>
              <a:rPr lang="en-US" dirty="0" smtClean="0"/>
              <a:t>will be considered part of the Economically Disadvantaged (ED) subgroup.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“directly certified” student is any student eligible to receive free lunch without an application, regardless of the district or school CEP status. </a:t>
            </a:r>
          </a:p>
        </p:txBody>
      </p:sp>
    </p:spTree>
    <p:extLst>
      <p:ext uri="{BB962C8B-B14F-4D97-AF65-F5344CB8AC3E}">
        <p14:creationId xmlns:p14="http://schemas.microsoft.com/office/powerpoint/2010/main" val="38035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Student classifications “J”, “H”, “I”, and “U” will be used to define the ED subgroup for accountability.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841647"/>
              </p:ext>
            </p:extLst>
          </p:nvPr>
        </p:nvGraphicFramePr>
        <p:xfrm>
          <a:off x="533400" y="1371600"/>
          <a:ext cx="8001000" cy="4560933"/>
        </p:xfrm>
        <a:graphic>
          <a:graphicData uri="http://schemas.openxmlformats.org/drawingml/2006/table">
            <a:tbl>
              <a:tblPr firstRow="1" firstCol="1" bandRow="1"/>
              <a:tblGrid>
                <a:gridCol w="1680043"/>
                <a:gridCol w="1829751"/>
                <a:gridCol w="2162433"/>
                <a:gridCol w="2328773"/>
              </a:tblGrid>
              <a:tr h="1569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Classification</a:t>
                      </a:r>
                      <a:endParaRPr lang="en-US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Description</a:t>
                      </a:r>
                      <a:endParaRPr lang="en-US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2015-16 ED Accountability Subgroup</a:t>
                      </a:r>
                      <a:endParaRPr lang="en-US" sz="18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(Y/N)</a:t>
                      </a:r>
                      <a:endParaRPr lang="en-US" sz="18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2015-16 Poverty Definition for Finance and Other Purposes (Y/N)</a:t>
                      </a:r>
                      <a:endParaRPr lang="en-US" sz="18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Free Lunch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Reduced Lunch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CEP Eligible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Direct Certification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Homeless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Migrant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Runaway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Pre-K EconDis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992880" y="1295400"/>
            <a:ext cx="2209800" cy="4648200"/>
          </a:xfrm>
          <a:prstGeom prst="rect">
            <a:avLst/>
          </a:prstGeom>
          <a:noFill/>
          <a:ln w="34925" cmpd="sng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09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://gallery.mailchimp.com/b28b453ee164f9a2e2b5057e1/files/ED_Definition_for_Accountability_Memo.pdf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https://gallery.mailchimp.com/b28b453ee164f9a2e2b5057e1/files/ED_Definition_for_Accountability_FAQ_.pdf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://gallery.mailchimp.com/b28b453ee164f9a2e2b5057e1/files/New_Student_Classification_Code_J.pdf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Community Eligibility Provision in Tennessee</a:t>
            </a:r>
            <a:br>
              <a:rPr lang="en-US" sz="3200" dirty="0" smtClean="0"/>
            </a:br>
            <a:r>
              <a:rPr lang="en-US" sz="3200" dirty="0" smtClean="0"/>
              <a:t>2014-15 School Year</a:t>
            </a:r>
            <a:endParaRPr lang="en-US" sz="32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52233" y="1403762"/>
            <a:ext cx="7839534" cy="4889450"/>
            <a:chOff x="542466" y="1418511"/>
            <a:chExt cx="7839534" cy="488945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469607" y="2526507"/>
              <a:ext cx="0" cy="533400"/>
            </a:xfrm>
            <a:prstGeom prst="line">
              <a:avLst/>
            </a:prstGeom>
            <a:ln w="15875">
              <a:solidFill>
                <a:schemeClr val="accent4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2156684" y="4191888"/>
              <a:ext cx="1638300" cy="669523"/>
            </a:xfrm>
            <a:prstGeom prst="line">
              <a:avLst/>
            </a:prstGeom>
            <a:ln w="15875">
              <a:solidFill>
                <a:schemeClr val="accent4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5117307" y="4164592"/>
              <a:ext cx="1539545" cy="669523"/>
            </a:xfrm>
            <a:prstGeom prst="line">
              <a:avLst/>
            </a:prstGeom>
            <a:ln w="15875">
              <a:solidFill>
                <a:schemeClr val="accent4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052705" y="1418511"/>
              <a:ext cx="2935406" cy="11079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142 school districts serving 950,000 students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466" y="4861411"/>
              <a:ext cx="3344529" cy="144655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800"/>
                </a:spcBef>
              </a:pPr>
              <a:r>
                <a:rPr lang="en-US" sz="2200" b="1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71 </a:t>
              </a:r>
              <a:r>
                <a:rPr lang="en-US" sz="2200" b="1" i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districts enrolled in CEP </a:t>
              </a:r>
              <a:endParaRPr lang="en-US" sz="2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en-US" sz="2200" b="1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42 are </a:t>
              </a:r>
              <a:r>
                <a:rPr lang="en-US" sz="2200" b="1" i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CEP-wide</a:t>
              </a:r>
            </a:p>
            <a:p>
              <a:pPr algn="ctr"/>
              <a:endParaRPr lang="en-US" sz="2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8943" y="4861411"/>
              <a:ext cx="3143057" cy="11079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US" sz="2200" b="1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17 charter and private schools organizations enrolled </a:t>
              </a:r>
            </a:p>
          </p:txBody>
        </p:sp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2139157" y="2943711"/>
              <a:ext cx="4959350" cy="1236663"/>
              <a:chOff x="1436" y="1960"/>
              <a:chExt cx="3124" cy="779"/>
            </a:xfrm>
          </p:grpSpPr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1436" y="1960"/>
                <a:ext cx="3124" cy="779"/>
              </a:xfrm>
              <a:custGeom>
                <a:avLst/>
                <a:gdLst>
                  <a:gd name="T0" fmla="*/ 822 w 3124"/>
                  <a:gd name="T1" fmla="*/ 57 h 779"/>
                  <a:gd name="T2" fmla="*/ 619 w 3124"/>
                  <a:gd name="T3" fmla="*/ 87 h 779"/>
                  <a:gd name="T4" fmla="*/ 323 w 3124"/>
                  <a:gd name="T5" fmla="*/ 83 h 779"/>
                  <a:gd name="T6" fmla="*/ 276 w 3124"/>
                  <a:gd name="T7" fmla="*/ 93 h 779"/>
                  <a:gd name="T8" fmla="*/ 269 w 3124"/>
                  <a:gd name="T9" fmla="*/ 113 h 779"/>
                  <a:gd name="T10" fmla="*/ 279 w 3124"/>
                  <a:gd name="T11" fmla="*/ 153 h 779"/>
                  <a:gd name="T12" fmla="*/ 250 w 3124"/>
                  <a:gd name="T13" fmla="*/ 180 h 779"/>
                  <a:gd name="T14" fmla="*/ 260 w 3124"/>
                  <a:gd name="T15" fmla="*/ 216 h 779"/>
                  <a:gd name="T16" fmla="*/ 226 w 3124"/>
                  <a:gd name="T17" fmla="*/ 213 h 779"/>
                  <a:gd name="T18" fmla="*/ 220 w 3124"/>
                  <a:gd name="T19" fmla="*/ 236 h 779"/>
                  <a:gd name="T20" fmla="*/ 240 w 3124"/>
                  <a:gd name="T21" fmla="*/ 246 h 779"/>
                  <a:gd name="T22" fmla="*/ 246 w 3124"/>
                  <a:gd name="T23" fmla="*/ 273 h 779"/>
                  <a:gd name="T24" fmla="*/ 206 w 3124"/>
                  <a:gd name="T25" fmla="*/ 336 h 779"/>
                  <a:gd name="T26" fmla="*/ 216 w 3124"/>
                  <a:gd name="T27" fmla="*/ 370 h 779"/>
                  <a:gd name="T28" fmla="*/ 200 w 3124"/>
                  <a:gd name="T29" fmla="*/ 413 h 779"/>
                  <a:gd name="T30" fmla="*/ 136 w 3124"/>
                  <a:gd name="T31" fmla="*/ 439 h 779"/>
                  <a:gd name="T32" fmla="*/ 120 w 3124"/>
                  <a:gd name="T33" fmla="*/ 473 h 779"/>
                  <a:gd name="T34" fmla="*/ 143 w 3124"/>
                  <a:gd name="T35" fmla="*/ 499 h 779"/>
                  <a:gd name="T36" fmla="*/ 126 w 3124"/>
                  <a:gd name="T37" fmla="*/ 546 h 779"/>
                  <a:gd name="T38" fmla="*/ 93 w 3124"/>
                  <a:gd name="T39" fmla="*/ 566 h 779"/>
                  <a:gd name="T40" fmla="*/ 96 w 3124"/>
                  <a:gd name="T41" fmla="*/ 593 h 779"/>
                  <a:gd name="T42" fmla="*/ 67 w 3124"/>
                  <a:gd name="T43" fmla="*/ 616 h 779"/>
                  <a:gd name="T44" fmla="*/ 77 w 3124"/>
                  <a:gd name="T45" fmla="*/ 669 h 779"/>
                  <a:gd name="T46" fmla="*/ 83 w 3124"/>
                  <a:gd name="T47" fmla="*/ 716 h 779"/>
                  <a:gd name="T48" fmla="*/ 0 w 3124"/>
                  <a:gd name="T49" fmla="*/ 749 h 779"/>
                  <a:gd name="T50" fmla="*/ 2209 w 3124"/>
                  <a:gd name="T51" fmla="*/ 779 h 779"/>
                  <a:gd name="T52" fmla="*/ 2219 w 3124"/>
                  <a:gd name="T53" fmla="*/ 686 h 779"/>
                  <a:gd name="T54" fmla="*/ 2289 w 3124"/>
                  <a:gd name="T55" fmla="*/ 669 h 779"/>
                  <a:gd name="T56" fmla="*/ 2319 w 3124"/>
                  <a:gd name="T57" fmla="*/ 619 h 779"/>
                  <a:gd name="T58" fmla="*/ 2349 w 3124"/>
                  <a:gd name="T59" fmla="*/ 586 h 779"/>
                  <a:gd name="T60" fmla="*/ 2435 w 3124"/>
                  <a:gd name="T61" fmla="*/ 536 h 779"/>
                  <a:gd name="T62" fmla="*/ 2455 w 3124"/>
                  <a:gd name="T63" fmla="*/ 536 h 779"/>
                  <a:gd name="T64" fmla="*/ 2492 w 3124"/>
                  <a:gd name="T65" fmla="*/ 539 h 779"/>
                  <a:gd name="T66" fmla="*/ 2538 w 3124"/>
                  <a:gd name="T67" fmla="*/ 513 h 779"/>
                  <a:gd name="T68" fmla="*/ 2552 w 3124"/>
                  <a:gd name="T69" fmla="*/ 489 h 779"/>
                  <a:gd name="T70" fmla="*/ 2578 w 3124"/>
                  <a:gd name="T71" fmla="*/ 459 h 779"/>
                  <a:gd name="T72" fmla="*/ 2618 w 3124"/>
                  <a:gd name="T73" fmla="*/ 433 h 779"/>
                  <a:gd name="T74" fmla="*/ 2655 w 3124"/>
                  <a:gd name="T75" fmla="*/ 416 h 779"/>
                  <a:gd name="T76" fmla="*/ 2698 w 3124"/>
                  <a:gd name="T77" fmla="*/ 390 h 779"/>
                  <a:gd name="T78" fmla="*/ 2718 w 3124"/>
                  <a:gd name="T79" fmla="*/ 350 h 779"/>
                  <a:gd name="T80" fmla="*/ 2731 w 3124"/>
                  <a:gd name="T81" fmla="*/ 356 h 779"/>
                  <a:gd name="T82" fmla="*/ 2741 w 3124"/>
                  <a:gd name="T83" fmla="*/ 330 h 779"/>
                  <a:gd name="T84" fmla="*/ 2795 w 3124"/>
                  <a:gd name="T85" fmla="*/ 293 h 779"/>
                  <a:gd name="T86" fmla="*/ 2805 w 3124"/>
                  <a:gd name="T87" fmla="*/ 330 h 779"/>
                  <a:gd name="T88" fmla="*/ 2864 w 3124"/>
                  <a:gd name="T89" fmla="*/ 313 h 779"/>
                  <a:gd name="T90" fmla="*/ 2874 w 3124"/>
                  <a:gd name="T91" fmla="*/ 273 h 779"/>
                  <a:gd name="T92" fmla="*/ 2948 w 3124"/>
                  <a:gd name="T93" fmla="*/ 233 h 779"/>
                  <a:gd name="T94" fmla="*/ 2988 w 3124"/>
                  <a:gd name="T95" fmla="*/ 246 h 779"/>
                  <a:gd name="T96" fmla="*/ 3011 w 3124"/>
                  <a:gd name="T97" fmla="*/ 220 h 779"/>
                  <a:gd name="T98" fmla="*/ 3034 w 3124"/>
                  <a:gd name="T99" fmla="*/ 183 h 779"/>
                  <a:gd name="T100" fmla="*/ 3071 w 3124"/>
                  <a:gd name="T101" fmla="*/ 143 h 779"/>
                  <a:gd name="T102" fmla="*/ 3097 w 3124"/>
                  <a:gd name="T103" fmla="*/ 136 h 779"/>
                  <a:gd name="T104" fmla="*/ 3091 w 3124"/>
                  <a:gd name="T105" fmla="*/ 110 h 779"/>
                  <a:gd name="T106" fmla="*/ 3111 w 3124"/>
                  <a:gd name="T107" fmla="*/ 60 h 779"/>
                  <a:gd name="T108" fmla="*/ 3101 w 3124"/>
                  <a:gd name="T109" fmla="*/ 33 h 779"/>
                  <a:gd name="T110" fmla="*/ 3124 w 3124"/>
                  <a:gd name="T111" fmla="*/ 10 h 779"/>
                  <a:gd name="T112" fmla="*/ 3061 w 3124"/>
                  <a:gd name="T113" fmla="*/ 13 h 779"/>
                  <a:gd name="T114" fmla="*/ 3028 w 3124"/>
                  <a:gd name="T115" fmla="*/ 30 h 779"/>
                  <a:gd name="T116" fmla="*/ 885 w 3124"/>
                  <a:gd name="T117" fmla="*/ 3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124" h="779">
                    <a:moveTo>
                      <a:pt x="812" y="0"/>
                    </a:moveTo>
                    <a:lnTo>
                      <a:pt x="822" y="57"/>
                    </a:lnTo>
                    <a:lnTo>
                      <a:pt x="818" y="83"/>
                    </a:lnTo>
                    <a:lnTo>
                      <a:pt x="619" y="87"/>
                    </a:lnTo>
                    <a:lnTo>
                      <a:pt x="482" y="87"/>
                    </a:lnTo>
                    <a:lnTo>
                      <a:pt x="323" y="83"/>
                    </a:lnTo>
                    <a:lnTo>
                      <a:pt x="306" y="113"/>
                    </a:lnTo>
                    <a:lnTo>
                      <a:pt x="276" y="93"/>
                    </a:lnTo>
                    <a:lnTo>
                      <a:pt x="269" y="100"/>
                    </a:lnTo>
                    <a:lnTo>
                      <a:pt x="269" y="113"/>
                    </a:lnTo>
                    <a:lnTo>
                      <a:pt x="279" y="127"/>
                    </a:lnTo>
                    <a:lnTo>
                      <a:pt x="279" y="153"/>
                    </a:lnTo>
                    <a:lnTo>
                      <a:pt x="256" y="166"/>
                    </a:lnTo>
                    <a:lnTo>
                      <a:pt x="250" y="180"/>
                    </a:lnTo>
                    <a:lnTo>
                      <a:pt x="256" y="193"/>
                    </a:lnTo>
                    <a:lnTo>
                      <a:pt x="260" y="216"/>
                    </a:lnTo>
                    <a:lnTo>
                      <a:pt x="243" y="213"/>
                    </a:lnTo>
                    <a:lnTo>
                      <a:pt x="226" y="213"/>
                    </a:lnTo>
                    <a:lnTo>
                      <a:pt x="216" y="220"/>
                    </a:lnTo>
                    <a:lnTo>
                      <a:pt x="220" y="236"/>
                    </a:lnTo>
                    <a:lnTo>
                      <a:pt x="233" y="246"/>
                    </a:lnTo>
                    <a:lnTo>
                      <a:pt x="240" y="246"/>
                    </a:lnTo>
                    <a:lnTo>
                      <a:pt x="246" y="256"/>
                    </a:lnTo>
                    <a:lnTo>
                      <a:pt x="246" y="273"/>
                    </a:lnTo>
                    <a:lnTo>
                      <a:pt x="206" y="316"/>
                    </a:lnTo>
                    <a:lnTo>
                      <a:pt x="206" y="336"/>
                    </a:lnTo>
                    <a:lnTo>
                      <a:pt x="216" y="350"/>
                    </a:lnTo>
                    <a:lnTo>
                      <a:pt x="216" y="370"/>
                    </a:lnTo>
                    <a:lnTo>
                      <a:pt x="203" y="373"/>
                    </a:lnTo>
                    <a:lnTo>
                      <a:pt x="200" y="413"/>
                    </a:lnTo>
                    <a:lnTo>
                      <a:pt x="160" y="439"/>
                    </a:lnTo>
                    <a:lnTo>
                      <a:pt x="136" y="439"/>
                    </a:lnTo>
                    <a:lnTo>
                      <a:pt x="123" y="453"/>
                    </a:lnTo>
                    <a:lnTo>
                      <a:pt x="120" y="473"/>
                    </a:lnTo>
                    <a:lnTo>
                      <a:pt x="160" y="486"/>
                    </a:lnTo>
                    <a:lnTo>
                      <a:pt x="143" y="499"/>
                    </a:lnTo>
                    <a:lnTo>
                      <a:pt x="143" y="523"/>
                    </a:lnTo>
                    <a:lnTo>
                      <a:pt x="126" y="546"/>
                    </a:lnTo>
                    <a:lnTo>
                      <a:pt x="93" y="546"/>
                    </a:lnTo>
                    <a:lnTo>
                      <a:pt x="93" y="566"/>
                    </a:lnTo>
                    <a:lnTo>
                      <a:pt x="96" y="573"/>
                    </a:lnTo>
                    <a:lnTo>
                      <a:pt x="96" y="593"/>
                    </a:lnTo>
                    <a:lnTo>
                      <a:pt x="70" y="603"/>
                    </a:lnTo>
                    <a:lnTo>
                      <a:pt x="67" y="616"/>
                    </a:lnTo>
                    <a:lnTo>
                      <a:pt x="63" y="652"/>
                    </a:lnTo>
                    <a:lnTo>
                      <a:pt x="77" y="669"/>
                    </a:lnTo>
                    <a:lnTo>
                      <a:pt x="77" y="692"/>
                    </a:lnTo>
                    <a:lnTo>
                      <a:pt x="83" y="716"/>
                    </a:lnTo>
                    <a:lnTo>
                      <a:pt x="40" y="749"/>
                    </a:lnTo>
                    <a:lnTo>
                      <a:pt x="0" y="749"/>
                    </a:lnTo>
                    <a:lnTo>
                      <a:pt x="0" y="779"/>
                    </a:lnTo>
                    <a:lnTo>
                      <a:pt x="2209" y="779"/>
                    </a:lnTo>
                    <a:lnTo>
                      <a:pt x="2222" y="736"/>
                    </a:lnTo>
                    <a:lnTo>
                      <a:pt x="2219" y="686"/>
                    </a:lnTo>
                    <a:lnTo>
                      <a:pt x="2242" y="669"/>
                    </a:lnTo>
                    <a:lnTo>
                      <a:pt x="2289" y="669"/>
                    </a:lnTo>
                    <a:lnTo>
                      <a:pt x="2299" y="662"/>
                    </a:lnTo>
                    <a:lnTo>
                      <a:pt x="2319" y="619"/>
                    </a:lnTo>
                    <a:lnTo>
                      <a:pt x="2339" y="586"/>
                    </a:lnTo>
                    <a:lnTo>
                      <a:pt x="2349" y="586"/>
                    </a:lnTo>
                    <a:lnTo>
                      <a:pt x="2389" y="553"/>
                    </a:lnTo>
                    <a:lnTo>
                      <a:pt x="2435" y="536"/>
                    </a:lnTo>
                    <a:lnTo>
                      <a:pt x="2442" y="543"/>
                    </a:lnTo>
                    <a:lnTo>
                      <a:pt x="2455" y="536"/>
                    </a:lnTo>
                    <a:lnTo>
                      <a:pt x="2472" y="533"/>
                    </a:lnTo>
                    <a:lnTo>
                      <a:pt x="2492" y="539"/>
                    </a:lnTo>
                    <a:lnTo>
                      <a:pt x="2512" y="513"/>
                    </a:lnTo>
                    <a:lnTo>
                      <a:pt x="2538" y="513"/>
                    </a:lnTo>
                    <a:lnTo>
                      <a:pt x="2542" y="499"/>
                    </a:lnTo>
                    <a:lnTo>
                      <a:pt x="2552" y="489"/>
                    </a:lnTo>
                    <a:lnTo>
                      <a:pt x="2575" y="486"/>
                    </a:lnTo>
                    <a:lnTo>
                      <a:pt x="2578" y="459"/>
                    </a:lnTo>
                    <a:lnTo>
                      <a:pt x="2602" y="453"/>
                    </a:lnTo>
                    <a:lnTo>
                      <a:pt x="2618" y="433"/>
                    </a:lnTo>
                    <a:lnTo>
                      <a:pt x="2635" y="429"/>
                    </a:lnTo>
                    <a:lnTo>
                      <a:pt x="2655" y="416"/>
                    </a:lnTo>
                    <a:lnTo>
                      <a:pt x="2675" y="416"/>
                    </a:lnTo>
                    <a:lnTo>
                      <a:pt x="2698" y="390"/>
                    </a:lnTo>
                    <a:lnTo>
                      <a:pt x="2701" y="350"/>
                    </a:lnTo>
                    <a:lnTo>
                      <a:pt x="2718" y="350"/>
                    </a:lnTo>
                    <a:lnTo>
                      <a:pt x="2725" y="356"/>
                    </a:lnTo>
                    <a:lnTo>
                      <a:pt x="2731" y="356"/>
                    </a:lnTo>
                    <a:lnTo>
                      <a:pt x="2735" y="350"/>
                    </a:lnTo>
                    <a:lnTo>
                      <a:pt x="2741" y="330"/>
                    </a:lnTo>
                    <a:lnTo>
                      <a:pt x="2781" y="293"/>
                    </a:lnTo>
                    <a:lnTo>
                      <a:pt x="2795" y="293"/>
                    </a:lnTo>
                    <a:lnTo>
                      <a:pt x="2795" y="316"/>
                    </a:lnTo>
                    <a:lnTo>
                      <a:pt x="2805" y="330"/>
                    </a:lnTo>
                    <a:lnTo>
                      <a:pt x="2828" y="333"/>
                    </a:lnTo>
                    <a:lnTo>
                      <a:pt x="2864" y="313"/>
                    </a:lnTo>
                    <a:lnTo>
                      <a:pt x="2871" y="300"/>
                    </a:lnTo>
                    <a:lnTo>
                      <a:pt x="2874" y="273"/>
                    </a:lnTo>
                    <a:lnTo>
                      <a:pt x="2931" y="236"/>
                    </a:lnTo>
                    <a:lnTo>
                      <a:pt x="2948" y="233"/>
                    </a:lnTo>
                    <a:lnTo>
                      <a:pt x="2961" y="246"/>
                    </a:lnTo>
                    <a:lnTo>
                      <a:pt x="2988" y="246"/>
                    </a:lnTo>
                    <a:lnTo>
                      <a:pt x="3004" y="233"/>
                    </a:lnTo>
                    <a:lnTo>
                      <a:pt x="3011" y="220"/>
                    </a:lnTo>
                    <a:lnTo>
                      <a:pt x="3028" y="186"/>
                    </a:lnTo>
                    <a:lnTo>
                      <a:pt x="3034" y="183"/>
                    </a:lnTo>
                    <a:lnTo>
                      <a:pt x="3044" y="160"/>
                    </a:lnTo>
                    <a:lnTo>
                      <a:pt x="3071" y="143"/>
                    </a:lnTo>
                    <a:lnTo>
                      <a:pt x="3087" y="143"/>
                    </a:lnTo>
                    <a:lnTo>
                      <a:pt x="3097" y="136"/>
                    </a:lnTo>
                    <a:lnTo>
                      <a:pt x="3097" y="127"/>
                    </a:lnTo>
                    <a:lnTo>
                      <a:pt x="3091" y="110"/>
                    </a:lnTo>
                    <a:lnTo>
                      <a:pt x="3107" y="77"/>
                    </a:lnTo>
                    <a:lnTo>
                      <a:pt x="3111" y="60"/>
                    </a:lnTo>
                    <a:lnTo>
                      <a:pt x="3101" y="50"/>
                    </a:lnTo>
                    <a:lnTo>
                      <a:pt x="3101" y="33"/>
                    </a:lnTo>
                    <a:lnTo>
                      <a:pt x="3111" y="33"/>
                    </a:lnTo>
                    <a:lnTo>
                      <a:pt x="3124" y="10"/>
                    </a:lnTo>
                    <a:lnTo>
                      <a:pt x="3067" y="7"/>
                    </a:lnTo>
                    <a:lnTo>
                      <a:pt x="3061" y="13"/>
                    </a:lnTo>
                    <a:lnTo>
                      <a:pt x="3028" y="10"/>
                    </a:lnTo>
                    <a:lnTo>
                      <a:pt x="3028" y="30"/>
                    </a:lnTo>
                    <a:lnTo>
                      <a:pt x="908" y="23"/>
                    </a:lnTo>
                    <a:lnTo>
                      <a:pt x="885" y="3"/>
                    </a:ln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68C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719" y="2469"/>
                <a:ext cx="196" cy="187"/>
              </a:xfrm>
              <a:custGeom>
                <a:avLst/>
                <a:gdLst>
                  <a:gd name="T0" fmla="*/ 140 w 196"/>
                  <a:gd name="T1" fmla="*/ 0 h 187"/>
                  <a:gd name="T2" fmla="*/ 56 w 196"/>
                  <a:gd name="T3" fmla="*/ 0 h 187"/>
                  <a:gd name="T4" fmla="*/ 56 w 196"/>
                  <a:gd name="T5" fmla="*/ 54 h 187"/>
                  <a:gd name="T6" fmla="*/ 0 w 196"/>
                  <a:gd name="T7" fmla="*/ 54 h 187"/>
                  <a:gd name="T8" fmla="*/ 0 w 196"/>
                  <a:gd name="T9" fmla="*/ 130 h 187"/>
                  <a:gd name="T10" fmla="*/ 56 w 196"/>
                  <a:gd name="T11" fmla="*/ 130 h 187"/>
                  <a:gd name="T12" fmla="*/ 56 w 196"/>
                  <a:gd name="T13" fmla="*/ 187 h 187"/>
                  <a:gd name="T14" fmla="*/ 140 w 196"/>
                  <a:gd name="T15" fmla="*/ 187 h 187"/>
                  <a:gd name="T16" fmla="*/ 140 w 196"/>
                  <a:gd name="T17" fmla="*/ 130 h 187"/>
                  <a:gd name="T18" fmla="*/ 196 w 196"/>
                  <a:gd name="T19" fmla="*/ 130 h 187"/>
                  <a:gd name="T20" fmla="*/ 196 w 196"/>
                  <a:gd name="T21" fmla="*/ 54 h 187"/>
                  <a:gd name="T22" fmla="*/ 140 w 196"/>
                  <a:gd name="T23" fmla="*/ 54 h 187"/>
                  <a:gd name="T24" fmla="*/ 140 w 196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6" h="187">
                    <a:moveTo>
                      <a:pt x="140" y="0"/>
                    </a:moveTo>
                    <a:lnTo>
                      <a:pt x="56" y="0"/>
                    </a:lnTo>
                    <a:lnTo>
                      <a:pt x="56" y="54"/>
                    </a:lnTo>
                    <a:lnTo>
                      <a:pt x="0" y="54"/>
                    </a:lnTo>
                    <a:lnTo>
                      <a:pt x="0" y="130"/>
                    </a:lnTo>
                    <a:lnTo>
                      <a:pt x="56" y="130"/>
                    </a:lnTo>
                    <a:lnTo>
                      <a:pt x="56" y="187"/>
                    </a:lnTo>
                    <a:lnTo>
                      <a:pt x="140" y="187"/>
                    </a:lnTo>
                    <a:lnTo>
                      <a:pt x="140" y="130"/>
                    </a:lnTo>
                    <a:lnTo>
                      <a:pt x="196" y="130"/>
                    </a:lnTo>
                    <a:lnTo>
                      <a:pt x="196" y="54"/>
                    </a:lnTo>
                    <a:lnTo>
                      <a:pt x="140" y="54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1845" y="2120"/>
                <a:ext cx="236" cy="220"/>
              </a:xfrm>
              <a:custGeom>
                <a:avLst/>
                <a:gdLst>
                  <a:gd name="T0" fmla="*/ 33 w 236"/>
                  <a:gd name="T1" fmla="*/ 40 h 220"/>
                  <a:gd name="T2" fmla="*/ 60 w 236"/>
                  <a:gd name="T3" fmla="*/ 20 h 220"/>
                  <a:gd name="T4" fmla="*/ 200 w 236"/>
                  <a:gd name="T5" fmla="*/ 13 h 220"/>
                  <a:gd name="T6" fmla="*/ 187 w 236"/>
                  <a:gd name="T7" fmla="*/ 16 h 220"/>
                  <a:gd name="T8" fmla="*/ 177 w 236"/>
                  <a:gd name="T9" fmla="*/ 23 h 220"/>
                  <a:gd name="T10" fmla="*/ 167 w 236"/>
                  <a:gd name="T11" fmla="*/ 50 h 220"/>
                  <a:gd name="T12" fmla="*/ 167 w 236"/>
                  <a:gd name="T13" fmla="*/ 56 h 220"/>
                  <a:gd name="T14" fmla="*/ 83 w 236"/>
                  <a:gd name="T15" fmla="*/ 46 h 220"/>
                  <a:gd name="T16" fmla="*/ 107 w 236"/>
                  <a:gd name="T17" fmla="*/ 116 h 220"/>
                  <a:gd name="T18" fmla="*/ 77 w 236"/>
                  <a:gd name="T19" fmla="*/ 150 h 220"/>
                  <a:gd name="T20" fmla="*/ 67 w 236"/>
                  <a:gd name="T21" fmla="*/ 146 h 220"/>
                  <a:gd name="T22" fmla="*/ 43 w 236"/>
                  <a:gd name="T23" fmla="*/ 156 h 220"/>
                  <a:gd name="T24" fmla="*/ 33 w 236"/>
                  <a:gd name="T25" fmla="*/ 170 h 220"/>
                  <a:gd name="T26" fmla="*/ 33 w 236"/>
                  <a:gd name="T27" fmla="*/ 183 h 220"/>
                  <a:gd name="T28" fmla="*/ 60 w 236"/>
                  <a:gd name="T29" fmla="*/ 166 h 220"/>
                  <a:gd name="T30" fmla="*/ 60 w 236"/>
                  <a:gd name="T31" fmla="*/ 216 h 220"/>
                  <a:gd name="T32" fmla="*/ 70 w 236"/>
                  <a:gd name="T33" fmla="*/ 220 h 220"/>
                  <a:gd name="T34" fmla="*/ 83 w 236"/>
                  <a:gd name="T35" fmla="*/ 216 h 220"/>
                  <a:gd name="T36" fmla="*/ 93 w 236"/>
                  <a:gd name="T37" fmla="*/ 210 h 220"/>
                  <a:gd name="T38" fmla="*/ 103 w 236"/>
                  <a:gd name="T39" fmla="*/ 183 h 220"/>
                  <a:gd name="T40" fmla="*/ 100 w 236"/>
                  <a:gd name="T41" fmla="*/ 173 h 220"/>
                  <a:gd name="T42" fmla="*/ 203 w 236"/>
                  <a:gd name="T43" fmla="*/ 216 h 220"/>
                  <a:gd name="T44" fmla="*/ 160 w 236"/>
                  <a:gd name="T45" fmla="*/ 116 h 220"/>
                  <a:gd name="T46" fmla="*/ 193 w 236"/>
                  <a:gd name="T47" fmla="*/ 83 h 220"/>
                  <a:gd name="T48" fmla="*/ 203 w 236"/>
                  <a:gd name="T49" fmla="*/ 83 h 220"/>
                  <a:gd name="T50" fmla="*/ 226 w 236"/>
                  <a:gd name="T51" fmla="*/ 73 h 220"/>
                  <a:gd name="T52" fmla="*/ 233 w 236"/>
                  <a:gd name="T53" fmla="*/ 63 h 220"/>
                  <a:gd name="T54" fmla="*/ 236 w 236"/>
                  <a:gd name="T55" fmla="*/ 50 h 220"/>
                  <a:gd name="T56" fmla="*/ 210 w 236"/>
                  <a:gd name="T57" fmla="*/ 66 h 220"/>
                  <a:gd name="T58" fmla="*/ 210 w 236"/>
                  <a:gd name="T59" fmla="*/ 16 h 220"/>
                  <a:gd name="T60" fmla="*/ 200 w 236"/>
                  <a:gd name="T61" fmla="*/ 13 h 220"/>
                  <a:gd name="T62" fmla="*/ 97 w 236"/>
                  <a:gd name="T63" fmla="*/ 0 h 220"/>
                  <a:gd name="T64" fmla="*/ 77 w 236"/>
                  <a:gd name="T65" fmla="*/ 10 h 220"/>
                  <a:gd name="T66" fmla="*/ 20 w 236"/>
                  <a:gd name="T67" fmla="*/ 53 h 220"/>
                  <a:gd name="T68" fmla="*/ 30 w 236"/>
                  <a:gd name="T69" fmla="*/ 106 h 220"/>
                  <a:gd name="T70" fmla="*/ 47 w 236"/>
                  <a:gd name="T71" fmla="*/ 80 h 220"/>
                  <a:gd name="T72" fmla="*/ 97 w 236"/>
                  <a:gd name="T73" fmla="*/ 30 h 220"/>
                  <a:gd name="T74" fmla="*/ 120 w 236"/>
                  <a:gd name="T75" fmla="*/ 20 h 220"/>
                  <a:gd name="T76" fmla="*/ 137 w 236"/>
                  <a:gd name="T77" fmla="*/ 23 h 220"/>
                  <a:gd name="T78" fmla="*/ 127 w 236"/>
                  <a:gd name="T79" fmla="*/ 13 h 220"/>
                  <a:gd name="T80" fmla="*/ 107 w 236"/>
                  <a:gd name="T8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6" h="220">
                    <a:moveTo>
                      <a:pt x="57" y="16"/>
                    </a:moveTo>
                    <a:lnTo>
                      <a:pt x="33" y="40"/>
                    </a:lnTo>
                    <a:lnTo>
                      <a:pt x="37" y="43"/>
                    </a:lnTo>
                    <a:lnTo>
                      <a:pt x="60" y="20"/>
                    </a:lnTo>
                    <a:lnTo>
                      <a:pt x="57" y="16"/>
                    </a:lnTo>
                    <a:close/>
                    <a:moveTo>
                      <a:pt x="200" y="13"/>
                    </a:moveTo>
                    <a:lnTo>
                      <a:pt x="200" y="13"/>
                    </a:lnTo>
                    <a:lnTo>
                      <a:pt x="187" y="16"/>
                    </a:lnTo>
                    <a:lnTo>
                      <a:pt x="177" y="23"/>
                    </a:lnTo>
                    <a:lnTo>
                      <a:pt x="177" y="23"/>
                    </a:lnTo>
                    <a:lnTo>
                      <a:pt x="167" y="36"/>
                    </a:lnTo>
                    <a:lnTo>
                      <a:pt x="167" y="50"/>
                    </a:lnTo>
                    <a:lnTo>
                      <a:pt x="167" y="50"/>
                    </a:lnTo>
                    <a:lnTo>
                      <a:pt x="167" y="56"/>
                    </a:lnTo>
                    <a:lnTo>
                      <a:pt x="133" y="93"/>
                    </a:lnTo>
                    <a:lnTo>
                      <a:pt x="83" y="46"/>
                    </a:lnTo>
                    <a:lnTo>
                      <a:pt x="60" y="70"/>
                    </a:lnTo>
                    <a:lnTo>
                      <a:pt x="107" y="116"/>
                    </a:lnTo>
                    <a:lnTo>
                      <a:pt x="77" y="150"/>
                    </a:lnTo>
                    <a:lnTo>
                      <a:pt x="77" y="150"/>
                    </a:lnTo>
                    <a:lnTo>
                      <a:pt x="67" y="146"/>
                    </a:lnTo>
                    <a:lnTo>
                      <a:pt x="67" y="146"/>
                    </a:lnTo>
                    <a:lnTo>
                      <a:pt x="53" y="150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33" y="170"/>
                    </a:lnTo>
                    <a:lnTo>
                      <a:pt x="33" y="183"/>
                    </a:lnTo>
                    <a:lnTo>
                      <a:pt x="33" y="183"/>
                    </a:lnTo>
                    <a:lnTo>
                      <a:pt x="33" y="190"/>
                    </a:lnTo>
                    <a:lnTo>
                      <a:pt x="60" y="166"/>
                    </a:lnTo>
                    <a:lnTo>
                      <a:pt x="87" y="190"/>
                    </a:lnTo>
                    <a:lnTo>
                      <a:pt x="60" y="216"/>
                    </a:lnTo>
                    <a:lnTo>
                      <a:pt x="60" y="216"/>
                    </a:lnTo>
                    <a:lnTo>
                      <a:pt x="70" y="220"/>
                    </a:lnTo>
                    <a:lnTo>
                      <a:pt x="70" y="220"/>
                    </a:lnTo>
                    <a:lnTo>
                      <a:pt x="83" y="216"/>
                    </a:lnTo>
                    <a:lnTo>
                      <a:pt x="93" y="210"/>
                    </a:lnTo>
                    <a:lnTo>
                      <a:pt x="93" y="210"/>
                    </a:lnTo>
                    <a:lnTo>
                      <a:pt x="100" y="196"/>
                    </a:lnTo>
                    <a:lnTo>
                      <a:pt x="103" y="183"/>
                    </a:lnTo>
                    <a:lnTo>
                      <a:pt x="103" y="183"/>
                    </a:lnTo>
                    <a:lnTo>
                      <a:pt x="100" y="173"/>
                    </a:lnTo>
                    <a:lnTo>
                      <a:pt x="133" y="143"/>
                    </a:lnTo>
                    <a:lnTo>
                      <a:pt x="203" y="216"/>
                    </a:lnTo>
                    <a:lnTo>
                      <a:pt x="233" y="186"/>
                    </a:lnTo>
                    <a:lnTo>
                      <a:pt x="160" y="116"/>
                    </a:lnTo>
                    <a:lnTo>
                      <a:pt x="193" y="83"/>
                    </a:lnTo>
                    <a:lnTo>
                      <a:pt x="193" y="83"/>
                    </a:lnTo>
                    <a:lnTo>
                      <a:pt x="203" y="83"/>
                    </a:lnTo>
                    <a:lnTo>
                      <a:pt x="203" y="83"/>
                    </a:lnTo>
                    <a:lnTo>
                      <a:pt x="216" y="83"/>
                    </a:lnTo>
                    <a:lnTo>
                      <a:pt x="226" y="73"/>
                    </a:lnTo>
                    <a:lnTo>
                      <a:pt x="226" y="73"/>
                    </a:lnTo>
                    <a:lnTo>
                      <a:pt x="233" y="63"/>
                    </a:lnTo>
                    <a:lnTo>
                      <a:pt x="236" y="50"/>
                    </a:lnTo>
                    <a:lnTo>
                      <a:pt x="236" y="50"/>
                    </a:lnTo>
                    <a:lnTo>
                      <a:pt x="233" y="40"/>
                    </a:lnTo>
                    <a:lnTo>
                      <a:pt x="210" y="66"/>
                    </a:lnTo>
                    <a:lnTo>
                      <a:pt x="183" y="43"/>
                    </a:lnTo>
                    <a:lnTo>
                      <a:pt x="210" y="16"/>
                    </a:lnTo>
                    <a:lnTo>
                      <a:pt x="210" y="16"/>
                    </a:lnTo>
                    <a:lnTo>
                      <a:pt x="200" y="13"/>
                    </a:lnTo>
                    <a:close/>
                    <a:moveTo>
                      <a:pt x="97" y="0"/>
                    </a:moveTo>
                    <a:lnTo>
                      <a:pt x="97" y="0"/>
                    </a:lnTo>
                    <a:lnTo>
                      <a:pt x="87" y="0"/>
                    </a:lnTo>
                    <a:lnTo>
                      <a:pt x="77" y="10"/>
                    </a:lnTo>
                    <a:lnTo>
                      <a:pt x="24" y="60"/>
                    </a:lnTo>
                    <a:lnTo>
                      <a:pt x="20" y="53"/>
                    </a:lnTo>
                    <a:lnTo>
                      <a:pt x="0" y="73"/>
                    </a:lnTo>
                    <a:lnTo>
                      <a:pt x="30" y="106"/>
                    </a:lnTo>
                    <a:lnTo>
                      <a:pt x="50" y="86"/>
                    </a:lnTo>
                    <a:lnTo>
                      <a:pt x="47" y="80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107" y="23"/>
                    </a:lnTo>
                    <a:lnTo>
                      <a:pt x="120" y="20"/>
                    </a:lnTo>
                    <a:lnTo>
                      <a:pt x="120" y="20"/>
                    </a:lnTo>
                    <a:lnTo>
                      <a:pt x="137" y="23"/>
                    </a:lnTo>
                    <a:lnTo>
                      <a:pt x="137" y="23"/>
                    </a:lnTo>
                    <a:lnTo>
                      <a:pt x="127" y="13"/>
                    </a:lnTo>
                    <a:lnTo>
                      <a:pt x="117" y="6"/>
                    </a:lnTo>
                    <a:lnTo>
                      <a:pt x="107" y="0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1878" y="2136"/>
                <a:ext cx="27" cy="27"/>
              </a:xfrm>
              <a:custGeom>
                <a:avLst/>
                <a:gdLst>
                  <a:gd name="T0" fmla="*/ 24 w 27"/>
                  <a:gd name="T1" fmla="*/ 0 h 27"/>
                  <a:gd name="T2" fmla="*/ 0 w 27"/>
                  <a:gd name="T3" fmla="*/ 24 h 27"/>
                  <a:gd name="T4" fmla="*/ 4 w 27"/>
                  <a:gd name="T5" fmla="*/ 27 h 27"/>
                  <a:gd name="T6" fmla="*/ 27 w 27"/>
                  <a:gd name="T7" fmla="*/ 4 h 27"/>
                  <a:gd name="T8" fmla="*/ 24 w 2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4" y="0"/>
                    </a:moveTo>
                    <a:lnTo>
                      <a:pt x="0" y="24"/>
                    </a:lnTo>
                    <a:lnTo>
                      <a:pt x="4" y="27"/>
                    </a:lnTo>
                    <a:lnTo>
                      <a:pt x="27" y="4"/>
                    </a:lnTo>
                    <a:lnTo>
                      <a:pt x="2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1878" y="2133"/>
                <a:ext cx="203" cy="207"/>
              </a:xfrm>
              <a:custGeom>
                <a:avLst/>
                <a:gdLst>
                  <a:gd name="T0" fmla="*/ 167 w 203"/>
                  <a:gd name="T1" fmla="*/ 0 h 207"/>
                  <a:gd name="T2" fmla="*/ 167 w 203"/>
                  <a:gd name="T3" fmla="*/ 0 h 207"/>
                  <a:gd name="T4" fmla="*/ 154 w 203"/>
                  <a:gd name="T5" fmla="*/ 3 h 207"/>
                  <a:gd name="T6" fmla="*/ 144 w 203"/>
                  <a:gd name="T7" fmla="*/ 10 h 207"/>
                  <a:gd name="T8" fmla="*/ 144 w 203"/>
                  <a:gd name="T9" fmla="*/ 10 h 207"/>
                  <a:gd name="T10" fmla="*/ 134 w 203"/>
                  <a:gd name="T11" fmla="*/ 23 h 207"/>
                  <a:gd name="T12" fmla="*/ 134 w 203"/>
                  <a:gd name="T13" fmla="*/ 37 h 207"/>
                  <a:gd name="T14" fmla="*/ 134 w 203"/>
                  <a:gd name="T15" fmla="*/ 37 h 207"/>
                  <a:gd name="T16" fmla="*/ 134 w 203"/>
                  <a:gd name="T17" fmla="*/ 43 h 207"/>
                  <a:gd name="T18" fmla="*/ 100 w 203"/>
                  <a:gd name="T19" fmla="*/ 80 h 207"/>
                  <a:gd name="T20" fmla="*/ 50 w 203"/>
                  <a:gd name="T21" fmla="*/ 33 h 207"/>
                  <a:gd name="T22" fmla="*/ 27 w 203"/>
                  <a:gd name="T23" fmla="*/ 57 h 207"/>
                  <a:gd name="T24" fmla="*/ 74 w 203"/>
                  <a:gd name="T25" fmla="*/ 103 h 207"/>
                  <a:gd name="T26" fmla="*/ 44 w 203"/>
                  <a:gd name="T27" fmla="*/ 137 h 207"/>
                  <a:gd name="T28" fmla="*/ 44 w 203"/>
                  <a:gd name="T29" fmla="*/ 137 h 207"/>
                  <a:gd name="T30" fmla="*/ 34 w 203"/>
                  <a:gd name="T31" fmla="*/ 133 h 207"/>
                  <a:gd name="T32" fmla="*/ 34 w 203"/>
                  <a:gd name="T33" fmla="*/ 133 h 207"/>
                  <a:gd name="T34" fmla="*/ 20 w 203"/>
                  <a:gd name="T35" fmla="*/ 137 h 207"/>
                  <a:gd name="T36" fmla="*/ 10 w 203"/>
                  <a:gd name="T37" fmla="*/ 143 h 207"/>
                  <a:gd name="T38" fmla="*/ 10 w 203"/>
                  <a:gd name="T39" fmla="*/ 143 h 207"/>
                  <a:gd name="T40" fmla="*/ 0 w 203"/>
                  <a:gd name="T41" fmla="*/ 157 h 207"/>
                  <a:gd name="T42" fmla="*/ 0 w 203"/>
                  <a:gd name="T43" fmla="*/ 170 h 207"/>
                  <a:gd name="T44" fmla="*/ 0 w 203"/>
                  <a:gd name="T45" fmla="*/ 170 h 207"/>
                  <a:gd name="T46" fmla="*/ 0 w 203"/>
                  <a:gd name="T47" fmla="*/ 177 h 207"/>
                  <a:gd name="T48" fmla="*/ 27 w 203"/>
                  <a:gd name="T49" fmla="*/ 153 h 207"/>
                  <a:gd name="T50" fmla="*/ 54 w 203"/>
                  <a:gd name="T51" fmla="*/ 177 h 207"/>
                  <a:gd name="T52" fmla="*/ 27 w 203"/>
                  <a:gd name="T53" fmla="*/ 203 h 207"/>
                  <a:gd name="T54" fmla="*/ 27 w 203"/>
                  <a:gd name="T55" fmla="*/ 203 h 207"/>
                  <a:gd name="T56" fmla="*/ 37 w 203"/>
                  <a:gd name="T57" fmla="*/ 207 h 207"/>
                  <a:gd name="T58" fmla="*/ 37 w 203"/>
                  <a:gd name="T59" fmla="*/ 207 h 207"/>
                  <a:gd name="T60" fmla="*/ 50 w 203"/>
                  <a:gd name="T61" fmla="*/ 203 h 207"/>
                  <a:gd name="T62" fmla="*/ 60 w 203"/>
                  <a:gd name="T63" fmla="*/ 197 h 207"/>
                  <a:gd name="T64" fmla="*/ 60 w 203"/>
                  <a:gd name="T65" fmla="*/ 197 h 207"/>
                  <a:gd name="T66" fmla="*/ 67 w 203"/>
                  <a:gd name="T67" fmla="*/ 183 h 207"/>
                  <a:gd name="T68" fmla="*/ 70 w 203"/>
                  <a:gd name="T69" fmla="*/ 170 h 207"/>
                  <a:gd name="T70" fmla="*/ 70 w 203"/>
                  <a:gd name="T71" fmla="*/ 170 h 207"/>
                  <a:gd name="T72" fmla="*/ 67 w 203"/>
                  <a:gd name="T73" fmla="*/ 160 h 207"/>
                  <a:gd name="T74" fmla="*/ 100 w 203"/>
                  <a:gd name="T75" fmla="*/ 130 h 207"/>
                  <a:gd name="T76" fmla="*/ 170 w 203"/>
                  <a:gd name="T77" fmla="*/ 203 h 207"/>
                  <a:gd name="T78" fmla="*/ 200 w 203"/>
                  <a:gd name="T79" fmla="*/ 173 h 207"/>
                  <a:gd name="T80" fmla="*/ 127 w 203"/>
                  <a:gd name="T81" fmla="*/ 103 h 207"/>
                  <a:gd name="T82" fmla="*/ 160 w 203"/>
                  <a:gd name="T83" fmla="*/ 70 h 207"/>
                  <a:gd name="T84" fmla="*/ 160 w 203"/>
                  <a:gd name="T85" fmla="*/ 70 h 207"/>
                  <a:gd name="T86" fmla="*/ 170 w 203"/>
                  <a:gd name="T87" fmla="*/ 70 h 207"/>
                  <a:gd name="T88" fmla="*/ 170 w 203"/>
                  <a:gd name="T89" fmla="*/ 70 h 207"/>
                  <a:gd name="T90" fmla="*/ 183 w 203"/>
                  <a:gd name="T91" fmla="*/ 70 h 207"/>
                  <a:gd name="T92" fmla="*/ 193 w 203"/>
                  <a:gd name="T93" fmla="*/ 60 h 207"/>
                  <a:gd name="T94" fmla="*/ 193 w 203"/>
                  <a:gd name="T95" fmla="*/ 60 h 207"/>
                  <a:gd name="T96" fmla="*/ 200 w 203"/>
                  <a:gd name="T97" fmla="*/ 50 h 207"/>
                  <a:gd name="T98" fmla="*/ 203 w 203"/>
                  <a:gd name="T99" fmla="*/ 37 h 207"/>
                  <a:gd name="T100" fmla="*/ 203 w 203"/>
                  <a:gd name="T101" fmla="*/ 37 h 207"/>
                  <a:gd name="T102" fmla="*/ 200 w 203"/>
                  <a:gd name="T103" fmla="*/ 27 h 207"/>
                  <a:gd name="T104" fmla="*/ 177 w 203"/>
                  <a:gd name="T105" fmla="*/ 53 h 207"/>
                  <a:gd name="T106" fmla="*/ 150 w 203"/>
                  <a:gd name="T107" fmla="*/ 30 h 207"/>
                  <a:gd name="T108" fmla="*/ 177 w 203"/>
                  <a:gd name="T109" fmla="*/ 3 h 207"/>
                  <a:gd name="T110" fmla="*/ 177 w 203"/>
                  <a:gd name="T111" fmla="*/ 3 h 207"/>
                  <a:gd name="T112" fmla="*/ 167 w 203"/>
                  <a:gd name="T1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3" h="207">
                    <a:moveTo>
                      <a:pt x="167" y="0"/>
                    </a:moveTo>
                    <a:lnTo>
                      <a:pt x="167" y="0"/>
                    </a:lnTo>
                    <a:lnTo>
                      <a:pt x="154" y="3"/>
                    </a:lnTo>
                    <a:lnTo>
                      <a:pt x="144" y="10"/>
                    </a:lnTo>
                    <a:lnTo>
                      <a:pt x="144" y="10"/>
                    </a:lnTo>
                    <a:lnTo>
                      <a:pt x="134" y="23"/>
                    </a:lnTo>
                    <a:lnTo>
                      <a:pt x="134" y="37"/>
                    </a:lnTo>
                    <a:lnTo>
                      <a:pt x="134" y="37"/>
                    </a:lnTo>
                    <a:lnTo>
                      <a:pt x="134" y="43"/>
                    </a:lnTo>
                    <a:lnTo>
                      <a:pt x="100" y="80"/>
                    </a:lnTo>
                    <a:lnTo>
                      <a:pt x="50" y="33"/>
                    </a:lnTo>
                    <a:lnTo>
                      <a:pt x="27" y="57"/>
                    </a:lnTo>
                    <a:lnTo>
                      <a:pt x="74" y="103"/>
                    </a:lnTo>
                    <a:lnTo>
                      <a:pt x="44" y="137"/>
                    </a:lnTo>
                    <a:lnTo>
                      <a:pt x="44" y="137"/>
                    </a:lnTo>
                    <a:lnTo>
                      <a:pt x="34" y="133"/>
                    </a:lnTo>
                    <a:lnTo>
                      <a:pt x="34" y="133"/>
                    </a:lnTo>
                    <a:lnTo>
                      <a:pt x="20" y="137"/>
                    </a:lnTo>
                    <a:lnTo>
                      <a:pt x="10" y="143"/>
                    </a:lnTo>
                    <a:lnTo>
                      <a:pt x="10" y="143"/>
                    </a:lnTo>
                    <a:lnTo>
                      <a:pt x="0" y="157"/>
                    </a:lnTo>
                    <a:lnTo>
                      <a:pt x="0" y="170"/>
                    </a:lnTo>
                    <a:lnTo>
                      <a:pt x="0" y="170"/>
                    </a:lnTo>
                    <a:lnTo>
                      <a:pt x="0" y="177"/>
                    </a:lnTo>
                    <a:lnTo>
                      <a:pt x="27" y="153"/>
                    </a:lnTo>
                    <a:lnTo>
                      <a:pt x="54" y="177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37" y="207"/>
                    </a:lnTo>
                    <a:lnTo>
                      <a:pt x="37" y="207"/>
                    </a:lnTo>
                    <a:lnTo>
                      <a:pt x="50" y="203"/>
                    </a:lnTo>
                    <a:lnTo>
                      <a:pt x="60" y="197"/>
                    </a:lnTo>
                    <a:lnTo>
                      <a:pt x="60" y="197"/>
                    </a:lnTo>
                    <a:lnTo>
                      <a:pt x="67" y="183"/>
                    </a:lnTo>
                    <a:lnTo>
                      <a:pt x="70" y="170"/>
                    </a:lnTo>
                    <a:lnTo>
                      <a:pt x="70" y="170"/>
                    </a:lnTo>
                    <a:lnTo>
                      <a:pt x="67" y="160"/>
                    </a:lnTo>
                    <a:lnTo>
                      <a:pt x="100" y="130"/>
                    </a:lnTo>
                    <a:lnTo>
                      <a:pt x="170" y="203"/>
                    </a:lnTo>
                    <a:lnTo>
                      <a:pt x="200" y="173"/>
                    </a:lnTo>
                    <a:lnTo>
                      <a:pt x="127" y="103"/>
                    </a:lnTo>
                    <a:lnTo>
                      <a:pt x="160" y="70"/>
                    </a:lnTo>
                    <a:lnTo>
                      <a:pt x="160" y="70"/>
                    </a:lnTo>
                    <a:lnTo>
                      <a:pt x="170" y="70"/>
                    </a:lnTo>
                    <a:lnTo>
                      <a:pt x="170" y="70"/>
                    </a:lnTo>
                    <a:lnTo>
                      <a:pt x="183" y="70"/>
                    </a:lnTo>
                    <a:lnTo>
                      <a:pt x="193" y="60"/>
                    </a:lnTo>
                    <a:lnTo>
                      <a:pt x="193" y="60"/>
                    </a:lnTo>
                    <a:lnTo>
                      <a:pt x="200" y="50"/>
                    </a:lnTo>
                    <a:lnTo>
                      <a:pt x="203" y="37"/>
                    </a:lnTo>
                    <a:lnTo>
                      <a:pt x="203" y="37"/>
                    </a:lnTo>
                    <a:lnTo>
                      <a:pt x="200" y="27"/>
                    </a:lnTo>
                    <a:lnTo>
                      <a:pt x="177" y="53"/>
                    </a:lnTo>
                    <a:lnTo>
                      <a:pt x="150" y="30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6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1845" y="2120"/>
                <a:ext cx="137" cy="106"/>
              </a:xfrm>
              <a:custGeom>
                <a:avLst/>
                <a:gdLst>
                  <a:gd name="T0" fmla="*/ 97 w 137"/>
                  <a:gd name="T1" fmla="*/ 0 h 106"/>
                  <a:gd name="T2" fmla="*/ 97 w 137"/>
                  <a:gd name="T3" fmla="*/ 0 h 106"/>
                  <a:gd name="T4" fmla="*/ 87 w 137"/>
                  <a:gd name="T5" fmla="*/ 0 h 106"/>
                  <a:gd name="T6" fmla="*/ 77 w 137"/>
                  <a:gd name="T7" fmla="*/ 10 h 106"/>
                  <a:gd name="T8" fmla="*/ 24 w 137"/>
                  <a:gd name="T9" fmla="*/ 60 h 106"/>
                  <a:gd name="T10" fmla="*/ 20 w 137"/>
                  <a:gd name="T11" fmla="*/ 53 h 106"/>
                  <a:gd name="T12" fmla="*/ 0 w 137"/>
                  <a:gd name="T13" fmla="*/ 73 h 106"/>
                  <a:gd name="T14" fmla="*/ 30 w 137"/>
                  <a:gd name="T15" fmla="*/ 106 h 106"/>
                  <a:gd name="T16" fmla="*/ 50 w 137"/>
                  <a:gd name="T17" fmla="*/ 86 h 106"/>
                  <a:gd name="T18" fmla="*/ 47 w 137"/>
                  <a:gd name="T19" fmla="*/ 80 h 106"/>
                  <a:gd name="T20" fmla="*/ 97 w 137"/>
                  <a:gd name="T21" fmla="*/ 30 h 106"/>
                  <a:gd name="T22" fmla="*/ 97 w 137"/>
                  <a:gd name="T23" fmla="*/ 30 h 106"/>
                  <a:gd name="T24" fmla="*/ 107 w 137"/>
                  <a:gd name="T25" fmla="*/ 23 h 106"/>
                  <a:gd name="T26" fmla="*/ 120 w 137"/>
                  <a:gd name="T27" fmla="*/ 20 h 106"/>
                  <a:gd name="T28" fmla="*/ 120 w 137"/>
                  <a:gd name="T29" fmla="*/ 20 h 106"/>
                  <a:gd name="T30" fmla="*/ 137 w 137"/>
                  <a:gd name="T31" fmla="*/ 23 h 106"/>
                  <a:gd name="T32" fmla="*/ 137 w 137"/>
                  <a:gd name="T33" fmla="*/ 23 h 106"/>
                  <a:gd name="T34" fmla="*/ 127 w 137"/>
                  <a:gd name="T35" fmla="*/ 13 h 106"/>
                  <a:gd name="T36" fmla="*/ 117 w 137"/>
                  <a:gd name="T37" fmla="*/ 6 h 106"/>
                  <a:gd name="T38" fmla="*/ 107 w 137"/>
                  <a:gd name="T39" fmla="*/ 0 h 106"/>
                  <a:gd name="T40" fmla="*/ 97 w 137"/>
                  <a:gd name="T41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7" h="106">
                    <a:moveTo>
                      <a:pt x="97" y="0"/>
                    </a:moveTo>
                    <a:lnTo>
                      <a:pt x="97" y="0"/>
                    </a:lnTo>
                    <a:lnTo>
                      <a:pt x="87" y="0"/>
                    </a:lnTo>
                    <a:lnTo>
                      <a:pt x="77" y="10"/>
                    </a:lnTo>
                    <a:lnTo>
                      <a:pt x="24" y="60"/>
                    </a:lnTo>
                    <a:lnTo>
                      <a:pt x="20" y="53"/>
                    </a:lnTo>
                    <a:lnTo>
                      <a:pt x="0" y="73"/>
                    </a:lnTo>
                    <a:lnTo>
                      <a:pt x="30" y="106"/>
                    </a:lnTo>
                    <a:lnTo>
                      <a:pt x="50" y="86"/>
                    </a:lnTo>
                    <a:lnTo>
                      <a:pt x="47" y="80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107" y="23"/>
                    </a:lnTo>
                    <a:lnTo>
                      <a:pt x="120" y="20"/>
                    </a:lnTo>
                    <a:lnTo>
                      <a:pt x="120" y="20"/>
                    </a:lnTo>
                    <a:lnTo>
                      <a:pt x="137" y="23"/>
                    </a:lnTo>
                    <a:lnTo>
                      <a:pt x="137" y="23"/>
                    </a:lnTo>
                    <a:lnTo>
                      <a:pt x="127" y="13"/>
                    </a:lnTo>
                    <a:lnTo>
                      <a:pt x="117" y="6"/>
                    </a:lnTo>
                    <a:lnTo>
                      <a:pt x="107" y="0"/>
                    </a:lnTo>
                    <a:lnTo>
                      <a:pt x="9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2727" y="2047"/>
                <a:ext cx="110" cy="196"/>
              </a:xfrm>
              <a:custGeom>
                <a:avLst/>
                <a:gdLst>
                  <a:gd name="T0" fmla="*/ 0 w 110"/>
                  <a:gd name="T1" fmla="*/ 156 h 196"/>
                  <a:gd name="T2" fmla="*/ 0 w 110"/>
                  <a:gd name="T3" fmla="*/ 156 h 196"/>
                  <a:gd name="T4" fmla="*/ 10 w 110"/>
                  <a:gd name="T5" fmla="*/ 166 h 196"/>
                  <a:gd name="T6" fmla="*/ 26 w 110"/>
                  <a:gd name="T7" fmla="*/ 173 h 196"/>
                  <a:gd name="T8" fmla="*/ 43 w 110"/>
                  <a:gd name="T9" fmla="*/ 176 h 196"/>
                  <a:gd name="T10" fmla="*/ 43 w 110"/>
                  <a:gd name="T11" fmla="*/ 196 h 196"/>
                  <a:gd name="T12" fmla="*/ 66 w 110"/>
                  <a:gd name="T13" fmla="*/ 196 h 196"/>
                  <a:gd name="T14" fmla="*/ 66 w 110"/>
                  <a:gd name="T15" fmla="*/ 176 h 196"/>
                  <a:gd name="T16" fmla="*/ 66 w 110"/>
                  <a:gd name="T17" fmla="*/ 176 h 196"/>
                  <a:gd name="T18" fmla="*/ 86 w 110"/>
                  <a:gd name="T19" fmla="*/ 169 h 196"/>
                  <a:gd name="T20" fmla="*/ 100 w 110"/>
                  <a:gd name="T21" fmla="*/ 159 h 196"/>
                  <a:gd name="T22" fmla="*/ 106 w 110"/>
                  <a:gd name="T23" fmla="*/ 146 h 196"/>
                  <a:gd name="T24" fmla="*/ 110 w 110"/>
                  <a:gd name="T25" fmla="*/ 129 h 196"/>
                  <a:gd name="T26" fmla="*/ 110 w 110"/>
                  <a:gd name="T27" fmla="*/ 129 h 196"/>
                  <a:gd name="T28" fmla="*/ 106 w 110"/>
                  <a:gd name="T29" fmla="*/ 113 h 196"/>
                  <a:gd name="T30" fmla="*/ 100 w 110"/>
                  <a:gd name="T31" fmla="*/ 103 h 196"/>
                  <a:gd name="T32" fmla="*/ 90 w 110"/>
                  <a:gd name="T33" fmla="*/ 93 h 196"/>
                  <a:gd name="T34" fmla="*/ 76 w 110"/>
                  <a:gd name="T35" fmla="*/ 86 h 196"/>
                  <a:gd name="T36" fmla="*/ 50 w 110"/>
                  <a:gd name="T37" fmla="*/ 76 h 196"/>
                  <a:gd name="T38" fmla="*/ 43 w 110"/>
                  <a:gd name="T39" fmla="*/ 69 h 196"/>
                  <a:gd name="T40" fmla="*/ 40 w 110"/>
                  <a:gd name="T41" fmla="*/ 66 h 196"/>
                  <a:gd name="T42" fmla="*/ 40 w 110"/>
                  <a:gd name="T43" fmla="*/ 66 h 196"/>
                  <a:gd name="T44" fmla="*/ 43 w 110"/>
                  <a:gd name="T45" fmla="*/ 59 h 196"/>
                  <a:gd name="T46" fmla="*/ 46 w 110"/>
                  <a:gd name="T47" fmla="*/ 56 h 196"/>
                  <a:gd name="T48" fmla="*/ 56 w 110"/>
                  <a:gd name="T49" fmla="*/ 53 h 196"/>
                  <a:gd name="T50" fmla="*/ 56 w 110"/>
                  <a:gd name="T51" fmla="*/ 53 h 196"/>
                  <a:gd name="T52" fmla="*/ 70 w 110"/>
                  <a:gd name="T53" fmla="*/ 56 h 196"/>
                  <a:gd name="T54" fmla="*/ 80 w 110"/>
                  <a:gd name="T55" fmla="*/ 59 h 196"/>
                  <a:gd name="T56" fmla="*/ 90 w 110"/>
                  <a:gd name="T57" fmla="*/ 66 h 196"/>
                  <a:gd name="T58" fmla="*/ 106 w 110"/>
                  <a:gd name="T59" fmla="*/ 36 h 196"/>
                  <a:gd name="T60" fmla="*/ 106 w 110"/>
                  <a:gd name="T61" fmla="*/ 36 h 196"/>
                  <a:gd name="T62" fmla="*/ 96 w 110"/>
                  <a:gd name="T63" fmla="*/ 30 h 196"/>
                  <a:gd name="T64" fmla="*/ 83 w 110"/>
                  <a:gd name="T65" fmla="*/ 23 h 196"/>
                  <a:gd name="T66" fmla="*/ 66 w 110"/>
                  <a:gd name="T67" fmla="*/ 20 h 196"/>
                  <a:gd name="T68" fmla="*/ 66 w 110"/>
                  <a:gd name="T69" fmla="*/ 0 h 196"/>
                  <a:gd name="T70" fmla="*/ 43 w 110"/>
                  <a:gd name="T71" fmla="*/ 0 h 196"/>
                  <a:gd name="T72" fmla="*/ 43 w 110"/>
                  <a:gd name="T73" fmla="*/ 20 h 196"/>
                  <a:gd name="T74" fmla="*/ 43 w 110"/>
                  <a:gd name="T75" fmla="*/ 20 h 196"/>
                  <a:gd name="T76" fmla="*/ 26 w 110"/>
                  <a:gd name="T77" fmla="*/ 26 h 196"/>
                  <a:gd name="T78" fmla="*/ 13 w 110"/>
                  <a:gd name="T79" fmla="*/ 36 h 196"/>
                  <a:gd name="T80" fmla="*/ 7 w 110"/>
                  <a:gd name="T81" fmla="*/ 49 h 196"/>
                  <a:gd name="T82" fmla="*/ 3 w 110"/>
                  <a:gd name="T83" fmla="*/ 66 h 196"/>
                  <a:gd name="T84" fmla="*/ 3 w 110"/>
                  <a:gd name="T85" fmla="*/ 66 h 196"/>
                  <a:gd name="T86" fmla="*/ 7 w 110"/>
                  <a:gd name="T87" fmla="*/ 79 h 196"/>
                  <a:gd name="T88" fmla="*/ 13 w 110"/>
                  <a:gd name="T89" fmla="*/ 93 h 196"/>
                  <a:gd name="T90" fmla="*/ 23 w 110"/>
                  <a:gd name="T91" fmla="*/ 103 h 196"/>
                  <a:gd name="T92" fmla="*/ 36 w 110"/>
                  <a:gd name="T93" fmla="*/ 109 h 196"/>
                  <a:gd name="T94" fmla="*/ 63 w 110"/>
                  <a:gd name="T95" fmla="*/ 119 h 196"/>
                  <a:gd name="T96" fmla="*/ 70 w 110"/>
                  <a:gd name="T97" fmla="*/ 126 h 196"/>
                  <a:gd name="T98" fmla="*/ 73 w 110"/>
                  <a:gd name="T99" fmla="*/ 129 h 196"/>
                  <a:gd name="T100" fmla="*/ 73 w 110"/>
                  <a:gd name="T101" fmla="*/ 129 h 196"/>
                  <a:gd name="T102" fmla="*/ 70 w 110"/>
                  <a:gd name="T103" fmla="*/ 136 h 196"/>
                  <a:gd name="T104" fmla="*/ 66 w 110"/>
                  <a:gd name="T105" fmla="*/ 139 h 196"/>
                  <a:gd name="T106" fmla="*/ 56 w 110"/>
                  <a:gd name="T107" fmla="*/ 143 h 196"/>
                  <a:gd name="T108" fmla="*/ 56 w 110"/>
                  <a:gd name="T109" fmla="*/ 143 h 196"/>
                  <a:gd name="T110" fmla="*/ 43 w 110"/>
                  <a:gd name="T111" fmla="*/ 139 h 196"/>
                  <a:gd name="T112" fmla="*/ 30 w 110"/>
                  <a:gd name="T113" fmla="*/ 136 h 196"/>
                  <a:gd name="T114" fmla="*/ 20 w 110"/>
                  <a:gd name="T115" fmla="*/ 126 h 196"/>
                  <a:gd name="T116" fmla="*/ 0 w 110"/>
                  <a:gd name="T117" fmla="*/ 15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0" h="196">
                    <a:moveTo>
                      <a:pt x="0" y="156"/>
                    </a:moveTo>
                    <a:lnTo>
                      <a:pt x="0" y="156"/>
                    </a:lnTo>
                    <a:lnTo>
                      <a:pt x="10" y="166"/>
                    </a:lnTo>
                    <a:lnTo>
                      <a:pt x="26" y="173"/>
                    </a:lnTo>
                    <a:lnTo>
                      <a:pt x="43" y="176"/>
                    </a:lnTo>
                    <a:lnTo>
                      <a:pt x="43" y="196"/>
                    </a:lnTo>
                    <a:lnTo>
                      <a:pt x="66" y="196"/>
                    </a:lnTo>
                    <a:lnTo>
                      <a:pt x="66" y="176"/>
                    </a:lnTo>
                    <a:lnTo>
                      <a:pt x="66" y="176"/>
                    </a:lnTo>
                    <a:lnTo>
                      <a:pt x="86" y="169"/>
                    </a:lnTo>
                    <a:lnTo>
                      <a:pt x="100" y="159"/>
                    </a:lnTo>
                    <a:lnTo>
                      <a:pt x="106" y="146"/>
                    </a:lnTo>
                    <a:lnTo>
                      <a:pt x="110" y="129"/>
                    </a:lnTo>
                    <a:lnTo>
                      <a:pt x="110" y="129"/>
                    </a:lnTo>
                    <a:lnTo>
                      <a:pt x="106" y="113"/>
                    </a:lnTo>
                    <a:lnTo>
                      <a:pt x="100" y="103"/>
                    </a:lnTo>
                    <a:lnTo>
                      <a:pt x="90" y="93"/>
                    </a:lnTo>
                    <a:lnTo>
                      <a:pt x="76" y="86"/>
                    </a:lnTo>
                    <a:lnTo>
                      <a:pt x="50" y="76"/>
                    </a:lnTo>
                    <a:lnTo>
                      <a:pt x="43" y="69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43" y="59"/>
                    </a:lnTo>
                    <a:lnTo>
                      <a:pt x="46" y="56"/>
                    </a:lnTo>
                    <a:lnTo>
                      <a:pt x="56" y="53"/>
                    </a:lnTo>
                    <a:lnTo>
                      <a:pt x="56" y="53"/>
                    </a:lnTo>
                    <a:lnTo>
                      <a:pt x="70" y="56"/>
                    </a:lnTo>
                    <a:lnTo>
                      <a:pt x="80" y="59"/>
                    </a:lnTo>
                    <a:lnTo>
                      <a:pt x="90" y="66"/>
                    </a:lnTo>
                    <a:lnTo>
                      <a:pt x="106" y="36"/>
                    </a:lnTo>
                    <a:lnTo>
                      <a:pt x="106" y="36"/>
                    </a:lnTo>
                    <a:lnTo>
                      <a:pt x="96" y="30"/>
                    </a:lnTo>
                    <a:lnTo>
                      <a:pt x="83" y="23"/>
                    </a:lnTo>
                    <a:lnTo>
                      <a:pt x="66" y="20"/>
                    </a:lnTo>
                    <a:lnTo>
                      <a:pt x="66" y="0"/>
                    </a:lnTo>
                    <a:lnTo>
                      <a:pt x="43" y="0"/>
                    </a:lnTo>
                    <a:lnTo>
                      <a:pt x="43" y="20"/>
                    </a:lnTo>
                    <a:lnTo>
                      <a:pt x="43" y="20"/>
                    </a:lnTo>
                    <a:lnTo>
                      <a:pt x="26" y="26"/>
                    </a:lnTo>
                    <a:lnTo>
                      <a:pt x="13" y="36"/>
                    </a:lnTo>
                    <a:lnTo>
                      <a:pt x="7" y="49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7" y="79"/>
                    </a:lnTo>
                    <a:lnTo>
                      <a:pt x="13" y="93"/>
                    </a:lnTo>
                    <a:lnTo>
                      <a:pt x="23" y="103"/>
                    </a:lnTo>
                    <a:lnTo>
                      <a:pt x="36" y="109"/>
                    </a:lnTo>
                    <a:lnTo>
                      <a:pt x="63" y="119"/>
                    </a:lnTo>
                    <a:lnTo>
                      <a:pt x="70" y="126"/>
                    </a:lnTo>
                    <a:lnTo>
                      <a:pt x="73" y="129"/>
                    </a:lnTo>
                    <a:lnTo>
                      <a:pt x="73" y="129"/>
                    </a:lnTo>
                    <a:lnTo>
                      <a:pt x="70" y="136"/>
                    </a:lnTo>
                    <a:lnTo>
                      <a:pt x="66" y="139"/>
                    </a:lnTo>
                    <a:lnTo>
                      <a:pt x="56" y="143"/>
                    </a:lnTo>
                    <a:lnTo>
                      <a:pt x="56" y="143"/>
                    </a:lnTo>
                    <a:lnTo>
                      <a:pt x="43" y="139"/>
                    </a:lnTo>
                    <a:lnTo>
                      <a:pt x="30" y="136"/>
                    </a:lnTo>
                    <a:lnTo>
                      <a:pt x="20" y="12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4"/>
              <p:cNvSpPr>
                <a:spLocks noEditPoints="1"/>
              </p:cNvSpPr>
              <p:nvPr/>
            </p:nvSpPr>
            <p:spPr bwMode="auto">
              <a:xfrm>
                <a:off x="3921" y="2043"/>
                <a:ext cx="226" cy="203"/>
              </a:xfrm>
              <a:custGeom>
                <a:avLst/>
                <a:gdLst>
                  <a:gd name="T0" fmla="*/ 87 w 226"/>
                  <a:gd name="T1" fmla="*/ 170 h 203"/>
                  <a:gd name="T2" fmla="*/ 103 w 226"/>
                  <a:gd name="T3" fmla="*/ 163 h 203"/>
                  <a:gd name="T4" fmla="*/ 103 w 226"/>
                  <a:gd name="T5" fmla="*/ 170 h 203"/>
                  <a:gd name="T6" fmla="*/ 157 w 226"/>
                  <a:gd name="T7" fmla="*/ 163 h 203"/>
                  <a:gd name="T8" fmla="*/ 140 w 226"/>
                  <a:gd name="T9" fmla="*/ 163 h 203"/>
                  <a:gd name="T10" fmla="*/ 173 w 226"/>
                  <a:gd name="T11" fmla="*/ 160 h 203"/>
                  <a:gd name="T12" fmla="*/ 140 w 226"/>
                  <a:gd name="T13" fmla="*/ 153 h 203"/>
                  <a:gd name="T14" fmla="*/ 123 w 226"/>
                  <a:gd name="T15" fmla="*/ 153 h 203"/>
                  <a:gd name="T16" fmla="*/ 87 w 226"/>
                  <a:gd name="T17" fmla="*/ 160 h 203"/>
                  <a:gd name="T18" fmla="*/ 70 w 226"/>
                  <a:gd name="T19" fmla="*/ 160 h 203"/>
                  <a:gd name="T20" fmla="*/ 33 w 226"/>
                  <a:gd name="T21" fmla="*/ 153 h 203"/>
                  <a:gd name="T22" fmla="*/ 50 w 226"/>
                  <a:gd name="T23" fmla="*/ 170 h 203"/>
                  <a:gd name="T24" fmla="*/ 50 w 226"/>
                  <a:gd name="T25" fmla="*/ 177 h 203"/>
                  <a:gd name="T26" fmla="*/ 70 w 226"/>
                  <a:gd name="T27" fmla="*/ 177 h 203"/>
                  <a:gd name="T28" fmla="*/ 103 w 226"/>
                  <a:gd name="T29" fmla="*/ 170 h 203"/>
                  <a:gd name="T30" fmla="*/ 123 w 226"/>
                  <a:gd name="T31" fmla="*/ 170 h 203"/>
                  <a:gd name="T32" fmla="*/ 157 w 226"/>
                  <a:gd name="T33" fmla="*/ 177 h 203"/>
                  <a:gd name="T34" fmla="*/ 173 w 226"/>
                  <a:gd name="T35" fmla="*/ 177 h 203"/>
                  <a:gd name="T36" fmla="*/ 173 w 226"/>
                  <a:gd name="T37" fmla="*/ 170 h 203"/>
                  <a:gd name="T38" fmla="*/ 193 w 226"/>
                  <a:gd name="T39" fmla="*/ 153 h 203"/>
                  <a:gd name="T40" fmla="*/ 10 w 226"/>
                  <a:gd name="T41" fmla="*/ 183 h 203"/>
                  <a:gd name="T42" fmla="*/ 24 w 226"/>
                  <a:gd name="T43" fmla="*/ 147 h 203"/>
                  <a:gd name="T44" fmla="*/ 213 w 226"/>
                  <a:gd name="T45" fmla="*/ 163 h 203"/>
                  <a:gd name="T46" fmla="*/ 220 w 226"/>
                  <a:gd name="T47" fmla="*/ 197 h 203"/>
                  <a:gd name="T48" fmla="*/ 20 w 226"/>
                  <a:gd name="T49" fmla="*/ 140 h 203"/>
                  <a:gd name="T50" fmla="*/ 4 w 226"/>
                  <a:gd name="T51" fmla="*/ 173 h 203"/>
                  <a:gd name="T52" fmla="*/ 226 w 226"/>
                  <a:gd name="T53" fmla="*/ 203 h 203"/>
                  <a:gd name="T54" fmla="*/ 223 w 226"/>
                  <a:gd name="T55" fmla="*/ 173 h 203"/>
                  <a:gd name="T56" fmla="*/ 57 w 226"/>
                  <a:gd name="T57" fmla="*/ 113 h 203"/>
                  <a:gd name="T58" fmla="*/ 43 w 226"/>
                  <a:gd name="T59" fmla="*/ 110 h 203"/>
                  <a:gd name="T60" fmla="*/ 40 w 226"/>
                  <a:gd name="T61" fmla="*/ 34 h 203"/>
                  <a:gd name="T62" fmla="*/ 57 w 226"/>
                  <a:gd name="T63" fmla="*/ 20 h 203"/>
                  <a:gd name="T64" fmla="*/ 187 w 226"/>
                  <a:gd name="T65" fmla="*/ 20 h 203"/>
                  <a:gd name="T66" fmla="*/ 187 w 226"/>
                  <a:gd name="T67" fmla="*/ 34 h 203"/>
                  <a:gd name="T68" fmla="*/ 187 w 226"/>
                  <a:gd name="T69" fmla="*/ 107 h 203"/>
                  <a:gd name="T70" fmla="*/ 173 w 226"/>
                  <a:gd name="T71" fmla="*/ 113 h 203"/>
                  <a:gd name="T72" fmla="*/ 57 w 226"/>
                  <a:gd name="T73" fmla="*/ 14 h 203"/>
                  <a:gd name="T74" fmla="*/ 37 w 226"/>
                  <a:gd name="T75" fmla="*/ 17 h 203"/>
                  <a:gd name="T76" fmla="*/ 33 w 226"/>
                  <a:gd name="T77" fmla="*/ 34 h 203"/>
                  <a:gd name="T78" fmla="*/ 33 w 226"/>
                  <a:gd name="T79" fmla="*/ 110 h 203"/>
                  <a:gd name="T80" fmla="*/ 43 w 226"/>
                  <a:gd name="T81" fmla="*/ 117 h 203"/>
                  <a:gd name="T82" fmla="*/ 173 w 226"/>
                  <a:gd name="T83" fmla="*/ 120 h 203"/>
                  <a:gd name="T84" fmla="*/ 190 w 226"/>
                  <a:gd name="T85" fmla="*/ 117 h 203"/>
                  <a:gd name="T86" fmla="*/ 197 w 226"/>
                  <a:gd name="T87" fmla="*/ 34 h 203"/>
                  <a:gd name="T88" fmla="*/ 190 w 226"/>
                  <a:gd name="T89" fmla="*/ 17 h 203"/>
                  <a:gd name="T90" fmla="*/ 173 w 226"/>
                  <a:gd name="T91" fmla="*/ 14 h 203"/>
                  <a:gd name="T92" fmla="*/ 203 w 226"/>
                  <a:gd name="T93" fmla="*/ 127 h 203"/>
                  <a:gd name="T94" fmla="*/ 210 w 226"/>
                  <a:gd name="T95" fmla="*/ 0 h 203"/>
                  <a:gd name="T96" fmla="*/ 210 w 226"/>
                  <a:gd name="T97" fmla="*/ 13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6" h="203">
                    <a:moveTo>
                      <a:pt x="70" y="163"/>
                    </a:moveTo>
                    <a:lnTo>
                      <a:pt x="87" y="163"/>
                    </a:lnTo>
                    <a:lnTo>
                      <a:pt x="87" y="170"/>
                    </a:lnTo>
                    <a:lnTo>
                      <a:pt x="70" y="170"/>
                    </a:lnTo>
                    <a:lnTo>
                      <a:pt x="70" y="163"/>
                    </a:lnTo>
                    <a:close/>
                    <a:moveTo>
                      <a:pt x="103" y="163"/>
                    </a:moveTo>
                    <a:lnTo>
                      <a:pt x="123" y="163"/>
                    </a:lnTo>
                    <a:lnTo>
                      <a:pt x="123" y="170"/>
                    </a:lnTo>
                    <a:lnTo>
                      <a:pt x="103" y="170"/>
                    </a:lnTo>
                    <a:lnTo>
                      <a:pt x="103" y="163"/>
                    </a:lnTo>
                    <a:close/>
                    <a:moveTo>
                      <a:pt x="140" y="163"/>
                    </a:moveTo>
                    <a:lnTo>
                      <a:pt x="157" y="163"/>
                    </a:lnTo>
                    <a:lnTo>
                      <a:pt x="157" y="170"/>
                    </a:lnTo>
                    <a:lnTo>
                      <a:pt x="140" y="170"/>
                    </a:lnTo>
                    <a:lnTo>
                      <a:pt x="140" y="163"/>
                    </a:lnTo>
                    <a:close/>
                    <a:moveTo>
                      <a:pt x="193" y="153"/>
                    </a:moveTo>
                    <a:lnTo>
                      <a:pt x="173" y="153"/>
                    </a:lnTo>
                    <a:lnTo>
                      <a:pt x="173" y="160"/>
                    </a:lnTo>
                    <a:lnTo>
                      <a:pt x="157" y="160"/>
                    </a:lnTo>
                    <a:lnTo>
                      <a:pt x="157" y="153"/>
                    </a:lnTo>
                    <a:lnTo>
                      <a:pt x="140" y="153"/>
                    </a:lnTo>
                    <a:lnTo>
                      <a:pt x="140" y="160"/>
                    </a:lnTo>
                    <a:lnTo>
                      <a:pt x="123" y="160"/>
                    </a:lnTo>
                    <a:lnTo>
                      <a:pt x="123" y="153"/>
                    </a:lnTo>
                    <a:lnTo>
                      <a:pt x="103" y="153"/>
                    </a:lnTo>
                    <a:lnTo>
                      <a:pt x="103" y="160"/>
                    </a:lnTo>
                    <a:lnTo>
                      <a:pt x="87" y="160"/>
                    </a:lnTo>
                    <a:lnTo>
                      <a:pt x="87" y="153"/>
                    </a:lnTo>
                    <a:lnTo>
                      <a:pt x="70" y="153"/>
                    </a:lnTo>
                    <a:lnTo>
                      <a:pt x="70" y="160"/>
                    </a:lnTo>
                    <a:lnTo>
                      <a:pt x="50" y="160"/>
                    </a:lnTo>
                    <a:lnTo>
                      <a:pt x="50" y="153"/>
                    </a:lnTo>
                    <a:lnTo>
                      <a:pt x="33" y="153"/>
                    </a:lnTo>
                    <a:lnTo>
                      <a:pt x="33" y="160"/>
                    </a:lnTo>
                    <a:lnTo>
                      <a:pt x="50" y="160"/>
                    </a:lnTo>
                    <a:lnTo>
                      <a:pt x="50" y="170"/>
                    </a:lnTo>
                    <a:lnTo>
                      <a:pt x="33" y="170"/>
                    </a:lnTo>
                    <a:lnTo>
                      <a:pt x="33" y="177"/>
                    </a:lnTo>
                    <a:lnTo>
                      <a:pt x="50" y="177"/>
                    </a:lnTo>
                    <a:lnTo>
                      <a:pt x="50" y="170"/>
                    </a:lnTo>
                    <a:lnTo>
                      <a:pt x="70" y="170"/>
                    </a:lnTo>
                    <a:lnTo>
                      <a:pt x="70" y="177"/>
                    </a:lnTo>
                    <a:lnTo>
                      <a:pt x="87" y="177"/>
                    </a:lnTo>
                    <a:lnTo>
                      <a:pt x="87" y="170"/>
                    </a:lnTo>
                    <a:lnTo>
                      <a:pt x="103" y="170"/>
                    </a:lnTo>
                    <a:lnTo>
                      <a:pt x="103" y="177"/>
                    </a:lnTo>
                    <a:lnTo>
                      <a:pt x="123" y="177"/>
                    </a:lnTo>
                    <a:lnTo>
                      <a:pt x="123" y="170"/>
                    </a:lnTo>
                    <a:lnTo>
                      <a:pt x="140" y="170"/>
                    </a:lnTo>
                    <a:lnTo>
                      <a:pt x="140" y="177"/>
                    </a:lnTo>
                    <a:lnTo>
                      <a:pt x="157" y="177"/>
                    </a:lnTo>
                    <a:lnTo>
                      <a:pt x="157" y="170"/>
                    </a:lnTo>
                    <a:lnTo>
                      <a:pt x="173" y="170"/>
                    </a:lnTo>
                    <a:lnTo>
                      <a:pt x="173" y="177"/>
                    </a:lnTo>
                    <a:lnTo>
                      <a:pt x="193" y="177"/>
                    </a:lnTo>
                    <a:lnTo>
                      <a:pt x="193" y="170"/>
                    </a:lnTo>
                    <a:lnTo>
                      <a:pt x="173" y="170"/>
                    </a:lnTo>
                    <a:lnTo>
                      <a:pt x="173" y="160"/>
                    </a:lnTo>
                    <a:lnTo>
                      <a:pt x="193" y="160"/>
                    </a:lnTo>
                    <a:lnTo>
                      <a:pt x="193" y="153"/>
                    </a:lnTo>
                    <a:close/>
                    <a:moveTo>
                      <a:pt x="10" y="197"/>
                    </a:moveTo>
                    <a:lnTo>
                      <a:pt x="10" y="183"/>
                    </a:lnTo>
                    <a:lnTo>
                      <a:pt x="10" y="183"/>
                    </a:lnTo>
                    <a:lnTo>
                      <a:pt x="10" y="177"/>
                    </a:lnTo>
                    <a:lnTo>
                      <a:pt x="14" y="163"/>
                    </a:lnTo>
                    <a:lnTo>
                      <a:pt x="24" y="147"/>
                    </a:lnTo>
                    <a:lnTo>
                      <a:pt x="203" y="147"/>
                    </a:lnTo>
                    <a:lnTo>
                      <a:pt x="213" y="163"/>
                    </a:lnTo>
                    <a:lnTo>
                      <a:pt x="213" y="163"/>
                    </a:lnTo>
                    <a:lnTo>
                      <a:pt x="216" y="180"/>
                    </a:lnTo>
                    <a:lnTo>
                      <a:pt x="220" y="193"/>
                    </a:lnTo>
                    <a:lnTo>
                      <a:pt x="220" y="197"/>
                    </a:lnTo>
                    <a:lnTo>
                      <a:pt x="10" y="197"/>
                    </a:lnTo>
                    <a:close/>
                    <a:moveTo>
                      <a:pt x="210" y="140"/>
                    </a:moveTo>
                    <a:lnTo>
                      <a:pt x="20" y="14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4" y="173"/>
                    </a:lnTo>
                    <a:lnTo>
                      <a:pt x="0" y="190"/>
                    </a:lnTo>
                    <a:lnTo>
                      <a:pt x="0" y="203"/>
                    </a:lnTo>
                    <a:lnTo>
                      <a:pt x="226" y="203"/>
                    </a:lnTo>
                    <a:lnTo>
                      <a:pt x="226" y="190"/>
                    </a:lnTo>
                    <a:lnTo>
                      <a:pt x="226" y="190"/>
                    </a:lnTo>
                    <a:lnTo>
                      <a:pt x="223" y="173"/>
                    </a:lnTo>
                    <a:lnTo>
                      <a:pt x="220" y="160"/>
                    </a:lnTo>
                    <a:lnTo>
                      <a:pt x="210" y="140"/>
                    </a:lnTo>
                    <a:close/>
                    <a:moveTo>
                      <a:pt x="57" y="113"/>
                    </a:moveTo>
                    <a:lnTo>
                      <a:pt x="57" y="113"/>
                    </a:lnTo>
                    <a:lnTo>
                      <a:pt x="43" y="110"/>
                    </a:lnTo>
                    <a:lnTo>
                      <a:pt x="43" y="110"/>
                    </a:lnTo>
                    <a:lnTo>
                      <a:pt x="40" y="97"/>
                    </a:lnTo>
                    <a:lnTo>
                      <a:pt x="40" y="34"/>
                    </a:lnTo>
                    <a:lnTo>
                      <a:pt x="40" y="34"/>
                    </a:lnTo>
                    <a:lnTo>
                      <a:pt x="43" y="20"/>
                    </a:lnTo>
                    <a:lnTo>
                      <a:pt x="43" y="20"/>
                    </a:lnTo>
                    <a:lnTo>
                      <a:pt x="57" y="20"/>
                    </a:lnTo>
                    <a:lnTo>
                      <a:pt x="173" y="20"/>
                    </a:lnTo>
                    <a:lnTo>
                      <a:pt x="173" y="20"/>
                    </a:lnTo>
                    <a:lnTo>
                      <a:pt x="187" y="20"/>
                    </a:lnTo>
                    <a:lnTo>
                      <a:pt x="187" y="20"/>
                    </a:lnTo>
                    <a:lnTo>
                      <a:pt x="187" y="27"/>
                    </a:lnTo>
                    <a:lnTo>
                      <a:pt x="187" y="34"/>
                    </a:lnTo>
                    <a:lnTo>
                      <a:pt x="187" y="97"/>
                    </a:lnTo>
                    <a:lnTo>
                      <a:pt x="187" y="97"/>
                    </a:lnTo>
                    <a:lnTo>
                      <a:pt x="187" y="107"/>
                    </a:lnTo>
                    <a:lnTo>
                      <a:pt x="187" y="110"/>
                    </a:lnTo>
                    <a:lnTo>
                      <a:pt x="187" y="110"/>
                    </a:lnTo>
                    <a:lnTo>
                      <a:pt x="173" y="113"/>
                    </a:lnTo>
                    <a:lnTo>
                      <a:pt x="57" y="113"/>
                    </a:lnTo>
                    <a:close/>
                    <a:moveTo>
                      <a:pt x="173" y="14"/>
                    </a:moveTo>
                    <a:lnTo>
                      <a:pt x="57" y="14"/>
                    </a:lnTo>
                    <a:lnTo>
                      <a:pt x="57" y="14"/>
                    </a:lnTo>
                    <a:lnTo>
                      <a:pt x="43" y="14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33" y="24"/>
                    </a:lnTo>
                    <a:lnTo>
                      <a:pt x="33" y="34"/>
                    </a:lnTo>
                    <a:lnTo>
                      <a:pt x="33" y="97"/>
                    </a:lnTo>
                    <a:lnTo>
                      <a:pt x="33" y="97"/>
                    </a:lnTo>
                    <a:lnTo>
                      <a:pt x="33" y="110"/>
                    </a:lnTo>
                    <a:lnTo>
                      <a:pt x="37" y="117"/>
                    </a:lnTo>
                    <a:lnTo>
                      <a:pt x="37" y="117"/>
                    </a:lnTo>
                    <a:lnTo>
                      <a:pt x="43" y="117"/>
                    </a:lnTo>
                    <a:lnTo>
                      <a:pt x="57" y="120"/>
                    </a:lnTo>
                    <a:lnTo>
                      <a:pt x="173" y="120"/>
                    </a:lnTo>
                    <a:lnTo>
                      <a:pt x="173" y="120"/>
                    </a:lnTo>
                    <a:lnTo>
                      <a:pt x="183" y="117"/>
                    </a:lnTo>
                    <a:lnTo>
                      <a:pt x="190" y="117"/>
                    </a:lnTo>
                    <a:lnTo>
                      <a:pt x="190" y="117"/>
                    </a:lnTo>
                    <a:lnTo>
                      <a:pt x="193" y="110"/>
                    </a:lnTo>
                    <a:lnTo>
                      <a:pt x="197" y="97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3" y="24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7" y="14"/>
                    </a:lnTo>
                    <a:lnTo>
                      <a:pt x="173" y="14"/>
                    </a:lnTo>
                    <a:close/>
                    <a:moveTo>
                      <a:pt x="27" y="7"/>
                    </a:moveTo>
                    <a:lnTo>
                      <a:pt x="203" y="7"/>
                    </a:lnTo>
                    <a:lnTo>
                      <a:pt x="203" y="127"/>
                    </a:lnTo>
                    <a:lnTo>
                      <a:pt x="27" y="127"/>
                    </a:lnTo>
                    <a:lnTo>
                      <a:pt x="27" y="7"/>
                    </a:lnTo>
                    <a:close/>
                    <a:moveTo>
                      <a:pt x="210" y="0"/>
                    </a:moveTo>
                    <a:lnTo>
                      <a:pt x="20" y="0"/>
                    </a:lnTo>
                    <a:lnTo>
                      <a:pt x="20" y="133"/>
                    </a:lnTo>
                    <a:lnTo>
                      <a:pt x="210" y="133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3991" y="2206"/>
                <a:ext cx="17" cy="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4024" y="2206"/>
                <a:ext cx="20" cy="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4061" y="2206"/>
                <a:ext cx="17" cy="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3954" y="2196"/>
                <a:ext cx="160" cy="24"/>
              </a:xfrm>
              <a:custGeom>
                <a:avLst/>
                <a:gdLst>
                  <a:gd name="T0" fmla="*/ 160 w 160"/>
                  <a:gd name="T1" fmla="*/ 0 h 24"/>
                  <a:gd name="T2" fmla="*/ 140 w 160"/>
                  <a:gd name="T3" fmla="*/ 0 h 24"/>
                  <a:gd name="T4" fmla="*/ 140 w 160"/>
                  <a:gd name="T5" fmla="*/ 7 h 24"/>
                  <a:gd name="T6" fmla="*/ 124 w 160"/>
                  <a:gd name="T7" fmla="*/ 7 h 24"/>
                  <a:gd name="T8" fmla="*/ 124 w 160"/>
                  <a:gd name="T9" fmla="*/ 0 h 24"/>
                  <a:gd name="T10" fmla="*/ 107 w 160"/>
                  <a:gd name="T11" fmla="*/ 0 h 24"/>
                  <a:gd name="T12" fmla="*/ 107 w 160"/>
                  <a:gd name="T13" fmla="*/ 7 h 24"/>
                  <a:gd name="T14" fmla="*/ 90 w 160"/>
                  <a:gd name="T15" fmla="*/ 7 h 24"/>
                  <a:gd name="T16" fmla="*/ 90 w 160"/>
                  <a:gd name="T17" fmla="*/ 0 h 24"/>
                  <a:gd name="T18" fmla="*/ 70 w 160"/>
                  <a:gd name="T19" fmla="*/ 0 h 24"/>
                  <a:gd name="T20" fmla="*/ 70 w 160"/>
                  <a:gd name="T21" fmla="*/ 7 h 24"/>
                  <a:gd name="T22" fmla="*/ 54 w 160"/>
                  <a:gd name="T23" fmla="*/ 7 h 24"/>
                  <a:gd name="T24" fmla="*/ 54 w 160"/>
                  <a:gd name="T25" fmla="*/ 0 h 24"/>
                  <a:gd name="T26" fmla="*/ 37 w 160"/>
                  <a:gd name="T27" fmla="*/ 0 h 24"/>
                  <a:gd name="T28" fmla="*/ 37 w 160"/>
                  <a:gd name="T29" fmla="*/ 7 h 24"/>
                  <a:gd name="T30" fmla="*/ 17 w 160"/>
                  <a:gd name="T31" fmla="*/ 7 h 24"/>
                  <a:gd name="T32" fmla="*/ 17 w 160"/>
                  <a:gd name="T33" fmla="*/ 0 h 24"/>
                  <a:gd name="T34" fmla="*/ 0 w 160"/>
                  <a:gd name="T35" fmla="*/ 0 h 24"/>
                  <a:gd name="T36" fmla="*/ 0 w 160"/>
                  <a:gd name="T37" fmla="*/ 7 h 24"/>
                  <a:gd name="T38" fmla="*/ 17 w 160"/>
                  <a:gd name="T39" fmla="*/ 7 h 24"/>
                  <a:gd name="T40" fmla="*/ 17 w 160"/>
                  <a:gd name="T41" fmla="*/ 17 h 24"/>
                  <a:gd name="T42" fmla="*/ 0 w 160"/>
                  <a:gd name="T43" fmla="*/ 17 h 24"/>
                  <a:gd name="T44" fmla="*/ 0 w 160"/>
                  <a:gd name="T45" fmla="*/ 24 h 24"/>
                  <a:gd name="T46" fmla="*/ 17 w 160"/>
                  <a:gd name="T47" fmla="*/ 24 h 24"/>
                  <a:gd name="T48" fmla="*/ 17 w 160"/>
                  <a:gd name="T49" fmla="*/ 17 h 24"/>
                  <a:gd name="T50" fmla="*/ 37 w 160"/>
                  <a:gd name="T51" fmla="*/ 17 h 24"/>
                  <a:gd name="T52" fmla="*/ 37 w 160"/>
                  <a:gd name="T53" fmla="*/ 24 h 24"/>
                  <a:gd name="T54" fmla="*/ 54 w 160"/>
                  <a:gd name="T55" fmla="*/ 24 h 24"/>
                  <a:gd name="T56" fmla="*/ 54 w 160"/>
                  <a:gd name="T57" fmla="*/ 17 h 24"/>
                  <a:gd name="T58" fmla="*/ 70 w 160"/>
                  <a:gd name="T59" fmla="*/ 17 h 24"/>
                  <a:gd name="T60" fmla="*/ 70 w 160"/>
                  <a:gd name="T61" fmla="*/ 24 h 24"/>
                  <a:gd name="T62" fmla="*/ 90 w 160"/>
                  <a:gd name="T63" fmla="*/ 24 h 24"/>
                  <a:gd name="T64" fmla="*/ 90 w 160"/>
                  <a:gd name="T65" fmla="*/ 17 h 24"/>
                  <a:gd name="T66" fmla="*/ 107 w 160"/>
                  <a:gd name="T67" fmla="*/ 17 h 24"/>
                  <a:gd name="T68" fmla="*/ 107 w 160"/>
                  <a:gd name="T69" fmla="*/ 24 h 24"/>
                  <a:gd name="T70" fmla="*/ 124 w 160"/>
                  <a:gd name="T71" fmla="*/ 24 h 24"/>
                  <a:gd name="T72" fmla="*/ 124 w 160"/>
                  <a:gd name="T73" fmla="*/ 17 h 24"/>
                  <a:gd name="T74" fmla="*/ 140 w 160"/>
                  <a:gd name="T75" fmla="*/ 17 h 24"/>
                  <a:gd name="T76" fmla="*/ 140 w 160"/>
                  <a:gd name="T77" fmla="*/ 24 h 24"/>
                  <a:gd name="T78" fmla="*/ 160 w 160"/>
                  <a:gd name="T79" fmla="*/ 24 h 24"/>
                  <a:gd name="T80" fmla="*/ 160 w 160"/>
                  <a:gd name="T81" fmla="*/ 17 h 24"/>
                  <a:gd name="T82" fmla="*/ 140 w 160"/>
                  <a:gd name="T83" fmla="*/ 17 h 24"/>
                  <a:gd name="T84" fmla="*/ 140 w 160"/>
                  <a:gd name="T85" fmla="*/ 7 h 24"/>
                  <a:gd name="T86" fmla="*/ 160 w 160"/>
                  <a:gd name="T87" fmla="*/ 7 h 24"/>
                  <a:gd name="T88" fmla="*/ 160 w 160"/>
                  <a:gd name="T8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60" h="24">
                    <a:moveTo>
                      <a:pt x="160" y="0"/>
                    </a:moveTo>
                    <a:lnTo>
                      <a:pt x="140" y="0"/>
                    </a:lnTo>
                    <a:lnTo>
                      <a:pt x="140" y="7"/>
                    </a:lnTo>
                    <a:lnTo>
                      <a:pt x="124" y="7"/>
                    </a:lnTo>
                    <a:lnTo>
                      <a:pt x="124" y="0"/>
                    </a:lnTo>
                    <a:lnTo>
                      <a:pt x="107" y="0"/>
                    </a:lnTo>
                    <a:lnTo>
                      <a:pt x="107" y="7"/>
                    </a:lnTo>
                    <a:lnTo>
                      <a:pt x="90" y="7"/>
                    </a:lnTo>
                    <a:lnTo>
                      <a:pt x="90" y="0"/>
                    </a:lnTo>
                    <a:lnTo>
                      <a:pt x="70" y="0"/>
                    </a:lnTo>
                    <a:lnTo>
                      <a:pt x="70" y="7"/>
                    </a:lnTo>
                    <a:lnTo>
                      <a:pt x="54" y="7"/>
                    </a:lnTo>
                    <a:lnTo>
                      <a:pt x="54" y="0"/>
                    </a:lnTo>
                    <a:lnTo>
                      <a:pt x="37" y="0"/>
                    </a:lnTo>
                    <a:lnTo>
                      <a:pt x="37" y="7"/>
                    </a:lnTo>
                    <a:lnTo>
                      <a:pt x="17" y="7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17" y="7"/>
                    </a:lnTo>
                    <a:lnTo>
                      <a:pt x="17" y="17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17" y="24"/>
                    </a:lnTo>
                    <a:lnTo>
                      <a:pt x="17" y="17"/>
                    </a:lnTo>
                    <a:lnTo>
                      <a:pt x="37" y="17"/>
                    </a:lnTo>
                    <a:lnTo>
                      <a:pt x="37" y="24"/>
                    </a:lnTo>
                    <a:lnTo>
                      <a:pt x="54" y="24"/>
                    </a:lnTo>
                    <a:lnTo>
                      <a:pt x="54" y="17"/>
                    </a:lnTo>
                    <a:lnTo>
                      <a:pt x="70" y="17"/>
                    </a:lnTo>
                    <a:lnTo>
                      <a:pt x="70" y="24"/>
                    </a:lnTo>
                    <a:lnTo>
                      <a:pt x="90" y="24"/>
                    </a:lnTo>
                    <a:lnTo>
                      <a:pt x="90" y="17"/>
                    </a:lnTo>
                    <a:lnTo>
                      <a:pt x="107" y="17"/>
                    </a:lnTo>
                    <a:lnTo>
                      <a:pt x="107" y="24"/>
                    </a:lnTo>
                    <a:lnTo>
                      <a:pt x="124" y="24"/>
                    </a:lnTo>
                    <a:lnTo>
                      <a:pt x="124" y="17"/>
                    </a:lnTo>
                    <a:lnTo>
                      <a:pt x="140" y="17"/>
                    </a:lnTo>
                    <a:lnTo>
                      <a:pt x="140" y="24"/>
                    </a:lnTo>
                    <a:lnTo>
                      <a:pt x="160" y="24"/>
                    </a:lnTo>
                    <a:lnTo>
                      <a:pt x="160" y="17"/>
                    </a:lnTo>
                    <a:lnTo>
                      <a:pt x="140" y="17"/>
                    </a:lnTo>
                    <a:lnTo>
                      <a:pt x="140" y="7"/>
                    </a:lnTo>
                    <a:lnTo>
                      <a:pt x="160" y="7"/>
                    </a:lnTo>
                    <a:lnTo>
                      <a:pt x="16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3931" y="2190"/>
                <a:ext cx="210" cy="50"/>
              </a:xfrm>
              <a:custGeom>
                <a:avLst/>
                <a:gdLst>
                  <a:gd name="T0" fmla="*/ 0 w 210"/>
                  <a:gd name="T1" fmla="*/ 50 h 50"/>
                  <a:gd name="T2" fmla="*/ 0 w 210"/>
                  <a:gd name="T3" fmla="*/ 36 h 50"/>
                  <a:gd name="T4" fmla="*/ 0 w 210"/>
                  <a:gd name="T5" fmla="*/ 36 h 50"/>
                  <a:gd name="T6" fmla="*/ 0 w 210"/>
                  <a:gd name="T7" fmla="*/ 30 h 50"/>
                  <a:gd name="T8" fmla="*/ 4 w 210"/>
                  <a:gd name="T9" fmla="*/ 16 h 50"/>
                  <a:gd name="T10" fmla="*/ 14 w 210"/>
                  <a:gd name="T11" fmla="*/ 0 h 50"/>
                  <a:gd name="T12" fmla="*/ 193 w 210"/>
                  <a:gd name="T13" fmla="*/ 0 h 50"/>
                  <a:gd name="T14" fmla="*/ 203 w 210"/>
                  <a:gd name="T15" fmla="*/ 16 h 50"/>
                  <a:gd name="T16" fmla="*/ 203 w 210"/>
                  <a:gd name="T17" fmla="*/ 16 h 50"/>
                  <a:gd name="T18" fmla="*/ 206 w 210"/>
                  <a:gd name="T19" fmla="*/ 33 h 50"/>
                  <a:gd name="T20" fmla="*/ 210 w 210"/>
                  <a:gd name="T21" fmla="*/ 46 h 50"/>
                  <a:gd name="T22" fmla="*/ 210 w 210"/>
                  <a:gd name="T23" fmla="*/ 50 h 50"/>
                  <a:gd name="T24" fmla="*/ 0 w 210"/>
                  <a:gd name="T2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0" h="50">
                    <a:moveTo>
                      <a:pt x="0" y="50"/>
                    </a:moveTo>
                    <a:lnTo>
                      <a:pt x="0" y="36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4" y="16"/>
                    </a:lnTo>
                    <a:lnTo>
                      <a:pt x="14" y="0"/>
                    </a:lnTo>
                    <a:lnTo>
                      <a:pt x="193" y="0"/>
                    </a:lnTo>
                    <a:lnTo>
                      <a:pt x="203" y="16"/>
                    </a:lnTo>
                    <a:lnTo>
                      <a:pt x="203" y="16"/>
                    </a:lnTo>
                    <a:lnTo>
                      <a:pt x="206" y="33"/>
                    </a:lnTo>
                    <a:lnTo>
                      <a:pt x="210" y="46"/>
                    </a:lnTo>
                    <a:lnTo>
                      <a:pt x="210" y="50"/>
                    </a:lnTo>
                    <a:lnTo>
                      <a:pt x="0" y="5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3921" y="2183"/>
                <a:ext cx="226" cy="63"/>
              </a:xfrm>
              <a:custGeom>
                <a:avLst/>
                <a:gdLst>
                  <a:gd name="T0" fmla="*/ 210 w 226"/>
                  <a:gd name="T1" fmla="*/ 0 h 63"/>
                  <a:gd name="T2" fmla="*/ 20 w 226"/>
                  <a:gd name="T3" fmla="*/ 0 h 63"/>
                  <a:gd name="T4" fmla="*/ 10 w 226"/>
                  <a:gd name="T5" fmla="*/ 20 h 63"/>
                  <a:gd name="T6" fmla="*/ 10 w 226"/>
                  <a:gd name="T7" fmla="*/ 20 h 63"/>
                  <a:gd name="T8" fmla="*/ 4 w 226"/>
                  <a:gd name="T9" fmla="*/ 33 h 63"/>
                  <a:gd name="T10" fmla="*/ 0 w 226"/>
                  <a:gd name="T11" fmla="*/ 50 h 63"/>
                  <a:gd name="T12" fmla="*/ 0 w 226"/>
                  <a:gd name="T13" fmla="*/ 63 h 63"/>
                  <a:gd name="T14" fmla="*/ 226 w 226"/>
                  <a:gd name="T15" fmla="*/ 63 h 63"/>
                  <a:gd name="T16" fmla="*/ 226 w 226"/>
                  <a:gd name="T17" fmla="*/ 50 h 63"/>
                  <a:gd name="T18" fmla="*/ 226 w 226"/>
                  <a:gd name="T19" fmla="*/ 50 h 63"/>
                  <a:gd name="T20" fmla="*/ 223 w 226"/>
                  <a:gd name="T21" fmla="*/ 33 h 63"/>
                  <a:gd name="T22" fmla="*/ 220 w 226"/>
                  <a:gd name="T23" fmla="*/ 20 h 63"/>
                  <a:gd name="T24" fmla="*/ 210 w 226"/>
                  <a:gd name="T25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6" h="63">
                    <a:moveTo>
                      <a:pt x="210" y="0"/>
                    </a:moveTo>
                    <a:lnTo>
                      <a:pt x="20" y="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4" y="33"/>
                    </a:lnTo>
                    <a:lnTo>
                      <a:pt x="0" y="50"/>
                    </a:lnTo>
                    <a:lnTo>
                      <a:pt x="0" y="63"/>
                    </a:lnTo>
                    <a:lnTo>
                      <a:pt x="226" y="63"/>
                    </a:lnTo>
                    <a:lnTo>
                      <a:pt x="226" y="50"/>
                    </a:lnTo>
                    <a:lnTo>
                      <a:pt x="226" y="50"/>
                    </a:lnTo>
                    <a:lnTo>
                      <a:pt x="223" y="33"/>
                    </a:lnTo>
                    <a:lnTo>
                      <a:pt x="220" y="20"/>
                    </a:lnTo>
                    <a:lnTo>
                      <a:pt x="2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961" y="2063"/>
                <a:ext cx="147" cy="93"/>
              </a:xfrm>
              <a:custGeom>
                <a:avLst/>
                <a:gdLst>
                  <a:gd name="T0" fmla="*/ 17 w 147"/>
                  <a:gd name="T1" fmla="*/ 93 h 93"/>
                  <a:gd name="T2" fmla="*/ 17 w 147"/>
                  <a:gd name="T3" fmla="*/ 93 h 93"/>
                  <a:gd name="T4" fmla="*/ 3 w 147"/>
                  <a:gd name="T5" fmla="*/ 90 h 93"/>
                  <a:gd name="T6" fmla="*/ 3 w 147"/>
                  <a:gd name="T7" fmla="*/ 90 h 93"/>
                  <a:gd name="T8" fmla="*/ 0 w 147"/>
                  <a:gd name="T9" fmla="*/ 77 h 93"/>
                  <a:gd name="T10" fmla="*/ 0 w 147"/>
                  <a:gd name="T11" fmla="*/ 14 h 93"/>
                  <a:gd name="T12" fmla="*/ 0 w 147"/>
                  <a:gd name="T13" fmla="*/ 14 h 93"/>
                  <a:gd name="T14" fmla="*/ 3 w 147"/>
                  <a:gd name="T15" fmla="*/ 0 h 93"/>
                  <a:gd name="T16" fmla="*/ 3 w 147"/>
                  <a:gd name="T17" fmla="*/ 0 h 93"/>
                  <a:gd name="T18" fmla="*/ 17 w 147"/>
                  <a:gd name="T19" fmla="*/ 0 h 93"/>
                  <a:gd name="T20" fmla="*/ 133 w 147"/>
                  <a:gd name="T21" fmla="*/ 0 h 93"/>
                  <a:gd name="T22" fmla="*/ 133 w 147"/>
                  <a:gd name="T23" fmla="*/ 0 h 93"/>
                  <a:gd name="T24" fmla="*/ 147 w 147"/>
                  <a:gd name="T25" fmla="*/ 0 h 93"/>
                  <a:gd name="T26" fmla="*/ 147 w 147"/>
                  <a:gd name="T27" fmla="*/ 0 h 93"/>
                  <a:gd name="T28" fmla="*/ 147 w 147"/>
                  <a:gd name="T29" fmla="*/ 7 h 93"/>
                  <a:gd name="T30" fmla="*/ 147 w 147"/>
                  <a:gd name="T31" fmla="*/ 14 h 93"/>
                  <a:gd name="T32" fmla="*/ 147 w 147"/>
                  <a:gd name="T33" fmla="*/ 77 h 93"/>
                  <a:gd name="T34" fmla="*/ 147 w 147"/>
                  <a:gd name="T35" fmla="*/ 77 h 93"/>
                  <a:gd name="T36" fmla="*/ 147 w 147"/>
                  <a:gd name="T37" fmla="*/ 87 h 93"/>
                  <a:gd name="T38" fmla="*/ 147 w 147"/>
                  <a:gd name="T39" fmla="*/ 90 h 93"/>
                  <a:gd name="T40" fmla="*/ 147 w 147"/>
                  <a:gd name="T41" fmla="*/ 90 h 93"/>
                  <a:gd name="T42" fmla="*/ 133 w 147"/>
                  <a:gd name="T43" fmla="*/ 93 h 93"/>
                  <a:gd name="T44" fmla="*/ 17 w 147"/>
                  <a:gd name="T45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7" h="93">
                    <a:moveTo>
                      <a:pt x="17" y="93"/>
                    </a:moveTo>
                    <a:lnTo>
                      <a:pt x="17" y="93"/>
                    </a:lnTo>
                    <a:lnTo>
                      <a:pt x="3" y="90"/>
                    </a:lnTo>
                    <a:lnTo>
                      <a:pt x="3" y="90"/>
                    </a:lnTo>
                    <a:lnTo>
                      <a:pt x="0" y="7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7" y="0"/>
                    </a:lnTo>
                    <a:lnTo>
                      <a:pt x="133" y="0"/>
                    </a:lnTo>
                    <a:lnTo>
                      <a:pt x="133" y="0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47" y="7"/>
                    </a:lnTo>
                    <a:lnTo>
                      <a:pt x="147" y="14"/>
                    </a:lnTo>
                    <a:lnTo>
                      <a:pt x="147" y="77"/>
                    </a:lnTo>
                    <a:lnTo>
                      <a:pt x="147" y="77"/>
                    </a:lnTo>
                    <a:lnTo>
                      <a:pt x="147" y="87"/>
                    </a:lnTo>
                    <a:lnTo>
                      <a:pt x="147" y="90"/>
                    </a:lnTo>
                    <a:lnTo>
                      <a:pt x="147" y="90"/>
                    </a:lnTo>
                    <a:lnTo>
                      <a:pt x="133" y="93"/>
                    </a:lnTo>
                    <a:lnTo>
                      <a:pt x="17" y="9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3954" y="2057"/>
                <a:ext cx="164" cy="106"/>
              </a:xfrm>
              <a:custGeom>
                <a:avLst/>
                <a:gdLst>
                  <a:gd name="T0" fmla="*/ 140 w 164"/>
                  <a:gd name="T1" fmla="*/ 0 h 106"/>
                  <a:gd name="T2" fmla="*/ 24 w 164"/>
                  <a:gd name="T3" fmla="*/ 0 h 106"/>
                  <a:gd name="T4" fmla="*/ 24 w 164"/>
                  <a:gd name="T5" fmla="*/ 0 h 106"/>
                  <a:gd name="T6" fmla="*/ 10 w 164"/>
                  <a:gd name="T7" fmla="*/ 0 h 106"/>
                  <a:gd name="T8" fmla="*/ 4 w 164"/>
                  <a:gd name="T9" fmla="*/ 3 h 106"/>
                  <a:gd name="T10" fmla="*/ 4 w 164"/>
                  <a:gd name="T11" fmla="*/ 3 h 106"/>
                  <a:gd name="T12" fmla="*/ 0 w 164"/>
                  <a:gd name="T13" fmla="*/ 10 h 106"/>
                  <a:gd name="T14" fmla="*/ 0 w 164"/>
                  <a:gd name="T15" fmla="*/ 20 h 106"/>
                  <a:gd name="T16" fmla="*/ 0 w 164"/>
                  <a:gd name="T17" fmla="*/ 83 h 106"/>
                  <a:gd name="T18" fmla="*/ 0 w 164"/>
                  <a:gd name="T19" fmla="*/ 83 h 106"/>
                  <a:gd name="T20" fmla="*/ 0 w 164"/>
                  <a:gd name="T21" fmla="*/ 96 h 106"/>
                  <a:gd name="T22" fmla="*/ 4 w 164"/>
                  <a:gd name="T23" fmla="*/ 103 h 106"/>
                  <a:gd name="T24" fmla="*/ 4 w 164"/>
                  <a:gd name="T25" fmla="*/ 103 h 106"/>
                  <a:gd name="T26" fmla="*/ 10 w 164"/>
                  <a:gd name="T27" fmla="*/ 103 h 106"/>
                  <a:gd name="T28" fmla="*/ 24 w 164"/>
                  <a:gd name="T29" fmla="*/ 106 h 106"/>
                  <a:gd name="T30" fmla="*/ 140 w 164"/>
                  <a:gd name="T31" fmla="*/ 106 h 106"/>
                  <a:gd name="T32" fmla="*/ 140 w 164"/>
                  <a:gd name="T33" fmla="*/ 106 h 106"/>
                  <a:gd name="T34" fmla="*/ 150 w 164"/>
                  <a:gd name="T35" fmla="*/ 103 h 106"/>
                  <a:gd name="T36" fmla="*/ 157 w 164"/>
                  <a:gd name="T37" fmla="*/ 103 h 106"/>
                  <a:gd name="T38" fmla="*/ 157 w 164"/>
                  <a:gd name="T39" fmla="*/ 103 h 106"/>
                  <a:gd name="T40" fmla="*/ 160 w 164"/>
                  <a:gd name="T41" fmla="*/ 96 h 106"/>
                  <a:gd name="T42" fmla="*/ 164 w 164"/>
                  <a:gd name="T43" fmla="*/ 83 h 106"/>
                  <a:gd name="T44" fmla="*/ 164 w 164"/>
                  <a:gd name="T45" fmla="*/ 20 h 106"/>
                  <a:gd name="T46" fmla="*/ 164 w 164"/>
                  <a:gd name="T47" fmla="*/ 20 h 106"/>
                  <a:gd name="T48" fmla="*/ 160 w 164"/>
                  <a:gd name="T49" fmla="*/ 10 h 106"/>
                  <a:gd name="T50" fmla="*/ 157 w 164"/>
                  <a:gd name="T51" fmla="*/ 3 h 106"/>
                  <a:gd name="T52" fmla="*/ 157 w 164"/>
                  <a:gd name="T53" fmla="*/ 3 h 106"/>
                  <a:gd name="T54" fmla="*/ 154 w 164"/>
                  <a:gd name="T55" fmla="*/ 0 h 106"/>
                  <a:gd name="T56" fmla="*/ 140 w 164"/>
                  <a:gd name="T5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4" h="106">
                    <a:moveTo>
                      <a:pt x="140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1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96"/>
                    </a:lnTo>
                    <a:lnTo>
                      <a:pt x="4" y="103"/>
                    </a:lnTo>
                    <a:lnTo>
                      <a:pt x="4" y="103"/>
                    </a:lnTo>
                    <a:lnTo>
                      <a:pt x="10" y="103"/>
                    </a:lnTo>
                    <a:lnTo>
                      <a:pt x="24" y="106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50" y="103"/>
                    </a:lnTo>
                    <a:lnTo>
                      <a:pt x="157" y="103"/>
                    </a:lnTo>
                    <a:lnTo>
                      <a:pt x="157" y="103"/>
                    </a:lnTo>
                    <a:lnTo>
                      <a:pt x="160" y="96"/>
                    </a:lnTo>
                    <a:lnTo>
                      <a:pt x="164" y="83"/>
                    </a:lnTo>
                    <a:lnTo>
                      <a:pt x="164" y="20"/>
                    </a:lnTo>
                    <a:lnTo>
                      <a:pt x="164" y="20"/>
                    </a:lnTo>
                    <a:lnTo>
                      <a:pt x="160" y="10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4" y="0"/>
                    </a:lnTo>
                    <a:lnTo>
                      <a:pt x="14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3948" y="2050"/>
                <a:ext cx="1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3941" y="2043"/>
                <a:ext cx="190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5"/>
              <p:cNvSpPr>
                <a:spLocks noEditPoints="1"/>
              </p:cNvSpPr>
              <p:nvPr/>
            </p:nvSpPr>
            <p:spPr bwMode="auto">
              <a:xfrm>
                <a:off x="3332" y="2516"/>
                <a:ext cx="227" cy="153"/>
              </a:xfrm>
              <a:custGeom>
                <a:avLst/>
                <a:gdLst>
                  <a:gd name="T0" fmla="*/ 0 w 227"/>
                  <a:gd name="T1" fmla="*/ 50 h 153"/>
                  <a:gd name="T2" fmla="*/ 227 w 227"/>
                  <a:gd name="T3" fmla="*/ 40 h 153"/>
                  <a:gd name="T4" fmla="*/ 227 w 227"/>
                  <a:gd name="T5" fmla="*/ 50 h 153"/>
                  <a:gd name="T6" fmla="*/ 60 w 227"/>
                  <a:gd name="T7" fmla="*/ 133 h 153"/>
                  <a:gd name="T8" fmla="*/ 50 w 227"/>
                  <a:gd name="T9" fmla="*/ 123 h 153"/>
                  <a:gd name="T10" fmla="*/ 60 w 227"/>
                  <a:gd name="T11" fmla="*/ 113 h 153"/>
                  <a:gd name="T12" fmla="*/ 70 w 227"/>
                  <a:gd name="T13" fmla="*/ 123 h 153"/>
                  <a:gd name="T14" fmla="*/ 167 w 227"/>
                  <a:gd name="T15" fmla="*/ 133 h 153"/>
                  <a:gd name="T16" fmla="*/ 157 w 227"/>
                  <a:gd name="T17" fmla="*/ 123 h 153"/>
                  <a:gd name="T18" fmla="*/ 167 w 227"/>
                  <a:gd name="T19" fmla="*/ 113 h 153"/>
                  <a:gd name="T20" fmla="*/ 177 w 227"/>
                  <a:gd name="T21" fmla="*/ 123 h 153"/>
                  <a:gd name="T22" fmla="*/ 167 w 227"/>
                  <a:gd name="T23" fmla="*/ 133 h 153"/>
                  <a:gd name="T24" fmla="*/ 213 w 227"/>
                  <a:gd name="T25" fmla="*/ 106 h 153"/>
                  <a:gd name="T26" fmla="*/ 177 w 227"/>
                  <a:gd name="T27" fmla="*/ 113 h 153"/>
                  <a:gd name="T28" fmla="*/ 167 w 227"/>
                  <a:gd name="T29" fmla="*/ 110 h 153"/>
                  <a:gd name="T30" fmla="*/ 70 w 227"/>
                  <a:gd name="T31" fmla="*/ 113 h 153"/>
                  <a:gd name="T32" fmla="*/ 60 w 227"/>
                  <a:gd name="T33" fmla="*/ 110 h 153"/>
                  <a:gd name="T34" fmla="*/ 50 w 227"/>
                  <a:gd name="T35" fmla="*/ 113 h 153"/>
                  <a:gd name="T36" fmla="*/ 167 w 227"/>
                  <a:gd name="T37" fmla="*/ 93 h 153"/>
                  <a:gd name="T38" fmla="*/ 60 w 227"/>
                  <a:gd name="T39" fmla="*/ 93 h 153"/>
                  <a:gd name="T40" fmla="*/ 54 w 227"/>
                  <a:gd name="T41" fmla="*/ 100 h 153"/>
                  <a:gd name="T42" fmla="*/ 60 w 227"/>
                  <a:gd name="T43" fmla="*/ 77 h 153"/>
                  <a:gd name="T44" fmla="*/ 60 w 227"/>
                  <a:gd name="T45" fmla="*/ 83 h 153"/>
                  <a:gd name="T46" fmla="*/ 203 w 227"/>
                  <a:gd name="T47" fmla="*/ 77 h 153"/>
                  <a:gd name="T48" fmla="*/ 173 w 227"/>
                  <a:gd name="T49" fmla="*/ 77 h 153"/>
                  <a:gd name="T50" fmla="*/ 37 w 227"/>
                  <a:gd name="T51" fmla="*/ 30 h 153"/>
                  <a:gd name="T52" fmla="*/ 47 w 227"/>
                  <a:gd name="T53" fmla="*/ 10 h 153"/>
                  <a:gd name="T54" fmla="*/ 113 w 227"/>
                  <a:gd name="T55" fmla="*/ 7 h 153"/>
                  <a:gd name="T56" fmla="*/ 180 w 227"/>
                  <a:gd name="T57" fmla="*/ 10 h 153"/>
                  <a:gd name="T58" fmla="*/ 200 w 227"/>
                  <a:gd name="T59" fmla="*/ 53 h 153"/>
                  <a:gd name="T60" fmla="*/ 113 w 227"/>
                  <a:gd name="T61" fmla="*/ 50 h 153"/>
                  <a:gd name="T62" fmla="*/ 113 w 227"/>
                  <a:gd name="T63" fmla="*/ 0 h 153"/>
                  <a:gd name="T64" fmla="*/ 40 w 227"/>
                  <a:gd name="T65" fmla="*/ 3 h 153"/>
                  <a:gd name="T66" fmla="*/ 17 w 227"/>
                  <a:gd name="T67" fmla="*/ 103 h 153"/>
                  <a:gd name="T68" fmla="*/ 17 w 227"/>
                  <a:gd name="T69" fmla="*/ 116 h 153"/>
                  <a:gd name="T70" fmla="*/ 27 w 227"/>
                  <a:gd name="T71" fmla="*/ 153 h 153"/>
                  <a:gd name="T72" fmla="*/ 60 w 227"/>
                  <a:gd name="T73" fmla="*/ 133 h 153"/>
                  <a:gd name="T74" fmla="*/ 157 w 227"/>
                  <a:gd name="T75" fmla="*/ 123 h 153"/>
                  <a:gd name="T76" fmla="*/ 167 w 227"/>
                  <a:gd name="T77" fmla="*/ 133 h 153"/>
                  <a:gd name="T78" fmla="*/ 200 w 227"/>
                  <a:gd name="T79" fmla="*/ 123 h 153"/>
                  <a:gd name="T80" fmla="*/ 217 w 227"/>
                  <a:gd name="T81" fmla="*/ 116 h 153"/>
                  <a:gd name="T82" fmla="*/ 210 w 227"/>
                  <a:gd name="T83" fmla="*/ 73 h 153"/>
                  <a:gd name="T84" fmla="*/ 187 w 227"/>
                  <a:gd name="T85" fmla="*/ 3 h 153"/>
                  <a:gd name="T86" fmla="*/ 113 w 227"/>
                  <a:gd name="T8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7" h="153">
                    <a:moveTo>
                      <a:pt x="24" y="40"/>
                    </a:moveTo>
                    <a:lnTo>
                      <a:pt x="0" y="40"/>
                    </a:lnTo>
                    <a:lnTo>
                      <a:pt x="0" y="50"/>
                    </a:lnTo>
                    <a:lnTo>
                      <a:pt x="17" y="60"/>
                    </a:lnTo>
                    <a:lnTo>
                      <a:pt x="24" y="40"/>
                    </a:lnTo>
                    <a:close/>
                    <a:moveTo>
                      <a:pt x="227" y="40"/>
                    </a:moveTo>
                    <a:lnTo>
                      <a:pt x="203" y="40"/>
                    </a:lnTo>
                    <a:lnTo>
                      <a:pt x="213" y="60"/>
                    </a:lnTo>
                    <a:lnTo>
                      <a:pt x="227" y="50"/>
                    </a:lnTo>
                    <a:lnTo>
                      <a:pt x="227" y="40"/>
                    </a:lnTo>
                    <a:close/>
                    <a:moveTo>
                      <a:pt x="60" y="133"/>
                    </a:moveTo>
                    <a:lnTo>
                      <a:pt x="60" y="133"/>
                    </a:lnTo>
                    <a:lnTo>
                      <a:pt x="54" y="130"/>
                    </a:lnTo>
                    <a:lnTo>
                      <a:pt x="50" y="123"/>
                    </a:lnTo>
                    <a:lnTo>
                      <a:pt x="50" y="123"/>
                    </a:lnTo>
                    <a:lnTo>
                      <a:pt x="54" y="113"/>
                    </a:lnTo>
                    <a:lnTo>
                      <a:pt x="60" y="113"/>
                    </a:lnTo>
                    <a:lnTo>
                      <a:pt x="60" y="113"/>
                    </a:lnTo>
                    <a:lnTo>
                      <a:pt x="67" y="113"/>
                    </a:lnTo>
                    <a:lnTo>
                      <a:pt x="70" y="123"/>
                    </a:lnTo>
                    <a:lnTo>
                      <a:pt x="70" y="123"/>
                    </a:lnTo>
                    <a:lnTo>
                      <a:pt x="67" y="130"/>
                    </a:lnTo>
                    <a:lnTo>
                      <a:pt x="60" y="133"/>
                    </a:lnTo>
                    <a:close/>
                    <a:moveTo>
                      <a:pt x="167" y="133"/>
                    </a:moveTo>
                    <a:lnTo>
                      <a:pt x="167" y="133"/>
                    </a:lnTo>
                    <a:lnTo>
                      <a:pt x="160" y="130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60" y="113"/>
                    </a:lnTo>
                    <a:lnTo>
                      <a:pt x="167" y="113"/>
                    </a:lnTo>
                    <a:lnTo>
                      <a:pt x="167" y="113"/>
                    </a:lnTo>
                    <a:lnTo>
                      <a:pt x="173" y="113"/>
                    </a:lnTo>
                    <a:lnTo>
                      <a:pt x="177" y="123"/>
                    </a:lnTo>
                    <a:lnTo>
                      <a:pt x="177" y="123"/>
                    </a:lnTo>
                    <a:lnTo>
                      <a:pt x="173" y="130"/>
                    </a:lnTo>
                    <a:lnTo>
                      <a:pt x="167" y="133"/>
                    </a:lnTo>
                    <a:close/>
                    <a:moveTo>
                      <a:pt x="14" y="113"/>
                    </a:moveTo>
                    <a:lnTo>
                      <a:pt x="14" y="106"/>
                    </a:lnTo>
                    <a:lnTo>
                      <a:pt x="213" y="106"/>
                    </a:lnTo>
                    <a:lnTo>
                      <a:pt x="213" y="113"/>
                    </a:lnTo>
                    <a:lnTo>
                      <a:pt x="177" y="113"/>
                    </a:lnTo>
                    <a:lnTo>
                      <a:pt x="177" y="113"/>
                    </a:lnTo>
                    <a:lnTo>
                      <a:pt x="173" y="110"/>
                    </a:lnTo>
                    <a:lnTo>
                      <a:pt x="167" y="110"/>
                    </a:lnTo>
                    <a:lnTo>
                      <a:pt x="167" y="110"/>
                    </a:lnTo>
                    <a:lnTo>
                      <a:pt x="163" y="110"/>
                    </a:lnTo>
                    <a:lnTo>
                      <a:pt x="160" y="113"/>
                    </a:lnTo>
                    <a:lnTo>
                      <a:pt x="70" y="113"/>
                    </a:lnTo>
                    <a:lnTo>
                      <a:pt x="70" y="113"/>
                    </a:lnTo>
                    <a:lnTo>
                      <a:pt x="64" y="110"/>
                    </a:lnTo>
                    <a:lnTo>
                      <a:pt x="60" y="110"/>
                    </a:lnTo>
                    <a:lnTo>
                      <a:pt x="60" y="110"/>
                    </a:lnTo>
                    <a:lnTo>
                      <a:pt x="54" y="110"/>
                    </a:lnTo>
                    <a:lnTo>
                      <a:pt x="50" y="113"/>
                    </a:lnTo>
                    <a:lnTo>
                      <a:pt x="14" y="113"/>
                    </a:lnTo>
                    <a:close/>
                    <a:moveTo>
                      <a:pt x="60" y="93"/>
                    </a:moveTo>
                    <a:lnTo>
                      <a:pt x="167" y="93"/>
                    </a:lnTo>
                    <a:lnTo>
                      <a:pt x="167" y="100"/>
                    </a:lnTo>
                    <a:lnTo>
                      <a:pt x="60" y="100"/>
                    </a:lnTo>
                    <a:lnTo>
                      <a:pt x="60" y="93"/>
                    </a:lnTo>
                    <a:close/>
                    <a:moveTo>
                      <a:pt x="24" y="77"/>
                    </a:moveTo>
                    <a:lnTo>
                      <a:pt x="54" y="77"/>
                    </a:lnTo>
                    <a:lnTo>
                      <a:pt x="54" y="100"/>
                    </a:lnTo>
                    <a:lnTo>
                      <a:pt x="24" y="100"/>
                    </a:lnTo>
                    <a:lnTo>
                      <a:pt x="24" y="77"/>
                    </a:lnTo>
                    <a:close/>
                    <a:moveTo>
                      <a:pt x="60" y="77"/>
                    </a:moveTo>
                    <a:lnTo>
                      <a:pt x="167" y="77"/>
                    </a:lnTo>
                    <a:lnTo>
                      <a:pt x="167" y="83"/>
                    </a:lnTo>
                    <a:lnTo>
                      <a:pt x="60" y="83"/>
                    </a:lnTo>
                    <a:lnTo>
                      <a:pt x="60" y="77"/>
                    </a:lnTo>
                    <a:close/>
                    <a:moveTo>
                      <a:pt x="173" y="77"/>
                    </a:moveTo>
                    <a:lnTo>
                      <a:pt x="203" y="77"/>
                    </a:lnTo>
                    <a:lnTo>
                      <a:pt x="203" y="100"/>
                    </a:lnTo>
                    <a:lnTo>
                      <a:pt x="173" y="100"/>
                    </a:lnTo>
                    <a:lnTo>
                      <a:pt x="173" y="77"/>
                    </a:lnTo>
                    <a:close/>
                    <a:moveTo>
                      <a:pt x="27" y="53"/>
                    </a:moveTo>
                    <a:lnTo>
                      <a:pt x="27" y="53"/>
                    </a:lnTo>
                    <a:lnTo>
                      <a:pt x="37" y="30"/>
                    </a:lnTo>
                    <a:lnTo>
                      <a:pt x="37" y="30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74" y="7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53" y="7"/>
                    </a:lnTo>
                    <a:lnTo>
                      <a:pt x="180" y="10"/>
                    </a:lnTo>
                    <a:lnTo>
                      <a:pt x="180" y="10"/>
                    </a:lnTo>
                    <a:lnTo>
                      <a:pt x="193" y="30"/>
                    </a:lnTo>
                    <a:lnTo>
                      <a:pt x="193" y="30"/>
                    </a:lnTo>
                    <a:lnTo>
                      <a:pt x="200" y="53"/>
                    </a:lnTo>
                    <a:lnTo>
                      <a:pt x="200" y="53"/>
                    </a:lnTo>
                    <a:lnTo>
                      <a:pt x="113" y="50"/>
                    </a:lnTo>
                    <a:lnTo>
                      <a:pt x="113" y="50"/>
                    </a:lnTo>
                    <a:lnTo>
                      <a:pt x="27" y="53"/>
                    </a:lnTo>
                    <a:close/>
                    <a:moveTo>
                      <a:pt x="113" y="0"/>
                    </a:moveTo>
                    <a:lnTo>
                      <a:pt x="113" y="0"/>
                    </a:lnTo>
                    <a:lnTo>
                      <a:pt x="74" y="0"/>
                    </a:lnTo>
                    <a:lnTo>
                      <a:pt x="40" y="3"/>
                    </a:lnTo>
                    <a:lnTo>
                      <a:pt x="40" y="3"/>
                    </a:lnTo>
                    <a:lnTo>
                      <a:pt x="24" y="47"/>
                    </a:lnTo>
                    <a:lnTo>
                      <a:pt x="17" y="73"/>
                    </a:lnTo>
                    <a:lnTo>
                      <a:pt x="17" y="103"/>
                    </a:lnTo>
                    <a:lnTo>
                      <a:pt x="10" y="103"/>
                    </a:lnTo>
                    <a:lnTo>
                      <a:pt x="10" y="116"/>
                    </a:lnTo>
                    <a:lnTo>
                      <a:pt x="17" y="116"/>
                    </a:lnTo>
                    <a:lnTo>
                      <a:pt x="17" y="123"/>
                    </a:lnTo>
                    <a:lnTo>
                      <a:pt x="27" y="123"/>
                    </a:lnTo>
                    <a:lnTo>
                      <a:pt x="27" y="153"/>
                    </a:lnTo>
                    <a:lnTo>
                      <a:pt x="60" y="153"/>
                    </a:lnTo>
                    <a:lnTo>
                      <a:pt x="60" y="133"/>
                    </a:lnTo>
                    <a:lnTo>
                      <a:pt x="60" y="133"/>
                    </a:lnTo>
                    <a:lnTo>
                      <a:pt x="67" y="130"/>
                    </a:lnTo>
                    <a:lnTo>
                      <a:pt x="70" y="123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60" y="130"/>
                    </a:lnTo>
                    <a:lnTo>
                      <a:pt x="167" y="133"/>
                    </a:lnTo>
                    <a:lnTo>
                      <a:pt x="167" y="153"/>
                    </a:lnTo>
                    <a:lnTo>
                      <a:pt x="200" y="153"/>
                    </a:lnTo>
                    <a:lnTo>
                      <a:pt x="200" y="123"/>
                    </a:lnTo>
                    <a:lnTo>
                      <a:pt x="210" y="123"/>
                    </a:lnTo>
                    <a:lnTo>
                      <a:pt x="210" y="116"/>
                    </a:lnTo>
                    <a:lnTo>
                      <a:pt x="217" y="116"/>
                    </a:lnTo>
                    <a:lnTo>
                      <a:pt x="217" y="103"/>
                    </a:lnTo>
                    <a:lnTo>
                      <a:pt x="210" y="103"/>
                    </a:lnTo>
                    <a:lnTo>
                      <a:pt x="210" y="73"/>
                    </a:lnTo>
                    <a:lnTo>
                      <a:pt x="210" y="73"/>
                    </a:lnTo>
                    <a:lnTo>
                      <a:pt x="203" y="47"/>
                    </a:lnTo>
                    <a:lnTo>
                      <a:pt x="187" y="3"/>
                    </a:lnTo>
                    <a:lnTo>
                      <a:pt x="187" y="3"/>
                    </a:lnTo>
                    <a:lnTo>
                      <a:pt x="153" y="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3332" y="2556"/>
                <a:ext cx="24" cy="20"/>
              </a:xfrm>
              <a:custGeom>
                <a:avLst/>
                <a:gdLst>
                  <a:gd name="T0" fmla="*/ 24 w 24"/>
                  <a:gd name="T1" fmla="*/ 0 h 20"/>
                  <a:gd name="T2" fmla="*/ 0 w 24"/>
                  <a:gd name="T3" fmla="*/ 0 h 20"/>
                  <a:gd name="T4" fmla="*/ 0 w 24"/>
                  <a:gd name="T5" fmla="*/ 10 h 20"/>
                  <a:gd name="T6" fmla="*/ 17 w 24"/>
                  <a:gd name="T7" fmla="*/ 20 h 20"/>
                  <a:gd name="T8" fmla="*/ 24 w 2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">
                    <a:moveTo>
                      <a:pt x="24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7" y="20"/>
                    </a:lnTo>
                    <a:lnTo>
                      <a:pt x="2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535" y="2556"/>
                <a:ext cx="24" cy="20"/>
              </a:xfrm>
              <a:custGeom>
                <a:avLst/>
                <a:gdLst>
                  <a:gd name="T0" fmla="*/ 24 w 24"/>
                  <a:gd name="T1" fmla="*/ 0 h 20"/>
                  <a:gd name="T2" fmla="*/ 0 w 24"/>
                  <a:gd name="T3" fmla="*/ 0 h 20"/>
                  <a:gd name="T4" fmla="*/ 10 w 24"/>
                  <a:gd name="T5" fmla="*/ 20 h 20"/>
                  <a:gd name="T6" fmla="*/ 24 w 24"/>
                  <a:gd name="T7" fmla="*/ 10 h 20"/>
                  <a:gd name="T8" fmla="*/ 24 w 2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">
                    <a:moveTo>
                      <a:pt x="24" y="0"/>
                    </a:moveTo>
                    <a:lnTo>
                      <a:pt x="0" y="0"/>
                    </a:lnTo>
                    <a:lnTo>
                      <a:pt x="10" y="20"/>
                    </a:lnTo>
                    <a:lnTo>
                      <a:pt x="24" y="10"/>
                    </a:lnTo>
                    <a:lnTo>
                      <a:pt x="2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3382" y="2629"/>
                <a:ext cx="20" cy="20"/>
              </a:xfrm>
              <a:custGeom>
                <a:avLst/>
                <a:gdLst>
                  <a:gd name="T0" fmla="*/ 10 w 20"/>
                  <a:gd name="T1" fmla="*/ 20 h 20"/>
                  <a:gd name="T2" fmla="*/ 10 w 20"/>
                  <a:gd name="T3" fmla="*/ 20 h 20"/>
                  <a:gd name="T4" fmla="*/ 4 w 20"/>
                  <a:gd name="T5" fmla="*/ 17 h 20"/>
                  <a:gd name="T6" fmla="*/ 0 w 20"/>
                  <a:gd name="T7" fmla="*/ 10 h 20"/>
                  <a:gd name="T8" fmla="*/ 0 w 20"/>
                  <a:gd name="T9" fmla="*/ 10 h 20"/>
                  <a:gd name="T10" fmla="*/ 4 w 20"/>
                  <a:gd name="T11" fmla="*/ 0 h 20"/>
                  <a:gd name="T12" fmla="*/ 10 w 20"/>
                  <a:gd name="T13" fmla="*/ 0 h 20"/>
                  <a:gd name="T14" fmla="*/ 10 w 20"/>
                  <a:gd name="T15" fmla="*/ 0 h 20"/>
                  <a:gd name="T16" fmla="*/ 17 w 20"/>
                  <a:gd name="T17" fmla="*/ 0 h 20"/>
                  <a:gd name="T18" fmla="*/ 20 w 20"/>
                  <a:gd name="T19" fmla="*/ 10 h 20"/>
                  <a:gd name="T20" fmla="*/ 20 w 20"/>
                  <a:gd name="T21" fmla="*/ 10 h 20"/>
                  <a:gd name="T22" fmla="*/ 17 w 20"/>
                  <a:gd name="T23" fmla="*/ 17 h 20"/>
                  <a:gd name="T24" fmla="*/ 10 w 20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4" y="1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7"/>
                    </a:lnTo>
                    <a:lnTo>
                      <a:pt x="10" y="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3489" y="2629"/>
                <a:ext cx="20" cy="20"/>
              </a:xfrm>
              <a:custGeom>
                <a:avLst/>
                <a:gdLst>
                  <a:gd name="T0" fmla="*/ 10 w 20"/>
                  <a:gd name="T1" fmla="*/ 20 h 20"/>
                  <a:gd name="T2" fmla="*/ 10 w 20"/>
                  <a:gd name="T3" fmla="*/ 20 h 20"/>
                  <a:gd name="T4" fmla="*/ 3 w 20"/>
                  <a:gd name="T5" fmla="*/ 17 h 20"/>
                  <a:gd name="T6" fmla="*/ 0 w 20"/>
                  <a:gd name="T7" fmla="*/ 10 h 20"/>
                  <a:gd name="T8" fmla="*/ 0 w 20"/>
                  <a:gd name="T9" fmla="*/ 10 h 20"/>
                  <a:gd name="T10" fmla="*/ 3 w 20"/>
                  <a:gd name="T11" fmla="*/ 0 h 20"/>
                  <a:gd name="T12" fmla="*/ 10 w 20"/>
                  <a:gd name="T13" fmla="*/ 0 h 20"/>
                  <a:gd name="T14" fmla="*/ 10 w 20"/>
                  <a:gd name="T15" fmla="*/ 0 h 20"/>
                  <a:gd name="T16" fmla="*/ 16 w 20"/>
                  <a:gd name="T17" fmla="*/ 0 h 20"/>
                  <a:gd name="T18" fmla="*/ 20 w 20"/>
                  <a:gd name="T19" fmla="*/ 10 h 20"/>
                  <a:gd name="T20" fmla="*/ 20 w 20"/>
                  <a:gd name="T21" fmla="*/ 10 h 20"/>
                  <a:gd name="T22" fmla="*/ 16 w 20"/>
                  <a:gd name="T23" fmla="*/ 17 h 20"/>
                  <a:gd name="T24" fmla="*/ 10 w 20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3" y="1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6" y="17"/>
                    </a:lnTo>
                    <a:lnTo>
                      <a:pt x="10" y="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3346" y="2622"/>
                <a:ext cx="199" cy="7"/>
              </a:xfrm>
              <a:custGeom>
                <a:avLst/>
                <a:gdLst>
                  <a:gd name="T0" fmla="*/ 0 w 199"/>
                  <a:gd name="T1" fmla="*/ 7 h 7"/>
                  <a:gd name="T2" fmla="*/ 0 w 199"/>
                  <a:gd name="T3" fmla="*/ 0 h 7"/>
                  <a:gd name="T4" fmla="*/ 199 w 199"/>
                  <a:gd name="T5" fmla="*/ 0 h 7"/>
                  <a:gd name="T6" fmla="*/ 199 w 199"/>
                  <a:gd name="T7" fmla="*/ 7 h 7"/>
                  <a:gd name="T8" fmla="*/ 163 w 199"/>
                  <a:gd name="T9" fmla="*/ 7 h 7"/>
                  <a:gd name="T10" fmla="*/ 163 w 199"/>
                  <a:gd name="T11" fmla="*/ 7 h 7"/>
                  <a:gd name="T12" fmla="*/ 159 w 199"/>
                  <a:gd name="T13" fmla="*/ 4 h 7"/>
                  <a:gd name="T14" fmla="*/ 153 w 199"/>
                  <a:gd name="T15" fmla="*/ 4 h 7"/>
                  <a:gd name="T16" fmla="*/ 153 w 199"/>
                  <a:gd name="T17" fmla="*/ 4 h 7"/>
                  <a:gd name="T18" fmla="*/ 149 w 199"/>
                  <a:gd name="T19" fmla="*/ 4 h 7"/>
                  <a:gd name="T20" fmla="*/ 146 w 199"/>
                  <a:gd name="T21" fmla="*/ 7 h 7"/>
                  <a:gd name="T22" fmla="*/ 56 w 199"/>
                  <a:gd name="T23" fmla="*/ 7 h 7"/>
                  <a:gd name="T24" fmla="*/ 56 w 199"/>
                  <a:gd name="T25" fmla="*/ 7 h 7"/>
                  <a:gd name="T26" fmla="*/ 50 w 199"/>
                  <a:gd name="T27" fmla="*/ 4 h 7"/>
                  <a:gd name="T28" fmla="*/ 46 w 199"/>
                  <a:gd name="T29" fmla="*/ 4 h 7"/>
                  <a:gd name="T30" fmla="*/ 46 w 199"/>
                  <a:gd name="T31" fmla="*/ 4 h 7"/>
                  <a:gd name="T32" fmla="*/ 40 w 199"/>
                  <a:gd name="T33" fmla="*/ 4 h 7"/>
                  <a:gd name="T34" fmla="*/ 36 w 199"/>
                  <a:gd name="T35" fmla="*/ 7 h 7"/>
                  <a:gd name="T36" fmla="*/ 0 w 199"/>
                  <a:gd name="T3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9" h="7">
                    <a:moveTo>
                      <a:pt x="0" y="7"/>
                    </a:moveTo>
                    <a:lnTo>
                      <a:pt x="0" y="0"/>
                    </a:lnTo>
                    <a:lnTo>
                      <a:pt x="199" y="0"/>
                    </a:lnTo>
                    <a:lnTo>
                      <a:pt x="199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59" y="4"/>
                    </a:lnTo>
                    <a:lnTo>
                      <a:pt x="153" y="4"/>
                    </a:lnTo>
                    <a:lnTo>
                      <a:pt x="153" y="4"/>
                    </a:lnTo>
                    <a:lnTo>
                      <a:pt x="149" y="4"/>
                    </a:lnTo>
                    <a:lnTo>
                      <a:pt x="146" y="7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0" y="4"/>
                    </a:lnTo>
                    <a:lnTo>
                      <a:pt x="46" y="4"/>
                    </a:lnTo>
                    <a:lnTo>
                      <a:pt x="46" y="4"/>
                    </a:lnTo>
                    <a:lnTo>
                      <a:pt x="40" y="4"/>
                    </a:lnTo>
                    <a:lnTo>
                      <a:pt x="36" y="7"/>
                    </a:lnTo>
                    <a:lnTo>
                      <a:pt x="0" y="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3392" y="2609"/>
                <a:ext cx="107" cy="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3356" y="2593"/>
                <a:ext cx="30" cy="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3392" y="2593"/>
                <a:ext cx="107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3505" y="2593"/>
                <a:ext cx="30" cy="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3359" y="2523"/>
                <a:ext cx="173" cy="46"/>
              </a:xfrm>
              <a:custGeom>
                <a:avLst/>
                <a:gdLst>
                  <a:gd name="T0" fmla="*/ 0 w 173"/>
                  <a:gd name="T1" fmla="*/ 46 h 46"/>
                  <a:gd name="T2" fmla="*/ 0 w 173"/>
                  <a:gd name="T3" fmla="*/ 46 h 46"/>
                  <a:gd name="T4" fmla="*/ 10 w 173"/>
                  <a:gd name="T5" fmla="*/ 23 h 46"/>
                  <a:gd name="T6" fmla="*/ 10 w 173"/>
                  <a:gd name="T7" fmla="*/ 23 h 46"/>
                  <a:gd name="T8" fmla="*/ 20 w 173"/>
                  <a:gd name="T9" fmla="*/ 3 h 46"/>
                  <a:gd name="T10" fmla="*/ 20 w 173"/>
                  <a:gd name="T11" fmla="*/ 3 h 46"/>
                  <a:gd name="T12" fmla="*/ 47 w 173"/>
                  <a:gd name="T13" fmla="*/ 0 h 46"/>
                  <a:gd name="T14" fmla="*/ 86 w 173"/>
                  <a:gd name="T15" fmla="*/ 0 h 46"/>
                  <a:gd name="T16" fmla="*/ 86 w 173"/>
                  <a:gd name="T17" fmla="*/ 0 h 46"/>
                  <a:gd name="T18" fmla="*/ 126 w 173"/>
                  <a:gd name="T19" fmla="*/ 0 h 46"/>
                  <a:gd name="T20" fmla="*/ 153 w 173"/>
                  <a:gd name="T21" fmla="*/ 3 h 46"/>
                  <a:gd name="T22" fmla="*/ 153 w 173"/>
                  <a:gd name="T23" fmla="*/ 3 h 46"/>
                  <a:gd name="T24" fmla="*/ 166 w 173"/>
                  <a:gd name="T25" fmla="*/ 23 h 46"/>
                  <a:gd name="T26" fmla="*/ 166 w 173"/>
                  <a:gd name="T27" fmla="*/ 23 h 46"/>
                  <a:gd name="T28" fmla="*/ 173 w 173"/>
                  <a:gd name="T29" fmla="*/ 46 h 46"/>
                  <a:gd name="T30" fmla="*/ 173 w 173"/>
                  <a:gd name="T31" fmla="*/ 46 h 46"/>
                  <a:gd name="T32" fmla="*/ 86 w 173"/>
                  <a:gd name="T33" fmla="*/ 43 h 46"/>
                  <a:gd name="T34" fmla="*/ 86 w 173"/>
                  <a:gd name="T35" fmla="*/ 43 h 46"/>
                  <a:gd name="T36" fmla="*/ 0 w 173"/>
                  <a:gd name="T3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3" h="46">
                    <a:moveTo>
                      <a:pt x="0" y="46"/>
                    </a:moveTo>
                    <a:lnTo>
                      <a:pt x="0" y="46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47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126" y="0"/>
                    </a:lnTo>
                    <a:lnTo>
                      <a:pt x="153" y="3"/>
                    </a:lnTo>
                    <a:lnTo>
                      <a:pt x="153" y="3"/>
                    </a:lnTo>
                    <a:lnTo>
                      <a:pt x="166" y="23"/>
                    </a:lnTo>
                    <a:lnTo>
                      <a:pt x="166" y="23"/>
                    </a:lnTo>
                    <a:lnTo>
                      <a:pt x="173" y="46"/>
                    </a:lnTo>
                    <a:lnTo>
                      <a:pt x="173" y="46"/>
                    </a:lnTo>
                    <a:lnTo>
                      <a:pt x="86" y="43"/>
                    </a:lnTo>
                    <a:lnTo>
                      <a:pt x="86" y="43"/>
                    </a:lnTo>
                    <a:lnTo>
                      <a:pt x="0" y="4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3342" y="2516"/>
                <a:ext cx="207" cy="153"/>
              </a:xfrm>
              <a:custGeom>
                <a:avLst/>
                <a:gdLst>
                  <a:gd name="T0" fmla="*/ 103 w 207"/>
                  <a:gd name="T1" fmla="*/ 0 h 153"/>
                  <a:gd name="T2" fmla="*/ 103 w 207"/>
                  <a:gd name="T3" fmla="*/ 0 h 153"/>
                  <a:gd name="T4" fmla="*/ 64 w 207"/>
                  <a:gd name="T5" fmla="*/ 0 h 153"/>
                  <a:gd name="T6" fmla="*/ 30 w 207"/>
                  <a:gd name="T7" fmla="*/ 3 h 153"/>
                  <a:gd name="T8" fmla="*/ 30 w 207"/>
                  <a:gd name="T9" fmla="*/ 3 h 153"/>
                  <a:gd name="T10" fmla="*/ 14 w 207"/>
                  <a:gd name="T11" fmla="*/ 47 h 153"/>
                  <a:gd name="T12" fmla="*/ 7 w 207"/>
                  <a:gd name="T13" fmla="*/ 73 h 153"/>
                  <a:gd name="T14" fmla="*/ 7 w 207"/>
                  <a:gd name="T15" fmla="*/ 103 h 153"/>
                  <a:gd name="T16" fmla="*/ 0 w 207"/>
                  <a:gd name="T17" fmla="*/ 103 h 153"/>
                  <a:gd name="T18" fmla="*/ 0 w 207"/>
                  <a:gd name="T19" fmla="*/ 116 h 153"/>
                  <a:gd name="T20" fmla="*/ 7 w 207"/>
                  <a:gd name="T21" fmla="*/ 116 h 153"/>
                  <a:gd name="T22" fmla="*/ 7 w 207"/>
                  <a:gd name="T23" fmla="*/ 123 h 153"/>
                  <a:gd name="T24" fmla="*/ 17 w 207"/>
                  <a:gd name="T25" fmla="*/ 123 h 153"/>
                  <a:gd name="T26" fmla="*/ 17 w 207"/>
                  <a:gd name="T27" fmla="*/ 153 h 153"/>
                  <a:gd name="T28" fmla="*/ 50 w 207"/>
                  <a:gd name="T29" fmla="*/ 153 h 153"/>
                  <a:gd name="T30" fmla="*/ 50 w 207"/>
                  <a:gd name="T31" fmla="*/ 133 h 153"/>
                  <a:gd name="T32" fmla="*/ 50 w 207"/>
                  <a:gd name="T33" fmla="*/ 133 h 153"/>
                  <a:gd name="T34" fmla="*/ 57 w 207"/>
                  <a:gd name="T35" fmla="*/ 130 h 153"/>
                  <a:gd name="T36" fmla="*/ 60 w 207"/>
                  <a:gd name="T37" fmla="*/ 123 h 153"/>
                  <a:gd name="T38" fmla="*/ 147 w 207"/>
                  <a:gd name="T39" fmla="*/ 123 h 153"/>
                  <a:gd name="T40" fmla="*/ 147 w 207"/>
                  <a:gd name="T41" fmla="*/ 123 h 153"/>
                  <a:gd name="T42" fmla="*/ 150 w 207"/>
                  <a:gd name="T43" fmla="*/ 130 h 153"/>
                  <a:gd name="T44" fmla="*/ 157 w 207"/>
                  <a:gd name="T45" fmla="*/ 133 h 153"/>
                  <a:gd name="T46" fmla="*/ 157 w 207"/>
                  <a:gd name="T47" fmla="*/ 153 h 153"/>
                  <a:gd name="T48" fmla="*/ 190 w 207"/>
                  <a:gd name="T49" fmla="*/ 153 h 153"/>
                  <a:gd name="T50" fmla="*/ 190 w 207"/>
                  <a:gd name="T51" fmla="*/ 123 h 153"/>
                  <a:gd name="T52" fmla="*/ 200 w 207"/>
                  <a:gd name="T53" fmla="*/ 123 h 153"/>
                  <a:gd name="T54" fmla="*/ 200 w 207"/>
                  <a:gd name="T55" fmla="*/ 116 h 153"/>
                  <a:gd name="T56" fmla="*/ 207 w 207"/>
                  <a:gd name="T57" fmla="*/ 116 h 153"/>
                  <a:gd name="T58" fmla="*/ 207 w 207"/>
                  <a:gd name="T59" fmla="*/ 103 h 153"/>
                  <a:gd name="T60" fmla="*/ 200 w 207"/>
                  <a:gd name="T61" fmla="*/ 103 h 153"/>
                  <a:gd name="T62" fmla="*/ 200 w 207"/>
                  <a:gd name="T63" fmla="*/ 73 h 153"/>
                  <a:gd name="T64" fmla="*/ 200 w 207"/>
                  <a:gd name="T65" fmla="*/ 73 h 153"/>
                  <a:gd name="T66" fmla="*/ 193 w 207"/>
                  <a:gd name="T67" fmla="*/ 47 h 153"/>
                  <a:gd name="T68" fmla="*/ 177 w 207"/>
                  <a:gd name="T69" fmla="*/ 3 h 153"/>
                  <a:gd name="T70" fmla="*/ 177 w 207"/>
                  <a:gd name="T71" fmla="*/ 3 h 153"/>
                  <a:gd name="T72" fmla="*/ 143 w 207"/>
                  <a:gd name="T73" fmla="*/ 0 h 153"/>
                  <a:gd name="T74" fmla="*/ 103 w 207"/>
                  <a:gd name="T75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7" h="153">
                    <a:moveTo>
                      <a:pt x="103" y="0"/>
                    </a:moveTo>
                    <a:lnTo>
                      <a:pt x="103" y="0"/>
                    </a:lnTo>
                    <a:lnTo>
                      <a:pt x="64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14" y="47"/>
                    </a:lnTo>
                    <a:lnTo>
                      <a:pt x="7" y="73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116"/>
                    </a:lnTo>
                    <a:lnTo>
                      <a:pt x="7" y="116"/>
                    </a:lnTo>
                    <a:lnTo>
                      <a:pt x="7" y="123"/>
                    </a:lnTo>
                    <a:lnTo>
                      <a:pt x="17" y="123"/>
                    </a:lnTo>
                    <a:lnTo>
                      <a:pt x="17" y="153"/>
                    </a:lnTo>
                    <a:lnTo>
                      <a:pt x="50" y="153"/>
                    </a:lnTo>
                    <a:lnTo>
                      <a:pt x="50" y="133"/>
                    </a:lnTo>
                    <a:lnTo>
                      <a:pt x="50" y="133"/>
                    </a:lnTo>
                    <a:lnTo>
                      <a:pt x="57" y="130"/>
                    </a:lnTo>
                    <a:lnTo>
                      <a:pt x="60" y="123"/>
                    </a:lnTo>
                    <a:lnTo>
                      <a:pt x="147" y="123"/>
                    </a:lnTo>
                    <a:lnTo>
                      <a:pt x="147" y="123"/>
                    </a:lnTo>
                    <a:lnTo>
                      <a:pt x="150" y="130"/>
                    </a:lnTo>
                    <a:lnTo>
                      <a:pt x="157" y="133"/>
                    </a:lnTo>
                    <a:lnTo>
                      <a:pt x="157" y="153"/>
                    </a:lnTo>
                    <a:lnTo>
                      <a:pt x="190" y="153"/>
                    </a:lnTo>
                    <a:lnTo>
                      <a:pt x="190" y="123"/>
                    </a:lnTo>
                    <a:lnTo>
                      <a:pt x="200" y="123"/>
                    </a:lnTo>
                    <a:lnTo>
                      <a:pt x="200" y="116"/>
                    </a:lnTo>
                    <a:lnTo>
                      <a:pt x="207" y="116"/>
                    </a:lnTo>
                    <a:lnTo>
                      <a:pt x="207" y="103"/>
                    </a:lnTo>
                    <a:lnTo>
                      <a:pt x="200" y="103"/>
                    </a:lnTo>
                    <a:lnTo>
                      <a:pt x="200" y="73"/>
                    </a:lnTo>
                    <a:lnTo>
                      <a:pt x="200" y="73"/>
                    </a:lnTo>
                    <a:lnTo>
                      <a:pt x="193" y="47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43" y="0"/>
                    </a:lnTo>
                    <a:lnTo>
                      <a:pt x="10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7"/>
              <p:cNvSpPr>
                <a:spLocks noEditPoints="1"/>
              </p:cNvSpPr>
              <p:nvPr/>
            </p:nvSpPr>
            <p:spPr bwMode="auto">
              <a:xfrm>
                <a:off x="3475" y="2183"/>
                <a:ext cx="227" cy="193"/>
              </a:xfrm>
              <a:custGeom>
                <a:avLst/>
                <a:gdLst>
                  <a:gd name="T0" fmla="*/ 140 w 227"/>
                  <a:gd name="T1" fmla="*/ 0 h 193"/>
                  <a:gd name="T2" fmla="*/ 87 w 227"/>
                  <a:gd name="T3" fmla="*/ 0 h 193"/>
                  <a:gd name="T4" fmla="*/ 87 w 227"/>
                  <a:gd name="T5" fmla="*/ 0 h 193"/>
                  <a:gd name="T6" fmla="*/ 77 w 227"/>
                  <a:gd name="T7" fmla="*/ 3 h 193"/>
                  <a:gd name="T8" fmla="*/ 67 w 227"/>
                  <a:gd name="T9" fmla="*/ 10 h 193"/>
                  <a:gd name="T10" fmla="*/ 64 w 227"/>
                  <a:gd name="T11" fmla="*/ 17 h 193"/>
                  <a:gd name="T12" fmla="*/ 60 w 227"/>
                  <a:gd name="T13" fmla="*/ 27 h 193"/>
                  <a:gd name="T14" fmla="*/ 60 w 227"/>
                  <a:gd name="T15" fmla="*/ 43 h 193"/>
                  <a:gd name="T16" fmla="*/ 20 w 227"/>
                  <a:gd name="T17" fmla="*/ 43 h 193"/>
                  <a:gd name="T18" fmla="*/ 20 w 227"/>
                  <a:gd name="T19" fmla="*/ 43 h 193"/>
                  <a:gd name="T20" fmla="*/ 14 w 227"/>
                  <a:gd name="T21" fmla="*/ 43 h 193"/>
                  <a:gd name="T22" fmla="*/ 7 w 227"/>
                  <a:gd name="T23" fmla="*/ 47 h 193"/>
                  <a:gd name="T24" fmla="*/ 4 w 227"/>
                  <a:gd name="T25" fmla="*/ 53 h 193"/>
                  <a:gd name="T26" fmla="*/ 0 w 227"/>
                  <a:gd name="T27" fmla="*/ 60 h 193"/>
                  <a:gd name="T28" fmla="*/ 0 w 227"/>
                  <a:gd name="T29" fmla="*/ 176 h 193"/>
                  <a:gd name="T30" fmla="*/ 0 w 227"/>
                  <a:gd name="T31" fmla="*/ 176 h 193"/>
                  <a:gd name="T32" fmla="*/ 4 w 227"/>
                  <a:gd name="T33" fmla="*/ 183 h 193"/>
                  <a:gd name="T34" fmla="*/ 7 w 227"/>
                  <a:gd name="T35" fmla="*/ 190 h 193"/>
                  <a:gd name="T36" fmla="*/ 14 w 227"/>
                  <a:gd name="T37" fmla="*/ 193 h 193"/>
                  <a:gd name="T38" fmla="*/ 20 w 227"/>
                  <a:gd name="T39" fmla="*/ 193 h 193"/>
                  <a:gd name="T40" fmla="*/ 207 w 227"/>
                  <a:gd name="T41" fmla="*/ 193 h 193"/>
                  <a:gd name="T42" fmla="*/ 207 w 227"/>
                  <a:gd name="T43" fmla="*/ 193 h 193"/>
                  <a:gd name="T44" fmla="*/ 213 w 227"/>
                  <a:gd name="T45" fmla="*/ 193 h 193"/>
                  <a:gd name="T46" fmla="*/ 220 w 227"/>
                  <a:gd name="T47" fmla="*/ 190 h 193"/>
                  <a:gd name="T48" fmla="*/ 223 w 227"/>
                  <a:gd name="T49" fmla="*/ 183 h 193"/>
                  <a:gd name="T50" fmla="*/ 227 w 227"/>
                  <a:gd name="T51" fmla="*/ 176 h 193"/>
                  <a:gd name="T52" fmla="*/ 227 w 227"/>
                  <a:gd name="T53" fmla="*/ 60 h 193"/>
                  <a:gd name="T54" fmla="*/ 227 w 227"/>
                  <a:gd name="T55" fmla="*/ 60 h 193"/>
                  <a:gd name="T56" fmla="*/ 223 w 227"/>
                  <a:gd name="T57" fmla="*/ 53 h 193"/>
                  <a:gd name="T58" fmla="*/ 220 w 227"/>
                  <a:gd name="T59" fmla="*/ 47 h 193"/>
                  <a:gd name="T60" fmla="*/ 213 w 227"/>
                  <a:gd name="T61" fmla="*/ 43 h 193"/>
                  <a:gd name="T62" fmla="*/ 207 w 227"/>
                  <a:gd name="T63" fmla="*/ 43 h 193"/>
                  <a:gd name="T64" fmla="*/ 167 w 227"/>
                  <a:gd name="T65" fmla="*/ 43 h 193"/>
                  <a:gd name="T66" fmla="*/ 167 w 227"/>
                  <a:gd name="T67" fmla="*/ 27 h 193"/>
                  <a:gd name="T68" fmla="*/ 167 w 227"/>
                  <a:gd name="T69" fmla="*/ 27 h 193"/>
                  <a:gd name="T70" fmla="*/ 163 w 227"/>
                  <a:gd name="T71" fmla="*/ 17 h 193"/>
                  <a:gd name="T72" fmla="*/ 160 w 227"/>
                  <a:gd name="T73" fmla="*/ 10 h 193"/>
                  <a:gd name="T74" fmla="*/ 150 w 227"/>
                  <a:gd name="T75" fmla="*/ 3 h 193"/>
                  <a:gd name="T76" fmla="*/ 140 w 227"/>
                  <a:gd name="T77" fmla="*/ 0 h 193"/>
                  <a:gd name="T78" fmla="*/ 74 w 227"/>
                  <a:gd name="T79" fmla="*/ 43 h 193"/>
                  <a:gd name="T80" fmla="*/ 74 w 227"/>
                  <a:gd name="T81" fmla="*/ 27 h 193"/>
                  <a:gd name="T82" fmla="*/ 74 w 227"/>
                  <a:gd name="T83" fmla="*/ 27 h 193"/>
                  <a:gd name="T84" fmla="*/ 77 w 227"/>
                  <a:gd name="T85" fmla="*/ 17 h 193"/>
                  <a:gd name="T86" fmla="*/ 87 w 227"/>
                  <a:gd name="T87" fmla="*/ 13 h 193"/>
                  <a:gd name="T88" fmla="*/ 140 w 227"/>
                  <a:gd name="T89" fmla="*/ 13 h 193"/>
                  <a:gd name="T90" fmla="*/ 140 w 227"/>
                  <a:gd name="T91" fmla="*/ 13 h 193"/>
                  <a:gd name="T92" fmla="*/ 150 w 227"/>
                  <a:gd name="T93" fmla="*/ 17 h 193"/>
                  <a:gd name="T94" fmla="*/ 153 w 227"/>
                  <a:gd name="T95" fmla="*/ 27 h 193"/>
                  <a:gd name="T96" fmla="*/ 153 w 227"/>
                  <a:gd name="T97" fmla="*/ 43 h 193"/>
                  <a:gd name="T98" fmla="*/ 74 w 227"/>
                  <a:gd name="T99" fmla="*/ 4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7" h="193">
                    <a:moveTo>
                      <a:pt x="140" y="0"/>
                    </a:moveTo>
                    <a:lnTo>
                      <a:pt x="87" y="0"/>
                    </a:lnTo>
                    <a:lnTo>
                      <a:pt x="87" y="0"/>
                    </a:lnTo>
                    <a:lnTo>
                      <a:pt x="77" y="3"/>
                    </a:lnTo>
                    <a:lnTo>
                      <a:pt x="67" y="10"/>
                    </a:lnTo>
                    <a:lnTo>
                      <a:pt x="64" y="17"/>
                    </a:lnTo>
                    <a:lnTo>
                      <a:pt x="60" y="27"/>
                    </a:lnTo>
                    <a:lnTo>
                      <a:pt x="60" y="43"/>
                    </a:lnTo>
                    <a:lnTo>
                      <a:pt x="20" y="43"/>
                    </a:lnTo>
                    <a:lnTo>
                      <a:pt x="20" y="43"/>
                    </a:lnTo>
                    <a:lnTo>
                      <a:pt x="14" y="43"/>
                    </a:lnTo>
                    <a:lnTo>
                      <a:pt x="7" y="47"/>
                    </a:lnTo>
                    <a:lnTo>
                      <a:pt x="4" y="53"/>
                    </a:lnTo>
                    <a:lnTo>
                      <a:pt x="0" y="60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4" y="183"/>
                    </a:lnTo>
                    <a:lnTo>
                      <a:pt x="7" y="190"/>
                    </a:lnTo>
                    <a:lnTo>
                      <a:pt x="14" y="193"/>
                    </a:lnTo>
                    <a:lnTo>
                      <a:pt x="20" y="193"/>
                    </a:lnTo>
                    <a:lnTo>
                      <a:pt x="207" y="193"/>
                    </a:lnTo>
                    <a:lnTo>
                      <a:pt x="207" y="193"/>
                    </a:lnTo>
                    <a:lnTo>
                      <a:pt x="213" y="193"/>
                    </a:lnTo>
                    <a:lnTo>
                      <a:pt x="220" y="190"/>
                    </a:lnTo>
                    <a:lnTo>
                      <a:pt x="223" y="183"/>
                    </a:lnTo>
                    <a:lnTo>
                      <a:pt x="227" y="176"/>
                    </a:lnTo>
                    <a:lnTo>
                      <a:pt x="227" y="60"/>
                    </a:lnTo>
                    <a:lnTo>
                      <a:pt x="227" y="60"/>
                    </a:lnTo>
                    <a:lnTo>
                      <a:pt x="223" y="53"/>
                    </a:lnTo>
                    <a:lnTo>
                      <a:pt x="220" y="47"/>
                    </a:lnTo>
                    <a:lnTo>
                      <a:pt x="213" y="43"/>
                    </a:lnTo>
                    <a:lnTo>
                      <a:pt x="207" y="43"/>
                    </a:lnTo>
                    <a:lnTo>
                      <a:pt x="167" y="43"/>
                    </a:lnTo>
                    <a:lnTo>
                      <a:pt x="167" y="27"/>
                    </a:lnTo>
                    <a:lnTo>
                      <a:pt x="167" y="27"/>
                    </a:lnTo>
                    <a:lnTo>
                      <a:pt x="163" y="17"/>
                    </a:lnTo>
                    <a:lnTo>
                      <a:pt x="160" y="10"/>
                    </a:lnTo>
                    <a:lnTo>
                      <a:pt x="150" y="3"/>
                    </a:lnTo>
                    <a:lnTo>
                      <a:pt x="140" y="0"/>
                    </a:lnTo>
                    <a:close/>
                    <a:moveTo>
                      <a:pt x="74" y="43"/>
                    </a:moveTo>
                    <a:lnTo>
                      <a:pt x="74" y="27"/>
                    </a:lnTo>
                    <a:lnTo>
                      <a:pt x="74" y="27"/>
                    </a:lnTo>
                    <a:lnTo>
                      <a:pt x="77" y="17"/>
                    </a:lnTo>
                    <a:lnTo>
                      <a:pt x="87" y="13"/>
                    </a:lnTo>
                    <a:lnTo>
                      <a:pt x="140" y="13"/>
                    </a:lnTo>
                    <a:lnTo>
                      <a:pt x="140" y="13"/>
                    </a:lnTo>
                    <a:lnTo>
                      <a:pt x="150" y="17"/>
                    </a:lnTo>
                    <a:lnTo>
                      <a:pt x="153" y="27"/>
                    </a:lnTo>
                    <a:lnTo>
                      <a:pt x="153" y="43"/>
                    </a:lnTo>
                    <a:lnTo>
                      <a:pt x="74" y="43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3475" y="2183"/>
                <a:ext cx="227" cy="193"/>
              </a:xfrm>
              <a:custGeom>
                <a:avLst/>
                <a:gdLst>
                  <a:gd name="T0" fmla="*/ 140 w 227"/>
                  <a:gd name="T1" fmla="*/ 0 h 193"/>
                  <a:gd name="T2" fmla="*/ 87 w 227"/>
                  <a:gd name="T3" fmla="*/ 0 h 193"/>
                  <a:gd name="T4" fmla="*/ 87 w 227"/>
                  <a:gd name="T5" fmla="*/ 0 h 193"/>
                  <a:gd name="T6" fmla="*/ 77 w 227"/>
                  <a:gd name="T7" fmla="*/ 3 h 193"/>
                  <a:gd name="T8" fmla="*/ 67 w 227"/>
                  <a:gd name="T9" fmla="*/ 10 h 193"/>
                  <a:gd name="T10" fmla="*/ 64 w 227"/>
                  <a:gd name="T11" fmla="*/ 17 h 193"/>
                  <a:gd name="T12" fmla="*/ 60 w 227"/>
                  <a:gd name="T13" fmla="*/ 27 h 193"/>
                  <a:gd name="T14" fmla="*/ 60 w 227"/>
                  <a:gd name="T15" fmla="*/ 43 h 193"/>
                  <a:gd name="T16" fmla="*/ 20 w 227"/>
                  <a:gd name="T17" fmla="*/ 43 h 193"/>
                  <a:gd name="T18" fmla="*/ 20 w 227"/>
                  <a:gd name="T19" fmla="*/ 43 h 193"/>
                  <a:gd name="T20" fmla="*/ 14 w 227"/>
                  <a:gd name="T21" fmla="*/ 43 h 193"/>
                  <a:gd name="T22" fmla="*/ 7 w 227"/>
                  <a:gd name="T23" fmla="*/ 47 h 193"/>
                  <a:gd name="T24" fmla="*/ 4 w 227"/>
                  <a:gd name="T25" fmla="*/ 53 h 193"/>
                  <a:gd name="T26" fmla="*/ 0 w 227"/>
                  <a:gd name="T27" fmla="*/ 60 h 193"/>
                  <a:gd name="T28" fmla="*/ 0 w 227"/>
                  <a:gd name="T29" fmla="*/ 176 h 193"/>
                  <a:gd name="T30" fmla="*/ 0 w 227"/>
                  <a:gd name="T31" fmla="*/ 176 h 193"/>
                  <a:gd name="T32" fmla="*/ 4 w 227"/>
                  <a:gd name="T33" fmla="*/ 183 h 193"/>
                  <a:gd name="T34" fmla="*/ 7 w 227"/>
                  <a:gd name="T35" fmla="*/ 190 h 193"/>
                  <a:gd name="T36" fmla="*/ 14 w 227"/>
                  <a:gd name="T37" fmla="*/ 193 h 193"/>
                  <a:gd name="T38" fmla="*/ 20 w 227"/>
                  <a:gd name="T39" fmla="*/ 193 h 193"/>
                  <a:gd name="T40" fmla="*/ 207 w 227"/>
                  <a:gd name="T41" fmla="*/ 193 h 193"/>
                  <a:gd name="T42" fmla="*/ 207 w 227"/>
                  <a:gd name="T43" fmla="*/ 193 h 193"/>
                  <a:gd name="T44" fmla="*/ 213 w 227"/>
                  <a:gd name="T45" fmla="*/ 193 h 193"/>
                  <a:gd name="T46" fmla="*/ 220 w 227"/>
                  <a:gd name="T47" fmla="*/ 190 h 193"/>
                  <a:gd name="T48" fmla="*/ 223 w 227"/>
                  <a:gd name="T49" fmla="*/ 183 h 193"/>
                  <a:gd name="T50" fmla="*/ 227 w 227"/>
                  <a:gd name="T51" fmla="*/ 176 h 193"/>
                  <a:gd name="T52" fmla="*/ 227 w 227"/>
                  <a:gd name="T53" fmla="*/ 60 h 193"/>
                  <a:gd name="T54" fmla="*/ 227 w 227"/>
                  <a:gd name="T55" fmla="*/ 60 h 193"/>
                  <a:gd name="T56" fmla="*/ 223 w 227"/>
                  <a:gd name="T57" fmla="*/ 53 h 193"/>
                  <a:gd name="T58" fmla="*/ 220 w 227"/>
                  <a:gd name="T59" fmla="*/ 47 h 193"/>
                  <a:gd name="T60" fmla="*/ 213 w 227"/>
                  <a:gd name="T61" fmla="*/ 43 h 193"/>
                  <a:gd name="T62" fmla="*/ 207 w 227"/>
                  <a:gd name="T63" fmla="*/ 43 h 193"/>
                  <a:gd name="T64" fmla="*/ 167 w 227"/>
                  <a:gd name="T65" fmla="*/ 43 h 193"/>
                  <a:gd name="T66" fmla="*/ 167 w 227"/>
                  <a:gd name="T67" fmla="*/ 27 h 193"/>
                  <a:gd name="T68" fmla="*/ 167 w 227"/>
                  <a:gd name="T69" fmla="*/ 27 h 193"/>
                  <a:gd name="T70" fmla="*/ 163 w 227"/>
                  <a:gd name="T71" fmla="*/ 17 h 193"/>
                  <a:gd name="T72" fmla="*/ 160 w 227"/>
                  <a:gd name="T73" fmla="*/ 10 h 193"/>
                  <a:gd name="T74" fmla="*/ 150 w 227"/>
                  <a:gd name="T75" fmla="*/ 3 h 193"/>
                  <a:gd name="T76" fmla="*/ 140 w 227"/>
                  <a:gd name="T7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7" h="193">
                    <a:moveTo>
                      <a:pt x="140" y="0"/>
                    </a:moveTo>
                    <a:lnTo>
                      <a:pt x="87" y="0"/>
                    </a:lnTo>
                    <a:lnTo>
                      <a:pt x="87" y="0"/>
                    </a:lnTo>
                    <a:lnTo>
                      <a:pt x="77" y="3"/>
                    </a:lnTo>
                    <a:lnTo>
                      <a:pt x="67" y="10"/>
                    </a:lnTo>
                    <a:lnTo>
                      <a:pt x="64" y="17"/>
                    </a:lnTo>
                    <a:lnTo>
                      <a:pt x="60" y="27"/>
                    </a:lnTo>
                    <a:lnTo>
                      <a:pt x="60" y="43"/>
                    </a:lnTo>
                    <a:lnTo>
                      <a:pt x="20" y="43"/>
                    </a:lnTo>
                    <a:lnTo>
                      <a:pt x="20" y="43"/>
                    </a:lnTo>
                    <a:lnTo>
                      <a:pt x="14" y="43"/>
                    </a:lnTo>
                    <a:lnTo>
                      <a:pt x="7" y="47"/>
                    </a:lnTo>
                    <a:lnTo>
                      <a:pt x="4" y="53"/>
                    </a:lnTo>
                    <a:lnTo>
                      <a:pt x="0" y="60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4" y="183"/>
                    </a:lnTo>
                    <a:lnTo>
                      <a:pt x="7" y="190"/>
                    </a:lnTo>
                    <a:lnTo>
                      <a:pt x="14" y="193"/>
                    </a:lnTo>
                    <a:lnTo>
                      <a:pt x="20" y="193"/>
                    </a:lnTo>
                    <a:lnTo>
                      <a:pt x="207" y="193"/>
                    </a:lnTo>
                    <a:lnTo>
                      <a:pt x="207" y="193"/>
                    </a:lnTo>
                    <a:lnTo>
                      <a:pt x="213" y="193"/>
                    </a:lnTo>
                    <a:lnTo>
                      <a:pt x="220" y="190"/>
                    </a:lnTo>
                    <a:lnTo>
                      <a:pt x="223" y="183"/>
                    </a:lnTo>
                    <a:lnTo>
                      <a:pt x="227" y="176"/>
                    </a:lnTo>
                    <a:lnTo>
                      <a:pt x="227" y="60"/>
                    </a:lnTo>
                    <a:lnTo>
                      <a:pt x="227" y="60"/>
                    </a:lnTo>
                    <a:lnTo>
                      <a:pt x="223" y="53"/>
                    </a:lnTo>
                    <a:lnTo>
                      <a:pt x="220" y="47"/>
                    </a:lnTo>
                    <a:lnTo>
                      <a:pt x="213" y="43"/>
                    </a:lnTo>
                    <a:lnTo>
                      <a:pt x="207" y="43"/>
                    </a:lnTo>
                    <a:lnTo>
                      <a:pt x="167" y="43"/>
                    </a:lnTo>
                    <a:lnTo>
                      <a:pt x="167" y="27"/>
                    </a:lnTo>
                    <a:lnTo>
                      <a:pt x="167" y="27"/>
                    </a:lnTo>
                    <a:lnTo>
                      <a:pt x="163" y="17"/>
                    </a:lnTo>
                    <a:lnTo>
                      <a:pt x="160" y="10"/>
                    </a:lnTo>
                    <a:lnTo>
                      <a:pt x="150" y="3"/>
                    </a:lnTo>
                    <a:lnTo>
                      <a:pt x="14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3549" y="2196"/>
                <a:ext cx="79" cy="30"/>
              </a:xfrm>
              <a:custGeom>
                <a:avLst/>
                <a:gdLst>
                  <a:gd name="T0" fmla="*/ 0 w 79"/>
                  <a:gd name="T1" fmla="*/ 30 h 30"/>
                  <a:gd name="T2" fmla="*/ 0 w 79"/>
                  <a:gd name="T3" fmla="*/ 14 h 30"/>
                  <a:gd name="T4" fmla="*/ 0 w 79"/>
                  <a:gd name="T5" fmla="*/ 14 h 30"/>
                  <a:gd name="T6" fmla="*/ 3 w 79"/>
                  <a:gd name="T7" fmla="*/ 4 h 30"/>
                  <a:gd name="T8" fmla="*/ 13 w 79"/>
                  <a:gd name="T9" fmla="*/ 0 h 30"/>
                  <a:gd name="T10" fmla="*/ 66 w 79"/>
                  <a:gd name="T11" fmla="*/ 0 h 30"/>
                  <a:gd name="T12" fmla="*/ 66 w 79"/>
                  <a:gd name="T13" fmla="*/ 0 h 30"/>
                  <a:gd name="T14" fmla="*/ 76 w 79"/>
                  <a:gd name="T15" fmla="*/ 4 h 30"/>
                  <a:gd name="T16" fmla="*/ 79 w 79"/>
                  <a:gd name="T17" fmla="*/ 14 h 30"/>
                  <a:gd name="T18" fmla="*/ 79 w 79"/>
                  <a:gd name="T19" fmla="*/ 30 h 30"/>
                  <a:gd name="T20" fmla="*/ 0 w 79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0">
                    <a:moveTo>
                      <a:pt x="0" y="30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3" y="4"/>
                    </a:lnTo>
                    <a:lnTo>
                      <a:pt x="13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76" y="4"/>
                    </a:lnTo>
                    <a:lnTo>
                      <a:pt x="79" y="14"/>
                    </a:lnTo>
                    <a:lnTo>
                      <a:pt x="79" y="3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0"/>
              <p:cNvSpPr>
                <a:spLocks/>
              </p:cNvSpPr>
              <p:nvPr/>
            </p:nvSpPr>
            <p:spPr bwMode="auto">
              <a:xfrm>
                <a:off x="2304" y="2083"/>
                <a:ext cx="200" cy="193"/>
              </a:xfrm>
              <a:custGeom>
                <a:avLst/>
                <a:gdLst>
                  <a:gd name="T0" fmla="*/ 200 w 200"/>
                  <a:gd name="T1" fmla="*/ 57 h 193"/>
                  <a:gd name="T2" fmla="*/ 200 w 200"/>
                  <a:gd name="T3" fmla="*/ 57 h 193"/>
                  <a:gd name="T4" fmla="*/ 200 w 200"/>
                  <a:gd name="T5" fmla="*/ 83 h 193"/>
                  <a:gd name="T6" fmla="*/ 193 w 200"/>
                  <a:gd name="T7" fmla="*/ 107 h 193"/>
                  <a:gd name="T8" fmla="*/ 183 w 200"/>
                  <a:gd name="T9" fmla="*/ 127 h 193"/>
                  <a:gd name="T10" fmla="*/ 173 w 200"/>
                  <a:gd name="T11" fmla="*/ 147 h 193"/>
                  <a:gd name="T12" fmla="*/ 173 w 200"/>
                  <a:gd name="T13" fmla="*/ 147 h 193"/>
                  <a:gd name="T14" fmla="*/ 157 w 200"/>
                  <a:gd name="T15" fmla="*/ 163 h 193"/>
                  <a:gd name="T16" fmla="*/ 140 w 200"/>
                  <a:gd name="T17" fmla="*/ 177 h 193"/>
                  <a:gd name="T18" fmla="*/ 120 w 200"/>
                  <a:gd name="T19" fmla="*/ 187 h 193"/>
                  <a:gd name="T20" fmla="*/ 100 w 200"/>
                  <a:gd name="T21" fmla="*/ 193 h 193"/>
                  <a:gd name="T22" fmla="*/ 100 w 200"/>
                  <a:gd name="T23" fmla="*/ 193 h 193"/>
                  <a:gd name="T24" fmla="*/ 77 w 200"/>
                  <a:gd name="T25" fmla="*/ 187 h 193"/>
                  <a:gd name="T26" fmla="*/ 60 w 200"/>
                  <a:gd name="T27" fmla="*/ 177 h 193"/>
                  <a:gd name="T28" fmla="*/ 44 w 200"/>
                  <a:gd name="T29" fmla="*/ 163 h 193"/>
                  <a:gd name="T30" fmla="*/ 27 w 200"/>
                  <a:gd name="T31" fmla="*/ 147 h 193"/>
                  <a:gd name="T32" fmla="*/ 27 w 200"/>
                  <a:gd name="T33" fmla="*/ 147 h 193"/>
                  <a:gd name="T34" fmla="*/ 14 w 200"/>
                  <a:gd name="T35" fmla="*/ 127 h 193"/>
                  <a:gd name="T36" fmla="*/ 7 w 200"/>
                  <a:gd name="T37" fmla="*/ 107 h 193"/>
                  <a:gd name="T38" fmla="*/ 0 w 200"/>
                  <a:gd name="T39" fmla="*/ 83 h 193"/>
                  <a:gd name="T40" fmla="*/ 0 w 200"/>
                  <a:gd name="T41" fmla="*/ 57 h 193"/>
                  <a:gd name="T42" fmla="*/ 0 w 200"/>
                  <a:gd name="T43" fmla="*/ 57 h 193"/>
                  <a:gd name="T44" fmla="*/ 0 w 200"/>
                  <a:gd name="T45" fmla="*/ 40 h 193"/>
                  <a:gd name="T46" fmla="*/ 7 w 200"/>
                  <a:gd name="T47" fmla="*/ 20 h 193"/>
                  <a:gd name="T48" fmla="*/ 7 w 200"/>
                  <a:gd name="T49" fmla="*/ 20 h 193"/>
                  <a:gd name="T50" fmla="*/ 17 w 200"/>
                  <a:gd name="T51" fmla="*/ 10 h 193"/>
                  <a:gd name="T52" fmla="*/ 24 w 200"/>
                  <a:gd name="T53" fmla="*/ 0 h 193"/>
                  <a:gd name="T54" fmla="*/ 24 w 200"/>
                  <a:gd name="T55" fmla="*/ 0 h 193"/>
                  <a:gd name="T56" fmla="*/ 44 w 200"/>
                  <a:gd name="T57" fmla="*/ 7 h 193"/>
                  <a:gd name="T58" fmla="*/ 67 w 200"/>
                  <a:gd name="T59" fmla="*/ 10 h 193"/>
                  <a:gd name="T60" fmla="*/ 67 w 200"/>
                  <a:gd name="T61" fmla="*/ 10 h 193"/>
                  <a:gd name="T62" fmla="*/ 84 w 200"/>
                  <a:gd name="T63" fmla="*/ 7 h 193"/>
                  <a:gd name="T64" fmla="*/ 100 w 200"/>
                  <a:gd name="T65" fmla="*/ 0 h 193"/>
                  <a:gd name="T66" fmla="*/ 100 w 200"/>
                  <a:gd name="T67" fmla="*/ 0 h 193"/>
                  <a:gd name="T68" fmla="*/ 113 w 200"/>
                  <a:gd name="T69" fmla="*/ 7 h 193"/>
                  <a:gd name="T70" fmla="*/ 133 w 200"/>
                  <a:gd name="T71" fmla="*/ 10 h 193"/>
                  <a:gd name="T72" fmla="*/ 133 w 200"/>
                  <a:gd name="T73" fmla="*/ 10 h 193"/>
                  <a:gd name="T74" fmla="*/ 153 w 200"/>
                  <a:gd name="T75" fmla="*/ 7 h 193"/>
                  <a:gd name="T76" fmla="*/ 177 w 200"/>
                  <a:gd name="T77" fmla="*/ 0 h 193"/>
                  <a:gd name="T78" fmla="*/ 177 w 200"/>
                  <a:gd name="T79" fmla="*/ 0 h 193"/>
                  <a:gd name="T80" fmla="*/ 183 w 200"/>
                  <a:gd name="T81" fmla="*/ 10 h 193"/>
                  <a:gd name="T82" fmla="*/ 190 w 200"/>
                  <a:gd name="T83" fmla="*/ 20 h 193"/>
                  <a:gd name="T84" fmla="*/ 190 w 200"/>
                  <a:gd name="T85" fmla="*/ 20 h 193"/>
                  <a:gd name="T86" fmla="*/ 197 w 200"/>
                  <a:gd name="T87" fmla="*/ 40 h 193"/>
                  <a:gd name="T88" fmla="*/ 200 w 200"/>
                  <a:gd name="T89" fmla="*/ 5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0" h="193">
                    <a:moveTo>
                      <a:pt x="200" y="57"/>
                    </a:moveTo>
                    <a:lnTo>
                      <a:pt x="200" y="57"/>
                    </a:lnTo>
                    <a:lnTo>
                      <a:pt x="200" y="83"/>
                    </a:lnTo>
                    <a:lnTo>
                      <a:pt x="193" y="107"/>
                    </a:lnTo>
                    <a:lnTo>
                      <a:pt x="183" y="127"/>
                    </a:lnTo>
                    <a:lnTo>
                      <a:pt x="173" y="147"/>
                    </a:lnTo>
                    <a:lnTo>
                      <a:pt x="173" y="147"/>
                    </a:lnTo>
                    <a:lnTo>
                      <a:pt x="157" y="163"/>
                    </a:lnTo>
                    <a:lnTo>
                      <a:pt x="140" y="177"/>
                    </a:lnTo>
                    <a:lnTo>
                      <a:pt x="120" y="187"/>
                    </a:lnTo>
                    <a:lnTo>
                      <a:pt x="100" y="193"/>
                    </a:lnTo>
                    <a:lnTo>
                      <a:pt x="100" y="193"/>
                    </a:lnTo>
                    <a:lnTo>
                      <a:pt x="77" y="187"/>
                    </a:lnTo>
                    <a:lnTo>
                      <a:pt x="60" y="177"/>
                    </a:lnTo>
                    <a:lnTo>
                      <a:pt x="44" y="163"/>
                    </a:lnTo>
                    <a:lnTo>
                      <a:pt x="27" y="147"/>
                    </a:lnTo>
                    <a:lnTo>
                      <a:pt x="27" y="147"/>
                    </a:lnTo>
                    <a:lnTo>
                      <a:pt x="14" y="127"/>
                    </a:lnTo>
                    <a:lnTo>
                      <a:pt x="7" y="107"/>
                    </a:lnTo>
                    <a:lnTo>
                      <a:pt x="0" y="8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4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7" y="1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44" y="7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84" y="7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113" y="7"/>
                    </a:lnTo>
                    <a:lnTo>
                      <a:pt x="133" y="10"/>
                    </a:lnTo>
                    <a:lnTo>
                      <a:pt x="133" y="10"/>
                    </a:lnTo>
                    <a:lnTo>
                      <a:pt x="153" y="7"/>
                    </a:lnTo>
                    <a:lnTo>
                      <a:pt x="177" y="0"/>
                    </a:lnTo>
                    <a:lnTo>
                      <a:pt x="177" y="0"/>
                    </a:lnTo>
                    <a:lnTo>
                      <a:pt x="183" y="10"/>
                    </a:lnTo>
                    <a:lnTo>
                      <a:pt x="190" y="20"/>
                    </a:lnTo>
                    <a:lnTo>
                      <a:pt x="190" y="20"/>
                    </a:lnTo>
                    <a:lnTo>
                      <a:pt x="197" y="40"/>
                    </a:lnTo>
                    <a:lnTo>
                      <a:pt x="200" y="57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>
                <a:off x="2304" y="2083"/>
                <a:ext cx="200" cy="193"/>
              </a:xfrm>
              <a:custGeom>
                <a:avLst/>
                <a:gdLst>
                  <a:gd name="T0" fmla="*/ 200 w 200"/>
                  <a:gd name="T1" fmla="*/ 57 h 193"/>
                  <a:gd name="T2" fmla="*/ 200 w 200"/>
                  <a:gd name="T3" fmla="*/ 57 h 193"/>
                  <a:gd name="T4" fmla="*/ 200 w 200"/>
                  <a:gd name="T5" fmla="*/ 83 h 193"/>
                  <a:gd name="T6" fmla="*/ 193 w 200"/>
                  <a:gd name="T7" fmla="*/ 107 h 193"/>
                  <a:gd name="T8" fmla="*/ 183 w 200"/>
                  <a:gd name="T9" fmla="*/ 127 h 193"/>
                  <a:gd name="T10" fmla="*/ 173 w 200"/>
                  <a:gd name="T11" fmla="*/ 147 h 193"/>
                  <a:gd name="T12" fmla="*/ 173 w 200"/>
                  <a:gd name="T13" fmla="*/ 147 h 193"/>
                  <a:gd name="T14" fmla="*/ 157 w 200"/>
                  <a:gd name="T15" fmla="*/ 163 h 193"/>
                  <a:gd name="T16" fmla="*/ 140 w 200"/>
                  <a:gd name="T17" fmla="*/ 177 h 193"/>
                  <a:gd name="T18" fmla="*/ 120 w 200"/>
                  <a:gd name="T19" fmla="*/ 187 h 193"/>
                  <a:gd name="T20" fmla="*/ 100 w 200"/>
                  <a:gd name="T21" fmla="*/ 193 h 193"/>
                  <a:gd name="T22" fmla="*/ 100 w 200"/>
                  <a:gd name="T23" fmla="*/ 193 h 193"/>
                  <a:gd name="T24" fmla="*/ 77 w 200"/>
                  <a:gd name="T25" fmla="*/ 187 h 193"/>
                  <a:gd name="T26" fmla="*/ 60 w 200"/>
                  <a:gd name="T27" fmla="*/ 177 h 193"/>
                  <a:gd name="T28" fmla="*/ 44 w 200"/>
                  <a:gd name="T29" fmla="*/ 163 h 193"/>
                  <a:gd name="T30" fmla="*/ 27 w 200"/>
                  <a:gd name="T31" fmla="*/ 147 h 193"/>
                  <a:gd name="T32" fmla="*/ 27 w 200"/>
                  <a:gd name="T33" fmla="*/ 147 h 193"/>
                  <a:gd name="T34" fmla="*/ 14 w 200"/>
                  <a:gd name="T35" fmla="*/ 127 h 193"/>
                  <a:gd name="T36" fmla="*/ 7 w 200"/>
                  <a:gd name="T37" fmla="*/ 107 h 193"/>
                  <a:gd name="T38" fmla="*/ 0 w 200"/>
                  <a:gd name="T39" fmla="*/ 83 h 193"/>
                  <a:gd name="T40" fmla="*/ 0 w 200"/>
                  <a:gd name="T41" fmla="*/ 57 h 193"/>
                  <a:gd name="T42" fmla="*/ 0 w 200"/>
                  <a:gd name="T43" fmla="*/ 57 h 193"/>
                  <a:gd name="T44" fmla="*/ 0 w 200"/>
                  <a:gd name="T45" fmla="*/ 40 h 193"/>
                  <a:gd name="T46" fmla="*/ 7 w 200"/>
                  <a:gd name="T47" fmla="*/ 20 h 193"/>
                  <a:gd name="T48" fmla="*/ 7 w 200"/>
                  <a:gd name="T49" fmla="*/ 20 h 193"/>
                  <a:gd name="T50" fmla="*/ 17 w 200"/>
                  <a:gd name="T51" fmla="*/ 10 h 193"/>
                  <a:gd name="T52" fmla="*/ 24 w 200"/>
                  <a:gd name="T53" fmla="*/ 0 h 193"/>
                  <a:gd name="T54" fmla="*/ 24 w 200"/>
                  <a:gd name="T55" fmla="*/ 0 h 193"/>
                  <a:gd name="T56" fmla="*/ 44 w 200"/>
                  <a:gd name="T57" fmla="*/ 7 h 193"/>
                  <a:gd name="T58" fmla="*/ 67 w 200"/>
                  <a:gd name="T59" fmla="*/ 10 h 193"/>
                  <a:gd name="T60" fmla="*/ 67 w 200"/>
                  <a:gd name="T61" fmla="*/ 10 h 193"/>
                  <a:gd name="T62" fmla="*/ 84 w 200"/>
                  <a:gd name="T63" fmla="*/ 7 h 193"/>
                  <a:gd name="T64" fmla="*/ 100 w 200"/>
                  <a:gd name="T65" fmla="*/ 0 h 193"/>
                  <a:gd name="T66" fmla="*/ 100 w 200"/>
                  <a:gd name="T67" fmla="*/ 0 h 193"/>
                  <a:gd name="T68" fmla="*/ 113 w 200"/>
                  <a:gd name="T69" fmla="*/ 7 h 193"/>
                  <a:gd name="T70" fmla="*/ 133 w 200"/>
                  <a:gd name="T71" fmla="*/ 10 h 193"/>
                  <a:gd name="T72" fmla="*/ 133 w 200"/>
                  <a:gd name="T73" fmla="*/ 10 h 193"/>
                  <a:gd name="T74" fmla="*/ 153 w 200"/>
                  <a:gd name="T75" fmla="*/ 7 h 193"/>
                  <a:gd name="T76" fmla="*/ 177 w 200"/>
                  <a:gd name="T77" fmla="*/ 0 h 193"/>
                  <a:gd name="T78" fmla="*/ 177 w 200"/>
                  <a:gd name="T79" fmla="*/ 0 h 193"/>
                  <a:gd name="T80" fmla="*/ 183 w 200"/>
                  <a:gd name="T81" fmla="*/ 10 h 193"/>
                  <a:gd name="T82" fmla="*/ 190 w 200"/>
                  <a:gd name="T83" fmla="*/ 20 h 193"/>
                  <a:gd name="T84" fmla="*/ 190 w 200"/>
                  <a:gd name="T85" fmla="*/ 20 h 193"/>
                  <a:gd name="T86" fmla="*/ 197 w 200"/>
                  <a:gd name="T87" fmla="*/ 40 h 193"/>
                  <a:gd name="T88" fmla="*/ 200 w 200"/>
                  <a:gd name="T89" fmla="*/ 5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0" h="193">
                    <a:moveTo>
                      <a:pt x="200" y="57"/>
                    </a:moveTo>
                    <a:lnTo>
                      <a:pt x="200" y="57"/>
                    </a:lnTo>
                    <a:lnTo>
                      <a:pt x="200" y="83"/>
                    </a:lnTo>
                    <a:lnTo>
                      <a:pt x="193" y="107"/>
                    </a:lnTo>
                    <a:lnTo>
                      <a:pt x="183" y="127"/>
                    </a:lnTo>
                    <a:lnTo>
                      <a:pt x="173" y="147"/>
                    </a:lnTo>
                    <a:lnTo>
                      <a:pt x="173" y="147"/>
                    </a:lnTo>
                    <a:lnTo>
                      <a:pt x="157" y="163"/>
                    </a:lnTo>
                    <a:lnTo>
                      <a:pt x="140" y="177"/>
                    </a:lnTo>
                    <a:lnTo>
                      <a:pt x="120" y="187"/>
                    </a:lnTo>
                    <a:lnTo>
                      <a:pt x="100" y="193"/>
                    </a:lnTo>
                    <a:lnTo>
                      <a:pt x="100" y="193"/>
                    </a:lnTo>
                    <a:lnTo>
                      <a:pt x="77" y="187"/>
                    </a:lnTo>
                    <a:lnTo>
                      <a:pt x="60" y="177"/>
                    </a:lnTo>
                    <a:lnTo>
                      <a:pt x="44" y="163"/>
                    </a:lnTo>
                    <a:lnTo>
                      <a:pt x="27" y="147"/>
                    </a:lnTo>
                    <a:lnTo>
                      <a:pt x="27" y="147"/>
                    </a:lnTo>
                    <a:lnTo>
                      <a:pt x="14" y="127"/>
                    </a:lnTo>
                    <a:lnTo>
                      <a:pt x="7" y="107"/>
                    </a:lnTo>
                    <a:lnTo>
                      <a:pt x="0" y="8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4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7" y="1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44" y="7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84" y="7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113" y="7"/>
                    </a:lnTo>
                    <a:lnTo>
                      <a:pt x="133" y="10"/>
                    </a:lnTo>
                    <a:lnTo>
                      <a:pt x="133" y="10"/>
                    </a:lnTo>
                    <a:lnTo>
                      <a:pt x="153" y="7"/>
                    </a:lnTo>
                    <a:lnTo>
                      <a:pt x="177" y="0"/>
                    </a:lnTo>
                    <a:lnTo>
                      <a:pt x="177" y="0"/>
                    </a:lnTo>
                    <a:lnTo>
                      <a:pt x="183" y="10"/>
                    </a:lnTo>
                    <a:lnTo>
                      <a:pt x="190" y="20"/>
                    </a:lnTo>
                    <a:lnTo>
                      <a:pt x="190" y="20"/>
                    </a:lnTo>
                    <a:lnTo>
                      <a:pt x="197" y="40"/>
                    </a:lnTo>
                    <a:lnTo>
                      <a:pt x="200" y="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2"/>
              <p:cNvSpPr>
                <a:spLocks noEditPoints="1"/>
              </p:cNvSpPr>
              <p:nvPr/>
            </p:nvSpPr>
            <p:spPr bwMode="auto">
              <a:xfrm>
                <a:off x="2897" y="2383"/>
                <a:ext cx="246" cy="173"/>
              </a:xfrm>
              <a:custGeom>
                <a:avLst/>
                <a:gdLst>
                  <a:gd name="T0" fmla="*/ 242 w 246"/>
                  <a:gd name="T1" fmla="*/ 90 h 173"/>
                  <a:gd name="T2" fmla="*/ 229 w 246"/>
                  <a:gd name="T3" fmla="*/ 173 h 173"/>
                  <a:gd name="T4" fmla="*/ 226 w 246"/>
                  <a:gd name="T5" fmla="*/ 0 h 173"/>
                  <a:gd name="T6" fmla="*/ 236 w 246"/>
                  <a:gd name="T7" fmla="*/ 3 h 173"/>
                  <a:gd name="T8" fmla="*/ 246 w 246"/>
                  <a:gd name="T9" fmla="*/ 40 h 173"/>
                  <a:gd name="T10" fmla="*/ 183 w 246"/>
                  <a:gd name="T11" fmla="*/ 96 h 173"/>
                  <a:gd name="T12" fmla="*/ 169 w 246"/>
                  <a:gd name="T13" fmla="*/ 126 h 173"/>
                  <a:gd name="T14" fmla="*/ 149 w 246"/>
                  <a:gd name="T15" fmla="*/ 136 h 173"/>
                  <a:gd name="T16" fmla="*/ 126 w 246"/>
                  <a:gd name="T17" fmla="*/ 140 h 173"/>
                  <a:gd name="T18" fmla="*/ 96 w 246"/>
                  <a:gd name="T19" fmla="*/ 133 h 173"/>
                  <a:gd name="T20" fmla="*/ 79 w 246"/>
                  <a:gd name="T21" fmla="*/ 116 h 173"/>
                  <a:gd name="T22" fmla="*/ 69 w 246"/>
                  <a:gd name="T23" fmla="*/ 86 h 173"/>
                  <a:gd name="T24" fmla="*/ 73 w 246"/>
                  <a:gd name="T25" fmla="*/ 63 h 173"/>
                  <a:gd name="T26" fmla="*/ 86 w 246"/>
                  <a:gd name="T27" fmla="*/ 46 h 173"/>
                  <a:gd name="T28" fmla="*/ 116 w 246"/>
                  <a:gd name="T29" fmla="*/ 30 h 173"/>
                  <a:gd name="T30" fmla="*/ 139 w 246"/>
                  <a:gd name="T31" fmla="*/ 30 h 173"/>
                  <a:gd name="T32" fmla="*/ 169 w 246"/>
                  <a:gd name="T33" fmla="*/ 46 h 173"/>
                  <a:gd name="T34" fmla="*/ 179 w 246"/>
                  <a:gd name="T35" fmla="*/ 63 h 173"/>
                  <a:gd name="T36" fmla="*/ 192 w 246"/>
                  <a:gd name="T37" fmla="*/ 86 h 173"/>
                  <a:gd name="T38" fmla="*/ 186 w 246"/>
                  <a:gd name="T39" fmla="*/ 63 h 173"/>
                  <a:gd name="T40" fmla="*/ 173 w 246"/>
                  <a:gd name="T41" fmla="*/ 43 h 173"/>
                  <a:gd name="T42" fmla="*/ 139 w 246"/>
                  <a:gd name="T43" fmla="*/ 23 h 173"/>
                  <a:gd name="T44" fmla="*/ 116 w 246"/>
                  <a:gd name="T45" fmla="*/ 23 h 173"/>
                  <a:gd name="T46" fmla="*/ 83 w 246"/>
                  <a:gd name="T47" fmla="*/ 43 h 173"/>
                  <a:gd name="T48" fmla="*/ 69 w 246"/>
                  <a:gd name="T49" fmla="*/ 63 h 173"/>
                  <a:gd name="T50" fmla="*/ 63 w 246"/>
                  <a:gd name="T51" fmla="*/ 86 h 173"/>
                  <a:gd name="T52" fmla="*/ 73 w 246"/>
                  <a:gd name="T53" fmla="*/ 120 h 173"/>
                  <a:gd name="T54" fmla="*/ 93 w 246"/>
                  <a:gd name="T55" fmla="*/ 136 h 173"/>
                  <a:gd name="T56" fmla="*/ 126 w 246"/>
                  <a:gd name="T57" fmla="*/ 146 h 173"/>
                  <a:gd name="T58" fmla="*/ 153 w 246"/>
                  <a:gd name="T59" fmla="*/ 143 h 173"/>
                  <a:gd name="T60" fmla="*/ 173 w 246"/>
                  <a:gd name="T61" fmla="*/ 130 h 173"/>
                  <a:gd name="T62" fmla="*/ 189 w 246"/>
                  <a:gd name="T63" fmla="*/ 96 h 173"/>
                  <a:gd name="T64" fmla="*/ 216 w 246"/>
                  <a:gd name="T65" fmla="*/ 86 h 173"/>
                  <a:gd name="T66" fmla="*/ 199 w 246"/>
                  <a:gd name="T67" fmla="*/ 133 h 173"/>
                  <a:gd name="T68" fmla="*/ 176 w 246"/>
                  <a:gd name="T69" fmla="*/ 156 h 173"/>
                  <a:gd name="T70" fmla="*/ 126 w 246"/>
                  <a:gd name="T71" fmla="*/ 170 h 173"/>
                  <a:gd name="T72" fmla="*/ 93 w 246"/>
                  <a:gd name="T73" fmla="*/ 163 h 173"/>
                  <a:gd name="T74" fmla="*/ 66 w 246"/>
                  <a:gd name="T75" fmla="*/ 146 h 173"/>
                  <a:gd name="T76" fmla="*/ 39 w 246"/>
                  <a:gd name="T77" fmla="*/ 103 h 173"/>
                  <a:gd name="T78" fmla="*/ 39 w 246"/>
                  <a:gd name="T79" fmla="*/ 70 h 173"/>
                  <a:gd name="T80" fmla="*/ 66 w 246"/>
                  <a:gd name="T81" fmla="*/ 26 h 173"/>
                  <a:gd name="T82" fmla="*/ 93 w 246"/>
                  <a:gd name="T83" fmla="*/ 6 h 173"/>
                  <a:gd name="T84" fmla="*/ 126 w 246"/>
                  <a:gd name="T85" fmla="*/ 0 h 173"/>
                  <a:gd name="T86" fmla="*/ 176 w 246"/>
                  <a:gd name="T87" fmla="*/ 13 h 173"/>
                  <a:gd name="T88" fmla="*/ 199 w 246"/>
                  <a:gd name="T89" fmla="*/ 40 h 173"/>
                  <a:gd name="T90" fmla="*/ 216 w 246"/>
                  <a:gd name="T91" fmla="*/ 86 h 173"/>
                  <a:gd name="T92" fmla="*/ 39 w 246"/>
                  <a:gd name="T93" fmla="*/ 53 h 173"/>
                  <a:gd name="T94" fmla="*/ 26 w 246"/>
                  <a:gd name="T95" fmla="*/ 63 h 173"/>
                  <a:gd name="T96" fmla="*/ 13 w 246"/>
                  <a:gd name="T97" fmla="*/ 173 h 173"/>
                  <a:gd name="T98" fmla="*/ 13 w 246"/>
                  <a:gd name="T99" fmla="*/ 63 h 173"/>
                  <a:gd name="T100" fmla="*/ 0 w 246"/>
                  <a:gd name="T101" fmla="*/ 53 h 173"/>
                  <a:gd name="T102" fmla="*/ 0 w 246"/>
                  <a:gd name="T103" fmla="*/ 20 h 173"/>
                  <a:gd name="T104" fmla="*/ 16 w 246"/>
                  <a:gd name="T105" fmla="*/ 36 h 173"/>
                  <a:gd name="T106" fmla="*/ 23 w 246"/>
                  <a:gd name="T107" fmla="*/ 36 h 173"/>
                  <a:gd name="T108" fmla="*/ 29 w 246"/>
                  <a:gd name="T109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6" h="173">
                    <a:moveTo>
                      <a:pt x="246" y="40"/>
                    </a:moveTo>
                    <a:lnTo>
                      <a:pt x="246" y="40"/>
                    </a:lnTo>
                    <a:lnTo>
                      <a:pt x="242" y="90"/>
                    </a:lnTo>
                    <a:lnTo>
                      <a:pt x="239" y="90"/>
                    </a:lnTo>
                    <a:lnTo>
                      <a:pt x="239" y="173"/>
                    </a:lnTo>
                    <a:lnTo>
                      <a:pt x="229" y="173"/>
                    </a:lnTo>
                    <a:lnTo>
                      <a:pt x="229" y="90"/>
                    </a:lnTo>
                    <a:lnTo>
                      <a:pt x="226" y="90"/>
                    </a:lnTo>
                    <a:lnTo>
                      <a:pt x="226" y="0"/>
                    </a:lnTo>
                    <a:lnTo>
                      <a:pt x="226" y="0"/>
                    </a:lnTo>
                    <a:lnTo>
                      <a:pt x="236" y="3"/>
                    </a:lnTo>
                    <a:lnTo>
                      <a:pt x="236" y="3"/>
                    </a:lnTo>
                    <a:lnTo>
                      <a:pt x="242" y="10"/>
                    </a:lnTo>
                    <a:lnTo>
                      <a:pt x="246" y="20"/>
                    </a:lnTo>
                    <a:lnTo>
                      <a:pt x="246" y="40"/>
                    </a:lnTo>
                    <a:close/>
                    <a:moveTo>
                      <a:pt x="186" y="86"/>
                    </a:moveTo>
                    <a:lnTo>
                      <a:pt x="186" y="86"/>
                    </a:lnTo>
                    <a:lnTo>
                      <a:pt x="183" y="96"/>
                    </a:lnTo>
                    <a:lnTo>
                      <a:pt x="179" y="106"/>
                    </a:lnTo>
                    <a:lnTo>
                      <a:pt x="176" y="116"/>
                    </a:lnTo>
                    <a:lnTo>
                      <a:pt x="169" y="126"/>
                    </a:lnTo>
                    <a:lnTo>
                      <a:pt x="169" y="126"/>
                    </a:lnTo>
                    <a:lnTo>
                      <a:pt x="159" y="133"/>
                    </a:lnTo>
                    <a:lnTo>
                      <a:pt x="149" y="136"/>
                    </a:lnTo>
                    <a:lnTo>
                      <a:pt x="139" y="140"/>
                    </a:lnTo>
                    <a:lnTo>
                      <a:pt x="126" y="140"/>
                    </a:lnTo>
                    <a:lnTo>
                      <a:pt x="126" y="140"/>
                    </a:lnTo>
                    <a:lnTo>
                      <a:pt x="116" y="140"/>
                    </a:lnTo>
                    <a:lnTo>
                      <a:pt x="106" y="136"/>
                    </a:lnTo>
                    <a:lnTo>
                      <a:pt x="96" y="133"/>
                    </a:lnTo>
                    <a:lnTo>
                      <a:pt x="86" y="126"/>
                    </a:lnTo>
                    <a:lnTo>
                      <a:pt x="86" y="126"/>
                    </a:lnTo>
                    <a:lnTo>
                      <a:pt x="79" y="116"/>
                    </a:lnTo>
                    <a:lnTo>
                      <a:pt x="73" y="106"/>
                    </a:lnTo>
                    <a:lnTo>
                      <a:pt x="69" y="96"/>
                    </a:lnTo>
                    <a:lnTo>
                      <a:pt x="69" y="86"/>
                    </a:lnTo>
                    <a:lnTo>
                      <a:pt x="69" y="86"/>
                    </a:lnTo>
                    <a:lnTo>
                      <a:pt x="69" y="73"/>
                    </a:lnTo>
                    <a:lnTo>
                      <a:pt x="73" y="63"/>
                    </a:lnTo>
                    <a:lnTo>
                      <a:pt x="79" y="53"/>
                    </a:lnTo>
                    <a:lnTo>
                      <a:pt x="86" y="46"/>
                    </a:lnTo>
                    <a:lnTo>
                      <a:pt x="86" y="46"/>
                    </a:lnTo>
                    <a:lnTo>
                      <a:pt x="96" y="40"/>
                    </a:lnTo>
                    <a:lnTo>
                      <a:pt x="106" y="33"/>
                    </a:lnTo>
                    <a:lnTo>
                      <a:pt x="116" y="30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9" y="30"/>
                    </a:lnTo>
                    <a:lnTo>
                      <a:pt x="149" y="33"/>
                    </a:lnTo>
                    <a:lnTo>
                      <a:pt x="159" y="40"/>
                    </a:lnTo>
                    <a:lnTo>
                      <a:pt x="169" y="46"/>
                    </a:lnTo>
                    <a:lnTo>
                      <a:pt x="169" y="46"/>
                    </a:lnTo>
                    <a:lnTo>
                      <a:pt x="176" y="53"/>
                    </a:lnTo>
                    <a:lnTo>
                      <a:pt x="179" y="63"/>
                    </a:lnTo>
                    <a:lnTo>
                      <a:pt x="183" y="73"/>
                    </a:lnTo>
                    <a:lnTo>
                      <a:pt x="186" y="86"/>
                    </a:lnTo>
                    <a:close/>
                    <a:moveTo>
                      <a:pt x="192" y="86"/>
                    </a:moveTo>
                    <a:lnTo>
                      <a:pt x="192" y="86"/>
                    </a:lnTo>
                    <a:lnTo>
                      <a:pt x="189" y="73"/>
                    </a:lnTo>
                    <a:lnTo>
                      <a:pt x="186" y="63"/>
                    </a:lnTo>
                    <a:lnTo>
                      <a:pt x="183" y="50"/>
                    </a:lnTo>
                    <a:lnTo>
                      <a:pt x="173" y="43"/>
                    </a:lnTo>
                    <a:lnTo>
                      <a:pt x="173" y="43"/>
                    </a:lnTo>
                    <a:lnTo>
                      <a:pt x="163" y="33"/>
                    </a:lnTo>
                    <a:lnTo>
                      <a:pt x="153" y="26"/>
                    </a:lnTo>
                    <a:lnTo>
                      <a:pt x="139" y="23"/>
                    </a:lnTo>
                    <a:lnTo>
                      <a:pt x="126" y="23"/>
                    </a:lnTo>
                    <a:lnTo>
                      <a:pt x="126" y="23"/>
                    </a:lnTo>
                    <a:lnTo>
                      <a:pt x="116" y="23"/>
                    </a:lnTo>
                    <a:lnTo>
                      <a:pt x="103" y="26"/>
                    </a:lnTo>
                    <a:lnTo>
                      <a:pt x="93" y="33"/>
                    </a:lnTo>
                    <a:lnTo>
                      <a:pt x="83" y="43"/>
                    </a:lnTo>
                    <a:lnTo>
                      <a:pt x="83" y="43"/>
                    </a:lnTo>
                    <a:lnTo>
                      <a:pt x="73" y="50"/>
                    </a:lnTo>
                    <a:lnTo>
                      <a:pt x="69" y="63"/>
                    </a:lnTo>
                    <a:lnTo>
                      <a:pt x="63" y="73"/>
                    </a:lnTo>
                    <a:lnTo>
                      <a:pt x="63" y="86"/>
                    </a:lnTo>
                    <a:lnTo>
                      <a:pt x="63" y="86"/>
                    </a:lnTo>
                    <a:lnTo>
                      <a:pt x="63" y="96"/>
                    </a:lnTo>
                    <a:lnTo>
                      <a:pt x="69" y="110"/>
                    </a:lnTo>
                    <a:lnTo>
                      <a:pt x="73" y="120"/>
                    </a:lnTo>
                    <a:lnTo>
                      <a:pt x="83" y="130"/>
                    </a:lnTo>
                    <a:lnTo>
                      <a:pt x="83" y="130"/>
                    </a:lnTo>
                    <a:lnTo>
                      <a:pt x="93" y="136"/>
                    </a:lnTo>
                    <a:lnTo>
                      <a:pt x="103" y="143"/>
                    </a:lnTo>
                    <a:lnTo>
                      <a:pt x="116" y="146"/>
                    </a:lnTo>
                    <a:lnTo>
                      <a:pt x="126" y="146"/>
                    </a:lnTo>
                    <a:lnTo>
                      <a:pt x="126" y="146"/>
                    </a:lnTo>
                    <a:lnTo>
                      <a:pt x="139" y="146"/>
                    </a:lnTo>
                    <a:lnTo>
                      <a:pt x="153" y="143"/>
                    </a:lnTo>
                    <a:lnTo>
                      <a:pt x="163" y="136"/>
                    </a:lnTo>
                    <a:lnTo>
                      <a:pt x="173" y="130"/>
                    </a:lnTo>
                    <a:lnTo>
                      <a:pt x="173" y="130"/>
                    </a:lnTo>
                    <a:lnTo>
                      <a:pt x="183" y="120"/>
                    </a:lnTo>
                    <a:lnTo>
                      <a:pt x="186" y="110"/>
                    </a:lnTo>
                    <a:lnTo>
                      <a:pt x="189" y="96"/>
                    </a:lnTo>
                    <a:lnTo>
                      <a:pt x="192" y="86"/>
                    </a:lnTo>
                    <a:close/>
                    <a:moveTo>
                      <a:pt x="216" y="86"/>
                    </a:moveTo>
                    <a:lnTo>
                      <a:pt x="216" y="86"/>
                    </a:lnTo>
                    <a:lnTo>
                      <a:pt x="212" y="103"/>
                    </a:lnTo>
                    <a:lnTo>
                      <a:pt x="209" y="120"/>
                    </a:lnTo>
                    <a:lnTo>
                      <a:pt x="199" y="133"/>
                    </a:lnTo>
                    <a:lnTo>
                      <a:pt x="189" y="146"/>
                    </a:lnTo>
                    <a:lnTo>
                      <a:pt x="189" y="146"/>
                    </a:lnTo>
                    <a:lnTo>
                      <a:pt x="176" y="156"/>
                    </a:lnTo>
                    <a:lnTo>
                      <a:pt x="163" y="163"/>
                    </a:lnTo>
                    <a:lnTo>
                      <a:pt x="146" y="170"/>
                    </a:lnTo>
                    <a:lnTo>
                      <a:pt x="126" y="170"/>
                    </a:lnTo>
                    <a:lnTo>
                      <a:pt x="126" y="170"/>
                    </a:lnTo>
                    <a:lnTo>
                      <a:pt x="109" y="170"/>
                    </a:lnTo>
                    <a:lnTo>
                      <a:pt x="93" y="163"/>
                    </a:lnTo>
                    <a:lnTo>
                      <a:pt x="79" y="156"/>
                    </a:lnTo>
                    <a:lnTo>
                      <a:pt x="66" y="146"/>
                    </a:lnTo>
                    <a:lnTo>
                      <a:pt x="66" y="146"/>
                    </a:lnTo>
                    <a:lnTo>
                      <a:pt x="53" y="133"/>
                    </a:lnTo>
                    <a:lnTo>
                      <a:pt x="46" y="120"/>
                    </a:lnTo>
                    <a:lnTo>
                      <a:pt x="39" y="103"/>
                    </a:lnTo>
                    <a:lnTo>
                      <a:pt x="39" y="86"/>
                    </a:lnTo>
                    <a:lnTo>
                      <a:pt x="39" y="86"/>
                    </a:lnTo>
                    <a:lnTo>
                      <a:pt x="39" y="70"/>
                    </a:lnTo>
                    <a:lnTo>
                      <a:pt x="46" y="53"/>
                    </a:lnTo>
                    <a:lnTo>
                      <a:pt x="53" y="40"/>
                    </a:lnTo>
                    <a:lnTo>
                      <a:pt x="66" y="26"/>
                    </a:lnTo>
                    <a:lnTo>
                      <a:pt x="66" y="26"/>
                    </a:lnTo>
                    <a:lnTo>
                      <a:pt x="79" y="13"/>
                    </a:lnTo>
                    <a:lnTo>
                      <a:pt x="93" y="6"/>
                    </a:lnTo>
                    <a:lnTo>
                      <a:pt x="109" y="3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46" y="3"/>
                    </a:lnTo>
                    <a:lnTo>
                      <a:pt x="163" y="6"/>
                    </a:lnTo>
                    <a:lnTo>
                      <a:pt x="176" y="13"/>
                    </a:lnTo>
                    <a:lnTo>
                      <a:pt x="189" y="26"/>
                    </a:lnTo>
                    <a:lnTo>
                      <a:pt x="189" y="26"/>
                    </a:lnTo>
                    <a:lnTo>
                      <a:pt x="199" y="40"/>
                    </a:lnTo>
                    <a:lnTo>
                      <a:pt x="209" y="53"/>
                    </a:lnTo>
                    <a:lnTo>
                      <a:pt x="212" y="70"/>
                    </a:lnTo>
                    <a:lnTo>
                      <a:pt x="216" y="86"/>
                    </a:lnTo>
                    <a:close/>
                    <a:moveTo>
                      <a:pt x="39" y="43"/>
                    </a:moveTo>
                    <a:lnTo>
                      <a:pt x="39" y="43"/>
                    </a:lnTo>
                    <a:lnTo>
                      <a:pt x="39" y="53"/>
                    </a:lnTo>
                    <a:lnTo>
                      <a:pt x="33" y="56"/>
                    </a:lnTo>
                    <a:lnTo>
                      <a:pt x="33" y="56"/>
                    </a:lnTo>
                    <a:lnTo>
                      <a:pt x="26" y="63"/>
                    </a:lnTo>
                    <a:lnTo>
                      <a:pt x="26" y="66"/>
                    </a:lnTo>
                    <a:lnTo>
                      <a:pt x="26" y="173"/>
                    </a:lnTo>
                    <a:lnTo>
                      <a:pt x="13" y="173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3" y="63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0" y="53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0" y="20"/>
                    </a:lnTo>
                    <a:lnTo>
                      <a:pt x="10" y="0"/>
                    </a:lnTo>
                    <a:lnTo>
                      <a:pt x="10" y="36"/>
                    </a:lnTo>
                    <a:lnTo>
                      <a:pt x="16" y="36"/>
                    </a:lnTo>
                    <a:lnTo>
                      <a:pt x="16" y="0"/>
                    </a:lnTo>
                    <a:lnTo>
                      <a:pt x="23" y="0"/>
                    </a:lnTo>
                    <a:lnTo>
                      <a:pt x="23" y="36"/>
                    </a:lnTo>
                    <a:lnTo>
                      <a:pt x="29" y="36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6" y="20"/>
                    </a:lnTo>
                    <a:lnTo>
                      <a:pt x="39" y="43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3"/>
              <p:cNvSpPr>
                <a:spLocks/>
              </p:cNvSpPr>
              <p:nvPr/>
            </p:nvSpPr>
            <p:spPr bwMode="auto">
              <a:xfrm>
                <a:off x="3123" y="2383"/>
                <a:ext cx="20" cy="173"/>
              </a:xfrm>
              <a:custGeom>
                <a:avLst/>
                <a:gdLst>
                  <a:gd name="T0" fmla="*/ 20 w 20"/>
                  <a:gd name="T1" fmla="*/ 40 h 173"/>
                  <a:gd name="T2" fmla="*/ 20 w 20"/>
                  <a:gd name="T3" fmla="*/ 40 h 173"/>
                  <a:gd name="T4" fmla="*/ 16 w 20"/>
                  <a:gd name="T5" fmla="*/ 90 h 173"/>
                  <a:gd name="T6" fmla="*/ 13 w 20"/>
                  <a:gd name="T7" fmla="*/ 90 h 173"/>
                  <a:gd name="T8" fmla="*/ 13 w 20"/>
                  <a:gd name="T9" fmla="*/ 173 h 173"/>
                  <a:gd name="T10" fmla="*/ 3 w 20"/>
                  <a:gd name="T11" fmla="*/ 173 h 173"/>
                  <a:gd name="T12" fmla="*/ 3 w 20"/>
                  <a:gd name="T13" fmla="*/ 90 h 173"/>
                  <a:gd name="T14" fmla="*/ 0 w 20"/>
                  <a:gd name="T15" fmla="*/ 90 h 173"/>
                  <a:gd name="T16" fmla="*/ 0 w 20"/>
                  <a:gd name="T17" fmla="*/ 0 h 173"/>
                  <a:gd name="T18" fmla="*/ 0 w 20"/>
                  <a:gd name="T19" fmla="*/ 0 h 173"/>
                  <a:gd name="T20" fmla="*/ 10 w 20"/>
                  <a:gd name="T21" fmla="*/ 3 h 173"/>
                  <a:gd name="T22" fmla="*/ 10 w 20"/>
                  <a:gd name="T23" fmla="*/ 3 h 173"/>
                  <a:gd name="T24" fmla="*/ 16 w 20"/>
                  <a:gd name="T25" fmla="*/ 10 h 173"/>
                  <a:gd name="T26" fmla="*/ 20 w 20"/>
                  <a:gd name="T27" fmla="*/ 20 h 173"/>
                  <a:gd name="T28" fmla="*/ 20 w 20"/>
                  <a:gd name="T29" fmla="*/ 4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173">
                    <a:moveTo>
                      <a:pt x="20" y="40"/>
                    </a:moveTo>
                    <a:lnTo>
                      <a:pt x="20" y="40"/>
                    </a:lnTo>
                    <a:lnTo>
                      <a:pt x="16" y="90"/>
                    </a:lnTo>
                    <a:lnTo>
                      <a:pt x="13" y="90"/>
                    </a:lnTo>
                    <a:lnTo>
                      <a:pt x="13" y="173"/>
                    </a:lnTo>
                    <a:lnTo>
                      <a:pt x="3" y="173"/>
                    </a:lnTo>
                    <a:lnTo>
                      <a:pt x="3" y="90"/>
                    </a:lnTo>
                    <a:lnTo>
                      <a:pt x="0" y="9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6" y="10"/>
                    </a:lnTo>
                    <a:lnTo>
                      <a:pt x="20" y="20"/>
                    </a:lnTo>
                    <a:lnTo>
                      <a:pt x="20" y="4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4"/>
              <p:cNvSpPr>
                <a:spLocks/>
              </p:cNvSpPr>
              <p:nvPr/>
            </p:nvSpPr>
            <p:spPr bwMode="auto">
              <a:xfrm>
                <a:off x="2966" y="2413"/>
                <a:ext cx="117" cy="110"/>
              </a:xfrm>
              <a:custGeom>
                <a:avLst/>
                <a:gdLst>
                  <a:gd name="T0" fmla="*/ 117 w 117"/>
                  <a:gd name="T1" fmla="*/ 56 h 110"/>
                  <a:gd name="T2" fmla="*/ 117 w 117"/>
                  <a:gd name="T3" fmla="*/ 56 h 110"/>
                  <a:gd name="T4" fmla="*/ 114 w 117"/>
                  <a:gd name="T5" fmla="*/ 66 h 110"/>
                  <a:gd name="T6" fmla="*/ 110 w 117"/>
                  <a:gd name="T7" fmla="*/ 76 h 110"/>
                  <a:gd name="T8" fmla="*/ 107 w 117"/>
                  <a:gd name="T9" fmla="*/ 86 h 110"/>
                  <a:gd name="T10" fmla="*/ 100 w 117"/>
                  <a:gd name="T11" fmla="*/ 96 h 110"/>
                  <a:gd name="T12" fmla="*/ 100 w 117"/>
                  <a:gd name="T13" fmla="*/ 96 h 110"/>
                  <a:gd name="T14" fmla="*/ 90 w 117"/>
                  <a:gd name="T15" fmla="*/ 103 h 110"/>
                  <a:gd name="T16" fmla="*/ 80 w 117"/>
                  <a:gd name="T17" fmla="*/ 106 h 110"/>
                  <a:gd name="T18" fmla="*/ 70 w 117"/>
                  <a:gd name="T19" fmla="*/ 110 h 110"/>
                  <a:gd name="T20" fmla="*/ 57 w 117"/>
                  <a:gd name="T21" fmla="*/ 110 h 110"/>
                  <a:gd name="T22" fmla="*/ 57 w 117"/>
                  <a:gd name="T23" fmla="*/ 110 h 110"/>
                  <a:gd name="T24" fmla="*/ 47 w 117"/>
                  <a:gd name="T25" fmla="*/ 110 h 110"/>
                  <a:gd name="T26" fmla="*/ 37 w 117"/>
                  <a:gd name="T27" fmla="*/ 106 h 110"/>
                  <a:gd name="T28" fmla="*/ 27 w 117"/>
                  <a:gd name="T29" fmla="*/ 103 h 110"/>
                  <a:gd name="T30" fmla="*/ 17 w 117"/>
                  <a:gd name="T31" fmla="*/ 96 h 110"/>
                  <a:gd name="T32" fmla="*/ 17 w 117"/>
                  <a:gd name="T33" fmla="*/ 96 h 110"/>
                  <a:gd name="T34" fmla="*/ 10 w 117"/>
                  <a:gd name="T35" fmla="*/ 86 h 110"/>
                  <a:gd name="T36" fmla="*/ 4 w 117"/>
                  <a:gd name="T37" fmla="*/ 76 h 110"/>
                  <a:gd name="T38" fmla="*/ 0 w 117"/>
                  <a:gd name="T39" fmla="*/ 66 h 110"/>
                  <a:gd name="T40" fmla="*/ 0 w 117"/>
                  <a:gd name="T41" fmla="*/ 56 h 110"/>
                  <a:gd name="T42" fmla="*/ 0 w 117"/>
                  <a:gd name="T43" fmla="*/ 56 h 110"/>
                  <a:gd name="T44" fmla="*/ 0 w 117"/>
                  <a:gd name="T45" fmla="*/ 43 h 110"/>
                  <a:gd name="T46" fmla="*/ 4 w 117"/>
                  <a:gd name="T47" fmla="*/ 33 h 110"/>
                  <a:gd name="T48" fmla="*/ 10 w 117"/>
                  <a:gd name="T49" fmla="*/ 23 h 110"/>
                  <a:gd name="T50" fmla="*/ 17 w 117"/>
                  <a:gd name="T51" fmla="*/ 16 h 110"/>
                  <a:gd name="T52" fmla="*/ 17 w 117"/>
                  <a:gd name="T53" fmla="*/ 16 h 110"/>
                  <a:gd name="T54" fmla="*/ 27 w 117"/>
                  <a:gd name="T55" fmla="*/ 10 h 110"/>
                  <a:gd name="T56" fmla="*/ 37 w 117"/>
                  <a:gd name="T57" fmla="*/ 3 h 110"/>
                  <a:gd name="T58" fmla="*/ 47 w 117"/>
                  <a:gd name="T59" fmla="*/ 0 h 110"/>
                  <a:gd name="T60" fmla="*/ 57 w 117"/>
                  <a:gd name="T61" fmla="*/ 0 h 110"/>
                  <a:gd name="T62" fmla="*/ 57 w 117"/>
                  <a:gd name="T63" fmla="*/ 0 h 110"/>
                  <a:gd name="T64" fmla="*/ 70 w 117"/>
                  <a:gd name="T65" fmla="*/ 0 h 110"/>
                  <a:gd name="T66" fmla="*/ 80 w 117"/>
                  <a:gd name="T67" fmla="*/ 3 h 110"/>
                  <a:gd name="T68" fmla="*/ 90 w 117"/>
                  <a:gd name="T69" fmla="*/ 10 h 110"/>
                  <a:gd name="T70" fmla="*/ 100 w 117"/>
                  <a:gd name="T71" fmla="*/ 16 h 110"/>
                  <a:gd name="T72" fmla="*/ 100 w 117"/>
                  <a:gd name="T73" fmla="*/ 16 h 110"/>
                  <a:gd name="T74" fmla="*/ 107 w 117"/>
                  <a:gd name="T75" fmla="*/ 23 h 110"/>
                  <a:gd name="T76" fmla="*/ 110 w 117"/>
                  <a:gd name="T77" fmla="*/ 33 h 110"/>
                  <a:gd name="T78" fmla="*/ 114 w 117"/>
                  <a:gd name="T79" fmla="*/ 43 h 110"/>
                  <a:gd name="T80" fmla="*/ 117 w 117"/>
                  <a:gd name="T81" fmla="*/ 56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7" h="110">
                    <a:moveTo>
                      <a:pt x="117" y="56"/>
                    </a:moveTo>
                    <a:lnTo>
                      <a:pt x="117" y="56"/>
                    </a:lnTo>
                    <a:lnTo>
                      <a:pt x="114" y="66"/>
                    </a:lnTo>
                    <a:lnTo>
                      <a:pt x="110" y="76"/>
                    </a:lnTo>
                    <a:lnTo>
                      <a:pt x="107" y="86"/>
                    </a:lnTo>
                    <a:lnTo>
                      <a:pt x="100" y="96"/>
                    </a:lnTo>
                    <a:lnTo>
                      <a:pt x="100" y="96"/>
                    </a:lnTo>
                    <a:lnTo>
                      <a:pt x="90" y="103"/>
                    </a:lnTo>
                    <a:lnTo>
                      <a:pt x="80" y="106"/>
                    </a:lnTo>
                    <a:lnTo>
                      <a:pt x="70" y="110"/>
                    </a:lnTo>
                    <a:lnTo>
                      <a:pt x="57" y="110"/>
                    </a:lnTo>
                    <a:lnTo>
                      <a:pt x="57" y="110"/>
                    </a:lnTo>
                    <a:lnTo>
                      <a:pt x="47" y="110"/>
                    </a:lnTo>
                    <a:lnTo>
                      <a:pt x="37" y="106"/>
                    </a:lnTo>
                    <a:lnTo>
                      <a:pt x="27" y="103"/>
                    </a:lnTo>
                    <a:lnTo>
                      <a:pt x="17" y="96"/>
                    </a:lnTo>
                    <a:lnTo>
                      <a:pt x="17" y="96"/>
                    </a:lnTo>
                    <a:lnTo>
                      <a:pt x="10" y="86"/>
                    </a:lnTo>
                    <a:lnTo>
                      <a:pt x="4" y="76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4" y="33"/>
                    </a:lnTo>
                    <a:lnTo>
                      <a:pt x="10" y="23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27" y="10"/>
                    </a:lnTo>
                    <a:lnTo>
                      <a:pt x="37" y="3"/>
                    </a:lnTo>
                    <a:lnTo>
                      <a:pt x="4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70" y="0"/>
                    </a:lnTo>
                    <a:lnTo>
                      <a:pt x="80" y="3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0" y="16"/>
                    </a:lnTo>
                    <a:lnTo>
                      <a:pt x="107" y="23"/>
                    </a:lnTo>
                    <a:lnTo>
                      <a:pt x="110" y="33"/>
                    </a:lnTo>
                    <a:lnTo>
                      <a:pt x="114" y="43"/>
                    </a:lnTo>
                    <a:lnTo>
                      <a:pt x="117" y="5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5"/>
              <p:cNvSpPr>
                <a:spLocks/>
              </p:cNvSpPr>
              <p:nvPr/>
            </p:nvSpPr>
            <p:spPr bwMode="auto">
              <a:xfrm>
                <a:off x="2960" y="2406"/>
                <a:ext cx="129" cy="123"/>
              </a:xfrm>
              <a:custGeom>
                <a:avLst/>
                <a:gdLst>
                  <a:gd name="T0" fmla="*/ 129 w 129"/>
                  <a:gd name="T1" fmla="*/ 63 h 123"/>
                  <a:gd name="T2" fmla="*/ 129 w 129"/>
                  <a:gd name="T3" fmla="*/ 63 h 123"/>
                  <a:gd name="T4" fmla="*/ 126 w 129"/>
                  <a:gd name="T5" fmla="*/ 50 h 123"/>
                  <a:gd name="T6" fmla="*/ 123 w 129"/>
                  <a:gd name="T7" fmla="*/ 40 h 123"/>
                  <a:gd name="T8" fmla="*/ 120 w 129"/>
                  <a:gd name="T9" fmla="*/ 27 h 123"/>
                  <a:gd name="T10" fmla="*/ 110 w 129"/>
                  <a:gd name="T11" fmla="*/ 20 h 123"/>
                  <a:gd name="T12" fmla="*/ 110 w 129"/>
                  <a:gd name="T13" fmla="*/ 20 h 123"/>
                  <a:gd name="T14" fmla="*/ 100 w 129"/>
                  <a:gd name="T15" fmla="*/ 10 h 123"/>
                  <a:gd name="T16" fmla="*/ 90 w 129"/>
                  <a:gd name="T17" fmla="*/ 3 h 123"/>
                  <a:gd name="T18" fmla="*/ 76 w 129"/>
                  <a:gd name="T19" fmla="*/ 0 h 123"/>
                  <a:gd name="T20" fmla="*/ 63 w 129"/>
                  <a:gd name="T21" fmla="*/ 0 h 123"/>
                  <a:gd name="T22" fmla="*/ 63 w 129"/>
                  <a:gd name="T23" fmla="*/ 0 h 123"/>
                  <a:gd name="T24" fmla="*/ 53 w 129"/>
                  <a:gd name="T25" fmla="*/ 0 h 123"/>
                  <a:gd name="T26" fmla="*/ 40 w 129"/>
                  <a:gd name="T27" fmla="*/ 3 h 123"/>
                  <a:gd name="T28" fmla="*/ 30 w 129"/>
                  <a:gd name="T29" fmla="*/ 10 h 123"/>
                  <a:gd name="T30" fmla="*/ 20 w 129"/>
                  <a:gd name="T31" fmla="*/ 20 h 123"/>
                  <a:gd name="T32" fmla="*/ 20 w 129"/>
                  <a:gd name="T33" fmla="*/ 20 h 123"/>
                  <a:gd name="T34" fmla="*/ 10 w 129"/>
                  <a:gd name="T35" fmla="*/ 27 h 123"/>
                  <a:gd name="T36" fmla="*/ 6 w 129"/>
                  <a:gd name="T37" fmla="*/ 40 h 123"/>
                  <a:gd name="T38" fmla="*/ 0 w 129"/>
                  <a:gd name="T39" fmla="*/ 50 h 123"/>
                  <a:gd name="T40" fmla="*/ 0 w 129"/>
                  <a:gd name="T41" fmla="*/ 63 h 123"/>
                  <a:gd name="T42" fmla="*/ 0 w 129"/>
                  <a:gd name="T43" fmla="*/ 63 h 123"/>
                  <a:gd name="T44" fmla="*/ 0 w 129"/>
                  <a:gd name="T45" fmla="*/ 73 h 123"/>
                  <a:gd name="T46" fmla="*/ 6 w 129"/>
                  <a:gd name="T47" fmla="*/ 87 h 123"/>
                  <a:gd name="T48" fmla="*/ 10 w 129"/>
                  <a:gd name="T49" fmla="*/ 97 h 123"/>
                  <a:gd name="T50" fmla="*/ 20 w 129"/>
                  <a:gd name="T51" fmla="*/ 107 h 123"/>
                  <a:gd name="T52" fmla="*/ 20 w 129"/>
                  <a:gd name="T53" fmla="*/ 107 h 123"/>
                  <a:gd name="T54" fmla="*/ 30 w 129"/>
                  <a:gd name="T55" fmla="*/ 113 h 123"/>
                  <a:gd name="T56" fmla="*/ 40 w 129"/>
                  <a:gd name="T57" fmla="*/ 120 h 123"/>
                  <a:gd name="T58" fmla="*/ 53 w 129"/>
                  <a:gd name="T59" fmla="*/ 123 h 123"/>
                  <a:gd name="T60" fmla="*/ 63 w 129"/>
                  <a:gd name="T61" fmla="*/ 123 h 123"/>
                  <a:gd name="T62" fmla="*/ 63 w 129"/>
                  <a:gd name="T63" fmla="*/ 123 h 123"/>
                  <a:gd name="T64" fmla="*/ 76 w 129"/>
                  <a:gd name="T65" fmla="*/ 123 h 123"/>
                  <a:gd name="T66" fmla="*/ 90 w 129"/>
                  <a:gd name="T67" fmla="*/ 120 h 123"/>
                  <a:gd name="T68" fmla="*/ 100 w 129"/>
                  <a:gd name="T69" fmla="*/ 113 h 123"/>
                  <a:gd name="T70" fmla="*/ 110 w 129"/>
                  <a:gd name="T71" fmla="*/ 107 h 123"/>
                  <a:gd name="T72" fmla="*/ 110 w 129"/>
                  <a:gd name="T73" fmla="*/ 107 h 123"/>
                  <a:gd name="T74" fmla="*/ 120 w 129"/>
                  <a:gd name="T75" fmla="*/ 97 h 123"/>
                  <a:gd name="T76" fmla="*/ 123 w 129"/>
                  <a:gd name="T77" fmla="*/ 87 h 123"/>
                  <a:gd name="T78" fmla="*/ 126 w 129"/>
                  <a:gd name="T79" fmla="*/ 73 h 123"/>
                  <a:gd name="T80" fmla="*/ 129 w 129"/>
                  <a:gd name="T81" fmla="*/ 6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9" h="123">
                    <a:moveTo>
                      <a:pt x="129" y="63"/>
                    </a:moveTo>
                    <a:lnTo>
                      <a:pt x="129" y="63"/>
                    </a:lnTo>
                    <a:lnTo>
                      <a:pt x="126" y="50"/>
                    </a:lnTo>
                    <a:lnTo>
                      <a:pt x="123" y="40"/>
                    </a:lnTo>
                    <a:lnTo>
                      <a:pt x="120" y="27"/>
                    </a:lnTo>
                    <a:lnTo>
                      <a:pt x="110" y="20"/>
                    </a:lnTo>
                    <a:lnTo>
                      <a:pt x="110" y="20"/>
                    </a:lnTo>
                    <a:lnTo>
                      <a:pt x="100" y="10"/>
                    </a:lnTo>
                    <a:lnTo>
                      <a:pt x="90" y="3"/>
                    </a:lnTo>
                    <a:lnTo>
                      <a:pt x="76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3"/>
                    </a:lnTo>
                    <a:lnTo>
                      <a:pt x="30" y="10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10" y="27"/>
                    </a:lnTo>
                    <a:lnTo>
                      <a:pt x="6" y="40"/>
                    </a:lnTo>
                    <a:lnTo>
                      <a:pt x="0" y="50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73"/>
                    </a:lnTo>
                    <a:lnTo>
                      <a:pt x="6" y="87"/>
                    </a:lnTo>
                    <a:lnTo>
                      <a:pt x="10" y="97"/>
                    </a:lnTo>
                    <a:lnTo>
                      <a:pt x="20" y="107"/>
                    </a:lnTo>
                    <a:lnTo>
                      <a:pt x="20" y="107"/>
                    </a:lnTo>
                    <a:lnTo>
                      <a:pt x="30" y="113"/>
                    </a:lnTo>
                    <a:lnTo>
                      <a:pt x="40" y="120"/>
                    </a:lnTo>
                    <a:lnTo>
                      <a:pt x="53" y="123"/>
                    </a:lnTo>
                    <a:lnTo>
                      <a:pt x="63" y="123"/>
                    </a:lnTo>
                    <a:lnTo>
                      <a:pt x="63" y="123"/>
                    </a:lnTo>
                    <a:lnTo>
                      <a:pt x="76" y="123"/>
                    </a:lnTo>
                    <a:lnTo>
                      <a:pt x="90" y="120"/>
                    </a:lnTo>
                    <a:lnTo>
                      <a:pt x="100" y="113"/>
                    </a:lnTo>
                    <a:lnTo>
                      <a:pt x="110" y="107"/>
                    </a:lnTo>
                    <a:lnTo>
                      <a:pt x="110" y="107"/>
                    </a:lnTo>
                    <a:lnTo>
                      <a:pt x="120" y="97"/>
                    </a:lnTo>
                    <a:lnTo>
                      <a:pt x="123" y="87"/>
                    </a:lnTo>
                    <a:lnTo>
                      <a:pt x="126" y="73"/>
                    </a:lnTo>
                    <a:lnTo>
                      <a:pt x="129" y="6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6"/>
              <p:cNvSpPr>
                <a:spLocks/>
              </p:cNvSpPr>
              <p:nvPr/>
            </p:nvSpPr>
            <p:spPr bwMode="auto">
              <a:xfrm>
                <a:off x="2936" y="2383"/>
                <a:ext cx="177" cy="170"/>
              </a:xfrm>
              <a:custGeom>
                <a:avLst/>
                <a:gdLst>
                  <a:gd name="T0" fmla="*/ 177 w 177"/>
                  <a:gd name="T1" fmla="*/ 86 h 170"/>
                  <a:gd name="T2" fmla="*/ 177 w 177"/>
                  <a:gd name="T3" fmla="*/ 86 h 170"/>
                  <a:gd name="T4" fmla="*/ 173 w 177"/>
                  <a:gd name="T5" fmla="*/ 103 h 170"/>
                  <a:gd name="T6" fmla="*/ 170 w 177"/>
                  <a:gd name="T7" fmla="*/ 120 h 170"/>
                  <a:gd name="T8" fmla="*/ 160 w 177"/>
                  <a:gd name="T9" fmla="*/ 133 h 170"/>
                  <a:gd name="T10" fmla="*/ 150 w 177"/>
                  <a:gd name="T11" fmla="*/ 146 h 170"/>
                  <a:gd name="T12" fmla="*/ 150 w 177"/>
                  <a:gd name="T13" fmla="*/ 146 h 170"/>
                  <a:gd name="T14" fmla="*/ 137 w 177"/>
                  <a:gd name="T15" fmla="*/ 156 h 170"/>
                  <a:gd name="T16" fmla="*/ 124 w 177"/>
                  <a:gd name="T17" fmla="*/ 163 h 170"/>
                  <a:gd name="T18" fmla="*/ 107 w 177"/>
                  <a:gd name="T19" fmla="*/ 170 h 170"/>
                  <a:gd name="T20" fmla="*/ 87 w 177"/>
                  <a:gd name="T21" fmla="*/ 170 h 170"/>
                  <a:gd name="T22" fmla="*/ 87 w 177"/>
                  <a:gd name="T23" fmla="*/ 170 h 170"/>
                  <a:gd name="T24" fmla="*/ 70 w 177"/>
                  <a:gd name="T25" fmla="*/ 170 h 170"/>
                  <a:gd name="T26" fmla="*/ 54 w 177"/>
                  <a:gd name="T27" fmla="*/ 163 h 170"/>
                  <a:gd name="T28" fmla="*/ 40 w 177"/>
                  <a:gd name="T29" fmla="*/ 156 h 170"/>
                  <a:gd name="T30" fmla="*/ 27 w 177"/>
                  <a:gd name="T31" fmla="*/ 146 h 170"/>
                  <a:gd name="T32" fmla="*/ 27 w 177"/>
                  <a:gd name="T33" fmla="*/ 146 h 170"/>
                  <a:gd name="T34" fmla="*/ 14 w 177"/>
                  <a:gd name="T35" fmla="*/ 133 h 170"/>
                  <a:gd name="T36" fmla="*/ 7 w 177"/>
                  <a:gd name="T37" fmla="*/ 120 h 170"/>
                  <a:gd name="T38" fmla="*/ 0 w 177"/>
                  <a:gd name="T39" fmla="*/ 103 h 170"/>
                  <a:gd name="T40" fmla="*/ 0 w 177"/>
                  <a:gd name="T41" fmla="*/ 86 h 170"/>
                  <a:gd name="T42" fmla="*/ 0 w 177"/>
                  <a:gd name="T43" fmla="*/ 86 h 170"/>
                  <a:gd name="T44" fmla="*/ 0 w 177"/>
                  <a:gd name="T45" fmla="*/ 70 h 170"/>
                  <a:gd name="T46" fmla="*/ 7 w 177"/>
                  <a:gd name="T47" fmla="*/ 53 h 170"/>
                  <a:gd name="T48" fmla="*/ 14 w 177"/>
                  <a:gd name="T49" fmla="*/ 40 h 170"/>
                  <a:gd name="T50" fmla="*/ 27 w 177"/>
                  <a:gd name="T51" fmla="*/ 26 h 170"/>
                  <a:gd name="T52" fmla="*/ 27 w 177"/>
                  <a:gd name="T53" fmla="*/ 26 h 170"/>
                  <a:gd name="T54" fmla="*/ 40 w 177"/>
                  <a:gd name="T55" fmla="*/ 13 h 170"/>
                  <a:gd name="T56" fmla="*/ 54 w 177"/>
                  <a:gd name="T57" fmla="*/ 6 h 170"/>
                  <a:gd name="T58" fmla="*/ 70 w 177"/>
                  <a:gd name="T59" fmla="*/ 3 h 170"/>
                  <a:gd name="T60" fmla="*/ 87 w 177"/>
                  <a:gd name="T61" fmla="*/ 0 h 170"/>
                  <a:gd name="T62" fmla="*/ 87 w 177"/>
                  <a:gd name="T63" fmla="*/ 0 h 170"/>
                  <a:gd name="T64" fmla="*/ 107 w 177"/>
                  <a:gd name="T65" fmla="*/ 3 h 170"/>
                  <a:gd name="T66" fmla="*/ 124 w 177"/>
                  <a:gd name="T67" fmla="*/ 6 h 170"/>
                  <a:gd name="T68" fmla="*/ 137 w 177"/>
                  <a:gd name="T69" fmla="*/ 13 h 170"/>
                  <a:gd name="T70" fmla="*/ 150 w 177"/>
                  <a:gd name="T71" fmla="*/ 26 h 170"/>
                  <a:gd name="T72" fmla="*/ 150 w 177"/>
                  <a:gd name="T73" fmla="*/ 26 h 170"/>
                  <a:gd name="T74" fmla="*/ 160 w 177"/>
                  <a:gd name="T75" fmla="*/ 40 h 170"/>
                  <a:gd name="T76" fmla="*/ 170 w 177"/>
                  <a:gd name="T77" fmla="*/ 53 h 170"/>
                  <a:gd name="T78" fmla="*/ 173 w 177"/>
                  <a:gd name="T79" fmla="*/ 70 h 170"/>
                  <a:gd name="T80" fmla="*/ 177 w 177"/>
                  <a:gd name="T81" fmla="*/ 86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7" h="170">
                    <a:moveTo>
                      <a:pt x="177" y="86"/>
                    </a:moveTo>
                    <a:lnTo>
                      <a:pt x="177" y="86"/>
                    </a:lnTo>
                    <a:lnTo>
                      <a:pt x="173" y="103"/>
                    </a:lnTo>
                    <a:lnTo>
                      <a:pt x="170" y="120"/>
                    </a:lnTo>
                    <a:lnTo>
                      <a:pt x="160" y="133"/>
                    </a:lnTo>
                    <a:lnTo>
                      <a:pt x="150" y="146"/>
                    </a:lnTo>
                    <a:lnTo>
                      <a:pt x="150" y="146"/>
                    </a:lnTo>
                    <a:lnTo>
                      <a:pt x="137" y="156"/>
                    </a:lnTo>
                    <a:lnTo>
                      <a:pt x="124" y="163"/>
                    </a:lnTo>
                    <a:lnTo>
                      <a:pt x="107" y="170"/>
                    </a:lnTo>
                    <a:lnTo>
                      <a:pt x="87" y="170"/>
                    </a:lnTo>
                    <a:lnTo>
                      <a:pt x="87" y="170"/>
                    </a:lnTo>
                    <a:lnTo>
                      <a:pt x="70" y="170"/>
                    </a:lnTo>
                    <a:lnTo>
                      <a:pt x="54" y="163"/>
                    </a:lnTo>
                    <a:lnTo>
                      <a:pt x="40" y="156"/>
                    </a:lnTo>
                    <a:lnTo>
                      <a:pt x="27" y="146"/>
                    </a:lnTo>
                    <a:lnTo>
                      <a:pt x="27" y="146"/>
                    </a:lnTo>
                    <a:lnTo>
                      <a:pt x="14" y="133"/>
                    </a:lnTo>
                    <a:lnTo>
                      <a:pt x="7" y="120"/>
                    </a:lnTo>
                    <a:lnTo>
                      <a:pt x="0" y="103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0" y="70"/>
                    </a:lnTo>
                    <a:lnTo>
                      <a:pt x="7" y="53"/>
                    </a:lnTo>
                    <a:lnTo>
                      <a:pt x="14" y="40"/>
                    </a:lnTo>
                    <a:lnTo>
                      <a:pt x="27" y="26"/>
                    </a:lnTo>
                    <a:lnTo>
                      <a:pt x="27" y="26"/>
                    </a:lnTo>
                    <a:lnTo>
                      <a:pt x="40" y="13"/>
                    </a:lnTo>
                    <a:lnTo>
                      <a:pt x="54" y="6"/>
                    </a:lnTo>
                    <a:lnTo>
                      <a:pt x="70" y="3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107" y="3"/>
                    </a:lnTo>
                    <a:lnTo>
                      <a:pt x="124" y="6"/>
                    </a:lnTo>
                    <a:lnTo>
                      <a:pt x="137" y="13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60" y="40"/>
                    </a:lnTo>
                    <a:lnTo>
                      <a:pt x="170" y="53"/>
                    </a:lnTo>
                    <a:lnTo>
                      <a:pt x="173" y="70"/>
                    </a:lnTo>
                    <a:lnTo>
                      <a:pt x="177" y="8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7"/>
              <p:cNvSpPr>
                <a:spLocks/>
              </p:cNvSpPr>
              <p:nvPr/>
            </p:nvSpPr>
            <p:spPr bwMode="auto">
              <a:xfrm>
                <a:off x="2897" y="2383"/>
                <a:ext cx="39" cy="173"/>
              </a:xfrm>
              <a:custGeom>
                <a:avLst/>
                <a:gdLst>
                  <a:gd name="T0" fmla="*/ 39 w 39"/>
                  <a:gd name="T1" fmla="*/ 43 h 173"/>
                  <a:gd name="T2" fmla="*/ 39 w 39"/>
                  <a:gd name="T3" fmla="*/ 43 h 173"/>
                  <a:gd name="T4" fmla="*/ 39 w 39"/>
                  <a:gd name="T5" fmla="*/ 53 h 173"/>
                  <a:gd name="T6" fmla="*/ 33 w 39"/>
                  <a:gd name="T7" fmla="*/ 56 h 173"/>
                  <a:gd name="T8" fmla="*/ 33 w 39"/>
                  <a:gd name="T9" fmla="*/ 56 h 173"/>
                  <a:gd name="T10" fmla="*/ 26 w 39"/>
                  <a:gd name="T11" fmla="*/ 63 h 173"/>
                  <a:gd name="T12" fmla="*/ 26 w 39"/>
                  <a:gd name="T13" fmla="*/ 66 h 173"/>
                  <a:gd name="T14" fmla="*/ 26 w 39"/>
                  <a:gd name="T15" fmla="*/ 173 h 173"/>
                  <a:gd name="T16" fmla="*/ 13 w 39"/>
                  <a:gd name="T17" fmla="*/ 173 h 173"/>
                  <a:gd name="T18" fmla="*/ 13 w 39"/>
                  <a:gd name="T19" fmla="*/ 66 h 173"/>
                  <a:gd name="T20" fmla="*/ 13 w 39"/>
                  <a:gd name="T21" fmla="*/ 66 h 173"/>
                  <a:gd name="T22" fmla="*/ 13 w 39"/>
                  <a:gd name="T23" fmla="*/ 63 h 173"/>
                  <a:gd name="T24" fmla="*/ 6 w 39"/>
                  <a:gd name="T25" fmla="*/ 56 h 173"/>
                  <a:gd name="T26" fmla="*/ 6 w 39"/>
                  <a:gd name="T27" fmla="*/ 56 h 173"/>
                  <a:gd name="T28" fmla="*/ 0 w 39"/>
                  <a:gd name="T29" fmla="*/ 53 h 173"/>
                  <a:gd name="T30" fmla="*/ 0 w 39"/>
                  <a:gd name="T31" fmla="*/ 43 h 173"/>
                  <a:gd name="T32" fmla="*/ 0 w 39"/>
                  <a:gd name="T33" fmla="*/ 43 h 173"/>
                  <a:gd name="T34" fmla="*/ 0 w 39"/>
                  <a:gd name="T35" fmla="*/ 20 h 173"/>
                  <a:gd name="T36" fmla="*/ 10 w 39"/>
                  <a:gd name="T37" fmla="*/ 0 h 173"/>
                  <a:gd name="T38" fmla="*/ 10 w 39"/>
                  <a:gd name="T39" fmla="*/ 36 h 173"/>
                  <a:gd name="T40" fmla="*/ 16 w 39"/>
                  <a:gd name="T41" fmla="*/ 36 h 173"/>
                  <a:gd name="T42" fmla="*/ 16 w 39"/>
                  <a:gd name="T43" fmla="*/ 0 h 173"/>
                  <a:gd name="T44" fmla="*/ 23 w 39"/>
                  <a:gd name="T45" fmla="*/ 0 h 173"/>
                  <a:gd name="T46" fmla="*/ 23 w 39"/>
                  <a:gd name="T47" fmla="*/ 36 h 173"/>
                  <a:gd name="T48" fmla="*/ 29 w 39"/>
                  <a:gd name="T49" fmla="*/ 36 h 173"/>
                  <a:gd name="T50" fmla="*/ 29 w 39"/>
                  <a:gd name="T51" fmla="*/ 0 h 173"/>
                  <a:gd name="T52" fmla="*/ 29 w 39"/>
                  <a:gd name="T53" fmla="*/ 0 h 173"/>
                  <a:gd name="T54" fmla="*/ 36 w 39"/>
                  <a:gd name="T55" fmla="*/ 20 h 173"/>
                  <a:gd name="T56" fmla="*/ 39 w 39"/>
                  <a:gd name="T57" fmla="*/ 4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9" h="173">
                    <a:moveTo>
                      <a:pt x="39" y="43"/>
                    </a:moveTo>
                    <a:lnTo>
                      <a:pt x="39" y="43"/>
                    </a:lnTo>
                    <a:lnTo>
                      <a:pt x="39" y="53"/>
                    </a:lnTo>
                    <a:lnTo>
                      <a:pt x="33" y="56"/>
                    </a:lnTo>
                    <a:lnTo>
                      <a:pt x="33" y="56"/>
                    </a:lnTo>
                    <a:lnTo>
                      <a:pt x="26" y="63"/>
                    </a:lnTo>
                    <a:lnTo>
                      <a:pt x="26" y="66"/>
                    </a:lnTo>
                    <a:lnTo>
                      <a:pt x="26" y="173"/>
                    </a:lnTo>
                    <a:lnTo>
                      <a:pt x="13" y="173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3" y="63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0" y="53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0" y="20"/>
                    </a:lnTo>
                    <a:lnTo>
                      <a:pt x="10" y="0"/>
                    </a:lnTo>
                    <a:lnTo>
                      <a:pt x="10" y="36"/>
                    </a:lnTo>
                    <a:lnTo>
                      <a:pt x="16" y="36"/>
                    </a:lnTo>
                    <a:lnTo>
                      <a:pt x="16" y="0"/>
                    </a:lnTo>
                    <a:lnTo>
                      <a:pt x="23" y="0"/>
                    </a:lnTo>
                    <a:lnTo>
                      <a:pt x="23" y="36"/>
                    </a:lnTo>
                    <a:lnTo>
                      <a:pt x="29" y="36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6" y="20"/>
                    </a:lnTo>
                    <a:lnTo>
                      <a:pt x="39" y="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48"/>
              <p:cNvSpPr>
                <a:spLocks/>
              </p:cNvSpPr>
              <p:nvPr/>
            </p:nvSpPr>
            <p:spPr bwMode="auto">
              <a:xfrm>
                <a:off x="2537" y="2423"/>
                <a:ext cx="170" cy="199"/>
              </a:xfrm>
              <a:custGeom>
                <a:avLst/>
                <a:gdLst>
                  <a:gd name="T0" fmla="*/ 170 w 170"/>
                  <a:gd name="T1" fmla="*/ 120 h 199"/>
                  <a:gd name="T2" fmla="*/ 170 w 170"/>
                  <a:gd name="T3" fmla="*/ 120 h 199"/>
                  <a:gd name="T4" fmla="*/ 167 w 170"/>
                  <a:gd name="T5" fmla="*/ 133 h 199"/>
                  <a:gd name="T6" fmla="*/ 153 w 170"/>
                  <a:gd name="T7" fmla="*/ 143 h 199"/>
                  <a:gd name="T8" fmla="*/ 153 w 170"/>
                  <a:gd name="T9" fmla="*/ 143 h 199"/>
                  <a:gd name="T10" fmla="*/ 140 w 170"/>
                  <a:gd name="T11" fmla="*/ 146 h 199"/>
                  <a:gd name="T12" fmla="*/ 127 w 170"/>
                  <a:gd name="T13" fmla="*/ 150 h 199"/>
                  <a:gd name="T14" fmla="*/ 127 w 170"/>
                  <a:gd name="T15" fmla="*/ 150 h 199"/>
                  <a:gd name="T16" fmla="*/ 117 w 170"/>
                  <a:gd name="T17" fmla="*/ 150 h 199"/>
                  <a:gd name="T18" fmla="*/ 107 w 170"/>
                  <a:gd name="T19" fmla="*/ 146 h 199"/>
                  <a:gd name="T20" fmla="*/ 107 w 170"/>
                  <a:gd name="T21" fmla="*/ 146 h 199"/>
                  <a:gd name="T22" fmla="*/ 97 w 170"/>
                  <a:gd name="T23" fmla="*/ 140 h 199"/>
                  <a:gd name="T24" fmla="*/ 97 w 170"/>
                  <a:gd name="T25" fmla="*/ 130 h 199"/>
                  <a:gd name="T26" fmla="*/ 97 w 170"/>
                  <a:gd name="T27" fmla="*/ 130 h 199"/>
                  <a:gd name="T28" fmla="*/ 97 w 170"/>
                  <a:gd name="T29" fmla="*/ 126 h 199"/>
                  <a:gd name="T30" fmla="*/ 100 w 170"/>
                  <a:gd name="T31" fmla="*/ 120 h 199"/>
                  <a:gd name="T32" fmla="*/ 113 w 170"/>
                  <a:gd name="T33" fmla="*/ 113 h 199"/>
                  <a:gd name="T34" fmla="*/ 113 w 170"/>
                  <a:gd name="T35" fmla="*/ 113 h 199"/>
                  <a:gd name="T36" fmla="*/ 127 w 170"/>
                  <a:gd name="T37" fmla="*/ 106 h 199"/>
                  <a:gd name="T38" fmla="*/ 140 w 170"/>
                  <a:gd name="T39" fmla="*/ 106 h 199"/>
                  <a:gd name="T40" fmla="*/ 140 w 170"/>
                  <a:gd name="T41" fmla="*/ 106 h 199"/>
                  <a:gd name="T42" fmla="*/ 157 w 170"/>
                  <a:gd name="T43" fmla="*/ 110 h 199"/>
                  <a:gd name="T44" fmla="*/ 157 w 170"/>
                  <a:gd name="T45" fmla="*/ 46 h 199"/>
                  <a:gd name="T46" fmla="*/ 73 w 170"/>
                  <a:gd name="T47" fmla="*/ 83 h 199"/>
                  <a:gd name="T48" fmla="*/ 73 w 170"/>
                  <a:gd name="T49" fmla="*/ 170 h 199"/>
                  <a:gd name="T50" fmla="*/ 73 w 170"/>
                  <a:gd name="T51" fmla="*/ 170 h 199"/>
                  <a:gd name="T52" fmla="*/ 67 w 170"/>
                  <a:gd name="T53" fmla="*/ 180 h 199"/>
                  <a:gd name="T54" fmla="*/ 57 w 170"/>
                  <a:gd name="T55" fmla="*/ 189 h 199"/>
                  <a:gd name="T56" fmla="*/ 57 w 170"/>
                  <a:gd name="T57" fmla="*/ 189 h 199"/>
                  <a:gd name="T58" fmla="*/ 43 w 170"/>
                  <a:gd name="T59" fmla="*/ 196 h 199"/>
                  <a:gd name="T60" fmla="*/ 30 w 170"/>
                  <a:gd name="T61" fmla="*/ 199 h 199"/>
                  <a:gd name="T62" fmla="*/ 30 w 170"/>
                  <a:gd name="T63" fmla="*/ 199 h 199"/>
                  <a:gd name="T64" fmla="*/ 20 w 170"/>
                  <a:gd name="T65" fmla="*/ 196 h 199"/>
                  <a:gd name="T66" fmla="*/ 10 w 170"/>
                  <a:gd name="T67" fmla="*/ 196 h 199"/>
                  <a:gd name="T68" fmla="*/ 10 w 170"/>
                  <a:gd name="T69" fmla="*/ 196 h 199"/>
                  <a:gd name="T70" fmla="*/ 4 w 170"/>
                  <a:gd name="T71" fmla="*/ 189 h 199"/>
                  <a:gd name="T72" fmla="*/ 0 w 170"/>
                  <a:gd name="T73" fmla="*/ 180 h 199"/>
                  <a:gd name="T74" fmla="*/ 0 w 170"/>
                  <a:gd name="T75" fmla="*/ 180 h 199"/>
                  <a:gd name="T76" fmla="*/ 0 w 170"/>
                  <a:gd name="T77" fmla="*/ 173 h 199"/>
                  <a:gd name="T78" fmla="*/ 4 w 170"/>
                  <a:gd name="T79" fmla="*/ 170 h 199"/>
                  <a:gd name="T80" fmla="*/ 17 w 170"/>
                  <a:gd name="T81" fmla="*/ 160 h 199"/>
                  <a:gd name="T82" fmla="*/ 17 w 170"/>
                  <a:gd name="T83" fmla="*/ 160 h 199"/>
                  <a:gd name="T84" fmla="*/ 30 w 170"/>
                  <a:gd name="T85" fmla="*/ 156 h 199"/>
                  <a:gd name="T86" fmla="*/ 43 w 170"/>
                  <a:gd name="T87" fmla="*/ 153 h 199"/>
                  <a:gd name="T88" fmla="*/ 43 w 170"/>
                  <a:gd name="T89" fmla="*/ 153 h 199"/>
                  <a:gd name="T90" fmla="*/ 60 w 170"/>
                  <a:gd name="T91" fmla="*/ 156 h 199"/>
                  <a:gd name="T92" fmla="*/ 60 w 170"/>
                  <a:gd name="T93" fmla="*/ 46 h 199"/>
                  <a:gd name="T94" fmla="*/ 170 w 170"/>
                  <a:gd name="T95" fmla="*/ 0 h 199"/>
                  <a:gd name="T96" fmla="*/ 170 w 170"/>
                  <a:gd name="T97" fmla="*/ 12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70" h="199">
                    <a:moveTo>
                      <a:pt x="170" y="120"/>
                    </a:moveTo>
                    <a:lnTo>
                      <a:pt x="170" y="120"/>
                    </a:lnTo>
                    <a:lnTo>
                      <a:pt x="167" y="133"/>
                    </a:lnTo>
                    <a:lnTo>
                      <a:pt x="153" y="143"/>
                    </a:lnTo>
                    <a:lnTo>
                      <a:pt x="153" y="143"/>
                    </a:lnTo>
                    <a:lnTo>
                      <a:pt x="140" y="146"/>
                    </a:lnTo>
                    <a:lnTo>
                      <a:pt x="127" y="150"/>
                    </a:lnTo>
                    <a:lnTo>
                      <a:pt x="127" y="150"/>
                    </a:lnTo>
                    <a:lnTo>
                      <a:pt x="117" y="150"/>
                    </a:lnTo>
                    <a:lnTo>
                      <a:pt x="107" y="146"/>
                    </a:lnTo>
                    <a:lnTo>
                      <a:pt x="107" y="146"/>
                    </a:lnTo>
                    <a:lnTo>
                      <a:pt x="97" y="140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97" y="126"/>
                    </a:lnTo>
                    <a:lnTo>
                      <a:pt x="100" y="120"/>
                    </a:lnTo>
                    <a:lnTo>
                      <a:pt x="113" y="113"/>
                    </a:lnTo>
                    <a:lnTo>
                      <a:pt x="113" y="113"/>
                    </a:lnTo>
                    <a:lnTo>
                      <a:pt x="127" y="106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57" y="110"/>
                    </a:lnTo>
                    <a:lnTo>
                      <a:pt x="157" y="46"/>
                    </a:lnTo>
                    <a:lnTo>
                      <a:pt x="73" y="83"/>
                    </a:lnTo>
                    <a:lnTo>
                      <a:pt x="73" y="170"/>
                    </a:lnTo>
                    <a:lnTo>
                      <a:pt x="73" y="170"/>
                    </a:lnTo>
                    <a:lnTo>
                      <a:pt x="67" y="180"/>
                    </a:lnTo>
                    <a:lnTo>
                      <a:pt x="57" y="189"/>
                    </a:lnTo>
                    <a:lnTo>
                      <a:pt x="57" y="189"/>
                    </a:lnTo>
                    <a:lnTo>
                      <a:pt x="43" y="196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20" y="196"/>
                    </a:lnTo>
                    <a:lnTo>
                      <a:pt x="10" y="196"/>
                    </a:lnTo>
                    <a:lnTo>
                      <a:pt x="10" y="196"/>
                    </a:lnTo>
                    <a:lnTo>
                      <a:pt x="4" y="189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4" y="170"/>
                    </a:lnTo>
                    <a:lnTo>
                      <a:pt x="17" y="160"/>
                    </a:lnTo>
                    <a:lnTo>
                      <a:pt x="17" y="160"/>
                    </a:lnTo>
                    <a:lnTo>
                      <a:pt x="30" y="156"/>
                    </a:lnTo>
                    <a:lnTo>
                      <a:pt x="43" y="153"/>
                    </a:lnTo>
                    <a:lnTo>
                      <a:pt x="43" y="153"/>
                    </a:lnTo>
                    <a:lnTo>
                      <a:pt x="60" y="156"/>
                    </a:lnTo>
                    <a:lnTo>
                      <a:pt x="60" y="46"/>
                    </a:lnTo>
                    <a:lnTo>
                      <a:pt x="170" y="0"/>
                    </a:lnTo>
                    <a:lnTo>
                      <a:pt x="170" y="120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49"/>
              <p:cNvSpPr>
                <a:spLocks noEditPoints="1"/>
              </p:cNvSpPr>
              <p:nvPr/>
            </p:nvSpPr>
            <p:spPr bwMode="auto">
              <a:xfrm>
                <a:off x="3060" y="2083"/>
                <a:ext cx="193" cy="193"/>
              </a:xfrm>
              <a:custGeom>
                <a:avLst/>
                <a:gdLst>
                  <a:gd name="T0" fmla="*/ 186 w 193"/>
                  <a:gd name="T1" fmla="*/ 63 h 193"/>
                  <a:gd name="T2" fmla="*/ 179 w 193"/>
                  <a:gd name="T3" fmla="*/ 50 h 193"/>
                  <a:gd name="T4" fmla="*/ 113 w 193"/>
                  <a:gd name="T5" fmla="*/ 57 h 193"/>
                  <a:gd name="T6" fmla="*/ 116 w 193"/>
                  <a:gd name="T7" fmla="*/ 80 h 193"/>
                  <a:gd name="T8" fmla="*/ 179 w 193"/>
                  <a:gd name="T9" fmla="*/ 90 h 193"/>
                  <a:gd name="T10" fmla="*/ 186 w 193"/>
                  <a:gd name="T11" fmla="*/ 83 h 193"/>
                  <a:gd name="T12" fmla="*/ 183 w 193"/>
                  <a:gd name="T13" fmla="*/ 137 h 193"/>
                  <a:gd name="T14" fmla="*/ 183 w 193"/>
                  <a:gd name="T15" fmla="*/ 107 h 193"/>
                  <a:gd name="T16" fmla="*/ 86 w 193"/>
                  <a:gd name="T17" fmla="*/ 157 h 193"/>
                  <a:gd name="T18" fmla="*/ 183 w 193"/>
                  <a:gd name="T19" fmla="*/ 137 h 193"/>
                  <a:gd name="T20" fmla="*/ 113 w 193"/>
                  <a:gd name="T21" fmla="*/ 67 h 193"/>
                  <a:gd name="T22" fmla="*/ 89 w 193"/>
                  <a:gd name="T23" fmla="*/ 53 h 193"/>
                  <a:gd name="T24" fmla="*/ 59 w 193"/>
                  <a:gd name="T25" fmla="*/ 57 h 193"/>
                  <a:gd name="T26" fmla="*/ 36 w 193"/>
                  <a:gd name="T27" fmla="*/ 57 h 193"/>
                  <a:gd name="T28" fmla="*/ 109 w 193"/>
                  <a:gd name="T29" fmla="*/ 107 h 193"/>
                  <a:gd name="T30" fmla="*/ 113 w 193"/>
                  <a:gd name="T31" fmla="*/ 80 h 193"/>
                  <a:gd name="T32" fmla="*/ 83 w 193"/>
                  <a:gd name="T33" fmla="*/ 157 h 193"/>
                  <a:gd name="T34" fmla="*/ 26 w 193"/>
                  <a:gd name="T35" fmla="*/ 100 h 193"/>
                  <a:gd name="T36" fmla="*/ 20 w 193"/>
                  <a:gd name="T37" fmla="*/ 100 h 193"/>
                  <a:gd name="T38" fmla="*/ 13 w 193"/>
                  <a:gd name="T39" fmla="*/ 110 h 193"/>
                  <a:gd name="T40" fmla="*/ 86 w 193"/>
                  <a:gd name="T41" fmla="*/ 180 h 193"/>
                  <a:gd name="T42" fmla="*/ 76 w 193"/>
                  <a:gd name="T43" fmla="*/ 13 h 193"/>
                  <a:gd name="T44" fmla="*/ 66 w 193"/>
                  <a:gd name="T45" fmla="*/ 4 h 193"/>
                  <a:gd name="T46" fmla="*/ 6 w 193"/>
                  <a:gd name="T47" fmla="*/ 7 h 193"/>
                  <a:gd name="T48" fmla="*/ 6 w 193"/>
                  <a:gd name="T49" fmla="*/ 40 h 193"/>
                  <a:gd name="T50" fmla="*/ 56 w 193"/>
                  <a:gd name="T51" fmla="*/ 47 h 193"/>
                  <a:gd name="T52" fmla="*/ 73 w 193"/>
                  <a:gd name="T53" fmla="*/ 40 h 193"/>
                  <a:gd name="T54" fmla="*/ 79 w 193"/>
                  <a:gd name="T55" fmla="*/ 23 h 193"/>
                  <a:gd name="T56" fmla="*/ 189 w 193"/>
                  <a:gd name="T57" fmla="*/ 87 h 193"/>
                  <a:gd name="T58" fmla="*/ 189 w 193"/>
                  <a:gd name="T59" fmla="*/ 97 h 193"/>
                  <a:gd name="T60" fmla="*/ 186 w 193"/>
                  <a:gd name="T61" fmla="*/ 107 h 193"/>
                  <a:gd name="T62" fmla="*/ 186 w 193"/>
                  <a:gd name="T63" fmla="*/ 133 h 193"/>
                  <a:gd name="T64" fmla="*/ 86 w 193"/>
                  <a:gd name="T65" fmla="*/ 193 h 193"/>
                  <a:gd name="T66" fmla="*/ 13 w 193"/>
                  <a:gd name="T67" fmla="*/ 133 h 193"/>
                  <a:gd name="T68" fmla="*/ 10 w 193"/>
                  <a:gd name="T69" fmla="*/ 107 h 193"/>
                  <a:gd name="T70" fmla="*/ 20 w 193"/>
                  <a:gd name="T71" fmla="*/ 93 h 193"/>
                  <a:gd name="T72" fmla="*/ 26 w 193"/>
                  <a:gd name="T73" fmla="*/ 80 h 193"/>
                  <a:gd name="T74" fmla="*/ 33 w 193"/>
                  <a:gd name="T75" fmla="*/ 73 h 193"/>
                  <a:gd name="T76" fmla="*/ 33 w 193"/>
                  <a:gd name="T77" fmla="*/ 50 h 193"/>
                  <a:gd name="T78" fmla="*/ 3 w 193"/>
                  <a:gd name="T79" fmla="*/ 37 h 193"/>
                  <a:gd name="T80" fmla="*/ 6 w 193"/>
                  <a:gd name="T81" fmla="*/ 23 h 193"/>
                  <a:gd name="T82" fmla="*/ 0 w 193"/>
                  <a:gd name="T83" fmla="*/ 4 h 193"/>
                  <a:gd name="T84" fmla="*/ 166 w 193"/>
                  <a:gd name="T85" fmla="*/ 7 h 193"/>
                  <a:gd name="T86" fmla="*/ 179 w 193"/>
                  <a:gd name="T87" fmla="*/ 10 h 193"/>
                  <a:gd name="T88" fmla="*/ 183 w 193"/>
                  <a:gd name="T89" fmla="*/ 27 h 193"/>
                  <a:gd name="T90" fmla="*/ 173 w 193"/>
                  <a:gd name="T91" fmla="*/ 47 h 193"/>
                  <a:gd name="T92" fmla="*/ 193 w 193"/>
                  <a:gd name="T93" fmla="*/ 5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3" h="193">
                    <a:moveTo>
                      <a:pt x="189" y="70"/>
                    </a:moveTo>
                    <a:lnTo>
                      <a:pt x="189" y="70"/>
                    </a:lnTo>
                    <a:lnTo>
                      <a:pt x="186" y="63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79" y="50"/>
                    </a:lnTo>
                    <a:lnTo>
                      <a:pt x="176" y="50"/>
                    </a:lnTo>
                    <a:lnTo>
                      <a:pt x="113" y="57"/>
                    </a:lnTo>
                    <a:lnTo>
                      <a:pt x="113" y="57"/>
                    </a:lnTo>
                    <a:lnTo>
                      <a:pt x="116" y="67"/>
                    </a:lnTo>
                    <a:lnTo>
                      <a:pt x="116" y="80"/>
                    </a:lnTo>
                    <a:lnTo>
                      <a:pt x="116" y="80"/>
                    </a:lnTo>
                    <a:lnTo>
                      <a:pt x="116" y="93"/>
                    </a:lnTo>
                    <a:lnTo>
                      <a:pt x="113" y="107"/>
                    </a:lnTo>
                    <a:lnTo>
                      <a:pt x="179" y="90"/>
                    </a:lnTo>
                    <a:lnTo>
                      <a:pt x="179" y="90"/>
                    </a:lnTo>
                    <a:lnTo>
                      <a:pt x="186" y="83"/>
                    </a:lnTo>
                    <a:lnTo>
                      <a:pt x="186" y="83"/>
                    </a:lnTo>
                    <a:lnTo>
                      <a:pt x="189" y="70"/>
                    </a:lnTo>
                    <a:close/>
                    <a:moveTo>
                      <a:pt x="183" y="137"/>
                    </a:moveTo>
                    <a:lnTo>
                      <a:pt x="183" y="137"/>
                    </a:lnTo>
                    <a:lnTo>
                      <a:pt x="183" y="120"/>
                    </a:lnTo>
                    <a:lnTo>
                      <a:pt x="183" y="120"/>
                    </a:lnTo>
                    <a:lnTo>
                      <a:pt x="183" y="107"/>
                    </a:lnTo>
                    <a:lnTo>
                      <a:pt x="89" y="140"/>
                    </a:lnTo>
                    <a:lnTo>
                      <a:pt x="89" y="140"/>
                    </a:lnTo>
                    <a:lnTo>
                      <a:pt x="86" y="157"/>
                    </a:lnTo>
                    <a:lnTo>
                      <a:pt x="86" y="157"/>
                    </a:lnTo>
                    <a:lnTo>
                      <a:pt x="89" y="180"/>
                    </a:lnTo>
                    <a:lnTo>
                      <a:pt x="183" y="137"/>
                    </a:lnTo>
                    <a:close/>
                    <a:moveTo>
                      <a:pt x="113" y="80"/>
                    </a:moveTo>
                    <a:lnTo>
                      <a:pt x="113" y="80"/>
                    </a:lnTo>
                    <a:lnTo>
                      <a:pt x="113" y="67"/>
                    </a:lnTo>
                    <a:lnTo>
                      <a:pt x="109" y="57"/>
                    </a:lnTo>
                    <a:lnTo>
                      <a:pt x="89" y="53"/>
                    </a:lnTo>
                    <a:lnTo>
                      <a:pt x="89" y="53"/>
                    </a:lnTo>
                    <a:lnTo>
                      <a:pt x="63" y="57"/>
                    </a:lnTo>
                    <a:lnTo>
                      <a:pt x="63" y="57"/>
                    </a:lnTo>
                    <a:lnTo>
                      <a:pt x="59" y="57"/>
                    </a:lnTo>
                    <a:lnTo>
                      <a:pt x="36" y="50"/>
                    </a:lnTo>
                    <a:lnTo>
                      <a:pt x="36" y="50"/>
                    </a:lnTo>
                    <a:lnTo>
                      <a:pt x="36" y="57"/>
                    </a:lnTo>
                    <a:lnTo>
                      <a:pt x="36" y="57"/>
                    </a:lnTo>
                    <a:lnTo>
                      <a:pt x="33" y="77"/>
                    </a:lnTo>
                    <a:lnTo>
                      <a:pt x="109" y="107"/>
                    </a:lnTo>
                    <a:lnTo>
                      <a:pt x="109" y="107"/>
                    </a:lnTo>
                    <a:lnTo>
                      <a:pt x="113" y="93"/>
                    </a:lnTo>
                    <a:lnTo>
                      <a:pt x="113" y="80"/>
                    </a:lnTo>
                    <a:close/>
                    <a:moveTo>
                      <a:pt x="86" y="180"/>
                    </a:moveTo>
                    <a:lnTo>
                      <a:pt x="86" y="180"/>
                    </a:lnTo>
                    <a:lnTo>
                      <a:pt x="83" y="157"/>
                    </a:lnTo>
                    <a:lnTo>
                      <a:pt x="83" y="157"/>
                    </a:lnTo>
                    <a:lnTo>
                      <a:pt x="86" y="140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6" y="103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6" y="123"/>
                    </a:lnTo>
                    <a:lnTo>
                      <a:pt x="20" y="130"/>
                    </a:lnTo>
                    <a:lnTo>
                      <a:pt x="86" y="180"/>
                    </a:lnTo>
                    <a:close/>
                    <a:moveTo>
                      <a:pt x="79" y="23"/>
                    </a:moveTo>
                    <a:lnTo>
                      <a:pt x="79" y="23"/>
                    </a:lnTo>
                    <a:lnTo>
                      <a:pt x="76" y="13"/>
                    </a:lnTo>
                    <a:lnTo>
                      <a:pt x="73" y="10"/>
                    </a:lnTo>
                    <a:lnTo>
                      <a:pt x="73" y="10"/>
                    </a:lnTo>
                    <a:lnTo>
                      <a:pt x="66" y="4"/>
                    </a:lnTo>
                    <a:lnTo>
                      <a:pt x="59" y="4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6" y="40"/>
                    </a:lnTo>
                    <a:lnTo>
                      <a:pt x="56" y="47"/>
                    </a:lnTo>
                    <a:lnTo>
                      <a:pt x="56" y="47"/>
                    </a:lnTo>
                    <a:lnTo>
                      <a:pt x="56" y="47"/>
                    </a:lnTo>
                    <a:lnTo>
                      <a:pt x="56" y="47"/>
                    </a:lnTo>
                    <a:lnTo>
                      <a:pt x="66" y="47"/>
                    </a:lnTo>
                    <a:lnTo>
                      <a:pt x="73" y="40"/>
                    </a:lnTo>
                    <a:lnTo>
                      <a:pt x="73" y="40"/>
                    </a:lnTo>
                    <a:lnTo>
                      <a:pt x="76" y="33"/>
                    </a:lnTo>
                    <a:lnTo>
                      <a:pt x="79" y="23"/>
                    </a:lnTo>
                    <a:close/>
                    <a:moveTo>
                      <a:pt x="193" y="70"/>
                    </a:moveTo>
                    <a:lnTo>
                      <a:pt x="193" y="70"/>
                    </a:lnTo>
                    <a:lnTo>
                      <a:pt x="189" y="87"/>
                    </a:lnTo>
                    <a:lnTo>
                      <a:pt x="189" y="87"/>
                    </a:lnTo>
                    <a:lnTo>
                      <a:pt x="183" y="97"/>
                    </a:lnTo>
                    <a:lnTo>
                      <a:pt x="189" y="97"/>
                    </a:lnTo>
                    <a:lnTo>
                      <a:pt x="189" y="107"/>
                    </a:lnTo>
                    <a:lnTo>
                      <a:pt x="186" y="107"/>
                    </a:lnTo>
                    <a:lnTo>
                      <a:pt x="186" y="107"/>
                    </a:lnTo>
                    <a:lnTo>
                      <a:pt x="183" y="117"/>
                    </a:lnTo>
                    <a:lnTo>
                      <a:pt x="183" y="117"/>
                    </a:lnTo>
                    <a:lnTo>
                      <a:pt x="186" y="133"/>
                    </a:lnTo>
                    <a:lnTo>
                      <a:pt x="189" y="137"/>
                    </a:lnTo>
                    <a:lnTo>
                      <a:pt x="189" y="143"/>
                    </a:lnTo>
                    <a:lnTo>
                      <a:pt x="86" y="193"/>
                    </a:lnTo>
                    <a:lnTo>
                      <a:pt x="20" y="137"/>
                    </a:lnTo>
                    <a:lnTo>
                      <a:pt x="20" y="137"/>
                    </a:lnTo>
                    <a:lnTo>
                      <a:pt x="13" y="133"/>
                    </a:lnTo>
                    <a:lnTo>
                      <a:pt x="10" y="123"/>
                    </a:lnTo>
                    <a:lnTo>
                      <a:pt x="10" y="107"/>
                    </a:lnTo>
                    <a:lnTo>
                      <a:pt x="10" y="107"/>
                    </a:lnTo>
                    <a:lnTo>
                      <a:pt x="10" y="97"/>
                    </a:lnTo>
                    <a:lnTo>
                      <a:pt x="10" y="97"/>
                    </a:lnTo>
                    <a:lnTo>
                      <a:pt x="20" y="93"/>
                    </a:lnTo>
                    <a:lnTo>
                      <a:pt x="20" y="93"/>
                    </a:lnTo>
                    <a:lnTo>
                      <a:pt x="43" y="87"/>
                    </a:lnTo>
                    <a:lnTo>
                      <a:pt x="26" y="80"/>
                    </a:lnTo>
                    <a:lnTo>
                      <a:pt x="26" y="73"/>
                    </a:lnTo>
                    <a:lnTo>
                      <a:pt x="33" y="73"/>
                    </a:lnTo>
                    <a:lnTo>
                      <a:pt x="33" y="73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0"/>
                    </a:lnTo>
                    <a:lnTo>
                      <a:pt x="0" y="43"/>
                    </a:lnTo>
                    <a:lnTo>
                      <a:pt x="0" y="40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3" y="10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59" y="0"/>
                    </a:lnTo>
                    <a:lnTo>
                      <a:pt x="166" y="7"/>
                    </a:lnTo>
                    <a:lnTo>
                      <a:pt x="166" y="7"/>
                    </a:lnTo>
                    <a:lnTo>
                      <a:pt x="173" y="7"/>
                    </a:lnTo>
                    <a:lnTo>
                      <a:pt x="179" y="10"/>
                    </a:lnTo>
                    <a:lnTo>
                      <a:pt x="179" y="10"/>
                    </a:lnTo>
                    <a:lnTo>
                      <a:pt x="183" y="17"/>
                    </a:lnTo>
                    <a:lnTo>
                      <a:pt x="183" y="27"/>
                    </a:lnTo>
                    <a:lnTo>
                      <a:pt x="183" y="27"/>
                    </a:lnTo>
                    <a:lnTo>
                      <a:pt x="179" y="37"/>
                    </a:lnTo>
                    <a:lnTo>
                      <a:pt x="173" y="47"/>
                    </a:lnTo>
                    <a:lnTo>
                      <a:pt x="173" y="47"/>
                    </a:lnTo>
                    <a:lnTo>
                      <a:pt x="186" y="47"/>
                    </a:lnTo>
                    <a:lnTo>
                      <a:pt x="186" y="47"/>
                    </a:lnTo>
                    <a:lnTo>
                      <a:pt x="193" y="57"/>
                    </a:lnTo>
                    <a:lnTo>
                      <a:pt x="193" y="57"/>
                    </a:lnTo>
                    <a:lnTo>
                      <a:pt x="193" y="70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0"/>
              <p:cNvSpPr>
                <a:spLocks/>
              </p:cNvSpPr>
              <p:nvPr/>
            </p:nvSpPr>
            <p:spPr bwMode="auto">
              <a:xfrm>
                <a:off x="3173" y="2133"/>
                <a:ext cx="76" cy="57"/>
              </a:xfrm>
              <a:custGeom>
                <a:avLst/>
                <a:gdLst>
                  <a:gd name="T0" fmla="*/ 76 w 76"/>
                  <a:gd name="T1" fmla="*/ 20 h 57"/>
                  <a:gd name="T2" fmla="*/ 76 w 76"/>
                  <a:gd name="T3" fmla="*/ 20 h 57"/>
                  <a:gd name="T4" fmla="*/ 73 w 76"/>
                  <a:gd name="T5" fmla="*/ 13 h 57"/>
                  <a:gd name="T6" fmla="*/ 73 w 76"/>
                  <a:gd name="T7" fmla="*/ 7 h 57"/>
                  <a:gd name="T8" fmla="*/ 73 w 76"/>
                  <a:gd name="T9" fmla="*/ 7 h 57"/>
                  <a:gd name="T10" fmla="*/ 66 w 76"/>
                  <a:gd name="T11" fmla="*/ 0 h 57"/>
                  <a:gd name="T12" fmla="*/ 63 w 76"/>
                  <a:gd name="T13" fmla="*/ 0 h 57"/>
                  <a:gd name="T14" fmla="*/ 0 w 76"/>
                  <a:gd name="T15" fmla="*/ 7 h 57"/>
                  <a:gd name="T16" fmla="*/ 0 w 76"/>
                  <a:gd name="T17" fmla="*/ 7 h 57"/>
                  <a:gd name="T18" fmla="*/ 3 w 76"/>
                  <a:gd name="T19" fmla="*/ 17 h 57"/>
                  <a:gd name="T20" fmla="*/ 3 w 76"/>
                  <a:gd name="T21" fmla="*/ 30 h 57"/>
                  <a:gd name="T22" fmla="*/ 3 w 76"/>
                  <a:gd name="T23" fmla="*/ 30 h 57"/>
                  <a:gd name="T24" fmla="*/ 3 w 76"/>
                  <a:gd name="T25" fmla="*/ 43 h 57"/>
                  <a:gd name="T26" fmla="*/ 0 w 76"/>
                  <a:gd name="T27" fmla="*/ 57 h 57"/>
                  <a:gd name="T28" fmla="*/ 66 w 76"/>
                  <a:gd name="T29" fmla="*/ 40 h 57"/>
                  <a:gd name="T30" fmla="*/ 66 w 76"/>
                  <a:gd name="T31" fmla="*/ 40 h 57"/>
                  <a:gd name="T32" fmla="*/ 73 w 76"/>
                  <a:gd name="T33" fmla="*/ 33 h 57"/>
                  <a:gd name="T34" fmla="*/ 73 w 76"/>
                  <a:gd name="T35" fmla="*/ 33 h 57"/>
                  <a:gd name="T36" fmla="*/ 76 w 76"/>
                  <a:gd name="T37" fmla="*/ 2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57">
                    <a:moveTo>
                      <a:pt x="76" y="20"/>
                    </a:moveTo>
                    <a:lnTo>
                      <a:pt x="76" y="20"/>
                    </a:lnTo>
                    <a:lnTo>
                      <a:pt x="73" y="13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66" y="0"/>
                    </a:lnTo>
                    <a:lnTo>
                      <a:pt x="63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7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3" y="43"/>
                    </a:lnTo>
                    <a:lnTo>
                      <a:pt x="0" y="57"/>
                    </a:lnTo>
                    <a:lnTo>
                      <a:pt x="66" y="40"/>
                    </a:lnTo>
                    <a:lnTo>
                      <a:pt x="66" y="40"/>
                    </a:lnTo>
                    <a:lnTo>
                      <a:pt x="73" y="33"/>
                    </a:lnTo>
                    <a:lnTo>
                      <a:pt x="73" y="33"/>
                    </a:lnTo>
                    <a:lnTo>
                      <a:pt x="76" y="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1"/>
              <p:cNvSpPr>
                <a:spLocks/>
              </p:cNvSpPr>
              <p:nvPr/>
            </p:nvSpPr>
            <p:spPr bwMode="auto">
              <a:xfrm>
                <a:off x="3146" y="2190"/>
                <a:ext cx="97" cy="73"/>
              </a:xfrm>
              <a:custGeom>
                <a:avLst/>
                <a:gdLst>
                  <a:gd name="T0" fmla="*/ 97 w 97"/>
                  <a:gd name="T1" fmla="*/ 30 h 73"/>
                  <a:gd name="T2" fmla="*/ 97 w 97"/>
                  <a:gd name="T3" fmla="*/ 30 h 73"/>
                  <a:gd name="T4" fmla="*/ 97 w 97"/>
                  <a:gd name="T5" fmla="*/ 13 h 73"/>
                  <a:gd name="T6" fmla="*/ 97 w 97"/>
                  <a:gd name="T7" fmla="*/ 13 h 73"/>
                  <a:gd name="T8" fmla="*/ 97 w 97"/>
                  <a:gd name="T9" fmla="*/ 0 h 73"/>
                  <a:gd name="T10" fmla="*/ 3 w 97"/>
                  <a:gd name="T11" fmla="*/ 33 h 73"/>
                  <a:gd name="T12" fmla="*/ 3 w 97"/>
                  <a:gd name="T13" fmla="*/ 33 h 73"/>
                  <a:gd name="T14" fmla="*/ 0 w 97"/>
                  <a:gd name="T15" fmla="*/ 50 h 73"/>
                  <a:gd name="T16" fmla="*/ 0 w 97"/>
                  <a:gd name="T17" fmla="*/ 50 h 73"/>
                  <a:gd name="T18" fmla="*/ 3 w 97"/>
                  <a:gd name="T19" fmla="*/ 73 h 73"/>
                  <a:gd name="T20" fmla="*/ 97 w 97"/>
                  <a:gd name="T21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" h="73">
                    <a:moveTo>
                      <a:pt x="97" y="30"/>
                    </a:moveTo>
                    <a:lnTo>
                      <a:pt x="97" y="30"/>
                    </a:lnTo>
                    <a:lnTo>
                      <a:pt x="97" y="13"/>
                    </a:lnTo>
                    <a:lnTo>
                      <a:pt x="97" y="13"/>
                    </a:lnTo>
                    <a:lnTo>
                      <a:pt x="97" y="0"/>
                    </a:lnTo>
                    <a:lnTo>
                      <a:pt x="3" y="33"/>
                    </a:lnTo>
                    <a:lnTo>
                      <a:pt x="3" y="33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3" y="73"/>
                    </a:lnTo>
                    <a:lnTo>
                      <a:pt x="97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2"/>
              <p:cNvSpPr>
                <a:spLocks/>
              </p:cNvSpPr>
              <p:nvPr/>
            </p:nvSpPr>
            <p:spPr bwMode="auto">
              <a:xfrm>
                <a:off x="3093" y="2133"/>
                <a:ext cx="80" cy="57"/>
              </a:xfrm>
              <a:custGeom>
                <a:avLst/>
                <a:gdLst>
                  <a:gd name="T0" fmla="*/ 80 w 80"/>
                  <a:gd name="T1" fmla="*/ 30 h 57"/>
                  <a:gd name="T2" fmla="*/ 80 w 80"/>
                  <a:gd name="T3" fmla="*/ 30 h 57"/>
                  <a:gd name="T4" fmla="*/ 80 w 80"/>
                  <a:gd name="T5" fmla="*/ 17 h 57"/>
                  <a:gd name="T6" fmla="*/ 76 w 80"/>
                  <a:gd name="T7" fmla="*/ 7 h 57"/>
                  <a:gd name="T8" fmla="*/ 56 w 80"/>
                  <a:gd name="T9" fmla="*/ 3 h 57"/>
                  <a:gd name="T10" fmla="*/ 56 w 80"/>
                  <a:gd name="T11" fmla="*/ 3 h 57"/>
                  <a:gd name="T12" fmla="*/ 30 w 80"/>
                  <a:gd name="T13" fmla="*/ 7 h 57"/>
                  <a:gd name="T14" fmla="*/ 30 w 80"/>
                  <a:gd name="T15" fmla="*/ 7 h 57"/>
                  <a:gd name="T16" fmla="*/ 26 w 80"/>
                  <a:gd name="T17" fmla="*/ 7 h 57"/>
                  <a:gd name="T18" fmla="*/ 3 w 80"/>
                  <a:gd name="T19" fmla="*/ 0 h 57"/>
                  <a:gd name="T20" fmla="*/ 3 w 80"/>
                  <a:gd name="T21" fmla="*/ 0 h 57"/>
                  <a:gd name="T22" fmla="*/ 3 w 80"/>
                  <a:gd name="T23" fmla="*/ 7 h 57"/>
                  <a:gd name="T24" fmla="*/ 3 w 80"/>
                  <a:gd name="T25" fmla="*/ 7 h 57"/>
                  <a:gd name="T26" fmla="*/ 0 w 80"/>
                  <a:gd name="T27" fmla="*/ 27 h 57"/>
                  <a:gd name="T28" fmla="*/ 76 w 80"/>
                  <a:gd name="T29" fmla="*/ 57 h 57"/>
                  <a:gd name="T30" fmla="*/ 76 w 80"/>
                  <a:gd name="T31" fmla="*/ 57 h 57"/>
                  <a:gd name="T32" fmla="*/ 80 w 80"/>
                  <a:gd name="T33" fmla="*/ 43 h 57"/>
                  <a:gd name="T34" fmla="*/ 80 w 80"/>
                  <a:gd name="T35" fmla="*/ 3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0" h="57">
                    <a:moveTo>
                      <a:pt x="80" y="30"/>
                    </a:moveTo>
                    <a:lnTo>
                      <a:pt x="80" y="30"/>
                    </a:lnTo>
                    <a:lnTo>
                      <a:pt x="80" y="17"/>
                    </a:lnTo>
                    <a:lnTo>
                      <a:pt x="76" y="7"/>
                    </a:lnTo>
                    <a:lnTo>
                      <a:pt x="56" y="3"/>
                    </a:lnTo>
                    <a:lnTo>
                      <a:pt x="56" y="3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6" y="7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27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80" y="43"/>
                    </a:lnTo>
                    <a:lnTo>
                      <a:pt x="8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3"/>
              <p:cNvSpPr>
                <a:spLocks/>
              </p:cNvSpPr>
              <p:nvPr/>
            </p:nvSpPr>
            <p:spPr bwMode="auto">
              <a:xfrm>
                <a:off x="3073" y="2183"/>
                <a:ext cx="73" cy="80"/>
              </a:xfrm>
              <a:custGeom>
                <a:avLst/>
                <a:gdLst>
                  <a:gd name="T0" fmla="*/ 73 w 73"/>
                  <a:gd name="T1" fmla="*/ 80 h 80"/>
                  <a:gd name="T2" fmla="*/ 73 w 73"/>
                  <a:gd name="T3" fmla="*/ 80 h 80"/>
                  <a:gd name="T4" fmla="*/ 70 w 73"/>
                  <a:gd name="T5" fmla="*/ 57 h 80"/>
                  <a:gd name="T6" fmla="*/ 70 w 73"/>
                  <a:gd name="T7" fmla="*/ 57 h 80"/>
                  <a:gd name="T8" fmla="*/ 73 w 73"/>
                  <a:gd name="T9" fmla="*/ 40 h 80"/>
                  <a:gd name="T10" fmla="*/ 13 w 73"/>
                  <a:gd name="T11" fmla="*/ 0 h 80"/>
                  <a:gd name="T12" fmla="*/ 13 w 73"/>
                  <a:gd name="T13" fmla="*/ 0 h 80"/>
                  <a:gd name="T14" fmla="*/ 7 w 73"/>
                  <a:gd name="T15" fmla="*/ 0 h 80"/>
                  <a:gd name="T16" fmla="*/ 7 w 73"/>
                  <a:gd name="T17" fmla="*/ 0 h 80"/>
                  <a:gd name="T18" fmla="*/ 3 w 73"/>
                  <a:gd name="T19" fmla="*/ 3 h 80"/>
                  <a:gd name="T20" fmla="*/ 0 w 73"/>
                  <a:gd name="T21" fmla="*/ 10 h 80"/>
                  <a:gd name="T22" fmla="*/ 0 w 73"/>
                  <a:gd name="T23" fmla="*/ 10 h 80"/>
                  <a:gd name="T24" fmla="*/ 3 w 73"/>
                  <a:gd name="T25" fmla="*/ 23 h 80"/>
                  <a:gd name="T26" fmla="*/ 7 w 73"/>
                  <a:gd name="T27" fmla="*/ 30 h 80"/>
                  <a:gd name="T28" fmla="*/ 73 w 73"/>
                  <a:gd name="T2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80">
                    <a:moveTo>
                      <a:pt x="73" y="80"/>
                    </a:moveTo>
                    <a:lnTo>
                      <a:pt x="73" y="80"/>
                    </a:lnTo>
                    <a:lnTo>
                      <a:pt x="70" y="57"/>
                    </a:lnTo>
                    <a:lnTo>
                      <a:pt x="70" y="57"/>
                    </a:lnTo>
                    <a:lnTo>
                      <a:pt x="73" y="4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23"/>
                    </a:lnTo>
                    <a:lnTo>
                      <a:pt x="7" y="30"/>
                    </a:lnTo>
                    <a:lnTo>
                      <a:pt x="73" y="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4"/>
              <p:cNvSpPr>
                <a:spLocks/>
              </p:cNvSpPr>
              <p:nvPr/>
            </p:nvSpPr>
            <p:spPr bwMode="auto">
              <a:xfrm>
                <a:off x="3066" y="2087"/>
                <a:ext cx="73" cy="43"/>
              </a:xfrm>
              <a:custGeom>
                <a:avLst/>
                <a:gdLst>
                  <a:gd name="T0" fmla="*/ 73 w 73"/>
                  <a:gd name="T1" fmla="*/ 19 h 43"/>
                  <a:gd name="T2" fmla="*/ 73 w 73"/>
                  <a:gd name="T3" fmla="*/ 19 h 43"/>
                  <a:gd name="T4" fmla="*/ 70 w 73"/>
                  <a:gd name="T5" fmla="*/ 9 h 43"/>
                  <a:gd name="T6" fmla="*/ 67 w 73"/>
                  <a:gd name="T7" fmla="*/ 6 h 43"/>
                  <a:gd name="T8" fmla="*/ 67 w 73"/>
                  <a:gd name="T9" fmla="*/ 6 h 43"/>
                  <a:gd name="T10" fmla="*/ 60 w 73"/>
                  <a:gd name="T11" fmla="*/ 0 h 43"/>
                  <a:gd name="T12" fmla="*/ 53 w 73"/>
                  <a:gd name="T13" fmla="*/ 0 h 43"/>
                  <a:gd name="T14" fmla="*/ 0 w 73"/>
                  <a:gd name="T15" fmla="*/ 3 h 43"/>
                  <a:gd name="T16" fmla="*/ 0 w 73"/>
                  <a:gd name="T17" fmla="*/ 3 h 43"/>
                  <a:gd name="T18" fmla="*/ 4 w 73"/>
                  <a:gd name="T19" fmla="*/ 19 h 43"/>
                  <a:gd name="T20" fmla="*/ 4 w 73"/>
                  <a:gd name="T21" fmla="*/ 19 h 43"/>
                  <a:gd name="T22" fmla="*/ 0 w 73"/>
                  <a:gd name="T23" fmla="*/ 36 h 43"/>
                  <a:gd name="T24" fmla="*/ 50 w 73"/>
                  <a:gd name="T25" fmla="*/ 43 h 43"/>
                  <a:gd name="T26" fmla="*/ 50 w 73"/>
                  <a:gd name="T27" fmla="*/ 43 h 43"/>
                  <a:gd name="T28" fmla="*/ 50 w 73"/>
                  <a:gd name="T29" fmla="*/ 43 h 43"/>
                  <a:gd name="T30" fmla="*/ 50 w 73"/>
                  <a:gd name="T31" fmla="*/ 43 h 43"/>
                  <a:gd name="T32" fmla="*/ 60 w 73"/>
                  <a:gd name="T33" fmla="*/ 43 h 43"/>
                  <a:gd name="T34" fmla="*/ 67 w 73"/>
                  <a:gd name="T35" fmla="*/ 36 h 43"/>
                  <a:gd name="T36" fmla="*/ 67 w 73"/>
                  <a:gd name="T37" fmla="*/ 36 h 43"/>
                  <a:gd name="T38" fmla="*/ 70 w 73"/>
                  <a:gd name="T39" fmla="*/ 29 h 43"/>
                  <a:gd name="T40" fmla="*/ 73 w 73"/>
                  <a:gd name="T41" fmla="*/ 1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" h="43">
                    <a:moveTo>
                      <a:pt x="73" y="19"/>
                    </a:moveTo>
                    <a:lnTo>
                      <a:pt x="73" y="19"/>
                    </a:lnTo>
                    <a:lnTo>
                      <a:pt x="70" y="9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0" y="0"/>
                    </a:lnTo>
                    <a:lnTo>
                      <a:pt x="5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0" y="36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60" y="43"/>
                    </a:lnTo>
                    <a:lnTo>
                      <a:pt x="67" y="36"/>
                    </a:lnTo>
                    <a:lnTo>
                      <a:pt x="67" y="36"/>
                    </a:lnTo>
                    <a:lnTo>
                      <a:pt x="70" y="29"/>
                    </a:lnTo>
                    <a:lnTo>
                      <a:pt x="73" y="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5"/>
              <p:cNvSpPr>
                <a:spLocks/>
              </p:cNvSpPr>
              <p:nvPr/>
            </p:nvSpPr>
            <p:spPr bwMode="auto">
              <a:xfrm>
                <a:off x="3060" y="2083"/>
                <a:ext cx="193" cy="193"/>
              </a:xfrm>
              <a:custGeom>
                <a:avLst/>
                <a:gdLst>
                  <a:gd name="T0" fmla="*/ 193 w 193"/>
                  <a:gd name="T1" fmla="*/ 70 h 193"/>
                  <a:gd name="T2" fmla="*/ 193 w 193"/>
                  <a:gd name="T3" fmla="*/ 70 h 193"/>
                  <a:gd name="T4" fmla="*/ 189 w 193"/>
                  <a:gd name="T5" fmla="*/ 87 h 193"/>
                  <a:gd name="T6" fmla="*/ 189 w 193"/>
                  <a:gd name="T7" fmla="*/ 87 h 193"/>
                  <a:gd name="T8" fmla="*/ 183 w 193"/>
                  <a:gd name="T9" fmla="*/ 97 h 193"/>
                  <a:gd name="T10" fmla="*/ 189 w 193"/>
                  <a:gd name="T11" fmla="*/ 97 h 193"/>
                  <a:gd name="T12" fmla="*/ 189 w 193"/>
                  <a:gd name="T13" fmla="*/ 107 h 193"/>
                  <a:gd name="T14" fmla="*/ 186 w 193"/>
                  <a:gd name="T15" fmla="*/ 107 h 193"/>
                  <a:gd name="T16" fmla="*/ 186 w 193"/>
                  <a:gd name="T17" fmla="*/ 107 h 193"/>
                  <a:gd name="T18" fmla="*/ 183 w 193"/>
                  <a:gd name="T19" fmla="*/ 117 h 193"/>
                  <a:gd name="T20" fmla="*/ 183 w 193"/>
                  <a:gd name="T21" fmla="*/ 117 h 193"/>
                  <a:gd name="T22" fmla="*/ 186 w 193"/>
                  <a:gd name="T23" fmla="*/ 133 h 193"/>
                  <a:gd name="T24" fmla="*/ 189 w 193"/>
                  <a:gd name="T25" fmla="*/ 137 h 193"/>
                  <a:gd name="T26" fmla="*/ 189 w 193"/>
                  <a:gd name="T27" fmla="*/ 143 h 193"/>
                  <a:gd name="T28" fmla="*/ 86 w 193"/>
                  <a:gd name="T29" fmla="*/ 193 h 193"/>
                  <a:gd name="T30" fmla="*/ 20 w 193"/>
                  <a:gd name="T31" fmla="*/ 137 h 193"/>
                  <a:gd name="T32" fmla="*/ 20 w 193"/>
                  <a:gd name="T33" fmla="*/ 137 h 193"/>
                  <a:gd name="T34" fmla="*/ 13 w 193"/>
                  <a:gd name="T35" fmla="*/ 133 h 193"/>
                  <a:gd name="T36" fmla="*/ 10 w 193"/>
                  <a:gd name="T37" fmla="*/ 123 h 193"/>
                  <a:gd name="T38" fmla="*/ 10 w 193"/>
                  <a:gd name="T39" fmla="*/ 107 h 193"/>
                  <a:gd name="T40" fmla="*/ 10 w 193"/>
                  <a:gd name="T41" fmla="*/ 107 h 193"/>
                  <a:gd name="T42" fmla="*/ 10 w 193"/>
                  <a:gd name="T43" fmla="*/ 97 h 193"/>
                  <a:gd name="T44" fmla="*/ 10 w 193"/>
                  <a:gd name="T45" fmla="*/ 97 h 193"/>
                  <a:gd name="T46" fmla="*/ 20 w 193"/>
                  <a:gd name="T47" fmla="*/ 93 h 193"/>
                  <a:gd name="T48" fmla="*/ 20 w 193"/>
                  <a:gd name="T49" fmla="*/ 93 h 193"/>
                  <a:gd name="T50" fmla="*/ 43 w 193"/>
                  <a:gd name="T51" fmla="*/ 87 h 193"/>
                  <a:gd name="T52" fmla="*/ 26 w 193"/>
                  <a:gd name="T53" fmla="*/ 80 h 193"/>
                  <a:gd name="T54" fmla="*/ 26 w 193"/>
                  <a:gd name="T55" fmla="*/ 73 h 193"/>
                  <a:gd name="T56" fmla="*/ 33 w 193"/>
                  <a:gd name="T57" fmla="*/ 73 h 193"/>
                  <a:gd name="T58" fmla="*/ 33 w 193"/>
                  <a:gd name="T59" fmla="*/ 73 h 193"/>
                  <a:gd name="T60" fmla="*/ 33 w 193"/>
                  <a:gd name="T61" fmla="*/ 57 h 193"/>
                  <a:gd name="T62" fmla="*/ 33 w 193"/>
                  <a:gd name="T63" fmla="*/ 57 h 193"/>
                  <a:gd name="T64" fmla="*/ 33 w 193"/>
                  <a:gd name="T65" fmla="*/ 50 h 193"/>
                  <a:gd name="T66" fmla="*/ 0 w 193"/>
                  <a:gd name="T67" fmla="*/ 43 h 193"/>
                  <a:gd name="T68" fmla="*/ 0 w 193"/>
                  <a:gd name="T69" fmla="*/ 40 h 193"/>
                  <a:gd name="T70" fmla="*/ 3 w 193"/>
                  <a:gd name="T71" fmla="*/ 37 h 193"/>
                  <a:gd name="T72" fmla="*/ 3 w 193"/>
                  <a:gd name="T73" fmla="*/ 37 h 193"/>
                  <a:gd name="T74" fmla="*/ 6 w 193"/>
                  <a:gd name="T75" fmla="*/ 23 h 193"/>
                  <a:gd name="T76" fmla="*/ 6 w 193"/>
                  <a:gd name="T77" fmla="*/ 23 h 193"/>
                  <a:gd name="T78" fmla="*/ 3 w 193"/>
                  <a:gd name="T79" fmla="*/ 10 h 193"/>
                  <a:gd name="T80" fmla="*/ 0 w 193"/>
                  <a:gd name="T81" fmla="*/ 10 h 193"/>
                  <a:gd name="T82" fmla="*/ 0 w 193"/>
                  <a:gd name="T83" fmla="*/ 4 h 193"/>
                  <a:gd name="T84" fmla="*/ 59 w 193"/>
                  <a:gd name="T85" fmla="*/ 0 h 193"/>
                  <a:gd name="T86" fmla="*/ 166 w 193"/>
                  <a:gd name="T87" fmla="*/ 7 h 193"/>
                  <a:gd name="T88" fmla="*/ 166 w 193"/>
                  <a:gd name="T89" fmla="*/ 7 h 193"/>
                  <a:gd name="T90" fmla="*/ 173 w 193"/>
                  <a:gd name="T91" fmla="*/ 7 h 193"/>
                  <a:gd name="T92" fmla="*/ 179 w 193"/>
                  <a:gd name="T93" fmla="*/ 10 h 193"/>
                  <a:gd name="T94" fmla="*/ 179 w 193"/>
                  <a:gd name="T95" fmla="*/ 10 h 193"/>
                  <a:gd name="T96" fmla="*/ 183 w 193"/>
                  <a:gd name="T97" fmla="*/ 17 h 193"/>
                  <a:gd name="T98" fmla="*/ 183 w 193"/>
                  <a:gd name="T99" fmla="*/ 27 h 193"/>
                  <a:gd name="T100" fmla="*/ 183 w 193"/>
                  <a:gd name="T101" fmla="*/ 27 h 193"/>
                  <a:gd name="T102" fmla="*/ 179 w 193"/>
                  <a:gd name="T103" fmla="*/ 37 h 193"/>
                  <a:gd name="T104" fmla="*/ 173 w 193"/>
                  <a:gd name="T105" fmla="*/ 47 h 193"/>
                  <a:gd name="T106" fmla="*/ 173 w 193"/>
                  <a:gd name="T107" fmla="*/ 47 h 193"/>
                  <a:gd name="T108" fmla="*/ 186 w 193"/>
                  <a:gd name="T109" fmla="*/ 47 h 193"/>
                  <a:gd name="T110" fmla="*/ 186 w 193"/>
                  <a:gd name="T111" fmla="*/ 47 h 193"/>
                  <a:gd name="T112" fmla="*/ 193 w 193"/>
                  <a:gd name="T113" fmla="*/ 57 h 193"/>
                  <a:gd name="T114" fmla="*/ 193 w 193"/>
                  <a:gd name="T115" fmla="*/ 57 h 193"/>
                  <a:gd name="T116" fmla="*/ 193 w 193"/>
                  <a:gd name="T117" fmla="*/ 7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3" h="193">
                    <a:moveTo>
                      <a:pt x="193" y="70"/>
                    </a:moveTo>
                    <a:lnTo>
                      <a:pt x="193" y="70"/>
                    </a:lnTo>
                    <a:lnTo>
                      <a:pt x="189" y="87"/>
                    </a:lnTo>
                    <a:lnTo>
                      <a:pt x="189" y="87"/>
                    </a:lnTo>
                    <a:lnTo>
                      <a:pt x="183" y="97"/>
                    </a:lnTo>
                    <a:lnTo>
                      <a:pt x="189" y="97"/>
                    </a:lnTo>
                    <a:lnTo>
                      <a:pt x="189" y="107"/>
                    </a:lnTo>
                    <a:lnTo>
                      <a:pt x="186" y="107"/>
                    </a:lnTo>
                    <a:lnTo>
                      <a:pt x="186" y="107"/>
                    </a:lnTo>
                    <a:lnTo>
                      <a:pt x="183" y="117"/>
                    </a:lnTo>
                    <a:lnTo>
                      <a:pt x="183" y="117"/>
                    </a:lnTo>
                    <a:lnTo>
                      <a:pt x="186" y="133"/>
                    </a:lnTo>
                    <a:lnTo>
                      <a:pt x="189" y="137"/>
                    </a:lnTo>
                    <a:lnTo>
                      <a:pt x="189" y="143"/>
                    </a:lnTo>
                    <a:lnTo>
                      <a:pt x="86" y="193"/>
                    </a:lnTo>
                    <a:lnTo>
                      <a:pt x="20" y="137"/>
                    </a:lnTo>
                    <a:lnTo>
                      <a:pt x="20" y="137"/>
                    </a:lnTo>
                    <a:lnTo>
                      <a:pt x="13" y="133"/>
                    </a:lnTo>
                    <a:lnTo>
                      <a:pt x="10" y="123"/>
                    </a:lnTo>
                    <a:lnTo>
                      <a:pt x="10" y="107"/>
                    </a:lnTo>
                    <a:lnTo>
                      <a:pt x="10" y="107"/>
                    </a:lnTo>
                    <a:lnTo>
                      <a:pt x="10" y="97"/>
                    </a:lnTo>
                    <a:lnTo>
                      <a:pt x="10" y="97"/>
                    </a:lnTo>
                    <a:lnTo>
                      <a:pt x="20" y="93"/>
                    </a:lnTo>
                    <a:lnTo>
                      <a:pt x="20" y="93"/>
                    </a:lnTo>
                    <a:lnTo>
                      <a:pt x="43" y="87"/>
                    </a:lnTo>
                    <a:lnTo>
                      <a:pt x="26" y="80"/>
                    </a:lnTo>
                    <a:lnTo>
                      <a:pt x="26" y="73"/>
                    </a:lnTo>
                    <a:lnTo>
                      <a:pt x="33" y="73"/>
                    </a:lnTo>
                    <a:lnTo>
                      <a:pt x="33" y="73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0"/>
                    </a:lnTo>
                    <a:lnTo>
                      <a:pt x="0" y="43"/>
                    </a:lnTo>
                    <a:lnTo>
                      <a:pt x="0" y="40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3" y="10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59" y="0"/>
                    </a:lnTo>
                    <a:lnTo>
                      <a:pt x="166" y="7"/>
                    </a:lnTo>
                    <a:lnTo>
                      <a:pt x="166" y="7"/>
                    </a:lnTo>
                    <a:lnTo>
                      <a:pt x="173" y="7"/>
                    </a:lnTo>
                    <a:lnTo>
                      <a:pt x="179" y="10"/>
                    </a:lnTo>
                    <a:lnTo>
                      <a:pt x="179" y="10"/>
                    </a:lnTo>
                    <a:lnTo>
                      <a:pt x="183" y="17"/>
                    </a:lnTo>
                    <a:lnTo>
                      <a:pt x="183" y="27"/>
                    </a:lnTo>
                    <a:lnTo>
                      <a:pt x="183" y="27"/>
                    </a:lnTo>
                    <a:lnTo>
                      <a:pt x="179" y="37"/>
                    </a:lnTo>
                    <a:lnTo>
                      <a:pt x="173" y="47"/>
                    </a:lnTo>
                    <a:lnTo>
                      <a:pt x="173" y="47"/>
                    </a:lnTo>
                    <a:lnTo>
                      <a:pt x="186" y="47"/>
                    </a:lnTo>
                    <a:lnTo>
                      <a:pt x="186" y="47"/>
                    </a:lnTo>
                    <a:lnTo>
                      <a:pt x="193" y="57"/>
                    </a:lnTo>
                    <a:lnTo>
                      <a:pt x="193" y="57"/>
                    </a:lnTo>
                    <a:lnTo>
                      <a:pt x="193" y="7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6"/>
              <p:cNvSpPr>
                <a:spLocks noEditPoints="1"/>
              </p:cNvSpPr>
              <p:nvPr/>
            </p:nvSpPr>
            <p:spPr bwMode="auto">
              <a:xfrm>
                <a:off x="2105" y="2436"/>
                <a:ext cx="243" cy="210"/>
              </a:xfrm>
              <a:custGeom>
                <a:avLst/>
                <a:gdLst>
                  <a:gd name="T0" fmla="*/ 236 w 243"/>
                  <a:gd name="T1" fmla="*/ 73 h 210"/>
                  <a:gd name="T2" fmla="*/ 236 w 243"/>
                  <a:gd name="T3" fmla="*/ 93 h 210"/>
                  <a:gd name="T4" fmla="*/ 179 w 243"/>
                  <a:gd name="T5" fmla="*/ 63 h 210"/>
                  <a:gd name="T6" fmla="*/ 186 w 243"/>
                  <a:gd name="T7" fmla="*/ 70 h 210"/>
                  <a:gd name="T8" fmla="*/ 163 w 243"/>
                  <a:gd name="T9" fmla="*/ 143 h 210"/>
                  <a:gd name="T10" fmla="*/ 236 w 243"/>
                  <a:gd name="T11" fmla="*/ 203 h 210"/>
                  <a:gd name="T12" fmla="*/ 236 w 243"/>
                  <a:gd name="T13" fmla="*/ 140 h 210"/>
                  <a:gd name="T14" fmla="*/ 193 w 243"/>
                  <a:gd name="T15" fmla="*/ 73 h 210"/>
                  <a:gd name="T16" fmla="*/ 163 w 243"/>
                  <a:gd name="T17" fmla="*/ 80 h 210"/>
                  <a:gd name="T18" fmla="*/ 236 w 243"/>
                  <a:gd name="T19" fmla="*/ 140 h 210"/>
                  <a:gd name="T20" fmla="*/ 236 w 243"/>
                  <a:gd name="T21" fmla="*/ 7 h 210"/>
                  <a:gd name="T22" fmla="*/ 163 w 243"/>
                  <a:gd name="T23" fmla="*/ 67 h 210"/>
                  <a:gd name="T24" fmla="*/ 203 w 243"/>
                  <a:gd name="T25" fmla="*/ 70 h 210"/>
                  <a:gd name="T26" fmla="*/ 159 w 243"/>
                  <a:gd name="T27" fmla="*/ 143 h 210"/>
                  <a:gd name="T28" fmla="*/ 83 w 243"/>
                  <a:gd name="T29" fmla="*/ 203 h 210"/>
                  <a:gd name="T30" fmla="*/ 159 w 243"/>
                  <a:gd name="T31" fmla="*/ 143 h 210"/>
                  <a:gd name="T32" fmla="*/ 159 w 243"/>
                  <a:gd name="T33" fmla="*/ 87 h 210"/>
                  <a:gd name="T34" fmla="*/ 83 w 243"/>
                  <a:gd name="T35" fmla="*/ 120 h 210"/>
                  <a:gd name="T36" fmla="*/ 159 w 243"/>
                  <a:gd name="T37" fmla="*/ 140 h 210"/>
                  <a:gd name="T38" fmla="*/ 83 w 243"/>
                  <a:gd name="T39" fmla="*/ 73 h 210"/>
                  <a:gd name="T40" fmla="*/ 103 w 243"/>
                  <a:gd name="T41" fmla="*/ 123 h 210"/>
                  <a:gd name="T42" fmla="*/ 159 w 243"/>
                  <a:gd name="T43" fmla="*/ 7 h 210"/>
                  <a:gd name="T44" fmla="*/ 83 w 243"/>
                  <a:gd name="T45" fmla="*/ 70 h 210"/>
                  <a:gd name="T46" fmla="*/ 159 w 243"/>
                  <a:gd name="T47" fmla="*/ 7 h 210"/>
                  <a:gd name="T48" fmla="*/ 76 w 243"/>
                  <a:gd name="T49" fmla="*/ 117 h 210"/>
                  <a:gd name="T50" fmla="*/ 16 w 243"/>
                  <a:gd name="T51" fmla="*/ 140 h 210"/>
                  <a:gd name="T52" fmla="*/ 76 w 243"/>
                  <a:gd name="T53" fmla="*/ 203 h 210"/>
                  <a:gd name="T54" fmla="*/ 13 w 243"/>
                  <a:gd name="T55" fmla="*/ 143 h 210"/>
                  <a:gd name="T56" fmla="*/ 6 w 243"/>
                  <a:gd name="T57" fmla="*/ 203 h 210"/>
                  <a:gd name="T58" fmla="*/ 76 w 243"/>
                  <a:gd name="T59" fmla="*/ 100 h 210"/>
                  <a:gd name="T60" fmla="*/ 6 w 243"/>
                  <a:gd name="T61" fmla="*/ 73 h 210"/>
                  <a:gd name="T62" fmla="*/ 60 w 243"/>
                  <a:gd name="T63" fmla="*/ 87 h 210"/>
                  <a:gd name="T64" fmla="*/ 76 w 243"/>
                  <a:gd name="T65" fmla="*/ 7 h 210"/>
                  <a:gd name="T66" fmla="*/ 6 w 243"/>
                  <a:gd name="T67" fmla="*/ 70 h 210"/>
                  <a:gd name="T68" fmla="*/ 76 w 243"/>
                  <a:gd name="T69" fmla="*/ 7 h 210"/>
                  <a:gd name="T70" fmla="*/ 0 w 243"/>
                  <a:gd name="T71" fmla="*/ 210 h 210"/>
                  <a:gd name="T72" fmla="*/ 243 w 243"/>
                  <a:gd name="T7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43" h="210">
                    <a:moveTo>
                      <a:pt x="236" y="93"/>
                    </a:moveTo>
                    <a:lnTo>
                      <a:pt x="236" y="73"/>
                    </a:lnTo>
                    <a:lnTo>
                      <a:pt x="209" y="73"/>
                    </a:lnTo>
                    <a:lnTo>
                      <a:pt x="236" y="93"/>
                    </a:lnTo>
                    <a:close/>
                    <a:moveTo>
                      <a:pt x="186" y="70"/>
                    </a:moveTo>
                    <a:lnTo>
                      <a:pt x="179" y="63"/>
                    </a:lnTo>
                    <a:lnTo>
                      <a:pt x="176" y="70"/>
                    </a:lnTo>
                    <a:lnTo>
                      <a:pt x="186" y="70"/>
                    </a:lnTo>
                    <a:close/>
                    <a:moveTo>
                      <a:pt x="236" y="143"/>
                    </a:moveTo>
                    <a:lnTo>
                      <a:pt x="163" y="143"/>
                    </a:lnTo>
                    <a:lnTo>
                      <a:pt x="163" y="203"/>
                    </a:lnTo>
                    <a:lnTo>
                      <a:pt x="236" y="203"/>
                    </a:lnTo>
                    <a:lnTo>
                      <a:pt x="236" y="143"/>
                    </a:lnTo>
                    <a:close/>
                    <a:moveTo>
                      <a:pt x="236" y="140"/>
                    </a:moveTo>
                    <a:lnTo>
                      <a:pt x="236" y="110"/>
                    </a:lnTo>
                    <a:lnTo>
                      <a:pt x="193" y="73"/>
                    </a:lnTo>
                    <a:lnTo>
                      <a:pt x="169" y="73"/>
                    </a:lnTo>
                    <a:lnTo>
                      <a:pt x="163" y="80"/>
                    </a:lnTo>
                    <a:lnTo>
                      <a:pt x="163" y="140"/>
                    </a:lnTo>
                    <a:lnTo>
                      <a:pt x="236" y="140"/>
                    </a:lnTo>
                    <a:close/>
                    <a:moveTo>
                      <a:pt x="236" y="70"/>
                    </a:moveTo>
                    <a:lnTo>
                      <a:pt x="236" y="7"/>
                    </a:lnTo>
                    <a:lnTo>
                      <a:pt x="163" y="7"/>
                    </a:lnTo>
                    <a:lnTo>
                      <a:pt x="163" y="67"/>
                    </a:lnTo>
                    <a:lnTo>
                      <a:pt x="179" y="50"/>
                    </a:lnTo>
                    <a:lnTo>
                      <a:pt x="203" y="70"/>
                    </a:lnTo>
                    <a:lnTo>
                      <a:pt x="236" y="70"/>
                    </a:lnTo>
                    <a:close/>
                    <a:moveTo>
                      <a:pt x="159" y="143"/>
                    </a:moveTo>
                    <a:lnTo>
                      <a:pt x="83" y="143"/>
                    </a:lnTo>
                    <a:lnTo>
                      <a:pt x="83" y="203"/>
                    </a:lnTo>
                    <a:lnTo>
                      <a:pt x="159" y="203"/>
                    </a:lnTo>
                    <a:lnTo>
                      <a:pt x="159" y="143"/>
                    </a:lnTo>
                    <a:close/>
                    <a:moveTo>
                      <a:pt x="159" y="140"/>
                    </a:moveTo>
                    <a:lnTo>
                      <a:pt x="159" y="87"/>
                    </a:lnTo>
                    <a:lnTo>
                      <a:pt x="103" y="137"/>
                    </a:lnTo>
                    <a:lnTo>
                      <a:pt x="83" y="120"/>
                    </a:lnTo>
                    <a:lnTo>
                      <a:pt x="83" y="140"/>
                    </a:lnTo>
                    <a:lnTo>
                      <a:pt x="159" y="140"/>
                    </a:lnTo>
                    <a:close/>
                    <a:moveTo>
                      <a:pt x="153" y="73"/>
                    </a:moveTo>
                    <a:lnTo>
                      <a:pt x="83" y="73"/>
                    </a:lnTo>
                    <a:lnTo>
                      <a:pt x="83" y="103"/>
                    </a:lnTo>
                    <a:lnTo>
                      <a:pt x="103" y="123"/>
                    </a:lnTo>
                    <a:lnTo>
                      <a:pt x="153" y="73"/>
                    </a:lnTo>
                    <a:close/>
                    <a:moveTo>
                      <a:pt x="159" y="7"/>
                    </a:moveTo>
                    <a:lnTo>
                      <a:pt x="83" y="7"/>
                    </a:lnTo>
                    <a:lnTo>
                      <a:pt x="83" y="70"/>
                    </a:lnTo>
                    <a:lnTo>
                      <a:pt x="159" y="70"/>
                    </a:lnTo>
                    <a:lnTo>
                      <a:pt x="159" y="7"/>
                    </a:lnTo>
                    <a:close/>
                    <a:moveTo>
                      <a:pt x="76" y="140"/>
                    </a:moveTo>
                    <a:lnTo>
                      <a:pt x="76" y="117"/>
                    </a:lnTo>
                    <a:lnTo>
                      <a:pt x="60" y="103"/>
                    </a:lnTo>
                    <a:lnTo>
                      <a:pt x="16" y="140"/>
                    </a:lnTo>
                    <a:lnTo>
                      <a:pt x="76" y="140"/>
                    </a:lnTo>
                    <a:close/>
                    <a:moveTo>
                      <a:pt x="76" y="203"/>
                    </a:moveTo>
                    <a:lnTo>
                      <a:pt x="76" y="143"/>
                    </a:lnTo>
                    <a:lnTo>
                      <a:pt x="13" y="143"/>
                    </a:lnTo>
                    <a:lnTo>
                      <a:pt x="6" y="147"/>
                    </a:lnTo>
                    <a:lnTo>
                      <a:pt x="6" y="203"/>
                    </a:lnTo>
                    <a:lnTo>
                      <a:pt x="76" y="203"/>
                    </a:lnTo>
                    <a:close/>
                    <a:moveTo>
                      <a:pt x="76" y="100"/>
                    </a:moveTo>
                    <a:lnTo>
                      <a:pt x="76" y="73"/>
                    </a:lnTo>
                    <a:lnTo>
                      <a:pt x="6" y="73"/>
                    </a:lnTo>
                    <a:lnTo>
                      <a:pt x="6" y="133"/>
                    </a:lnTo>
                    <a:lnTo>
                      <a:pt x="60" y="87"/>
                    </a:lnTo>
                    <a:lnTo>
                      <a:pt x="76" y="100"/>
                    </a:lnTo>
                    <a:close/>
                    <a:moveTo>
                      <a:pt x="76" y="7"/>
                    </a:moveTo>
                    <a:lnTo>
                      <a:pt x="6" y="7"/>
                    </a:lnTo>
                    <a:lnTo>
                      <a:pt x="6" y="70"/>
                    </a:lnTo>
                    <a:lnTo>
                      <a:pt x="76" y="70"/>
                    </a:lnTo>
                    <a:lnTo>
                      <a:pt x="76" y="7"/>
                    </a:lnTo>
                    <a:close/>
                    <a:moveTo>
                      <a:pt x="243" y="210"/>
                    </a:moveTo>
                    <a:lnTo>
                      <a:pt x="0" y="210"/>
                    </a:lnTo>
                    <a:lnTo>
                      <a:pt x="0" y="0"/>
                    </a:lnTo>
                    <a:lnTo>
                      <a:pt x="243" y="0"/>
                    </a:lnTo>
                    <a:lnTo>
                      <a:pt x="243" y="210"/>
                    </a:lnTo>
                    <a:close/>
                  </a:path>
                </a:pathLst>
              </a:custGeom>
              <a:solidFill>
                <a:srgbClr val="FCC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67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Historic Lunch &amp; Economically Disadvantaged Status </a:t>
            </a:r>
            <a:endParaRPr lang="en-US" sz="2800" dirty="0"/>
          </a:p>
        </p:txBody>
      </p:sp>
      <p:pic>
        <p:nvPicPr>
          <p:cNvPr id="1028" name="Picture 4" descr="C:\Users\CA18683\AppData\Local\Microsoft\Windows\Temporary Internet Files\Content.IE5\ZPXHJSO3\document[1]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848832" y="108721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17654" y="2005104"/>
            <a:ext cx="11480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Free or </a:t>
            </a:r>
          </a:p>
          <a:p>
            <a:r>
              <a:rPr lang="en-US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Reduced </a:t>
            </a:r>
          </a:p>
          <a:p>
            <a:r>
              <a:rPr lang="en-US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Lunch form</a:t>
            </a:r>
          </a:p>
        </p:txBody>
      </p:sp>
      <p:sp>
        <p:nvSpPr>
          <p:cNvPr id="8" name="Plus 7"/>
          <p:cNvSpPr/>
          <p:nvPr/>
        </p:nvSpPr>
        <p:spPr>
          <a:xfrm>
            <a:off x="2600872" y="1840649"/>
            <a:ext cx="745557" cy="778835"/>
          </a:xfrm>
          <a:prstGeom prst="mathPlu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74" y="1539914"/>
            <a:ext cx="2190625" cy="1457761"/>
          </a:xfrm>
          <a:prstGeom prst="rect">
            <a:avLst/>
          </a:prstGeom>
        </p:spPr>
      </p:pic>
      <p:sp>
        <p:nvSpPr>
          <p:cNvPr id="10" name="Equal 9"/>
          <p:cNvSpPr/>
          <p:nvPr/>
        </p:nvSpPr>
        <p:spPr>
          <a:xfrm>
            <a:off x="5880706" y="2005104"/>
            <a:ext cx="522476" cy="449926"/>
          </a:xfrm>
          <a:prstGeom prst="mathEqual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8167" y="3170526"/>
            <a:ext cx="2742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Directly Certified Students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2117" y="3032027"/>
            <a:ext cx="194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Free and Reduced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Lunch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41989" y="2096954"/>
            <a:ext cx="217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Lunch Status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2806293" y="4370893"/>
            <a:ext cx="745557" cy="778835"/>
          </a:xfrm>
          <a:prstGeom prst="mathPlu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782" y="4162720"/>
            <a:ext cx="2190625" cy="1457761"/>
          </a:xfrm>
          <a:prstGeom prst="rect">
            <a:avLst/>
          </a:prstGeom>
        </p:spPr>
      </p:pic>
      <p:sp>
        <p:nvSpPr>
          <p:cNvPr id="27" name="Equal 26"/>
          <p:cNvSpPr/>
          <p:nvPr/>
        </p:nvSpPr>
        <p:spPr>
          <a:xfrm>
            <a:off x="6086127" y="4535348"/>
            <a:ext cx="522476" cy="449926"/>
          </a:xfrm>
          <a:prstGeom prst="mathEqual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15269" y="5716120"/>
            <a:ext cx="2742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Directly Certified Students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400872" y="4634536"/>
            <a:ext cx="2696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Econ. Dis. Status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88287" y="5577621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Economically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Disadvantaged 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86390" y="3032027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 (Free) or 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 (Reduced)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04" y="1541846"/>
            <a:ext cx="2194560" cy="1453896"/>
          </a:xfrm>
          <a:prstGeom prst="rect">
            <a:avLst/>
          </a:prstGeom>
        </p:spPr>
      </p:pic>
      <p:pic>
        <p:nvPicPr>
          <p:cNvPr id="23" name="Picture 4" descr="C:\Users\CA18683\AppData\Local\Microsoft\Windows\Temporary Internet Files\Content.IE5\ZPXHJSO3\document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2" t="11583" r="20151" b="12242"/>
          <a:stretch/>
        </p:blipFill>
        <p:spPr bwMode="auto">
          <a:xfrm>
            <a:off x="1503965" y="4070159"/>
            <a:ext cx="1263340" cy="164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611594" y="4632031"/>
            <a:ext cx="11480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Free or </a:t>
            </a:r>
          </a:p>
          <a:p>
            <a:r>
              <a:rPr lang="en-US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Reduced </a:t>
            </a:r>
          </a:p>
          <a:p>
            <a:r>
              <a:rPr lang="en-US" sz="14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Lunch form</a:t>
            </a:r>
          </a:p>
        </p:txBody>
      </p:sp>
      <p:pic>
        <p:nvPicPr>
          <p:cNvPr id="30" name="Picture 2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883" y="4164652"/>
            <a:ext cx="2194560" cy="145389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24423" y="5577621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 (Free) or 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 (Reduced)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6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/>
      <p:bldP spid="16" grpId="0"/>
      <p:bldP spid="25" grpId="0" animBg="1"/>
      <p:bldP spid="27" grpId="0" animBg="1"/>
      <p:bldP spid="29" grpId="0"/>
      <p:bldP spid="40" grpId="0"/>
      <p:bldP spid="21" grpId="0"/>
      <p:bldP spid="28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Historic Lunch &amp; Economically Disadvantaged Status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FRPL status was the data point used in TN to help define economically disadvantaged status</a:t>
            </a:r>
          </a:p>
          <a:p>
            <a:pPr marL="857250" lvl="1" indent="-457200"/>
            <a:r>
              <a:rPr lang="en-US" dirty="0" smtClean="0"/>
              <a:t>We used the two concepts interchangeably.  A student that was eligible for </a:t>
            </a:r>
            <a:r>
              <a:rPr lang="en-US" u="sng" dirty="0" smtClean="0"/>
              <a:t>free (X)</a:t>
            </a:r>
            <a:r>
              <a:rPr lang="en-US" dirty="0" smtClean="0"/>
              <a:t> or </a:t>
            </a:r>
            <a:r>
              <a:rPr lang="en-US" u="sng" dirty="0"/>
              <a:t>r</a:t>
            </a:r>
            <a:r>
              <a:rPr lang="en-US" u="sng" dirty="0" smtClean="0"/>
              <a:t>educed (Y)</a:t>
            </a:r>
            <a:r>
              <a:rPr lang="en-US" dirty="0" smtClean="0"/>
              <a:t> lunch was also classified as </a:t>
            </a:r>
            <a:r>
              <a:rPr lang="en-US" u="sng" dirty="0"/>
              <a:t>e</a:t>
            </a:r>
            <a:r>
              <a:rPr lang="en-US" u="sng" dirty="0" smtClean="0"/>
              <a:t>conomically disadvantaged.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TN has traditionally used the same definition for both accountability and funding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64996" y="4480411"/>
            <a:ext cx="2742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Directly Certified Students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7415" y="4357301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Economically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Disadvantaged 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3551" y="4357301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 (Free) or 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 (Reduced)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2273162" y="4378036"/>
            <a:ext cx="472197" cy="543305"/>
          </a:xfrm>
          <a:prstGeom prst="mathPlu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5726794" y="4472227"/>
            <a:ext cx="360983" cy="354922"/>
          </a:xfrm>
          <a:prstGeom prst="mathEqual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6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Lunch and Econ. Dis.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USDA prohibited CEP schools from accepting FRPL applications.  The inability to collect economic data using the application meant two things for Tennessee: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Free/Reduced Lunch status              Econ. Dis. status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students attending a CEP school receive lunch at no-cost regardless of income; </a:t>
            </a:r>
            <a:r>
              <a:rPr lang="en-US" i="1" dirty="0" smtClean="0"/>
              <a:t>so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here is </a:t>
            </a:r>
            <a:r>
              <a:rPr lang="en-US" u="sng" dirty="0" smtClean="0"/>
              <a:t>No </a:t>
            </a:r>
            <a:r>
              <a:rPr lang="en-US" u="sng" dirty="0"/>
              <a:t>connection </a:t>
            </a:r>
            <a:r>
              <a:rPr lang="en-US" dirty="0"/>
              <a:t>between receiving a free </a:t>
            </a:r>
            <a:r>
              <a:rPr lang="en-US" dirty="0" smtClean="0"/>
              <a:t>meal and household income; </a:t>
            </a:r>
            <a:r>
              <a:rPr lang="en-US" i="1" dirty="0" smtClean="0"/>
              <a:t>because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Receiving a free lunch is </a:t>
            </a:r>
            <a:r>
              <a:rPr lang="en-US" u="sng" dirty="0" smtClean="0"/>
              <a:t>no longer an indication</a:t>
            </a:r>
            <a:r>
              <a:rPr lang="en-US" dirty="0" smtClean="0"/>
              <a:t> of poverty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 descr="C:\Users\CA18683\AppData\Local\Microsoft\Windows\Temporary Internet Files\Content.IE5\LCEYX8D9\notequa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712218"/>
            <a:ext cx="838200" cy="64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6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Econ. Dis.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This also meant Tennessee may have to change its definition of economically disadvantaged in order to have a consistent measure across all schools.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2014-15 SY: Accountability and Funding </a:t>
            </a:r>
            <a:r>
              <a:rPr lang="en-US" dirty="0" smtClean="0"/>
              <a:t>– </a:t>
            </a:r>
            <a:r>
              <a:rPr lang="en-US" b="1" dirty="0" smtClean="0"/>
              <a:t>No Change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2015-16 </a:t>
            </a:r>
            <a:r>
              <a:rPr lang="en-US" b="1" dirty="0"/>
              <a:t>SY: </a:t>
            </a:r>
            <a:r>
              <a:rPr lang="en-US" b="1" dirty="0" smtClean="0"/>
              <a:t>Accountability – Direct Certification Only</a:t>
            </a:r>
          </a:p>
          <a:p>
            <a:r>
              <a:rPr lang="en-US" dirty="0" smtClean="0"/>
              <a:t>All schools have direct certification data.  This is </a:t>
            </a:r>
            <a:r>
              <a:rPr lang="en-US" u="sng" dirty="0" smtClean="0"/>
              <a:t>not</a:t>
            </a:r>
            <a:r>
              <a:rPr lang="en-US" dirty="0" smtClean="0"/>
              <a:t> tied to lunch status; rather is based on other indicators / classifications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2015-16 </a:t>
            </a:r>
            <a:r>
              <a:rPr lang="en-US" b="1" dirty="0"/>
              <a:t>SY: </a:t>
            </a:r>
            <a:r>
              <a:rPr lang="en-US" b="1" dirty="0" smtClean="0"/>
              <a:t>Funding </a:t>
            </a:r>
            <a:r>
              <a:rPr lang="en-US" dirty="0"/>
              <a:t>– </a:t>
            </a:r>
            <a:r>
              <a:rPr lang="en-US" b="1" dirty="0" smtClean="0"/>
              <a:t>TBD / No change to date</a:t>
            </a:r>
          </a:p>
          <a:p>
            <a:r>
              <a:rPr lang="en-US" dirty="0" smtClean="0"/>
              <a:t>Submitted legislation request to amend TCA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9366" y="2784740"/>
            <a:ext cx="1882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Directly Certified 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Students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2361" y="2784740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Economically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Disadvantaged 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235" y="2661629"/>
            <a:ext cx="1733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Income Eligible 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Via Form</a:t>
            </a:r>
          </a:p>
          <a:p>
            <a:r>
              <a:rPr lang="en-US" sz="1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(FRPL or Survey)</a:t>
            </a:r>
            <a:endParaRPr lang="en-US" sz="16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2432638" y="2805475"/>
            <a:ext cx="472197" cy="543305"/>
          </a:xfrm>
          <a:prstGeom prst="mathPlu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Equal 10"/>
          <p:cNvSpPr/>
          <p:nvPr/>
        </p:nvSpPr>
        <p:spPr>
          <a:xfrm>
            <a:off x="5396847" y="2899666"/>
            <a:ext cx="360983" cy="354922"/>
          </a:xfrm>
          <a:prstGeom prst="mathEqual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Student Classification Code “J”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Gap: </a:t>
            </a:r>
            <a:r>
              <a:rPr lang="en-US" dirty="0" smtClean="0"/>
              <a:t>No manner to capture students that were direct certified via:</a:t>
            </a:r>
          </a:p>
          <a:p>
            <a:r>
              <a:rPr lang="en-US" dirty="0" smtClean="0"/>
              <a:t>Supplemental Nutrition Assistance Program (SNAP)</a:t>
            </a:r>
          </a:p>
          <a:p>
            <a:r>
              <a:rPr lang="en-US" dirty="0" smtClean="0"/>
              <a:t>Temporary Assistance for Needy Families (TANF)</a:t>
            </a:r>
          </a:p>
          <a:p>
            <a:r>
              <a:rPr lang="en-US" dirty="0" smtClean="0"/>
              <a:t>Foster Certified</a:t>
            </a:r>
          </a:p>
          <a:p>
            <a:r>
              <a:rPr lang="en-US" dirty="0" smtClean="0"/>
              <a:t>Certified by a state or local official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Benefits:</a:t>
            </a:r>
          </a:p>
          <a:p>
            <a:r>
              <a:rPr lang="en-US" dirty="0" smtClean="0"/>
              <a:t>Allows us to </a:t>
            </a:r>
            <a:r>
              <a:rPr lang="en-US" b="1" i="1" u="sng" dirty="0" smtClean="0"/>
              <a:t>cleanly</a:t>
            </a:r>
            <a:r>
              <a:rPr lang="en-US" dirty="0" smtClean="0"/>
              <a:t> capture this data. </a:t>
            </a:r>
          </a:p>
          <a:p>
            <a:pPr lvl="1"/>
            <a:r>
              <a:rPr lang="en-US" dirty="0" smtClean="0"/>
              <a:t>Not muddied with other codes.</a:t>
            </a:r>
          </a:p>
          <a:p>
            <a:r>
              <a:rPr lang="en-US" dirty="0" smtClean="0"/>
              <a:t>Gives you full control over your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“J”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</a:t>
            </a:r>
            <a:r>
              <a:rPr lang="en-US" b="1" u="sng" dirty="0" smtClean="0"/>
              <a:t>only</a:t>
            </a:r>
            <a:r>
              <a:rPr lang="en-US" dirty="0" smtClean="0"/>
              <a:t> be used if a student is eligible via one of the identified methods </a:t>
            </a:r>
          </a:p>
          <a:p>
            <a:pPr lvl="1"/>
            <a:r>
              <a:rPr lang="en-US" dirty="0" smtClean="0"/>
              <a:t>(SNAP, TANF, Foster Certified, or Certified by a local or state official)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b="1" u="sng" dirty="0" smtClean="0"/>
              <a:t>not</a:t>
            </a:r>
            <a:r>
              <a:rPr lang="en-US" dirty="0" smtClean="0"/>
              <a:t> replace other student classifications also used for direct certification </a:t>
            </a:r>
          </a:p>
          <a:p>
            <a:endParaRPr lang="en-US" dirty="0" smtClean="0"/>
          </a:p>
          <a:p>
            <a:r>
              <a:rPr lang="en-US" dirty="0" smtClean="0"/>
              <a:t>Should be used in conjunction </a:t>
            </a:r>
            <a:r>
              <a:rPr lang="en-US" b="1" u="sng" dirty="0" smtClean="0"/>
              <a:t>with</a:t>
            </a:r>
            <a:r>
              <a:rPr lang="en-US" dirty="0" smtClean="0"/>
              <a:t> other student classifications as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Lunch Status ≠ Econ Dis.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 I still need to  use “X”, “Y” and “3”?</a:t>
            </a:r>
          </a:p>
          <a:p>
            <a:pPr marL="0" indent="0">
              <a:buNone/>
            </a:pPr>
            <a:r>
              <a:rPr lang="en-US" b="1" u="sng" dirty="0" smtClean="0"/>
              <a:t>YES! </a:t>
            </a:r>
            <a:r>
              <a:rPr lang="en-US" dirty="0" smtClean="0"/>
              <a:t>Remember, these codes are used for different things and still provide needed data.</a:t>
            </a:r>
          </a:p>
          <a:p>
            <a:endParaRPr lang="en-US" dirty="0" smtClean="0"/>
          </a:p>
          <a:p>
            <a:r>
              <a:rPr lang="en-US" dirty="0" smtClean="0"/>
              <a:t>“X” &amp; “Y” are relevant codes for school nutrition for funding (meal reimbursements) and other reasons </a:t>
            </a:r>
          </a:p>
          <a:p>
            <a:endParaRPr lang="en-US" dirty="0" smtClean="0"/>
          </a:p>
          <a:p>
            <a:r>
              <a:rPr lang="en-US" dirty="0" smtClean="0"/>
              <a:t>“3” is still relevant for state funding as there is currently no change to the BEP definition for “at-risk”</a:t>
            </a:r>
          </a:p>
          <a:p>
            <a:pPr lvl="1"/>
            <a:r>
              <a:rPr lang="en-US" dirty="0" smtClean="0"/>
              <a:t>Incremental at-risk funding based on students being </a:t>
            </a:r>
            <a:r>
              <a:rPr lang="en-US" b="1" i="1" u="sng" dirty="0" smtClean="0"/>
              <a:t>“eligible” </a:t>
            </a:r>
            <a:r>
              <a:rPr lang="en-US" dirty="0" smtClean="0"/>
              <a:t>for free or reduced lunch.  </a:t>
            </a:r>
          </a:p>
          <a:p>
            <a:pPr lvl="1"/>
            <a:r>
              <a:rPr lang="en-US" dirty="0" smtClean="0"/>
              <a:t>The household survey uses the same income eligibility guidelines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OE Theme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DOE Theme" id="{76BDF057-C17B-43E0-8792-A1A4FB4AAD87}" vid="{455963F0-AD43-4C4B-8FF0-7ACAA8A1C4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772</Words>
  <Application>Microsoft Office PowerPoint</Application>
  <PresentationFormat>On-screen Show (4:3)</PresentationFormat>
  <Paragraphs>142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TDOE Theme</vt:lpstr>
      <vt:lpstr>Update: Economically Disadvantaged Status</vt:lpstr>
      <vt:lpstr>Community Eligibility Provision in Tennessee 2014-15 School Year</vt:lpstr>
      <vt:lpstr>Historic Lunch &amp; Economically Disadvantaged Status </vt:lpstr>
      <vt:lpstr>Historic Lunch &amp; Economically Disadvantaged Status </vt:lpstr>
      <vt:lpstr>Differentiating Lunch and Econ. Dis. Status</vt:lpstr>
      <vt:lpstr>Different Definitions for Econ. Dis.</vt:lpstr>
      <vt:lpstr>Introducing Student Classification Code “J”</vt:lpstr>
      <vt:lpstr>Using “J”</vt:lpstr>
      <vt:lpstr>Remember Lunch Status ≠ Econ Dis. Status</vt:lpstr>
      <vt:lpstr>Economically Disadvantaged for Accountability Mary Batiwalla</vt:lpstr>
      <vt:lpstr>Defining the Economically Disadvantaged Subgroup for Accountability</vt:lpstr>
      <vt:lpstr>Student classifications “J”, “H”, “I”, and “U” will be used to define the ED subgroup for accountability.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the Economically Disadvantaged Subgroup for Accountability</dc:title>
  <dc:creator>Mary Batiwalla</dc:creator>
  <cp:lastModifiedBy>Rasheeda A. Washington</cp:lastModifiedBy>
  <cp:revision>17</cp:revision>
  <dcterms:created xsi:type="dcterms:W3CDTF">2015-09-03T15:34:29Z</dcterms:created>
  <dcterms:modified xsi:type="dcterms:W3CDTF">2015-09-10T15:58:25Z</dcterms:modified>
</cp:coreProperties>
</file>