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 id="2147483701" r:id="rId2"/>
    <p:sldMasterId id="2147483713" r:id="rId3"/>
  </p:sldMasterIdLst>
  <p:notesMasterIdLst>
    <p:notesMasterId r:id="rId21"/>
  </p:notesMasterIdLst>
  <p:sldIdLst>
    <p:sldId id="256" r:id="rId4"/>
    <p:sldId id="259" r:id="rId5"/>
    <p:sldId id="261" r:id="rId6"/>
    <p:sldId id="260" r:id="rId7"/>
    <p:sldId id="262" r:id="rId8"/>
    <p:sldId id="263" r:id="rId9"/>
    <p:sldId id="264" r:id="rId10"/>
    <p:sldId id="265" r:id="rId11"/>
    <p:sldId id="267" r:id="rId12"/>
    <p:sldId id="268" r:id="rId13"/>
    <p:sldId id="269" r:id="rId14"/>
    <p:sldId id="276" r:id="rId15"/>
    <p:sldId id="271" r:id="rId16"/>
    <p:sldId id="273" r:id="rId17"/>
    <p:sldId id="257" r:id="rId18"/>
    <p:sldId id="258"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5" d="100"/>
          <a:sy n="75" d="100"/>
        </p:scale>
        <p:origin x="6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59F9C1-2E4D-41DD-A641-9B8C6840FBE2}" type="datetimeFigureOut">
              <a:rPr lang="en-US" smtClean="0"/>
              <a:t>3/5/2018</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63D13C-16DB-4E7D-9FFD-826D5B2DE4B7}" type="slidenum">
              <a:rPr lang="en-US" smtClean="0"/>
              <a:t>‹#›</a:t>
            </a:fld>
            <a:endParaRPr lang="es-ES"/>
          </a:p>
        </p:txBody>
      </p:sp>
    </p:spTree>
    <p:extLst>
      <p:ext uri="{BB962C8B-B14F-4D97-AF65-F5344CB8AC3E}">
        <p14:creationId xmlns:p14="http://schemas.microsoft.com/office/powerpoint/2010/main" val="3146628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MCPS health education</a:t>
            </a:r>
            <a:r>
              <a:rPr lang="en-US" baseline="0" dirty="0" smtClean="0"/>
              <a:t> occurs from Pre-k through high school.</a:t>
            </a:r>
          </a:p>
          <a:p>
            <a:r>
              <a:rPr lang="en-US" dirty="0" smtClean="0"/>
              <a:t>In Grade 6 and 10,</a:t>
            </a:r>
            <a:r>
              <a:rPr lang="en-US" baseline="0" dirty="0" smtClean="0"/>
              <a:t> students receive instruction on First aid and emergency response and personal safety. In grade 8, SIP is focused on cyber safety and sexual harassment. In high school students receive kinesthetic (hands-on) instruction for CPR and AED use. </a:t>
            </a:r>
          </a:p>
          <a:p>
            <a:endParaRPr lang="en-US" dirty="0"/>
          </a:p>
        </p:txBody>
      </p:sp>
      <p:sp>
        <p:nvSpPr>
          <p:cNvPr id="4" name="Slide Number Placeholder 3"/>
          <p:cNvSpPr>
            <a:spLocks noGrp="1"/>
          </p:cNvSpPr>
          <p:nvPr>
            <p:ph type="sldNum" sz="quarter" idx="10"/>
          </p:nvPr>
        </p:nvSpPr>
        <p:spPr/>
        <p:txBody>
          <a:bodyPr/>
          <a:lstStyle/>
          <a:p>
            <a:fld id="{0563D13C-16DB-4E7D-9FFD-826D5B2DE4B7}" type="slidenum">
              <a:rPr lang="en-US" smtClean="0"/>
              <a:t>11</a:t>
            </a:fld>
            <a:endParaRPr lang="en-US"/>
          </a:p>
        </p:txBody>
      </p:sp>
    </p:spTree>
    <p:extLst>
      <p:ext uri="{BB962C8B-B14F-4D97-AF65-F5344CB8AC3E}">
        <p14:creationId xmlns:p14="http://schemas.microsoft.com/office/powerpoint/2010/main" val="3017203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638429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29228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236342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12424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938715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500C2C-D876-4CF4-AADE-47F2FF7EE691}"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86347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500C2C-D876-4CF4-AADE-47F2FF7EE691}"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69730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500C2C-D876-4CF4-AADE-47F2FF7EE691}"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720028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500C2C-D876-4CF4-AADE-47F2FF7EE691}"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10671239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500C2C-D876-4CF4-AADE-47F2FF7EE691}"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565898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00C2C-D876-4CF4-AADE-47F2FF7EE691}"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340821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A952F2-DA6F-41E0-8754-A54D7CD9A7D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4973867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500C2C-D876-4CF4-AADE-47F2FF7EE691}"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732272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353398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500C2C-D876-4CF4-AADE-47F2FF7EE691}"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52E9-0792-44C7-88C9-900452D10C07}" type="slidenum">
              <a:rPr lang="en-US" smtClean="0"/>
              <a:t>‹#›</a:t>
            </a:fld>
            <a:endParaRPr lang="en-US"/>
          </a:p>
        </p:txBody>
      </p:sp>
    </p:spTree>
    <p:extLst>
      <p:ext uri="{BB962C8B-B14F-4D97-AF65-F5344CB8AC3E}">
        <p14:creationId xmlns:p14="http://schemas.microsoft.com/office/powerpoint/2010/main" val="40493524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8365836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170317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8C5AC1-ED1C-4DE2-9015-E503FF3332C7}"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9466347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C5AC1-ED1C-4DE2-9015-E503FF3332C7}"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46437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C5AC1-ED1C-4DE2-9015-E503FF3332C7}"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7424665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C5AC1-ED1C-4DE2-9015-E503FF3332C7}"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094398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C5AC1-ED1C-4DE2-9015-E503FF3332C7}"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729570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A952F2-DA6F-41E0-8754-A54D7CD9A7DA}"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9619528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C5AC1-ED1C-4DE2-9015-E503FF3332C7}"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29516500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8C5AC1-ED1C-4DE2-9015-E503FF3332C7}"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1501500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33502974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C5AC1-ED1C-4DE2-9015-E503FF3332C7}"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DDA0A1-237A-41A9-B43E-A8AE4BA9DFF3}" type="slidenum">
              <a:rPr lang="en-US" smtClean="0"/>
              <a:t>‹#›</a:t>
            </a:fld>
            <a:endParaRPr lang="en-US"/>
          </a:p>
        </p:txBody>
      </p:sp>
    </p:spTree>
    <p:extLst>
      <p:ext uri="{BB962C8B-B14F-4D97-AF65-F5344CB8AC3E}">
        <p14:creationId xmlns:p14="http://schemas.microsoft.com/office/powerpoint/2010/main" val="984259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4A952F2-DA6F-41E0-8754-A54D7CD9A7DA}"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3398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4A952F2-DA6F-41E0-8754-A54D7CD9A7DA}"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904122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4A952F2-DA6F-41E0-8754-A54D7CD9A7DA}"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1651434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952F2-DA6F-41E0-8754-A54D7CD9A7DA}"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628196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952F2-DA6F-41E0-8754-A54D7CD9A7DA}"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819219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A952F2-DA6F-41E0-8754-A54D7CD9A7DA}"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A482A0-28C5-423C-B2A9-72A146165963}" type="slidenum">
              <a:rPr lang="en-US" smtClean="0"/>
              <a:t>‹#›</a:t>
            </a:fld>
            <a:endParaRPr lang="en-US"/>
          </a:p>
        </p:txBody>
      </p:sp>
    </p:spTree>
    <p:extLst>
      <p:ext uri="{BB962C8B-B14F-4D97-AF65-F5344CB8AC3E}">
        <p14:creationId xmlns:p14="http://schemas.microsoft.com/office/powerpoint/2010/main" val="367763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A952F2-DA6F-41E0-8754-A54D7CD9A7DA}" type="datetimeFigureOut">
              <a:rPr lang="en-US" smtClean="0"/>
              <a:t>3/5/2018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A482A0-28C5-423C-B2A9-72A146165963}" type="slidenum">
              <a:rPr lang="en-US" smtClean="0"/>
              <a:t>‹#›</a:t>
            </a:fld>
            <a:endParaRPr lang="en-US"/>
          </a:p>
        </p:txBody>
      </p:sp>
    </p:spTree>
    <p:extLst>
      <p:ext uri="{BB962C8B-B14F-4D97-AF65-F5344CB8AC3E}">
        <p14:creationId xmlns:p14="http://schemas.microsoft.com/office/powerpoint/2010/main" val="289971903"/>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00C2C-D876-4CF4-AADE-47F2FF7EE691}" type="datetimeFigureOut">
              <a:rPr lang="en-US" smtClean="0"/>
              <a:t>3/5/2018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E52E9-0792-44C7-88C9-900452D10C07}" type="slidenum">
              <a:rPr lang="en-US" smtClean="0"/>
              <a:t>‹#›</a:t>
            </a:fld>
            <a:endParaRPr lang="en-US"/>
          </a:p>
        </p:txBody>
      </p:sp>
    </p:spTree>
    <p:extLst>
      <p:ext uri="{BB962C8B-B14F-4D97-AF65-F5344CB8AC3E}">
        <p14:creationId xmlns:p14="http://schemas.microsoft.com/office/powerpoint/2010/main" val="11729623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C5AC1-ED1C-4DE2-9015-E503FF3332C7}" type="datetimeFigureOut">
              <a:rPr lang="en-US" smtClean="0"/>
              <a:t>3/5/2018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DDA0A1-237A-41A9-B43E-A8AE4BA9DFF3}" type="slidenum">
              <a:rPr lang="en-US" smtClean="0"/>
              <a:t>‹#›</a:t>
            </a:fld>
            <a:endParaRPr lang="en-US"/>
          </a:p>
        </p:txBody>
      </p:sp>
    </p:spTree>
    <p:extLst>
      <p:ext uri="{BB962C8B-B14F-4D97-AF65-F5344CB8AC3E}">
        <p14:creationId xmlns:p14="http://schemas.microsoft.com/office/powerpoint/2010/main" val="181952166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030537"/>
          </a:xfrm>
        </p:spPr>
        <p:txBody>
          <a:bodyPr>
            <a:normAutofit fontScale="90000"/>
          </a:bodyPr>
          <a:lstStyle/>
          <a:p>
            <a:r>
              <a:rPr lang="en-US" b="1" dirty="0" smtClean="0">
                <a:latin typeface="Verdana" panose="020B0604030504040204" pitchFamily="34" charset="0"/>
              </a:rPr>
              <a:t>Presentación de Seguridad y Protección de Escuelas de MCPS </a:t>
            </a:r>
            <a:endParaRPr lang="es-ES" b="1" dirty="0">
              <a:latin typeface="Verdana" panose="020B0604030504040204" pitchFamily="34" charset="0"/>
              <a:ea typeface="Verdana" panose="020B0604030504040204" pitchFamily="34" charset="0"/>
              <a:cs typeface="Verdana" panose="020B0604030504040204" pitchFamily="34" charset="0"/>
            </a:endParaRPr>
          </a:p>
        </p:txBody>
      </p:sp>
      <p:sp>
        <p:nvSpPr>
          <p:cNvPr id="3" name="Subtitle 2"/>
          <p:cNvSpPr>
            <a:spLocks noGrp="1"/>
          </p:cNvSpPr>
          <p:nvPr>
            <p:ph type="subTitle" idx="1"/>
          </p:nvPr>
        </p:nvSpPr>
        <p:spPr/>
        <p:txBody>
          <a:bodyPr/>
          <a:lstStyle/>
          <a:p>
            <a:endParaRPr lang="es-ES" b="1" dirty="0" smtClean="0"/>
          </a:p>
          <a:p>
            <a:endParaRPr lang="es-ES" b="1" dirty="0"/>
          </a:p>
          <a:p>
            <a:r>
              <a:rPr lang="en-US" b="1" dirty="0" smtClean="0">
                <a:latin typeface="Verdana" panose="020B0604030504040204" pitchFamily="34" charset="0"/>
              </a:rPr>
              <a:t>27 de febrero de 2018</a:t>
            </a:r>
            <a:endParaRPr lang="es-ES"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53280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r>
              <a:rPr lang="en-US" b="1" u="sng" dirty="0" smtClean="0">
                <a:latin typeface="Verdana" panose="020B0604030504040204" pitchFamily="34" charset="0"/>
              </a:rPr>
              <a:t>Simulacros de Emergencia</a:t>
            </a:r>
            <a:endParaRPr lang="es-E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067779"/>
            <a:ext cx="10515600" cy="1815646"/>
          </a:xfrm>
        </p:spPr>
        <p:txBody>
          <a:bodyPr>
            <a:noAutofit/>
          </a:bodyPr>
          <a:lstStyle/>
          <a:p>
            <a:pPr>
              <a:lnSpc>
                <a:spcPct val="100000"/>
              </a:lnSpc>
            </a:pPr>
            <a:r>
              <a:rPr lang="en-US" sz="1800" dirty="0" smtClean="0">
                <a:latin typeface="Verdana" panose="020B0604030504040204" pitchFamily="34" charset="0"/>
              </a:rPr>
              <a:t>Todas las escuelas de MCPS están obligadas a participar en, por lo menos, seis simulacros de emergencia basados en diferentes situaciones.  Éstas incluyen cierre bajo llave (lockdown), refugio en el lugar (shelter in place), evacuación, reversión de evacuación, tiempo inclemente y tirarse al suelo, cubrirse debajo de una mesa/escritorio y esperar (drop-cover-and-hold).  Los simulacros por incendio también son obligatorios.</a:t>
            </a:r>
            <a:endParaRPr lang="es-ES" sz="1800" b="1"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itle 1"/>
          <p:cNvSpPr txBox="1">
            <a:spLocks/>
          </p:cNvSpPr>
          <p:nvPr/>
        </p:nvSpPr>
        <p:spPr>
          <a:xfrm>
            <a:off x="838200" y="2618958"/>
            <a:ext cx="1120354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u="sng" dirty="0" smtClean="0">
                <a:latin typeface="Verdana" panose="020B0604030504040204" pitchFamily="34" charset="0"/>
              </a:rPr>
              <a:t>Trabajando con Agencias Externas</a:t>
            </a:r>
            <a:endParaRPr lang="es-ES" b="1" u="sng"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2"/>
          <p:cNvSpPr txBox="1">
            <a:spLocks/>
          </p:cNvSpPr>
          <p:nvPr/>
        </p:nvSpPr>
        <p:spPr>
          <a:xfrm>
            <a:off x="838199" y="3628920"/>
            <a:ext cx="10881575" cy="377643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pPr>
            <a:r>
              <a:rPr lang="en-US" sz="1800" dirty="0">
                <a:latin typeface="Verdana" panose="020B0604030504040204" pitchFamily="34" charset="0"/>
              </a:rPr>
              <a:t>Cada escuela secundaria de MCPS tiene un Oficial de Seguridad Escolar (School Resource Officer - SRO) asignado. El SRO es un oficial de policía uniformado que trabaja directamente con el personal de la escuela para asegurar un ambiente seguro, relacionándose con los estudiantes, ayudando en la preparación para emergencias, y haciendo cumplir las leyes contra el crimen. MCPS tiene un Memorandum de Entendimiento (Memorandum of Understanding - MOU) con las agencias de orden público dentro del condado. Los SRO y los equipos de seguridad de las escuelas secundarias pueden brindar apoyo a las escuelas de enseñanza elemental durante una crisis o incidente grave.</a:t>
            </a: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8130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65126"/>
            <a:ext cx="11321374" cy="763284"/>
          </a:xfrm>
        </p:spPr>
        <p:txBody>
          <a:bodyPr>
            <a:normAutofit/>
          </a:bodyPr>
          <a:lstStyle/>
          <a:p>
            <a:r>
              <a:rPr lang="en-US" sz="3600" b="1" u="sng" dirty="0" smtClean="0">
                <a:latin typeface="Verdana" panose="020B0604030504040204" pitchFamily="34" charset="0"/>
              </a:rPr>
              <a:t>Programación de Currículum y Enseñanza</a:t>
            </a:r>
            <a:endParaRPr lang="es-E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783887" y="1232236"/>
            <a:ext cx="10515600" cy="5014017"/>
          </a:xfrm>
        </p:spPr>
        <p:txBody>
          <a:bodyPr>
            <a:normAutofit fontScale="55000" lnSpcReduction="20000"/>
          </a:bodyPr>
          <a:lstStyle/>
          <a:p>
            <a:pPr>
              <a:lnSpc>
                <a:spcPct val="120000"/>
              </a:lnSpc>
            </a:pPr>
            <a:r>
              <a:rPr lang="en-US" sz="3800" b="1" dirty="0" smtClean="0">
                <a:latin typeface="Verdana" panose="020B0604030504040204" pitchFamily="34" charset="0"/>
              </a:rPr>
              <a:t>Siete unidades de enseñanza en educación para la salud (de Pre-K hasta Escuela Secundaria)</a:t>
            </a:r>
          </a:p>
          <a:p>
            <a:pPr lvl="1">
              <a:lnSpc>
                <a:spcPct val="120000"/>
              </a:lnSpc>
            </a:pPr>
            <a:r>
              <a:rPr lang="en-US" sz="2900" dirty="0" smtClean="0">
                <a:latin typeface="Verdana" panose="020B0604030504040204" pitchFamily="34" charset="0"/>
              </a:rPr>
              <a:t>Salud Mental y Emocional</a:t>
            </a:r>
          </a:p>
          <a:p>
            <a:pPr lvl="2">
              <a:lnSpc>
                <a:spcPct val="120000"/>
              </a:lnSpc>
            </a:pPr>
            <a:r>
              <a:rPr lang="en-US" sz="2900" dirty="0" smtClean="0">
                <a:latin typeface="Verdana" panose="020B0604030504040204" pitchFamily="34" charset="0"/>
              </a:rPr>
              <a:t>Comunicación, auto-control, defensa</a:t>
            </a:r>
          </a:p>
          <a:p>
            <a:pPr lvl="1">
              <a:lnSpc>
                <a:spcPct val="120000"/>
              </a:lnSpc>
            </a:pPr>
            <a:r>
              <a:rPr lang="en-US" sz="2900" dirty="0" smtClean="0">
                <a:latin typeface="Verdana" panose="020B0604030504040204" pitchFamily="34" charset="0"/>
              </a:rPr>
              <a:t>Seguridad y Prevención de Lesiones</a:t>
            </a:r>
          </a:p>
          <a:p>
            <a:pPr lvl="2">
              <a:lnSpc>
                <a:spcPct val="120000"/>
              </a:lnSpc>
            </a:pPr>
            <a:r>
              <a:rPr lang="en-US" sz="2900" dirty="0" smtClean="0">
                <a:latin typeface="Verdana" panose="020B0604030504040204" pitchFamily="34" charset="0"/>
              </a:rPr>
              <a:t>Primeros Auxilios, Resucitación Cardio-Pulmonar (CPR por sus siglas en inglés), Respuestas a Emergencias</a:t>
            </a:r>
          </a:p>
          <a:p>
            <a:pPr>
              <a:lnSpc>
                <a:spcPct val="120000"/>
              </a:lnSpc>
            </a:pPr>
            <a:r>
              <a:rPr lang="en-US" sz="3800" b="1" dirty="0" smtClean="0">
                <a:latin typeface="Verdana" panose="020B0604030504040204" pitchFamily="34" charset="0"/>
              </a:rPr>
              <a:t>Conocimiento de destrezas de salud</a:t>
            </a:r>
          </a:p>
          <a:p>
            <a:pPr lvl="1">
              <a:lnSpc>
                <a:spcPct val="120000"/>
              </a:lnSpc>
            </a:pPr>
            <a:r>
              <a:rPr lang="en-US" sz="2900" dirty="0" smtClean="0">
                <a:latin typeface="Verdana" panose="020B0604030504040204" pitchFamily="34" charset="0"/>
              </a:rPr>
              <a:t>Análisis de influencias</a:t>
            </a:r>
          </a:p>
          <a:p>
            <a:pPr lvl="1">
              <a:lnSpc>
                <a:spcPct val="120000"/>
              </a:lnSpc>
            </a:pPr>
            <a:r>
              <a:rPr lang="en-US" sz="2900" dirty="0" smtClean="0">
                <a:latin typeface="Verdana" panose="020B0604030504040204" pitchFamily="34" charset="0"/>
              </a:rPr>
              <a:t>Acceso a información</a:t>
            </a:r>
          </a:p>
          <a:p>
            <a:pPr lvl="1">
              <a:lnSpc>
                <a:spcPct val="120000"/>
              </a:lnSpc>
            </a:pPr>
            <a:r>
              <a:rPr lang="en-US" sz="2900" dirty="0" smtClean="0">
                <a:latin typeface="Verdana" panose="020B0604030504040204" pitchFamily="34" charset="0"/>
              </a:rPr>
              <a:t>Comunicación interpersonal</a:t>
            </a:r>
          </a:p>
          <a:p>
            <a:pPr lvl="1">
              <a:lnSpc>
                <a:spcPct val="120000"/>
              </a:lnSpc>
            </a:pPr>
            <a:r>
              <a:rPr lang="en-US" sz="2900" dirty="0" smtClean="0">
                <a:latin typeface="Verdana" panose="020B0604030504040204" pitchFamily="34" charset="0"/>
              </a:rPr>
              <a:t>Toma de decisiones</a:t>
            </a:r>
          </a:p>
          <a:p>
            <a:pPr lvl="1">
              <a:lnSpc>
                <a:spcPct val="120000"/>
              </a:lnSpc>
            </a:pPr>
            <a:r>
              <a:rPr lang="en-US" sz="2900" dirty="0" smtClean="0">
                <a:latin typeface="Verdana" panose="020B0604030504040204" pitchFamily="34" charset="0"/>
              </a:rPr>
              <a:t>Establecimiento de metas</a:t>
            </a:r>
          </a:p>
          <a:p>
            <a:pPr lvl="1">
              <a:lnSpc>
                <a:spcPct val="120000"/>
              </a:lnSpc>
            </a:pPr>
            <a:r>
              <a:rPr lang="en-US" sz="2900" dirty="0" smtClean="0">
                <a:latin typeface="Verdana" panose="020B0604030504040204" pitchFamily="34" charset="0"/>
              </a:rPr>
              <a:t>Autogestión</a:t>
            </a:r>
          </a:p>
          <a:p>
            <a:pPr lvl="1">
              <a:lnSpc>
                <a:spcPct val="120000"/>
              </a:lnSpc>
            </a:pPr>
            <a:r>
              <a:rPr lang="en-US" sz="2900" dirty="0" smtClean="0">
                <a:latin typeface="Verdana" panose="020B0604030504040204" pitchFamily="34" charset="0"/>
              </a:rPr>
              <a:t>Defensa</a:t>
            </a:r>
            <a:endParaRPr lang="es-ES" sz="29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393207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289" y="274972"/>
            <a:ext cx="11274358" cy="734101"/>
          </a:xfrm>
        </p:spPr>
        <p:txBody>
          <a:bodyPr>
            <a:normAutofit fontScale="90000"/>
          </a:bodyPr>
          <a:lstStyle/>
          <a:p>
            <a:r>
              <a:rPr lang="en-US" sz="3600" b="1" u="sng" dirty="0" smtClean="0">
                <a:latin typeface="Verdana" panose="020B0604030504040204" pitchFamily="34" charset="0"/>
              </a:rPr>
              <a:t>Apoyos y Servicios a los Estudiantes y Familias</a:t>
            </a:r>
            <a:endParaRPr lang="es-ES" sz="36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4095919"/>
              </p:ext>
            </p:extLst>
          </p:nvPr>
        </p:nvGraphicFramePr>
        <p:xfrm>
          <a:off x="624191" y="946729"/>
          <a:ext cx="10515600" cy="5660136"/>
        </p:xfrm>
        <a:graphic>
          <a:graphicData uri="http://schemas.openxmlformats.org/drawingml/2006/table">
            <a:tbl>
              <a:tblPr firstRow="1" bandRow="1">
                <a:tableStyleId>{5C22544A-7EE6-4342-B048-85BDC9FD1C3A}</a:tableStyleId>
              </a:tblPr>
              <a:tblGrid>
                <a:gridCol w="3991708"/>
                <a:gridCol w="6523892"/>
              </a:tblGrid>
              <a:tr h="285388">
                <a:tc gridSpan="2">
                  <a:txBody>
                    <a:bodyPr/>
                    <a:lstStyle/>
                    <a:p>
                      <a:pPr marL="274320" indent="-274320" algn="l">
                        <a:lnSpc>
                          <a:spcPct val="90000"/>
                        </a:lnSpc>
                        <a:spcBef>
                          <a:spcPts val="0"/>
                        </a:spcBef>
                        <a:buFont typeface="Arial" panose="020B0604020202020204" pitchFamily="34" charset="0"/>
                        <a:buChar char="•"/>
                      </a:pPr>
                      <a:r>
                        <a:rPr lang="en-US" sz="2000" dirty="0" smtClean="0">
                          <a:solidFill>
                            <a:schemeClr val="tx1"/>
                          </a:solidFill>
                          <a:latin typeface="Verdana" panose="020B0604030504040204" pitchFamily="34" charset="0"/>
                        </a:rPr>
                        <a:t>Recursos de MCPS para estudiantes y familias:</a:t>
                      </a:r>
                      <a:endParaRPr lang="es-E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6620">
                <a:tc gridSpan="2">
                  <a:txBody>
                    <a:bodyPr/>
                    <a:lstStyle/>
                    <a:p>
                      <a:pPr marL="548640" marR="0" lvl="1" indent="-274320" algn="l" defTabSz="914400" rtl="0" eaLnBrk="1" fontAlgn="auto" latinLnBrk="0" hangingPunct="1">
                        <a:lnSpc>
                          <a:spcPct val="90000"/>
                        </a:lnSpc>
                        <a:spcBef>
                          <a:spcPts val="0"/>
                        </a:spcBef>
                        <a:spcAft>
                          <a:spcPts val="0"/>
                        </a:spcAft>
                        <a:buClrTx/>
                        <a:buSzTx/>
                        <a:buFont typeface="Arial" panose="020B0604020202020204" pitchFamily="34" charset="0"/>
                        <a:buChar char="•"/>
                        <a:tabLst/>
                        <a:defRPr/>
                      </a:pPr>
                      <a:r>
                        <a:rPr dirty="0" err="1"/>
                        <a:t>Sitio</a:t>
                      </a:r>
                      <a:r>
                        <a:rPr dirty="0"/>
                        <a:t> de Internet de la </a:t>
                      </a:r>
                      <a:r>
                        <a:rPr dirty="0" err="1"/>
                        <a:t>Oficina</a:t>
                      </a:r>
                      <a:r>
                        <a:rPr dirty="0"/>
                        <a:t> de </a:t>
                      </a:r>
                      <a:r>
                        <a:rPr dirty="0" err="1"/>
                        <a:t>Apoyo</a:t>
                      </a:r>
                      <a:r>
                        <a:rPr dirty="0"/>
                        <a:t> y </a:t>
                      </a:r>
                      <a:r>
                        <a:rPr dirty="0" err="1"/>
                        <a:t>Participación</a:t>
                      </a:r>
                      <a:r>
                        <a:rPr dirty="0"/>
                        <a:t> para </a:t>
                      </a:r>
                      <a:r>
                        <a:rPr dirty="0" err="1"/>
                        <a:t>Estudiantes</a:t>
                      </a:r>
                      <a:r>
                        <a:rPr dirty="0"/>
                        <a:t> y </a:t>
                      </a:r>
                      <a:r>
                        <a:rPr dirty="0" err="1"/>
                        <a:t>Familias</a:t>
                      </a:r>
                      <a:r>
                        <a:rPr dirty="0"/>
                        <a:t> (Office of Student and Family Support and Engagement): www.montgomeryschoolsmd.org/departments/studentservices/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81020">
                <a:tc>
                  <a:txBody>
                    <a:bodyPr/>
                    <a:lstStyle/>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rPr>
                        <a:t>Consejería escolar,</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rPr>
                        <a:t>Servicios psicológicos</a:t>
                      </a:r>
                    </a:p>
                    <a:p>
                      <a:pPr marL="822960" lvl="2" indent="-274320" algn="l">
                        <a:lnSpc>
                          <a:spcPct val="90000"/>
                        </a:lnSpc>
                        <a:spcBef>
                          <a:spcPts val="0"/>
                        </a:spcBef>
                        <a:buFont typeface="Arial" panose="020B0604020202020204" pitchFamily="34" charset="0"/>
                        <a:buChar char="•"/>
                      </a:pPr>
                      <a:r>
                        <a:rPr lang="en-US" sz="1500" dirty="0" smtClean="0">
                          <a:latin typeface="Verdana" panose="020B0604030504040204" pitchFamily="34" charset="0"/>
                        </a:rPr>
                        <a:t>Participación de la familia,</a:t>
                      </a:r>
                    </a:p>
                    <a:p>
                      <a:pPr marL="822960" lvl="4" indent="-274320" algn="l">
                        <a:lnSpc>
                          <a:spcPct val="90000"/>
                        </a:lnSpc>
                        <a:spcBef>
                          <a:spcPts val="0"/>
                        </a:spcBef>
                        <a:buFont typeface="Arial" panose="020B0604020202020204" pitchFamily="34" charset="0"/>
                        <a:buChar char="•"/>
                        <a:defRPr/>
                      </a:pPr>
                      <a:r>
                        <a:rPr lang="en-US" sz="1500" dirty="0" smtClean="0">
                          <a:latin typeface="Verdana" panose="020B0604030504040204" pitchFamily="34" charset="0"/>
                        </a:rPr>
                        <a:t>Apoyo de salud mental y crisis,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rPr>
                        <a:t>Recursos comunitarios para el uso de sustancias,</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rPr>
                        <a:t>Intervenciones y Apoyos para Conducta Positiva,</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rPr>
                        <a:t>Justicia restaurativa,</a:t>
                      </a:r>
                    </a:p>
                    <a:p>
                      <a:pPr marL="548640" lvl="2" indent="-274320" algn="l">
                        <a:lnSpc>
                          <a:spcPct val="90000"/>
                        </a:lnSpc>
                        <a:spcBef>
                          <a:spcPts val="0"/>
                        </a:spcBef>
                        <a:buFont typeface="Arial" panose="020B0604020202020204" pitchFamily="34" charset="0"/>
                        <a:buChar char="•"/>
                      </a:pPr>
                      <a:r>
                        <a:rPr lang="en-US" sz="1500" b="0" dirty="0" smtClean="0">
                          <a:solidFill>
                            <a:schemeClr val="tx1"/>
                          </a:solidFill>
                          <a:latin typeface="Verdana" panose="020B0604030504040204" pitchFamily="34" charset="0"/>
                        </a:rPr>
                        <a:t>Prevención de absentismo escolar y abandono de estudios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rPr>
                        <a:t>Recursos comunitarios:</a:t>
                      </a:r>
                      <a:endParaRPr lang="es-E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02424">
                <a:tc>
                  <a:txBody>
                    <a:bodyPr/>
                    <a:lstStyle/>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rPr>
                        <a:t>EveryMind</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rPr>
                        <a:t>Family Services, Inc.</a:t>
                      </a:r>
                      <a:endParaRPr lang="es-E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74320"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rPr>
                        <a:t>Departamento de Salud y Servicios Humanos del Condado de Montgomery (Montgomery County Department of Health and Human Services)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rPr>
                        <a:t>Servicios de Salud Conductual y Casos de Crisis</a:t>
                      </a:r>
                    </a:p>
                    <a:p>
                      <a:pPr marL="548640" lvl="1" indent="-274320" algn="l">
                        <a:lnSpc>
                          <a:spcPct val="90000"/>
                        </a:lnSpc>
                        <a:spcBef>
                          <a:spcPts val="0"/>
                        </a:spcBef>
                        <a:buFont typeface="Arial" panose="020B0604020202020204" pitchFamily="34" charset="0"/>
                        <a:buChar char="•"/>
                      </a:pPr>
                      <a:r>
                        <a:rPr lang="en-US" sz="1500" dirty="0" smtClean="0">
                          <a:solidFill>
                            <a:schemeClr val="tx1"/>
                          </a:solidFill>
                          <a:latin typeface="Verdana" panose="020B0604030504040204" pitchFamily="34" charset="0"/>
                        </a:rPr>
                        <a:t>Screening and Assessment Services for Children and Adolescents</a:t>
                      </a:r>
                      <a:endParaRPr lang="es-ES" sz="15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285388">
                <a:tc>
                  <a:txBody>
                    <a:bodyPr/>
                    <a:lstStyle/>
                    <a:p>
                      <a:pPr marL="274320" indent="-274320" algn="l">
                        <a:lnSpc>
                          <a:spcPct val="90000"/>
                        </a:lnSpc>
                        <a:spcBef>
                          <a:spcPts val="0"/>
                        </a:spcBef>
                        <a:buFont typeface="Arial" panose="020B0604020202020204" pitchFamily="34" charset="0"/>
                        <a:buChar char="•"/>
                      </a:pPr>
                      <a:r>
                        <a:rPr lang="en-US" sz="2000" b="1" dirty="0" smtClean="0">
                          <a:solidFill>
                            <a:schemeClr val="tx1"/>
                          </a:solidFill>
                          <a:latin typeface="Verdana" panose="020B0604030504040204" pitchFamily="34" charset="0"/>
                        </a:rPr>
                        <a:t>Recursos en línea:</a:t>
                      </a:r>
                      <a:endParaRPr lang="es-ES" sz="2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90000"/>
                        </a:lnSpc>
                        <a:spcBef>
                          <a:spcPts val="0"/>
                        </a:spcBef>
                      </a:pPr>
                      <a:endParaRPr lang="en-US"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095785">
                <a:tc gridSpan="2">
                  <a:txBody>
                    <a:bodyPr/>
                    <a:lstStyle/>
                    <a:p>
                      <a:pPr marL="548640" lvl="1" indent="-274320" algn="l">
                        <a:lnSpc>
                          <a:spcPct val="90000"/>
                        </a:lnSpc>
                        <a:spcBef>
                          <a:spcPts val="0"/>
                        </a:spcBef>
                        <a:buFont typeface="Arial" panose="020B0604020202020204" pitchFamily="34" charset="0"/>
                        <a:buChar char="•"/>
                      </a:pPr>
                      <a:r>
                        <a:rPr lang="en-US" sz="1500" kern="1200" dirty="0" smtClean="0">
                          <a:solidFill>
                            <a:schemeClr val="tx1"/>
                          </a:solidFill>
                          <a:latin typeface="Verdana" panose="020B0604030504040204" pitchFamily="34" charset="0"/>
                        </a:rPr>
                        <a:t>Currículum PREPaRE de la Asociación Nacional de Psicólogos Escolares (National Association of School Psychologists PREPaRE Curriculum) </a:t>
                      </a:r>
                      <a:r>
                        <a:rPr lang="en-US" sz="1500" b="0" dirty="0" smtClean="0">
                          <a:latin typeface="Verdana" panose="020B0604030504040204" pitchFamily="34" charset="0"/>
                        </a:rPr>
                        <a:t>(www.nasponline.org/professional-development/prepare-training-curriculum/prepare-workshops)</a:t>
                      </a: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rPr>
                        <a:t>Prevención y preparación para casos de crisis: Planificación integral de seguridad escolar</a:t>
                      </a:r>
                      <a:endParaRPr lang="es-ES" sz="1500" b="0" dirty="0" smtClean="0">
                        <a:latin typeface="Verdana" panose="020B0604030504040204" pitchFamily="34" charset="0"/>
                        <a:ea typeface="Verdana" panose="020B0604030504040204" pitchFamily="34" charset="0"/>
                        <a:cs typeface="Verdana" panose="020B0604030504040204" pitchFamily="34" charset="0"/>
                      </a:endParaRPr>
                    </a:p>
                    <a:p>
                      <a:pPr marL="822960" lvl="2" indent="-274320" algn="l">
                        <a:lnSpc>
                          <a:spcPct val="90000"/>
                        </a:lnSpc>
                        <a:spcBef>
                          <a:spcPts val="0"/>
                        </a:spcBef>
                        <a:buFont typeface="Arial" panose="020B0604020202020204" pitchFamily="34" charset="0"/>
                        <a:buChar char="•"/>
                      </a:pPr>
                      <a:r>
                        <a:rPr lang="en-US" sz="1500" b="0" dirty="0" smtClean="0">
                          <a:latin typeface="Verdana" panose="020B0604030504040204" pitchFamily="34" charset="0"/>
                        </a:rPr>
                        <a:t>Intervención y recuperación para casos de crisis: El rol de los profesionales de salud mental dentro de las escuelas</a:t>
                      </a:r>
                    </a:p>
                    <a:p>
                      <a:pPr marL="548640" lvl="2" indent="0" algn="l">
                        <a:lnSpc>
                          <a:spcPct val="90000"/>
                        </a:lnSpc>
                        <a:spcBef>
                          <a:spcPts val="0"/>
                        </a:spcBef>
                        <a:buFont typeface="Arial" panose="020B0604020202020204" pitchFamily="34" charset="0"/>
                        <a:buNone/>
                      </a:pPr>
                      <a:endParaRPr lang="es-ES" sz="1500" b="0" dirty="0" smtClean="0">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nSpc>
                          <a:spcPct val="80000"/>
                        </a:lnSpc>
                        <a:spcBef>
                          <a:spcPts val="400"/>
                        </a:spcBef>
                      </a:pP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254079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365125"/>
            <a:ext cx="11569700" cy="821649"/>
          </a:xfrm>
        </p:spPr>
        <p:txBody>
          <a:bodyPr>
            <a:normAutofit fontScale="90000"/>
          </a:bodyPr>
          <a:lstStyle/>
          <a:p>
            <a:r>
              <a:rPr lang="en-US" sz="3600" b="1" u="sng" dirty="0" smtClean="0">
                <a:latin typeface="Verdana" panose="020B0604030504040204" pitchFamily="34" charset="0"/>
              </a:rPr>
              <a:t>Comunicación de la Escuela con la Oficina Central</a:t>
            </a:r>
            <a:endParaRPr lang="es-E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173771"/>
            <a:ext cx="10515600" cy="5392129"/>
          </a:xfrm>
        </p:spPr>
        <p:txBody>
          <a:bodyPr>
            <a:normAutofit fontScale="62500" lnSpcReduction="20000"/>
          </a:bodyPr>
          <a:lstStyle/>
          <a:p>
            <a:pPr>
              <a:lnSpc>
                <a:spcPct val="110000"/>
              </a:lnSpc>
            </a:pPr>
            <a:r>
              <a:rPr lang="en-US" sz="3400" dirty="0" smtClean="0">
                <a:latin typeface="Verdana" panose="020B0604030504040204" pitchFamily="34" charset="0"/>
              </a:rPr>
              <a:t>La Oficina de Apoyo y Mejoramiento Escolar (Office of School Improvement and Support - OSSI) recibe información de las escuelas acerca de incidentes en las escuelas o en la comunidad que puedan significar una distracción o amenaza para las operaciones normales de las escuelas</a:t>
            </a:r>
          </a:p>
          <a:p>
            <a:pPr>
              <a:lnSpc>
                <a:spcPct val="110000"/>
              </a:lnSpc>
            </a:pPr>
            <a:r>
              <a:rPr lang="en-US" sz="3400" dirty="0" smtClean="0">
                <a:latin typeface="Verdana" panose="020B0604030504040204" pitchFamily="34" charset="0"/>
              </a:rPr>
              <a:t>OSSI difunde internamente la información/situación a una lista pre determinada de administradores de la oficina central (también se incluye a personal de operaciones y comunicaciones)</a:t>
            </a:r>
          </a:p>
          <a:p>
            <a:pPr lvl="1">
              <a:lnSpc>
                <a:spcPct val="110000"/>
              </a:lnSpc>
            </a:pPr>
            <a:r>
              <a:rPr lang="en-US" sz="3400" dirty="0" smtClean="0">
                <a:latin typeface="Verdana" panose="020B0604030504040204" pitchFamily="34" charset="0"/>
              </a:rPr>
              <a:t>Sistema de Manejo de Incidentes Graves</a:t>
            </a:r>
          </a:p>
          <a:p>
            <a:pPr>
              <a:lnSpc>
                <a:spcPct val="110000"/>
              </a:lnSpc>
            </a:pPr>
            <a:r>
              <a:rPr lang="en-US" sz="3400" dirty="0" smtClean="0">
                <a:latin typeface="Verdana" panose="020B0604030504040204" pitchFamily="34" charset="0"/>
              </a:rPr>
              <a:t>Se envían comunicaciones a la comunidad durante y después de los incidentes</a:t>
            </a:r>
          </a:p>
          <a:p>
            <a:pPr lvl="1">
              <a:lnSpc>
                <a:spcPct val="110000"/>
              </a:lnSpc>
            </a:pPr>
            <a:r>
              <a:rPr lang="en-US" sz="3400" dirty="0" smtClean="0">
                <a:latin typeface="Verdana" panose="020B0604030504040204" pitchFamily="34" charset="0"/>
              </a:rPr>
              <a:t>Los Directores pueden utilizar ConnectED o la lista de correos electrónicos (listserv) para las comunicaciones con la comunidad escolar</a:t>
            </a:r>
          </a:p>
          <a:p>
            <a:pPr lvl="1">
              <a:lnSpc>
                <a:spcPct val="110000"/>
              </a:lnSpc>
            </a:pPr>
            <a:r>
              <a:rPr lang="en-US" sz="3400" dirty="0" smtClean="0">
                <a:latin typeface="Verdana" panose="020B0604030504040204" pitchFamily="34" charset="0"/>
              </a:rPr>
              <a:t>Podrá ser utilizada la comunicación a nivel de todo el sistema, dependiendo del incidente</a:t>
            </a:r>
          </a:p>
          <a:p>
            <a:endParaRPr lang="es-ES" dirty="0"/>
          </a:p>
        </p:txBody>
      </p:sp>
    </p:spTree>
    <p:extLst>
      <p:ext uri="{BB962C8B-B14F-4D97-AF65-F5344CB8AC3E}">
        <p14:creationId xmlns:p14="http://schemas.microsoft.com/office/powerpoint/2010/main" val="4870943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1264900" cy="763284"/>
          </a:xfrm>
        </p:spPr>
        <p:txBody>
          <a:bodyPr>
            <a:normAutofit fontScale="90000"/>
          </a:bodyPr>
          <a:lstStyle/>
          <a:p>
            <a:r>
              <a:rPr lang="en-US" sz="3600" b="1" u="sng" dirty="0" smtClean="0">
                <a:latin typeface="Verdana" panose="020B0604030504040204" pitchFamily="34" charset="0"/>
              </a:rPr>
              <a:t>Protocolos de Comunicaciones del Sistema Escolar</a:t>
            </a:r>
            <a:endParaRPr lang="es-E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181100"/>
            <a:ext cx="10515600" cy="4992621"/>
          </a:xfrm>
        </p:spPr>
        <p:txBody>
          <a:bodyPr>
            <a:normAutofit fontScale="92500" lnSpcReduction="10000"/>
          </a:bodyPr>
          <a:lstStyle/>
          <a:p>
            <a:pPr>
              <a:lnSpc>
                <a:spcPct val="110000"/>
              </a:lnSpc>
            </a:pPr>
            <a:r>
              <a:rPr lang="en-US" dirty="0" smtClean="0">
                <a:latin typeface="Verdana" panose="020B0604030504040204" pitchFamily="34" charset="0"/>
              </a:rPr>
              <a:t>Alertar a la comunidad escolar acerca de una emergencia es fundamental en nuestro plan de emergencias.</a:t>
            </a:r>
          </a:p>
          <a:p>
            <a:pPr>
              <a:lnSpc>
                <a:spcPct val="110000"/>
              </a:lnSpc>
            </a:pPr>
            <a:r>
              <a:rPr lang="en-US" dirty="0" smtClean="0">
                <a:latin typeface="Verdana" panose="020B0604030504040204" pitchFamily="34" charset="0"/>
              </a:rPr>
              <a:t>Si existe una amenaza creíble e inminente a la seguridad escolar, se enviará un mensaje a las familias para brindarles información e instrucciones para los padres. </a:t>
            </a:r>
          </a:p>
          <a:p>
            <a:pPr>
              <a:lnSpc>
                <a:spcPct val="110000"/>
              </a:lnSpc>
            </a:pPr>
            <a:r>
              <a:rPr lang="en-US" dirty="0" smtClean="0">
                <a:latin typeface="Verdana" panose="020B0604030504040204" pitchFamily="34" charset="0"/>
              </a:rPr>
              <a:t>Las escuelas pueden comunicarse con las familias respecto a alguna amenaza no creíble que haya causado distracción en la instrucción.</a:t>
            </a:r>
          </a:p>
          <a:p>
            <a:pPr>
              <a:lnSpc>
                <a:spcPct val="110000"/>
              </a:lnSpc>
            </a:pPr>
            <a:r>
              <a:rPr lang="en-US" dirty="0" smtClean="0">
                <a:latin typeface="Verdana" panose="020B0604030504040204" pitchFamily="34" charset="0"/>
              </a:rPr>
              <a:t>Por favor, durante una emergencia no confíe en la información que publiquen medios de comunicación social en cuentas que no sean de MCPS.</a:t>
            </a:r>
          </a:p>
        </p:txBody>
      </p:sp>
    </p:spTree>
    <p:extLst>
      <p:ext uri="{BB962C8B-B14F-4D97-AF65-F5344CB8AC3E}">
        <p14:creationId xmlns:p14="http://schemas.microsoft.com/office/powerpoint/2010/main" val="5605977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rPr>
              <a:t>Revisión del Cronograma de Seguridad Escolar</a:t>
            </a:r>
            <a:endParaRPr lang="es-E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772122"/>
            <a:ext cx="10515600" cy="4641377"/>
          </a:xfrm>
        </p:spPr>
        <p:txBody>
          <a:bodyPr>
            <a:normAutofit fontScale="77500" lnSpcReduction="20000"/>
          </a:bodyPr>
          <a:lstStyle/>
          <a:p>
            <a:r>
              <a:rPr lang="en-US" b="1" dirty="0" smtClean="0">
                <a:latin typeface="Verdana" panose="020B0604030504040204" pitchFamily="34" charset="0"/>
              </a:rPr>
              <a:t>Primavera 2017</a:t>
            </a:r>
          </a:p>
          <a:p>
            <a:pPr lvl="1">
              <a:lnSpc>
                <a:spcPct val="120000"/>
              </a:lnSpc>
            </a:pPr>
            <a:r>
              <a:rPr lang="en-US" dirty="0" smtClean="0">
                <a:latin typeface="Verdana" panose="020B0604030504040204" pitchFamily="34" charset="0"/>
              </a:rPr>
              <a:t>Los Departamentos de Seguridad y Protección Escolar (Department of School Safety and Security) y Administración de Instalaciones (Facilities Management) de MCPS trabajaron asociadamente con dos consultores del campo de seguridad escolar nacionalmente reconocidos, para llevar a cabo una profunda revisión de la seguridad de cada escuela en todas las escuelas secundarias de MCPS.</a:t>
            </a:r>
          </a:p>
          <a:p>
            <a:r>
              <a:rPr lang="en-US" b="1" dirty="0" smtClean="0">
                <a:latin typeface="Verdana" panose="020B0604030504040204" pitchFamily="34" charset="0"/>
              </a:rPr>
              <a:t>Verano 2017</a:t>
            </a:r>
          </a:p>
          <a:p>
            <a:pPr lvl="1">
              <a:lnSpc>
                <a:spcPct val="120000"/>
              </a:lnSpc>
            </a:pPr>
            <a:r>
              <a:rPr lang="en-US" dirty="0" smtClean="0">
                <a:latin typeface="Verdana" panose="020B0604030504040204" pitchFamily="34" charset="0"/>
              </a:rPr>
              <a:t>MCPS publicó el </a:t>
            </a:r>
            <a:r>
              <a:rPr lang="en-US" i="1" dirty="0" smtClean="0">
                <a:latin typeface="Verdana" panose="020B0604030504040204" pitchFamily="34" charset="0"/>
              </a:rPr>
              <a:t>Informe Provisional: Seguridad y Protección Escolar Enfocada en las Escuelas Secundarias </a:t>
            </a:r>
            <a:r>
              <a:rPr lang="en-US" dirty="0" smtClean="0">
                <a:latin typeface="Verdana" panose="020B0604030504040204" pitchFamily="34" charset="0"/>
              </a:rPr>
              <a:t>identificando siete áreas prioritarias clave para mejoras recomendadas.</a:t>
            </a:r>
          </a:p>
          <a:p>
            <a:r>
              <a:rPr lang="en-US" b="1" dirty="0" smtClean="0">
                <a:latin typeface="Verdana" panose="020B0604030504040204" pitchFamily="34" charset="0"/>
              </a:rPr>
              <a:t>Otoño 2017/Invierno 2018</a:t>
            </a:r>
          </a:p>
          <a:p>
            <a:pPr lvl="1">
              <a:lnSpc>
                <a:spcPct val="120000"/>
              </a:lnSpc>
            </a:pPr>
            <a:r>
              <a:rPr lang="en-US" dirty="0" smtClean="0">
                <a:latin typeface="Verdana" panose="020B0604030504040204" pitchFamily="34" charset="0"/>
              </a:rPr>
              <a:t>Evaluaciones continuas de todas las escuelas de enseñanza elemental y media por equipos de MCPS.</a:t>
            </a:r>
            <a:endParaRPr lang="es-E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3871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883630" cy="666007"/>
          </a:xfrm>
        </p:spPr>
        <p:txBody>
          <a:bodyPr>
            <a:normAutofit fontScale="90000"/>
          </a:bodyPr>
          <a:lstStyle/>
          <a:p>
            <a:r>
              <a:rPr lang="en-US" sz="3600" b="1" i="1" u="sng" dirty="0" smtClean="0">
                <a:latin typeface="Verdana" panose="020B0604030504040204" pitchFamily="34" charset="0"/>
              </a:rPr>
              <a:t>Informa Provisional: </a:t>
            </a:r>
            <a:r>
              <a:rPr lang="en-US" sz="3600" b="1" u="sng" dirty="0" smtClean="0">
                <a:latin typeface="Verdana" panose="020B0604030504040204" pitchFamily="34" charset="0"/>
              </a:rPr>
              <a:t>Siete Áreas Prioritarias Clave</a:t>
            </a:r>
            <a:endParaRPr lang="es-ES" sz="3600" b="1" i="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212782"/>
            <a:ext cx="10515600" cy="5188018"/>
          </a:xfrm>
        </p:spPr>
        <p:txBody>
          <a:bodyPr>
            <a:normAutofit fontScale="85000" lnSpcReduction="20000"/>
          </a:bodyPr>
          <a:lstStyle/>
          <a:p>
            <a:pPr>
              <a:lnSpc>
                <a:spcPct val="110000"/>
              </a:lnSpc>
            </a:pPr>
            <a:r>
              <a:rPr lang="en-US" dirty="0" smtClean="0">
                <a:latin typeface="Verdana" panose="020B0604030504040204" pitchFamily="34" charset="0"/>
              </a:rPr>
              <a:t>Responsabilidad por la seguridad escolar basada en datos y cultura escolar positiva</a:t>
            </a:r>
          </a:p>
          <a:p>
            <a:pPr>
              <a:lnSpc>
                <a:spcPct val="110000"/>
              </a:lnSpc>
            </a:pPr>
            <a:r>
              <a:rPr lang="en-US" dirty="0" smtClean="0">
                <a:latin typeface="Verdana" panose="020B0604030504040204" pitchFamily="34" charset="0"/>
              </a:rPr>
              <a:t>Asignación, utilización y administración efectivas del personal escolar de seguridad y otros empleados.</a:t>
            </a:r>
          </a:p>
          <a:p>
            <a:pPr>
              <a:lnSpc>
                <a:spcPct val="110000"/>
              </a:lnSpc>
            </a:pPr>
            <a:r>
              <a:rPr lang="en-US" dirty="0" smtClean="0">
                <a:latin typeface="Verdana" panose="020B0604030504040204" pitchFamily="34" charset="0"/>
              </a:rPr>
              <a:t>Infraestructura tecnológica, incluyendo cámaras de seguridad y su utilización.</a:t>
            </a:r>
          </a:p>
          <a:p>
            <a:pPr>
              <a:lnSpc>
                <a:spcPct val="110000"/>
              </a:lnSpc>
            </a:pPr>
            <a:r>
              <a:rPr lang="en-US" dirty="0" smtClean="0">
                <a:latin typeface="Verdana" panose="020B0604030504040204" pitchFamily="34" charset="0"/>
              </a:rPr>
              <a:t>Mejoras en las instalaciones para restringir o limitar el acceso a las áreas más aisladas de los edificios y locales escolares.</a:t>
            </a:r>
          </a:p>
          <a:p>
            <a:pPr>
              <a:lnSpc>
                <a:spcPct val="110000"/>
              </a:lnSpc>
            </a:pPr>
            <a:r>
              <a:rPr lang="en-US" dirty="0" smtClean="0">
                <a:latin typeface="Verdana" panose="020B0604030504040204" pitchFamily="34" charset="0"/>
              </a:rPr>
              <a:t>Procedimientos y prácticas para apoyar la conducta estudiantil positiva. </a:t>
            </a:r>
          </a:p>
          <a:p>
            <a:pPr>
              <a:lnSpc>
                <a:spcPct val="110000"/>
              </a:lnSpc>
            </a:pPr>
            <a:r>
              <a:rPr lang="en-US" dirty="0" smtClean="0">
                <a:latin typeface="Verdana" panose="020B0604030504040204" pitchFamily="34" charset="0"/>
              </a:rPr>
              <a:t>Prevención a nivel del sistema y programas de intervención temprana.</a:t>
            </a:r>
          </a:p>
          <a:p>
            <a:pPr>
              <a:lnSpc>
                <a:spcPct val="110000"/>
              </a:lnSpc>
            </a:pPr>
            <a:r>
              <a:rPr lang="en-US" dirty="0" smtClean="0">
                <a:latin typeface="Verdana" panose="020B0604030504040204" pitchFamily="34" charset="0"/>
              </a:rPr>
              <a:t>Colaboración con agencias del orden público y otras asociadas.</a:t>
            </a:r>
            <a:endParaRPr lang="es-E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760190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24373"/>
          </a:xfrm>
        </p:spPr>
        <p:txBody>
          <a:bodyPr>
            <a:normAutofit fontScale="90000"/>
          </a:bodyPr>
          <a:lstStyle/>
          <a:p>
            <a:r>
              <a:rPr lang="en-US" sz="3600" b="1" u="sng" dirty="0" smtClean="0">
                <a:latin typeface="Verdana" panose="020B0604030504040204" pitchFamily="34" charset="0"/>
              </a:rPr>
              <a:t>Planes de Acción resultantes de la Revisión</a:t>
            </a:r>
            <a:endParaRPr lang="es-E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184848"/>
            <a:ext cx="10515600" cy="4923851"/>
          </a:xfrm>
        </p:spPr>
        <p:txBody>
          <a:bodyPr>
            <a:normAutofit fontScale="70000" lnSpcReduction="20000"/>
          </a:bodyPr>
          <a:lstStyle/>
          <a:p>
            <a:pPr>
              <a:lnSpc>
                <a:spcPct val="120000"/>
              </a:lnSpc>
            </a:pPr>
            <a:r>
              <a:rPr lang="en-US" dirty="0">
                <a:latin typeface="Verdana" panose="020B0604030504040204" pitchFamily="34" charset="0"/>
              </a:rPr>
              <a:t>Revisión del modelo del personal de seguridad, descripciones de posición, procedimientos operativos estándar</a:t>
            </a:r>
          </a:p>
          <a:p>
            <a:pPr>
              <a:lnSpc>
                <a:spcPct val="120000"/>
              </a:lnSpc>
            </a:pPr>
            <a:r>
              <a:rPr lang="en-US" dirty="0" smtClean="0">
                <a:latin typeface="Verdana" panose="020B0604030504040204" pitchFamily="34" charset="0"/>
              </a:rPr>
              <a:t>Coordinación continua e iniciativas estratégicas para mejoras, reparación y adquisición de tecnología (ACS, VMS, cámaras)</a:t>
            </a:r>
          </a:p>
          <a:p>
            <a:pPr>
              <a:lnSpc>
                <a:spcPct val="120000"/>
              </a:lnSpc>
            </a:pPr>
            <a:r>
              <a:rPr lang="en-US" dirty="0" smtClean="0">
                <a:latin typeface="Verdana" panose="020B0604030504040204" pitchFamily="34" charset="0"/>
              </a:rPr>
              <a:t>El Programa de Mejoras de Capital (Capital Improvements Program - CIP) considerará las necesidades de instalaciones</a:t>
            </a:r>
          </a:p>
          <a:p>
            <a:pPr lvl="1">
              <a:lnSpc>
                <a:spcPct val="120000"/>
              </a:lnSpc>
            </a:pPr>
            <a:r>
              <a:rPr lang="en-US" sz="2900" dirty="0">
                <a:latin typeface="Verdana" panose="020B0604030504040204" pitchFamily="34" charset="0"/>
              </a:rPr>
              <a:t>$4.9 millones para mejorar las entradas a las escuelas y otros proyectos más pequeños</a:t>
            </a:r>
          </a:p>
          <a:p>
            <a:pPr>
              <a:lnSpc>
                <a:spcPct val="120000"/>
              </a:lnSpc>
            </a:pPr>
            <a:r>
              <a:rPr lang="en-US" dirty="0" smtClean="0">
                <a:latin typeface="Verdana" panose="020B0604030504040204" pitchFamily="34" charset="0"/>
              </a:rPr>
              <a:t>Uso continuo de prácticas restaurativas, intervención temprana y refuerzo de conductas positivas; programas de salud mental estudiantil</a:t>
            </a:r>
          </a:p>
          <a:p>
            <a:pPr>
              <a:lnSpc>
                <a:spcPct val="120000"/>
              </a:lnSpc>
            </a:pPr>
            <a:r>
              <a:rPr lang="en-US" dirty="0" smtClean="0">
                <a:latin typeface="Verdana" panose="020B0604030504040204" pitchFamily="34" charset="0"/>
              </a:rPr>
              <a:t>Aumento de la supervisión de los medios de comunicación social</a:t>
            </a:r>
          </a:p>
          <a:p>
            <a:pPr>
              <a:lnSpc>
                <a:spcPct val="120000"/>
              </a:lnSpc>
            </a:pPr>
            <a:r>
              <a:rPr lang="en-US" dirty="0" smtClean="0">
                <a:latin typeface="Verdana" panose="020B0604030504040204" pitchFamily="34" charset="0"/>
              </a:rPr>
              <a:t>Comunicación a nivel del sistema y transparencia con las comunidades escolares y las agencias asociadas.</a:t>
            </a:r>
          </a:p>
        </p:txBody>
      </p:sp>
    </p:spTree>
    <p:extLst>
      <p:ext uri="{BB962C8B-B14F-4D97-AF65-F5344CB8AC3E}">
        <p14:creationId xmlns:p14="http://schemas.microsoft.com/office/powerpoint/2010/main" val="3047972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rPr>
              <a:t>Personal de Seguridad asignado a las Escuelas</a:t>
            </a:r>
            <a:endParaRPr lang="es-E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769061"/>
            <a:ext cx="10515600" cy="4486275"/>
          </a:xfrm>
        </p:spPr>
        <p:txBody>
          <a:bodyPr>
            <a:noAutofit/>
          </a:bodyPr>
          <a:lstStyle/>
          <a:p>
            <a:r>
              <a:rPr lang="en-US" sz="1600" b="1" dirty="0" smtClean="0">
                <a:latin typeface="Verdana" panose="020B0604030504040204" pitchFamily="34" charset="0"/>
              </a:rPr>
              <a:t>Asistentes de Seguridad </a:t>
            </a:r>
            <a:r>
              <a:rPr lang="en-US" sz="1600" dirty="0" smtClean="0">
                <a:latin typeface="Verdana" panose="020B0604030504040204" pitchFamily="34" charset="0"/>
              </a:rPr>
              <a:t>son asignados a cada escuela secundaria.</a:t>
            </a:r>
          </a:p>
          <a:p>
            <a:pPr marL="0" indent="0">
              <a:buNone/>
            </a:pPr>
            <a:endParaRPr lang="es-ES" sz="1600" dirty="0" smtClean="0">
              <a:latin typeface="Verdana" panose="020B0604030504040204" pitchFamily="34" charset="0"/>
              <a:ea typeface="Verdana" panose="020B0604030504040204" pitchFamily="34" charset="0"/>
              <a:cs typeface="Verdana" panose="020B0604030504040204" pitchFamily="34" charset="0"/>
            </a:endParaRPr>
          </a:p>
          <a:p>
            <a:r>
              <a:rPr lang="en-US" sz="1600" b="1" dirty="0" smtClean="0">
                <a:latin typeface="Verdana" panose="020B0604030504040204" pitchFamily="34" charset="0"/>
              </a:rPr>
              <a:t>Líderes de equipo de seguridad </a:t>
            </a:r>
            <a:r>
              <a:rPr lang="en-US" sz="1600" dirty="0" smtClean="0">
                <a:latin typeface="Verdana" panose="020B0604030504040204" pitchFamily="34" charset="0"/>
              </a:rPr>
              <a:t>son asignados a cada escuela secundaria y trabajan con frecuencia con las escuelas que corresponden a su grupo.</a:t>
            </a:r>
          </a:p>
          <a:p>
            <a:pPr marL="0" indent="0">
              <a:buNone/>
            </a:pPr>
            <a:endParaRPr lang="es-ES" sz="1600" dirty="0" smtClean="0">
              <a:latin typeface="Verdana" panose="020B0604030504040204" pitchFamily="34" charset="0"/>
              <a:ea typeface="Verdana" panose="020B0604030504040204" pitchFamily="34" charset="0"/>
              <a:cs typeface="Verdana" panose="020B0604030504040204" pitchFamily="34" charset="0"/>
            </a:endParaRPr>
          </a:p>
          <a:p>
            <a:r>
              <a:rPr lang="en-US" sz="1600" b="1" dirty="0" smtClean="0">
                <a:latin typeface="Verdana" panose="020B0604030504040204" pitchFamily="34" charset="0"/>
              </a:rPr>
              <a:t>Oficiales de seguridad escolar (School Resource Officers - SRO's)</a:t>
            </a:r>
            <a:r>
              <a:rPr lang="en-US" sz="1600" dirty="0" smtClean="0">
                <a:latin typeface="Verdana" panose="020B0604030504040204" pitchFamily="34" charset="0"/>
              </a:rPr>
              <a:t> son asignados por el Departamento de Policía del Condado de Montgomery (MCPD) y trabajan directamente con una escuela secundaria que les es asignada. También trabajan en colaboración y consulta con las escuelas que corresponden al grupo de la escuela secundaria asignada, cuando sea necesario.</a:t>
            </a:r>
          </a:p>
          <a:p>
            <a:endParaRPr lang="es-ES" sz="1600" b="1" dirty="0">
              <a:latin typeface="Verdana" panose="020B0604030504040204" pitchFamily="34" charset="0"/>
              <a:ea typeface="Verdana" panose="020B0604030504040204" pitchFamily="34" charset="0"/>
              <a:cs typeface="Verdana" panose="020B0604030504040204" pitchFamily="34" charset="0"/>
            </a:endParaRPr>
          </a:p>
          <a:p>
            <a:r>
              <a:rPr lang="en-US" sz="1600" dirty="0" smtClean="0">
                <a:latin typeface="Verdana" panose="020B0604030504040204" pitchFamily="34" charset="0"/>
              </a:rPr>
              <a:t>El </a:t>
            </a:r>
            <a:r>
              <a:rPr lang="en-US" sz="1600" b="1" dirty="0">
                <a:latin typeface="Verdana" panose="020B0604030504040204" pitchFamily="34" charset="0"/>
              </a:rPr>
              <a:t>equipo de seguridad y protección de la escuela elemental </a:t>
            </a:r>
            <a:r>
              <a:rPr lang="en-US" sz="1600" dirty="0" smtClean="0">
                <a:latin typeface="Verdana" panose="020B0604030504040204" pitchFamily="34" charset="0"/>
              </a:rPr>
              <a:t>está compuesto por un equipo de administradores y maestros asignados a la escuela que integran el </a:t>
            </a:r>
            <a:r>
              <a:rPr lang="en-US" sz="1600" b="1" dirty="0" smtClean="0">
                <a:latin typeface="Verdana" panose="020B0604030504040204" pitchFamily="34" charset="0"/>
              </a:rPr>
              <a:t>Equipo Local de Emergencia (On-Site Emergency Team - OSET). </a:t>
            </a:r>
            <a:r>
              <a:rPr lang="en-US" sz="1600" dirty="0" smtClean="0">
                <a:latin typeface="Verdana" panose="020B0604030504040204" pitchFamily="34" charset="0"/>
              </a:rPr>
              <a:t>Los miembros del equipo de seguridad de las escuelas secundarias dentro del área y el SRO trabajan conjuntamente con los administradores de escuelas elementales en incidentes graves, planeamiento de emergencias y respuestas según sea necesario.</a:t>
            </a:r>
            <a:endParaRPr lang="es-ES" sz="16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87129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Verdana" panose="020B0604030504040204" pitchFamily="34" charset="0"/>
              </a:rPr>
              <a:t>Personal de Seguridad de la Oficina Central</a:t>
            </a:r>
            <a:endParaRPr lang="es-E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70000" lnSpcReduction="20000"/>
          </a:bodyPr>
          <a:lstStyle/>
          <a:p>
            <a:pPr>
              <a:lnSpc>
                <a:spcPct val="120000"/>
              </a:lnSpc>
            </a:pPr>
            <a:r>
              <a:rPr dirty="0" smtClean="0"/>
              <a:t>Los </a:t>
            </a:r>
            <a:r>
              <a:rPr lang="en-US" b="1" dirty="0" smtClean="0">
                <a:latin typeface="Verdana" panose="020B0604030504040204" pitchFamily="34" charset="0"/>
              </a:rPr>
              <a:t>Coordinadores de seguridad de grupos de escuelas</a:t>
            </a:r>
            <a:r>
              <a:rPr dirty="0" smtClean="0"/>
              <a:t> </a:t>
            </a:r>
            <a:r>
              <a:rPr lang="en-US" dirty="0" smtClean="0">
                <a:latin typeface="Verdana" panose="020B0604030504040204" pitchFamily="34" charset="0"/>
              </a:rPr>
              <a:t> aconsejan a los administradores escolares y equipos de seguridad de las escuelas acerca de iniciativas referidas a la seguridad y protección escolar, tales como simulacros de seguridad y preocupaciones específicas de la escuela. Los Coordinadores también funcionan como un recurso para las </a:t>
            </a:r>
            <a:r>
              <a:rPr lang="en-US" b="1" dirty="0" smtClean="0">
                <a:latin typeface="Verdana" panose="020B0604030504040204" pitchFamily="34" charset="0"/>
              </a:rPr>
              <a:t>escuelas elementales </a:t>
            </a:r>
            <a:r>
              <a:rPr lang="en-US" dirty="0" smtClean="0">
                <a:latin typeface="Verdana" panose="020B0604030504040204" pitchFamily="34" charset="0"/>
              </a:rPr>
              <a:t>proporcionando sugerencias, orientación y apoyando a la administración de la escuela en respuestas a incidentes o investigaciones graves, tanto en la escuela como dentro de la comunidad escolar. </a:t>
            </a:r>
          </a:p>
          <a:p>
            <a:pPr marL="0" indent="0">
              <a:lnSpc>
                <a:spcPct val="120000"/>
              </a:lnSpc>
              <a:buNone/>
            </a:pPr>
            <a:endParaRPr lang="es-ES" sz="800" dirty="0" smtClean="0">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smtClean="0">
                <a:latin typeface="Verdana" panose="020B0604030504040204" pitchFamily="34" charset="0"/>
              </a:rPr>
              <a:t>Patrulleros/vigilantes de seguridad</a:t>
            </a:r>
            <a:r>
              <a:rPr lang="en-US" dirty="0" smtClean="0">
                <a:latin typeface="Verdana" panose="020B0604030504040204" pitchFamily="34" charset="0"/>
              </a:rPr>
              <a:t> en la Unidad de Detección Electrónica trabajan por las noches y fines de semana patrullando y vigilando las escuelas y otras propiedades de MCPS.  </a:t>
            </a:r>
          </a:p>
        </p:txBody>
      </p:sp>
    </p:spTree>
    <p:extLst>
      <p:ext uri="{BB962C8B-B14F-4D97-AF65-F5344CB8AC3E}">
        <p14:creationId xmlns:p14="http://schemas.microsoft.com/office/powerpoint/2010/main" val="300811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365126"/>
            <a:ext cx="12064999" cy="850832"/>
          </a:xfrm>
        </p:spPr>
        <p:txBody>
          <a:bodyPr>
            <a:normAutofit fontScale="90000"/>
          </a:bodyPr>
          <a:lstStyle/>
          <a:p>
            <a:r>
              <a:rPr lang="en-US" sz="3200" b="1" u="sng" dirty="0" smtClean="0">
                <a:latin typeface="Verdana" panose="020B0604030504040204" pitchFamily="34" charset="0"/>
              </a:rPr>
              <a:t>Personal de Seguridad asignado a Escuelas, en Números</a:t>
            </a:r>
            <a:endParaRPr lang="es-ES" sz="3200" b="1" u="sng"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4722890"/>
              </p:ext>
            </p:extLst>
          </p:nvPr>
        </p:nvGraphicFramePr>
        <p:xfrm>
          <a:off x="825500" y="1215958"/>
          <a:ext cx="10414000" cy="4833244"/>
        </p:xfrm>
        <a:graphic>
          <a:graphicData uri="http://schemas.openxmlformats.org/drawingml/2006/table">
            <a:tbl>
              <a:tblPr firstRow="1" bandRow="1">
                <a:tableStyleId>{5C22544A-7EE6-4342-B048-85BDC9FD1C3A}</a:tableStyleId>
              </a:tblPr>
              <a:tblGrid>
                <a:gridCol w="5853898"/>
                <a:gridCol w="4560102"/>
              </a:tblGrid>
              <a:tr h="749823">
                <a:tc>
                  <a:txBody>
                    <a:bodyPr/>
                    <a:lstStyle/>
                    <a:p>
                      <a:r>
                        <a:rPr lang="en-US" sz="2400" dirty="0" smtClean="0">
                          <a:latin typeface="Verdana" panose="020B0604030504040204" pitchFamily="34" charset="0"/>
                        </a:rPr>
                        <a:t>Rol de Seguridad</a:t>
                      </a:r>
                      <a:endParaRPr lang="es-ES" sz="2400" dirty="0">
                        <a:latin typeface="Verdana" panose="020B0604030504040204" pitchFamily="34" charset="0"/>
                        <a:ea typeface="Verdana" panose="020B0604030504040204" pitchFamily="34" charset="0"/>
                        <a:cs typeface="Verdana" panose="020B0604030504040204" pitchFamily="34" charset="0"/>
                      </a:endParaRPr>
                    </a:p>
                  </a:txBody>
                  <a:tcPr/>
                </a:tc>
                <a:tc>
                  <a:txBody>
                    <a:bodyPr/>
                    <a:lstStyle/>
                    <a:p>
                      <a:pPr algn="ctr"/>
                      <a:r>
                        <a:rPr lang="en-US" sz="2400" dirty="0" smtClean="0">
                          <a:latin typeface="Verdana" panose="020B0604030504040204" pitchFamily="34" charset="0"/>
                        </a:rPr>
                        <a:t># total de personal</a:t>
                      </a:r>
                      <a:endParaRPr lang="es-ES" sz="2400" dirty="0">
                        <a:latin typeface="Verdana" panose="020B0604030504040204" pitchFamily="34" charset="0"/>
                        <a:ea typeface="Verdana" panose="020B0604030504040204" pitchFamily="34" charset="0"/>
                        <a:cs typeface="Verdana" panose="020B0604030504040204" pitchFamily="34" charset="0"/>
                      </a:endParaRPr>
                    </a:p>
                  </a:txBody>
                  <a:tcPr/>
                </a:tc>
              </a:tr>
              <a:tr h="1749585">
                <a:tc>
                  <a:txBody>
                    <a:bodyPr/>
                    <a:lstStyle/>
                    <a:p>
                      <a:r>
                        <a:rPr lang="en-US" sz="2400" b="1" dirty="0" smtClean="0">
                          <a:latin typeface="Verdana" panose="020B0604030504040204" pitchFamily="34" charset="0"/>
                        </a:rPr>
                        <a:t>Asistentes de seguridad</a:t>
                      </a:r>
                      <a:endParaRPr lang="es-E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rPr>
                        <a:t>200</a:t>
                      </a:r>
                    </a:p>
                    <a:p>
                      <a:pPr algn="ctr"/>
                      <a:r>
                        <a:rPr lang="en-US" sz="2100" b="1" dirty="0" smtClean="0">
                          <a:latin typeface="Verdana" panose="020B0604030504040204" pitchFamily="34" charset="0"/>
                        </a:rPr>
                        <a:t>Escuelas secundarias = 123</a:t>
                      </a:r>
                    </a:p>
                    <a:p>
                      <a:pPr algn="ctr"/>
                      <a:r>
                        <a:rPr lang="en-US" sz="2100" b="1" baseline="0" dirty="0" smtClean="0">
                          <a:latin typeface="Verdana" panose="020B0604030504040204" pitchFamily="34" charset="0"/>
                        </a:rPr>
                        <a:t>Escuelas de enseñanza media =  77</a:t>
                      </a:r>
                      <a:endParaRPr lang="es-ES" sz="2100" b="1" dirty="0">
                        <a:latin typeface="Verdana" panose="020B0604030504040204" pitchFamily="34" charset="0"/>
                        <a:ea typeface="Verdana" panose="020B0604030504040204" pitchFamily="34" charset="0"/>
                        <a:cs typeface="Verdana" panose="020B0604030504040204" pitchFamily="34" charset="0"/>
                      </a:endParaRPr>
                    </a:p>
                  </a:txBody>
                  <a:tcPr anchor="ctr"/>
                </a:tc>
              </a:tr>
              <a:tr h="687916">
                <a:tc>
                  <a:txBody>
                    <a:bodyPr/>
                    <a:lstStyle/>
                    <a:p>
                      <a:r>
                        <a:rPr lang="en-US" sz="2400" b="1" dirty="0" smtClean="0">
                          <a:latin typeface="Verdana" panose="020B0604030504040204" pitchFamily="34" charset="0"/>
                        </a:rPr>
                        <a:t>Líderes de equipo de seguridad</a:t>
                      </a:r>
                      <a:endParaRPr lang="es-E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rPr>
                        <a:t>26</a:t>
                      </a:r>
                      <a:endParaRPr lang="es-ES" sz="2400" b="1" dirty="0">
                        <a:latin typeface="Verdana" panose="020B0604030504040204" pitchFamily="34" charset="0"/>
                        <a:ea typeface="Verdana" panose="020B0604030504040204" pitchFamily="34" charset="0"/>
                        <a:cs typeface="Verdana" panose="020B0604030504040204" pitchFamily="34" charset="0"/>
                      </a:endParaRPr>
                    </a:p>
                  </a:txBody>
                  <a:tcPr anchor="ctr"/>
                </a:tc>
              </a:tr>
              <a:tr h="687916">
                <a:tc>
                  <a:txBody>
                    <a:bodyPr/>
                    <a:lstStyle/>
                    <a:p>
                      <a:r>
                        <a:rPr lang="en-US" sz="2400" b="1" dirty="0" smtClean="0">
                          <a:latin typeface="Verdana" panose="020B0604030504040204" pitchFamily="34" charset="0"/>
                        </a:rPr>
                        <a:t>Coordinadores de seguridad de grupo de escuelas</a:t>
                      </a:r>
                      <a:endParaRPr lang="es-E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rPr>
                        <a:t>6</a:t>
                      </a:r>
                      <a:endParaRPr lang="es-ES" sz="2400" b="1" dirty="0">
                        <a:latin typeface="Verdana" panose="020B0604030504040204" pitchFamily="34" charset="0"/>
                        <a:ea typeface="Verdana" panose="020B0604030504040204" pitchFamily="34" charset="0"/>
                        <a:cs typeface="Verdana" panose="020B0604030504040204" pitchFamily="34" charset="0"/>
                      </a:endParaRPr>
                    </a:p>
                  </a:txBody>
                  <a:tcPr anchor="ctr"/>
                </a:tc>
              </a:tr>
              <a:tr h="687916">
                <a:tc>
                  <a:txBody>
                    <a:bodyPr/>
                    <a:lstStyle/>
                    <a:p>
                      <a:r>
                        <a:rPr lang="en-US" sz="2400" b="1" dirty="0" smtClean="0">
                          <a:latin typeface="Verdana" panose="020B0604030504040204" pitchFamily="34" charset="0"/>
                        </a:rPr>
                        <a:t>Personal para detección electrónica</a:t>
                      </a:r>
                      <a:endParaRPr lang="es-ES" sz="2400" b="1" dirty="0">
                        <a:latin typeface="Verdana" panose="020B0604030504040204" pitchFamily="34" charset="0"/>
                        <a:ea typeface="Verdana" panose="020B0604030504040204" pitchFamily="34" charset="0"/>
                        <a:cs typeface="Verdana" panose="020B0604030504040204" pitchFamily="34" charset="0"/>
                      </a:endParaRPr>
                    </a:p>
                  </a:txBody>
                  <a:tcPr anchor="ctr"/>
                </a:tc>
                <a:tc>
                  <a:txBody>
                    <a:bodyPr/>
                    <a:lstStyle/>
                    <a:p>
                      <a:pPr algn="ctr"/>
                      <a:r>
                        <a:rPr lang="en-US" sz="2400" b="1" dirty="0" smtClean="0">
                          <a:latin typeface="Verdana" panose="020B0604030504040204" pitchFamily="34" charset="0"/>
                        </a:rPr>
                        <a:t>7</a:t>
                      </a:r>
                      <a:endParaRPr lang="es-ES" sz="2400" b="1" dirty="0">
                        <a:latin typeface="Verdana" panose="020B0604030504040204" pitchFamily="34" charset="0"/>
                        <a:ea typeface="Verdana" panose="020B0604030504040204" pitchFamily="34" charset="0"/>
                        <a:cs typeface="Verdana" panose="020B0604030504040204" pitchFamily="34" charset="0"/>
                      </a:endParaRPr>
                    </a:p>
                  </a:txBody>
                  <a:tcPr anchor="ctr"/>
                </a:tc>
              </a:tr>
            </a:tbl>
          </a:graphicData>
        </a:graphic>
      </p:graphicFrame>
    </p:spTree>
    <p:extLst>
      <p:ext uri="{BB962C8B-B14F-4D97-AF65-F5344CB8AC3E}">
        <p14:creationId xmlns:p14="http://schemas.microsoft.com/office/powerpoint/2010/main" val="19428654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0288"/>
          </a:xfrm>
        </p:spPr>
        <p:txBody>
          <a:bodyPr>
            <a:normAutofit fontScale="90000"/>
          </a:bodyPr>
          <a:lstStyle/>
          <a:p>
            <a:r>
              <a:rPr lang="en-US" sz="4000" b="1" u="sng" dirty="0" smtClean="0">
                <a:latin typeface="Verdana" panose="020B0604030504040204" pitchFamily="34" charset="0"/>
              </a:rPr>
              <a:t>Dando Seguridad a las Escuelas Mediante la Tecnología</a:t>
            </a:r>
            <a:endParaRPr lang="es-E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36518"/>
            <a:ext cx="10515600" cy="4351338"/>
          </a:xfrm>
        </p:spPr>
        <p:txBody>
          <a:bodyPr>
            <a:normAutofit fontScale="77500" lnSpcReduction="20000"/>
          </a:bodyPr>
          <a:lstStyle/>
          <a:p>
            <a:pPr>
              <a:lnSpc>
                <a:spcPct val="120000"/>
              </a:lnSpc>
            </a:pPr>
            <a:r>
              <a:rPr dirty="0" smtClean="0">
                <a:latin typeface="Verdana" panose="020B0604030504040204" pitchFamily="34" charset="0"/>
                <a:ea typeface="Verdana" panose="020B0604030504040204" pitchFamily="34" charset="0"/>
                <a:cs typeface="Verdana" panose="020B0604030504040204" pitchFamily="34" charset="0"/>
              </a:rPr>
              <a:t>Todas las escuelas de enseñanza elemental, media y secundaria utilizan </a:t>
            </a:r>
            <a:r>
              <a:rPr lang="en-US" b="1" dirty="0" smtClean="0">
                <a:latin typeface="Verdana" panose="020B0604030504040204" pitchFamily="34" charset="0"/>
                <a:ea typeface="Verdana" panose="020B0604030504040204" pitchFamily="34" charset="0"/>
                <a:cs typeface="Verdana" panose="020B0604030504040204" pitchFamily="34" charset="0"/>
              </a:rPr>
              <a:t>sistemas de control de acceso (Access control systems - ACS) </a:t>
            </a:r>
            <a:r>
              <a:rPr lang="en-US" dirty="0" smtClean="0">
                <a:latin typeface="Verdana" panose="020B0604030504040204" pitchFamily="34" charset="0"/>
                <a:ea typeface="Verdana" panose="020B0604030504040204" pitchFamily="34" charset="0"/>
                <a:cs typeface="Verdana" panose="020B0604030504040204" pitchFamily="34" charset="0"/>
              </a:rPr>
              <a:t>, que incluyen una cámara en las entradas. Estas cámaras permiten que las personas que vigilan adentro de la escuela puedan ver al/a la visitante antes de darle acceso a la escuela.</a:t>
            </a:r>
          </a:p>
          <a:p>
            <a:pPr marL="0" indent="0">
              <a:lnSpc>
                <a:spcPct val="120000"/>
              </a:lnSpc>
              <a:buNone/>
            </a:pPr>
            <a:endParaRPr lang="es-ES" sz="800" dirty="0" smtClean="0">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dirty="0" smtClean="0">
                <a:latin typeface="Verdana" panose="020B0604030504040204" pitchFamily="34" charset="0"/>
                <a:ea typeface="Verdana" panose="020B0604030504040204" pitchFamily="34" charset="0"/>
                <a:cs typeface="Verdana" panose="020B0604030504040204" pitchFamily="34" charset="0"/>
              </a:rPr>
              <a:t>Las escuelas también usan </a:t>
            </a:r>
            <a:r>
              <a:rPr lang="en-US" b="1" dirty="0" smtClean="0">
                <a:latin typeface="Verdana" panose="020B0604030504040204" pitchFamily="34" charset="0"/>
                <a:ea typeface="Verdana" panose="020B0604030504040204" pitchFamily="34" charset="0"/>
                <a:cs typeface="Verdana" panose="020B0604030504040204" pitchFamily="34" charset="0"/>
              </a:rPr>
              <a:t>sistemas de manejo de visitantes (visitor management systems - VMS) </a:t>
            </a:r>
            <a:r>
              <a:rPr lang="en-US" dirty="0" smtClean="0">
                <a:latin typeface="Verdana" panose="020B0604030504040204" pitchFamily="34" charset="0"/>
                <a:ea typeface="Verdana" panose="020B0604030504040204" pitchFamily="34" charset="0"/>
                <a:cs typeface="Verdana" panose="020B0604030504040204" pitchFamily="34" charset="0"/>
              </a:rPr>
              <a:t>que requieren que todos los visitantes registren su ingreso con la información de la licencia de </a:t>
            </a:r>
            <a:r>
              <a:rPr lang="en-US" dirty="0" err="1" smtClean="0">
                <a:latin typeface="Verdana" panose="020B0604030504040204" pitchFamily="34" charset="0"/>
                <a:ea typeface="Verdana" panose="020B0604030504040204" pitchFamily="34" charset="0"/>
                <a:cs typeface="Verdana" panose="020B0604030504040204" pitchFamily="34" charset="0"/>
              </a:rPr>
              <a:t>conducir</a:t>
            </a:r>
            <a:r>
              <a:rPr lang="en-US" dirty="0" smtClean="0">
                <a:latin typeface="Verdana" panose="020B0604030504040204" pitchFamily="34" charset="0"/>
                <a:ea typeface="Verdana" panose="020B0604030504040204" pitchFamily="34" charset="0"/>
                <a:cs typeface="Verdana" panose="020B0604030504040204" pitchFamily="34" charset="0"/>
              </a:rPr>
              <a:t>, lo </a:t>
            </a:r>
            <a:r>
              <a:rPr lang="en-US" dirty="0" smtClean="0">
                <a:latin typeface="Verdana" panose="020B0604030504040204" pitchFamily="34" charset="0"/>
                <a:ea typeface="Verdana" panose="020B0604030504040204" pitchFamily="34" charset="0"/>
                <a:cs typeface="Verdana" panose="020B0604030504040204" pitchFamily="34" charset="0"/>
              </a:rPr>
              <a:t>que permite al sistema hacer una verificación automática del nombre del/de la visitante con el Registro de Agresores Sexuales de Maryland.</a:t>
            </a:r>
            <a:endParaRPr lang="es-ES" b="1"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06871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1649"/>
          </a:xfrm>
        </p:spPr>
        <p:txBody>
          <a:bodyPr>
            <a:normAutofit fontScale="90000"/>
          </a:bodyPr>
          <a:lstStyle/>
          <a:p>
            <a:r>
              <a:rPr lang="en-US" sz="4000" b="1" u="sng" dirty="0" smtClean="0">
                <a:latin typeface="Verdana" panose="020B0604030504040204" pitchFamily="34" charset="0"/>
              </a:rPr>
              <a:t>Dando Seguridad a las Escuelas Mediante la Tecnología</a:t>
            </a:r>
            <a:endParaRPr lang="es-E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494885"/>
            <a:ext cx="10515600" cy="4351338"/>
          </a:xfrm>
        </p:spPr>
        <p:txBody>
          <a:bodyPr>
            <a:normAutofit fontScale="77500" lnSpcReduction="20000"/>
          </a:bodyPr>
          <a:lstStyle/>
          <a:p>
            <a:pPr>
              <a:lnSpc>
                <a:spcPct val="120000"/>
              </a:lnSpc>
            </a:pPr>
            <a:r>
              <a:rPr lang="en-US" b="1" dirty="0" smtClean="0">
                <a:latin typeface="Verdana" panose="020B0604030504040204" pitchFamily="34" charset="0"/>
              </a:rPr>
              <a:t>Más de 5,500 cámaras </a:t>
            </a:r>
            <a:r>
              <a:rPr lang="en-US" dirty="0" smtClean="0">
                <a:latin typeface="Verdana" panose="020B0604030504040204" pitchFamily="34" charset="0"/>
              </a:rPr>
              <a:t>permiten una supervisión digital interior y exterior en todas las escuelas secundarias.</a:t>
            </a:r>
          </a:p>
          <a:p>
            <a:pPr lvl="1">
              <a:lnSpc>
                <a:spcPct val="120000"/>
              </a:lnSpc>
            </a:pPr>
            <a:r>
              <a:rPr lang="en-US" dirty="0" smtClean="0">
                <a:latin typeface="Verdana" panose="020B0604030504040204" pitchFamily="34" charset="0"/>
              </a:rPr>
              <a:t>En promedio, las escuelas secundarias tienen más de 100 cámaras y las escuelas de enseñanza media promedian 70 cámaras por escuela.</a:t>
            </a:r>
          </a:p>
          <a:p>
            <a:pPr marL="457200" lvl="1" indent="0">
              <a:lnSpc>
                <a:spcPct val="120000"/>
              </a:lnSpc>
              <a:buNone/>
            </a:pPr>
            <a:endParaRPr lang="es-ES" dirty="0" smtClean="0">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smtClean="0">
                <a:latin typeface="Verdana" panose="020B0604030504040204" pitchFamily="34" charset="0"/>
              </a:rPr>
              <a:t>Más de 800 autobuses escolares </a:t>
            </a:r>
            <a:r>
              <a:rPr lang="en-US" dirty="0" smtClean="0">
                <a:latin typeface="Verdana" panose="020B0604030504040204" pitchFamily="34" charset="0"/>
              </a:rPr>
              <a:t>están equipados con cámaras interiores para supervisar las actividades de los estudiantes.</a:t>
            </a:r>
          </a:p>
          <a:p>
            <a:pPr marL="0" indent="0">
              <a:lnSpc>
                <a:spcPct val="120000"/>
              </a:lnSpc>
              <a:buNone/>
            </a:pPr>
            <a:endParaRPr lang="es-ES" dirty="0" smtClean="0">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dirty="0" smtClean="0">
                <a:latin typeface="Verdana" panose="020B0604030504040204" pitchFamily="34" charset="0"/>
              </a:rPr>
              <a:t>Construir la infraestructura de comunicaciones y adquirir radios móviles para los autobuses, administración de las escuelas secundarias y personal de seguridad.</a:t>
            </a:r>
            <a:endParaRPr lang="es-E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36481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1105"/>
          </a:xfrm>
        </p:spPr>
        <p:txBody>
          <a:bodyPr/>
          <a:lstStyle/>
          <a:p>
            <a:r>
              <a:rPr lang="en-US" b="1" u="sng" dirty="0" smtClean="0">
                <a:latin typeface="Verdana" panose="020B0604030504040204" pitchFamily="34" charset="0"/>
              </a:rPr>
              <a:t>Instalaciones</a:t>
            </a:r>
            <a:endParaRPr lang="es-ES"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368425"/>
            <a:ext cx="10515600" cy="4351338"/>
          </a:xfrm>
        </p:spPr>
        <p:txBody>
          <a:bodyPr>
            <a:normAutofit fontScale="62500" lnSpcReduction="20000"/>
          </a:bodyPr>
          <a:lstStyle/>
          <a:p>
            <a:pPr>
              <a:lnSpc>
                <a:spcPct val="120000"/>
              </a:lnSpc>
            </a:pPr>
            <a:r>
              <a:rPr lang="en-US" b="1" dirty="0" smtClean="0">
                <a:latin typeface="Verdana" panose="020B0604030504040204" pitchFamily="34" charset="0"/>
              </a:rPr>
              <a:t>Mejoras en el control de los edificios</a:t>
            </a:r>
          </a:p>
          <a:p>
            <a:pPr lvl="1">
              <a:lnSpc>
                <a:spcPct val="120000"/>
              </a:lnSpc>
            </a:pPr>
            <a:r>
              <a:rPr lang="en-US" sz="2700" dirty="0" smtClean="0">
                <a:latin typeface="Verdana" panose="020B0604030504040204" pitchFamily="34" charset="0"/>
              </a:rPr>
              <a:t>Vestíbulos, puertas que salen a corredores, puertas principales, herrajes de puertas reconfigurados. </a:t>
            </a:r>
          </a:p>
          <a:p>
            <a:pPr lvl="2">
              <a:lnSpc>
                <a:spcPct val="120000"/>
              </a:lnSpc>
            </a:pPr>
            <a:r>
              <a:rPr lang="en-US" sz="2700" dirty="0">
                <a:latin typeface="Verdana" panose="020B0604030504040204" pitchFamily="34" charset="0"/>
              </a:rPr>
              <a:t>Reconfiguración de los ingresos para dirigir a todos los visitantes a la oficina principal una vez que hayan entrado a la escuela.</a:t>
            </a:r>
            <a:endParaRPr lang="es-ES" sz="2700" dirty="0">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smtClean="0">
                <a:latin typeface="Verdana" panose="020B0604030504040204" pitchFamily="34" charset="0"/>
              </a:rPr>
              <a:t>Aulas</a:t>
            </a:r>
            <a:endParaRPr lang="es-ES"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pPr>
            <a:r>
              <a:rPr lang="en-US" sz="2700" dirty="0" smtClean="0">
                <a:latin typeface="Verdana" panose="020B0604030504040204" pitchFamily="34" charset="0"/>
              </a:rPr>
              <a:t>Asegurar las puertas de las aulas</a:t>
            </a:r>
            <a:endParaRPr lang="es-ES" sz="2700" dirty="0">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b="1" dirty="0" smtClean="0">
                <a:latin typeface="Verdana" panose="020B0604030504040204" pitchFamily="34" charset="0"/>
              </a:rPr>
              <a:t>Mejoras en la iluminación</a:t>
            </a:r>
            <a:endParaRPr lang="es-ES"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pPr>
            <a:r>
              <a:rPr lang="en-US" sz="2700" dirty="0" smtClean="0">
                <a:latin typeface="Verdana" panose="020B0604030504040204" pitchFamily="34" charset="0"/>
              </a:rPr>
              <a:t>Tanto adicional como reemplazos</a:t>
            </a:r>
          </a:p>
          <a:p>
            <a:pPr>
              <a:lnSpc>
                <a:spcPct val="120000"/>
              </a:lnSpc>
            </a:pPr>
            <a:r>
              <a:rPr lang="en-US" b="1" dirty="0" smtClean="0">
                <a:latin typeface="Verdana" panose="020B0604030504040204" pitchFamily="34" charset="0"/>
              </a:rPr>
              <a:t>Presupuesto  para el Programa de Mejoras de Capital (Capital Improvements Program - CIP) para el Período 2019-2024</a:t>
            </a:r>
            <a:endParaRPr lang="es-ES" b="1" dirty="0">
              <a:latin typeface="Verdana" panose="020B0604030504040204" pitchFamily="34" charset="0"/>
              <a:ea typeface="Verdana" panose="020B0604030504040204" pitchFamily="34" charset="0"/>
              <a:cs typeface="Verdana" panose="020B0604030504040204" pitchFamily="34" charset="0"/>
            </a:endParaRPr>
          </a:p>
          <a:p>
            <a:pPr lvl="1">
              <a:lnSpc>
                <a:spcPct val="120000"/>
              </a:lnSpc>
            </a:pPr>
            <a:r>
              <a:rPr lang="en-US" sz="2700" dirty="0" smtClean="0">
                <a:latin typeface="Verdana" panose="020B0604030504040204" pitchFamily="34" charset="0"/>
              </a:rPr>
              <a:t>Se han incluído $4.9 millones para mejorar las entradas a las escuelas, además de proyectos más pequeños. </a:t>
            </a:r>
            <a:endParaRPr lang="es-ES" sz="2700" dirty="0">
              <a:latin typeface="Verdana" panose="020B0604030504040204" pitchFamily="34" charset="0"/>
              <a:ea typeface="Verdana" panose="020B0604030504040204" pitchFamily="34" charset="0"/>
              <a:cs typeface="Verdana" panose="020B0604030504040204" pitchFamily="34" charset="0"/>
            </a:endParaRPr>
          </a:p>
          <a:p>
            <a:pPr lvl="1"/>
            <a:endParaRPr lang="es-ES" dirty="0"/>
          </a:p>
        </p:txBody>
      </p:sp>
    </p:spTree>
    <p:extLst>
      <p:ext uri="{BB962C8B-B14F-4D97-AF65-F5344CB8AC3E}">
        <p14:creationId xmlns:p14="http://schemas.microsoft.com/office/powerpoint/2010/main" val="1265225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34" y="365126"/>
            <a:ext cx="11498094" cy="802194"/>
          </a:xfrm>
        </p:spPr>
        <p:txBody>
          <a:bodyPr>
            <a:normAutofit fontScale="90000"/>
          </a:bodyPr>
          <a:lstStyle/>
          <a:p>
            <a:r>
              <a:rPr lang="en-US" sz="3000" b="1" u="sng" dirty="0" smtClean="0">
                <a:latin typeface="Verdana" panose="020B0604030504040204" pitchFamily="34" charset="0"/>
              </a:rPr>
              <a:t>Proporcionando un Ambiente de Aprendizaje Seguro y Protegido</a:t>
            </a:r>
            <a:endParaRPr lang="es-ES" sz="3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90081" y="1290604"/>
            <a:ext cx="10515600" cy="5008596"/>
          </a:xfrm>
        </p:spPr>
        <p:txBody>
          <a:bodyPr>
            <a:normAutofit fontScale="85000" lnSpcReduction="10000"/>
          </a:bodyPr>
          <a:lstStyle/>
          <a:p>
            <a:pPr>
              <a:lnSpc>
                <a:spcPct val="120000"/>
              </a:lnSpc>
            </a:pPr>
            <a:r>
              <a:rPr lang="en-US" dirty="0" smtClean="0">
                <a:latin typeface="Verdana" panose="020B0604030504040204" pitchFamily="34" charset="0"/>
              </a:rPr>
              <a:t>Cada escuela de MCPS debe proporcionar un ambiente de aprendizaje seguro y protegido. Algunas de las medidas que han adoptado las escuelas para promover instalaciones seguras y aumentar la conciencia de temas relacionados a la seguridad, </a:t>
            </a:r>
            <a:r>
              <a:rPr lang="en-US" dirty="0" err="1" smtClean="0">
                <a:latin typeface="Verdana" panose="020B0604030504040204" pitchFamily="34" charset="0"/>
              </a:rPr>
              <a:t>incluyen</a:t>
            </a:r>
            <a:r>
              <a:rPr lang="en-US" dirty="0" smtClean="0">
                <a:latin typeface="Verdana" panose="020B0604030504040204" pitchFamily="34" charset="0"/>
              </a:rPr>
              <a:t>:</a:t>
            </a:r>
            <a:endParaRPr lang="es-ES" dirty="0" smtClean="0">
              <a:latin typeface="Verdana" panose="020B0604030504040204" pitchFamily="34" charset="0"/>
              <a:ea typeface="Verdana" panose="020B0604030504040204" pitchFamily="34" charset="0"/>
              <a:cs typeface="Verdana" panose="020B0604030504040204" pitchFamily="34" charset="0"/>
            </a:endParaRPr>
          </a:p>
          <a:p>
            <a:pPr lvl="1">
              <a:lnSpc>
                <a:spcPct val="120000"/>
              </a:lnSpc>
            </a:pPr>
            <a:r>
              <a:rPr lang="en-US" b="1" dirty="0" smtClean="0">
                <a:latin typeface="Verdana" panose="020B0604030504040204" pitchFamily="34" charset="0"/>
              </a:rPr>
              <a:t>Incorporación de personal de seguridad</a:t>
            </a:r>
          </a:p>
          <a:p>
            <a:pPr lvl="1">
              <a:lnSpc>
                <a:spcPct val="120000"/>
              </a:lnSpc>
            </a:pPr>
            <a:r>
              <a:rPr lang="en-US" b="1" dirty="0" smtClean="0">
                <a:latin typeface="Verdana" panose="020B0604030504040204" pitchFamily="34" charset="0"/>
              </a:rPr>
              <a:t>Entrenamiento obligatorio de preparación para emergencias para todo el personal</a:t>
            </a:r>
          </a:p>
          <a:p>
            <a:pPr lvl="1">
              <a:lnSpc>
                <a:spcPct val="120000"/>
              </a:lnSpc>
            </a:pPr>
            <a:r>
              <a:rPr lang="en-US" b="1" dirty="0" smtClean="0">
                <a:latin typeface="Verdana" panose="020B0604030504040204" pitchFamily="34" charset="0"/>
              </a:rPr>
              <a:t>Simulacros de emergencias</a:t>
            </a:r>
          </a:p>
          <a:p>
            <a:pPr lvl="1">
              <a:lnSpc>
                <a:spcPct val="120000"/>
              </a:lnSpc>
            </a:pPr>
            <a:r>
              <a:rPr lang="en-US" b="1" dirty="0" smtClean="0">
                <a:latin typeface="Verdana" panose="020B0604030504040204" pitchFamily="34" charset="0"/>
              </a:rPr>
              <a:t>Trabajo con agencias externas</a:t>
            </a:r>
          </a:p>
          <a:p>
            <a:pPr lvl="1">
              <a:lnSpc>
                <a:spcPct val="120000"/>
              </a:lnSpc>
            </a:pPr>
            <a:r>
              <a:rPr lang="en-US" b="1" dirty="0" smtClean="0">
                <a:latin typeface="Verdana" panose="020B0604030504040204" pitchFamily="34" charset="0"/>
              </a:rPr>
              <a:t>Instrucción de acuerdo a un programa de estudios </a:t>
            </a:r>
          </a:p>
          <a:p>
            <a:pPr lvl="1">
              <a:lnSpc>
                <a:spcPct val="120000"/>
              </a:lnSpc>
            </a:pPr>
            <a:r>
              <a:rPr lang="en-US" b="1" dirty="0" smtClean="0">
                <a:latin typeface="Verdana" panose="020B0604030504040204" pitchFamily="34" charset="0"/>
              </a:rPr>
              <a:t>Apoyo a estudiantes y familias a través de servicios estudiantiles </a:t>
            </a:r>
          </a:p>
        </p:txBody>
      </p:sp>
    </p:spTree>
    <p:extLst>
      <p:ext uri="{BB962C8B-B14F-4D97-AF65-F5344CB8AC3E}">
        <p14:creationId xmlns:p14="http://schemas.microsoft.com/office/powerpoint/2010/main" val="858903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3011"/>
          </a:xfrm>
        </p:spPr>
        <p:txBody>
          <a:bodyPr>
            <a:normAutofit fontScale="90000"/>
          </a:bodyPr>
          <a:lstStyle/>
          <a:p>
            <a:r>
              <a:rPr lang="en-US" sz="4000" b="1" u="sng" dirty="0" smtClean="0">
                <a:latin typeface="Verdana" panose="020B0604030504040204" pitchFamily="34" charset="0"/>
              </a:rPr>
              <a:t>Incorporación de personal de seguridad</a:t>
            </a:r>
            <a:endParaRPr lang="es-ES" sz="4000" b="1" u="sng"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838200" y="1138137"/>
            <a:ext cx="10515600" cy="2052574"/>
          </a:xfrm>
        </p:spPr>
        <p:txBody>
          <a:bodyPr>
            <a:noAutofit/>
          </a:bodyPr>
          <a:lstStyle/>
          <a:p>
            <a:pPr>
              <a:lnSpc>
                <a:spcPct val="120000"/>
              </a:lnSpc>
            </a:pPr>
            <a:r>
              <a:rPr lang="en-US" sz="1800" dirty="0" smtClean="0">
                <a:latin typeface="Verdana" panose="020B0604030504040204" pitchFamily="34" charset="0"/>
              </a:rPr>
              <a:t>Cada escuela secundaria de MCPS tiene asignado un líder de equipo de seguridad y de 4 a 8 asistentes de seguridad, dependiendo del tamaño de las instalaciones, número de estudiantes inscritos y necesidades del programa. </a:t>
            </a:r>
          </a:p>
          <a:p>
            <a:pPr>
              <a:lnSpc>
                <a:spcPct val="120000"/>
              </a:lnSpc>
            </a:pPr>
            <a:r>
              <a:rPr lang="en-US" sz="1800" dirty="0" smtClean="0">
                <a:latin typeface="Verdana" panose="020B0604030504040204" pitchFamily="34" charset="0"/>
              </a:rPr>
              <a:t>Las escuelas de enseñanza elemental reciben apoyo adicional de los equipos de seguridad de los grupos de escuelas, del personal de la oficina central mediante los coordinadores de grupos de escuelas y del SRO según sea necesario.</a:t>
            </a:r>
          </a:p>
        </p:txBody>
      </p:sp>
      <p:sp>
        <p:nvSpPr>
          <p:cNvPr id="4" name="Title 1"/>
          <p:cNvSpPr txBox="1">
            <a:spLocks/>
          </p:cNvSpPr>
          <p:nvPr/>
        </p:nvSpPr>
        <p:spPr>
          <a:xfrm>
            <a:off x="838199" y="3395726"/>
            <a:ext cx="11353801" cy="10996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u="sng" dirty="0" smtClean="0">
                <a:latin typeface="Verdana" panose="020B0604030504040204" pitchFamily="34" charset="0"/>
              </a:rPr>
              <a:t>Entrenamiento obligatorio de preparación para emergencias para todo el personal</a:t>
            </a:r>
            <a:endParaRPr lang="es-ES" sz="3600" b="1" u="sng" dirty="0">
              <a:latin typeface="Verdana" panose="020B0604030504040204" pitchFamily="34" charset="0"/>
              <a:ea typeface="Verdana" panose="020B0604030504040204" pitchFamily="34" charset="0"/>
              <a:cs typeface="Verdana" panose="020B0604030504040204" pitchFamily="34" charset="0"/>
            </a:endParaRPr>
          </a:p>
        </p:txBody>
      </p:sp>
      <p:sp>
        <p:nvSpPr>
          <p:cNvPr id="6" name="Content Placeholder 2"/>
          <p:cNvSpPr txBox="1">
            <a:spLocks/>
          </p:cNvSpPr>
          <p:nvPr/>
        </p:nvSpPr>
        <p:spPr>
          <a:xfrm>
            <a:off x="838200" y="4513868"/>
            <a:ext cx="10515600" cy="13846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pPr>
            <a:r>
              <a:rPr lang="en-US" sz="1800" dirty="0">
                <a:latin typeface="Verdana" panose="020B0604030504040204" pitchFamily="34" charset="0"/>
              </a:rPr>
              <a:t>El personal de las escuelas es entrenado anualmente en cómo responder a emergencias que puedan ocurrir en las instalaciones escolares. El personal de seguridad de las escuelas recibe capacitación adicional sobre drogas, intervención en crisis, pandillas, registro e incautación, salud mental estudiantil y competencia cultural.</a:t>
            </a:r>
            <a:endParaRPr lang="es-ES" sz="18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58003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588</TotalTime>
  <Words>1976</Words>
  <Application>Microsoft Office PowerPoint</Application>
  <PresentationFormat>Widescreen</PresentationFormat>
  <Paragraphs>140</Paragraphs>
  <Slides>17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Calibri Light</vt:lpstr>
      <vt:lpstr>Verdana</vt:lpstr>
      <vt:lpstr>Office Theme</vt:lpstr>
      <vt:lpstr>Custom Design</vt:lpstr>
      <vt:lpstr>1_Custom Design</vt:lpstr>
      <vt:lpstr>Presentación de Seguridad y Protección de Escuelas de MCPS </vt:lpstr>
      <vt:lpstr>Personal de Seguridad asignado a las Escuelas</vt:lpstr>
      <vt:lpstr>Personal de Seguridad de la Oficina Central</vt:lpstr>
      <vt:lpstr>Personal de Seguridad asignado a Escuelas, en Números</vt:lpstr>
      <vt:lpstr>Dando Seguridad a las Escuelas Mediante la Tecnología</vt:lpstr>
      <vt:lpstr>Dando Seguridad a las Escuelas Mediante la Tecnología</vt:lpstr>
      <vt:lpstr>Instalaciones</vt:lpstr>
      <vt:lpstr>Proporcionando un Ambiente de Aprendizaje Seguro y Protegido</vt:lpstr>
      <vt:lpstr>Incorporación de personal de seguridad</vt:lpstr>
      <vt:lpstr>Simulacros de Emergencia</vt:lpstr>
      <vt:lpstr>Programación de Currículum y Enseñanza</vt:lpstr>
      <vt:lpstr>Apoyos y Servicios a los Estudiantes y Familias</vt:lpstr>
      <vt:lpstr>Comunicación de la Escuela con la Oficina Central</vt:lpstr>
      <vt:lpstr>Protocolos de Comunicaciones del Sistema Escolar</vt:lpstr>
      <vt:lpstr>Revisión del Cronograma de Seguridad Escolar</vt:lpstr>
      <vt:lpstr>Informa Provisional: Siete Áreas Prioritarias Clave</vt:lpstr>
      <vt:lpstr>Planes de Acción resultantes de la Revisión</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MCPS School Safety and Security Presentation</dc:title>
  <dc:creator>Lewis, Michael K</dc:creator>
  <cp:lastModifiedBy>Rodriguez, Sandra</cp:lastModifiedBy>
  <cp:revision>55</cp:revision>
  <dcterms:created xsi:type="dcterms:W3CDTF">2018-02-26T15:40:54Z</dcterms:created>
  <dcterms:modified xsi:type="dcterms:W3CDTF">2018-03-05T19:08:12Z</dcterms:modified>
</cp:coreProperties>
</file>