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4" r:id="rId2"/>
    <p:sldId id="299" r:id="rId3"/>
    <p:sldId id="301" r:id="rId4"/>
    <p:sldId id="300" r:id="rId5"/>
    <p:sldId id="257" r:id="rId6"/>
    <p:sldId id="282" r:id="rId7"/>
    <p:sldId id="259" r:id="rId8"/>
    <p:sldId id="268" r:id="rId9"/>
    <p:sldId id="274" r:id="rId10"/>
    <p:sldId id="287" r:id="rId11"/>
    <p:sldId id="283" r:id="rId12"/>
    <p:sldId id="258" r:id="rId13"/>
    <p:sldId id="277" r:id="rId14"/>
    <p:sldId id="260" r:id="rId15"/>
    <p:sldId id="279" r:id="rId16"/>
    <p:sldId id="285" r:id="rId17"/>
    <p:sldId id="286" r:id="rId18"/>
    <p:sldId id="284" r:id="rId19"/>
    <p:sldId id="261" r:id="rId20"/>
    <p:sldId id="262" r:id="rId21"/>
    <p:sldId id="280" r:id="rId22"/>
    <p:sldId id="289" r:id="rId23"/>
    <p:sldId id="276" r:id="rId24"/>
    <p:sldId id="263" r:id="rId25"/>
    <p:sldId id="264" r:id="rId26"/>
    <p:sldId id="288" r:id="rId27"/>
    <p:sldId id="275" r:id="rId28"/>
    <p:sldId id="265" r:id="rId29"/>
    <p:sldId id="296" r:id="rId30"/>
    <p:sldId id="290" r:id="rId31"/>
    <p:sldId id="292" r:id="rId32"/>
    <p:sldId id="293" r:id="rId33"/>
    <p:sldId id="291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470" autoAdjust="0"/>
    <p:restoredTop sz="94660"/>
  </p:normalViewPr>
  <p:slideViewPr>
    <p:cSldViewPr snapToGrid="0">
      <p:cViewPr>
        <p:scale>
          <a:sx n="72" d="100"/>
          <a:sy n="72" d="100"/>
        </p:scale>
        <p:origin x="65" y="3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A18B1-D6B1-43A2-AD20-A8BEC61964F0}" type="datetimeFigureOut">
              <a:rPr lang="en-US" smtClean="0"/>
              <a:t>7/20/2016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5D1A1-705F-4DD1-8509-128A5E61CF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962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A18B1-D6B1-43A2-AD20-A8BEC61964F0}" type="datetimeFigureOut">
              <a:rPr lang="en-US" smtClean="0"/>
              <a:t>7/20/2016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5D1A1-705F-4DD1-8509-128A5E61CF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4101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A18B1-D6B1-43A2-AD20-A8BEC61964F0}" type="datetimeFigureOut">
              <a:rPr lang="en-US" smtClean="0"/>
              <a:t>7/20/2016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5D1A1-705F-4DD1-8509-128A5E61CF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455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A18B1-D6B1-43A2-AD20-A8BEC61964F0}" type="datetimeFigureOut">
              <a:rPr lang="en-US" smtClean="0"/>
              <a:t>7/20/2016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5D1A1-705F-4DD1-8509-128A5E61CF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7266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A18B1-D6B1-43A2-AD20-A8BEC61964F0}" type="datetimeFigureOut">
              <a:rPr lang="en-US" smtClean="0"/>
              <a:t>7/20/2016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5D1A1-705F-4DD1-8509-128A5E61CF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8748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A18B1-D6B1-43A2-AD20-A8BEC61964F0}" type="datetimeFigureOut">
              <a:rPr lang="en-US" smtClean="0"/>
              <a:t>7/20/2016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5D1A1-705F-4DD1-8509-128A5E61CF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730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A18B1-D6B1-43A2-AD20-A8BEC61964F0}" type="datetimeFigureOut">
              <a:rPr lang="en-US" smtClean="0"/>
              <a:t>7/20/2016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5D1A1-705F-4DD1-8509-128A5E61CF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3019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A18B1-D6B1-43A2-AD20-A8BEC61964F0}" type="datetimeFigureOut">
              <a:rPr lang="en-US" smtClean="0"/>
              <a:t>7/20/2016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5D1A1-705F-4DD1-8509-128A5E61CF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7580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A18B1-D6B1-43A2-AD20-A8BEC61964F0}" type="datetimeFigureOut">
              <a:rPr lang="en-US" smtClean="0"/>
              <a:t>7/20/2016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5D1A1-705F-4DD1-8509-128A5E61CF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918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A18B1-D6B1-43A2-AD20-A8BEC61964F0}" type="datetimeFigureOut">
              <a:rPr lang="en-US" smtClean="0"/>
              <a:t>7/20/2016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5D1A1-705F-4DD1-8509-128A5E61CF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21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A18B1-D6B1-43A2-AD20-A8BEC61964F0}" type="datetimeFigureOut">
              <a:rPr lang="en-US" smtClean="0"/>
              <a:t>7/20/2016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5D1A1-705F-4DD1-8509-128A5E61CF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055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000">
              <a:schemeClr val="accent1">
                <a:lumMod val="5000"/>
                <a:lumOff val="95000"/>
              </a:schemeClr>
            </a:gs>
            <a:gs pos="0">
              <a:schemeClr val="accent1">
                <a:lumMod val="30000"/>
                <a:lumOff val="70000"/>
              </a:schemeClr>
            </a:gs>
            <a:gs pos="93000">
              <a:schemeClr val="accent1">
                <a:lumMod val="13000"/>
                <a:lumOff val="87000"/>
                <a:alpha val="94000"/>
              </a:schemeClr>
            </a:gs>
            <a:gs pos="99000">
              <a:schemeClr val="accent1">
                <a:lumMod val="30000"/>
                <a:lumOff val="70000"/>
              </a:schemeClr>
            </a:gs>
          </a:gsLst>
          <a:lin ang="108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9A18B1-D6B1-43A2-AD20-A8BEC61964F0}" type="datetimeFigureOut">
              <a:rPr lang="en-US" smtClean="0"/>
              <a:t>7/20/2016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05D1A1-705F-4DD1-8509-128A5E61CF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25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capmr.org/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12" t="9779" b="30518"/>
          <a:stretch/>
        </p:blipFill>
        <p:spPr>
          <a:xfrm>
            <a:off x="1991360" y="3134786"/>
            <a:ext cx="8371840" cy="36622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zh-CN" altLang="en-US" dirty="0" smtClean="0"/>
              <a:t>凯莎</a:t>
            </a:r>
            <a:r>
              <a:rPr lang="zh-CN" altLang="en-US" dirty="0"/>
              <a:t>医疗集团老年康复模式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6280" y="1325563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zh-CN" altLang="en-US" sz="3600" dirty="0"/>
              <a:t>蒋</a:t>
            </a:r>
            <a:r>
              <a:rPr lang="zh-CN" altLang="en-US" sz="3600" dirty="0" smtClean="0"/>
              <a:t>晓</a:t>
            </a:r>
            <a:r>
              <a:rPr lang="zh-CN" altLang="en-US" sz="3600" dirty="0"/>
              <a:t>华 </a:t>
            </a:r>
            <a:r>
              <a:rPr lang="zh-CN" altLang="en-US" sz="3600" dirty="0" smtClean="0"/>
              <a:t>医学博士 </a:t>
            </a:r>
            <a:endParaRPr lang="en-US" altLang="zh-CN" sz="3600" dirty="0" smtClean="0"/>
          </a:p>
          <a:p>
            <a:pPr marL="0" indent="0" algn="ctr">
              <a:buNone/>
            </a:pPr>
            <a:r>
              <a:rPr lang="en-US" sz="3600" dirty="0" smtClean="0"/>
              <a:t>Kaiser Permanente</a:t>
            </a:r>
          </a:p>
          <a:p>
            <a:pPr marL="0" indent="0" algn="ctr">
              <a:buNone/>
            </a:pPr>
            <a:r>
              <a:rPr lang="en-US" sz="3600" dirty="0" smtClean="0"/>
              <a:t>July 30, 2016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593931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790" y="-766280"/>
            <a:ext cx="12374879" cy="25521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1720" y="-165234"/>
            <a:ext cx="10515600" cy="1325563"/>
          </a:xfrm>
        </p:spPr>
        <p:txBody>
          <a:bodyPr/>
          <a:lstStyle/>
          <a:p>
            <a:pPr algn="ctr"/>
            <a:r>
              <a:rPr lang="zh-CN" altLang="en-US" dirty="0" smtClean="0"/>
              <a:t>亚急性康复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59580" y="3113405"/>
            <a:ext cx="4884420" cy="887095"/>
          </a:xfrm>
        </p:spPr>
        <p:txBody>
          <a:bodyPr/>
          <a:lstStyle/>
          <a:p>
            <a:r>
              <a:rPr lang="en-US" dirty="0" smtClean="0"/>
              <a:t>Director SNF Video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547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245" y="-445550"/>
            <a:ext cx="12374879" cy="25521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8360" y="24068"/>
            <a:ext cx="10515600" cy="1325563"/>
          </a:xfrm>
        </p:spPr>
        <p:txBody>
          <a:bodyPr/>
          <a:lstStyle/>
          <a:p>
            <a:pPr algn="ctr"/>
            <a:r>
              <a:rPr lang="en-US" dirty="0" smtClean="0"/>
              <a:t>Dr. </a:t>
            </a:r>
            <a:r>
              <a:rPr lang="en-US" dirty="0" err="1" smtClean="0"/>
              <a:t>S</a:t>
            </a:r>
            <a:r>
              <a:rPr lang="en-US" altLang="zh-CN" dirty="0" err="1" smtClean="0"/>
              <a:t>a</a:t>
            </a:r>
            <a:r>
              <a:rPr lang="en-US" dirty="0" err="1" smtClean="0"/>
              <a:t>matovicz</a:t>
            </a:r>
            <a:r>
              <a:rPr lang="en-US" dirty="0" smtClean="0"/>
              <a:t> &amp; </a:t>
            </a:r>
            <a:r>
              <a:rPr lang="en-US" altLang="zh-CN" dirty="0" smtClean="0"/>
              <a:t>Dr. </a:t>
            </a:r>
            <a:r>
              <a:rPr lang="en-US" dirty="0" smtClean="0"/>
              <a:t>Doan; </a:t>
            </a:r>
            <a:r>
              <a:rPr lang="zh-CN" altLang="en-US" dirty="0" smtClean="0"/>
              <a:t>凯莎</a:t>
            </a:r>
            <a:r>
              <a:rPr lang="zh-CN" altLang="en-US" dirty="0"/>
              <a:t>康</a:t>
            </a:r>
            <a:r>
              <a:rPr lang="zh-CN" altLang="en-US" dirty="0" smtClean="0"/>
              <a:t>复医生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25240" y="3840480"/>
            <a:ext cx="5227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Staff physician video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8737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679" y="-401443"/>
            <a:ext cx="12374879" cy="25521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8840" y="253365"/>
            <a:ext cx="10515600" cy="1325563"/>
          </a:xfrm>
        </p:spPr>
        <p:txBody>
          <a:bodyPr/>
          <a:lstStyle/>
          <a:p>
            <a:pPr algn="ctr"/>
            <a:r>
              <a:rPr lang="zh-CN" altLang="en-US" dirty="0" smtClean="0"/>
              <a:t>康复医生的</a:t>
            </a:r>
            <a:r>
              <a:rPr lang="zh-CN" altLang="en-US" dirty="0"/>
              <a:t>工作</a:t>
            </a:r>
            <a:r>
              <a:rPr lang="zh-CN" altLang="en-US" dirty="0" smtClean="0"/>
              <a:t>流程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323465"/>
            <a:ext cx="1051560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zh-CN" dirty="0" smtClean="0"/>
              <a:t>1.</a:t>
            </a:r>
            <a:r>
              <a:rPr lang="zh-CN" altLang="en-US" dirty="0" smtClean="0"/>
              <a:t> 入院</a:t>
            </a:r>
            <a:r>
              <a:rPr lang="zh-CN" altLang="en-US" dirty="0"/>
              <a:t>筛查必须在入院前</a:t>
            </a:r>
            <a:r>
              <a:rPr lang="en-US" altLang="zh-CN" dirty="0"/>
              <a:t>48</a:t>
            </a:r>
            <a:r>
              <a:rPr lang="zh-CN" altLang="en-US" dirty="0"/>
              <a:t>小时内由个案经理护士完成</a:t>
            </a:r>
            <a:r>
              <a:rPr lang="en-US" altLang="zh-CN" dirty="0"/>
              <a:t>,</a:t>
            </a:r>
            <a:r>
              <a:rPr lang="zh-CN" altLang="en-US" dirty="0"/>
              <a:t> 再经康复医生</a:t>
            </a:r>
            <a:r>
              <a:rPr lang="zh-CN" altLang="en-US" dirty="0" smtClean="0"/>
              <a:t>的审查和</a:t>
            </a:r>
            <a:r>
              <a:rPr lang="zh-CN" altLang="en-US" dirty="0"/>
              <a:t>批准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endParaRPr lang="en-US" altLang="zh-CN" dirty="0"/>
          </a:p>
          <a:p>
            <a:pPr marL="0" indent="0">
              <a:buNone/>
            </a:pPr>
            <a:r>
              <a:rPr lang="en-US" altLang="zh-CN" dirty="0" smtClean="0"/>
              <a:t>2.</a:t>
            </a:r>
            <a:r>
              <a:rPr lang="zh-CN" altLang="en-US" dirty="0" smtClean="0"/>
              <a:t> 住院</a:t>
            </a:r>
            <a:r>
              <a:rPr lang="zh-CN" altLang="en-US" dirty="0"/>
              <a:t>医或医辅</a:t>
            </a:r>
            <a:r>
              <a:rPr lang="zh-CN" altLang="en-US" dirty="0" smtClean="0"/>
              <a:t>人员在入院</a:t>
            </a:r>
            <a:r>
              <a:rPr lang="zh-CN" altLang="en-US" dirty="0"/>
              <a:t>后</a:t>
            </a:r>
            <a:r>
              <a:rPr lang="en-US" altLang="zh-CN" dirty="0"/>
              <a:t>24</a:t>
            </a:r>
            <a:r>
              <a:rPr lang="zh-CN" altLang="en-US" dirty="0" smtClean="0"/>
              <a:t>小时内，要对病人重新评估，调整治疗</a:t>
            </a:r>
            <a:r>
              <a:rPr lang="zh-CN" altLang="en-US" dirty="0"/>
              <a:t>规划</a:t>
            </a:r>
            <a:r>
              <a:rPr lang="zh-CN" altLang="en-US" dirty="0" smtClean="0"/>
              <a:t>。</a:t>
            </a:r>
            <a:r>
              <a:rPr lang="zh-CN" altLang="en-US" dirty="0"/>
              <a:t>不符合入院标准，</a:t>
            </a:r>
            <a:r>
              <a:rPr lang="en-US" altLang="zh-CN" dirty="0"/>
              <a:t>3</a:t>
            </a:r>
            <a:r>
              <a:rPr lang="zh-CN" altLang="en-US" dirty="0"/>
              <a:t>天之内要转出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endParaRPr lang="en-US" dirty="0"/>
          </a:p>
          <a:p>
            <a:pPr marL="0" indent="0">
              <a:buNone/>
            </a:pPr>
            <a:r>
              <a:rPr lang="en-US" altLang="zh-CN" dirty="0" smtClean="0"/>
              <a:t>3.</a:t>
            </a:r>
            <a:r>
              <a:rPr lang="zh-CN" altLang="en-US" dirty="0" smtClean="0"/>
              <a:t> 医生</a:t>
            </a:r>
            <a:r>
              <a:rPr lang="zh-CN" altLang="en-US" dirty="0"/>
              <a:t>需在</a:t>
            </a:r>
            <a:r>
              <a:rPr lang="en-US" altLang="zh-CN" dirty="0"/>
              <a:t>4</a:t>
            </a:r>
            <a:r>
              <a:rPr lang="zh-CN" altLang="en-US" dirty="0"/>
              <a:t>天之内完成个体化和全方位康复治疗</a:t>
            </a:r>
            <a:r>
              <a:rPr lang="zh-CN" altLang="en-US" dirty="0" smtClean="0"/>
              <a:t>方案：</a:t>
            </a:r>
            <a:endParaRPr lang="en-US" altLang="zh-CN" dirty="0"/>
          </a:p>
          <a:p>
            <a:pPr marL="457200" lvl="1" indent="0">
              <a:buNone/>
            </a:pPr>
            <a:r>
              <a:rPr lang="en-US" altLang="zh-CN" dirty="0" smtClean="0"/>
              <a:t>1</a:t>
            </a:r>
            <a:r>
              <a:rPr lang="zh-CN" altLang="en-US" dirty="0" smtClean="0"/>
              <a:t>）康复入院疾病诊断及功能现状分析。</a:t>
            </a:r>
            <a:endParaRPr lang="en-US" dirty="0" smtClean="0"/>
          </a:p>
          <a:p>
            <a:pPr marL="457200" lvl="1" indent="0">
              <a:buNone/>
            </a:pPr>
            <a:r>
              <a:rPr lang="en-US" altLang="zh-CN" dirty="0" smtClean="0"/>
              <a:t>2</a:t>
            </a:r>
            <a:r>
              <a:rPr lang="zh-CN" altLang="en-US" dirty="0"/>
              <a:t>）</a:t>
            </a:r>
            <a:r>
              <a:rPr lang="zh-CN" altLang="en-US" dirty="0" smtClean="0"/>
              <a:t>病前功能状况。</a:t>
            </a:r>
            <a:endParaRPr lang="en-US" altLang="zh-CN" dirty="0" smtClean="0"/>
          </a:p>
          <a:p>
            <a:pPr marL="457200" lvl="1" indent="0">
              <a:buNone/>
            </a:pPr>
            <a:r>
              <a:rPr lang="en-US" altLang="zh-CN" dirty="0" smtClean="0"/>
              <a:t>3</a:t>
            </a:r>
            <a:r>
              <a:rPr lang="zh-CN" altLang="en-US" dirty="0"/>
              <a:t>）</a:t>
            </a:r>
            <a:r>
              <a:rPr lang="zh-CN" altLang="en-US" dirty="0" smtClean="0"/>
              <a:t>预测可</a:t>
            </a:r>
            <a:r>
              <a:rPr lang="zh-CN" altLang="en-US" dirty="0"/>
              <a:t>恢复功能状态</a:t>
            </a:r>
            <a:r>
              <a:rPr lang="zh-CN" altLang="en-US" dirty="0" smtClean="0"/>
              <a:t>。</a:t>
            </a:r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49151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440" y="-394171"/>
            <a:ext cx="12374879" cy="25521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9413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zh-CN" altLang="en-US" dirty="0"/>
              <a:t>康复医生</a:t>
            </a:r>
            <a:r>
              <a:rPr lang="zh-CN" altLang="en-US" dirty="0" smtClean="0"/>
              <a:t>的</a:t>
            </a:r>
            <a:r>
              <a:rPr lang="zh-CN" altLang="en-US" dirty="0"/>
              <a:t>工作</a:t>
            </a:r>
            <a:r>
              <a:rPr lang="zh-CN" altLang="en-US" dirty="0" smtClean="0"/>
              <a:t>流</a:t>
            </a:r>
            <a:r>
              <a:rPr lang="zh-CN" altLang="en-US" dirty="0"/>
              <a:t>程</a:t>
            </a:r>
            <a:r>
              <a:rPr lang="zh-CN" altLang="en-US" dirty="0" smtClean="0"/>
              <a:t>（</a:t>
            </a:r>
            <a:r>
              <a:rPr lang="zh-CN" altLang="en-US" dirty="0"/>
              <a:t>继续）</a:t>
            </a:r>
            <a:r>
              <a:rPr lang="en-US" altLang="zh-CN" dirty="0"/>
              <a:t/>
            </a:r>
            <a:br>
              <a:rPr lang="en-US" altLang="zh-CN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6280" y="243394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altLang="zh-CN" dirty="0" smtClean="0"/>
              <a:t>3. </a:t>
            </a:r>
            <a:r>
              <a:rPr lang="zh-CN" altLang="en-US" dirty="0" smtClean="0"/>
              <a:t>医</a:t>
            </a:r>
            <a:r>
              <a:rPr lang="zh-CN" altLang="en-US" dirty="0"/>
              <a:t>生需在</a:t>
            </a:r>
            <a:r>
              <a:rPr lang="en-US" altLang="zh-CN" dirty="0"/>
              <a:t>4</a:t>
            </a:r>
            <a:r>
              <a:rPr lang="zh-CN" altLang="en-US" dirty="0"/>
              <a:t>天之内完成个体化和全方位康复治疗方</a:t>
            </a:r>
            <a:r>
              <a:rPr lang="zh-CN" altLang="en-US" dirty="0" smtClean="0"/>
              <a:t>案 </a:t>
            </a:r>
            <a:r>
              <a:rPr lang="zh-CN" altLang="en-US" dirty="0"/>
              <a:t>（继续</a:t>
            </a:r>
            <a:r>
              <a:rPr lang="zh-CN" altLang="en-US" dirty="0" smtClean="0"/>
              <a:t>）：</a:t>
            </a:r>
            <a:endParaRPr lang="en-US" altLang="zh-CN" dirty="0"/>
          </a:p>
          <a:p>
            <a:pPr marL="0" indent="0">
              <a:buNone/>
            </a:pPr>
            <a:r>
              <a:rPr lang="en-US" altLang="zh-CN" dirty="0" smtClean="0"/>
              <a:t>	4</a:t>
            </a:r>
            <a:r>
              <a:rPr lang="zh-CN" altLang="en-US" dirty="0"/>
              <a:t>）预估住院期：一般是</a:t>
            </a:r>
            <a:r>
              <a:rPr lang="en-US" altLang="zh-CN" dirty="0"/>
              <a:t>12-14</a:t>
            </a:r>
            <a:r>
              <a:rPr lang="zh-CN" altLang="en-US" dirty="0"/>
              <a:t> 天。</a:t>
            </a:r>
            <a:endParaRPr lang="en-US" altLang="zh-CN" dirty="0"/>
          </a:p>
          <a:p>
            <a:pPr marL="0" indent="0">
              <a:buNone/>
            </a:pPr>
            <a:r>
              <a:rPr lang="en-US" altLang="zh-CN" dirty="0" smtClean="0"/>
              <a:t>	5</a:t>
            </a:r>
            <a:r>
              <a:rPr lang="zh-CN" altLang="en-US" dirty="0"/>
              <a:t>）</a:t>
            </a:r>
            <a:r>
              <a:rPr lang="zh-CN" altLang="en-US" dirty="0" smtClean="0"/>
              <a:t>治疗</a:t>
            </a:r>
            <a:r>
              <a:rPr lang="zh-CN" altLang="en-US" dirty="0"/>
              <a:t>的频率及时间：</a:t>
            </a:r>
            <a:r>
              <a:rPr lang="en-US" altLang="zh-CN" dirty="0"/>
              <a:t>PT</a:t>
            </a:r>
            <a:r>
              <a:rPr lang="zh-CN" altLang="en-US" dirty="0"/>
              <a:t>， </a:t>
            </a:r>
            <a:r>
              <a:rPr lang="en-US" altLang="zh-CN" dirty="0"/>
              <a:t>OT</a:t>
            </a:r>
            <a:r>
              <a:rPr lang="zh-CN" altLang="en-US" dirty="0"/>
              <a:t>， </a:t>
            </a:r>
            <a:r>
              <a:rPr lang="en-US" altLang="zh-CN" dirty="0"/>
              <a:t>SLT</a:t>
            </a:r>
            <a:r>
              <a:rPr lang="zh-CN" altLang="en-US" dirty="0"/>
              <a:t>， 假肢和辅助器材。</a:t>
            </a:r>
            <a:endParaRPr lang="en-US" altLang="zh-CN" dirty="0"/>
          </a:p>
          <a:p>
            <a:pPr marL="0" indent="0">
              <a:buNone/>
            </a:pPr>
            <a:r>
              <a:rPr lang="en-US" altLang="zh-CN" dirty="0" smtClean="0"/>
              <a:t>	6</a:t>
            </a:r>
            <a:r>
              <a:rPr lang="zh-CN" altLang="en-US" dirty="0" smtClean="0"/>
              <a:t>）出院</a:t>
            </a:r>
            <a:r>
              <a:rPr lang="zh-CN" altLang="en-US" dirty="0"/>
              <a:t>计划</a:t>
            </a:r>
            <a:r>
              <a:rPr lang="zh-CN" altLang="en-US" dirty="0" smtClean="0"/>
              <a:t>：</a:t>
            </a:r>
            <a:endParaRPr lang="en-US" altLang="zh-CN" dirty="0" smtClean="0"/>
          </a:p>
          <a:p>
            <a:pPr lvl="3">
              <a:buFont typeface="Wingdings" panose="05000000000000000000" pitchFamily="2" charset="2"/>
              <a:buChar char="Ø"/>
            </a:pPr>
            <a:r>
              <a:rPr lang="zh-CN" altLang="en-US" dirty="0" smtClean="0"/>
              <a:t>长</a:t>
            </a:r>
            <a:r>
              <a:rPr lang="zh-CN" altLang="en-US" dirty="0"/>
              <a:t>期护理</a:t>
            </a:r>
            <a:r>
              <a:rPr lang="zh-CN" altLang="en-US" dirty="0" smtClean="0"/>
              <a:t>机构</a:t>
            </a:r>
            <a:r>
              <a:rPr lang="en-US" altLang="zh-CN" dirty="0" smtClean="0"/>
              <a:t> </a:t>
            </a:r>
          </a:p>
          <a:p>
            <a:pPr lvl="3">
              <a:buFont typeface="Wingdings" panose="05000000000000000000" pitchFamily="2" charset="2"/>
              <a:buChar char="Ø"/>
            </a:pPr>
            <a:r>
              <a:rPr lang="zh-CN" altLang="en-US" dirty="0" smtClean="0"/>
              <a:t>家护：家庭</a:t>
            </a:r>
            <a:r>
              <a:rPr lang="zh-CN" altLang="en-US" dirty="0"/>
              <a:t>或</a:t>
            </a:r>
            <a:r>
              <a:rPr lang="zh-CN" altLang="en-US" dirty="0" smtClean="0"/>
              <a:t>门诊康复治疗</a:t>
            </a:r>
            <a:r>
              <a:rPr lang="en-US" altLang="zh-CN" dirty="0" smtClean="0"/>
              <a:t>		</a:t>
            </a:r>
          </a:p>
          <a:p>
            <a:pPr lvl="3">
              <a:buFont typeface="Wingdings" panose="05000000000000000000" pitchFamily="2" charset="2"/>
              <a:buChar char="Ø"/>
            </a:pPr>
            <a:r>
              <a:rPr lang="zh-CN" altLang="en-US" dirty="0" smtClean="0"/>
              <a:t>康复和功能辅</a:t>
            </a:r>
            <a:r>
              <a:rPr lang="zh-CN" altLang="en-US" dirty="0"/>
              <a:t>助器</a:t>
            </a:r>
            <a:r>
              <a:rPr lang="zh-CN" altLang="en-US" dirty="0" smtClean="0"/>
              <a:t>材</a:t>
            </a:r>
            <a:r>
              <a:rPr lang="zh-CN" altLang="en-US" dirty="0"/>
              <a:t>配给</a:t>
            </a:r>
            <a:endParaRPr lang="en-US" altLang="zh-CN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6711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194" y="-288365"/>
            <a:ext cx="12374879" cy="25521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8040" y="284770"/>
            <a:ext cx="10515600" cy="1325563"/>
          </a:xfrm>
        </p:spPr>
        <p:txBody>
          <a:bodyPr/>
          <a:lstStyle/>
          <a:p>
            <a:pPr algn="ctr"/>
            <a:r>
              <a:rPr lang="zh-CN" altLang="en-US" dirty="0"/>
              <a:t>康复</a:t>
            </a:r>
            <a:r>
              <a:rPr lang="zh-CN" altLang="en-US" dirty="0" smtClean="0"/>
              <a:t>团队成员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917313"/>
            <a:ext cx="10515600" cy="4351338"/>
          </a:xfrm>
        </p:spPr>
        <p:txBody>
          <a:bodyPr>
            <a:normAutofit/>
          </a:bodyPr>
          <a:lstStyle/>
          <a:p>
            <a:r>
              <a:rPr lang="zh-CN" altLang="en-US" dirty="0"/>
              <a:t>老年急性期 康复（</a:t>
            </a:r>
            <a:r>
              <a:rPr lang="en-US" altLang="zh-CN" dirty="0"/>
              <a:t>acute rehab</a:t>
            </a:r>
            <a:r>
              <a:rPr lang="en-US" altLang="zh-CN" dirty="0" smtClean="0"/>
              <a:t>.) </a:t>
            </a:r>
            <a:r>
              <a:rPr lang="zh-CN" altLang="en-US" dirty="0" smtClean="0"/>
              <a:t>团</a:t>
            </a:r>
            <a:r>
              <a:rPr lang="zh-CN" altLang="en-US" dirty="0"/>
              <a:t>队的成员</a:t>
            </a:r>
            <a:r>
              <a:rPr lang="zh-CN" altLang="en-US" dirty="0" smtClean="0"/>
              <a:t>：</a:t>
            </a:r>
            <a:r>
              <a:rPr lang="en-US" altLang="zh-CN" dirty="0"/>
              <a:t>	</a:t>
            </a:r>
            <a:endParaRPr lang="en-US" altLang="zh-CN" dirty="0" smtClean="0"/>
          </a:p>
          <a:p>
            <a:pPr marL="457200" lvl="1" indent="0">
              <a:buNone/>
            </a:pPr>
            <a:r>
              <a:rPr lang="en-US" altLang="zh-CN" dirty="0" smtClean="0"/>
              <a:t>1.</a:t>
            </a:r>
            <a:r>
              <a:rPr lang="zh-CN" altLang="en-US" dirty="0" smtClean="0"/>
              <a:t> 病人：核心成员，医教，康复治疗，医疗方案，和出院规划。</a:t>
            </a:r>
            <a:endParaRPr lang="en-US" altLang="zh-CN" dirty="0" smtClean="0"/>
          </a:p>
          <a:p>
            <a:pPr marL="457200" lvl="1" indent="0">
              <a:buNone/>
            </a:pPr>
            <a:r>
              <a:rPr lang="en-US" altLang="zh-CN" dirty="0" smtClean="0"/>
              <a:t>2.</a:t>
            </a:r>
            <a:r>
              <a:rPr lang="en-US" altLang="zh-CN" dirty="0"/>
              <a:t> </a:t>
            </a:r>
            <a:r>
              <a:rPr lang="zh-CN" altLang="en-US" dirty="0" smtClean="0"/>
              <a:t>家属或家庭护工：病房实习，家庭演习，房屋</a:t>
            </a:r>
            <a:r>
              <a:rPr lang="zh-CN" altLang="en-US" dirty="0"/>
              <a:t>改造</a:t>
            </a:r>
            <a:r>
              <a:rPr lang="zh-CN" altLang="en-US" dirty="0" smtClean="0"/>
              <a:t>，社区支持。</a:t>
            </a:r>
            <a:endParaRPr lang="en-US" altLang="zh-CN" dirty="0"/>
          </a:p>
          <a:p>
            <a:pPr marL="457200" lvl="1" indent="0">
              <a:buNone/>
            </a:pPr>
            <a:r>
              <a:rPr lang="en-US" altLang="zh-CN" dirty="0" smtClean="0"/>
              <a:t>3.</a:t>
            </a:r>
            <a:r>
              <a:rPr lang="zh-CN" altLang="en-US" dirty="0" smtClean="0"/>
              <a:t> </a:t>
            </a:r>
            <a:r>
              <a:rPr lang="zh-CN" altLang="en-US" dirty="0"/>
              <a:t>康复医生：团队领导</a:t>
            </a:r>
            <a:r>
              <a:rPr lang="zh-CN" altLang="en-US" dirty="0" smtClean="0"/>
              <a:t>，诊断疾病和残疾</a:t>
            </a:r>
            <a:r>
              <a:rPr lang="zh-CN" altLang="en-US" dirty="0"/>
              <a:t>，建立治疗目标，</a:t>
            </a:r>
            <a:r>
              <a:rPr lang="zh-CN" altLang="en-US" dirty="0" smtClean="0"/>
              <a:t>总监康复疗程，预测功能恢复，评价，调整和提高团队操作。</a:t>
            </a:r>
            <a:endParaRPr lang="en-US" altLang="zh-CN" dirty="0"/>
          </a:p>
          <a:p>
            <a:pPr marL="457200" lvl="1" indent="0">
              <a:buNone/>
            </a:pPr>
            <a:r>
              <a:rPr lang="en-US" altLang="zh-CN" dirty="0"/>
              <a:t>4.</a:t>
            </a:r>
            <a:r>
              <a:rPr lang="zh-CN" altLang="en-US" dirty="0"/>
              <a:t> </a:t>
            </a:r>
            <a:r>
              <a:rPr lang="zh-CN" altLang="en-US" dirty="0" smtClean="0"/>
              <a:t>康复护士 </a:t>
            </a:r>
            <a:r>
              <a:rPr lang="zh-CN" altLang="en-US" dirty="0" smtClean="0"/>
              <a:t>：</a:t>
            </a:r>
            <a:r>
              <a:rPr lang="zh-CN" altLang="en-US" dirty="0" smtClean="0"/>
              <a:t>康复医护，病人和家属医教，团队会议用</a:t>
            </a:r>
            <a:r>
              <a:rPr lang="en-US" altLang="zh-CN" dirty="0" smtClean="0"/>
              <a:t>FIM</a:t>
            </a:r>
            <a:r>
              <a:rPr lang="zh-CN" altLang="en-US" dirty="0" smtClean="0"/>
              <a:t>纪录。</a:t>
            </a:r>
            <a:endParaRPr lang="en-US" altLang="zh-CN" dirty="0"/>
          </a:p>
          <a:p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929236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440" y="-415595"/>
            <a:ext cx="12374879" cy="25521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80940"/>
            <a:ext cx="10515600" cy="1325563"/>
          </a:xfrm>
        </p:spPr>
        <p:txBody>
          <a:bodyPr/>
          <a:lstStyle/>
          <a:p>
            <a:pPr algn="ctr"/>
            <a:r>
              <a:rPr lang="zh-CN" altLang="en-US" dirty="0"/>
              <a:t>康复团队</a:t>
            </a:r>
            <a:r>
              <a:rPr lang="zh-CN" altLang="en-US" dirty="0" smtClean="0"/>
              <a:t>成员</a:t>
            </a:r>
            <a:r>
              <a:rPr lang="zh-CN" altLang="en-US" dirty="0"/>
              <a:t>（继续</a:t>
            </a:r>
            <a:r>
              <a:rPr lang="zh-CN" altLang="en-US" dirty="0" smtClean="0"/>
              <a:t>）</a:t>
            </a:r>
            <a:r>
              <a:rPr lang="en-US" altLang="zh-CN" dirty="0"/>
              <a:t/>
            </a:r>
            <a:br>
              <a:rPr lang="en-US" altLang="zh-CN" dirty="0"/>
            </a:br>
            <a:r>
              <a:rPr lang="en-US" altLang="zh-CN" dirty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6600" y="2636237"/>
            <a:ext cx="10515600" cy="4351338"/>
          </a:xfrm>
        </p:spPr>
        <p:txBody>
          <a:bodyPr/>
          <a:lstStyle/>
          <a:p>
            <a:r>
              <a:rPr lang="zh-CN" altLang="en-US" dirty="0"/>
              <a:t>老年急性期 康复（</a:t>
            </a:r>
            <a:r>
              <a:rPr lang="en-US" altLang="zh-CN" dirty="0"/>
              <a:t>acute rehab.)</a:t>
            </a:r>
            <a:r>
              <a:rPr lang="zh-CN" altLang="en-US" dirty="0" smtClean="0"/>
              <a:t>团</a:t>
            </a:r>
            <a:r>
              <a:rPr lang="zh-CN" altLang="en-US" dirty="0"/>
              <a:t>队的成</a:t>
            </a:r>
            <a:r>
              <a:rPr lang="zh-CN" altLang="en-US" dirty="0" smtClean="0"/>
              <a:t>员</a:t>
            </a:r>
            <a:r>
              <a:rPr lang="zh-CN" altLang="en-US" dirty="0"/>
              <a:t>（继续） </a:t>
            </a:r>
            <a:r>
              <a:rPr lang="zh-CN" altLang="en-US" dirty="0" smtClean="0"/>
              <a:t>：</a:t>
            </a:r>
            <a:endParaRPr lang="en-US" altLang="zh-CN" dirty="0" smtClean="0"/>
          </a:p>
          <a:p>
            <a:pPr marL="0" indent="0">
              <a:buNone/>
            </a:pPr>
            <a:r>
              <a:rPr lang="en-US" altLang="zh-CN" dirty="0" smtClean="0"/>
              <a:t>	5</a:t>
            </a:r>
            <a:r>
              <a:rPr lang="en-US" altLang="zh-CN" sz="2400" dirty="0"/>
              <a:t>.</a:t>
            </a:r>
            <a:r>
              <a:rPr lang="zh-CN" altLang="en-US" sz="2400" dirty="0"/>
              <a:t> </a:t>
            </a:r>
            <a:r>
              <a:rPr lang="zh-CN" altLang="en-US" dirty="0"/>
              <a:t>物理治疗</a:t>
            </a:r>
            <a:r>
              <a:rPr lang="zh-CN" altLang="en-US" dirty="0" smtClean="0"/>
              <a:t>师 ：</a:t>
            </a:r>
            <a:r>
              <a:rPr lang="zh-CN" altLang="en-US" dirty="0"/>
              <a:t>提高病人的整体活动和生活自理能力，及</a:t>
            </a:r>
            <a:r>
              <a:rPr lang="zh-CN" altLang="en-US" dirty="0" smtClean="0"/>
              <a:t>使</a:t>
            </a:r>
            <a:r>
              <a:rPr lang="en-US" altLang="zh-CN" dirty="0" smtClean="0"/>
              <a:t>	</a:t>
            </a:r>
            <a:r>
              <a:rPr lang="zh-CN" altLang="en-US" dirty="0" smtClean="0"/>
              <a:t>用</a:t>
            </a:r>
            <a:r>
              <a:rPr lang="zh-CN" altLang="en-US" dirty="0"/>
              <a:t>提高病人功能的康复仪器。</a:t>
            </a:r>
            <a:endParaRPr lang="en-US" altLang="zh-CN" dirty="0"/>
          </a:p>
          <a:p>
            <a:pPr marL="0" indent="0">
              <a:buNone/>
            </a:pPr>
            <a:r>
              <a:rPr lang="en-US" altLang="zh-CN" dirty="0" smtClean="0"/>
              <a:t>	6</a:t>
            </a:r>
            <a:r>
              <a:rPr lang="en-US" altLang="zh-CN" dirty="0"/>
              <a:t>.</a:t>
            </a:r>
            <a:r>
              <a:rPr lang="zh-CN" altLang="en-US" dirty="0"/>
              <a:t> 作业治疗</a:t>
            </a:r>
            <a:r>
              <a:rPr lang="zh-CN" altLang="en-US" dirty="0" smtClean="0"/>
              <a:t>师：</a:t>
            </a:r>
            <a:r>
              <a:rPr lang="zh-CN" altLang="en-US" dirty="0"/>
              <a:t>提高上肢功能，手臂辅助器材，评估家庭</a:t>
            </a:r>
            <a:r>
              <a:rPr lang="zh-CN" altLang="en-US" dirty="0" smtClean="0"/>
              <a:t>环</a:t>
            </a:r>
            <a:r>
              <a:rPr lang="en-US" altLang="zh-CN" dirty="0" smtClean="0"/>
              <a:t>	</a:t>
            </a:r>
            <a:r>
              <a:rPr lang="zh-CN" altLang="en-US" dirty="0" smtClean="0"/>
              <a:t>境</a:t>
            </a:r>
            <a:r>
              <a:rPr lang="zh-CN" altLang="en-US" dirty="0"/>
              <a:t>及改进措施，回归社区技能。</a:t>
            </a:r>
            <a:endParaRPr lang="en-US" altLang="zh-CN" dirty="0"/>
          </a:p>
          <a:p>
            <a:pPr marL="0" indent="0">
              <a:buNone/>
            </a:pPr>
            <a:r>
              <a:rPr lang="en-US" altLang="zh-CN" dirty="0" smtClean="0"/>
              <a:t>	7</a:t>
            </a:r>
            <a:r>
              <a:rPr lang="en-US" altLang="zh-CN" dirty="0"/>
              <a:t>.</a:t>
            </a:r>
            <a:r>
              <a:rPr lang="zh-CN" altLang="en-US" dirty="0"/>
              <a:t> 语</a:t>
            </a:r>
            <a:r>
              <a:rPr lang="zh-CN" altLang="en-US" dirty="0" smtClean="0"/>
              <a:t>言和语音治</a:t>
            </a:r>
            <a:r>
              <a:rPr lang="zh-CN" altLang="en-US" dirty="0"/>
              <a:t>疗</a:t>
            </a:r>
            <a:r>
              <a:rPr lang="zh-CN" altLang="en-US" dirty="0" smtClean="0"/>
              <a:t>师：</a:t>
            </a:r>
            <a:r>
              <a:rPr lang="zh-CN" altLang="en-US" dirty="0"/>
              <a:t>检测吞咽功能，吞咽和语音训练，</a:t>
            </a:r>
            <a:r>
              <a:rPr lang="zh-CN" altLang="en-US" dirty="0" smtClean="0"/>
              <a:t>语</a:t>
            </a:r>
            <a:r>
              <a:rPr lang="en-US" altLang="zh-CN" dirty="0" smtClean="0"/>
              <a:t>	</a:t>
            </a:r>
            <a:r>
              <a:rPr lang="zh-CN" altLang="en-US" dirty="0" smtClean="0"/>
              <a:t>言</a:t>
            </a:r>
            <a:r>
              <a:rPr lang="zh-CN" altLang="en-US" dirty="0"/>
              <a:t>和</a:t>
            </a:r>
            <a:r>
              <a:rPr lang="zh-CN" altLang="en-US" dirty="0" smtClean="0"/>
              <a:t>认知</a:t>
            </a:r>
            <a:r>
              <a:rPr lang="zh-CN" altLang="en-US" dirty="0"/>
              <a:t>障碍评估和治疗。</a:t>
            </a:r>
            <a:endParaRPr lang="en-US" altLang="zh-CN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8205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650" y="-698857"/>
            <a:ext cx="12374879" cy="25521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197369"/>
            <a:ext cx="10515600" cy="1325563"/>
          </a:xfrm>
        </p:spPr>
        <p:txBody>
          <a:bodyPr/>
          <a:lstStyle/>
          <a:p>
            <a:pPr algn="ctr"/>
            <a:r>
              <a:rPr lang="en-US" dirty="0" smtClean="0"/>
              <a:t>Tim </a:t>
            </a:r>
            <a:r>
              <a:rPr lang="en-US" dirty="0" err="1" smtClean="0"/>
              <a:t>Josten</a:t>
            </a:r>
            <a:r>
              <a:rPr lang="en-US" dirty="0" smtClean="0"/>
              <a:t> </a:t>
            </a:r>
            <a:r>
              <a:rPr lang="en-US" altLang="zh-CN" dirty="0" smtClean="0"/>
              <a:t>PT </a:t>
            </a:r>
            <a:r>
              <a:rPr lang="zh-CN" altLang="en-US" dirty="0" smtClean="0"/>
              <a:t>主任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6700" y="3060065"/>
            <a:ext cx="3276600" cy="963295"/>
          </a:xfrm>
        </p:spPr>
        <p:txBody>
          <a:bodyPr/>
          <a:lstStyle/>
          <a:p>
            <a:r>
              <a:rPr lang="en-US" dirty="0" smtClean="0"/>
              <a:t>PT director Video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7533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059" y="-508293"/>
            <a:ext cx="12374879" cy="25521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155804"/>
            <a:ext cx="10515600" cy="1325563"/>
          </a:xfrm>
        </p:spPr>
        <p:txBody>
          <a:bodyPr/>
          <a:lstStyle/>
          <a:p>
            <a:pPr algn="ctr"/>
            <a:r>
              <a:rPr lang="en-US" dirty="0" smtClean="0"/>
              <a:t>Kate Wilson </a:t>
            </a:r>
            <a:r>
              <a:rPr lang="zh-CN" altLang="en-US" dirty="0" smtClean="0"/>
              <a:t>语言和语音治疗师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3509645"/>
            <a:ext cx="5707380" cy="902335"/>
          </a:xfrm>
        </p:spPr>
        <p:txBody>
          <a:bodyPr/>
          <a:lstStyle/>
          <a:p>
            <a:r>
              <a:rPr lang="en-US" dirty="0" smtClean="0"/>
              <a:t>Speech Therapy Video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8780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051" y="-402002"/>
            <a:ext cx="12374879" cy="25521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133554"/>
            <a:ext cx="10515600" cy="1325563"/>
          </a:xfrm>
        </p:spPr>
        <p:txBody>
          <a:bodyPr/>
          <a:lstStyle/>
          <a:p>
            <a:pPr algn="ctr"/>
            <a:r>
              <a:rPr lang="en-US" dirty="0" smtClean="0"/>
              <a:t>Elizabeth Harlan,</a:t>
            </a:r>
            <a:r>
              <a:rPr lang="zh-CN" altLang="en-US" dirty="0" smtClean="0"/>
              <a:t> </a:t>
            </a:r>
            <a:r>
              <a:rPr lang="zh-CN" altLang="en-US" dirty="0"/>
              <a:t>护士个案经</a:t>
            </a:r>
            <a:r>
              <a:rPr lang="zh-CN" altLang="en-US" dirty="0" smtClean="0"/>
              <a:t>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50720" y="3444239"/>
            <a:ext cx="9403080" cy="2732723"/>
          </a:xfrm>
        </p:spPr>
        <p:txBody>
          <a:bodyPr/>
          <a:lstStyle/>
          <a:p>
            <a:r>
              <a:rPr lang="en-US" dirty="0" smtClean="0"/>
              <a:t>Social Worker Video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9987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439" y="-251160"/>
            <a:ext cx="12374879" cy="25521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392" y="203490"/>
            <a:ext cx="10515600" cy="1325563"/>
          </a:xfrm>
        </p:spPr>
        <p:txBody>
          <a:bodyPr/>
          <a:lstStyle/>
          <a:p>
            <a:pPr algn="ctr"/>
            <a:r>
              <a:rPr lang="zh-CN" altLang="en-US" dirty="0"/>
              <a:t>康复</a:t>
            </a:r>
            <a:r>
              <a:rPr lang="zh-CN" altLang="en-US" dirty="0" smtClean="0"/>
              <a:t>团队成员（继续）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6183" y="2850809"/>
            <a:ext cx="10311809" cy="4114247"/>
          </a:xfrm>
        </p:spPr>
        <p:txBody>
          <a:bodyPr>
            <a:normAutofit/>
          </a:bodyPr>
          <a:lstStyle/>
          <a:p>
            <a:r>
              <a:rPr lang="zh-CN" altLang="en-US" dirty="0"/>
              <a:t>老年急性期 康复（</a:t>
            </a:r>
            <a:r>
              <a:rPr lang="en-US" altLang="zh-CN" dirty="0"/>
              <a:t>acute rehab.)</a:t>
            </a:r>
            <a:r>
              <a:rPr lang="zh-CN" altLang="en-US" dirty="0" smtClean="0"/>
              <a:t>团</a:t>
            </a:r>
            <a:r>
              <a:rPr lang="zh-CN" altLang="en-US" dirty="0"/>
              <a:t>队的成员（继续） </a:t>
            </a:r>
            <a:r>
              <a:rPr lang="zh-CN" altLang="en-US" dirty="0" smtClean="0"/>
              <a:t>：</a:t>
            </a:r>
            <a:endParaRPr lang="en-US" altLang="zh-CN" dirty="0"/>
          </a:p>
          <a:p>
            <a:pPr marL="457200" lvl="1" indent="0">
              <a:buNone/>
            </a:pPr>
            <a:r>
              <a:rPr lang="en-US" altLang="zh-CN" dirty="0" smtClean="0"/>
              <a:t>	8.</a:t>
            </a:r>
            <a:r>
              <a:rPr lang="zh-CN" altLang="en-US" dirty="0" smtClean="0"/>
              <a:t> 个案经理 </a:t>
            </a:r>
            <a:r>
              <a:rPr lang="zh-CN" altLang="en-US" dirty="0" smtClean="0"/>
              <a:t>：</a:t>
            </a:r>
            <a:r>
              <a:rPr lang="zh-CN" altLang="en-US" dirty="0" smtClean="0"/>
              <a:t>协调整个团队，入院前，中和后与病人和</a:t>
            </a:r>
            <a:r>
              <a:rPr lang="zh-CN" altLang="en-US" dirty="0" smtClean="0"/>
              <a:t>家属</a:t>
            </a:r>
            <a:r>
              <a:rPr lang="zh-CN" altLang="en-US" dirty="0" smtClean="0"/>
              <a:t>沟通</a:t>
            </a:r>
            <a:r>
              <a:rPr lang="zh-CN" altLang="en-US" dirty="0" smtClean="0"/>
              <a:t>，</a:t>
            </a:r>
            <a:r>
              <a:rPr lang="en-US" altLang="zh-CN" dirty="0" smtClean="0"/>
              <a:t>	</a:t>
            </a:r>
            <a:r>
              <a:rPr lang="zh-CN" altLang="en-US" dirty="0" smtClean="0"/>
              <a:t>安</a:t>
            </a:r>
            <a:r>
              <a:rPr lang="zh-CN" altLang="en-US" dirty="0" smtClean="0"/>
              <a:t>排家护教育，协助家庭环境改造和辅助器材的安置</a:t>
            </a:r>
            <a:r>
              <a:rPr lang="zh-CN" altLang="en-US" dirty="0" smtClean="0"/>
              <a:t>。出</a:t>
            </a:r>
            <a:r>
              <a:rPr lang="zh-CN" altLang="en-US" dirty="0" smtClean="0"/>
              <a:t>院</a:t>
            </a:r>
            <a:r>
              <a:rPr lang="zh-CN" altLang="en-US" dirty="0" smtClean="0"/>
              <a:t>后</a:t>
            </a:r>
            <a:r>
              <a:rPr lang="en-US" altLang="zh-CN" dirty="0" smtClean="0"/>
              <a:t>	</a:t>
            </a:r>
            <a:r>
              <a:rPr lang="zh-CN" altLang="en-US" dirty="0" smtClean="0"/>
              <a:t>家</a:t>
            </a:r>
            <a:r>
              <a:rPr lang="zh-CN" altLang="en-US" dirty="0" smtClean="0"/>
              <a:t>庭或</a:t>
            </a:r>
            <a:r>
              <a:rPr lang="zh-CN" altLang="en-US" dirty="0"/>
              <a:t>门诊</a:t>
            </a:r>
            <a:r>
              <a:rPr lang="zh-CN" altLang="en-US" dirty="0" smtClean="0"/>
              <a:t>康复治疗，和各科医生复查。</a:t>
            </a:r>
            <a:endParaRPr lang="en-US" altLang="zh-CN" dirty="0" smtClean="0"/>
          </a:p>
          <a:p>
            <a:pPr marL="457200" lvl="1" indent="0">
              <a:buNone/>
            </a:pPr>
            <a:r>
              <a:rPr lang="en-US" altLang="zh-CN" dirty="0" smtClean="0"/>
              <a:t>	9.</a:t>
            </a:r>
            <a:r>
              <a:rPr lang="zh-CN" altLang="en-US" dirty="0" smtClean="0"/>
              <a:t> 社工 </a:t>
            </a:r>
            <a:r>
              <a:rPr lang="zh-CN" altLang="en-US" dirty="0" smtClean="0"/>
              <a:t>：</a:t>
            </a:r>
            <a:r>
              <a:rPr lang="zh-CN" altLang="en-US" dirty="0"/>
              <a:t>辅助病人融入家庭和社会，提供病人医保</a:t>
            </a:r>
            <a:r>
              <a:rPr lang="zh-CN" altLang="en-US" dirty="0" smtClean="0"/>
              <a:t>，就</a:t>
            </a:r>
            <a:r>
              <a:rPr lang="zh-CN" altLang="en-US" dirty="0"/>
              <a:t>业</a:t>
            </a:r>
            <a:r>
              <a:rPr lang="zh-CN" altLang="en-US" dirty="0" smtClean="0"/>
              <a:t>，社</a:t>
            </a:r>
            <a:r>
              <a:rPr lang="zh-CN" altLang="en-US" dirty="0"/>
              <a:t>区</a:t>
            </a:r>
            <a:r>
              <a:rPr lang="zh-CN" altLang="en-US" dirty="0" smtClean="0"/>
              <a:t>资</a:t>
            </a:r>
            <a:r>
              <a:rPr lang="en-US" altLang="zh-CN" dirty="0" smtClean="0"/>
              <a:t>	</a:t>
            </a:r>
            <a:r>
              <a:rPr lang="zh-CN" altLang="en-US" dirty="0" smtClean="0"/>
              <a:t>源</a:t>
            </a:r>
            <a:r>
              <a:rPr lang="zh-CN" altLang="en-US" dirty="0"/>
              <a:t>及交通资询。</a:t>
            </a:r>
            <a:endParaRPr lang="en-US" altLang="zh-CN" dirty="0"/>
          </a:p>
          <a:p>
            <a:pPr marL="457200" lvl="1" indent="0">
              <a:buNone/>
            </a:pPr>
            <a:r>
              <a:rPr lang="en-US" altLang="zh-CN" dirty="0" smtClean="0"/>
              <a:t>	10.</a:t>
            </a:r>
            <a:r>
              <a:rPr lang="zh-CN" altLang="en-US" dirty="0" smtClean="0"/>
              <a:t> 临床心理学家：诊治认知，情绪，行为和社交等智能障碍，提</a:t>
            </a:r>
            <a:r>
              <a:rPr lang="en-US" altLang="zh-CN" dirty="0" smtClean="0"/>
              <a:t>	</a:t>
            </a:r>
            <a:r>
              <a:rPr lang="zh-CN" altLang="en-US" dirty="0" smtClean="0"/>
              <a:t>供复职前智能和心理评估，</a:t>
            </a:r>
            <a:r>
              <a:rPr lang="zh-CN" altLang="en-US" dirty="0"/>
              <a:t>预测是否能胜任以前</a:t>
            </a:r>
            <a:r>
              <a:rPr lang="zh-CN" altLang="en-US" dirty="0" smtClean="0"/>
              <a:t>的工</a:t>
            </a:r>
            <a:r>
              <a:rPr lang="zh-CN" altLang="en-US" dirty="0"/>
              <a:t>作</a:t>
            </a:r>
            <a:r>
              <a:rPr lang="zh-CN" altLang="en-US" dirty="0" smtClean="0"/>
              <a:t>。</a:t>
            </a:r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3854851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440" y="-578388"/>
            <a:ext cx="12374879" cy="25521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1285"/>
            <a:ext cx="10515600" cy="1325563"/>
          </a:xfrm>
        </p:spPr>
        <p:txBody>
          <a:bodyPr/>
          <a:lstStyle/>
          <a:p>
            <a:pPr algn="ctr"/>
            <a:r>
              <a:rPr lang="zh-CN" altLang="en-US" dirty="0" smtClean="0"/>
              <a:t>讲座简介</a:t>
            </a:r>
            <a:r>
              <a:rPr lang="en-US" altLang="zh-CN" dirty="0"/>
              <a:t/>
            </a:r>
            <a:br>
              <a:rPr lang="en-US" altLang="zh-CN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50745"/>
            <a:ext cx="10515600" cy="4351338"/>
          </a:xfrm>
        </p:spPr>
        <p:txBody>
          <a:bodyPr>
            <a:normAutofit/>
          </a:bodyPr>
          <a:lstStyle/>
          <a:p>
            <a:r>
              <a:rPr lang="zh-CN" altLang="en-US" dirty="0" smtClean="0"/>
              <a:t>凯莎</a:t>
            </a:r>
            <a:r>
              <a:rPr lang="zh-CN" altLang="en-US" dirty="0"/>
              <a:t>康</a:t>
            </a:r>
            <a:r>
              <a:rPr lang="zh-CN" altLang="en-US" dirty="0" smtClean="0"/>
              <a:t>复医疗营转程序和团体合作：</a:t>
            </a:r>
            <a:endParaRPr lang="en-US" altLang="zh-CN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zh-CN" altLang="en-US" dirty="0" smtClean="0"/>
              <a:t>团体合作</a:t>
            </a:r>
            <a:endParaRPr lang="en-US" altLang="zh-CN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zh-CN" altLang="en-US" dirty="0" smtClean="0"/>
              <a:t>康复医生的任务</a:t>
            </a:r>
            <a:endParaRPr lang="en-US" altLang="zh-CN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zh-CN" altLang="en-US" dirty="0" smtClean="0"/>
              <a:t>其它团员的任务</a:t>
            </a:r>
            <a:endParaRPr lang="en-US" altLang="zh-CN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zh-CN" altLang="en-US" dirty="0" smtClean="0"/>
              <a:t>各团员对工作的介绍</a:t>
            </a:r>
            <a:endParaRPr lang="en-US" altLang="zh-CN" dirty="0"/>
          </a:p>
          <a:p>
            <a:pPr marL="342900" lvl="1" indent="-342900">
              <a:spcBef>
                <a:spcPts val="1000"/>
              </a:spcBef>
            </a:pPr>
            <a:r>
              <a:rPr lang="zh-CN" altLang="en-US" dirty="0" smtClean="0"/>
              <a:t>康复病人的良好恢复鉴证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3661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440" y="-450101"/>
            <a:ext cx="12374879" cy="25521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0" y="205157"/>
            <a:ext cx="10515600" cy="1325563"/>
          </a:xfrm>
        </p:spPr>
        <p:txBody>
          <a:bodyPr/>
          <a:lstStyle/>
          <a:p>
            <a:pPr algn="ctr"/>
            <a:r>
              <a:rPr lang="zh-CN" altLang="en-US" dirty="0"/>
              <a:t>康复团队</a:t>
            </a:r>
            <a:r>
              <a:rPr lang="zh-CN" altLang="en-US" dirty="0" smtClean="0"/>
              <a:t>成员（继续）</a:t>
            </a:r>
            <a:r>
              <a:rPr lang="en-US" altLang="zh-CN" dirty="0"/>
              <a:t/>
            </a:r>
            <a:br>
              <a:rPr lang="en-US" altLang="zh-CN" dirty="0"/>
            </a:br>
            <a:r>
              <a:rPr lang="en-US" altLang="zh-CN" dirty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875550"/>
            <a:ext cx="10515600" cy="4351338"/>
          </a:xfrm>
        </p:spPr>
        <p:txBody>
          <a:bodyPr>
            <a:normAutofit/>
          </a:bodyPr>
          <a:lstStyle/>
          <a:p>
            <a:r>
              <a:rPr lang="zh-CN" altLang="en-US" dirty="0"/>
              <a:t>老年急性</a:t>
            </a:r>
            <a:r>
              <a:rPr lang="zh-CN" altLang="en-US" dirty="0" smtClean="0"/>
              <a:t>期康</a:t>
            </a:r>
            <a:r>
              <a:rPr lang="zh-CN" altLang="en-US" dirty="0"/>
              <a:t>复（</a:t>
            </a:r>
            <a:r>
              <a:rPr lang="en-US" altLang="zh-CN" dirty="0"/>
              <a:t>acute rehab.)</a:t>
            </a:r>
            <a:r>
              <a:rPr lang="zh-CN" altLang="en-US" dirty="0" smtClean="0"/>
              <a:t>团</a:t>
            </a:r>
            <a:r>
              <a:rPr lang="zh-CN" altLang="en-US" dirty="0"/>
              <a:t>队的成员（继续） </a:t>
            </a:r>
            <a:r>
              <a:rPr lang="zh-CN" altLang="en-US" dirty="0" smtClean="0"/>
              <a:t>：</a:t>
            </a:r>
            <a:endParaRPr lang="en-US" altLang="zh-CN" dirty="0" smtClean="0"/>
          </a:p>
          <a:p>
            <a:pPr marL="457200" lvl="1" indent="0">
              <a:buNone/>
            </a:pPr>
            <a:r>
              <a:rPr lang="en-US" altLang="zh-CN" dirty="0" smtClean="0"/>
              <a:t>11.</a:t>
            </a:r>
            <a:r>
              <a:rPr lang="zh-CN" altLang="en-US" dirty="0" smtClean="0"/>
              <a:t> 营养师</a:t>
            </a:r>
            <a:r>
              <a:rPr lang="zh-CN" altLang="en-US" dirty="0"/>
              <a:t>：评估</a:t>
            </a:r>
            <a:r>
              <a:rPr lang="zh-CN" altLang="en-US" dirty="0" smtClean="0"/>
              <a:t>营养状况，</a:t>
            </a:r>
            <a:r>
              <a:rPr lang="zh-CN" altLang="en-US" dirty="0"/>
              <a:t>针对吞咽功能</a:t>
            </a:r>
            <a:r>
              <a:rPr lang="zh-CN" altLang="en-US" dirty="0" smtClean="0"/>
              <a:t>设计饮食</a:t>
            </a:r>
            <a:r>
              <a:rPr lang="zh-CN" altLang="en-US" dirty="0"/>
              <a:t>。</a:t>
            </a:r>
            <a:r>
              <a:rPr lang="zh-CN" altLang="en-US" dirty="0" smtClean="0"/>
              <a:t>管饲营养，肠外营养</a:t>
            </a:r>
            <a:r>
              <a:rPr lang="zh-CN" altLang="en-US" dirty="0"/>
              <a:t>，</a:t>
            </a:r>
            <a:r>
              <a:rPr lang="zh-CN" altLang="en-US" dirty="0" smtClean="0"/>
              <a:t>及营养和饮食教育。</a:t>
            </a:r>
            <a:endParaRPr lang="en-US" altLang="zh-CN" dirty="0" smtClean="0"/>
          </a:p>
          <a:p>
            <a:pPr marL="457200" lvl="1" indent="0">
              <a:buNone/>
            </a:pPr>
            <a:r>
              <a:rPr lang="en-US" altLang="zh-CN" dirty="0" smtClean="0"/>
              <a:t>12.</a:t>
            </a:r>
            <a:r>
              <a:rPr lang="zh-CN" altLang="en-US" dirty="0" smtClean="0"/>
              <a:t> 呼吸治疗师：监测肺功能，肺清理，肺功能康复治疗。</a:t>
            </a:r>
            <a:endParaRPr lang="en-US" altLang="zh-CN" dirty="0" smtClean="0"/>
          </a:p>
          <a:p>
            <a:pPr marL="457200" lvl="1" indent="0">
              <a:buNone/>
            </a:pPr>
            <a:r>
              <a:rPr lang="en-US" altLang="zh-CN" dirty="0" smtClean="0"/>
              <a:t>13.</a:t>
            </a:r>
            <a:r>
              <a:rPr lang="zh-CN" altLang="en-US" dirty="0" smtClean="0"/>
              <a:t> 药剂师： 药物分配，监查和资询。</a:t>
            </a:r>
            <a:endParaRPr lang="en-US" altLang="zh-CN" dirty="0" smtClean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931888" y="1297172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69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440" y="-453056"/>
            <a:ext cx="12374879" cy="25521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160" y="193813"/>
            <a:ext cx="10515600" cy="1325563"/>
          </a:xfrm>
        </p:spPr>
        <p:txBody>
          <a:bodyPr/>
          <a:lstStyle/>
          <a:p>
            <a:pPr algn="ctr"/>
            <a:r>
              <a:rPr lang="zh-CN" altLang="en-US" dirty="0"/>
              <a:t>康复团队</a:t>
            </a:r>
            <a:r>
              <a:rPr lang="zh-CN" altLang="en-US" dirty="0" smtClean="0"/>
              <a:t>成员（</a:t>
            </a:r>
            <a:r>
              <a:rPr lang="zh-CN" altLang="en-US" dirty="0"/>
              <a:t>继续</a:t>
            </a:r>
            <a:r>
              <a:rPr lang="zh-CN" altLang="en-US" dirty="0" smtClean="0"/>
              <a:t>）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621495"/>
            <a:ext cx="10515600" cy="4351338"/>
          </a:xfrm>
        </p:spPr>
        <p:txBody>
          <a:bodyPr/>
          <a:lstStyle/>
          <a:p>
            <a:r>
              <a:rPr lang="zh-CN" altLang="en-US" dirty="0"/>
              <a:t>老年急性期 （</a:t>
            </a:r>
            <a:r>
              <a:rPr lang="en-US" altLang="zh-CN" dirty="0"/>
              <a:t>acute rehab.) </a:t>
            </a:r>
            <a:r>
              <a:rPr lang="zh-CN" altLang="en-US" dirty="0"/>
              <a:t>康复团队的成员（继续） </a:t>
            </a:r>
            <a:r>
              <a:rPr lang="zh-CN" altLang="en-US" dirty="0" smtClean="0"/>
              <a:t>：</a:t>
            </a:r>
            <a:endParaRPr lang="en-US" altLang="zh-CN" dirty="0" smtClean="0"/>
          </a:p>
          <a:p>
            <a:pPr marL="457200" lvl="1" indent="0">
              <a:buNone/>
            </a:pPr>
            <a:r>
              <a:rPr lang="en-US" altLang="zh-CN" dirty="0" smtClean="0"/>
              <a:t>14.</a:t>
            </a:r>
            <a:r>
              <a:rPr lang="zh-CN" altLang="en-US" dirty="0" smtClean="0"/>
              <a:t> </a:t>
            </a:r>
            <a:r>
              <a:rPr lang="zh-CN" altLang="en-US" dirty="0"/>
              <a:t>娱乐治疗师：提供和残障功能相符社区活动及社交网，提高社交能力，提高和丰富生活内容。</a:t>
            </a:r>
            <a:endParaRPr lang="en-US" altLang="zh-CN" dirty="0"/>
          </a:p>
          <a:p>
            <a:pPr marL="457200" lvl="1" indent="0">
              <a:buNone/>
            </a:pPr>
            <a:r>
              <a:rPr lang="en-US" altLang="zh-CN" dirty="0" smtClean="0"/>
              <a:t>15.</a:t>
            </a:r>
            <a:r>
              <a:rPr lang="zh-CN" altLang="en-US" dirty="0" smtClean="0"/>
              <a:t> </a:t>
            </a:r>
            <a:r>
              <a:rPr lang="zh-CN" altLang="en-US" dirty="0"/>
              <a:t>残疾运动咨询师：辅导残疾运动项目，提供社区残疾运动社交网。</a:t>
            </a:r>
            <a:endParaRPr lang="en-US" altLang="zh-CN" dirty="0"/>
          </a:p>
          <a:p>
            <a:pPr marL="457200" lvl="1" indent="0">
              <a:buNone/>
            </a:pPr>
            <a:r>
              <a:rPr lang="en-US" altLang="zh-CN" dirty="0"/>
              <a:t>16.</a:t>
            </a:r>
            <a:r>
              <a:rPr lang="zh-CN" altLang="en-US" dirty="0"/>
              <a:t> 医疗器材协调员：辅助个案经理 ，病人和家属与保险公司合作。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2613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702" y="-577080"/>
            <a:ext cx="12374879" cy="25521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7900" y="-126491"/>
            <a:ext cx="10515600" cy="1325563"/>
          </a:xfrm>
        </p:spPr>
        <p:txBody>
          <a:bodyPr/>
          <a:lstStyle/>
          <a:p>
            <a:pPr algn="ctr"/>
            <a:r>
              <a:rPr lang="zh-CN" altLang="en-US" dirty="0"/>
              <a:t>康复临</a:t>
            </a:r>
            <a:r>
              <a:rPr lang="zh-CN" altLang="en-US" dirty="0" smtClean="0"/>
              <a:t>床</a:t>
            </a:r>
            <a:r>
              <a:rPr lang="zh-CN" altLang="en-US" dirty="0"/>
              <a:t>仪</a:t>
            </a:r>
            <a:r>
              <a:rPr lang="zh-CN" altLang="en-US" dirty="0" smtClean="0"/>
              <a:t>器</a:t>
            </a:r>
            <a:r>
              <a:rPr lang="zh-CN" altLang="en-US" dirty="0" smtClean="0"/>
              <a:t>应用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467100" y="3817620"/>
            <a:ext cx="4922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Rehab Modalities Video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22566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829" y="-334668"/>
            <a:ext cx="12374879" cy="25521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6800"/>
            <a:ext cx="10515600" cy="1325563"/>
          </a:xfrm>
        </p:spPr>
        <p:txBody>
          <a:bodyPr/>
          <a:lstStyle/>
          <a:p>
            <a:pPr algn="ctr"/>
            <a:r>
              <a:rPr lang="zh-CN" altLang="en-US" dirty="0"/>
              <a:t>康复</a:t>
            </a:r>
            <a:r>
              <a:rPr lang="zh-CN" altLang="en-US" dirty="0" smtClean="0"/>
              <a:t>团队会议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6760" y="2686336"/>
            <a:ext cx="10515600" cy="4351338"/>
          </a:xfrm>
        </p:spPr>
        <p:txBody>
          <a:bodyPr/>
          <a:lstStyle/>
          <a:p>
            <a:r>
              <a:rPr lang="zh-CN" altLang="en-US" dirty="0" smtClean="0"/>
              <a:t>会议</a:t>
            </a:r>
            <a:r>
              <a:rPr lang="zh-CN" altLang="en-US" dirty="0"/>
              <a:t>日程</a:t>
            </a:r>
            <a:r>
              <a:rPr lang="zh-CN" altLang="en-US" dirty="0" smtClean="0"/>
              <a:t>：康复医生主会，入院后每</a:t>
            </a:r>
            <a:r>
              <a:rPr lang="en-US" altLang="zh-CN" dirty="0" smtClean="0"/>
              <a:t>7</a:t>
            </a:r>
            <a:r>
              <a:rPr lang="zh-CN" altLang="en-US" dirty="0" smtClean="0"/>
              <a:t>天</a:t>
            </a:r>
            <a:endParaRPr lang="en-US" altLang="zh-CN" dirty="0" smtClean="0"/>
          </a:p>
          <a:p>
            <a:pPr marL="914400" lvl="1" indent="-457200">
              <a:buFont typeface="+mj-lt"/>
              <a:buAutoNum type="arabicPeriod"/>
            </a:pPr>
            <a:r>
              <a:rPr lang="zh-CN" altLang="en-US" dirty="0" smtClean="0"/>
              <a:t> 护士及各治疗师汇报病人康复达标进展情况：</a:t>
            </a:r>
            <a:r>
              <a:rPr lang="en-US" altLang="zh-CN" dirty="0" smtClean="0"/>
              <a:t>FIM</a:t>
            </a:r>
          </a:p>
          <a:p>
            <a:pPr marL="914400" lvl="1" indent="-457200">
              <a:buFont typeface="+mj-lt"/>
              <a:buAutoNum type="arabicPeriod"/>
            </a:pPr>
            <a:r>
              <a:rPr lang="zh-CN" altLang="en-US" dirty="0" smtClean="0"/>
              <a:t> 及时发现和处理病人康复治疗中的问题。</a:t>
            </a:r>
            <a:endParaRPr lang="en-US" altLang="zh-CN" dirty="0" smtClean="0"/>
          </a:p>
          <a:p>
            <a:pPr marL="914400" lvl="1" indent="-457200">
              <a:buFont typeface="+mj-lt"/>
              <a:buAutoNum type="arabicPeriod"/>
            </a:pPr>
            <a:r>
              <a:rPr lang="zh-CN" altLang="en-US" dirty="0" smtClean="0"/>
              <a:t> 根据反馈情况，重新评估病人</a:t>
            </a:r>
            <a:r>
              <a:rPr lang="zh-CN" altLang="en-US" dirty="0"/>
              <a:t>康复</a:t>
            </a:r>
            <a:r>
              <a:rPr lang="zh-CN" altLang="en-US" dirty="0" smtClean="0"/>
              <a:t>目标。</a:t>
            </a:r>
            <a:endParaRPr lang="en-US" altLang="zh-CN" dirty="0" smtClean="0"/>
          </a:p>
          <a:p>
            <a:pPr marL="914400" lvl="1" indent="-457200">
              <a:buFont typeface="+mj-lt"/>
              <a:buAutoNum type="arabicPeriod"/>
            </a:pPr>
            <a:r>
              <a:rPr lang="en-US" altLang="zh-CN" dirty="0" smtClean="0"/>
              <a:t> </a:t>
            </a:r>
            <a:r>
              <a:rPr lang="zh-CN" altLang="en-US" dirty="0" smtClean="0"/>
              <a:t>监控修整后的疗程进展。</a:t>
            </a:r>
            <a:endParaRPr lang="en-US" altLang="zh-CN" dirty="0" smtClean="0"/>
          </a:p>
          <a:p>
            <a:pPr marL="914400" lvl="1" indent="-457200">
              <a:buFont typeface="+mj-lt"/>
              <a:buAutoNum type="arabicPeriod"/>
            </a:pPr>
            <a:r>
              <a:rPr lang="zh-CN" altLang="en-US" dirty="0" smtClean="0"/>
              <a:t> 以病人为中心：医，护和治疗师的康复</a:t>
            </a:r>
            <a:r>
              <a:rPr lang="zh-CN" altLang="en-US" dirty="0"/>
              <a:t>教育课，病人互助组，病人探视组。</a:t>
            </a:r>
            <a:endParaRPr lang="en-US" altLang="zh-CN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7651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347" y="-365727"/>
            <a:ext cx="12374879" cy="25521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1240" y="230808"/>
            <a:ext cx="10515600" cy="1325563"/>
          </a:xfrm>
        </p:spPr>
        <p:txBody>
          <a:bodyPr/>
          <a:lstStyle/>
          <a:p>
            <a:pPr algn="ctr"/>
            <a:r>
              <a:rPr lang="zh-CN" altLang="en-US" dirty="0" smtClean="0"/>
              <a:t>康复圆你回家梦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6948" y="2587625"/>
            <a:ext cx="10515600" cy="4351338"/>
          </a:xfrm>
        </p:spPr>
        <p:txBody>
          <a:bodyPr>
            <a:normAutofit/>
          </a:bodyPr>
          <a:lstStyle/>
          <a:p>
            <a:r>
              <a:rPr lang="zh-CN" altLang="en-US" dirty="0" smtClean="0"/>
              <a:t>决定老年康复病人是否可以回家的主要因素是：</a:t>
            </a:r>
            <a:endParaRPr lang="en-US" altLang="zh-CN" dirty="0" smtClean="0"/>
          </a:p>
          <a:p>
            <a:pPr marL="971550" lvl="1" indent="-514350">
              <a:buFont typeface="+mj-lt"/>
              <a:buAutoNum type="arabicPeriod"/>
            </a:pPr>
            <a:r>
              <a:rPr lang="zh-CN" altLang="en-US" dirty="0" smtClean="0"/>
              <a:t>病人：智力和自理能力。</a:t>
            </a:r>
            <a:endParaRPr lang="en-US" altLang="zh-CN" dirty="0" smtClean="0"/>
          </a:p>
          <a:p>
            <a:pPr marL="971550" lvl="1" indent="-514350">
              <a:buFont typeface="+mj-lt"/>
              <a:buAutoNum type="arabicPeriod"/>
            </a:pPr>
            <a:r>
              <a:rPr lang="zh-CN" altLang="en-US" dirty="0" smtClean="0"/>
              <a:t>环境：能否进入和使用家里的重要生活区， 无障碍通道。</a:t>
            </a:r>
            <a:endParaRPr lang="en-US" altLang="zh-CN" dirty="0" smtClean="0"/>
          </a:p>
          <a:p>
            <a:pPr marL="971550" lvl="1" indent="-514350">
              <a:buFont typeface="+mj-lt"/>
              <a:buAutoNum type="arabicPeriod"/>
            </a:pPr>
            <a:r>
              <a:rPr lang="zh-CN" altLang="en-US" dirty="0" smtClean="0"/>
              <a:t>护理：在日常生活上是否有社会和家庭的帮助，一直到能自理为止。</a:t>
            </a:r>
            <a:endParaRPr lang="en-US" altLang="zh-CN" dirty="0" smtClean="0"/>
          </a:p>
          <a:p>
            <a:pPr marL="971550" lvl="1" indent="-514350">
              <a:buFont typeface="+mj-lt"/>
              <a:buAutoNum type="arabicPeriod"/>
            </a:pPr>
            <a:r>
              <a:rPr lang="zh-CN" altLang="en-US" dirty="0" smtClean="0"/>
              <a:t>财力：支付家庭护理，康复治疗，及康复功能辅助器。</a:t>
            </a:r>
            <a:endParaRPr lang="en-US" altLang="zh-CN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7824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440" y="-247163"/>
            <a:ext cx="12374879" cy="25521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4830"/>
            <a:ext cx="10515600" cy="1325563"/>
          </a:xfrm>
        </p:spPr>
        <p:txBody>
          <a:bodyPr/>
          <a:lstStyle/>
          <a:p>
            <a:pPr algn="ctr"/>
            <a:r>
              <a:rPr lang="zh-CN" altLang="en-US" dirty="0"/>
              <a:t>康复圆你回家梦</a:t>
            </a:r>
            <a:r>
              <a:rPr lang="zh-CN" altLang="en-US" dirty="0" smtClean="0"/>
              <a:t>（</a:t>
            </a:r>
            <a:r>
              <a:rPr lang="zh-CN" altLang="en-US" dirty="0"/>
              <a:t>继续</a:t>
            </a:r>
            <a:r>
              <a:rPr lang="zh-CN" altLang="en-US" dirty="0" smtClean="0"/>
              <a:t>）</a:t>
            </a:r>
            <a:r>
              <a:rPr lang="en-US" altLang="zh-CN" dirty="0"/>
              <a:t/>
            </a:r>
            <a:br>
              <a:rPr lang="en-US" altLang="zh-CN" dirty="0"/>
            </a:br>
            <a:r>
              <a:rPr lang="en-US" altLang="zh-CN" dirty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3079" y="2579856"/>
            <a:ext cx="10840721" cy="3841264"/>
          </a:xfrm>
        </p:spPr>
        <p:txBody>
          <a:bodyPr>
            <a:normAutofit/>
          </a:bodyPr>
          <a:lstStyle/>
          <a:p>
            <a:r>
              <a:rPr lang="zh-CN" altLang="en-US" dirty="0"/>
              <a:t>康复圆你回家梦</a:t>
            </a:r>
            <a:r>
              <a:rPr lang="zh-CN" altLang="en-US" dirty="0" smtClean="0"/>
              <a:t>（继</a:t>
            </a:r>
            <a:r>
              <a:rPr lang="zh-CN" altLang="en-US" dirty="0"/>
              <a:t>续</a:t>
            </a:r>
            <a:r>
              <a:rPr lang="zh-CN" altLang="en-US" dirty="0" smtClean="0"/>
              <a:t>）</a:t>
            </a:r>
            <a:endParaRPr lang="en-US" altLang="zh-CN" dirty="0"/>
          </a:p>
          <a:p>
            <a:pPr marL="457200" lvl="1" indent="0">
              <a:buNone/>
            </a:pPr>
            <a:r>
              <a:rPr lang="en-US" altLang="zh-CN" dirty="0" smtClean="0"/>
              <a:t>5. </a:t>
            </a:r>
            <a:r>
              <a:rPr lang="zh-CN" altLang="en-US" dirty="0" smtClean="0"/>
              <a:t>降低重新入院最重要的是：家护人员的实习培训，出院后医生对病人的监护，和</a:t>
            </a:r>
            <a:r>
              <a:rPr lang="en-US" altLang="zh-CN" dirty="0" smtClean="0"/>
              <a:t>PT/OT/SLT</a:t>
            </a:r>
            <a:r>
              <a:rPr lang="zh-CN" altLang="en-US" dirty="0" smtClean="0"/>
              <a:t>治疗的强度。凯撒</a:t>
            </a:r>
            <a:r>
              <a:rPr lang="en-US" altLang="zh-CN" dirty="0" smtClean="0"/>
              <a:t>30</a:t>
            </a:r>
            <a:r>
              <a:rPr lang="zh-CN" altLang="en-US" dirty="0" smtClean="0"/>
              <a:t>天重新入院率</a:t>
            </a:r>
            <a:r>
              <a:rPr lang="en-US" altLang="zh-CN" dirty="0" smtClean="0"/>
              <a:t>10%</a:t>
            </a:r>
            <a:r>
              <a:rPr lang="zh-CN" altLang="en-US" dirty="0" smtClean="0"/>
              <a:t>， </a:t>
            </a:r>
            <a:r>
              <a:rPr lang="en-US" altLang="zh-CN" dirty="0" smtClean="0"/>
              <a:t>90</a:t>
            </a:r>
            <a:r>
              <a:rPr lang="zh-CN" altLang="en-US" dirty="0" smtClean="0"/>
              <a:t>天后仍然在社区</a:t>
            </a:r>
            <a:r>
              <a:rPr lang="en-US" altLang="zh-CN" dirty="0" smtClean="0"/>
              <a:t>96%</a:t>
            </a:r>
            <a:r>
              <a:rPr lang="zh-CN" altLang="en-US" dirty="0" smtClean="0"/>
              <a:t>。</a:t>
            </a:r>
            <a:endParaRPr lang="en-US" altLang="zh-CN" dirty="0"/>
          </a:p>
          <a:p>
            <a:pPr marL="457200" lvl="1" indent="0">
              <a:buNone/>
            </a:pPr>
            <a:r>
              <a:rPr lang="en-US" altLang="zh-CN" dirty="0"/>
              <a:t>6</a:t>
            </a:r>
            <a:r>
              <a:rPr lang="en-US" altLang="zh-CN" dirty="0" smtClean="0"/>
              <a:t>. </a:t>
            </a:r>
            <a:r>
              <a:rPr lang="zh-CN" altLang="en-US" dirty="0" smtClean="0"/>
              <a:t>出</a:t>
            </a:r>
            <a:r>
              <a:rPr lang="zh-CN" altLang="en-US" dirty="0"/>
              <a:t>院前的家庭会议：医生主持，家护人员，康复团队</a:t>
            </a:r>
            <a:r>
              <a:rPr lang="zh-CN" altLang="en-US" dirty="0" smtClean="0"/>
              <a:t>。病人出</a:t>
            </a:r>
            <a:r>
              <a:rPr lang="zh-CN" altLang="en-US" dirty="0"/>
              <a:t>院手册</a:t>
            </a:r>
            <a:r>
              <a:rPr lang="zh-CN" altLang="en-US" dirty="0" smtClean="0"/>
              <a:t>。</a:t>
            </a:r>
            <a:endParaRPr lang="en-US" altLang="zh-CN" dirty="0"/>
          </a:p>
          <a:p>
            <a:pPr marL="457200" lvl="1" indent="0">
              <a:buNone/>
            </a:pPr>
            <a:r>
              <a:rPr lang="en-US" altLang="zh-CN" dirty="0"/>
              <a:t>7</a:t>
            </a:r>
            <a:r>
              <a:rPr lang="en-US" altLang="zh-CN" dirty="0" smtClean="0"/>
              <a:t>.</a:t>
            </a:r>
            <a:r>
              <a:rPr lang="zh-CN" altLang="en-US" dirty="0" smtClean="0"/>
              <a:t> </a:t>
            </a:r>
            <a:r>
              <a:rPr lang="zh-CN" altLang="en-US" dirty="0"/>
              <a:t>出院前个案经理：</a:t>
            </a:r>
            <a:r>
              <a:rPr lang="en-US" altLang="zh-CN" dirty="0"/>
              <a:t>OT</a:t>
            </a:r>
            <a:r>
              <a:rPr lang="zh-CN" altLang="en-US" dirty="0"/>
              <a:t>家境改造，医疗和康复仪器，家庭护士，治疗师，医生复查，医保联系</a:t>
            </a:r>
            <a:r>
              <a:rPr lang="zh-CN" altLang="en-US" dirty="0" smtClean="0"/>
              <a:t>。</a:t>
            </a:r>
            <a:endParaRPr lang="en-US" altLang="zh-CN" dirty="0"/>
          </a:p>
          <a:p>
            <a:pPr marL="457200" lvl="1" indent="0">
              <a:buNone/>
            </a:pPr>
            <a:r>
              <a:rPr lang="en-US" altLang="zh-CN" dirty="0"/>
              <a:t>8</a:t>
            </a:r>
            <a:r>
              <a:rPr lang="en-US" altLang="zh-CN" dirty="0" smtClean="0"/>
              <a:t>. </a:t>
            </a:r>
            <a:r>
              <a:rPr lang="zh-CN" altLang="en-US" dirty="0" smtClean="0"/>
              <a:t>出</a:t>
            </a:r>
            <a:r>
              <a:rPr lang="zh-CN" altLang="en-US" dirty="0"/>
              <a:t>院后个案经理：家庭护士，从家庭治疗过渡到门诊治疗，与医院沟通。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034841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440" y="-654202"/>
            <a:ext cx="12374879" cy="25521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125695"/>
            <a:ext cx="10515600" cy="1325563"/>
          </a:xfrm>
        </p:spPr>
        <p:txBody>
          <a:bodyPr/>
          <a:lstStyle/>
          <a:p>
            <a:pPr algn="ctr"/>
            <a:r>
              <a:rPr lang="en-US" dirty="0" smtClean="0"/>
              <a:t>Nicholas </a:t>
            </a:r>
            <a:r>
              <a:rPr lang="en-US" dirty="0" err="1" smtClean="0"/>
              <a:t>Toth</a:t>
            </a:r>
            <a:r>
              <a:rPr lang="en-US" dirty="0" smtClean="0"/>
              <a:t>, </a:t>
            </a:r>
            <a:r>
              <a:rPr lang="zh-CN" altLang="en-US" dirty="0" smtClean="0"/>
              <a:t>医生的故事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192780" y="3764280"/>
            <a:ext cx="5303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Toth</a:t>
            </a:r>
            <a:r>
              <a:rPr lang="en-US" sz="2800" dirty="0" smtClean="0"/>
              <a:t> Testimonial Video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1612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5835" y="-382877"/>
            <a:ext cx="12374879" cy="25521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2579"/>
            <a:ext cx="10515600" cy="1325563"/>
          </a:xfrm>
        </p:spPr>
        <p:txBody>
          <a:bodyPr/>
          <a:lstStyle/>
          <a:p>
            <a:pPr algn="ctr"/>
            <a:r>
              <a:rPr lang="zh-CN" altLang="en-US" dirty="0"/>
              <a:t>美国康复医疗的付费</a:t>
            </a:r>
            <a:r>
              <a:rPr lang="zh-CN" altLang="en-US" dirty="0" smtClean="0"/>
              <a:t>体制</a:t>
            </a:r>
            <a:r>
              <a:rPr lang="en-US" altLang="zh-CN" dirty="0"/>
              <a:t/>
            </a:r>
            <a:br>
              <a:rPr lang="en-US" altLang="zh-CN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3367" y="2657627"/>
            <a:ext cx="10515600" cy="4351338"/>
          </a:xfrm>
        </p:spPr>
        <p:txBody>
          <a:bodyPr>
            <a:normAutofit/>
          </a:bodyPr>
          <a:lstStyle/>
          <a:p>
            <a:r>
              <a:rPr lang="zh-CN" altLang="en-US" dirty="0" smtClean="0"/>
              <a:t>联邦政府保险：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国家医疗保险 </a:t>
            </a:r>
            <a:r>
              <a:rPr lang="en-US" altLang="zh-CN" dirty="0" smtClean="0"/>
              <a:t>Part</a:t>
            </a:r>
            <a:r>
              <a:rPr lang="zh-CN" altLang="en-US" dirty="0" smtClean="0"/>
              <a:t> </a:t>
            </a:r>
            <a:r>
              <a:rPr lang="en-US" altLang="zh-CN" dirty="0" smtClean="0"/>
              <a:t>A</a:t>
            </a:r>
            <a:r>
              <a:rPr lang="zh-CN" altLang="en-US" dirty="0" smtClean="0"/>
              <a:t> （</a:t>
            </a:r>
            <a:r>
              <a:rPr lang="en-US" altLang="zh-CN" dirty="0" smtClean="0"/>
              <a:t>Hospital</a:t>
            </a:r>
            <a:r>
              <a:rPr lang="zh-CN" altLang="en-US" dirty="0" smtClean="0"/>
              <a:t> </a:t>
            </a:r>
            <a:r>
              <a:rPr lang="en-US" altLang="zh-CN" dirty="0" smtClean="0"/>
              <a:t>)</a:t>
            </a:r>
            <a:r>
              <a:rPr lang="zh-CN" altLang="en-US" dirty="0" smtClean="0"/>
              <a:t>：急性期和亚急性期康复治疗。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国家医疗保险 </a:t>
            </a:r>
            <a:r>
              <a:rPr lang="en-US" altLang="zh-CN" dirty="0" smtClean="0"/>
              <a:t>Part</a:t>
            </a:r>
            <a:r>
              <a:rPr lang="zh-CN" altLang="en-US" dirty="0" smtClean="0"/>
              <a:t> </a:t>
            </a:r>
            <a:r>
              <a:rPr lang="en-US" altLang="zh-CN" dirty="0" smtClean="0"/>
              <a:t>B</a:t>
            </a:r>
            <a:r>
              <a:rPr lang="zh-CN" altLang="en-US" dirty="0" smtClean="0"/>
              <a:t> （ </a:t>
            </a:r>
            <a:r>
              <a:rPr lang="en-US" altLang="zh-CN" dirty="0" smtClean="0"/>
              <a:t>Outpatient )</a:t>
            </a:r>
            <a:r>
              <a:rPr lang="zh-CN" altLang="en-US" dirty="0" smtClean="0"/>
              <a:t>：门诊和家庭康复治疗。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国家医疗保险 </a:t>
            </a:r>
            <a:r>
              <a:rPr lang="en-US" altLang="zh-CN" dirty="0" smtClean="0"/>
              <a:t>Part C ( Advantage ): </a:t>
            </a:r>
            <a:r>
              <a:rPr lang="zh-CN" altLang="en-US" dirty="0" smtClean="0"/>
              <a:t>是通过私人保险公司经营管理， 比如：凯撒医疗集团。</a:t>
            </a:r>
            <a:endParaRPr lang="en-US" altLang="zh-CN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4700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440" y="-459661"/>
            <a:ext cx="12374879" cy="25521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86189"/>
            <a:ext cx="10515600" cy="1325563"/>
          </a:xfrm>
        </p:spPr>
        <p:txBody>
          <a:bodyPr/>
          <a:lstStyle/>
          <a:p>
            <a:pPr algn="ctr"/>
            <a:r>
              <a:rPr lang="zh-CN" altLang="en-US" dirty="0"/>
              <a:t>美国康复医疗的付费</a:t>
            </a:r>
            <a:r>
              <a:rPr lang="zh-CN" altLang="en-US" dirty="0" smtClean="0"/>
              <a:t>体制</a:t>
            </a:r>
            <a:r>
              <a:rPr lang="zh-CN" altLang="en-US" dirty="0"/>
              <a:t>（继续）</a:t>
            </a:r>
            <a:r>
              <a:rPr lang="en-US" altLang="zh-CN" dirty="0"/>
              <a:t/>
            </a:r>
            <a:br>
              <a:rPr lang="en-US" altLang="zh-CN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7257" y="233309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dirty="0" smtClean="0"/>
              <a:t>1.</a:t>
            </a:r>
            <a:r>
              <a:rPr lang="zh-CN" altLang="en-US" dirty="0" smtClean="0"/>
              <a:t>住院</a:t>
            </a:r>
            <a:r>
              <a:rPr lang="zh-CN" altLang="en-US" dirty="0"/>
              <a:t>康复</a:t>
            </a:r>
            <a:r>
              <a:rPr lang="zh-CN" altLang="en-US" dirty="0" smtClean="0"/>
              <a:t>：美国</a:t>
            </a:r>
            <a:r>
              <a:rPr lang="zh-CN" altLang="en-US" dirty="0"/>
              <a:t>国家医疗</a:t>
            </a:r>
            <a:r>
              <a:rPr lang="zh-CN" altLang="en-US" dirty="0" smtClean="0"/>
              <a:t>保险 </a:t>
            </a:r>
            <a:r>
              <a:rPr lang="en-US" altLang="zh-CN" dirty="0" smtClean="0"/>
              <a:t>Inpatient Rehabilitation Facility Prospective Payment System (IRF</a:t>
            </a:r>
            <a:r>
              <a:rPr lang="zh-CN" altLang="en-US" dirty="0" smtClean="0"/>
              <a:t> </a:t>
            </a:r>
            <a:r>
              <a:rPr lang="en-US" altLang="zh-CN" dirty="0" smtClean="0"/>
              <a:t>PPS),</a:t>
            </a:r>
            <a:r>
              <a:rPr lang="zh-CN" altLang="en-US" dirty="0"/>
              <a:t>一次性付款。</a:t>
            </a:r>
            <a:endParaRPr lang="en-US" altLang="zh-CN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zh-CN" dirty="0" smtClean="0"/>
              <a:t>Case-mix groups (CMG)</a:t>
            </a:r>
            <a:r>
              <a:rPr lang="zh-CN" altLang="en-US" dirty="0" smtClean="0"/>
              <a:t>：诊断和症状类聚</a:t>
            </a:r>
            <a:endParaRPr lang="en-US" altLang="zh-CN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zh-CN" dirty="0" smtClean="0"/>
              <a:t>60%</a:t>
            </a:r>
            <a:r>
              <a:rPr lang="zh-CN" altLang="en-US" dirty="0" smtClean="0"/>
              <a:t> </a:t>
            </a:r>
            <a:r>
              <a:rPr lang="en-US" altLang="zh-CN" dirty="0" smtClean="0"/>
              <a:t>rule</a:t>
            </a:r>
            <a:r>
              <a:rPr lang="zh-CN" altLang="en-US" dirty="0" smtClean="0"/>
              <a:t>： </a:t>
            </a:r>
            <a:r>
              <a:rPr lang="en-US" altLang="zh-CN" dirty="0" smtClean="0"/>
              <a:t>60%</a:t>
            </a:r>
            <a:r>
              <a:rPr lang="zh-CN" altLang="en-US" dirty="0" smtClean="0"/>
              <a:t> 的住院病人必须是</a:t>
            </a:r>
            <a:r>
              <a:rPr lang="en-US" altLang="zh-CN" dirty="0" smtClean="0"/>
              <a:t>13</a:t>
            </a:r>
            <a:r>
              <a:rPr lang="zh-CN" altLang="en-US" dirty="0" smtClean="0"/>
              <a:t>种康复病类</a:t>
            </a:r>
            <a:endParaRPr lang="en-US" altLang="zh-CN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zh-CN" altLang="en-US" dirty="0" smtClean="0"/>
              <a:t>入院前，后病人评估；及各治疗师的全面康复治疗计</a:t>
            </a:r>
            <a:r>
              <a:rPr lang="zh-CN" altLang="en-US" dirty="0" smtClean="0"/>
              <a:t>划</a:t>
            </a:r>
            <a:endParaRPr lang="en-US" altLang="zh-CN" dirty="0"/>
          </a:p>
          <a:p>
            <a:pPr marL="0" indent="0">
              <a:buNone/>
            </a:pPr>
            <a:r>
              <a:rPr lang="en-US" altLang="zh-CN" dirty="0" smtClean="0"/>
              <a:t>2.</a:t>
            </a:r>
            <a:r>
              <a:rPr lang="zh-CN" altLang="en-US" dirty="0" smtClean="0"/>
              <a:t>长期护理机构：</a:t>
            </a:r>
            <a:r>
              <a:rPr lang="en-US" altLang="zh-CN" dirty="0" smtClean="0"/>
              <a:t>SNF</a:t>
            </a:r>
            <a:r>
              <a:rPr lang="zh-CN" altLang="en-US" dirty="0" smtClean="0"/>
              <a:t>，</a:t>
            </a:r>
            <a:r>
              <a:rPr lang="en-US" altLang="zh-CN" dirty="0" smtClean="0"/>
              <a:t>NH</a:t>
            </a:r>
            <a:r>
              <a:rPr lang="zh-CN" altLang="en-US" dirty="0" smtClean="0"/>
              <a:t> </a:t>
            </a:r>
            <a:r>
              <a:rPr lang="en-US" altLang="zh-CN" dirty="0" smtClean="0"/>
              <a:t>100</a:t>
            </a:r>
            <a:r>
              <a:rPr lang="zh-CN" altLang="en-US" dirty="0" smtClean="0"/>
              <a:t> 天的住院上线。 </a:t>
            </a:r>
            <a:endParaRPr lang="en-US" altLang="zh-CN" dirty="0" smtClean="0"/>
          </a:p>
          <a:p>
            <a:pPr marL="0" indent="0">
              <a:buNone/>
            </a:pPr>
            <a:r>
              <a:rPr lang="en-US" altLang="zh-CN" dirty="0" smtClean="0"/>
              <a:t>3.</a:t>
            </a:r>
            <a:r>
              <a:rPr lang="zh-CN" altLang="en-US" dirty="0" smtClean="0"/>
              <a:t> 家庭康复</a:t>
            </a:r>
            <a:r>
              <a:rPr lang="zh-CN" altLang="en-US" dirty="0"/>
              <a:t>：</a:t>
            </a:r>
            <a:r>
              <a:rPr lang="zh-CN" altLang="en-US" dirty="0" smtClean="0"/>
              <a:t>医保，私人</a:t>
            </a:r>
            <a:r>
              <a:rPr lang="zh-CN" altLang="en-US" dirty="0"/>
              <a:t>保险</a:t>
            </a:r>
            <a:r>
              <a:rPr lang="zh-CN" altLang="en-US" dirty="0" smtClean="0"/>
              <a:t>公司 和个人</a:t>
            </a:r>
            <a:r>
              <a:rPr lang="zh-CN" altLang="en-US" dirty="0"/>
              <a:t>承担</a:t>
            </a:r>
            <a:r>
              <a:rPr lang="zh-CN" altLang="en-US" dirty="0" smtClean="0"/>
              <a:t>。</a:t>
            </a:r>
            <a:endParaRPr lang="en-US" altLang="zh-CN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9124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440" y="-774202"/>
            <a:ext cx="12374879" cy="25521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174273"/>
            <a:ext cx="10515600" cy="1325563"/>
          </a:xfrm>
        </p:spPr>
        <p:txBody>
          <a:bodyPr/>
          <a:lstStyle/>
          <a:p>
            <a:pPr algn="ctr"/>
            <a:r>
              <a:rPr lang="zh-CN" altLang="en-US" dirty="0"/>
              <a:t>康复</a:t>
            </a:r>
            <a:r>
              <a:rPr lang="zh-CN" altLang="en-US" dirty="0" smtClean="0"/>
              <a:t>病人的成就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50745"/>
            <a:ext cx="10515600" cy="4351338"/>
          </a:xfrm>
        </p:spPr>
        <p:txBody>
          <a:bodyPr>
            <a:normAutofit/>
          </a:bodyPr>
          <a:lstStyle/>
          <a:p>
            <a:r>
              <a:rPr lang="zh-CN" altLang="en-US" dirty="0" smtClean="0"/>
              <a:t>艺术</a:t>
            </a:r>
            <a:endParaRPr lang="en-US" altLang="zh-CN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zh-CN" altLang="en-US" dirty="0" smtClean="0"/>
              <a:t>绘画</a:t>
            </a:r>
            <a:endParaRPr lang="en-US" altLang="zh-CN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zh-CN" altLang="en-US" dirty="0" smtClean="0"/>
              <a:t>摄影</a:t>
            </a:r>
            <a:endParaRPr lang="en-US" altLang="zh-CN" dirty="0" smtClean="0"/>
          </a:p>
          <a:p>
            <a:r>
              <a:rPr lang="zh-CN" altLang="en-US" dirty="0" smtClean="0"/>
              <a:t>瓷砖画</a:t>
            </a:r>
            <a:endParaRPr lang="en-US" altLang="zh-CN" dirty="0" smtClean="0"/>
          </a:p>
          <a:p>
            <a:r>
              <a:rPr lang="zh-CN" altLang="en-US" dirty="0" smtClean="0"/>
              <a:t>运动</a:t>
            </a:r>
            <a:endParaRPr lang="en-US" altLang="zh-CN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zh-CN" altLang="en-US" dirty="0" smtClean="0"/>
              <a:t>第一个瘫痪康复病人，成功爬上优胜美地的高峰</a:t>
            </a:r>
            <a:endParaRPr lang="en-US" altLang="zh-CN" dirty="0" smtClean="0"/>
          </a:p>
          <a:p>
            <a:r>
              <a:rPr lang="zh-CN" altLang="en-US" dirty="0" smtClean="0"/>
              <a:t>作家</a:t>
            </a:r>
            <a:endParaRPr lang="en-US" altLang="zh-CN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zh-CN" altLang="en-US" dirty="0" smtClean="0"/>
              <a:t>儿童书</a:t>
            </a:r>
            <a:endParaRPr lang="en-US" altLang="zh-CN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zh-CN" altLang="en-US" dirty="0" smtClean="0"/>
              <a:t>中风康复书</a:t>
            </a:r>
            <a:endParaRPr lang="en-US" altLang="zh-CN" dirty="0" smtClean="0"/>
          </a:p>
          <a:p>
            <a:pPr lvl="1"/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851106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1280" y="-593628"/>
            <a:ext cx="12374879" cy="25521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1285"/>
            <a:ext cx="10515600" cy="1325563"/>
          </a:xfrm>
        </p:spPr>
        <p:txBody>
          <a:bodyPr/>
          <a:lstStyle/>
          <a:p>
            <a:pPr algn="ctr"/>
            <a:r>
              <a:rPr lang="zh-CN" altLang="en-US" dirty="0"/>
              <a:t>讲座简</a:t>
            </a:r>
            <a:r>
              <a:rPr lang="zh-CN" altLang="en-US" dirty="0" smtClean="0"/>
              <a:t>介</a:t>
            </a:r>
            <a:r>
              <a:rPr lang="en-US" altLang="zh-CN" dirty="0" smtClean="0"/>
              <a:t> </a:t>
            </a:r>
            <a:r>
              <a:rPr lang="zh-CN" altLang="en-US" dirty="0"/>
              <a:t>（继续）</a:t>
            </a:r>
            <a:r>
              <a:rPr lang="en-US" altLang="zh-CN" dirty="0"/>
              <a:t/>
            </a:r>
            <a:br>
              <a:rPr lang="en-US" altLang="zh-CN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50745"/>
            <a:ext cx="10515600" cy="4351338"/>
          </a:xfrm>
        </p:spPr>
        <p:txBody>
          <a:bodyPr>
            <a:normAutofit/>
          </a:bodyPr>
          <a:lstStyle/>
          <a:p>
            <a:r>
              <a:rPr lang="zh-CN" altLang="en-US" dirty="0" smtClean="0"/>
              <a:t>介绍有关美国康复费用制度</a:t>
            </a:r>
            <a:endParaRPr lang="en-US" altLang="zh-CN" dirty="0" smtClean="0"/>
          </a:p>
          <a:p>
            <a:r>
              <a:rPr lang="zh-CN" altLang="en-US" dirty="0" smtClean="0"/>
              <a:t>中美康复学术及人才交流</a:t>
            </a:r>
            <a:endParaRPr lang="en-US" altLang="zh-CN" dirty="0" smtClean="0"/>
          </a:p>
          <a:p>
            <a:r>
              <a:rPr lang="zh-CN" altLang="en-US" dirty="0" smtClean="0"/>
              <a:t>观摩美国凯莎</a:t>
            </a:r>
            <a:r>
              <a:rPr lang="zh-CN" altLang="en-US" dirty="0"/>
              <a:t>康</a:t>
            </a:r>
            <a:r>
              <a:rPr lang="zh-CN" altLang="en-US" dirty="0" smtClean="0"/>
              <a:t>复医院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181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235" y="-499397"/>
            <a:ext cx="12374879" cy="25521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130175"/>
            <a:ext cx="10515600" cy="1325563"/>
          </a:xfrm>
        </p:spPr>
        <p:txBody>
          <a:bodyPr/>
          <a:lstStyle/>
          <a:p>
            <a:pPr algn="ctr"/>
            <a:r>
              <a:rPr lang="zh-CN" altLang="en-US" dirty="0"/>
              <a:t>康复病人的成</a:t>
            </a:r>
            <a:r>
              <a:rPr lang="zh-CN" altLang="en-US" dirty="0" smtClean="0"/>
              <a:t>就</a:t>
            </a:r>
            <a:r>
              <a:rPr lang="zh-CN" altLang="en-US" dirty="0"/>
              <a:t>（继续）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727" y="2206625"/>
            <a:ext cx="2900892" cy="4351338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53" t="73" r="8033" b="1265"/>
          <a:stretch/>
        </p:blipFill>
        <p:spPr>
          <a:xfrm>
            <a:off x="3461659" y="2206625"/>
            <a:ext cx="4898573" cy="435133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44" r="36137"/>
          <a:stretch/>
        </p:blipFill>
        <p:spPr>
          <a:xfrm>
            <a:off x="8665031" y="2206625"/>
            <a:ext cx="3233058" cy="4361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989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820" y="-836295"/>
            <a:ext cx="12374879" cy="25521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43815"/>
            <a:ext cx="10515600" cy="1325563"/>
          </a:xfrm>
        </p:spPr>
        <p:txBody>
          <a:bodyPr/>
          <a:lstStyle/>
          <a:p>
            <a:pPr algn="ctr"/>
            <a:r>
              <a:rPr lang="zh-CN" altLang="en-US" dirty="0"/>
              <a:t>我们的国际交流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5035" y="2074228"/>
            <a:ext cx="10515600" cy="455212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zh-CN" altLang="en-US" sz="3200" dirty="0"/>
              <a:t>我们的第一个中国团队访问！</a:t>
            </a:r>
            <a:endParaRPr lang="en-US" altLang="zh-CN" sz="3200" dirty="0"/>
          </a:p>
          <a:p>
            <a:pPr marL="0" indent="0">
              <a:buNone/>
            </a:pPr>
            <a:r>
              <a:rPr lang="en-US" altLang="zh-CN" sz="3200" dirty="0" smtClean="0"/>
              <a:t>	</a:t>
            </a:r>
            <a:r>
              <a:rPr lang="zh-CN" altLang="en-US" sz="3200" dirty="0" smtClean="0"/>
              <a:t>凯</a:t>
            </a:r>
            <a:r>
              <a:rPr lang="zh-CN" altLang="en-US" sz="3200" dirty="0" smtClean="0"/>
              <a:t>莎</a:t>
            </a:r>
            <a:r>
              <a:rPr lang="zh-CN" altLang="en-US" sz="3200" dirty="0"/>
              <a:t>医院的康复住院病</a:t>
            </a:r>
            <a:r>
              <a:rPr lang="zh-CN" altLang="en-US" sz="3200" dirty="0" smtClean="0"/>
              <a:t>房。</a:t>
            </a:r>
            <a:endParaRPr lang="en-US" altLang="zh-CN" sz="3200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92" t="1508" r="1731"/>
          <a:stretch/>
        </p:blipFill>
        <p:spPr>
          <a:xfrm>
            <a:off x="7030208" y="1830519"/>
            <a:ext cx="5022570" cy="4931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997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679" y="-758357"/>
            <a:ext cx="12374879" cy="25521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39" y="-190411"/>
            <a:ext cx="10515600" cy="1325563"/>
          </a:xfrm>
        </p:spPr>
        <p:txBody>
          <a:bodyPr/>
          <a:lstStyle/>
          <a:p>
            <a:pPr algn="ctr"/>
            <a:r>
              <a:rPr lang="zh-CN" altLang="en-US" dirty="0" smtClean="0"/>
              <a:t>我们的国际交</a:t>
            </a:r>
            <a:r>
              <a:rPr lang="zh-CN" altLang="en-US" dirty="0"/>
              <a:t>流（继续）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0259" y="1890114"/>
            <a:ext cx="7373587" cy="4915725"/>
          </a:xfrm>
        </p:spPr>
      </p:pic>
      <p:sp>
        <p:nvSpPr>
          <p:cNvPr id="6" name="TextBox 5"/>
          <p:cNvSpPr txBox="1"/>
          <p:nvPr/>
        </p:nvSpPr>
        <p:spPr>
          <a:xfrm>
            <a:off x="115388" y="2399877"/>
            <a:ext cx="45175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zh-CN" altLang="en-US" sz="4000" dirty="0" smtClean="0"/>
              <a:t>衷</a:t>
            </a:r>
            <a:r>
              <a:rPr lang="zh-CN" altLang="en-US" sz="4000" dirty="0"/>
              <a:t>诚邀</a:t>
            </a:r>
            <a:r>
              <a:rPr lang="zh-CN" altLang="en-US" sz="4000" dirty="0" smtClean="0"/>
              <a:t>请来</a:t>
            </a:r>
            <a:r>
              <a:rPr lang="zh-CN" altLang="en-US" sz="4000" dirty="0" smtClean="0"/>
              <a:t>访问！</a:t>
            </a:r>
            <a:endParaRPr lang="en-US" sz="4000" dirty="0"/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802722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771" y="-166199"/>
            <a:ext cx="12488382" cy="70241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CN" altLang="en-US" sz="5400" b="1" dirty="0" smtClean="0">
                <a:solidFill>
                  <a:srgbClr val="C00000"/>
                </a:solidFill>
              </a:rPr>
              <a:t>谢谢</a:t>
            </a:r>
            <a:r>
              <a:rPr lang="en-US" sz="5400" b="1" dirty="0" smtClean="0">
                <a:solidFill>
                  <a:srgbClr val="C00000"/>
                </a:solidFill>
              </a:rPr>
              <a:t>!</a:t>
            </a:r>
            <a:endParaRPr lang="en-US" sz="54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286" y="1690688"/>
            <a:ext cx="10515600" cy="4351338"/>
          </a:xfrm>
        </p:spPr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zh-CN" altLang="en-US" sz="4000" b="1" dirty="0" smtClean="0">
                <a:solidFill>
                  <a:srgbClr val="C00000"/>
                </a:solidFill>
              </a:rPr>
              <a:t>请关注我们中美康复医学协会的网站</a:t>
            </a:r>
            <a:endParaRPr lang="en-US" sz="3400" b="1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en-US" sz="4000" b="1" dirty="0" smtClean="0">
                <a:solidFill>
                  <a:srgbClr val="FF0000"/>
                </a:solidFill>
                <a:hlinkClick r:id="rId3"/>
              </a:rPr>
              <a:t>www.acapmr.org</a:t>
            </a:r>
            <a:endParaRPr lang="en-US" sz="4000" b="1" dirty="0" smtClean="0">
              <a:solidFill>
                <a:srgbClr val="FF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1909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1280" y="-593628"/>
            <a:ext cx="12374879" cy="25521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1285"/>
            <a:ext cx="10515600" cy="1325563"/>
          </a:xfrm>
        </p:spPr>
        <p:txBody>
          <a:bodyPr/>
          <a:lstStyle/>
          <a:p>
            <a:pPr algn="ctr"/>
            <a:r>
              <a:rPr lang="zh-CN" altLang="en-US" dirty="0" smtClean="0"/>
              <a:t>浏览我们的医院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50745"/>
            <a:ext cx="10515600" cy="4351338"/>
          </a:xfrm>
        </p:spPr>
        <p:txBody>
          <a:bodyPr>
            <a:normAutofit/>
          </a:bodyPr>
          <a:lstStyle/>
          <a:p>
            <a:endParaRPr lang="en-US" altLang="zh-CN" dirty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611880" y="3337560"/>
            <a:ext cx="46710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Slide show of Kaiser Facility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26742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1280" y="-380268"/>
            <a:ext cx="12374879" cy="25521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14325"/>
            <a:ext cx="10515600" cy="1325563"/>
          </a:xfrm>
        </p:spPr>
        <p:txBody>
          <a:bodyPr/>
          <a:lstStyle/>
          <a:p>
            <a:pPr algn="ctr"/>
            <a:r>
              <a:rPr lang="zh-CN" altLang="en-US" dirty="0"/>
              <a:t>康复医学</a:t>
            </a:r>
            <a:r>
              <a:rPr lang="zh-CN" altLang="en-US" dirty="0" smtClean="0"/>
              <a:t>在中风急性期的介入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6760" y="2506662"/>
            <a:ext cx="10515600" cy="4351338"/>
          </a:xfrm>
        </p:spPr>
        <p:txBody>
          <a:bodyPr>
            <a:normAutofit/>
          </a:bodyPr>
          <a:lstStyle/>
          <a:p>
            <a:r>
              <a:rPr lang="zh-CN" altLang="en-US" dirty="0" smtClean="0"/>
              <a:t>主要目标：预防并发症，功能恢复和早期出</a:t>
            </a:r>
            <a:r>
              <a:rPr lang="zh-CN" altLang="en-US" dirty="0" smtClean="0"/>
              <a:t>院</a:t>
            </a:r>
            <a:endParaRPr lang="en-US" altLang="zh-CN" dirty="0" smtClean="0"/>
          </a:p>
          <a:p>
            <a:r>
              <a:rPr lang="zh-CN" altLang="en-US" dirty="0" smtClean="0"/>
              <a:t>预防吸入性肺炎－吞咽功能测试</a:t>
            </a:r>
            <a:r>
              <a:rPr lang="en-US" altLang="zh-CN" dirty="0" smtClean="0"/>
              <a:t>ED</a:t>
            </a:r>
            <a:r>
              <a:rPr lang="zh-CN" altLang="en-US" dirty="0" smtClean="0"/>
              <a:t>，禁食，软食，饮食泥，稠液体，</a:t>
            </a:r>
            <a:r>
              <a:rPr lang="en-US" altLang="zh-CN" dirty="0" smtClean="0"/>
              <a:t>NG-tube, PEG</a:t>
            </a:r>
            <a:r>
              <a:rPr lang="zh-CN" altLang="en-US" dirty="0" smtClean="0"/>
              <a:t>，肺部活动。</a:t>
            </a:r>
            <a:endParaRPr lang="en-US" altLang="zh-CN" dirty="0" smtClean="0"/>
          </a:p>
          <a:p>
            <a:r>
              <a:rPr lang="zh-CN" altLang="en-US" dirty="0" smtClean="0"/>
              <a:t>预防</a:t>
            </a:r>
            <a:r>
              <a:rPr lang="zh-CN" altLang="en-US" dirty="0"/>
              <a:t>深静脉</a:t>
            </a:r>
            <a:r>
              <a:rPr lang="zh-CN" altLang="en-US" dirty="0" smtClean="0"/>
              <a:t>血拴 （</a:t>
            </a:r>
            <a:r>
              <a:rPr lang="en-US" altLang="zh-CN" dirty="0" smtClean="0"/>
              <a:t>24</a:t>
            </a:r>
            <a:r>
              <a:rPr lang="zh-CN" altLang="en-US" dirty="0" smtClean="0"/>
              <a:t>小时后）</a:t>
            </a:r>
            <a:r>
              <a:rPr lang="en-US" altLang="zh-CN" dirty="0" smtClean="0"/>
              <a:t>- UFH/LMWH</a:t>
            </a:r>
            <a:r>
              <a:rPr lang="zh-CN" altLang="en-US" dirty="0" smtClean="0"/>
              <a:t>，褥疮，和摔倒－早期活动（</a:t>
            </a:r>
            <a:r>
              <a:rPr lang="en-US" altLang="zh-CN" dirty="0"/>
              <a:t> </a:t>
            </a:r>
            <a:r>
              <a:rPr lang="en-US" altLang="zh-CN" dirty="0" err="1"/>
              <a:t>tPA</a:t>
            </a:r>
            <a:r>
              <a:rPr lang="en-US" altLang="zh-CN" dirty="0"/>
              <a:t> 24</a:t>
            </a:r>
            <a:r>
              <a:rPr lang="zh-CN" altLang="en-US" dirty="0" smtClean="0"/>
              <a:t> 小时后 </a:t>
            </a:r>
            <a:r>
              <a:rPr lang="en-US" altLang="zh-CN" dirty="0" smtClean="0"/>
              <a:t>PT</a:t>
            </a:r>
            <a:r>
              <a:rPr lang="zh-CN" altLang="en-US" dirty="0" smtClean="0"/>
              <a:t>），预防功能衰退。</a:t>
            </a:r>
            <a:endParaRPr lang="en-US" altLang="zh-CN" dirty="0" smtClean="0"/>
          </a:p>
          <a:p>
            <a:r>
              <a:rPr lang="zh-CN" altLang="en-US" dirty="0" smtClean="0"/>
              <a:t>尿道</a:t>
            </a:r>
            <a:r>
              <a:rPr lang="zh-CN" altLang="en-US" dirty="0"/>
              <a:t>感染－ 避免例行使用导尿</a:t>
            </a:r>
            <a:r>
              <a:rPr lang="zh-CN" altLang="en-US" dirty="0" smtClean="0"/>
              <a:t>管</a:t>
            </a:r>
            <a:endParaRPr lang="en-US" altLang="zh-CN" dirty="0" smtClean="0"/>
          </a:p>
          <a:p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007659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1280" y="-593628"/>
            <a:ext cx="12374879" cy="25521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-152400"/>
            <a:ext cx="10515600" cy="1325563"/>
          </a:xfrm>
        </p:spPr>
        <p:txBody>
          <a:bodyPr/>
          <a:lstStyle/>
          <a:p>
            <a:pPr algn="ctr"/>
            <a:r>
              <a:rPr lang="en-US" dirty="0" smtClean="0"/>
              <a:t>Michelle</a:t>
            </a:r>
            <a:r>
              <a:rPr lang="en-US" dirty="0"/>
              <a:t> </a:t>
            </a:r>
            <a:r>
              <a:rPr lang="en-US" dirty="0" err="1" smtClean="0"/>
              <a:t>Camicia</a:t>
            </a:r>
            <a:r>
              <a:rPr lang="en-US" dirty="0" smtClean="0"/>
              <a:t> </a:t>
            </a:r>
            <a:r>
              <a:rPr lang="zh-CN" altLang="en-US" dirty="0" smtClean="0"/>
              <a:t>，</a:t>
            </a:r>
            <a:r>
              <a:rPr lang="zh-CN" altLang="en-US" dirty="0"/>
              <a:t>凯莎康</a:t>
            </a:r>
            <a:r>
              <a:rPr lang="zh-CN" altLang="en-US" dirty="0" smtClean="0"/>
              <a:t>复中心主任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300480" y="2051868"/>
            <a:ext cx="10515600" cy="4351338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632960" y="3223260"/>
            <a:ext cx="47015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Director Introduction Video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15903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929" y="-189086"/>
            <a:ext cx="12374879" cy="25521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8680" y="478017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zh-CN" altLang="en-US" sz="4900" dirty="0" smtClean="0"/>
              <a:t>康复住院的病类</a:t>
            </a:r>
            <a:r>
              <a:rPr lang="zh-CN" altLang="en-US" sz="4900" dirty="0" smtClean="0"/>
              <a:t>：</a:t>
            </a:r>
            <a:r>
              <a:rPr lang="en-US" altLang="zh-CN" sz="4900" dirty="0" smtClean="0"/>
              <a:t/>
            </a:r>
            <a:br>
              <a:rPr lang="en-US" altLang="zh-CN" sz="4900" dirty="0" smtClean="0"/>
            </a:br>
            <a:r>
              <a:rPr lang="en-US" altLang="zh-CN" dirty="0" smtClean="0"/>
              <a:t/>
            </a:r>
            <a:br>
              <a:rPr lang="en-US" altLang="zh-CN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4886" y="2803200"/>
            <a:ext cx="10515600" cy="4351338"/>
          </a:xfrm>
        </p:spPr>
        <p:txBody>
          <a:bodyPr>
            <a:normAutofit/>
          </a:bodyPr>
          <a:lstStyle/>
          <a:p>
            <a:pPr marL="342900" indent="-342900">
              <a:spcBef>
                <a:spcPts val="0"/>
              </a:spcBef>
              <a:buFont typeface="Arial" panose="020B0604020202020204" pitchFamily="34" charset="0"/>
              <a:buAutoNum type="arabicPeriod"/>
            </a:pPr>
            <a:r>
              <a:rPr lang="zh-CN" altLang="en-US" dirty="0" smtClean="0"/>
              <a:t>主要病类包括：中风，脑损伤，脊髓损伤，多发性严重创伤，截肢，</a:t>
            </a:r>
            <a:r>
              <a:rPr lang="zh-CN" altLang="en-US" dirty="0"/>
              <a:t>股骨骨折，神经系统</a:t>
            </a:r>
            <a:r>
              <a:rPr lang="zh-CN" altLang="en-US" dirty="0" smtClean="0"/>
              <a:t>疾病</a:t>
            </a:r>
            <a:r>
              <a:rPr lang="zh-CN" altLang="en-US" dirty="0"/>
              <a:t>。</a:t>
            </a:r>
            <a:endParaRPr lang="en-US" altLang="zh-CN" dirty="0" smtClean="0"/>
          </a:p>
          <a:p>
            <a:pPr marL="342900" indent="-342900">
              <a:spcBef>
                <a:spcPts val="0"/>
              </a:spcBef>
              <a:buClrTx/>
              <a:buAutoNum type="arabicPeriod"/>
            </a:pPr>
            <a:r>
              <a:rPr lang="zh-CN" altLang="en-US" dirty="0" smtClean="0"/>
              <a:t>其它病类需要附加条件：膝或／和髋置换手术， 心肺疾病，急性多发性风湿性关节炎，晚期严重性关节炎，烧伤，复杂的综合症及功能障碍。先天性奇形，多发性血管炎引起的关节炎。</a:t>
            </a:r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3767964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722" y="-241442"/>
            <a:ext cx="12374879" cy="25521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3971" y="402110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zh-CN" altLang="en-US" sz="4900" dirty="0" smtClean="0"/>
              <a:t>急性康复期的</a:t>
            </a:r>
            <a:r>
              <a:rPr lang="zh-CN" altLang="en-US" sz="4900" dirty="0"/>
              <a:t>入院</a:t>
            </a:r>
            <a:r>
              <a:rPr lang="zh-CN" altLang="en-US" sz="4900" dirty="0" smtClean="0"/>
              <a:t>标准</a:t>
            </a:r>
            <a:r>
              <a:rPr lang="en-US" altLang="zh-CN" sz="4900" dirty="0" smtClean="0"/>
              <a:t/>
            </a:r>
            <a:br>
              <a:rPr lang="en-US" altLang="zh-CN" sz="4900" dirty="0" smtClean="0"/>
            </a:br>
            <a:r>
              <a:rPr lang="en-US" altLang="zh-CN" dirty="0"/>
              <a:t/>
            </a:r>
            <a:br>
              <a:rPr lang="en-US" altLang="zh-CN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8776" y="2436256"/>
            <a:ext cx="11215255" cy="4662199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zh-CN" altLang="en-US" dirty="0"/>
              <a:t>根据美国国家医疗保险和医疗补助服务中心 （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centers  </a:t>
            </a:r>
            <a:r>
              <a:rPr lang="en-US" altLang="zh-CN" dirty="0" smtClean="0"/>
              <a:t>for </a:t>
            </a:r>
            <a:r>
              <a:rPr lang="en-US" altLang="zh-CN" dirty="0" err="1" smtClean="0"/>
              <a:t>medicare</a:t>
            </a:r>
            <a:r>
              <a:rPr lang="en-US" altLang="zh-CN" dirty="0" smtClean="0"/>
              <a:t> </a:t>
            </a:r>
            <a:r>
              <a:rPr lang="en-US" altLang="zh-CN" dirty="0"/>
              <a:t>and </a:t>
            </a:r>
            <a:r>
              <a:rPr lang="en-US" altLang="zh-CN" dirty="0" err="1"/>
              <a:t>medicaid</a:t>
            </a:r>
            <a:r>
              <a:rPr lang="en-US" altLang="zh-CN" dirty="0"/>
              <a:t> services, CMS </a:t>
            </a:r>
            <a:r>
              <a:rPr lang="en-US" altLang="zh-CN" dirty="0" smtClean="0"/>
              <a:t>)</a:t>
            </a:r>
            <a:r>
              <a:rPr lang="zh-CN" altLang="en-US" dirty="0" smtClean="0"/>
              <a:t>规则：</a:t>
            </a:r>
            <a:endParaRPr lang="en-US" altLang="zh-CN" dirty="0" smtClean="0"/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AutoNum type="arabicPeriod"/>
            </a:pPr>
            <a:endParaRPr lang="en-US" altLang="zh-CN" dirty="0" smtClean="0"/>
          </a:p>
          <a:p>
            <a:pPr marL="800100" lvl="1" indent="-342900">
              <a:spcBef>
                <a:spcPts val="0"/>
              </a:spcBef>
              <a:buAutoNum type="arabicPeriod"/>
            </a:pPr>
            <a:r>
              <a:rPr lang="zh-CN" altLang="en-US" dirty="0" smtClean="0"/>
              <a:t>急性</a:t>
            </a:r>
            <a:r>
              <a:rPr lang="zh-CN" altLang="en-US" dirty="0"/>
              <a:t>康复病房病人入院必需符合如下要求</a:t>
            </a:r>
            <a:r>
              <a:rPr lang="zh-CN" altLang="en-US" dirty="0" smtClean="0"/>
              <a:t>：病人同时需要</a:t>
            </a:r>
            <a:r>
              <a:rPr lang="zh-CN" altLang="en-US" dirty="0"/>
              <a:t>多项康复医学</a:t>
            </a:r>
            <a:r>
              <a:rPr lang="zh-CN" altLang="en-US" dirty="0" smtClean="0"/>
              <a:t>治疗：</a:t>
            </a:r>
            <a:r>
              <a:rPr lang="en-US" altLang="zh-CN" dirty="0"/>
              <a:t> PT</a:t>
            </a:r>
            <a:r>
              <a:rPr lang="zh-CN" altLang="en-US" dirty="0"/>
              <a:t>，</a:t>
            </a:r>
            <a:r>
              <a:rPr lang="en-US" altLang="zh-CN" dirty="0"/>
              <a:t>OT</a:t>
            </a:r>
            <a:r>
              <a:rPr lang="zh-CN" altLang="en-US" dirty="0"/>
              <a:t>，</a:t>
            </a:r>
            <a:r>
              <a:rPr lang="en-US" altLang="zh-CN" dirty="0"/>
              <a:t>SLT</a:t>
            </a:r>
            <a:r>
              <a:rPr lang="zh-CN" altLang="en-US" dirty="0"/>
              <a:t>， 或假肢</a:t>
            </a:r>
            <a:r>
              <a:rPr lang="zh-CN" altLang="en-US" dirty="0" smtClean="0"/>
              <a:t>训练。 其中至少有一项必需包括 </a:t>
            </a:r>
            <a:r>
              <a:rPr lang="en-US" altLang="zh-CN" dirty="0" smtClean="0"/>
              <a:t>PT</a:t>
            </a:r>
            <a:r>
              <a:rPr lang="zh-CN" altLang="en-US" dirty="0" smtClean="0"/>
              <a:t> 或 </a:t>
            </a:r>
            <a:r>
              <a:rPr lang="en-US" altLang="zh-CN" dirty="0" smtClean="0"/>
              <a:t>OT</a:t>
            </a:r>
            <a:r>
              <a:rPr lang="zh-CN" altLang="en-US" dirty="0" smtClean="0"/>
              <a:t>。 康复</a:t>
            </a:r>
            <a:r>
              <a:rPr lang="zh-CN" altLang="en-US" dirty="0"/>
              <a:t>训练 </a:t>
            </a:r>
            <a:r>
              <a:rPr lang="en-US" altLang="zh-CN" dirty="0"/>
              <a:t>3</a:t>
            </a:r>
            <a:r>
              <a:rPr lang="zh-CN" altLang="en-US" dirty="0"/>
              <a:t> 小时／天，</a:t>
            </a:r>
            <a:r>
              <a:rPr lang="en-US" altLang="zh-CN" dirty="0"/>
              <a:t>5</a:t>
            </a:r>
            <a:r>
              <a:rPr lang="zh-CN" altLang="en-US" dirty="0" smtClean="0"/>
              <a:t>天／周。护理</a:t>
            </a:r>
            <a:r>
              <a:rPr lang="zh-CN" altLang="en-US" dirty="0"/>
              <a:t>要求：</a:t>
            </a:r>
            <a:r>
              <a:rPr lang="en-US" altLang="zh-CN" dirty="0"/>
              <a:t>7.5</a:t>
            </a:r>
            <a:r>
              <a:rPr lang="zh-CN" altLang="en-US" dirty="0"/>
              <a:t>－</a:t>
            </a:r>
            <a:r>
              <a:rPr lang="en-US" altLang="zh-CN" dirty="0"/>
              <a:t>8</a:t>
            </a:r>
            <a:r>
              <a:rPr lang="zh-CN" altLang="en-US" dirty="0"/>
              <a:t>小时／天／病人，医生 查房 </a:t>
            </a:r>
            <a:r>
              <a:rPr lang="en-US" altLang="zh-CN" dirty="0"/>
              <a:t>3/</a:t>
            </a:r>
            <a:r>
              <a:rPr lang="zh-CN" altLang="en-US" dirty="0" smtClean="0"/>
              <a:t>周 。</a:t>
            </a:r>
            <a:r>
              <a:rPr lang="zh-CN" altLang="en-US" dirty="0"/>
              <a:t>康复团队会议每周一次</a:t>
            </a:r>
            <a:r>
              <a:rPr lang="zh-CN" altLang="en-US" dirty="0" smtClean="0"/>
              <a:t>。病人</a:t>
            </a:r>
            <a:r>
              <a:rPr lang="zh-CN" altLang="en-US" dirty="0"/>
              <a:t>需要在规定的时间内取得可以测量</a:t>
            </a:r>
            <a:r>
              <a:rPr lang="zh-CN" altLang="en-US" dirty="0" smtClean="0"/>
              <a:t>的功能进步。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121257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7237" y="-138002"/>
            <a:ext cx="12374879" cy="25521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120072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/>
              <a:t/>
            </a:r>
            <a:br>
              <a:rPr lang="en-US" altLang="zh-CN" dirty="0"/>
            </a:br>
            <a:r>
              <a:rPr lang="zh-CN" altLang="en-US" dirty="0" smtClean="0"/>
              <a:t>急</a:t>
            </a:r>
            <a:r>
              <a:rPr lang="zh-CN" altLang="en-US" dirty="0"/>
              <a:t>性康</a:t>
            </a:r>
            <a:r>
              <a:rPr lang="zh-CN" altLang="en-US" dirty="0" smtClean="0"/>
              <a:t>复期的</a:t>
            </a:r>
            <a:r>
              <a:rPr lang="zh-CN" altLang="en-US" dirty="0"/>
              <a:t>入院标</a:t>
            </a:r>
            <a:r>
              <a:rPr lang="zh-CN" altLang="en-US" dirty="0" smtClean="0"/>
              <a:t>准（继续）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/>
              <a:t> </a:t>
            </a:r>
            <a:br>
              <a:rPr lang="en-US" altLang="zh-CN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95120" y="2917313"/>
            <a:ext cx="9758680" cy="382016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ClrTx/>
              <a:buNone/>
            </a:pPr>
            <a:r>
              <a:rPr lang="en-US" altLang="zh-CN" dirty="0" smtClean="0"/>
              <a:t>2. </a:t>
            </a:r>
            <a:r>
              <a:rPr lang="zh-CN" altLang="en-US" dirty="0" smtClean="0"/>
              <a:t>如</a:t>
            </a:r>
            <a:r>
              <a:rPr lang="zh-CN" altLang="en-US" dirty="0"/>
              <a:t>果不符合以上指标，病人其它的康复选择包括：</a:t>
            </a:r>
            <a:endParaRPr lang="en-US" altLang="zh-CN" dirty="0"/>
          </a:p>
          <a:p>
            <a:pPr marL="971550" lvl="1" indent="-514350">
              <a:spcBef>
                <a:spcPts val="0"/>
              </a:spcBef>
              <a:buFont typeface="+mj-lt"/>
              <a:buAutoNum type="arabicParenR"/>
            </a:pPr>
            <a:r>
              <a:rPr lang="zh-CN" altLang="en-US" dirty="0"/>
              <a:t> </a:t>
            </a:r>
            <a:r>
              <a:rPr lang="zh-CN" altLang="en-US" dirty="0" smtClean="0"/>
              <a:t>亚</a:t>
            </a:r>
            <a:r>
              <a:rPr lang="zh-CN" altLang="en-US" dirty="0"/>
              <a:t>急性康复病房 （</a:t>
            </a:r>
            <a:r>
              <a:rPr lang="en-US" altLang="zh-CN" dirty="0"/>
              <a:t>subacute rehab. )</a:t>
            </a:r>
            <a:r>
              <a:rPr lang="zh-CN" altLang="en-US" dirty="0"/>
              <a:t>：病人的医护要求依然很高，但康复能力低于</a:t>
            </a:r>
            <a:r>
              <a:rPr lang="en-US" altLang="zh-CN" dirty="0"/>
              <a:t>3</a:t>
            </a:r>
            <a:r>
              <a:rPr lang="zh-CN" altLang="en-US" dirty="0"/>
              <a:t>小时／天</a:t>
            </a:r>
            <a:r>
              <a:rPr lang="zh-CN" altLang="en-US" dirty="0" smtClean="0"/>
              <a:t>。至</a:t>
            </a:r>
            <a:r>
              <a:rPr lang="zh-CN" altLang="en-US" dirty="0"/>
              <a:t>少有一个医护需要，医生查房 </a:t>
            </a:r>
            <a:r>
              <a:rPr lang="en-US" altLang="zh-CN" dirty="0"/>
              <a:t>1/</a:t>
            </a:r>
            <a:r>
              <a:rPr lang="zh-CN" altLang="en-US" dirty="0"/>
              <a:t>月，康复训练 </a:t>
            </a:r>
            <a:r>
              <a:rPr lang="en-US" altLang="zh-CN" dirty="0"/>
              <a:t>2</a:t>
            </a:r>
            <a:r>
              <a:rPr lang="zh-CN" altLang="en-US" dirty="0"/>
              <a:t>小时／天，</a:t>
            </a:r>
            <a:r>
              <a:rPr lang="en-US" altLang="zh-CN" dirty="0"/>
              <a:t>6</a:t>
            </a:r>
            <a:r>
              <a:rPr lang="zh-CN" altLang="en-US" dirty="0"/>
              <a:t>天／周；护理要求：</a:t>
            </a:r>
            <a:r>
              <a:rPr lang="en-US" altLang="zh-CN" dirty="0"/>
              <a:t>3.3</a:t>
            </a:r>
            <a:r>
              <a:rPr lang="zh-CN" altLang="en-US" dirty="0"/>
              <a:t>小时／天／病人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pPr marL="971550" lvl="1" indent="-514350">
              <a:spcBef>
                <a:spcPts val="0"/>
              </a:spcBef>
              <a:buFont typeface="+mj-lt"/>
              <a:buAutoNum type="arabicParenR"/>
            </a:pPr>
            <a:r>
              <a:rPr lang="zh-CN" altLang="en-US" dirty="0"/>
              <a:t>专业护理机构 （</a:t>
            </a:r>
            <a:r>
              <a:rPr lang="en-US" altLang="zh-CN" dirty="0"/>
              <a:t>SNF</a:t>
            </a:r>
            <a:r>
              <a:rPr lang="zh-CN" altLang="en-US" dirty="0"/>
              <a:t>）：</a:t>
            </a:r>
            <a:r>
              <a:rPr lang="en-US" altLang="zh-CN" dirty="0"/>
              <a:t>RN</a:t>
            </a:r>
            <a:r>
              <a:rPr lang="zh-CN" altLang="en-US" dirty="0"/>
              <a:t>，</a:t>
            </a:r>
            <a:r>
              <a:rPr lang="en-US" altLang="zh-CN" dirty="0"/>
              <a:t>PT</a:t>
            </a:r>
            <a:r>
              <a:rPr lang="zh-CN" altLang="en-US" dirty="0"/>
              <a:t>，</a:t>
            </a:r>
            <a:r>
              <a:rPr lang="en-US" altLang="zh-CN" dirty="0"/>
              <a:t>OT</a:t>
            </a:r>
            <a:r>
              <a:rPr lang="zh-CN" altLang="en-US" dirty="0"/>
              <a:t>，</a:t>
            </a:r>
            <a:r>
              <a:rPr lang="en-US" altLang="zh-CN" dirty="0"/>
              <a:t>5</a:t>
            </a:r>
            <a:r>
              <a:rPr lang="zh-CN" altLang="en-US" dirty="0"/>
              <a:t>天／</a:t>
            </a:r>
            <a:r>
              <a:rPr lang="zh-CN" altLang="en-US" dirty="0" smtClean="0"/>
              <a:t>周，</a:t>
            </a:r>
            <a:r>
              <a:rPr lang="zh-CN" altLang="en-US" dirty="0"/>
              <a:t>最多</a:t>
            </a:r>
            <a:r>
              <a:rPr lang="en-US" altLang="zh-CN" dirty="0"/>
              <a:t>100</a:t>
            </a:r>
            <a:r>
              <a:rPr lang="zh-CN" altLang="en-US" dirty="0"/>
              <a:t> </a:t>
            </a:r>
            <a:r>
              <a:rPr lang="zh-CN" altLang="en-US" dirty="0" smtClean="0"/>
              <a:t>天。</a:t>
            </a:r>
            <a:endParaRPr lang="en-US" altLang="zh-CN" dirty="0"/>
          </a:p>
          <a:p>
            <a:pPr marL="971550" lvl="1" indent="-514350">
              <a:buFont typeface="+mj-lt"/>
              <a:buAutoNum type="arabicParenR"/>
            </a:pPr>
            <a:r>
              <a:rPr lang="zh-CN" altLang="en-US" dirty="0" smtClean="0"/>
              <a:t>长</a:t>
            </a:r>
            <a:r>
              <a:rPr lang="zh-CN" altLang="en-US" dirty="0"/>
              <a:t>期护理机构 （</a:t>
            </a:r>
            <a:r>
              <a:rPr lang="en-US" altLang="zh-CN" dirty="0"/>
              <a:t>LTCF</a:t>
            </a:r>
            <a:r>
              <a:rPr lang="zh-CN" altLang="en-US" dirty="0"/>
              <a:t>）包括：最多</a:t>
            </a:r>
            <a:r>
              <a:rPr lang="en-US" altLang="zh-CN" dirty="0"/>
              <a:t>100</a:t>
            </a:r>
            <a:r>
              <a:rPr lang="zh-CN" altLang="en-US" dirty="0"/>
              <a:t> </a:t>
            </a:r>
            <a:r>
              <a:rPr lang="zh-CN" altLang="en-US" dirty="0" smtClean="0"/>
              <a:t>天。</a:t>
            </a:r>
            <a:endParaRPr lang="en-US" altLang="zh-CN" dirty="0"/>
          </a:p>
          <a:p>
            <a:pPr marL="971550" lvl="1" indent="-514350">
              <a:spcBef>
                <a:spcPts val="0"/>
              </a:spcBef>
              <a:buFont typeface="+mj-lt"/>
              <a:buAutoNum type="arabicParenR"/>
            </a:pPr>
            <a:r>
              <a:rPr lang="zh-CN" altLang="en-US" dirty="0" smtClean="0"/>
              <a:t>老人院 </a:t>
            </a:r>
            <a:r>
              <a:rPr lang="zh-CN" altLang="en-US" dirty="0"/>
              <a:t>（ </a:t>
            </a:r>
            <a:r>
              <a:rPr lang="en-US" altLang="zh-CN" dirty="0"/>
              <a:t> nursing</a:t>
            </a:r>
            <a:r>
              <a:rPr lang="zh-CN" altLang="en-US" dirty="0"/>
              <a:t> </a:t>
            </a:r>
            <a:r>
              <a:rPr lang="en-US" altLang="zh-CN" dirty="0"/>
              <a:t>home</a:t>
            </a:r>
            <a:r>
              <a:rPr lang="zh-CN" altLang="en-US" dirty="0" smtClean="0"/>
              <a:t>）</a:t>
            </a:r>
            <a:endParaRPr lang="en-US" altLang="zh-CN" dirty="0"/>
          </a:p>
          <a:p>
            <a:pPr marL="971550" lvl="1" indent="-514350">
              <a:spcBef>
                <a:spcPts val="0"/>
              </a:spcBef>
              <a:buFont typeface="+mj-lt"/>
              <a:buAutoNum type="arabicParenR"/>
            </a:pPr>
            <a:r>
              <a:rPr lang="zh-CN" altLang="en-US" dirty="0"/>
              <a:t> 家庭康复：</a:t>
            </a:r>
            <a:r>
              <a:rPr lang="en-US" altLang="zh-CN" dirty="0"/>
              <a:t> RN</a:t>
            </a:r>
            <a:r>
              <a:rPr lang="zh-CN" altLang="en-US" dirty="0"/>
              <a:t>，</a:t>
            </a:r>
            <a:r>
              <a:rPr lang="en-US" altLang="zh-CN" dirty="0"/>
              <a:t>PT</a:t>
            </a:r>
            <a:r>
              <a:rPr lang="zh-CN" altLang="en-US" dirty="0"/>
              <a:t>，</a:t>
            </a:r>
            <a:r>
              <a:rPr lang="en-US" altLang="zh-CN" dirty="0"/>
              <a:t>OT</a:t>
            </a:r>
            <a:r>
              <a:rPr lang="zh-CN" altLang="en-US" dirty="0"/>
              <a:t>， </a:t>
            </a:r>
            <a:r>
              <a:rPr lang="en-US" altLang="zh-CN" dirty="0"/>
              <a:t>SLT</a:t>
            </a:r>
            <a:r>
              <a:rPr lang="zh-CN" altLang="en-US" dirty="0"/>
              <a:t>。</a:t>
            </a:r>
            <a:endParaRPr lang="en-US" altLang="zh-CN" dirty="0"/>
          </a:p>
          <a:p>
            <a:pPr marL="971550" lvl="1" indent="-514350">
              <a:buFont typeface="+mj-lt"/>
              <a:buAutoNum type="arabicParenR"/>
            </a:pPr>
            <a:r>
              <a:rPr lang="zh-CN" altLang="en-US" dirty="0"/>
              <a:t> 门诊康复：</a:t>
            </a:r>
            <a:r>
              <a:rPr lang="en-US" altLang="zh-CN" dirty="0"/>
              <a:t>RN</a:t>
            </a:r>
            <a:r>
              <a:rPr lang="zh-CN" altLang="en-US" dirty="0"/>
              <a:t>，</a:t>
            </a:r>
            <a:r>
              <a:rPr lang="en-US" altLang="zh-CN" dirty="0"/>
              <a:t>PT</a:t>
            </a:r>
            <a:r>
              <a:rPr lang="zh-CN" altLang="en-US" dirty="0"/>
              <a:t>，</a:t>
            </a:r>
            <a:r>
              <a:rPr lang="en-US" altLang="zh-CN" dirty="0"/>
              <a:t>OT</a:t>
            </a:r>
            <a:r>
              <a:rPr lang="zh-CN" altLang="en-US" dirty="0"/>
              <a:t>， </a:t>
            </a:r>
            <a:r>
              <a:rPr lang="en-US" altLang="zh-CN" dirty="0"/>
              <a:t>SLT</a:t>
            </a:r>
            <a:r>
              <a:rPr lang="zh-CN" altLang="en-US" dirty="0"/>
              <a:t>。</a:t>
            </a:r>
            <a:endParaRPr lang="en-US" altLang="zh-CN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7832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9561</TotalTime>
  <Words>2207</Words>
  <Application>Microsoft Office PowerPoint</Application>
  <PresentationFormat>Widescreen</PresentationFormat>
  <Paragraphs>147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9" baseType="lpstr">
      <vt:lpstr>宋体</vt:lpstr>
      <vt:lpstr>Arial</vt:lpstr>
      <vt:lpstr>Calibri</vt:lpstr>
      <vt:lpstr>Calibri Light</vt:lpstr>
      <vt:lpstr>Wingdings</vt:lpstr>
      <vt:lpstr>Office Theme</vt:lpstr>
      <vt:lpstr>凯莎医疗集团老年康复模式</vt:lpstr>
      <vt:lpstr>讲座简介 </vt:lpstr>
      <vt:lpstr>讲座简介 （继续） </vt:lpstr>
      <vt:lpstr>浏览我们的医院</vt:lpstr>
      <vt:lpstr>康复医学在中风急性期的介入 </vt:lpstr>
      <vt:lpstr>Michelle Camicia ，凯莎康复中心主任</vt:lpstr>
      <vt:lpstr>康复住院的病类：  </vt:lpstr>
      <vt:lpstr>急性康复期的入院标准  </vt:lpstr>
      <vt:lpstr>  急性康复期的入院标准（继续）   </vt:lpstr>
      <vt:lpstr>亚急性康复</vt:lpstr>
      <vt:lpstr>Dr. Samatovicz &amp; Dr. Doan; 凯莎康复医生</vt:lpstr>
      <vt:lpstr>康复医生的工作流程 </vt:lpstr>
      <vt:lpstr>康复医生的工作流程（继续） </vt:lpstr>
      <vt:lpstr>康复团队成员 </vt:lpstr>
      <vt:lpstr>康复团队成员（继续）  </vt:lpstr>
      <vt:lpstr>Tim Josten PT 主任</vt:lpstr>
      <vt:lpstr>Kate Wilson 语言和语音治疗师</vt:lpstr>
      <vt:lpstr>Elizabeth Harlan, 护士个案经理</vt:lpstr>
      <vt:lpstr>康复团队成员（继续）  </vt:lpstr>
      <vt:lpstr>康复团队成员（继续）  </vt:lpstr>
      <vt:lpstr>康复团队成员（继续）  </vt:lpstr>
      <vt:lpstr>康复临床仪器应用</vt:lpstr>
      <vt:lpstr>康复团队会议 </vt:lpstr>
      <vt:lpstr>康复圆你回家梦 </vt:lpstr>
      <vt:lpstr>康复圆你回家梦（继续）  </vt:lpstr>
      <vt:lpstr>Nicholas Toth, 医生的故事</vt:lpstr>
      <vt:lpstr>美国康复医疗的付费体制 </vt:lpstr>
      <vt:lpstr>美国康复医疗的付费体制（继续） </vt:lpstr>
      <vt:lpstr>康复病人的成就</vt:lpstr>
      <vt:lpstr>康复病人的成就（继续）</vt:lpstr>
      <vt:lpstr>我们的国际交流</vt:lpstr>
      <vt:lpstr>我们的国际交流（继续）</vt:lpstr>
      <vt:lpstr>谢谢!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凯撒医疗集团老年康复模式</dc:title>
  <dc:creator>Erica Weiss-Laroche</dc:creator>
  <cp:lastModifiedBy>Erica Weiss-Laroche</cp:lastModifiedBy>
  <cp:revision>166</cp:revision>
  <cp:lastPrinted>2016-06-16T00:48:24Z</cp:lastPrinted>
  <dcterms:created xsi:type="dcterms:W3CDTF">2016-06-13T17:38:34Z</dcterms:created>
  <dcterms:modified xsi:type="dcterms:W3CDTF">2016-07-20T16:07:20Z</dcterms:modified>
</cp:coreProperties>
</file>