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1"/>
  </p:handoutMasterIdLst>
  <p:sldIdLst>
    <p:sldId id="256" r:id="rId2"/>
    <p:sldId id="257" r:id="rId3"/>
    <p:sldId id="258" r:id="rId4"/>
    <p:sldId id="263" r:id="rId5"/>
    <p:sldId id="260" r:id="rId6"/>
    <p:sldId id="264" r:id="rId7"/>
    <p:sldId id="259" r:id="rId8"/>
    <p:sldId id="262" r:id="rId9"/>
    <p:sldId id="261" r:id="rId10"/>
  </p:sldIdLst>
  <p:sldSz cx="9144000" cy="6858000" type="screen4x3"/>
  <p:notesSz cx="9220200" cy="6934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51B50-E488-4EE0-9AC7-F8A841F273F2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45341-DBC2-4BD0-90D5-CF7F93D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68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96200" cy="17526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Arial Black" panose="020B0A04020102020204" pitchFamily="34" charset="0"/>
              </a:rPr>
              <a:t>Rob Mayes</a:t>
            </a:r>
          </a:p>
          <a:p>
            <a:r>
              <a:rPr lang="en-US" sz="4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University of North Texas</a:t>
            </a:r>
            <a:endParaRPr lang="en-US" sz="4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10600" cy="2286000"/>
          </a:xfrm>
        </p:spPr>
        <p:txBody>
          <a:bodyPr/>
          <a:lstStyle/>
          <a:p>
            <a:r>
              <a:rPr lang="en-US" sz="4800" dirty="0" smtClean="0">
                <a:latin typeface="Arial Black" panose="020B0A04020102020204" pitchFamily="34" charset="0"/>
              </a:rPr>
              <a:t>Understanding </a:t>
            </a:r>
            <a:br>
              <a:rPr lang="en-US" sz="4800" dirty="0" smtClean="0">
                <a:latin typeface="Arial Black" panose="020B0A04020102020204" pitchFamily="34" charset="0"/>
              </a:rPr>
            </a:br>
            <a:r>
              <a:rPr lang="en-US" sz="4800" dirty="0" smtClean="0">
                <a:latin typeface="Arial Black" panose="020B0A04020102020204" pitchFamily="34" charset="0"/>
              </a:rPr>
              <a:t>Academic Publishing</a:t>
            </a:r>
            <a:endParaRPr 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94456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What is Academic Publishing?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8686800" cy="4114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Transforming research into article manuscript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Actionable Research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Rigorous Methods</a:t>
            </a:r>
          </a:p>
          <a:p>
            <a:r>
              <a:rPr lang="en-US" sz="3600" smtClean="0">
                <a:latin typeface="Arial Black" panose="020B0A04020102020204" pitchFamily="34" charset="0"/>
              </a:rPr>
              <a:t>Valued Results </a:t>
            </a:r>
            <a:r>
              <a:rPr lang="en-US" sz="3600" dirty="0" smtClean="0">
                <a:latin typeface="Arial Black" panose="020B0A04020102020204" pitchFamily="34" charset="0"/>
              </a:rPr>
              <a:t>&amp; Conclusions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34400" cy="9445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Why Academic Publishing?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600" dirty="0" smtClean="0">
                <a:latin typeface="Arial Black" panose="020B0A04020102020204" pitchFamily="34" charset="0"/>
              </a:rPr>
              <a:t>Publicize your Research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Associate with Colleagues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Add to the Knowledge Base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Acquire Funding</a:t>
            </a:r>
          </a:p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534400" cy="9445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Ethical foundation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To ensure the accuracy of scientific knowledge</a:t>
            </a:r>
          </a:p>
          <a:p>
            <a:r>
              <a:rPr lang="en-US" sz="3600" dirty="0">
                <a:latin typeface="Arial Black" panose="020B0A04020102020204" pitchFamily="34" charset="0"/>
              </a:rPr>
              <a:t>To protect the rights and welfare of research participants</a:t>
            </a:r>
          </a:p>
          <a:p>
            <a:r>
              <a:rPr lang="en-US" sz="3600" dirty="0">
                <a:latin typeface="Arial Black" panose="020B0A04020102020204" pitchFamily="34" charset="0"/>
              </a:rPr>
              <a:t>To protect intellectual property rights</a:t>
            </a:r>
          </a:p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9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445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Academic Publishing TYPEs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79248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sz="41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Refereed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Empirical Studies</a:t>
            </a:r>
          </a:p>
          <a:p>
            <a:pPr lvl="1"/>
            <a:r>
              <a:rPr lang="en-US" sz="3600" dirty="0">
                <a:latin typeface="Arial Black" panose="020B0A04020102020204" pitchFamily="34" charset="0"/>
              </a:rPr>
              <a:t>Literature </a:t>
            </a:r>
            <a:r>
              <a:rPr lang="en-US" sz="3600" dirty="0" smtClean="0">
                <a:latin typeface="Arial Black" panose="020B0A04020102020204" pitchFamily="34" charset="0"/>
              </a:rPr>
              <a:t>Reviews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Theoretical Articles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Methodological Articles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Case Studies</a:t>
            </a:r>
          </a:p>
          <a:p>
            <a:r>
              <a:rPr lang="en-US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Non-Refereed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Editorials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Position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Book Reviews</a:t>
            </a:r>
          </a:p>
          <a:p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6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7921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General Document Format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838200"/>
            <a:ext cx="7924800" cy="5181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 Black" panose="020B0A04020102020204" pitchFamily="34" charset="0"/>
              </a:rPr>
              <a:t>Titles, Authors &amp; Notes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Abstract &amp; Keywords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Introduction </a:t>
            </a:r>
            <a:r>
              <a:rPr lang="en-US" sz="24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(Assumed no heading)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Review of Literature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Research Problem, Statement or Question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Method &amp; Design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Results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Discussion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Conclusions</a:t>
            </a:r>
            <a:r>
              <a:rPr lang="en-US" sz="2400" smtClean="0">
                <a:latin typeface="Arial Black" panose="020B0A04020102020204" pitchFamily="34" charset="0"/>
              </a:rPr>
              <a:t>, (Implications</a:t>
            </a:r>
            <a:r>
              <a:rPr lang="en-US" sz="2400" dirty="0" smtClean="0">
                <a:latin typeface="Arial Black" panose="020B0A04020102020204" pitchFamily="34" charset="0"/>
              </a:rPr>
              <a:t>, further research)</a:t>
            </a:r>
          </a:p>
          <a:p>
            <a:r>
              <a:rPr lang="en-US" sz="2400" dirty="0" smtClean="0">
                <a:latin typeface="Arial Black" panose="020B0A04020102020204" pitchFamily="34" charset="0"/>
              </a:rPr>
              <a:t>References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7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94456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How To  Academic Publish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7924800" cy="4343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Select Potential Journals (Audience)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Idea Map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Abstract &amp; Keywords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Manuscript Layout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Start Writing &amp; Editing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Acquire Outside Editing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Submit to Journal  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61722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This in an </a:t>
            </a:r>
            <a:r>
              <a:rPr lang="en-US" sz="2000" dirty="0">
                <a:solidFill>
                  <a:srgbClr val="FFC000"/>
                </a:solidFill>
                <a:latin typeface="Arial Black" panose="020B0A04020102020204" pitchFamily="34" charset="0"/>
              </a:rPr>
              <a:t>i</a:t>
            </a:r>
            <a:r>
              <a:rPr lang="en-US" sz="2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terative process.</a:t>
            </a:r>
            <a:endParaRPr lang="en-US" sz="2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94456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Academic Publishing Process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7924800" cy="3657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Submission </a:t>
            </a:r>
            <a:endParaRPr lang="en-US" sz="2800" dirty="0">
              <a:latin typeface="Arial Black" panose="020B0A04020102020204" pitchFamily="34" charset="0"/>
            </a:endParaRP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Rejected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Revise </a:t>
            </a:r>
            <a:r>
              <a:rPr lang="en-US" sz="2800" dirty="0">
                <a:latin typeface="Arial Black" panose="020B0A04020102020204" pitchFamily="34" charset="0"/>
              </a:rPr>
              <a:t>and Resubmit </a:t>
            </a:r>
            <a:r>
              <a:rPr lang="en-US" sz="2800" dirty="0" smtClean="0">
                <a:latin typeface="Arial Black" panose="020B0A04020102020204" pitchFamily="34" charset="0"/>
              </a:rPr>
              <a:t>(Reviewer)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Accepted </a:t>
            </a:r>
            <a:r>
              <a:rPr lang="en-US" sz="2800" dirty="0">
                <a:latin typeface="Arial Black" panose="020B0A04020102020204" pitchFamily="34" charset="0"/>
              </a:rPr>
              <a:t>with Major (Reviewer</a:t>
            </a:r>
            <a:r>
              <a:rPr lang="en-US" sz="2800" dirty="0" smtClean="0">
                <a:latin typeface="Arial Black" panose="020B0A04020102020204" pitchFamily="34" charset="0"/>
              </a:rPr>
              <a:t>)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Accepted with </a:t>
            </a:r>
            <a:r>
              <a:rPr lang="en-US" sz="2800" dirty="0">
                <a:latin typeface="Arial Black" panose="020B0A04020102020204" pitchFamily="34" charset="0"/>
              </a:rPr>
              <a:t>Minor </a:t>
            </a:r>
            <a:r>
              <a:rPr lang="en-US" sz="2800" dirty="0" smtClean="0">
                <a:latin typeface="Arial Black" panose="020B0A04020102020204" pitchFamily="34" charset="0"/>
              </a:rPr>
              <a:t>(Editor)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Accepted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3628" y="4869828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Make requested changes or address change request with a written response.</a:t>
            </a:r>
            <a:endParaRPr lang="en-US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0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Open ACCESS Publishers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7924800" cy="3657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Submission are fees based &amp; they want to make money.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May not be in your interest to publish with </a:t>
            </a:r>
            <a:r>
              <a:rPr lang="en-U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OA</a:t>
            </a:r>
            <a:r>
              <a:rPr lang="en-US" sz="2800" dirty="0" smtClean="0">
                <a:latin typeface="Arial Black" panose="020B0A04020102020204" pitchFamily="34" charset="0"/>
              </a:rPr>
              <a:t> providers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C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http</a:t>
            </a:r>
            <a:r>
              <a:rPr lang="en-US" sz="3200" dirty="0">
                <a:solidFill>
                  <a:srgbClr val="FFC000"/>
                </a:solidFill>
                <a:latin typeface="Arial Black" panose="020B0A04020102020204" pitchFamily="34" charset="0"/>
              </a:rPr>
              <a:t>://scholarlyoa.com/publishers</a:t>
            </a:r>
            <a:r>
              <a:rPr lang="en-US" sz="2800" dirty="0">
                <a:solidFill>
                  <a:srgbClr val="FFC000"/>
                </a:solidFill>
              </a:rPr>
              <a:t>/</a:t>
            </a:r>
            <a:r>
              <a:rPr lang="en-US" sz="28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  <a:endParaRPr lang="en-US" sz="28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61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80</TotalTime>
  <Words>222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Arial Narrow</vt:lpstr>
      <vt:lpstr>Calibri</vt:lpstr>
      <vt:lpstr>Horizon</vt:lpstr>
      <vt:lpstr>Understanding  Academic Publishing</vt:lpstr>
      <vt:lpstr>What is Academic Publishing?</vt:lpstr>
      <vt:lpstr>Why Academic Publishing?</vt:lpstr>
      <vt:lpstr>Ethical foundation</vt:lpstr>
      <vt:lpstr>Academic Publishing TYPEs</vt:lpstr>
      <vt:lpstr>General Document Format</vt:lpstr>
      <vt:lpstr>How To  Academic Publish</vt:lpstr>
      <vt:lpstr>Academic Publishing Process</vt:lpstr>
      <vt:lpstr>Open ACCESS Publishers</vt:lpstr>
    </vt:vector>
  </TitlesOfParts>
  <Company>Premier Data Software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 a Line of Research</dc:title>
  <dc:creator>rjm2096</dc:creator>
  <cp:lastModifiedBy>Mayes, Robin</cp:lastModifiedBy>
  <cp:revision>18</cp:revision>
  <cp:lastPrinted>2014-04-15T16:04:51Z</cp:lastPrinted>
  <dcterms:created xsi:type="dcterms:W3CDTF">2014-01-25T16:05:09Z</dcterms:created>
  <dcterms:modified xsi:type="dcterms:W3CDTF">2016-09-22T15:42:47Z</dcterms:modified>
</cp:coreProperties>
</file>