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9"/>
  </p:notesMasterIdLst>
  <p:sldIdLst>
    <p:sldId id="261" r:id="rId2"/>
    <p:sldId id="262" r:id="rId3"/>
    <p:sldId id="344" r:id="rId4"/>
    <p:sldId id="345" r:id="rId5"/>
    <p:sldId id="346" r:id="rId6"/>
    <p:sldId id="265" r:id="rId7"/>
    <p:sldId id="366" r:id="rId8"/>
    <p:sldId id="266" r:id="rId9"/>
    <p:sldId id="267" r:id="rId10"/>
    <p:sldId id="361" r:id="rId11"/>
    <p:sldId id="362" r:id="rId12"/>
    <p:sldId id="268" r:id="rId13"/>
    <p:sldId id="356" r:id="rId14"/>
    <p:sldId id="363" r:id="rId15"/>
    <p:sldId id="365" r:id="rId16"/>
    <p:sldId id="364" r:id="rId17"/>
    <p:sldId id="367" r:id="rId18"/>
    <p:sldId id="368" r:id="rId19"/>
    <p:sldId id="269" r:id="rId20"/>
    <p:sldId id="335" r:id="rId21"/>
    <p:sldId id="270" r:id="rId22"/>
    <p:sldId id="271" r:id="rId23"/>
    <p:sldId id="337" r:id="rId24"/>
    <p:sldId id="272" r:id="rId25"/>
    <p:sldId id="273" r:id="rId26"/>
    <p:sldId id="274" r:id="rId27"/>
    <p:sldId id="275" r:id="rId28"/>
    <p:sldId id="276" r:id="rId29"/>
    <p:sldId id="277" r:id="rId30"/>
    <p:sldId id="369" r:id="rId31"/>
    <p:sldId id="278" r:id="rId32"/>
    <p:sldId id="279" r:id="rId33"/>
    <p:sldId id="280" r:id="rId34"/>
    <p:sldId id="281" r:id="rId35"/>
    <p:sldId id="283" r:id="rId36"/>
    <p:sldId id="342" r:id="rId37"/>
    <p:sldId id="333" r:id="rId38"/>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1B365D"/>
    <a:srgbClr val="6E7073"/>
    <a:srgbClr val="CDCDCD"/>
    <a:srgbClr val="EEEEEE"/>
    <a:srgbClr val="174A7C"/>
    <a:srgbClr val="002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112" d="100"/>
          <a:sy n="112" d="100"/>
        </p:scale>
        <p:origin x="1008" y="108"/>
      </p:cViewPr>
      <p:guideLst>
        <p:guide orient="horz" pos="2160"/>
        <p:guide pos="2880"/>
      </p:guideLst>
    </p:cSldViewPr>
  </p:slideViewPr>
  <p:notesTextViewPr>
    <p:cViewPr>
      <p:scale>
        <a:sx n="1" d="1"/>
        <a:sy n="1" d="1"/>
      </p:scale>
      <p:origin x="0" y="0"/>
    </p:cViewPr>
  </p:notesTextViewPr>
  <p:sorterViewPr>
    <p:cViewPr>
      <p:scale>
        <a:sx n="100" d="100"/>
        <a:sy n="100" d="100"/>
      </p:scale>
      <p:origin x="0" y="-1373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8D70764A-B111-44B3-AE37-A9C6790043FE}" type="datetimeFigureOut">
              <a:rPr lang="en-US" smtClean="0"/>
              <a:t>4/4/2019</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EF3C1CD0-D833-4B0D-BF33-74A8E63C0BDA}" type="slidenum">
              <a:rPr lang="en-US" smtClean="0"/>
              <a:t>‹#›</a:t>
            </a:fld>
            <a:endParaRPr lang="en-US"/>
          </a:p>
        </p:txBody>
      </p:sp>
    </p:spTree>
    <p:extLst>
      <p:ext uri="{BB962C8B-B14F-4D97-AF65-F5344CB8AC3E}">
        <p14:creationId xmlns:p14="http://schemas.microsoft.com/office/powerpoint/2010/main" val="2097762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7" name="Rectangle 6"/>
          <p:cNvSpPr/>
          <p:nvPr userDrawn="1"/>
        </p:nvSpPr>
        <p:spPr>
          <a:xfrm>
            <a:off x="-2406" y="35052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685800" y="4522787"/>
            <a:ext cx="7772400" cy="708025"/>
          </a:xfrm>
        </p:spPr>
        <p:txBody>
          <a:bodyPr>
            <a:noAutofit/>
          </a:bodyPr>
          <a:lstStyle>
            <a:lvl1pPr algn="ctr">
              <a:defRPr sz="4200" b="1" baseline="0">
                <a:latin typeface="Georgia" panose="02040502050405020303" pitchFamily="18" charset="0"/>
              </a:defRPr>
            </a:lvl1pPr>
          </a:lstStyle>
          <a:p>
            <a:r>
              <a:rPr lang="en-US" dirty="0" smtClean="0"/>
              <a:t>Insert Presentation Title</a:t>
            </a:r>
            <a:endParaRPr lang="en-US" dirty="0"/>
          </a:p>
        </p:txBody>
      </p:sp>
      <p:sp>
        <p:nvSpPr>
          <p:cNvPr id="3" name="Subtitle 2"/>
          <p:cNvSpPr>
            <a:spLocks noGrp="1"/>
          </p:cNvSpPr>
          <p:nvPr>
            <p:ph type="subTitle" idx="1" hasCustomPrompt="1"/>
          </p:nvPr>
        </p:nvSpPr>
        <p:spPr>
          <a:xfrm>
            <a:off x="685801" y="6390274"/>
            <a:ext cx="7772399" cy="325851"/>
          </a:xfrm>
        </p:spPr>
        <p:txBody>
          <a:bodyPr>
            <a:noAutofit/>
          </a:bodyPr>
          <a:lstStyle>
            <a:lvl1pPr marL="0" indent="0" algn="ctr">
              <a:buNone/>
              <a:defRPr sz="1600" baseline="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 Job Title | Team/Office/Division Name | Date</a:t>
            </a:r>
            <a:endParaRPr lang="en-US" dirty="0"/>
          </a:p>
        </p:txBody>
      </p:sp>
      <p:pic>
        <p:nvPicPr>
          <p:cNvPr id="2050"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301302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Opening Slide">
    <p:spTree>
      <p:nvGrpSpPr>
        <p:cNvPr id="1" name=""/>
        <p:cNvGrpSpPr/>
        <p:nvPr/>
      </p:nvGrpSpPr>
      <p:grpSpPr>
        <a:xfrm>
          <a:off x="0" y="0"/>
          <a:ext cx="0" cy="0"/>
          <a:chOff x="0" y="0"/>
          <a:chExt cx="0" cy="0"/>
        </a:xfrm>
      </p:grpSpPr>
      <p:sp>
        <p:nvSpPr>
          <p:cNvPr id="7" name="Rectangle 6"/>
          <p:cNvSpPr/>
          <p:nvPr userDrawn="1"/>
        </p:nvSpPr>
        <p:spPr>
          <a:xfrm>
            <a:off x="-2406" y="35052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685800" y="4522787"/>
            <a:ext cx="7772400" cy="708025"/>
          </a:xfrm>
        </p:spPr>
        <p:txBody>
          <a:bodyPr>
            <a:noAutofit/>
          </a:bodyPr>
          <a:lstStyle>
            <a:lvl1pPr algn="ctr">
              <a:defRPr sz="4200" b="1" baseline="0">
                <a:latin typeface="Georgia" panose="02040502050405020303" pitchFamily="18" charset="0"/>
              </a:defRPr>
            </a:lvl1pPr>
          </a:lstStyle>
          <a:p>
            <a:r>
              <a:rPr lang="en-US" dirty="0" smtClean="0"/>
              <a:t>Insert Presentation Title</a:t>
            </a:r>
            <a:endParaRPr lang="en-US" dirty="0"/>
          </a:p>
        </p:txBody>
      </p:sp>
      <p:sp>
        <p:nvSpPr>
          <p:cNvPr id="3" name="Subtitle 2"/>
          <p:cNvSpPr>
            <a:spLocks noGrp="1"/>
          </p:cNvSpPr>
          <p:nvPr>
            <p:ph type="subTitle" idx="1" hasCustomPrompt="1"/>
          </p:nvPr>
        </p:nvSpPr>
        <p:spPr>
          <a:xfrm>
            <a:off x="685801" y="6390274"/>
            <a:ext cx="7772399" cy="325851"/>
          </a:xfrm>
        </p:spPr>
        <p:txBody>
          <a:bodyPr>
            <a:noAutofit/>
          </a:bodyPr>
          <a:lstStyle>
            <a:lvl1pPr marL="0" indent="0" algn="ctr">
              <a:buNone/>
              <a:defRPr sz="1600" baseline="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 Job Title | Team/Office/Division Name | Date</a:t>
            </a:r>
            <a:endParaRPr lang="en-US" dirty="0"/>
          </a:p>
        </p:txBody>
      </p:sp>
      <p:pic>
        <p:nvPicPr>
          <p:cNvPr id="2050"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568739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Opening Slide">
    <p:spTree>
      <p:nvGrpSpPr>
        <p:cNvPr id="1" name=""/>
        <p:cNvGrpSpPr/>
        <p:nvPr/>
      </p:nvGrpSpPr>
      <p:grpSpPr>
        <a:xfrm>
          <a:off x="0" y="0"/>
          <a:ext cx="0" cy="0"/>
          <a:chOff x="0" y="0"/>
          <a:chExt cx="0" cy="0"/>
        </a:xfrm>
      </p:grpSpPr>
      <p:sp>
        <p:nvSpPr>
          <p:cNvPr id="7" name="Rectangle 6"/>
          <p:cNvSpPr/>
          <p:nvPr userDrawn="1"/>
        </p:nvSpPr>
        <p:spPr>
          <a:xfrm>
            <a:off x="-2406" y="35052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684597" y="3810000"/>
            <a:ext cx="7772400" cy="1470025"/>
          </a:xfrm>
        </p:spPr>
        <p:txBody>
          <a:bodyPr>
            <a:normAutofit/>
          </a:bodyPr>
          <a:lstStyle>
            <a:lvl1pPr algn="ctr">
              <a:defRPr sz="4000"/>
            </a:lvl1pPr>
          </a:lstStyle>
          <a:p>
            <a:r>
              <a:rPr lang="en-US" dirty="0" smtClean="0"/>
              <a:t>Insert Presentation Title</a:t>
            </a:r>
            <a:endParaRPr lang="en-US" dirty="0"/>
          </a:p>
        </p:txBody>
      </p:sp>
      <p:sp>
        <p:nvSpPr>
          <p:cNvPr id="3" name="Subtitle 2"/>
          <p:cNvSpPr>
            <a:spLocks noGrp="1"/>
          </p:cNvSpPr>
          <p:nvPr>
            <p:ph type="subTitle" idx="1" hasCustomPrompt="1"/>
          </p:nvPr>
        </p:nvSpPr>
        <p:spPr>
          <a:xfrm>
            <a:off x="1371600" y="5334000"/>
            <a:ext cx="6400800" cy="685800"/>
          </a:xfrm>
        </p:spPr>
        <p:txBody>
          <a:bodyPr>
            <a:noAutofit/>
          </a:bodyPr>
          <a:lstStyle>
            <a:lvl1pPr marL="0" indent="0" algn="ctr">
              <a:buNone/>
              <a:defRPr sz="3000" baseline="0">
                <a:solidFill>
                  <a:schemeClr val="bg1"/>
                </a:solidFill>
                <a:latin typeface="PermianSlabSerifTypeface"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If applicable, insert sub-title</a:t>
            </a:r>
            <a:endParaRPr lang="en-US" dirty="0"/>
          </a:p>
        </p:txBody>
      </p:sp>
      <p:pic>
        <p:nvPicPr>
          <p:cNvPr id="2050"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
        <p:nvSpPr>
          <p:cNvPr id="9" name="Text Placeholder 8"/>
          <p:cNvSpPr>
            <a:spLocks noGrp="1"/>
          </p:cNvSpPr>
          <p:nvPr>
            <p:ph type="body" sz="quarter" idx="10" hasCustomPrompt="1"/>
          </p:nvPr>
        </p:nvSpPr>
        <p:spPr>
          <a:xfrm>
            <a:off x="2056799" y="6400800"/>
            <a:ext cx="5030403" cy="381000"/>
          </a:xfrm>
        </p:spPr>
        <p:txBody>
          <a:bodyPr anchor="ctr" anchorCtr="1">
            <a:normAutofit/>
          </a:bodyPr>
          <a:lstStyle>
            <a:lvl1pPr marL="0" marR="0" indent="0" algn="ctr" defTabSz="914400" rtl="0" eaLnBrk="1" fontAlgn="auto" latinLnBrk="0" hangingPunct="1">
              <a:lnSpc>
                <a:spcPct val="100000"/>
              </a:lnSpc>
              <a:spcBef>
                <a:spcPct val="20000"/>
              </a:spcBef>
              <a:spcAft>
                <a:spcPts val="0"/>
              </a:spcAft>
              <a:buClr>
                <a:srgbClr val="EE3524"/>
              </a:buClr>
              <a:buSzTx/>
              <a:buFont typeface="Wingdings" panose="05000000000000000000" pitchFamily="2" charset="2"/>
              <a:buNone/>
              <a:tabLst/>
              <a:defRPr lang="en-US" sz="1400" smtClean="0">
                <a:solidFill>
                  <a:schemeClr val="tx2"/>
                </a:solidFill>
              </a:defRPr>
            </a:lvl1pPr>
            <a:lvl5pPr marL="1828800" indent="0">
              <a:buNone/>
              <a:defRPr/>
            </a:lvl5pPr>
          </a:lstStyle>
          <a:p>
            <a:pPr marL="0" marR="0" lvl="0" indent="0" algn="l" defTabSz="914400" rtl="0" eaLnBrk="1" fontAlgn="auto" latinLnBrk="0" hangingPunct="1">
              <a:lnSpc>
                <a:spcPct val="100000"/>
              </a:lnSpc>
              <a:spcBef>
                <a:spcPct val="20000"/>
              </a:spcBef>
              <a:spcAft>
                <a:spcPts val="0"/>
              </a:spcAft>
              <a:buClr>
                <a:srgbClr val="EE3524"/>
              </a:buClr>
              <a:buSzTx/>
              <a:buFont typeface="Wingdings" panose="05000000000000000000" pitchFamily="2" charset="2"/>
              <a:buNone/>
              <a:tabLst/>
              <a:defRPr/>
            </a:pPr>
            <a:r>
              <a:rPr lang="en-US" sz="1400" dirty="0" smtClean="0">
                <a:solidFill>
                  <a:schemeClr val="tx2"/>
                </a:solidFill>
                <a:latin typeface="+mn-lt"/>
              </a:rPr>
              <a:t>Date</a:t>
            </a:r>
          </a:p>
        </p:txBody>
      </p:sp>
    </p:spTree>
    <p:extLst>
      <p:ext uri="{BB962C8B-B14F-4D97-AF65-F5344CB8AC3E}">
        <p14:creationId xmlns:p14="http://schemas.microsoft.com/office/powerpoint/2010/main" val="35567983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ub-Title">
    <p:spTree>
      <p:nvGrpSpPr>
        <p:cNvPr id="1" name=""/>
        <p:cNvGrpSpPr/>
        <p:nvPr/>
      </p:nvGrpSpPr>
      <p:grpSpPr>
        <a:xfrm>
          <a:off x="0" y="0"/>
          <a:ext cx="0" cy="0"/>
          <a:chOff x="0" y="0"/>
          <a:chExt cx="0" cy="0"/>
        </a:xfrm>
      </p:grpSpPr>
      <p:sp>
        <p:nvSpPr>
          <p:cNvPr id="4" name="Rectangle 3"/>
          <p:cNvSpPr/>
          <p:nvPr userDrawn="1"/>
        </p:nvSpPr>
        <p:spPr>
          <a:xfrm>
            <a:off x="2590800" y="3874770"/>
            <a:ext cx="6553200" cy="22402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ctrTitle"/>
          </p:nvPr>
        </p:nvSpPr>
        <p:spPr>
          <a:xfrm>
            <a:off x="2667000" y="3962400"/>
            <a:ext cx="6324600" cy="2057400"/>
          </a:xfrm>
        </p:spPr>
        <p:txBody>
          <a:bodyPr/>
          <a:lstStyle>
            <a:lvl1pPr algn="r">
              <a:defRPr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15509" t="13397" r="9549" b="13397"/>
          <a:stretch/>
        </p:blipFill>
        <p:spPr>
          <a:xfrm>
            <a:off x="152400" y="3766736"/>
            <a:ext cx="2514600" cy="2456348"/>
          </a:xfrm>
          <a:prstGeom prst="rect">
            <a:avLst/>
          </a:prstGeom>
          <a:noFill/>
          <a:ln>
            <a:noFill/>
          </a:ln>
        </p:spPr>
      </p:pic>
    </p:spTree>
    <p:extLst>
      <p:ext uri="{BB962C8B-B14F-4D97-AF65-F5344CB8AC3E}">
        <p14:creationId xmlns:p14="http://schemas.microsoft.com/office/powerpoint/2010/main" val="26455887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Body - Red">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52400" y="1193800"/>
            <a:ext cx="8839200" cy="4958465"/>
          </a:xfrm>
        </p:spPr>
        <p:txBody>
          <a:bodyPr>
            <a:no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990602"/>
            <a:ext cx="9144000" cy="88900"/>
          </a:xfrm>
          <a:prstGeom prst="rect">
            <a:avLst/>
          </a:prstGeom>
          <a:solidFill>
            <a:srgbClr val="FF0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Footer Placeholder 4"/>
          <p:cNvSpPr>
            <a:spLocks noGrp="1"/>
          </p:cNvSpPr>
          <p:nvPr>
            <p:ph type="ftr" sz="quarter" idx="11"/>
          </p:nvPr>
        </p:nvSpPr>
        <p:spPr>
          <a:xfrm>
            <a:off x="3124200" y="6375400"/>
            <a:ext cx="2895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solidFill>
                <a:srgbClr val="1B365D"/>
              </a:solidFill>
            </a:endParaRPr>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solidFill>
                  <a:srgbClr val="1B365D"/>
                </a:solidFill>
              </a:rPr>
              <a:pPr/>
              <a:t>‹#›</a:t>
            </a:fld>
            <a:endParaRPr lang="en-US" dirty="0">
              <a:solidFill>
                <a:srgbClr val="1B365D"/>
              </a:solidFill>
            </a:endParaRP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300" y="6141028"/>
            <a:ext cx="2628900" cy="716972"/>
          </a:xfrm>
          <a:prstGeom prst="rect">
            <a:avLst/>
          </a:prstGeom>
        </p:spPr>
      </p:pic>
    </p:spTree>
    <p:extLst>
      <p:ext uri="{BB962C8B-B14F-4D97-AF65-F5344CB8AC3E}">
        <p14:creationId xmlns:p14="http://schemas.microsoft.com/office/powerpoint/2010/main" val="6320940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Body - Red">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sp>
        <p:nvSpPr>
          <p:cNvPr id="8" name="Rectangle 7"/>
          <p:cNvSpPr/>
          <p:nvPr userDrawn="1"/>
        </p:nvSpPr>
        <p:spPr>
          <a:xfrm>
            <a:off x="0" y="990602"/>
            <a:ext cx="9144000" cy="88900"/>
          </a:xfrm>
          <a:prstGeom prst="rect">
            <a:avLst/>
          </a:prstGeom>
          <a:solidFill>
            <a:srgbClr val="FF0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Footer Placeholder 4"/>
          <p:cNvSpPr>
            <a:spLocks noGrp="1"/>
          </p:cNvSpPr>
          <p:nvPr>
            <p:ph type="ftr" sz="quarter" idx="11"/>
          </p:nvPr>
        </p:nvSpPr>
        <p:spPr>
          <a:xfrm>
            <a:off x="3124200" y="6375400"/>
            <a:ext cx="2895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solidFill>
                <a:srgbClr val="1B365D"/>
              </a:solidFill>
            </a:endParaRPr>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solidFill>
                  <a:srgbClr val="1B365D"/>
                </a:solidFill>
              </a:rPr>
              <a:pPr/>
              <a:t>‹#›</a:t>
            </a:fld>
            <a:endParaRPr lang="en-US" dirty="0">
              <a:solidFill>
                <a:srgbClr val="1B365D"/>
              </a:solidFill>
            </a:endParaRP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300" y="6141028"/>
            <a:ext cx="2628900" cy="716972"/>
          </a:xfrm>
          <a:prstGeom prst="rect">
            <a:avLst/>
          </a:prstGeom>
        </p:spPr>
      </p:pic>
      <p:sp>
        <p:nvSpPr>
          <p:cNvPr id="10" name="Content Placeholder 2"/>
          <p:cNvSpPr>
            <a:spLocks noGrp="1"/>
          </p:cNvSpPr>
          <p:nvPr>
            <p:ph idx="1"/>
          </p:nvPr>
        </p:nvSpPr>
        <p:spPr>
          <a:xfrm>
            <a:off x="228600" y="1142999"/>
            <a:ext cx="4191000" cy="5009265"/>
          </a:xfrm>
        </p:spPr>
        <p:txBody>
          <a:bodyPr>
            <a:no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2"/>
          <p:cNvSpPr>
            <a:spLocks noGrp="1"/>
          </p:cNvSpPr>
          <p:nvPr>
            <p:ph idx="13"/>
          </p:nvPr>
        </p:nvSpPr>
        <p:spPr>
          <a:xfrm>
            <a:off x="4724400" y="1142999"/>
            <a:ext cx="4191000" cy="5009265"/>
          </a:xfrm>
        </p:spPr>
        <p:txBody>
          <a:bodyPr>
            <a:noAutofit/>
          </a:bodyPr>
          <a:lstStyle>
            <a:lvl1pPr>
              <a:buClr>
                <a:srgbClr val="FF00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0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0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119251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Level 1 bullet points (default is 24-point font)</a:t>
            </a:r>
          </a:p>
          <a:p>
            <a:pPr lvl="1"/>
            <a:r>
              <a:rPr lang="en-US" dirty="0" smtClean="0"/>
              <a:t>Level 2 bullet points (default is 22-point font)</a:t>
            </a:r>
          </a:p>
          <a:p>
            <a:pPr lvl="2"/>
            <a:r>
              <a:rPr lang="en-US" dirty="0" smtClean="0"/>
              <a:t>Level 3 bullet points (default is 20-point font)</a:t>
            </a:r>
          </a:p>
          <a:p>
            <a:pPr lvl="3"/>
            <a:r>
              <a:rPr lang="en-US" dirty="0" smtClean="0"/>
              <a:t>Level 4 bullet points (default is 18-point font)</a:t>
            </a:r>
          </a:p>
          <a:p>
            <a:pPr lvl="4"/>
            <a:r>
              <a:rPr lang="en-US" dirty="0" smtClean="0"/>
              <a:t>Level 5 bullet points (default is 16-point font)</a:t>
            </a:r>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304800" y="228600"/>
            <a:ext cx="8305800" cy="914400"/>
          </a:xfrm>
        </p:spPr>
        <p:txBody>
          <a:bodyPr/>
          <a:lstStyle>
            <a:lvl1pPr>
              <a:defRPr baseline="0">
                <a:latin typeface="Georgia" panose="02040502050405020303" pitchFamily="18" charset="0"/>
              </a:defRPr>
            </a:lvl1pPr>
          </a:lstStyle>
          <a:p>
            <a:r>
              <a:rPr lang="en-US" dirty="0" smtClean="0"/>
              <a:t>Insert Slide Heading </a:t>
            </a:r>
            <a:endParaRPr lang="en-US" dirty="0"/>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20270249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Content Slide">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04800" y="1295400"/>
            <a:ext cx="4114800" cy="4525963"/>
          </a:xfrm>
        </p:spPr>
        <p:txBody>
          <a:bodyPr/>
          <a:lstStyle>
            <a:lvl1pPr>
              <a:defRPr sz="2200" baseline="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9" name="Rectangle 8"/>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304800" y="228600"/>
            <a:ext cx="8305800" cy="914400"/>
          </a:xfrm>
        </p:spPr>
        <p:txBody>
          <a:bodyPr/>
          <a:lstStyle>
            <a:lvl1pPr>
              <a:defRPr>
                <a:latin typeface="Georgia" panose="02040502050405020303" pitchFamily="18" charset="0"/>
              </a:defRPr>
            </a:lvl1pPr>
          </a:lstStyle>
          <a:p>
            <a:r>
              <a:rPr lang="en-US" dirty="0" smtClean="0"/>
              <a:t>Insert Slide Heading</a:t>
            </a:r>
            <a:endParaRPr lang="en-US" dirty="0"/>
          </a:p>
        </p:txBody>
      </p:sp>
      <p:sp>
        <p:nvSpPr>
          <p:cNvPr id="10" name="Content Placeholder 2"/>
          <p:cNvSpPr>
            <a:spLocks noGrp="1"/>
          </p:cNvSpPr>
          <p:nvPr>
            <p:ph sz="half" idx="13" hasCustomPrompt="1"/>
          </p:nvPr>
        </p:nvSpPr>
        <p:spPr>
          <a:xfrm>
            <a:off x="4495800" y="1295400"/>
            <a:ext cx="4114800" cy="4525963"/>
          </a:xfrm>
        </p:spPr>
        <p:txBody>
          <a:bodyPr/>
          <a:lstStyle>
            <a:lvl1pPr>
              <a:defRPr sz="220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11" name="Rectangle 10"/>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13"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92959276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ransition Slide">
    <p:spTree>
      <p:nvGrpSpPr>
        <p:cNvPr id="1" name=""/>
        <p:cNvGrpSpPr/>
        <p:nvPr/>
      </p:nvGrpSpPr>
      <p:grpSpPr>
        <a:xfrm>
          <a:off x="0" y="0"/>
          <a:ext cx="0" cy="0"/>
          <a:chOff x="0" y="0"/>
          <a:chExt cx="0" cy="0"/>
        </a:xfrm>
      </p:grpSpPr>
      <p:sp>
        <p:nvSpPr>
          <p:cNvPr id="8" name="Rectangle 7"/>
          <p:cNvSpPr/>
          <p:nvPr userDrawn="1"/>
        </p:nvSpPr>
        <p:spPr>
          <a:xfrm>
            <a:off x="3191435" y="3810000"/>
            <a:ext cx="5952565" cy="2438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3429000" y="4038600"/>
            <a:ext cx="5562600" cy="2019300"/>
          </a:xfrm>
        </p:spPr>
        <p:txBody>
          <a:bodyPr>
            <a:normAutofit/>
          </a:bodyPr>
          <a:lstStyle>
            <a:lvl1pPr algn="r">
              <a:defRPr sz="3800" baseline="0">
                <a:latin typeface="Georgia" panose="02040502050405020303" pitchFamily="18" charset="0"/>
              </a:defRPr>
            </a:lvl1pPr>
          </a:lstStyle>
          <a:p>
            <a:r>
              <a:rPr lang="en-US" dirty="0" smtClean="0"/>
              <a:t>Insert Section Heading</a:t>
            </a:r>
            <a:endParaRPr lang="en-US" dirty="0"/>
          </a:p>
        </p:txBody>
      </p:sp>
      <p:pic>
        <p:nvPicPr>
          <p:cNvPr id="1026" name="Picture 2" descr="C:\Users\CA19029\Documents\Brand and Style Rollout\Updated dept logo\TN Dept of Education ColorPMS -«.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61350"/>
          <a:stretch/>
        </p:blipFill>
        <p:spPr bwMode="auto">
          <a:xfrm>
            <a:off x="818180" y="3810000"/>
            <a:ext cx="238222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787700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Slide with Gray Bar">
    <p:spTree>
      <p:nvGrpSpPr>
        <p:cNvPr id="1" name=""/>
        <p:cNvGrpSpPr/>
        <p:nvPr/>
      </p:nvGrpSpPr>
      <p:grpSpPr>
        <a:xfrm>
          <a:off x="0" y="0"/>
          <a:ext cx="0" cy="0"/>
          <a:chOff x="0" y="0"/>
          <a:chExt cx="0" cy="0"/>
        </a:xfrm>
      </p:grpSpPr>
      <p:sp>
        <p:nvSpPr>
          <p:cNvPr id="5" name="Rectangle 4"/>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43266812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Slide with Heading Bar">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8" name="Rectangle 7"/>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304800" y="228600"/>
            <a:ext cx="8305800" cy="914400"/>
          </a:xfrm>
        </p:spPr>
        <p:txBody>
          <a:bodyPr/>
          <a:lstStyle>
            <a:lvl1pPr>
              <a:defRPr/>
            </a:lvl1pPr>
          </a:lstStyle>
          <a:p>
            <a:r>
              <a:rPr lang="en-US" dirty="0" smtClean="0"/>
              <a:t>Insert Slide Heading</a:t>
            </a:r>
            <a:endParaRPr lang="en-US" dirty="0"/>
          </a:p>
        </p:txBody>
      </p:sp>
    </p:spTree>
    <p:extLst>
      <p:ext uri="{BB962C8B-B14F-4D97-AF65-F5344CB8AC3E}">
        <p14:creationId xmlns:p14="http://schemas.microsoft.com/office/powerpoint/2010/main" val="20097640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75989937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Presenter Name, Job Title, Team/Office/Division Name</a:t>
            </a:r>
          </a:p>
          <a:p>
            <a:pPr lvl="1"/>
            <a:r>
              <a:rPr lang="en-US" dirty="0" smtClean="0"/>
              <a:t>Email Address</a:t>
            </a:r>
          </a:p>
          <a:p>
            <a:pPr lvl="1"/>
            <a:r>
              <a:rPr lang="en-US" dirty="0" smtClean="0"/>
              <a:t>Phone Number</a:t>
            </a:r>
          </a:p>
          <a:p>
            <a:pPr lvl="0"/>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4" name="TextBox 3"/>
          <p:cNvSpPr txBox="1"/>
          <p:nvPr userDrawn="1"/>
        </p:nvSpPr>
        <p:spPr>
          <a:xfrm>
            <a:off x="304800" y="405825"/>
            <a:ext cx="8382000" cy="584775"/>
          </a:xfrm>
          <a:prstGeom prst="rect">
            <a:avLst/>
          </a:prstGeom>
          <a:noFill/>
        </p:spPr>
        <p:txBody>
          <a:bodyPr wrap="square" rtlCol="0">
            <a:spAutoFit/>
          </a:bodyPr>
          <a:lstStyle/>
          <a:p>
            <a:r>
              <a:rPr lang="en-US" sz="3200" b="1" dirty="0" smtClean="0">
                <a:solidFill>
                  <a:schemeClr val="bg1"/>
                </a:solidFill>
                <a:latin typeface="+mj-lt"/>
              </a:rPr>
              <a:t>Contact Information</a:t>
            </a:r>
            <a:endParaRPr lang="en-US" sz="3200" b="1" dirty="0">
              <a:solidFill>
                <a:schemeClr val="bg1"/>
              </a:solidFill>
              <a:latin typeface="+mj-lt"/>
            </a:endParaRPr>
          </a:p>
        </p:txBody>
      </p:sp>
    </p:spTree>
    <p:extLst>
      <p:ext uri="{BB962C8B-B14F-4D97-AF65-F5344CB8AC3E}">
        <p14:creationId xmlns:p14="http://schemas.microsoft.com/office/powerpoint/2010/main" val="245575329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6" name="Rectangle 5"/>
          <p:cNvSpPr/>
          <p:nvPr userDrawn="1"/>
        </p:nvSpPr>
        <p:spPr>
          <a:xfrm>
            <a:off x="-2406" y="34290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userDrawn="1"/>
        </p:nvSpPr>
        <p:spPr>
          <a:xfrm>
            <a:off x="608397" y="3898900"/>
            <a:ext cx="7924800" cy="180339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i="1" dirty="0" smtClean="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rPr>
              <a:t>Districts and schools in Tennessee will exemplify excellence and equity such that all students are equipped with the knowledge and skills to successfully embark on their chosen path in life.</a:t>
            </a:r>
            <a:endParaRPr lang="en-US" sz="2600" b="1" i="1" dirty="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endParaRPr>
          </a:p>
        </p:txBody>
      </p:sp>
      <p:sp>
        <p:nvSpPr>
          <p:cNvPr id="13" name="Text Placeholder 2"/>
          <p:cNvSpPr txBox="1">
            <a:spLocks/>
          </p:cNvSpPr>
          <p:nvPr userDrawn="1"/>
        </p:nvSpPr>
        <p:spPr>
          <a:xfrm>
            <a:off x="0" y="6172200"/>
            <a:ext cx="9144000" cy="482601"/>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smtClean="0">
                <a:solidFill>
                  <a:srgbClr val="1B365D"/>
                </a:solidFill>
                <a:latin typeface="Arial" panose="020B0604020202020204" pitchFamily="34" charset="0"/>
                <a:cs typeface="Arial" panose="020B0604020202020204" pitchFamily="34" charset="0"/>
              </a:rPr>
              <a:t>Excellence | Optimism | Judgment | Courage | Teamwork</a:t>
            </a:r>
            <a:endParaRPr lang="en-US" sz="2400" b="1" dirty="0">
              <a:solidFill>
                <a:srgbClr val="1B365D"/>
              </a:solidFill>
              <a:latin typeface="Arial" panose="020B0604020202020204" pitchFamily="34" charset="0"/>
              <a:cs typeface="Arial" panose="020B0604020202020204" pitchFamily="34" charset="0"/>
            </a:endParaRPr>
          </a:p>
        </p:txBody>
      </p:sp>
      <p:pic>
        <p:nvPicPr>
          <p:cNvPr id="14"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8895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41437"/>
            <a:ext cx="8305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381000" y="228600"/>
            <a:ext cx="830580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3905426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9" r:id="rId4"/>
    <p:sldLayoutId id="2147483655" r:id="rId5"/>
    <p:sldLayoutId id="2147483658" r:id="rId6"/>
    <p:sldLayoutId id="2147483662" r:id="rId7"/>
    <p:sldLayoutId id="2147483663" r:id="rId8"/>
    <p:sldLayoutId id="2147483660" r:id="rId9"/>
    <p:sldLayoutId id="2147483664" r:id="rId10"/>
    <p:sldLayoutId id="2147483665" r:id="rId11"/>
    <p:sldLayoutId id="2147483668" r:id="rId12"/>
    <p:sldLayoutId id="2147483669" r:id="rId13"/>
    <p:sldLayoutId id="2147483670" r:id="rId14"/>
  </p:sldLayoutIdLst>
  <p:timing>
    <p:tnLst>
      <p:par>
        <p:cTn id="1" dur="indefinite" restart="never" nodeType="tmRoot"/>
      </p:par>
    </p:tnLst>
  </p:timing>
  <p:hf hdr="0" ftr="0" dt="0"/>
  <p:txStyles>
    <p:titleStyle>
      <a:lvl1pPr algn="l" defTabSz="914400" rtl="0" eaLnBrk="1" latinLnBrk="0" hangingPunct="1">
        <a:spcBef>
          <a:spcPct val="0"/>
        </a:spcBef>
        <a:buNone/>
        <a:defRPr sz="3200" b="1" kern="1200">
          <a:solidFill>
            <a:schemeClr val="bg1"/>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Clr>
          <a:srgbClr val="EE3524"/>
        </a:buClr>
        <a:buFont typeface="Wingdings" panose="05000000000000000000" pitchFamily="2" charset="2"/>
        <a:buChar char="§"/>
        <a:defRPr sz="2400" kern="1200">
          <a:solidFill>
            <a:schemeClr val="accent1"/>
          </a:solidFill>
          <a:latin typeface="Arial" panose="020B0604020202020204" pitchFamily="34" charset="0"/>
          <a:ea typeface="Open Sans" panose="020B0606030504020204" pitchFamily="34" charset="0"/>
          <a:cs typeface="Arial" panose="020B0604020202020204" pitchFamily="34" charset="0"/>
        </a:defRPr>
      </a:lvl1pPr>
      <a:lvl2pPr marL="742950" indent="-285750" algn="l" defTabSz="914400" rtl="0" eaLnBrk="1" latinLnBrk="0" hangingPunct="1">
        <a:spcBef>
          <a:spcPct val="20000"/>
        </a:spcBef>
        <a:buClr>
          <a:srgbClr val="EE3524"/>
        </a:buClr>
        <a:buFont typeface="Arial" panose="020B0604020202020204" pitchFamily="34" charset="0"/>
        <a:buChar char="–"/>
        <a:defRPr sz="2200" kern="1200">
          <a:solidFill>
            <a:schemeClr val="accent1"/>
          </a:solidFill>
          <a:latin typeface="Arial" panose="020B0604020202020204" pitchFamily="34" charset="0"/>
          <a:ea typeface="Open Sans" panose="020B0606030504020204" pitchFamily="34" charset="0"/>
          <a:cs typeface="Arial" panose="020B0604020202020204" pitchFamily="34" charset="0"/>
        </a:defRPr>
      </a:lvl2pPr>
      <a:lvl3pPr marL="1143000" indent="-228600" algn="l" defTabSz="914400" rtl="0" eaLnBrk="1" latinLnBrk="0" hangingPunct="1">
        <a:spcBef>
          <a:spcPct val="20000"/>
        </a:spcBef>
        <a:buClr>
          <a:srgbClr val="EE3524"/>
        </a:buClr>
        <a:buFont typeface="Arial" panose="020B0604020202020204" pitchFamily="34" charset="0"/>
        <a:buChar char="•"/>
        <a:defRPr sz="2000" kern="1200">
          <a:solidFill>
            <a:schemeClr val="accent1"/>
          </a:solidFill>
          <a:latin typeface="Arial" panose="020B0604020202020204" pitchFamily="34" charset="0"/>
          <a:ea typeface="Open Sans" panose="020B0606030504020204" pitchFamily="34" charset="0"/>
          <a:cs typeface="Arial" panose="020B0604020202020204" pitchFamily="34" charset="0"/>
        </a:defRPr>
      </a:lvl3pPr>
      <a:lvl4pPr marL="1600200" indent="-228600" algn="l" defTabSz="914400" rtl="0" eaLnBrk="1" latinLnBrk="0" hangingPunct="1">
        <a:spcBef>
          <a:spcPct val="20000"/>
        </a:spcBef>
        <a:buClr>
          <a:srgbClr val="EE3524"/>
        </a:buClr>
        <a:buFont typeface="Courier New" panose="02070309020205020404" pitchFamily="49" charset="0"/>
        <a:buChar char="o"/>
        <a:defRPr sz="1800" kern="1200">
          <a:solidFill>
            <a:schemeClr val="accent1"/>
          </a:solidFill>
          <a:latin typeface="Arial" panose="020B0604020202020204" pitchFamily="34" charset="0"/>
          <a:ea typeface="Open Sans" panose="020B0606030504020204" pitchFamily="34" charset="0"/>
          <a:cs typeface="Arial" panose="020B0604020202020204" pitchFamily="34" charset="0"/>
        </a:defRPr>
      </a:lvl4pPr>
      <a:lvl5pPr marL="2057400" indent="-228600" algn="l" defTabSz="914400" rtl="0" eaLnBrk="1" latinLnBrk="0" hangingPunct="1">
        <a:spcBef>
          <a:spcPct val="20000"/>
        </a:spcBef>
        <a:buClr>
          <a:srgbClr val="EE3524"/>
        </a:buClr>
        <a:buFont typeface="Arial" panose="020B0604020202020204" pitchFamily="34" charset="0"/>
        <a:buChar char="»"/>
        <a:defRPr sz="1600" kern="1200">
          <a:solidFill>
            <a:schemeClr val="accent1"/>
          </a:solidFill>
          <a:latin typeface="Arial" panose="020B0604020202020204" pitchFamily="34" charset="0"/>
          <a:ea typeface="Open Sans" panose="020B0606030504020204" pitchFamily="34" charset="0"/>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Attendance Law</a:t>
            </a:r>
            <a:endParaRPr lang="en-US" dirty="0"/>
          </a:p>
        </p:txBody>
      </p:sp>
      <p:sp>
        <p:nvSpPr>
          <p:cNvPr id="3" name="Subtitle 2"/>
          <p:cNvSpPr>
            <a:spLocks noGrp="1"/>
          </p:cNvSpPr>
          <p:nvPr>
            <p:ph type="subTitle" idx="1"/>
          </p:nvPr>
        </p:nvSpPr>
        <p:spPr/>
        <p:txBody>
          <a:bodyPr/>
          <a:lstStyle/>
          <a:p>
            <a:r>
              <a:rPr lang="en-US" dirty="0" smtClean="0"/>
              <a:t>Lee Danley| Deputy General Counsel | Office of General Counsel</a:t>
            </a:r>
            <a:br>
              <a:rPr lang="en-US" dirty="0" smtClean="0"/>
            </a:br>
            <a:endParaRPr lang="en-US" dirty="0"/>
          </a:p>
        </p:txBody>
      </p:sp>
    </p:spTree>
    <p:extLst>
      <p:ext uri="{BB962C8B-B14F-4D97-AF65-F5344CB8AC3E}">
        <p14:creationId xmlns:p14="http://schemas.microsoft.com/office/powerpoint/2010/main" val="39750934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T.C.A. 49-6-3009(d)(2)</a:t>
            </a:r>
          </a:p>
          <a:p>
            <a:pPr lvl="1"/>
            <a:r>
              <a:rPr lang="en-US" dirty="0" smtClean="0"/>
              <a:t>Tier </a:t>
            </a:r>
            <a:r>
              <a:rPr lang="en-US" b="1" u="sng" dirty="0" smtClean="0"/>
              <a:t>2</a:t>
            </a:r>
            <a:r>
              <a:rPr lang="en-US" dirty="0" smtClean="0"/>
              <a:t> must be implemented upon a students accumulation of additional unexcused absences in violation of the contract</a:t>
            </a:r>
          </a:p>
          <a:p>
            <a:pPr lvl="1"/>
            <a:r>
              <a:rPr lang="en-US" dirty="0" smtClean="0"/>
              <a:t>Tier 2 must include</a:t>
            </a:r>
          </a:p>
          <a:p>
            <a:pPr lvl="2"/>
            <a:r>
              <a:rPr lang="en-US" dirty="0" smtClean="0"/>
              <a:t>Individualized assessment by a school employee of the reasons a student has been absent </a:t>
            </a:r>
          </a:p>
          <a:p>
            <a:pPr lvl="2"/>
            <a:r>
              <a:rPr lang="en-US" dirty="0"/>
              <a:t>I</a:t>
            </a:r>
            <a:r>
              <a:rPr lang="en-US" dirty="0" smtClean="0"/>
              <a:t>f necessary referral of the child to counseling, community based services, or other in-school or out-of-school services aimed at addressing the student’s attendance problems </a:t>
            </a:r>
          </a:p>
          <a:p>
            <a:pPr marL="914400" lvl="2" indent="0">
              <a:buNone/>
            </a:pPr>
            <a:endParaRPr lang="en-US" dirty="0" smtClean="0"/>
          </a:p>
        </p:txBody>
      </p:sp>
      <p:sp>
        <p:nvSpPr>
          <p:cNvPr id="3" name="Title 2"/>
          <p:cNvSpPr>
            <a:spLocks noGrp="1"/>
          </p:cNvSpPr>
          <p:nvPr>
            <p:ph type="title"/>
          </p:nvPr>
        </p:nvSpPr>
        <p:spPr/>
        <p:txBody>
          <a:bodyPr/>
          <a:lstStyle/>
          <a:p>
            <a:r>
              <a:rPr lang="en-US" dirty="0"/>
              <a:t>T.C.A. 49-6-3009</a:t>
            </a:r>
          </a:p>
        </p:txBody>
      </p:sp>
      <p:sp>
        <p:nvSpPr>
          <p:cNvPr id="4" name="Slide Number Placeholder 3"/>
          <p:cNvSpPr>
            <a:spLocks noGrp="1"/>
          </p:cNvSpPr>
          <p:nvPr>
            <p:ph type="sldNum" sz="quarter" idx="12"/>
          </p:nvPr>
        </p:nvSpPr>
        <p:spPr/>
        <p:txBody>
          <a:bodyPr/>
          <a:lstStyle/>
          <a:p>
            <a:fld id="{86D2451E-3285-438B-B188-C22B2A012BF6}" type="slidenum">
              <a:rPr lang="en-US" smtClean="0"/>
              <a:pPr/>
              <a:t>10</a:t>
            </a:fld>
            <a:endParaRPr lang="en-US" dirty="0"/>
          </a:p>
        </p:txBody>
      </p:sp>
    </p:spTree>
    <p:extLst>
      <p:ext uri="{BB962C8B-B14F-4D97-AF65-F5344CB8AC3E}">
        <p14:creationId xmlns:p14="http://schemas.microsoft.com/office/powerpoint/2010/main" val="7332528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T.C.A. 49-6-3009(d)(3)</a:t>
            </a:r>
          </a:p>
          <a:p>
            <a:pPr lvl="1"/>
            <a:r>
              <a:rPr lang="en-US" dirty="0" smtClean="0"/>
              <a:t>Tier </a:t>
            </a:r>
            <a:r>
              <a:rPr lang="en-US" b="1" u="sng" dirty="0" smtClean="0"/>
              <a:t>3</a:t>
            </a:r>
            <a:r>
              <a:rPr lang="en-US" dirty="0" smtClean="0"/>
              <a:t> must be implemented if the truancy interventions under tier 2 are unsuccessful</a:t>
            </a:r>
          </a:p>
          <a:p>
            <a:pPr lvl="1"/>
            <a:r>
              <a:rPr lang="en-US" dirty="0" smtClean="0"/>
              <a:t>Tier 3 may consist of (1) or more of the following:</a:t>
            </a:r>
          </a:p>
          <a:p>
            <a:pPr lvl="2"/>
            <a:r>
              <a:rPr lang="en-US" dirty="0" smtClean="0"/>
              <a:t>School-based community services</a:t>
            </a:r>
          </a:p>
          <a:p>
            <a:pPr lvl="2"/>
            <a:r>
              <a:rPr lang="en-US" dirty="0" smtClean="0"/>
              <a:t>Participation in a school-based restorative justice program</a:t>
            </a:r>
          </a:p>
          <a:p>
            <a:pPr lvl="2"/>
            <a:r>
              <a:rPr lang="en-US" dirty="0" smtClean="0"/>
              <a:t>Referral to a school-based teen court</a:t>
            </a:r>
          </a:p>
          <a:p>
            <a:pPr lvl="2"/>
            <a:r>
              <a:rPr lang="en-US" dirty="0" smtClean="0"/>
              <a:t>Saturday or after school courses designed to improve attendance and behavior</a:t>
            </a:r>
          </a:p>
          <a:p>
            <a:pPr lvl="2"/>
            <a:endParaRPr lang="en-US" dirty="0" smtClean="0"/>
          </a:p>
        </p:txBody>
      </p:sp>
      <p:sp>
        <p:nvSpPr>
          <p:cNvPr id="3" name="Title 2"/>
          <p:cNvSpPr>
            <a:spLocks noGrp="1"/>
          </p:cNvSpPr>
          <p:nvPr>
            <p:ph type="title"/>
          </p:nvPr>
        </p:nvSpPr>
        <p:spPr/>
        <p:txBody>
          <a:bodyPr/>
          <a:lstStyle/>
          <a:p>
            <a:r>
              <a:rPr lang="en-US" dirty="0"/>
              <a:t>T.C.A. 49-6-3009</a:t>
            </a:r>
          </a:p>
        </p:txBody>
      </p:sp>
      <p:sp>
        <p:nvSpPr>
          <p:cNvPr id="4" name="Slide Number Placeholder 3"/>
          <p:cNvSpPr>
            <a:spLocks noGrp="1"/>
          </p:cNvSpPr>
          <p:nvPr>
            <p:ph type="sldNum" sz="quarter" idx="12"/>
          </p:nvPr>
        </p:nvSpPr>
        <p:spPr/>
        <p:txBody>
          <a:bodyPr/>
          <a:lstStyle/>
          <a:p>
            <a:fld id="{86D2451E-3285-438B-B188-C22B2A012BF6}" type="slidenum">
              <a:rPr lang="en-US" smtClean="0"/>
              <a:pPr/>
              <a:t>11</a:t>
            </a:fld>
            <a:endParaRPr lang="en-US" dirty="0"/>
          </a:p>
        </p:txBody>
      </p:sp>
    </p:spTree>
    <p:extLst>
      <p:ext uri="{BB962C8B-B14F-4D97-AF65-F5344CB8AC3E}">
        <p14:creationId xmlns:p14="http://schemas.microsoft.com/office/powerpoint/2010/main" val="34387704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(e) In-school or out-of-school suspension may </a:t>
            </a:r>
            <a:r>
              <a:rPr lang="en-US" b="1" u="sng" dirty="0" smtClean="0"/>
              <a:t>not</a:t>
            </a:r>
            <a:r>
              <a:rPr lang="en-US" dirty="0" smtClean="0"/>
              <a:t> be used as part of progressive truancy interventions</a:t>
            </a:r>
          </a:p>
          <a:p>
            <a:r>
              <a:rPr lang="en-US" dirty="0" smtClean="0"/>
              <a:t>(f) If progressive truancy plan is unsuccessful and school can document that parent or guardian is unwilling to cooperate the director or designee may report absences to appropriate judge</a:t>
            </a:r>
          </a:p>
          <a:p>
            <a:r>
              <a:rPr lang="en-US" dirty="0" smtClean="0"/>
              <a:t>(g) In </a:t>
            </a:r>
            <a:r>
              <a:rPr lang="en-US" dirty="0"/>
              <a:t>the event a </a:t>
            </a:r>
            <a:r>
              <a:rPr lang="en-US" dirty="0" smtClean="0"/>
              <a:t>(</a:t>
            </a:r>
            <a:r>
              <a:rPr lang="en-US" dirty="0"/>
              <a:t>K-12</a:t>
            </a:r>
            <a:r>
              <a:rPr lang="en-US" dirty="0"/>
              <a:t>) student </a:t>
            </a:r>
            <a:r>
              <a:rPr lang="en-US" dirty="0"/>
              <a:t>is adjudicated to be unruly because the student has accumulated five (5) days or more of unexcused absences during any school year, the judge may assess a fine of up to fifty dollars ($50.00) or five (5) hours of community service, in the discretion of the judge, against the parent or legal guardian of the student. </a:t>
            </a:r>
          </a:p>
          <a:p>
            <a:endParaRPr lang="en-US" dirty="0" smtClean="0"/>
          </a:p>
        </p:txBody>
      </p:sp>
      <p:sp>
        <p:nvSpPr>
          <p:cNvPr id="3" name="Title 2"/>
          <p:cNvSpPr>
            <a:spLocks noGrp="1"/>
          </p:cNvSpPr>
          <p:nvPr>
            <p:ph type="title"/>
          </p:nvPr>
        </p:nvSpPr>
        <p:spPr/>
        <p:txBody>
          <a:bodyPr/>
          <a:lstStyle/>
          <a:p>
            <a:r>
              <a:rPr lang="en-US" dirty="0"/>
              <a:t>T.C.A. </a:t>
            </a:r>
            <a:r>
              <a:rPr lang="en-US" dirty="0" smtClean="0"/>
              <a:t>49-6-3009</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12</a:t>
            </a:fld>
            <a:endParaRPr lang="en-US" dirty="0"/>
          </a:p>
        </p:txBody>
      </p:sp>
    </p:spTree>
    <p:extLst>
      <p:ext uri="{BB962C8B-B14F-4D97-AF65-F5344CB8AC3E}">
        <p14:creationId xmlns:p14="http://schemas.microsoft.com/office/powerpoint/2010/main" val="1660719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t>
            </a:r>
            <a:r>
              <a:rPr lang="en-US" dirty="0"/>
              <a:t>h) Each referral to juvenile court for truancy must include a statement from the school certifying:</a:t>
            </a:r>
          </a:p>
          <a:p>
            <a:pPr lvl="1"/>
            <a:r>
              <a:rPr lang="en-US" dirty="0"/>
              <a:t>Progressive truancy intervention plan was applied</a:t>
            </a:r>
          </a:p>
          <a:p>
            <a:pPr lvl="1"/>
            <a:r>
              <a:rPr lang="en-US" dirty="0"/>
              <a:t>Progressive truancy failed to meaningfully address attendance</a:t>
            </a:r>
          </a:p>
          <a:p>
            <a:r>
              <a:rPr lang="en-US" dirty="0"/>
              <a:t>(</a:t>
            </a:r>
            <a:r>
              <a:rPr lang="en-US" dirty="0" err="1"/>
              <a:t>i</a:t>
            </a:r>
            <a:r>
              <a:rPr lang="en-US" dirty="0"/>
              <a:t>) Court </a:t>
            </a:r>
            <a:r>
              <a:rPr lang="en-US" b="1" u="sng" dirty="0"/>
              <a:t>shall</a:t>
            </a:r>
            <a:r>
              <a:rPr lang="en-US" dirty="0"/>
              <a:t> dismiss complaint or referral that is not made in compliance with the law</a:t>
            </a:r>
          </a:p>
          <a:p>
            <a:r>
              <a:rPr lang="en-US" dirty="0"/>
              <a:t>(l) Parents of a student who is required to attend remedial instruction under T.C.A. 49-6-3021 commit educational neglect if the student is truant from the instruction.</a:t>
            </a:r>
          </a:p>
          <a:p>
            <a:endParaRPr lang="en-US" dirty="0" smtClean="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T.C.A</a:t>
            </a:r>
            <a:r>
              <a:rPr lang="en-US" dirty="0"/>
              <a:t>. § </a:t>
            </a:r>
            <a:r>
              <a:rPr lang="en-US" dirty="0" smtClean="0"/>
              <a:t>49-6-3009 </a:t>
            </a:r>
            <a:r>
              <a:rPr lang="en-US" dirty="0"/>
              <a:t/>
            </a:r>
            <a:br>
              <a:rPr lang="en-US" dirty="0"/>
            </a:br>
            <a:r>
              <a:rPr lang="en-US" dirty="0"/>
              <a:t/>
            </a:r>
            <a:br>
              <a:rPr lang="en-US" dirty="0"/>
            </a:b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13</a:t>
            </a:fld>
            <a:endParaRPr lang="en-US" dirty="0"/>
          </a:p>
        </p:txBody>
      </p:sp>
    </p:spTree>
    <p:extLst>
      <p:ext uri="{BB962C8B-B14F-4D97-AF65-F5344CB8AC3E}">
        <p14:creationId xmlns:p14="http://schemas.microsoft.com/office/powerpoint/2010/main" val="1330477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Children mentally or physically incapacitated to perform school duties, such disability to be attested by a duly licensed physician in all cases.</a:t>
            </a:r>
          </a:p>
          <a:p>
            <a:r>
              <a:rPr lang="en-US" dirty="0" smtClean="0"/>
              <a:t>T.C.A. § 49-6-3002 No penalty for period of hospital or homebound instruction</a:t>
            </a:r>
          </a:p>
          <a:p>
            <a:pPr lvl="1"/>
            <a:r>
              <a:rPr lang="en-US" dirty="0" smtClean="0"/>
              <a:t>Notwithstanding any law to the contrary, if a student is unable to attend regular classes because of illness, injury or pregnancy</a:t>
            </a:r>
          </a:p>
          <a:p>
            <a:pPr lvl="1"/>
            <a:r>
              <a:rPr lang="en-US" u="sng" dirty="0" smtClean="0"/>
              <a:t>And</a:t>
            </a:r>
            <a:r>
              <a:rPr lang="en-US" dirty="0" smtClean="0"/>
              <a:t> if the student has participated in a program of hospital or homebound instruction administered or approved by the LEA, then the student shall not be penalized for grading purposes nor be denied course completion, grade level advancement or graduation solely on the basis of the student’s absence from the regular classroom during the period of the hospital or homebound instruction</a:t>
            </a:r>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Children Excused from Compulsory attendance </a:t>
            </a:r>
            <a:r>
              <a:rPr lang="en-US" dirty="0"/>
              <a:t>T.C.A. § 49-6-3005 </a:t>
            </a:r>
            <a:br>
              <a:rPr lang="en-US" dirty="0"/>
            </a:br>
            <a:r>
              <a:rPr lang="en-US" dirty="0"/>
              <a:t/>
            </a:r>
            <a:br>
              <a:rPr lang="en-US" dirty="0"/>
            </a:b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14</a:t>
            </a:fld>
            <a:endParaRPr lang="en-US" dirty="0"/>
          </a:p>
        </p:txBody>
      </p:sp>
    </p:spTree>
    <p:extLst>
      <p:ext uri="{BB962C8B-B14F-4D97-AF65-F5344CB8AC3E}">
        <p14:creationId xmlns:p14="http://schemas.microsoft.com/office/powerpoint/2010/main" val="3886706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endParaRPr lang="en-US" dirty="0" smtClean="0"/>
          </a:p>
          <a:p>
            <a:pPr lvl="0"/>
            <a:r>
              <a:rPr lang="en-US" dirty="0"/>
              <a:t>A Personal Identification Number (PIN) shall be used to uniquely identify students upon entry into a Tennessee public school, i.e., 9 + the 3-digit school system number + 00001 to 99999.</a:t>
            </a:r>
            <a:endParaRPr lang="en-US" sz="2800" dirty="0"/>
          </a:p>
          <a:p>
            <a:r>
              <a:rPr lang="en-US" dirty="0"/>
              <a:t> </a:t>
            </a:r>
          </a:p>
          <a:p>
            <a:pPr lvl="1"/>
            <a:r>
              <a:rPr lang="en-US" sz="2400" dirty="0"/>
              <a:t>This uniquely assigned PIN must remain with the student throughout the student’s career in Tennessee public schools regardless of subsequent transfers within the school district or to other Tennessee school districts.</a:t>
            </a:r>
            <a:endParaRPr lang="en-US" sz="2800" dirty="0"/>
          </a:p>
          <a:p>
            <a:pPr marL="0" indent="0">
              <a:buNone/>
            </a:pPr>
            <a:endParaRPr lang="en-US" dirty="0" smtClean="0"/>
          </a:p>
          <a:p>
            <a:endParaRPr lang="en-US" dirty="0" smtClean="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Attendance Manual </a:t>
            </a:r>
            <a:r>
              <a:rPr lang="en-US" dirty="0"/>
              <a:t/>
            </a:r>
            <a:br>
              <a:rPr lang="en-US" dirty="0"/>
            </a:br>
            <a:r>
              <a:rPr lang="en-US" dirty="0"/>
              <a:t/>
            </a:r>
            <a:br>
              <a:rPr lang="en-US" dirty="0"/>
            </a:b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15</a:t>
            </a:fld>
            <a:endParaRPr lang="en-US" dirty="0"/>
          </a:p>
        </p:txBody>
      </p:sp>
    </p:spTree>
    <p:extLst>
      <p:ext uri="{BB962C8B-B14F-4D97-AF65-F5344CB8AC3E}">
        <p14:creationId xmlns:p14="http://schemas.microsoft.com/office/powerpoint/2010/main" val="36928421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Students in grades pre-K-12 shall be present at least 50 percent of the scheduled school day in order to be counted present.  In determining 50 percent of the scheduled school day, the beginning of the general instructional day must be used. </a:t>
            </a:r>
          </a:p>
          <a:p>
            <a:r>
              <a:rPr lang="en-US" dirty="0" smtClean="0"/>
              <a:t>Neither the arrival time of the school buses, departure time of school buses, nor breakfast program, shall be considered part of the instructional day.</a:t>
            </a:r>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Attendance Manual </a:t>
            </a:r>
            <a:r>
              <a:rPr lang="en-US" dirty="0"/>
              <a:t/>
            </a:r>
            <a:br>
              <a:rPr lang="en-US" dirty="0"/>
            </a:br>
            <a:r>
              <a:rPr lang="en-US" dirty="0"/>
              <a:t/>
            </a:r>
            <a:br>
              <a:rPr lang="en-US" dirty="0"/>
            </a:b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16</a:t>
            </a:fld>
            <a:endParaRPr lang="en-US" dirty="0"/>
          </a:p>
        </p:txBody>
      </p:sp>
    </p:spTree>
    <p:extLst>
      <p:ext uri="{BB962C8B-B14F-4D97-AF65-F5344CB8AC3E}">
        <p14:creationId xmlns:p14="http://schemas.microsoft.com/office/powerpoint/2010/main" val="26653496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An </a:t>
            </a:r>
            <a:r>
              <a:rPr lang="en-US" dirty="0"/>
              <a:t>alternative school or program should be considered a short-term intervention program designed to develop academic and behavioral skills for students who have been removed from the regular school program. </a:t>
            </a:r>
          </a:p>
          <a:p>
            <a:endParaRPr lang="en-US" dirty="0"/>
          </a:p>
          <a:p>
            <a:r>
              <a:rPr lang="en-US" dirty="0" smtClean="0"/>
              <a:t>Attendance </a:t>
            </a:r>
            <a:r>
              <a:rPr lang="en-US" dirty="0"/>
              <a:t>shall be maintained at each alternative school. Students in attendance at least 50 percent of the school day shall be counted as present and shall be included in ADA and ADM counts. </a:t>
            </a:r>
            <a:endParaRPr lang="en-US" dirty="0" smtClean="0"/>
          </a:p>
          <a:p>
            <a:pPr marL="0" indent="0">
              <a:buNone/>
            </a:pPr>
            <a:endParaRPr lang="en-US" dirty="0"/>
          </a:p>
          <a:p>
            <a:endParaRPr lang="en-US" dirty="0" smtClean="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Attendance Manual </a:t>
            </a:r>
            <a:r>
              <a:rPr lang="en-US" dirty="0"/>
              <a:t/>
            </a:r>
            <a:br>
              <a:rPr lang="en-US" dirty="0"/>
            </a:br>
            <a:r>
              <a:rPr lang="en-US" dirty="0"/>
              <a:t/>
            </a:r>
            <a:br>
              <a:rPr lang="en-US" dirty="0"/>
            </a:b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17</a:t>
            </a:fld>
            <a:endParaRPr lang="en-US" dirty="0"/>
          </a:p>
        </p:txBody>
      </p:sp>
    </p:spTree>
    <p:extLst>
      <p:ext uri="{BB962C8B-B14F-4D97-AF65-F5344CB8AC3E}">
        <p14:creationId xmlns:p14="http://schemas.microsoft.com/office/powerpoint/2010/main" val="24442400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indent="0">
              <a:buNone/>
            </a:pPr>
            <a:endParaRPr lang="en-US" dirty="0"/>
          </a:p>
          <a:p>
            <a:r>
              <a:rPr lang="en-US" dirty="0" smtClean="0"/>
              <a:t>Whenever </a:t>
            </a:r>
            <a:r>
              <a:rPr lang="en-US" dirty="0"/>
              <a:t>possible, attendance issues should be resolved at the school level. To ensure due process, LEAs must adopt a policy that affords students with excessive (</a:t>
            </a:r>
            <a:r>
              <a:rPr lang="en-US" u="sng" dirty="0"/>
              <a:t>more than 5</a:t>
            </a:r>
            <a:r>
              <a:rPr lang="en-US" dirty="0"/>
              <a:t>) unexcused absences the opportunity to appeal. </a:t>
            </a:r>
            <a:endParaRPr lang="en-US" dirty="0" smtClean="0"/>
          </a:p>
          <a:p>
            <a:r>
              <a:rPr lang="en-US" dirty="0" smtClean="0"/>
              <a:t>Such </a:t>
            </a:r>
            <a:r>
              <a:rPr lang="en-US" dirty="0"/>
              <a:t>policy must, at minimum, include written or actual notice to the student or their parent/guardian and the opportunity to be heard. The burden of proof rests on the student or their parent/guardian. </a:t>
            </a:r>
            <a:endParaRPr lang="en-US" dirty="0" smtClean="0"/>
          </a:p>
          <a:p>
            <a:r>
              <a:rPr lang="en-US" dirty="0" smtClean="0"/>
              <a:t>The </a:t>
            </a:r>
            <a:r>
              <a:rPr lang="en-US" dirty="0"/>
              <a:t>appeal process for determining unexcused absences is ancillary to a truancy decision rendered by a juvenile court judge as described in T.C.A. § </a:t>
            </a:r>
            <a:r>
              <a:rPr lang="en-US" dirty="0" smtClean="0"/>
              <a:t>49-6-3010.</a:t>
            </a:r>
          </a:p>
          <a:p>
            <a:r>
              <a:rPr lang="en-US" dirty="0" smtClean="0"/>
              <a:t>LEAs </a:t>
            </a:r>
            <a:r>
              <a:rPr lang="en-US" dirty="0"/>
              <a:t>are encouraged to develop truancy boards, youth courts, or other alternative programs to serve as an intervention for students with excessive absences.</a:t>
            </a:r>
            <a:r>
              <a:rPr lang="en-US" dirty="0" smtClean="0"/>
              <a:t> </a:t>
            </a:r>
          </a:p>
          <a:p>
            <a:pPr marL="0" indent="0">
              <a:buNone/>
            </a:pPr>
            <a:endParaRPr lang="en-US" dirty="0"/>
          </a:p>
          <a:p>
            <a:endParaRPr lang="en-US" dirty="0" smtClean="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a:t>SBE Rule (Rule 0520-01-02-.</a:t>
            </a:r>
            <a:r>
              <a:rPr lang="en-US" dirty="0" smtClean="0"/>
              <a:t>17) State Attendance Guidelines</a:t>
            </a:r>
            <a:r>
              <a:rPr lang="en-US" dirty="0"/>
              <a:t/>
            </a:r>
            <a:br>
              <a:rPr lang="en-US" dirty="0"/>
            </a:br>
            <a:r>
              <a:rPr lang="en-US" dirty="0"/>
              <a:t/>
            </a:r>
            <a:br>
              <a:rPr lang="en-US" dirty="0"/>
            </a:b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18</a:t>
            </a:fld>
            <a:endParaRPr lang="en-US" dirty="0"/>
          </a:p>
        </p:txBody>
      </p:sp>
    </p:spTree>
    <p:extLst>
      <p:ext uri="{BB962C8B-B14F-4D97-AF65-F5344CB8AC3E}">
        <p14:creationId xmlns:p14="http://schemas.microsoft.com/office/powerpoint/2010/main" val="4608940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Family Educational Rights and Privacy Act (FERPA)</a:t>
            </a:r>
            <a:endParaRPr lang="en-US" dirty="0"/>
          </a:p>
        </p:txBody>
      </p:sp>
    </p:spTree>
    <p:extLst>
      <p:ext uri="{BB962C8B-B14F-4D97-AF65-F5344CB8AC3E}">
        <p14:creationId xmlns:p14="http://schemas.microsoft.com/office/powerpoint/2010/main" val="42943806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6D2451E-3285-438B-B188-C22B2A012BF6}" type="slidenum">
              <a:rPr lang="en-US" smtClean="0"/>
              <a:pPr/>
              <a:t>2</a:t>
            </a:fld>
            <a:endParaRPr lang="en-US" dirty="0"/>
          </a:p>
        </p:txBody>
      </p:sp>
      <p:sp>
        <p:nvSpPr>
          <p:cNvPr id="5" name="Rectangle 4"/>
          <p:cNvSpPr/>
          <p:nvPr/>
        </p:nvSpPr>
        <p:spPr>
          <a:xfrm>
            <a:off x="990600" y="838200"/>
            <a:ext cx="7620000" cy="3354765"/>
          </a:xfrm>
          <a:prstGeom prst="rect">
            <a:avLst/>
          </a:prstGeom>
        </p:spPr>
        <p:txBody>
          <a:bodyPr wrap="square">
            <a:spAutoFit/>
          </a:bodyPr>
          <a:lstStyle/>
          <a:p>
            <a:endParaRPr lang="en-US" b="1" dirty="0" smtClean="0"/>
          </a:p>
          <a:p>
            <a:endParaRPr lang="en-US" b="1" dirty="0"/>
          </a:p>
          <a:p>
            <a:endParaRPr lang="en-US" b="1" dirty="0" smtClean="0"/>
          </a:p>
          <a:p>
            <a:endParaRPr lang="en-US" b="1" dirty="0"/>
          </a:p>
          <a:p>
            <a:r>
              <a:rPr lang="en-US" sz="2800" b="1" i="1" dirty="0" smtClean="0"/>
              <a:t>Nothing </a:t>
            </a:r>
            <a:r>
              <a:rPr lang="en-US" sz="2800" b="1" i="1" dirty="0"/>
              <a:t>in this presentation constitutes legal advice.  Remember the answers to questions depend upon the specific facts.  </a:t>
            </a:r>
            <a:r>
              <a:rPr lang="en-US" sz="2800" b="1" i="1" dirty="0" smtClean="0"/>
              <a:t>Always contact the local board attorney for </a:t>
            </a:r>
            <a:r>
              <a:rPr lang="en-US" sz="2800" b="1" i="1" dirty="0"/>
              <a:t>specific legal advice.</a:t>
            </a:r>
          </a:p>
        </p:txBody>
      </p:sp>
    </p:spTree>
    <p:extLst>
      <p:ext uri="{BB962C8B-B14F-4D97-AF65-F5344CB8AC3E}">
        <p14:creationId xmlns:p14="http://schemas.microsoft.com/office/powerpoint/2010/main" val="3188238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a:t>Parents and students who have reached the age of eighteen have the:</a:t>
            </a:r>
          </a:p>
          <a:p>
            <a:pPr lvl="1"/>
            <a:r>
              <a:rPr lang="en-US" dirty="0"/>
              <a:t>1. Right to inspect and review education records</a:t>
            </a:r>
          </a:p>
          <a:p>
            <a:pPr lvl="1"/>
            <a:r>
              <a:rPr lang="en-US" dirty="0"/>
              <a:t>2. Right to a hearing to challenge content</a:t>
            </a:r>
          </a:p>
          <a:p>
            <a:pPr lvl="1"/>
            <a:r>
              <a:rPr lang="en-US" dirty="0"/>
              <a:t>3. Right to control the release of education </a:t>
            </a:r>
            <a:r>
              <a:rPr lang="en-US" dirty="0" smtClean="0"/>
              <a:t>records</a:t>
            </a:r>
          </a:p>
          <a:p>
            <a:r>
              <a:rPr lang="en-US" dirty="0" smtClean="0"/>
              <a:t>Notification - Districts </a:t>
            </a:r>
            <a:r>
              <a:rPr lang="en-US" dirty="0"/>
              <a:t>must </a:t>
            </a:r>
            <a:r>
              <a:rPr lang="en-US" u="sng" dirty="0"/>
              <a:t>annually</a:t>
            </a:r>
            <a:r>
              <a:rPr lang="en-US" dirty="0"/>
              <a:t> notify parents of students in attendance of their rights under FERPA. </a:t>
            </a:r>
          </a:p>
          <a:p>
            <a:r>
              <a:rPr lang="en-US" dirty="0" smtClean="0"/>
              <a:t>The </a:t>
            </a:r>
            <a:r>
              <a:rPr lang="en-US" dirty="0"/>
              <a:t>annual notification must include information regarding a parent's </a:t>
            </a:r>
            <a:r>
              <a:rPr lang="en-US" dirty="0" smtClean="0"/>
              <a:t>right:</a:t>
            </a:r>
          </a:p>
          <a:p>
            <a:pPr lvl="1"/>
            <a:r>
              <a:rPr lang="en-US" dirty="0" smtClean="0"/>
              <a:t>to </a:t>
            </a:r>
            <a:r>
              <a:rPr lang="en-US" dirty="0"/>
              <a:t>inspect and review his or her child's education records</a:t>
            </a:r>
            <a:r>
              <a:rPr lang="en-US" dirty="0" smtClean="0"/>
              <a:t>, </a:t>
            </a:r>
          </a:p>
          <a:p>
            <a:pPr lvl="1"/>
            <a:r>
              <a:rPr lang="en-US" dirty="0" smtClean="0"/>
              <a:t>to </a:t>
            </a:r>
            <a:r>
              <a:rPr lang="en-US" dirty="0"/>
              <a:t>seek to amend the records, </a:t>
            </a:r>
          </a:p>
          <a:p>
            <a:pPr lvl="1"/>
            <a:r>
              <a:rPr lang="en-US" dirty="0" smtClean="0"/>
              <a:t>to </a:t>
            </a:r>
            <a:r>
              <a:rPr lang="en-US" dirty="0"/>
              <a:t>consent to disclosure of personally identifiable information from the records (except in certain circumstances), and </a:t>
            </a:r>
            <a:endParaRPr lang="en-US" dirty="0" smtClean="0"/>
          </a:p>
          <a:p>
            <a:pPr lvl="1"/>
            <a:r>
              <a:rPr lang="en-US" dirty="0" smtClean="0"/>
              <a:t>to </a:t>
            </a:r>
            <a:r>
              <a:rPr lang="en-US" dirty="0"/>
              <a:t>file a complaint with the </a:t>
            </a:r>
            <a:r>
              <a:rPr lang="en-US" dirty="0" smtClean="0"/>
              <a:t>Family Policy Compliance Office </a:t>
            </a:r>
            <a:r>
              <a:rPr lang="en-US" dirty="0"/>
              <a:t>regarding an alleged failure by a school to comply with FERPA</a:t>
            </a:r>
          </a:p>
          <a:p>
            <a:endParaRPr lang="en-US" dirty="0" smtClean="0"/>
          </a:p>
        </p:txBody>
      </p:sp>
      <p:sp>
        <p:nvSpPr>
          <p:cNvPr id="3" name="Title 2"/>
          <p:cNvSpPr>
            <a:spLocks noGrp="1"/>
          </p:cNvSpPr>
          <p:nvPr>
            <p:ph type="title"/>
          </p:nvPr>
        </p:nvSpPr>
        <p:spPr/>
        <p:txBody>
          <a:bodyPr/>
          <a:lstStyle/>
          <a:p>
            <a:r>
              <a:rPr lang="en-US" dirty="0" smtClean="0"/>
              <a:t>Basic Rights of Parents Under FERPA</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20</a:t>
            </a:fld>
            <a:endParaRPr lang="en-US" dirty="0"/>
          </a:p>
        </p:txBody>
      </p:sp>
    </p:spTree>
    <p:extLst>
      <p:ext uri="{BB962C8B-B14F-4D97-AF65-F5344CB8AC3E}">
        <p14:creationId xmlns:p14="http://schemas.microsoft.com/office/powerpoint/2010/main" val="2428146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additive="base">
                                        <p:cTn id="3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anim calcmode="lin" valueType="num">
                                      <p:cBhvr additive="base">
                                        <p:cTn id="3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anim calcmode="lin" valueType="num">
                                      <p:cBhvr additive="base">
                                        <p:cTn id="4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
                                            <p:txEl>
                                              <p:pRg st="9" end="9"/>
                                            </p:txEl>
                                          </p:spTgt>
                                        </p:tgtEl>
                                        <p:attrNameLst>
                                          <p:attrName>style.visibility</p:attrName>
                                        </p:attrNameLst>
                                      </p:cBhvr>
                                      <p:to>
                                        <p:strVal val="visible"/>
                                      </p:to>
                                    </p:set>
                                    <p:anim calcmode="lin" valueType="num">
                                      <p:cBhvr additive="base">
                                        <p:cTn id="4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endParaRPr lang="en-US" dirty="0" smtClean="0"/>
          </a:p>
          <a:p>
            <a:r>
              <a:rPr lang="en-US" dirty="0" smtClean="0"/>
              <a:t>1</a:t>
            </a:r>
            <a:r>
              <a:rPr lang="en-US" dirty="0"/>
              <a:t>. </a:t>
            </a:r>
            <a:r>
              <a:rPr lang="en-US" b="1" dirty="0"/>
              <a:t>Right to Inspect and Review Education Records </a:t>
            </a:r>
            <a:r>
              <a:rPr lang="en-US" dirty="0"/>
              <a:t>-- School must grant parents access to their children's education records </a:t>
            </a:r>
            <a:r>
              <a:rPr lang="en-US" b="1" dirty="0">
                <a:solidFill>
                  <a:srgbClr val="FF0000"/>
                </a:solidFill>
              </a:rPr>
              <a:t>within forty-five days of a request</a:t>
            </a:r>
            <a:r>
              <a:rPr lang="en-US" dirty="0"/>
              <a:t>. </a:t>
            </a:r>
          </a:p>
        </p:txBody>
      </p:sp>
      <p:sp>
        <p:nvSpPr>
          <p:cNvPr id="3" name="Title 2"/>
          <p:cNvSpPr>
            <a:spLocks noGrp="1"/>
          </p:cNvSpPr>
          <p:nvPr>
            <p:ph type="title"/>
          </p:nvPr>
        </p:nvSpPr>
        <p:spPr/>
        <p:txBody>
          <a:bodyPr>
            <a:normAutofit fontScale="90000"/>
          </a:bodyPr>
          <a:lstStyle/>
          <a:p>
            <a:r>
              <a:rPr lang="en-US" dirty="0"/>
              <a:t>Family Educational Rights and Privacy Act (FERPA)</a:t>
            </a:r>
          </a:p>
        </p:txBody>
      </p:sp>
      <p:sp>
        <p:nvSpPr>
          <p:cNvPr id="4" name="Slide Number Placeholder 3"/>
          <p:cNvSpPr>
            <a:spLocks noGrp="1"/>
          </p:cNvSpPr>
          <p:nvPr>
            <p:ph type="sldNum" sz="quarter" idx="12"/>
          </p:nvPr>
        </p:nvSpPr>
        <p:spPr/>
        <p:txBody>
          <a:bodyPr/>
          <a:lstStyle/>
          <a:p>
            <a:fld id="{86D2451E-3285-438B-B188-C22B2A012BF6}" type="slidenum">
              <a:rPr lang="en-US" smtClean="0"/>
              <a:pPr/>
              <a:t>21</a:t>
            </a:fld>
            <a:endParaRPr lang="en-US" dirty="0"/>
          </a:p>
        </p:txBody>
      </p:sp>
    </p:spTree>
    <p:extLst>
      <p:ext uri="{BB962C8B-B14F-4D97-AF65-F5344CB8AC3E}">
        <p14:creationId xmlns:p14="http://schemas.microsoft.com/office/powerpoint/2010/main" val="18926019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a:t>
            </a:r>
            <a:r>
              <a:rPr lang="en-US" b="1" dirty="0" smtClean="0"/>
              <a:t>Education </a:t>
            </a:r>
            <a:r>
              <a:rPr lang="en-US" b="1" dirty="0"/>
              <a:t>record</a:t>
            </a:r>
            <a:r>
              <a:rPr lang="en-US" dirty="0"/>
              <a:t>" is defined as "those </a:t>
            </a:r>
            <a:r>
              <a:rPr lang="en-US" dirty="0" smtClean="0"/>
              <a:t>records, </a:t>
            </a:r>
            <a:r>
              <a:rPr lang="en-US" dirty="0"/>
              <a:t>files, documents, and other materials which-- (</a:t>
            </a:r>
            <a:r>
              <a:rPr lang="en-US" dirty="0" err="1"/>
              <a:t>i</a:t>
            </a:r>
            <a:r>
              <a:rPr lang="en-US" dirty="0"/>
              <a:t>) contain information directly related to a student; and (ii) are maintained by an educational agency or institution or by a person acting for such agency or institution." </a:t>
            </a:r>
            <a:endParaRPr lang="en-US" dirty="0" smtClean="0"/>
          </a:p>
          <a:p>
            <a:endParaRPr lang="en-US" dirty="0"/>
          </a:p>
          <a:p>
            <a:r>
              <a:rPr lang="en-US" dirty="0"/>
              <a:t>The term </a:t>
            </a:r>
            <a:r>
              <a:rPr lang="en-US" b="1" u="sng" dirty="0"/>
              <a:t>does not include</a:t>
            </a:r>
            <a:r>
              <a:rPr lang="en-US" dirty="0"/>
              <a:t>:</a:t>
            </a:r>
          </a:p>
          <a:p>
            <a:r>
              <a:rPr lang="en-US" dirty="0" smtClean="0"/>
              <a:t>Records </a:t>
            </a:r>
            <a:r>
              <a:rPr lang="en-US" dirty="0"/>
              <a:t>that are kept in the </a:t>
            </a:r>
            <a:r>
              <a:rPr lang="en-US" b="1" dirty="0">
                <a:solidFill>
                  <a:srgbClr val="FF0000"/>
                </a:solidFill>
              </a:rPr>
              <a:t>sole possession </a:t>
            </a:r>
            <a:r>
              <a:rPr lang="en-US" dirty="0"/>
              <a:t>of the maker, are used only as a personal memory aid, and are not accessible or revealed to any other person except a temporary substitute for the maker of the </a:t>
            </a:r>
            <a:r>
              <a:rPr lang="en-US" dirty="0" smtClean="0"/>
              <a:t>record; or</a:t>
            </a:r>
          </a:p>
          <a:p>
            <a:r>
              <a:rPr lang="en-US" dirty="0"/>
              <a:t>Records relating to an </a:t>
            </a:r>
            <a:r>
              <a:rPr lang="en-US" b="1" dirty="0">
                <a:solidFill>
                  <a:srgbClr val="FF0000"/>
                </a:solidFill>
              </a:rPr>
              <a:t>individual who is employed </a:t>
            </a:r>
            <a:r>
              <a:rPr lang="en-US" dirty="0"/>
              <a:t>by an educational agency or institution, that:</a:t>
            </a:r>
          </a:p>
          <a:p>
            <a:pPr lvl="1"/>
            <a:r>
              <a:rPr lang="en-US" dirty="0"/>
              <a:t>(A) Are made and maintained in the normal course of business;</a:t>
            </a:r>
          </a:p>
          <a:p>
            <a:pPr lvl="1"/>
            <a:r>
              <a:rPr lang="en-US" dirty="0"/>
              <a:t>(B) Relate exclusively to the individual in that individual's capacity as an employee; and</a:t>
            </a:r>
          </a:p>
          <a:p>
            <a:pPr lvl="1"/>
            <a:r>
              <a:rPr lang="en-US" dirty="0"/>
              <a:t>(C) Are not available for use for any other purpose.</a:t>
            </a:r>
          </a:p>
          <a:p>
            <a:endParaRPr lang="en-US" dirty="0"/>
          </a:p>
          <a:p>
            <a:endParaRPr lang="en-US" dirty="0" smtClean="0"/>
          </a:p>
        </p:txBody>
      </p:sp>
      <p:sp>
        <p:nvSpPr>
          <p:cNvPr id="3" name="Title 2"/>
          <p:cNvSpPr>
            <a:spLocks noGrp="1"/>
          </p:cNvSpPr>
          <p:nvPr>
            <p:ph type="title"/>
          </p:nvPr>
        </p:nvSpPr>
        <p:spPr/>
        <p:txBody>
          <a:bodyPr>
            <a:normAutofit fontScale="90000"/>
          </a:bodyPr>
          <a:lstStyle/>
          <a:p>
            <a:r>
              <a:rPr lang="en-US" dirty="0"/>
              <a:t>Family Educational Rights and Privacy Act (FERPA)</a:t>
            </a:r>
          </a:p>
        </p:txBody>
      </p:sp>
      <p:sp>
        <p:nvSpPr>
          <p:cNvPr id="4" name="Slide Number Placeholder 3"/>
          <p:cNvSpPr>
            <a:spLocks noGrp="1"/>
          </p:cNvSpPr>
          <p:nvPr>
            <p:ph type="sldNum" sz="quarter" idx="12"/>
          </p:nvPr>
        </p:nvSpPr>
        <p:spPr/>
        <p:txBody>
          <a:bodyPr/>
          <a:lstStyle/>
          <a:p>
            <a:fld id="{86D2451E-3285-438B-B188-C22B2A012BF6}" type="slidenum">
              <a:rPr lang="en-US" smtClean="0"/>
              <a:pPr/>
              <a:t>22</a:t>
            </a:fld>
            <a:endParaRPr lang="en-US" dirty="0"/>
          </a:p>
        </p:txBody>
      </p:sp>
    </p:spTree>
    <p:extLst>
      <p:ext uri="{BB962C8B-B14F-4D97-AF65-F5344CB8AC3E}">
        <p14:creationId xmlns:p14="http://schemas.microsoft.com/office/powerpoint/2010/main" val="2230340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 calcmode="lin" valueType="num">
                                      <p:cBhvr additive="base">
                                        <p:cTn id="2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anim calcmode="lin" valueType="num">
                                      <p:cBhvr additive="base">
                                        <p:cTn id="3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 calcmode="lin" valueType="num">
                                      <p:cBhvr additive="base">
                                        <p:cTn id="3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r>
              <a:rPr lang="en-US" i="1" dirty="0"/>
              <a:t>FERPA</a:t>
            </a:r>
            <a:r>
              <a:rPr lang="en-US" dirty="0"/>
              <a:t> does not prohibit a school official from disclosing information about a student if the information is obtained through the </a:t>
            </a:r>
            <a:r>
              <a:rPr lang="en-US" b="1" dirty="0"/>
              <a:t>school official's personal knowledge or observation</a:t>
            </a:r>
            <a:r>
              <a:rPr lang="en-US" dirty="0"/>
              <a:t>, and not from the student's education records. </a:t>
            </a:r>
            <a:endParaRPr lang="en-US" dirty="0" smtClean="0"/>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smtClean="0"/>
              <a:t>What about </a:t>
            </a:r>
            <a:r>
              <a:rPr lang="en-US" dirty="0"/>
              <a:t>p</a:t>
            </a:r>
            <a:r>
              <a:rPr lang="en-US" dirty="0" smtClean="0"/>
              <a:t>ersonal </a:t>
            </a:r>
            <a:r>
              <a:rPr lang="en-US" dirty="0"/>
              <a:t>k</a:t>
            </a:r>
            <a:r>
              <a:rPr lang="en-US" dirty="0" smtClean="0"/>
              <a:t>nowledge </a:t>
            </a:r>
            <a:r>
              <a:rPr lang="en-US" dirty="0"/>
              <a:t>or o</a:t>
            </a:r>
            <a:r>
              <a:rPr lang="en-US" dirty="0" smtClean="0"/>
              <a:t>bservation?</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23</a:t>
            </a:fld>
            <a:endParaRPr lang="en-US" dirty="0"/>
          </a:p>
        </p:txBody>
      </p:sp>
    </p:spTree>
    <p:extLst>
      <p:ext uri="{BB962C8B-B14F-4D97-AF65-F5344CB8AC3E}">
        <p14:creationId xmlns:p14="http://schemas.microsoft.com/office/powerpoint/2010/main" val="73562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2</a:t>
            </a:r>
            <a:r>
              <a:rPr lang="en-US" dirty="0"/>
              <a:t>. </a:t>
            </a:r>
            <a:r>
              <a:rPr lang="en-US" b="1" dirty="0"/>
              <a:t>Right to a Hearing to Challenge Content </a:t>
            </a:r>
            <a:r>
              <a:rPr lang="en-US" dirty="0"/>
              <a:t>-- School must provide parents an opportunity for a hearing to challenge the content of their children's education records to ensure that the records are not </a:t>
            </a:r>
            <a:r>
              <a:rPr lang="en-US" b="1" dirty="0"/>
              <a:t>inaccurate, misleading, or somehow in violation of the student's privacy rights</a:t>
            </a:r>
            <a:r>
              <a:rPr lang="en-US" dirty="0"/>
              <a:t>. </a:t>
            </a:r>
            <a:endParaRPr lang="en-US" dirty="0" smtClean="0"/>
          </a:p>
          <a:p>
            <a:r>
              <a:rPr lang="en-US" dirty="0" smtClean="0"/>
              <a:t>Parents </a:t>
            </a:r>
            <a:r>
              <a:rPr lang="en-US" dirty="0"/>
              <a:t>must have the opportunity to correct or delete inaccurate, misleading, or otherwise inappropriate materials and to insert written explanations.</a:t>
            </a:r>
          </a:p>
        </p:txBody>
      </p:sp>
      <p:sp>
        <p:nvSpPr>
          <p:cNvPr id="3" name="Title 2"/>
          <p:cNvSpPr>
            <a:spLocks noGrp="1"/>
          </p:cNvSpPr>
          <p:nvPr>
            <p:ph type="title"/>
          </p:nvPr>
        </p:nvSpPr>
        <p:spPr/>
        <p:txBody>
          <a:bodyPr>
            <a:normAutofit fontScale="90000"/>
          </a:bodyPr>
          <a:lstStyle/>
          <a:p>
            <a:r>
              <a:rPr lang="en-US" dirty="0"/>
              <a:t>Family Educational Rights and Privacy Act (FERPA)</a:t>
            </a:r>
          </a:p>
        </p:txBody>
      </p:sp>
      <p:sp>
        <p:nvSpPr>
          <p:cNvPr id="4" name="Slide Number Placeholder 3"/>
          <p:cNvSpPr>
            <a:spLocks noGrp="1"/>
          </p:cNvSpPr>
          <p:nvPr>
            <p:ph type="sldNum" sz="quarter" idx="12"/>
          </p:nvPr>
        </p:nvSpPr>
        <p:spPr/>
        <p:txBody>
          <a:bodyPr/>
          <a:lstStyle/>
          <a:p>
            <a:fld id="{86D2451E-3285-438B-B188-C22B2A012BF6}" type="slidenum">
              <a:rPr lang="en-US" smtClean="0"/>
              <a:pPr/>
              <a:t>24</a:t>
            </a:fld>
            <a:endParaRPr lang="en-US" dirty="0"/>
          </a:p>
        </p:txBody>
      </p:sp>
    </p:spTree>
    <p:extLst>
      <p:ext uri="{BB962C8B-B14F-4D97-AF65-F5344CB8AC3E}">
        <p14:creationId xmlns:p14="http://schemas.microsoft.com/office/powerpoint/2010/main" val="3530894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t>Release </a:t>
            </a:r>
            <a:r>
              <a:rPr lang="en-US" b="1" dirty="0"/>
              <a:t>of Education Records Requires Parental </a:t>
            </a:r>
            <a:r>
              <a:rPr lang="en-US" b="1" dirty="0" smtClean="0"/>
              <a:t>Consent</a:t>
            </a:r>
            <a:endParaRPr lang="en-US" dirty="0"/>
          </a:p>
          <a:p>
            <a:r>
              <a:rPr lang="en-US" dirty="0" smtClean="0"/>
              <a:t>School </a:t>
            </a:r>
            <a:r>
              <a:rPr lang="en-US" dirty="0"/>
              <a:t>may </a:t>
            </a:r>
            <a:r>
              <a:rPr lang="en-US" u="sng" dirty="0"/>
              <a:t>not</a:t>
            </a:r>
            <a:r>
              <a:rPr lang="en-US" dirty="0"/>
              <a:t>, without the parents' prior written consent, release the education records or any personally identifiable information of students to any individual, agency, or organization. </a:t>
            </a:r>
            <a:endParaRPr lang="en-US" dirty="0" smtClean="0"/>
          </a:p>
          <a:p>
            <a:pPr lvl="1"/>
            <a:r>
              <a:rPr lang="en-US" dirty="0" smtClean="0"/>
              <a:t>There </a:t>
            </a:r>
            <a:r>
              <a:rPr lang="en-US" dirty="0"/>
              <a:t>are several </a:t>
            </a:r>
            <a:r>
              <a:rPr lang="en-US" b="1" dirty="0"/>
              <a:t>exceptions</a:t>
            </a:r>
            <a:r>
              <a:rPr lang="en-US" dirty="0"/>
              <a:t> to this rule where consent is not required to release this information</a:t>
            </a:r>
            <a:r>
              <a:rPr lang="en-US" dirty="0" smtClean="0"/>
              <a:t>:</a:t>
            </a:r>
            <a:endParaRPr lang="en-US" dirty="0"/>
          </a:p>
        </p:txBody>
      </p:sp>
      <p:sp>
        <p:nvSpPr>
          <p:cNvPr id="3" name="Title 2"/>
          <p:cNvSpPr>
            <a:spLocks noGrp="1"/>
          </p:cNvSpPr>
          <p:nvPr>
            <p:ph type="title"/>
          </p:nvPr>
        </p:nvSpPr>
        <p:spPr/>
        <p:txBody>
          <a:bodyPr>
            <a:normAutofit fontScale="90000"/>
          </a:bodyPr>
          <a:lstStyle/>
          <a:p>
            <a:r>
              <a:rPr lang="en-US" dirty="0"/>
              <a:t>Family Educational Rights and Privacy Act (FERPA)</a:t>
            </a:r>
          </a:p>
        </p:txBody>
      </p:sp>
      <p:sp>
        <p:nvSpPr>
          <p:cNvPr id="4" name="Slide Number Placeholder 3"/>
          <p:cNvSpPr>
            <a:spLocks noGrp="1"/>
          </p:cNvSpPr>
          <p:nvPr>
            <p:ph type="sldNum" sz="quarter" idx="12"/>
          </p:nvPr>
        </p:nvSpPr>
        <p:spPr/>
        <p:txBody>
          <a:bodyPr/>
          <a:lstStyle/>
          <a:p>
            <a:fld id="{86D2451E-3285-438B-B188-C22B2A012BF6}" type="slidenum">
              <a:rPr lang="en-US" smtClean="0"/>
              <a:pPr/>
              <a:t>25</a:t>
            </a:fld>
            <a:endParaRPr lang="en-US" dirty="0"/>
          </a:p>
        </p:txBody>
      </p:sp>
    </p:spTree>
    <p:extLst>
      <p:ext uri="{BB962C8B-B14F-4D97-AF65-F5344CB8AC3E}">
        <p14:creationId xmlns:p14="http://schemas.microsoft.com/office/powerpoint/2010/main" val="940354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a:t>
            </a:r>
            <a:r>
              <a:rPr lang="en-US" dirty="0" smtClean="0"/>
              <a:t>o </a:t>
            </a:r>
            <a:r>
              <a:rPr lang="en-US" dirty="0"/>
              <a:t>other school officials or teachers who have a </a:t>
            </a:r>
            <a:r>
              <a:rPr lang="en-US" b="1" dirty="0"/>
              <a:t>legitimate educational interest</a:t>
            </a:r>
            <a:r>
              <a:rPr lang="en-US" dirty="0"/>
              <a:t>; </a:t>
            </a:r>
            <a:endParaRPr lang="en-US" dirty="0" smtClean="0"/>
          </a:p>
          <a:p>
            <a:r>
              <a:rPr lang="en-US" dirty="0"/>
              <a:t>T</a:t>
            </a:r>
            <a:r>
              <a:rPr lang="en-US" dirty="0" smtClean="0"/>
              <a:t>o </a:t>
            </a:r>
            <a:r>
              <a:rPr lang="en-US" dirty="0"/>
              <a:t>officials of other school or school systems in which the student seeks or </a:t>
            </a:r>
            <a:r>
              <a:rPr lang="en-US" b="1" dirty="0"/>
              <a:t>intends to enroll </a:t>
            </a:r>
            <a:r>
              <a:rPr lang="en-US" dirty="0"/>
              <a:t>as long as it is related to the student’s enrollment or transfer; </a:t>
            </a:r>
            <a:endParaRPr lang="en-US" dirty="0" smtClean="0"/>
          </a:p>
          <a:p>
            <a:r>
              <a:rPr lang="en-US" dirty="0"/>
              <a:t>T</a:t>
            </a:r>
            <a:r>
              <a:rPr lang="en-US" dirty="0" smtClean="0"/>
              <a:t>o </a:t>
            </a:r>
            <a:r>
              <a:rPr lang="en-US" dirty="0"/>
              <a:t>authorized federal representatives for purposes of </a:t>
            </a:r>
            <a:r>
              <a:rPr lang="en-US" b="1" dirty="0"/>
              <a:t>auditing and evaluating </a:t>
            </a:r>
            <a:r>
              <a:rPr lang="en-US" dirty="0"/>
              <a:t>federally supported education programs or for enforcement of federal requirements related to these programs; </a:t>
            </a:r>
            <a:endParaRPr lang="en-US" dirty="0" smtClean="0"/>
          </a:p>
        </p:txBody>
      </p:sp>
      <p:sp>
        <p:nvSpPr>
          <p:cNvPr id="3" name="Title 2"/>
          <p:cNvSpPr>
            <a:spLocks noGrp="1"/>
          </p:cNvSpPr>
          <p:nvPr>
            <p:ph type="title"/>
          </p:nvPr>
        </p:nvSpPr>
        <p:spPr/>
        <p:txBody>
          <a:bodyPr>
            <a:normAutofit fontScale="90000"/>
          </a:bodyPr>
          <a:lstStyle/>
          <a:p>
            <a:r>
              <a:rPr lang="en-US" dirty="0" smtClean="0"/>
              <a:t>FERPA -Exception to Parental Consent Requirement</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86D2451E-3285-438B-B188-C22B2A012BF6}" type="slidenum">
              <a:rPr lang="en-US" smtClean="0"/>
              <a:pPr/>
              <a:t>26</a:t>
            </a:fld>
            <a:endParaRPr lang="en-US" dirty="0"/>
          </a:p>
        </p:txBody>
      </p:sp>
    </p:spTree>
    <p:extLst>
      <p:ext uri="{BB962C8B-B14F-4D97-AF65-F5344CB8AC3E}">
        <p14:creationId xmlns:p14="http://schemas.microsoft.com/office/powerpoint/2010/main" val="920677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a:t>
            </a:r>
            <a:r>
              <a:rPr lang="en-US" dirty="0"/>
              <a:t>connection with a student's application for </a:t>
            </a:r>
            <a:r>
              <a:rPr lang="en-US" b="1" dirty="0"/>
              <a:t>financial aid</a:t>
            </a:r>
            <a:r>
              <a:rPr lang="en-US" dirty="0"/>
              <a:t>; </a:t>
            </a:r>
            <a:endParaRPr lang="en-US" dirty="0" smtClean="0"/>
          </a:p>
          <a:p>
            <a:r>
              <a:rPr lang="en-US" dirty="0" smtClean="0"/>
              <a:t>To </a:t>
            </a:r>
            <a:r>
              <a:rPr lang="en-US" dirty="0"/>
              <a:t>state and local </a:t>
            </a:r>
            <a:r>
              <a:rPr lang="en-US" dirty="0" smtClean="0"/>
              <a:t>officials </a:t>
            </a:r>
            <a:r>
              <a:rPr lang="en-US" dirty="0"/>
              <a:t>if the disclosure is allowed by state law adopted before November 19, 1974, to assist the juvenile justice system to effectively serve the student whose records are released; </a:t>
            </a:r>
            <a:endParaRPr lang="en-US" dirty="0" smtClean="0"/>
          </a:p>
        </p:txBody>
      </p:sp>
      <p:sp>
        <p:nvSpPr>
          <p:cNvPr id="3" name="Title 2"/>
          <p:cNvSpPr>
            <a:spLocks noGrp="1"/>
          </p:cNvSpPr>
          <p:nvPr>
            <p:ph type="title"/>
          </p:nvPr>
        </p:nvSpPr>
        <p:spPr/>
        <p:txBody>
          <a:bodyPr>
            <a:normAutofit fontScale="90000"/>
          </a:bodyPr>
          <a:lstStyle/>
          <a:p>
            <a:r>
              <a:rPr lang="en-US" dirty="0"/>
              <a:t>FERPA -Exception to Parental Consent Requirement</a:t>
            </a:r>
          </a:p>
        </p:txBody>
      </p:sp>
      <p:sp>
        <p:nvSpPr>
          <p:cNvPr id="4" name="Slide Number Placeholder 3"/>
          <p:cNvSpPr>
            <a:spLocks noGrp="1"/>
          </p:cNvSpPr>
          <p:nvPr>
            <p:ph type="sldNum" sz="quarter" idx="12"/>
          </p:nvPr>
        </p:nvSpPr>
        <p:spPr/>
        <p:txBody>
          <a:bodyPr/>
          <a:lstStyle/>
          <a:p>
            <a:fld id="{86D2451E-3285-438B-B188-C22B2A012BF6}" type="slidenum">
              <a:rPr lang="en-US" smtClean="0"/>
              <a:pPr/>
              <a:t>27</a:t>
            </a:fld>
            <a:endParaRPr lang="en-US" dirty="0"/>
          </a:p>
        </p:txBody>
      </p:sp>
    </p:spTree>
    <p:extLst>
      <p:ext uri="{BB962C8B-B14F-4D97-AF65-F5344CB8AC3E}">
        <p14:creationId xmlns:p14="http://schemas.microsoft.com/office/powerpoint/2010/main" val="591194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To </a:t>
            </a:r>
            <a:r>
              <a:rPr lang="en-US" dirty="0"/>
              <a:t>state and local officials if the disclosure is allowed by state law adopted after November 19, 1974, to assist the juvenile justice system to effectively serve prior to adjudication the student whose records are released and the officials to whom the information is disclosed </a:t>
            </a:r>
            <a:r>
              <a:rPr lang="en-US" u="sng" dirty="0"/>
              <a:t>certify in writing</a:t>
            </a:r>
            <a:r>
              <a:rPr lang="en-US" dirty="0"/>
              <a:t> that the information will not be disclosed to any other party except as provided under state law; </a:t>
            </a:r>
            <a:endParaRPr lang="en-US" dirty="0" smtClean="0"/>
          </a:p>
          <a:p>
            <a:endParaRPr lang="en-US" dirty="0"/>
          </a:p>
          <a:p>
            <a:endParaRPr lang="en-US" dirty="0"/>
          </a:p>
          <a:p>
            <a:endParaRPr lang="en-US" dirty="0" smtClean="0"/>
          </a:p>
        </p:txBody>
      </p:sp>
      <p:sp>
        <p:nvSpPr>
          <p:cNvPr id="3" name="Title 2"/>
          <p:cNvSpPr>
            <a:spLocks noGrp="1"/>
          </p:cNvSpPr>
          <p:nvPr>
            <p:ph type="title"/>
          </p:nvPr>
        </p:nvSpPr>
        <p:spPr/>
        <p:txBody>
          <a:bodyPr>
            <a:normAutofit fontScale="90000"/>
          </a:bodyPr>
          <a:lstStyle/>
          <a:p>
            <a:r>
              <a:rPr lang="en-US" dirty="0"/>
              <a:t>FERPA -Exception to Parental Consent Requirement</a:t>
            </a:r>
          </a:p>
        </p:txBody>
      </p:sp>
      <p:sp>
        <p:nvSpPr>
          <p:cNvPr id="4" name="Slide Number Placeholder 3"/>
          <p:cNvSpPr>
            <a:spLocks noGrp="1"/>
          </p:cNvSpPr>
          <p:nvPr>
            <p:ph type="sldNum" sz="quarter" idx="12"/>
          </p:nvPr>
        </p:nvSpPr>
        <p:spPr/>
        <p:txBody>
          <a:bodyPr/>
          <a:lstStyle/>
          <a:p>
            <a:fld id="{86D2451E-3285-438B-B188-C22B2A012BF6}" type="slidenum">
              <a:rPr lang="en-US" smtClean="0"/>
              <a:pPr/>
              <a:t>28</a:t>
            </a:fld>
            <a:endParaRPr lang="en-US" dirty="0"/>
          </a:p>
        </p:txBody>
      </p:sp>
    </p:spTree>
    <p:extLst>
      <p:ext uri="{BB962C8B-B14F-4D97-AF65-F5344CB8AC3E}">
        <p14:creationId xmlns:p14="http://schemas.microsoft.com/office/powerpoint/2010/main" val="3650402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915400" cy="4525963"/>
          </a:xfrm>
        </p:spPr>
        <p:txBody>
          <a:bodyPr/>
          <a:lstStyle/>
          <a:p>
            <a:r>
              <a:rPr lang="en-US" dirty="0" smtClean="0"/>
              <a:t>To </a:t>
            </a:r>
            <a:r>
              <a:rPr lang="en-US" b="1" dirty="0"/>
              <a:t>organizations conducting studies for educational agencies </a:t>
            </a:r>
            <a:r>
              <a:rPr lang="en-US" dirty="0"/>
              <a:t>to develop, validate, or administer predictive tests, to administer student aid programs, and improve instruction; </a:t>
            </a:r>
            <a:endParaRPr lang="en-US" dirty="0" smtClean="0"/>
          </a:p>
          <a:p>
            <a:r>
              <a:rPr lang="en-US" dirty="0" smtClean="0"/>
              <a:t>To </a:t>
            </a:r>
            <a:r>
              <a:rPr lang="en-US" b="1" dirty="0"/>
              <a:t>accrediting organizations </a:t>
            </a:r>
            <a:r>
              <a:rPr lang="en-US" dirty="0"/>
              <a:t>in order to carry out their accrediting functions; </a:t>
            </a:r>
            <a:endParaRPr lang="en-US" dirty="0" smtClean="0"/>
          </a:p>
          <a:p>
            <a:r>
              <a:rPr lang="en-US" dirty="0" smtClean="0"/>
              <a:t>To </a:t>
            </a:r>
            <a:r>
              <a:rPr lang="en-US" b="1" dirty="0"/>
              <a:t>parents of a dependent student</a:t>
            </a:r>
            <a:r>
              <a:rPr lang="en-US" dirty="0"/>
              <a:t>; </a:t>
            </a:r>
            <a:endParaRPr lang="en-US" dirty="0" smtClean="0"/>
          </a:p>
          <a:p>
            <a:r>
              <a:rPr lang="en-US" dirty="0" smtClean="0"/>
              <a:t>In </a:t>
            </a:r>
            <a:r>
              <a:rPr lang="en-US" dirty="0"/>
              <a:t>connection with an emergency if necessary to protect the </a:t>
            </a:r>
            <a:r>
              <a:rPr lang="en-US" b="1" dirty="0"/>
              <a:t>health or safety </a:t>
            </a:r>
            <a:r>
              <a:rPr lang="en-US" dirty="0"/>
              <a:t>of the student or other persons; </a:t>
            </a:r>
            <a:endParaRPr lang="en-US" dirty="0" smtClean="0"/>
          </a:p>
          <a:p>
            <a:r>
              <a:rPr lang="en-US" dirty="0" smtClean="0"/>
              <a:t>To </a:t>
            </a:r>
            <a:r>
              <a:rPr lang="en-US" dirty="0"/>
              <a:t>comply with a </a:t>
            </a:r>
            <a:r>
              <a:rPr lang="en-US" b="1" dirty="0"/>
              <a:t>judicial order or lawfully issued subpoena</a:t>
            </a:r>
            <a:r>
              <a:rPr lang="en-US" dirty="0"/>
              <a:t>; </a:t>
            </a:r>
            <a:endParaRPr lang="en-US" dirty="0" smtClean="0"/>
          </a:p>
        </p:txBody>
      </p:sp>
      <p:sp>
        <p:nvSpPr>
          <p:cNvPr id="3" name="Title 2"/>
          <p:cNvSpPr>
            <a:spLocks noGrp="1"/>
          </p:cNvSpPr>
          <p:nvPr>
            <p:ph type="title"/>
          </p:nvPr>
        </p:nvSpPr>
        <p:spPr/>
        <p:txBody>
          <a:bodyPr>
            <a:normAutofit fontScale="90000"/>
          </a:bodyPr>
          <a:lstStyle/>
          <a:p>
            <a:r>
              <a:rPr lang="en-US" dirty="0"/>
              <a:t>FERPA -Exception to Parental Consent Requirement</a:t>
            </a:r>
          </a:p>
        </p:txBody>
      </p:sp>
      <p:sp>
        <p:nvSpPr>
          <p:cNvPr id="4" name="Slide Number Placeholder 3"/>
          <p:cNvSpPr>
            <a:spLocks noGrp="1"/>
          </p:cNvSpPr>
          <p:nvPr>
            <p:ph type="sldNum" sz="quarter" idx="12"/>
          </p:nvPr>
        </p:nvSpPr>
        <p:spPr/>
        <p:txBody>
          <a:bodyPr/>
          <a:lstStyle/>
          <a:p>
            <a:fld id="{86D2451E-3285-438B-B188-C22B2A012BF6}" type="slidenum">
              <a:rPr lang="en-US" smtClean="0"/>
              <a:pPr/>
              <a:t>29</a:t>
            </a:fld>
            <a:endParaRPr lang="en-US" dirty="0"/>
          </a:p>
        </p:txBody>
      </p:sp>
    </p:spTree>
    <p:extLst>
      <p:ext uri="{BB962C8B-B14F-4D97-AF65-F5344CB8AC3E}">
        <p14:creationId xmlns:p14="http://schemas.microsoft.com/office/powerpoint/2010/main" val="2830074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endParaRPr lang="en-US" dirty="0"/>
          </a:p>
          <a:p>
            <a:r>
              <a:rPr lang="en-US" dirty="0" smtClean="0"/>
              <a:t>The </a:t>
            </a:r>
            <a:r>
              <a:rPr lang="en-US" dirty="0"/>
              <a:t>sole responsibility and authority for the enforcement of the compulsory attendance </a:t>
            </a:r>
            <a:r>
              <a:rPr lang="en-US" dirty="0" smtClean="0"/>
              <a:t>laws remains with the local </a:t>
            </a:r>
            <a:r>
              <a:rPr lang="en-US" dirty="0"/>
              <a:t>board of </a:t>
            </a:r>
            <a:r>
              <a:rPr lang="en-US" dirty="0" smtClean="0"/>
              <a:t>education and its designated employees and officers </a:t>
            </a:r>
            <a:endParaRPr lang="en-US" dirty="0"/>
          </a:p>
          <a:p>
            <a:r>
              <a:rPr lang="en-US" dirty="0" smtClean="0"/>
              <a:t>Director </a:t>
            </a:r>
            <a:r>
              <a:rPr lang="en-US" dirty="0"/>
              <a:t>of schools shall designate at least </a:t>
            </a:r>
            <a:r>
              <a:rPr lang="en-US" dirty="0" smtClean="0"/>
              <a:t>1 </a:t>
            </a:r>
            <a:r>
              <a:rPr lang="en-US" dirty="0"/>
              <a:t>qualified employee who shall be identified as the LEA attendance </a:t>
            </a:r>
            <a:r>
              <a:rPr lang="en-US" dirty="0" smtClean="0"/>
              <a:t>supervisor </a:t>
            </a:r>
          </a:p>
          <a:p>
            <a:r>
              <a:rPr lang="en-US" dirty="0" smtClean="0"/>
              <a:t>Duties </a:t>
            </a:r>
            <a:r>
              <a:rPr lang="en-US" dirty="0"/>
              <a:t>of an attendance supervisor </a:t>
            </a:r>
            <a:r>
              <a:rPr lang="en-US" dirty="0" smtClean="0"/>
              <a:t>include</a:t>
            </a:r>
            <a:r>
              <a:rPr lang="en-US" dirty="0"/>
              <a:t>:</a:t>
            </a:r>
            <a:r>
              <a:rPr lang="en-US" dirty="0" smtClean="0"/>
              <a:t> </a:t>
            </a:r>
          </a:p>
          <a:p>
            <a:pPr lvl="1"/>
            <a:r>
              <a:rPr lang="en-US" dirty="0" smtClean="0"/>
              <a:t>assisting with </a:t>
            </a:r>
            <a:r>
              <a:rPr lang="en-US" dirty="0"/>
              <a:t>the enforcement of the compulsory attendance laws </a:t>
            </a:r>
            <a:r>
              <a:rPr lang="en-US" dirty="0" smtClean="0"/>
              <a:t>and </a:t>
            </a:r>
            <a:r>
              <a:rPr lang="en-US" dirty="0"/>
              <a:t>local policies related to absenteeism and </a:t>
            </a:r>
            <a:r>
              <a:rPr lang="en-US" dirty="0" smtClean="0"/>
              <a:t>truancy, and </a:t>
            </a:r>
            <a:endParaRPr lang="en-US" dirty="0"/>
          </a:p>
          <a:p>
            <a:pPr lvl="1"/>
            <a:r>
              <a:rPr lang="en-US" dirty="0" smtClean="0"/>
              <a:t>devising </a:t>
            </a:r>
            <a:r>
              <a:rPr lang="en-US" dirty="0"/>
              <a:t>and </a:t>
            </a:r>
            <a:r>
              <a:rPr lang="en-US" dirty="0" smtClean="0"/>
              <a:t>recommending </a:t>
            </a:r>
            <a:r>
              <a:rPr lang="en-US" dirty="0"/>
              <a:t>to </a:t>
            </a:r>
            <a:r>
              <a:rPr lang="en-US" dirty="0" smtClean="0"/>
              <a:t>director </a:t>
            </a:r>
            <a:r>
              <a:rPr lang="en-US" dirty="0"/>
              <a:t>of schools </a:t>
            </a:r>
            <a:r>
              <a:rPr lang="en-US" dirty="0" smtClean="0"/>
              <a:t>a </a:t>
            </a:r>
            <a:r>
              <a:rPr lang="en-US" dirty="0"/>
              <a:t>progressive truancy intervention plan consistent with § 49-6-3009. </a:t>
            </a:r>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T.C.A. § </a:t>
            </a:r>
            <a:r>
              <a:rPr lang="en-US" dirty="0"/>
              <a:t>49-6-3006</a:t>
            </a:r>
            <a:br>
              <a:rPr lang="en-US" dirty="0"/>
            </a:br>
            <a:r>
              <a:rPr lang="en-US" dirty="0"/>
              <a:t/>
            </a:r>
            <a:br>
              <a:rPr lang="en-US" dirty="0"/>
            </a:b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a:t>
            </a:fld>
            <a:endParaRPr lang="en-US" dirty="0"/>
          </a:p>
        </p:txBody>
      </p:sp>
    </p:spTree>
    <p:extLst>
      <p:ext uri="{BB962C8B-B14F-4D97-AF65-F5344CB8AC3E}">
        <p14:creationId xmlns:p14="http://schemas.microsoft.com/office/powerpoint/2010/main" val="20095752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915400" cy="4525963"/>
          </a:xfrm>
        </p:spPr>
        <p:txBody>
          <a:bodyPr>
            <a:normAutofit fontScale="70000" lnSpcReduction="20000"/>
          </a:bodyPr>
          <a:lstStyle/>
          <a:p>
            <a:r>
              <a:rPr lang="en-US" dirty="0" smtClean="0"/>
              <a:t>The </a:t>
            </a:r>
            <a:r>
              <a:rPr lang="en-US" dirty="0"/>
              <a:t>educational agency or institution may disclose information under paragraph (a)(9)(</a:t>
            </a:r>
            <a:r>
              <a:rPr lang="en-US" dirty="0" err="1"/>
              <a:t>i</a:t>
            </a:r>
            <a:r>
              <a:rPr lang="en-US" dirty="0"/>
              <a:t>) of this section only if the agency or institution makes a reasonable effort to notify the parent or eligible student of the order or subpoena in advance of compliance, so that the parent or eligible student may seek protective action, unless the disclosure is in compliance </a:t>
            </a:r>
            <a:r>
              <a:rPr lang="en-US" dirty="0" smtClean="0"/>
              <a:t>with:</a:t>
            </a:r>
            <a:endParaRPr lang="en-US" dirty="0"/>
          </a:p>
          <a:p>
            <a:endParaRPr lang="en-US" dirty="0"/>
          </a:p>
          <a:p>
            <a:pPr lvl="1"/>
            <a:r>
              <a:rPr lang="en-US" dirty="0"/>
              <a:t>(A) A Federal grand jury subpoena and the court has ordered that the existence or the contents of the subpoena or the information furnished in response to the subpoena not be disclosed;</a:t>
            </a:r>
          </a:p>
          <a:p>
            <a:endParaRPr lang="en-US" dirty="0"/>
          </a:p>
          <a:p>
            <a:pPr lvl="1"/>
            <a:r>
              <a:rPr lang="en-US" dirty="0"/>
              <a:t>(B) Any other subpoena issued for a law enforcement purpose and the court or other issuing agency has ordered that the existence or the contents of the subpoena or the information furnished in response to the subpoena not be disclosed; or</a:t>
            </a:r>
          </a:p>
          <a:p>
            <a:endParaRPr lang="en-US" dirty="0"/>
          </a:p>
          <a:p>
            <a:pPr lvl="1"/>
            <a:r>
              <a:rPr lang="en-US" dirty="0"/>
              <a:t>(C) An ex parte court order obtained by the United States Attorney General (or designee not lower than an Assistant Attorney General) concerning investigations or prosecutions of an offense listed in 18 U.S.C. 2332b(g)(5)(B) or an act of domestic or international terrorism as defined in 18 U.S.C. 2331.</a:t>
            </a:r>
            <a:endParaRPr lang="en-US" dirty="0" smtClean="0"/>
          </a:p>
        </p:txBody>
      </p:sp>
      <p:sp>
        <p:nvSpPr>
          <p:cNvPr id="3" name="Title 2"/>
          <p:cNvSpPr>
            <a:spLocks noGrp="1"/>
          </p:cNvSpPr>
          <p:nvPr>
            <p:ph type="title"/>
          </p:nvPr>
        </p:nvSpPr>
        <p:spPr/>
        <p:txBody>
          <a:bodyPr>
            <a:normAutofit fontScale="90000"/>
          </a:bodyPr>
          <a:lstStyle/>
          <a:p>
            <a:r>
              <a:rPr lang="en-US" dirty="0"/>
              <a:t>FERPA -Exception to Parental Consent Requirement</a:t>
            </a:r>
          </a:p>
        </p:txBody>
      </p:sp>
      <p:sp>
        <p:nvSpPr>
          <p:cNvPr id="4" name="Slide Number Placeholder 3"/>
          <p:cNvSpPr>
            <a:spLocks noGrp="1"/>
          </p:cNvSpPr>
          <p:nvPr>
            <p:ph type="sldNum" sz="quarter" idx="12"/>
          </p:nvPr>
        </p:nvSpPr>
        <p:spPr/>
        <p:txBody>
          <a:bodyPr/>
          <a:lstStyle/>
          <a:p>
            <a:fld id="{86D2451E-3285-438B-B188-C22B2A012BF6}" type="slidenum">
              <a:rPr lang="en-US" smtClean="0"/>
              <a:pPr/>
              <a:t>30</a:t>
            </a:fld>
            <a:endParaRPr lang="en-US" dirty="0"/>
          </a:p>
        </p:txBody>
      </p:sp>
    </p:spTree>
    <p:extLst>
      <p:ext uri="{BB962C8B-B14F-4D97-AF65-F5344CB8AC3E}">
        <p14:creationId xmlns:p14="http://schemas.microsoft.com/office/powerpoint/2010/main" val="1722689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To </a:t>
            </a:r>
            <a:r>
              <a:rPr lang="en-US" dirty="0"/>
              <a:t>the </a:t>
            </a:r>
            <a:r>
              <a:rPr lang="en-US" b="1" dirty="0"/>
              <a:t>Secretary of Agriculture</a:t>
            </a:r>
            <a:r>
              <a:rPr lang="en-US" dirty="0"/>
              <a:t>, or authorized representative from the Food and Nutrition Service or contractors acting on behalf of the Food and Nutrition Service, for the purposes of </a:t>
            </a:r>
            <a:r>
              <a:rPr lang="en-US" b="1" dirty="0"/>
              <a:t>conducting program monitoring, evaluations, and performance measurements </a:t>
            </a:r>
            <a:r>
              <a:rPr lang="en-US" dirty="0"/>
              <a:t>of State and local educational and other agencies and institutions receiving funding or providing benefits of programs </a:t>
            </a:r>
            <a:r>
              <a:rPr lang="en-US" dirty="0" smtClean="0"/>
              <a:t>authorized under </a:t>
            </a:r>
            <a:r>
              <a:rPr lang="en-US" dirty="0"/>
              <a:t>the School Lunch Act (42 U.S.C. 1751 et seq.) or the Child Nutrition Act (42 U.S.C. 1771 et seq.); </a:t>
            </a:r>
            <a:r>
              <a:rPr lang="en-US" dirty="0" smtClean="0"/>
              <a:t> </a:t>
            </a:r>
            <a:endParaRPr lang="en-US" dirty="0"/>
          </a:p>
          <a:p>
            <a:endParaRPr lang="en-US" dirty="0"/>
          </a:p>
          <a:p>
            <a:endParaRPr lang="en-US" dirty="0"/>
          </a:p>
          <a:p>
            <a:endParaRPr lang="en-US" dirty="0"/>
          </a:p>
          <a:p>
            <a:endParaRPr lang="en-US" dirty="0" smtClean="0"/>
          </a:p>
        </p:txBody>
      </p:sp>
      <p:sp>
        <p:nvSpPr>
          <p:cNvPr id="3" name="Title 2"/>
          <p:cNvSpPr>
            <a:spLocks noGrp="1"/>
          </p:cNvSpPr>
          <p:nvPr>
            <p:ph type="title"/>
          </p:nvPr>
        </p:nvSpPr>
        <p:spPr/>
        <p:txBody>
          <a:bodyPr>
            <a:normAutofit fontScale="90000"/>
          </a:bodyPr>
          <a:lstStyle/>
          <a:p>
            <a:r>
              <a:rPr lang="en-US" dirty="0"/>
              <a:t>FERPA -Exception to Parental Consent Requirement</a:t>
            </a:r>
          </a:p>
        </p:txBody>
      </p:sp>
      <p:sp>
        <p:nvSpPr>
          <p:cNvPr id="4" name="Slide Number Placeholder 3"/>
          <p:cNvSpPr>
            <a:spLocks noGrp="1"/>
          </p:cNvSpPr>
          <p:nvPr>
            <p:ph type="sldNum" sz="quarter" idx="12"/>
          </p:nvPr>
        </p:nvSpPr>
        <p:spPr/>
        <p:txBody>
          <a:bodyPr/>
          <a:lstStyle/>
          <a:p>
            <a:fld id="{86D2451E-3285-438B-B188-C22B2A012BF6}" type="slidenum">
              <a:rPr lang="en-US" smtClean="0"/>
              <a:pPr/>
              <a:t>31</a:t>
            </a:fld>
            <a:endParaRPr lang="en-US" dirty="0"/>
          </a:p>
        </p:txBody>
      </p:sp>
    </p:spTree>
    <p:extLst>
      <p:ext uri="{BB962C8B-B14F-4D97-AF65-F5344CB8AC3E}">
        <p14:creationId xmlns:p14="http://schemas.microsoft.com/office/powerpoint/2010/main" val="2530273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To </a:t>
            </a:r>
            <a:r>
              <a:rPr lang="en-US" dirty="0"/>
              <a:t>an agency caseworker or other representative of a </a:t>
            </a:r>
            <a:r>
              <a:rPr lang="en-US" b="1" dirty="0"/>
              <a:t>State or local child welfare agency</a:t>
            </a:r>
            <a:r>
              <a:rPr lang="en-US" dirty="0"/>
              <a:t>, or tribal organization (as defined in section 4 of the Indian Self– Determination and Education Assistance Act (25 U.S.C. 450b)), who has the right to access a student's case plan, as defined and determined by the State or tribal organization, when such agency or organization is legally responsible, in accordance with State or tribal law, for the care and protection of the student; </a:t>
            </a:r>
          </a:p>
          <a:p>
            <a:endParaRPr lang="en-US" dirty="0"/>
          </a:p>
          <a:p>
            <a:endParaRPr lang="en-US" dirty="0" smtClean="0"/>
          </a:p>
        </p:txBody>
      </p:sp>
      <p:sp>
        <p:nvSpPr>
          <p:cNvPr id="3" name="Title 2"/>
          <p:cNvSpPr>
            <a:spLocks noGrp="1"/>
          </p:cNvSpPr>
          <p:nvPr>
            <p:ph type="title"/>
          </p:nvPr>
        </p:nvSpPr>
        <p:spPr/>
        <p:txBody>
          <a:bodyPr>
            <a:normAutofit fontScale="90000"/>
          </a:bodyPr>
          <a:lstStyle/>
          <a:p>
            <a:r>
              <a:rPr lang="en-US" dirty="0"/>
              <a:t>FERPA -Exception to Parental Consent Requirement</a:t>
            </a:r>
          </a:p>
        </p:txBody>
      </p:sp>
      <p:sp>
        <p:nvSpPr>
          <p:cNvPr id="4" name="Slide Number Placeholder 3"/>
          <p:cNvSpPr>
            <a:spLocks noGrp="1"/>
          </p:cNvSpPr>
          <p:nvPr>
            <p:ph type="sldNum" sz="quarter" idx="12"/>
          </p:nvPr>
        </p:nvSpPr>
        <p:spPr/>
        <p:txBody>
          <a:bodyPr/>
          <a:lstStyle/>
          <a:p>
            <a:fld id="{86D2451E-3285-438B-B188-C22B2A012BF6}" type="slidenum">
              <a:rPr lang="en-US" smtClean="0"/>
              <a:pPr/>
              <a:t>32</a:t>
            </a:fld>
            <a:endParaRPr lang="en-US" dirty="0"/>
          </a:p>
        </p:txBody>
      </p:sp>
    </p:spTree>
    <p:extLst>
      <p:ext uri="{BB962C8B-B14F-4D97-AF65-F5344CB8AC3E}">
        <p14:creationId xmlns:p14="http://schemas.microsoft.com/office/powerpoint/2010/main" val="1315857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a:t>
            </a:r>
            <a:r>
              <a:rPr lang="en-US" dirty="0"/>
              <a:t>information is designated </a:t>
            </a:r>
            <a:r>
              <a:rPr lang="en-US" b="1" dirty="0">
                <a:solidFill>
                  <a:srgbClr val="FF0000"/>
                </a:solidFill>
              </a:rPr>
              <a:t>directory information</a:t>
            </a:r>
            <a:r>
              <a:rPr lang="en-US" dirty="0"/>
              <a:t>; </a:t>
            </a:r>
            <a:endParaRPr lang="en-US" dirty="0" smtClean="0"/>
          </a:p>
          <a:p>
            <a:r>
              <a:rPr lang="en-US" dirty="0" smtClean="0"/>
              <a:t>To </a:t>
            </a:r>
            <a:r>
              <a:rPr lang="en-US" dirty="0"/>
              <a:t>the </a:t>
            </a:r>
            <a:r>
              <a:rPr lang="en-US" b="1" dirty="0"/>
              <a:t>Attorney General </a:t>
            </a:r>
            <a:r>
              <a:rPr lang="en-US" dirty="0"/>
              <a:t>or his or her designee in response to an ex parte order in connection with the investigation or prosecution of </a:t>
            </a:r>
            <a:r>
              <a:rPr lang="en-US" b="1" dirty="0"/>
              <a:t>terrorism crimes</a:t>
            </a:r>
            <a:r>
              <a:rPr lang="en-US" dirty="0"/>
              <a:t>; </a:t>
            </a:r>
            <a:endParaRPr lang="en-US" dirty="0" smtClean="0"/>
          </a:p>
          <a:p>
            <a:r>
              <a:rPr lang="en-US" dirty="0" smtClean="0"/>
              <a:t>The </a:t>
            </a:r>
            <a:r>
              <a:rPr lang="en-US" b="1" dirty="0"/>
              <a:t>disclosure concerns sex offenders </a:t>
            </a:r>
            <a:r>
              <a:rPr lang="en-US" dirty="0"/>
              <a:t>and other individuals required to register under section 170101 of the Violent Crime Control and Law Enforcement Act of 1994 and the information was provided to the institution under that Act and the applicable federal guidelines. </a:t>
            </a:r>
          </a:p>
          <a:p>
            <a:endParaRPr lang="en-US" dirty="0"/>
          </a:p>
          <a:p>
            <a:endParaRPr lang="en-US" dirty="0" smtClean="0"/>
          </a:p>
        </p:txBody>
      </p:sp>
      <p:sp>
        <p:nvSpPr>
          <p:cNvPr id="3" name="Title 2"/>
          <p:cNvSpPr>
            <a:spLocks noGrp="1"/>
          </p:cNvSpPr>
          <p:nvPr>
            <p:ph type="title"/>
          </p:nvPr>
        </p:nvSpPr>
        <p:spPr/>
        <p:txBody>
          <a:bodyPr>
            <a:normAutofit fontScale="90000"/>
          </a:bodyPr>
          <a:lstStyle/>
          <a:p>
            <a:r>
              <a:rPr lang="en-US" dirty="0"/>
              <a:t>FERPA -Exception to Parental Consent Requirement</a:t>
            </a:r>
          </a:p>
        </p:txBody>
      </p:sp>
      <p:sp>
        <p:nvSpPr>
          <p:cNvPr id="4" name="Slide Number Placeholder 3"/>
          <p:cNvSpPr>
            <a:spLocks noGrp="1"/>
          </p:cNvSpPr>
          <p:nvPr>
            <p:ph type="sldNum" sz="quarter" idx="12"/>
          </p:nvPr>
        </p:nvSpPr>
        <p:spPr/>
        <p:txBody>
          <a:bodyPr/>
          <a:lstStyle/>
          <a:p>
            <a:fld id="{86D2451E-3285-438B-B188-C22B2A012BF6}" type="slidenum">
              <a:rPr lang="en-US" smtClean="0"/>
              <a:pPr/>
              <a:t>33</a:t>
            </a:fld>
            <a:endParaRPr lang="en-US" dirty="0"/>
          </a:p>
        </p:txBody>
      </p:sp>
    </p:spTree>
    <p:extLst>
      <p:ext uri="{BB962C8B-B14F-4D97-AF65-F5344CB8AC3E}">
        <p14:creationId xmlns:p14="http://schemas.microsoft.com/office/powerpoint/2010/main" val="3657017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School </a:t>
            </a:r>
            <a:r>
              <a:rPr lang="en-US" dirty="0"/>
              <a:t>districts receiving Elementary and Secondary </a:t>
            </a:r>
            <a:r>
              <a:rPr lang="en-US" dirty="0" smtClean="0"/>
              <a:t>Education Act </a:t>
            </a:r>
            <a:r>
              <a:rPr lang="en-US" dirty="0"/>
              <a:t>(ESEA) funds must disclose secondary school students’ names, addresses, and telephone numbers to military recruiters, unless parents have opted out of providing this </a:t>
            </a:r>
            <a:r>
              <a:rPr lang="en-US" dirty="0" smtClean="0"/>
              <a:t>information.</a:t>
            </a:r>
          </a:p>
        </p:txBody>
      </p:sp>
      <p:sp>
        <p:nvSpPr>
          <p:cNvPr id="3" name="Title 2"/>
          <p:cNvSpPr>
            <a:spLocks noGrp="1"/>
          </p:cNvSpPr>
          <p:nvPr>
            <p:ph type="title"/>
          </p:nvPr>
        </p:nvSpPr>
        <p:spPr/>
        <p:txBody>
          <a:bodyPr>
            <a:normAutofit/>
          </a:bodyPr>
          <a:lstStyle/>
          <a:p>
            <a:r>
              <a:rPr lang="en-US" dirty="0" smtClean="0"/>
              <a:t>Other</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34</a:t>
            </a:fld>
            <a:endParaRPr lang="en-US" dirty="0"/>
          </a:p>
        </p:txBody>
      </p:sp>
    </p:spTree>
    <p:extLst>
      <p:ext uri="{BB962C8B-B14F-4D97-AF65-F5344CB8AC3E}">
        <p14:creationId xmlns:p14="http://schemas.microsoft.com/office/powerpoint/2010/main" val="3111449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265237"/>
            <a:ext cx="8979408" cy="4525963"/>
          </a:xfrm>
        </p:spPr>
        <p:txBody>
          <a:bodyPr/>
          <a:lstStyle/>
          <a:p>
            <a:pPr>
              <a:spcAft>
                <a:spcPts val="0"/>
              </a:spcAft>
              <a:defRPr/>
            </a:pPr>
            <a:r>
              <a:rPr lang="en-US" sz="2000" dirty="0"/>
              <a:t>“</a:t>
            </a:r>
            <a:r>
              <a:rPr lang="en-US" sz="2000" b="1" dirty="0"/>
              <a:t>Directory information</a:t>
            </a:r>
            <a:r>
              <a:rPr lang="en-US" sz="2000" dirty="0"/>
              <a:t>” is </a:t>
            </a:r>
            <a:r>
              <a:rPr lang="en-US" sz="2000" dirty="0" smtClean="0"/>
              <a:t>information </a:t>
            </a:r>
            <a:r>
              <a:rPr lang="en-US" sz="2000" dirty="0"/>
              <a:t>not generally considered harmful or an invasion of privacy if </a:t>
            </a:r>
            <a:r>
              <a:rPr lang="en-US" sz="2000" dirty="0" smtClean="0"/>
              <a:t>disclosed. Includes</a:t>
            </a:r>
            <a:r>
              <a:rPr lang="en-US" sz="2000" dirty="0"/>
              <a:t>, but is not limited to:</a:t>
            </a:r>
          </a:p>
          <a:p>
            <a:pPr lvl="2">
              <a:spcAft>
                <a:spcPts val="0"/>
              </a:spcAft>
              <a:defRPr/>
            </a:pPr>
            <a:r>
              <a:rPr lang="en-US" dirty="0"/>
              <a:t>name, address, telephone listing, electronic mail address</a:t>
            </a:r>
          </a:p>
          <a:p>
            <a:pPr lvl="2">
              <a:spcAft>
                <a:spcPts val="0"/>
              </a:spcAft>
              <a:defRPr/>
            </a:pPr>
            <a:r>
              <a:rPr lang="en-US" dirty="0"/>
              <a:t>date and place of birth, photographs</a:t>
            </a:r>
          </a:p>
          <a:p>
            <a:pPr lvl="2">
              <a:spcAft>
                <a:spcPts val="0"/>
              </a:spcAft>
              <a:defRPr/>
            </a:pPr>
            <a:r>
              <a:rPr lang="en-US" dirty="0"/>
              <a:t>participation in officially recognized activities and sports</a:t>
            </a:r>
          </a:p>
          <a:p>
            <a:pPr lvl="2">
              <a:spcAft>
                <a:spcPts val="0"/>
              </a:spcAft>
              <a:defRPr/>
            </a:pPr>
            <a:r>
              <a:rPr lang="en-US" dirty="0"/>
              <a:t>field of study </a:t>
            </a:r>
          </a:p>
          <a:p>
            <a:pPr lvl="2">
              <a:spcAft>
                <a:spcPts val="0"/>
              </a:spcAft>
              <a:defRPr/>
            </a:pPr>
            <a:r>
              <a:rPr lang="en-US" dirty="0"/>
              <a:t>weight and height of athletes</a:t>
            </a:r>
          </a:p>
          <a:p>
            <a:pPr lvl="2">
              <a:spcAft>
                <a:spcPts val="0"/>
              </a:spcAft>
              <a:defRPr/>
            </a:pPr>
            <a:r>
              <a:rPr lang="en-US" dirty="0"/>
              <a:t>enrollment status (full-, part-time, undergraduate, graduate)</a:t>
            </a:r>
          </a:p>
          <a:p>
            <a:pPr lvl="2">
              <a:spcAft>
                <a:spcPts val="0"/>
              </a:spcAft>
              <a:defRPr/>
            </a:pPr>
            <a:r>
              <a:rPr lang="en-US" dirty="0"/>
              <a:t>degrees &amp; awards received		   	</a:t>
            </a:r>
          </a:p>
          <a:p>
            <a:pPr lvl="2">
              <a:spcAft>
                <a:spcPts val="0"/>
              </a:spcAft>
              <a:defRPr/>
            </a:pPr>
            <a:r>
              <a:rPr lang="en-US" dirty="0"/>
              <a:t>dates of attendance </a:t>
            </a:r>
          </a:p>
          <a:p>
            <a:pPr lvl="2">
              <a:spcAft>
                <a:spcPts val="0"/>
              </a:spcAft>
              <a:defRPr/>
            </a:pPr>
            <a:r>
              <a:rPr lang="en-US" dirty="0"/>
              <a:t>most recent previous school attended</a:t>
            </a:r>
          </a:p>
          <a:p>
            <a:pPr lvl="2">
              <a:spcAft>
                <a:spcPts val="0"/>
              </a:spcAft>
              <a:defRPr/>
            </a:pPr>
            <a:r>
              <a:rPr lang="en-US" dirty="0"/>
              <a:t>grade level</a:t>
            </a:r>
          </a:p>
          <a:p>
            <a:endParaRPr lang="en-US" dirty="0"/>
          </a:p>
          <a:p>
            <a:endParaRPr lang="en-US" dirty="0" smtClean="0"/>
          </a:p>
        </p:txBody>
      </p:sp>
      <p:sp>
        <p:nvSpPr>
          <p:cNvPr id="3" name="Title 2"/>
          <p:cNvSpPr>
            <a:spLocks noGrp="1"/>
          </p:cNvSpPr>
          <p:nvPr>
            <p:ph type="title"/>
          </p:nvPr>
        </p:nvSpPr>
        <p:spPr/>
        <p:txBody>
          <a:bodyPr>
            <a:normAutofit fontScale="90000"/>
          </a:bodyPr>
          <a:lstStyle/>
          <a:p>
            <a:r>
              <a:rPr lang="en-US" dirty="0"/>
              <a:t>Family Educational Rights and Privacy Act (FERPA)</a:t>
            </a:r>
          </a:p>
        </p:txBody>
      </p:sp>
      <p:sp>
        <p:nvSpPr>
          <p:cNvPr id="4" name="Slide Number Placeholder 3"/>
          <p:cNvSpPr>
            <a:spLocks noGrp="1"/>
          </p:cNvSpPr>
          <p:nvPr>
            <p:ph type="sldNum" sz="quarter" idx="12"/>
          </p:nvPr>
        </p:nvSpPr>
        <p:spPr/>
        <p:txBody>
          <a:bodyPr/>
          <a:lstStyle/>
          <a:p>
            <a:fld id="{86D2451E-3285-438B-B188-C22B2A012BF6}" type="slidenum">
              <a:rPr lang="en-US" smtClean="0"/>
              <a:pPr/>
              <a:t>35</a:t>
            </a:fld>
            <a:endParaRPr lang="en-US" dirty="0"/>
          </a:p>
        </p:txBody>
      </p:sp>
    </p:spTree>
    <p:extLst>
      <p:ext uri="{BB962C8B-B14F-4D97-AF65-F5344CB8AC3E}">
        <p14:creationId xmlns:p14="http://schemas.microsoft.com/office/powerpoint/2010/main" val="2070654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anim calcmode="lin" valueType="num">
                                      <p:cBhvr additive="base">
                                        <p:cTn id="3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anim calcmode="lin" valueType="num">
                                      <p:cBhvr additive="base">
                                        <p:cTn id="3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anim calcmode="lin" valueType="num">
                                      <p:cBhvr additive="base">
                                        <p:cTn id="43"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anim calcmode="lin" valueType="num">
                                      <p:cBhvr additive="base">
                                        <p:cTn id="4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 school may disclose </a:t>
            </a:r>
            <a:r>
              <a:rPr lang="en-US" b="1" dirty="0">
                <a:solidFill>
                  <a:srgbClr val="FF0000"/>
                </a:solidFill>
              </a:rPr>
              <a:t>directory information </a:t>
            </a:r>
            <a:r>
              <a:rPr lang="en-US" dirty="0"/>
              <a:t>without </a:t>
            </a:r>
            <a:r>
              <a:rPr lang="en-US" dirty="0" smtClean="0"/>
              <a:t>prior written consent of the parent </a:t>
            </a:r>
            <a:r>
              <a:rPr lang="en-US" u="sng" dirty="0" smtClean="0"/>
              <a:t>if</a:t>
            </a:r>
            <a:r>
              <a:rPr lang="en-US" dirty="0" smtClean="0"/>
              <a:t> it has given public notice of:</a:t>
            </a:r>
          </a:p>
          <a:p>
            <a:pPr lvl="1"/>
            <a:r>
              <a:rPr lang="en-US" dirty="0" smtClean="0"/>
              <a:t>the </a:t>
            </a:r>
            <a:r>
              <a:rPr lang="en-US" dirty="0"/>
              <a:t>types of information it has designated as directory information, </a:t>
            </a:r>
            <a:endParaRPr lang="en-US" dirty="0" smtClean="0"/>
          </a:p>
          <a:p>
            <a:pPr lvl="1"/>
            <a:r>
              <a:rPr lang="en-US" dirty="0" smtClean="0"/>
              <a:t>the </a:t>
            </a:r>
            <a:r>
              <a:rPr lang="en-US" dirty="0"/>
              <a:t>parent's right to restrict the disclosure of such information, and </a:t>
            </a:r>
            <a:endParaRPr lang="en-US" dirty="0" smtClean="0"/>
          </a:p>
          <a:p>
            <a:pPr lvl="1"/>
            <a:r>
              <a:rPr lang="en-US" dirty="0" smtClean="0"/>
              <a:t>the </a:t>
            </a:r>
            <a:r>
              <a:rPr lang="en-US" dirty="0"/>
              <a:t>period of time within which a parent has to notify the school that he or she does not want any or all of those types of information designated as directory information. </a:t>
            </a:r>
          </a:p>
        </p:txBody>
      </p:sp>
      <p:sp>
        <p:nvSpPr>
          <p:cNvPr id="3" name="Title 2"/>
          <p:cNvSpPr>
            <a:spLocks noGrp="1"/>
          </p:cNvSpPr>
          <p:nvPr>
            <p:ph type="title"/>
          </p:nvPr>
        </p:nvSpPr>
        <p:spPr/>
        <p:txBody>
          <a:bodyPr/>
          <a:lstStyle/>
          <a:p>
            <a:r>
              <a:rPr lang="en-US" dirty="0" smtClean="0"/>
              <a:t>Directory Information</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36</a:t>
            </a:fld>
            <a:endParaRPr lang="en-US" dirty="0"/>
          </a:p>
        </p:txBody>
      </p:sp>
    </p:spTree>
    <p:extLst>
      <p:ext uri="{BB962C8B-B14F-4D97-AF65-F5344CB8AC3E}">
        <p14:creationId xmlns:p14="http://schemas.microsoft.com/office/powerpoint/2010/main" val="697326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04606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endParaRPr lang="en-US" dirty="0"/>
          </a:p>
          <a:p>
            <a:r>
              <a:rPr lang="en-US" b="1" dirty="0" smtClean="0"/>
              <a:t>(a) List of students who should be enrolled in school </a:t>
            </a:r>
            <a:r>
              <a:rPr lang="en-US" dirty="0" smtClean="0"/>
              <a:t>- By </a:t>
            </a:r>
            <a:r>
              <a:rPr lang="en-US" dirty="0"/>
              <a:t>the beginning of each school year, the director of schools shall </a:t>
            </a:r>
            <a:r>
              <a:rPr lang="en-US" dirty="0" smtClean="0"/>
              <a:t>furnish to </a:t>
            </a:r>
            <a:r>
              <a:rPr lang="en-US" dirty="0"/>
              <a:t>the principal of each school a list of students who will attend the school together with the names of the students' parents or guardians. </a:t>
            </a:r>
            <a:endParaRPr lang="en-US" dirty="0" smtClean="0"/>
          </a:p>
          <a:p>
            <a:r>
              <a:rPr lang="en-US" dirty="0" smtClean="0"/>
              <a:t>The </a:t>
            </a:r>
            <a:r>
              <a:rPr lang="en-US" dirty="0"/>
              <a:t>lists must be taken from the census enumeration on file in the office of the director of schools or from any other available and reliable source. </a:t>
            </a:r>
            <a:endParaRPr lang="en-US" dirty="0" smtClean="0"/>
          </a:p>
          <a:p>
            <a:r>
              <a:rPr lang="en-US" b="1" dirty="0" smtClean="0"/>
              <a:t> (b) List of students who did not enroll in school </a:t>
            </a:r>
            <a:r>
              <a:rPr lang="en-US" dirty="0" smtClean="0"/>
              <a:t>-After </a:t>
            </a:r>
            <a:r>
              <a:rPr lang="en-US" dirty="0"/>
              <a:t>the opening of school, each principal </a:t>
            </a:r>
            <a:r>
              <a:rPr lang="en-US" dirty="0" smtClean="0"/>
              <a:t>must </a:t>
            </a:r>
            <a:r>
              <a:rPr lang="en-US" dirty="0"/>
              <a:t>report to the director of schools the names of all students on the list furnished to the principal who have not appeared for enrollment. </a:t>
            </a:r>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T.C.A</a:t>
            </a:r>
            <a:r>
              <a:rPr lang="en-US" dirty="0"/>
              <a:t>. § 49-6-3007 </a:t>
            </a:r>
            <a:br>
              <a:rPr lang="en-US" dirty="0"/>
            </a:br>
            <a:r>
              <a:rPr lang="en-US" dirty="0"/>
              <a:t/>
            </a:r>
            <a:br>
              <a:rPr lang="en-US" dirty="0"/>
            </a:b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4</a:t>
            </a:fld>
            <a:endParaRPr lang="en-US" dirty="0"/>
          </a:p>
        </p:txBody>
      </p:sp>
    </p:spTree>
    <p:extLst>
      <p:ext uri="{BB962C8B-B14F-4D97-AF65-F5344CB8AC3E}">
        <p14:creationId xmlns:p14="http://schemas.microsoft.com/office/powerpoint/2010/main" val="3855436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Principal or head of a school of a public, nonpublic, or church-related school must report to the director of schools of the LEA in which the school is located the names, ages, and residences of all students in attendance at the school within thirty (30) days after the beginning of the school year. </a:t>
            </a:r>
          </a:p>
          <a:p>
            <a:r>
              <a:rPr lang="en-US" dirty="0" smtClean="0"/>
              <a:t>All public, nonpublic, and church-related </a:t>
            </a:r>
            <a:r>
              <a:rPr lang="en-US" dirty="0"/>
              <a:t>schools must keep daily reports of attendance, verified by the teacher making the record, that shall be open to inspection at all reasonable times by the director of schools of the LEA in which the school is located, or the director's duly authorized representative. </a:t>
            </a:r>
          </a:p>
          <a:p>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T.C.A</a:t>
            </a:r>
            <a:r>
              <a:rPr lang="en-US" dirty="0"/>
              <a:t>. § </a:t>
            </a:r>
            <a:r>
              <a:rPr lang="en-US" dirty="0" smtClean="0"/>
              <a:t>49-6-3007(c)</a:t>
            </a:r>
            <a:r>
              <a:rPr lang="en-US" dirty="0"/>
              <a:t/>
            </a:r>
            <a:br>
              <a:rPr lang="en-US" dirty="0"/>
            </a:br>
            <a:r>
              <a:rPr lang="en-US" dirty="0"/>
              <a:t/>
            </a:r>
            <a:br>
              <a:rPr lang="en-US" dirty="0"/>
            </a:b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5</a:t>
            </a:fld>
            <a:endParaRPr lang="en-US" dirty="0"/>
          </a:p>
        </p:txBody>
      </p:sp>
    </p:spTree>
    <p:extLst>
      <p:ext uri="{BB962C8B-B14F-4D97-AF65-F5344CB8AC3E}">
        <p14:creationId xmlns:p14="http://schemas.microsoft.com/office/powerpoint/2010/main" val="3522825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lvl="1">
              <a:buFont typeface="Wingdings" panose="05000000000000000000" pitchFamily="2" charset="2"/>
              <a:buChar char="§"/>
            </a:pPr>
            <a:r>
              <a:rPr lang="en-US" b="1" dirty="0" smtClean="0"/>
              <a:t>Notice to Director</a:t>
            </a:r>
            <a:r>
              <a:rPr lang="en-US" dirty="0" smtClean="0"/>
              <a:t>:  Principal must report to director or attendance supervisor all students who have withdrawn or have accumulated (3) days of unexcused absences </a:t>
            </a:r>
          </a:p>
          <a:p>
            <a:pPr lvl="2">
              <a:buFont typeface="Wingdings" panose="05000000000000000000" pitchFamily="2" charset="2"/>
              <a:buChar char="§"/>
            </a:pPr>
            <a:r>
              <a:rPr lang="en-US" u="sng" dirty="0" smtClean="0"/>
              <a:t>May</a:t>
            </a:r>
            <a:r>
              <a:rPr lang="en-US" dirty="0" smtClean="0"/>
              <a:t> serve written notice to parent or guardian at this point</a:t>
            </a:r>
          </a:p>
          <a:p>
            <a:pPr lvl="1"/>
            <a:r>
              <a:rPr lang="en-US" dirty="0" smtClean="0"/>
              <a:t>Additionally must report all students who have withdrawn or accumulated (5) days of unexcused absences.</a:t>
            </a:r>
          </a:p>
          <a:p>
            <a:pPr lvl="1"/>
            <a:r>
              <a:rPr lang="en-US" dirty="0" smtClean="0"/>
              <a:t>Each successive accumulation of (5) days must also be reported</a:t>
            </a:r>
          </a:p>
          <a:p>
            <a:pPr lvl="1"/>
            <a:r>
              <a:rPr lang="en-US" b="1" dirty="0" smtClean="0"/>
              <a:t>Notice to Parent</a:t>
            </a:r>
            <a:r>
              <a:rPr lang="en-US" dirty="0" smtClean="0"/>
              <a:t>:  </a:t>
            </a:r>
            <a:r>
              <a:rPr lang="en-US" dirty="0"/>
              <a:t>D</a:t>
            </a:r>
            <a:r>
              <a:rPr lang="en-US" dirty="0" smtClean="0"/>
              <a:t>irector or attendance supervisor </a:t>
            </a:r>
            <a:r>
              <a:rPr lang="en-US" b="1" u="sng" dirty="0" smtClean="0"/>
              <a:t>shall</a:t>
            </a:r>
            <a:r>
              <a:rPr lang="en-US" b="1" dirty="0" smtClean="0">
                <a:solidFill>
                  <a:srgbClr val="FF0000"/>
                </a:solidFill>
              </a:rPr>
              <a:t> </a:t>
            </a:r>
            <a:r>
              <a:rPr lang="en-US" b="1" dirty="0" smtClean="0"/>
              <a:t>notify parent that the student has (5) unexcused absences and shall send a new notice for each successive (5) unexcused absences</a:t>
            </a:r>
          </a:p>
          <a:p>
            <a:pPr lvl="1"/>
            <a:r>
              <a:rPr lang="en-US" b="1" dirty="0" smtClean="0"/>
              <a:t>After accumulation of </a:t>
            </a:r>
            <a:r>
              <a:rPr lang="en-US" b="1" dirty="0" smtClean="0"/>
              <a:t>(5) </a:t>
            </a:r>
            <a:r>
              <a:rPr lang="en-US" b="1" dirty="0" smtClean="0"/>
              <a:t>unexcused absences the director or attendance supervisor </a:t>
            </a:r>
            <a:r>
              <a:rPr lang="en-US" b="1" u="sng" dirty="0" smtClean="0"/>
              <a:t>shall</a:t>
            </a:r>
            <a:r>
              <a:rPr lang="en-US" b="1" dirty="0" smtClean="0"/>
              <a:t> implement the first tier of the progressive truancy plan</a:t>
            </a:r>
            <a:endParaRPr lang="en-US" dirty="0" smtClean="0"/>
          </a:p>
        </p:txBody>
      </p:sp>
      <p:sp>
        <p:nvSpPr>
          <p:cNvPr id="3" name="Title 2"/>
          <p:cNvSpPr>
            <a:spLocks noGrp="1"/>
          </p:cNvSpPr>
          <p:nvPr>
            <p:ph type="title"/>
          </p:nvPr>
        </p:nvSpPr>
        <p:spPr/>
        <p:txBody>
          <a:bodyPr/>
          <a:lstStyle/>
          <a:p>
            <a:r>
              <a:rPr lang="en-US" dirty="0" smtClean="0"/>
              <a:t>T.C.A 49-6-3007(e)(2)</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6</a:t>
            </a:fld>
            <a:endParaRPr lang="en-US" dirty="0"/>
          </a:p>
        </p:txBody>
      </p:sp>
    </p:spTree>
    <p:extLst>
      <p:ext uri="{BB962C8B-B14F-4D97-AF65-F5344CB8AC3E}">
        <p14:creationId xmlns:p14="http://schemas.microsoft.com/office/powerpoint/2010/main" val="1388452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1">
              <a:buFont typeface="Wingdings" panose="05000000000000000000" pitchFamily="2" charset="2"/>
              <a:buChar char="§"/>
            </a:pPr>
            <a:r>
              <a:rPr lang="en-US" b="1" dirty="0" smtClean="0"/>
              <a:t>Director or designee has the right to visit or enter any</a:t>
            </a:r>
          </a:p>
          <a:p>
            <a:pPr lvl="2">
              <a:buFont typeface="Wingdings" panose="05000000000000000000" pitchFamily="2" charset="2"/>
              <a:buChar char="§"/>
            </a:pPr>
            <a:r>
              <a:rPr lang="en-US" b="1" dirty="0" smtClean="0"/>
              <a:t>Office</a:t>
            </a:r>
          </a:p>
          <a:p>
            <a:pPr lvl="2">
              <a:buFont typeface="Wingdings" panose="05000000000000000000" pitchFamily="2" charset="2"/>
              <a:buChar char="§"/>
            </a:pPr>
            <a:r>
              <a:rPr lang="en-US" b="1" dirty="0" smtClean="0"/>
              <a:t>Factory</a:t>
            </a:r>
          </a:p>
          <a:p>
            <a:pPr lvl="2">
              <a:buFont typeface="Wingdings" panose="05000000000000000000" pitchFamily="2" charset="2"/>
              <a:buChar char="§"/>
            </a:pPr>
            <a:r>
              <a:rPr lang="en-US" b="1" dirty="0" smtClean="0"/>
              <a:t>Business house employing children belonging to schools within jurisdiction</a:t>
            </a:r>
            <a:endParaRPr lang="en-US" b="1" dirty="0"/>
          </a:p>
          <a:p>
            <a:pPr lvl="1">
              <a:buFont typeface="Wingdings" panose="05000000000000000000" pitchFamily="2" charset="2"/>
              <a:buChar char="§"/>
            </a:pPr>
            <a:r>
              <a:rPr lang="en-US" b="1" dirty="0" smtClean="0">
                <a:solidFill>
                  <a:srgbClr val="000000"/>
                </a:solidFill>
              </a:rPr>
              <a:t>And require properly attested certificates of attendance or employment permit of any child or a valid work permit for the child.</a:t>
            </a:r>
          </a:p>
          <a:p>
            <a:pPr lvl="1">
              <a:buFont typeface="Wingdings" panose="05000000000000000000" pitchFamily="2" charset="2"/>
              <a:buChar char="§"/>
            </a:pPr>
            <a:r>
              <a:rPr lang="en-US" b="1" dirty="0" smtClean="0">
                <a:solidFill>
                  <a:srgbClr val="000000"/>
                </a:solidFill>
              </a:rPr>
              <a:t>If reasonable doubt exists as to the age of any child the director shall require satisfactory proof of age.</a:t>
            </a:r>
          </a:p>
          <a:p>
            <a:pPr lvl="1">
              <a:buFont typeface="Wingdings" panose="05000000000000000000" pitchFamily="2" charset="2"/>
              <a:buChar char="§"/>
            </a:pPr>
            <a:r>
              <a:rPr lang="en-US" b="1" dirty="0" smtClean="0">
                <a:solidFill>
                  <a:srgbClr val="000000"/>
                </a:solidFill>
              </a:rPr>
              <a:t>Any parent or guardian who makes a false statement regarding the age of the child commits a Class C misdemeanor.</a:t>
            </a:r>
            <a:endParaRPr lang="en-US" b="1" dirty="0">
              <a:solidFill>
                <a:srgbClr val="000000"/>
              </a:solidFill>
            </a:endParaRPr>
          </a:p>
          <a:p>
            <a:pPr marL="914400" lvl="2" indent="0">
              <a:buNone/>
            </a:pPr>
            <a:endParaRPr lang="en-US" dirty="0"/>
          </a:p>
        </p:txBody>
      </p:sp>
      <p:sp>
        <p:nvSpPr>
          <p:cNvPr id="3" name="Title 2"/>
          <p:cNvSpPr>
            <a:spLocks noGrp="1"/>
          </p:cNvSpPr>
          <p:nvPr>
            <p:ph type="title"/>
          </p:nvPr>
        </p:nvSpPr>
        <p:spPr/>
        <p:txBody>
          <a:bodyPr/>
          <a:lstStyle/>
          <a:p>
            <a:r>
              <a:rPr lang="en-US" dirty="0" smtClean="0"/>
              <a:t>T.C.A 49-6-3008</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7</a:t>
            </a:fld>
            <a:endParaRPr lang="en-US" dirty="0"/>
          </a:p>
        </p:txBody>
      </p:sp>
    </p:spTree>
    <p:extLst>
      <p:ext uri="{BB962C8B-B14F-4D97-AF65-F5344CB8AC3E}">
        <p14:creationId xmlns:p14="http://schemas.microsoft.com/office/powerpoint/2010/main" val="19545973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T.C.A. 49-6-3009(c)</a:t>
            </a:r>
          </a:p>
          <a:p>
            <a:pPr lvl="1"/>
            <a:r>
              <a:rPr lang="en-US" dirty="0" smtClean="0"/>
              <a:t>Requires director and attendance supervisor to devise and the board to adopt progressive interventions for students who violate compulsory attendance prior to filing a truancy petition or educational neglect charges</a:t>
            </a:r>
          </a:p>
          <a:p>
            <a:pPr lvl="1"/>
            <a:r>
              <a:rPr lang="en-US" dirty="0" smtClean="0"/>
              <a:t>Progressive truancy interventions must be applied prior to referral to juvenile court and be designed to address conduct related to truancy in the school setting and minimize need for juvenile court referrals.</a:t>
            </a:r>
          </a:p>
        </p:txBody>
      </p:sp>
      <p:sp>
        <p:nvSpPr>
          <p:cNvPr id="3" name="Title 2"/>
          <p:cNvSpPr>
            <a:spLocks noGrp="1"/>
          </p:cNvSpPr>
          <p:nvPr>
            <p:ph type="title"/>
          </p:nvPr>
        </p:nvSpPr>
        <p:spPr/>
        <p:txBody>
          <a:bodyPr/>
          <a:lstStyle/>
          <a:p>
            <a:r>
              <a:rPr lang="en-US" dirty="0" smtClean="0"/>
              <a:t>T.C.A. 49-6-3009</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8</a:t>
            </a:fld>
            <a:endParaRPr lang="en-US" dirty="0"/>
          </a:p>
        </p:txBody>
      </p:sp>
    </p:spTree>
    <p:extLst>
      <p:ext uri="{BB962C8B-B14F-4D97-AF65-F5344CB8AC3E}">
        <p14:creationId xmlns:p14="http://schemas.microsoft.com/office/powerpoint/2010/main" val="35144846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T.C.A. 49-6-3009(d)</a:t>
            </a:r>
          </a:p>
          <a:p>
            <a:pPr lvl="1"/>
            <a:r>
              <a:rPr lang="en-US" dirty="0" smtClean="0"/>
              <a:t>Tier </a:t>
            </a:r>
            <a:r>
              <a:rPr lang="en-US" b="1" u="sng" dirty="0" smtClean="0"/>
              <a:t>1</a:t>
            </a:r>
            <a:r>
              <a:rPr lang="en-US" dirty="0" smtClean="0"/>
              <a:t> shall include at a </a:t>
            </a:r>
            <a:r>
              <a:rPr lang="en-US" u="sng" dirty="0" smtClean="0"/>
              <a:t>minimum</a:t>
            </a:r>
            <a:r>
              <a:rPr lang="en-US" dirty="0" smtClean="0"/>
              <a:t>:</a:t>
            </a:r>
          </a:p>
          <a:p>
            <a:pPr marL="914400" lvl="2" indent="0">
              <a:buNone/>
            </a:pPr>
            <a:r>
              <a:rPr lang="en-US" dirty="0" smtClean="0"/>
              <a:t>1. Conference with the student and the parent or guardian resulting in an attendance contract to be signed by the student, the parent or guardian, and the attendance supervisor or designee</a:t>
            </a:r>
          </a:p>
          <a:p>
            <a:pPr marL="914400" lvl="2" indent="0">
              <a:buNone/>
            </a:pPr>
            <a:r>
              <a:rPr lang="en-US" dirty="0" smtClean="0"/>
              <a:t>2. Contract to include:</a:t>
            </a:r>
          </a:p>
          <a:p>
            <a:pPr lvl="3">
              <a:buFont typeface="Arial" panose="020B0604020202020204" pitchFamily="34" charset="0"/>
              <a:buChar char="•"/>
            </a:pPr>
            <a:r>
              <a:rPr lang="en-US" u="sng" dirty="0" smtClean="0"/>
              <a:t>Specific</a:t>
            </a:r>
            <a:r>
              <a:rPr lang="en-US" dirty="0" smtClean="0"/>
              <a:t> description of the attendance expectations of the student</a:t>
            </a:r>
          </a:p>
          <a:p>
            <a:pPr lvl="3">
              <a:buFont typeface="Arial" panose="020B0604020202020204" pitchFamily="34" charset="0"/>
              <a:buChar char="•"/>
            </a:pPr>
            <a:r>
              <a:rPr lang="en-US" dirty="0" smtClean="0"/>
              <a:t>Period for which the contract is in effect</a:t>
            </a:r>
          </a:p>
          <a:p>
            <a:pPr lvl="3">
              <a:buFont typeface="Arial" panose="020B0604020202020204" pitchFamily="34" charset="0"/>
              <a:buChar char="•"/>
            </a:pPr>
            <a:r>
              <a:rPr lang="en-US" dirty="0" smtClean="0"/>
              <a:t>Penalties for additional absences including additional disciplinary action and potential referral to juvenile court</a:t>
            </a:r>
          </a:p>
          <a:p>
            <a:pPr marL="914400" lvl="2" indent="0">
              <a:buNone/>
            </a:pPr>
            <a:r>
              <a:rPr lang="en-US" dirty="0" smtClean="0"/>
              <a:t>3. Regularly scheduled follow-up meetings which may be with the student and the parent</a:t>
            </a:r>
          </a:p>
          <a:p>
            <a:pPr lvl="1"/>
            <a:endParaRPr lang="en-US" dirty="0" smtClean="0"/>
          </a:p>
        </p:txBody>
      </p:sp>
      <p:sp>
        <p:nvSpPr>
          <p:cNvPr id="3" name="Title 2"/>
          <p:cNvSpPr>
            <a:spLocks noGrp="1"/>
          </p:cNvSpPr>
          <p:nvPr>
            <p:ph type="title"/>
          </p:nvPr>
        </p:nvSpPr>
        <p:spPr/>
        <p:txBody>
          <a:bodyPr/>
          <a:lstStyle/>
          <a:p>
            <a:r>
              <a:rPr lang="en-US" dirty="0"/>
              <a:t>T.C.A. 49-6-3009</a:t>
            </a:r>
          </a:p>
        </p:txBody>
      </p:sp>
      <p:sp>
        <p:nvSpPr>
          <p:cNvPr id="4" name="Slide Number Placeholder 3"/>
          <p:cNvSpPr>
            <a:spLocks noGrp="1"/>
          </p:cNvSpPr>
          <p:nvPr>
            <p:ph type="sldNum" sz="quarter" idx="12"/>
          </p:nvPr>
        </p:nvSpPr>
        <p:spPr/>
        <p:txBody>
          <a:bodyPr/>
          <a:lstStyle/>
          <a:p>
            <a:fld id="{86D2451E-3285-438B-B188-C22B2A012BF6}" type="slidenum">
              <a:rPr lang="en-US" smtClean="0"/>
              <a:pPr/>
              <a:t>9</a:t>
            </a:fld>
            <a:endParaRPr lang="en-US" dirty="0"/>
          </a:p>
        </p:txBody>
      </p:sp>
    </p:spTree>
    <p:extLst>
      <p:ext uri="{BB962C8B-B14F-4D97-AF65-F5344CB8AC3E}">
        <p14:creationId xmlns:p14="http://schemas.microsoft.com/office/powerpoint/2010/main" val="1380824900"/>
      </p:ext>
    </p:extLst>
  </p:cSld>
  <p:clrMapOvr>
    <a:masterClrMapping/>
  </p:clrMapOvr>
  <p:timing>
    <p:tnLst>
      <p:par>
        <p:cTn id="1" dur="indefinite" restart="never" nodeType="tmRoot"/>
      </p:par>
    </p:tnLst>
  </p:timing>
</p:sld>
</file>

<file path=ppt/theme/theme1.xml><?xml version="1.0" encoding="utf-8"?>
<a:theme xmlns:a="http://schemas.openxmlformats.org/drawingml/2006/main" name="TDOE Template - Editing">
  <a:themeElements>
    <a:clrScheme name="TDOE Colors">
      <a:dk1>
        <a:srgbClr val="1B365D"/>
      </a:dk1>
      <a:lt1>
        <a:srgbClr val="FFFFFF"/>
      </a:lt1>
      <a:dk2>
        <a:srgbClr val="6E7073"/>
      </a:dk2>
      <a:lt2>
        <a:srgbClr val="EEEEEE"/>
      </a:lt2>
      <a:accent1>
        <a:srgbClr val="000000"/>
      </a:accent1>
      <a:accent2>
        <a:srgbClr val="1B365D"/>
      </a:accent2>
      <a:accent3>
        <a:srgbClr val="2DCCD3"/>
      </a:accent3>
      <a:accent4>
        <a:srgbClr val="D2D755"/>
      </a:accent4>
      <a:accent5>
        <a:srgbClr val="E87722"/>
      </a:accent5>
      <a:accent6>
        <a:srgbClr val="5D7975"/>
      </a:accent6>
      <a:hlink>
        <a:srgbClr val="0000FF"/>
      </a:hlink>
      <a:folHlink>
        <a:srgbClr val="800080"/>
      </a:folHlink>
    </a:clrScheme>
    <a:fontScheme name="TDOE Fonts">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018 Attendance Conference" id="{31BEA3A0-17B7-4B14-8FEC-F9822D2F3C43}" vid="{E526453C-DFEE-4723-866E-45A3E9E9B64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2018 Attendance Conference</Template>
  <TotalTime>987</TotalTime>
  <Words>3043</Words>
  <Application>Microsoft Office PowerPoint</Application>
  <PresentationFormat>On-screen Show (4:3)</PresentationFormat>
  <Paragraphs>218</Paragraphs>
  <Slides>37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Calibri</vt:lpstr>
      <vt:lpstr>Courier New</vt:lpstr>
      <vt:lpstr>Georgia</vt:lpstr>
      <vt:lpstr>Open Sans</vt:lpstr>
      <vt:lpstr>PermianSlabSerifTypeface</vt:lpstr>
      <vt:lpstr>Wingdings</vt:lpstr>
      <vt:lpstr>TDOE Template - Editing</vt:lpstr>
      <vt:lpstr>Attendance Law</vt:lpstr>
      <vt:lpstr>PowerPoint Presentation</vt:lpstr>
      <vt:lpstr>  T.C.A. § 49-6-3006  </vt:lpstr>
      <vt:lpstr>  T.C.A. § 49-6-3007   </vt:lpstr>
      <vt:lpstr>  T.C.A. § 49-6-3007(c)  </vt:lpstr>
      <vt:lpstr>T.C.A 49-6-3007(e)(2)</vt:lpstr>
      <vt:lpstr>T.C.A 49-6-3008</vt:lpstr>
      <vt:lpstr>T.C.A. 49-6-3009</vt:lpstr>
      <vt:lpstr>T.C.A. 49-6-3009</vt:lpstr>
      <vt:lpstr>T.C.A. 49-6-3009</vt:lpstr>
      <vt:lpstr>T.C.A. 49-6-3009</vt:lpstr>
      <vt:lpstr>T.C.A. 49-6-3009</vt:lpstr>
      <vt:lpstr>  T.C.A. § 49-6-3009   </vt:lpstr>
      <vt:lpstr>  Children Excused from Compulsory attendance T.C.A. § 49-6-3005   </vt:lpstr>
      <vt:lpstr>  Attendance Manual   </vt:lpstr>
      <vt:lpstr>  Attendance Manual   </vt:lpstr>
      <vt:lpstr>  Attendance Manual   </vt:lpstr>
      <vt:lpstr>  SBE Rule (Rule 0520-01-02-.17) State Attendance Guidelines  </vt:lpstr>
      <vt:lpstr>Family Educational Rights and Privacy Act (FERPA)</vt:lpstr>
      <vt:lpstr>Basic Rights of Parents Under FERPA</vt:lpstr>
      <vt:lpstr>Family Educational Rights and Privacy Act (FERPA)</vt:lpstr>
      <vt:lpstr>Family Educational Rights and Privacy Act (FERPA)</vt:lpstr>
      <vt:lpstr>What about personal knowledge or observation?</vt:lpstr>
      <vt:lpstr>Family Educational Rights and Privacy Act (FERPA)</vt:lpstr>
      <vt:lpstr>Family Educational Rights and Privacy Act (FERPA)</vt:lpstr>
      <vt:lpstr>FERPA -Exception to Parental Consent Requirement</vt:lpstr>
      <vt:lpstr>FERPA -Exception to Parental Consent Requirement</vt:lpstr>
      <vt:lpstr>FERPA -Exception to Parental Consent Requirement</vt:lpstr>
      <vt:lpstr>FERPA -Exception to Parental Consent Requirement</vt:lpstr>
      <vt:lpstr>FERPA -Exception to Parental Consent Requirement</vt:lpstr>
      <vt:lpstr>FERPA -Exception to Parental Consent Requirement</vt:lpstr>
      <vt:lpstr>FERPA -Exception to Parental Consent Requirement</vt:lpstr>
      <vt:lpstr>FERPA -Exception to Parental Consent Requirement</vt:lpstr>
      <vt:lpstr>Other</vt:lpstr>
      <vt:lpstr>Family Educational Rights and Privacy Act (FERPA)</vt:lpstr>
      <vt:lpstr>Directory Information</vt:lpstr>
      <vt:lpstr>PowerPoint Presentation</vt:lpstr>
    </vt:vector>
  </TitlesOfParts>
  <Company>State of Tennessee Dept.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Truancy Law</dc:title>
  <dc:creator>Nikkie Kiene</dc:creator>
  <cp:lastModifiedBy>Lee Danley</cp:lastModifiedBy>
  <cp:revision>128</cp:revision>
  <cp:lastPrinted>2019-04-03T21:29:48Z</cp:lastPrinted>
  <dcterms:created xsi:type="dcterms:W3CDTF">2018-04-18T20:19:11Z</dcterms:created>
  <dcterms:modified xsi:type="dcterms:W3CDTF">2019-04-04T14:54:52Z</dcterms:modified>
</cp:coreProperties>
</file>