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7" r:id="rId5"/>
    <p:sldId id="258" r:id="rId6"/>
    <p:sldId id="268" r:id="rId7"/>
    <p:sldId id="271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265" y="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97A0-A799-4287-8B66-997416F553C0}" type="datetimeFigureOut">
              <a:rPr lang="en-US"/>
              <a:pPr>
                <a:defRPr/>
              </a:pPr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AE377-7468-4913-A97B-0E48492A2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8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72FB0-4E93-4B27-A0B5-3E496D1567B7}" type="datetimeFigureOut">
              <a:rPr lang="en-US"/>
              <a:pPr>
                <a:defRPr/>
              </a:pPr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D2555-7C33-4445-ADB8-6AAE8C3A6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7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D3FE-461F-4FEF-8C00-D471309A6A7A}" type="datetimeFigureOut">
              <a:rPr lang="en-US"/>
              <a:pPr>
                <a:defRPr/>
              </a:pPr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99D77-5640-469F-846A-0B3538083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9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E616D-3D5A-409E-9DF6-4B574C2358D5}" type="datetimeFigureOut">
              <a:rPr lang="en-US"/>
              <a:pPr>
                <a:defRPr/>
              </a:pPr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D140E-EB01-4CCD-BFD8-1CD7EE042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B1301-DBA0-4267-B940-BE97FBC60DC3}" type="datetimeFigureOut">
              <a:rPr lang="en-US"/>
              <a:pPr>
                <a:defRPr/>
              </a:pPr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DAA09-D501-4CD7-A9BE-0D12FFA5C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6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42219-94F7-404E-A071-156B8786C08F}" type="datetimeFigureOut">
              <a:rPr lang="en-US"/>
              <a:pPr>
                <a:defRPr/>
              </a:pPr>
              <a:t>5/7/2015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90D5-D986-409E-8520-2E73E4735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0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EFDBB-6471-41A3-920C-A923BF0837C5}" type="datetimeFigureOut">
              <a:rPr lang="en-US"/>
              <a:pPr>
                <a:defRPr/>
              </a:pPr>
              <a:t>5/7/2015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14378-AF0C-4E66-B478-DF2F68C34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40AEE-A4E3-412D-B228-25EFE6895EA1}" type="datetimeFigureOut">
              <a:rPr lang="en-US"/>
              <a:pPr>
                <a:defRPr/>
              </a:pPr>
              <a:t>5/7/2015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DE39A-870D-40CA-8B35-E3DF35DAF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3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2853D-2E18-4FEA-B5F9-4F4B37B4258B}" type="datetimeFigureOut">
              <a:rPr lang="en-US"/>
              <a:pPr>
                <a:defRPr/>
              </a:pPr>
              <a:t>5/7/2015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83CDE-AF29-4C2A-B644-9417BEEA9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6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6690B-C717-475E-90C4-804C670C0CAE}" type="datetimeFigureOut">
              <a:rPr lang="en-US"/>
              <a:pPr>
                <a:defRPr/>
              </a:pPr>
              <a:t>5/7/2015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9AF01-66DB-4EBA-AE64-44E7E0A35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6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D75BD-6B24-4AF5-8ACF-425A5F18B3CB}" type="datetimeFigureOut">
              <a:rPr lang="en-US"/>
              <a:pPr>
                <a:defRPr/>
              </a:pPr>
              <a:t>5/7/2015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E4701-7F33-4A1E-A6E8-3CA8B1606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0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A614CA-D65A-4E02-A3BB-FAB77C925539}" type="datetimeFigureOut">
              <a:rPr lang="en-US"/>
              <a:pPr>
                <a:defRPr/>
              </a:pPr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7C0D1C-AB00-4A74-812E-1AA6015AF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8000" dirty="0" smtClean="0"/>
              <a:t>Chapter 16</a:t>
            </a:r>
            <a:br>
              <a:rPr lang="en-US" sz="8000" dirty="0" smtClean="0"/>
            </a:br>
            <a:endParaRPr lang="en-US" sz="80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/>
              <a:t>The </a:t>
            </a:r>
            <a:r>
              <a:rPr lang="en-US" sz="6600" dirty="0" smtClean="0"/>
              <a:t>Civil War</a:t>
            </a:r>
            <a:endParaRPr lang="en-US" sz="6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74676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Fort Sumter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229600" cy="5181600"/>
          </a:xfrm>
        </p:spPr>
        <p:txBody>
          <a:bodyPr/>
          <a:lstStyle/>
          <a:p>
            <a:pPr eaLnBrk="1" hangingPunct="1"/>
            <a:r>
              <a:rPr lang="en-US" dirty="0" smtClean="0"/>
              <a:t>South Carolina</a:t>
            </a:r>
          </a:p>
          <a:p>
            <a:pPr eaLnBrk="1" hangingPunct="1"/>
            <a:r>
              <a:rPr lang="en-US" dirty="0" smtClean="0"/>
              <a:t>Under Federal (U.S.) control</a:t>
            </a:r>
          </a:p>
          <a:p>
            <a:pPr eaLnBrk="1" hangingPunct="1"/>
            <a:r>
              <a:rPr lang="en-US" dirty="0" smtClean="0"/>
              <a:t>Running out of supplies</a:t>
            </a:r>
          </a:p>
          <a:p>
            <a:pPr eaLnBrk="1" hangingPunct="1"/>
            <a:r>
              <a:rPr lang="en-US" dirty="0" smtClean="0"/>
              <a:t>Lincoln sent supply ships</a:t>
            </a:r>
          </a:p>
          <a:p>
            <a:pPr eaLnBrk="1" hangingPunct="1"/>
            <a:r>
              <a:rPr lang="en-US" dirty="0" smtClean="0"/>
              <a:t>April 12, 1861</a:t>
            </a:r>
          </a:p>
          <a:p>
            <a:pPr lvl="1" eaLnBrk="1" hangingPunct="1"/>
            <a:r>
              <a:rPr lang="en-US" dirty="0" smtClean="0"/>
              <a:t>Confederates attacked</a:t>
            </a:r>
          </a:p>
          <a:p>
            <a:pPr lvl="1" eaLnBrk="1" hangingPunct="1"/>
            <a:r>
              <a:rPr lang="en-US" dirty="0" smtClean="0"/>
              <a:t>Union surrendered fort</a:t>
            </a:r>
          </a:p>
          <a:p>
            <a:pPr lvl="1" eaLnBrk="1" hangingPunct="1"/>
            <a:r>
              <a:rPr lang="en-US" dirty="0" smtClean="0"/>
              <a:t>The Civil War had begun</a:t>
            </a:r>
          </a:p>
          <a:p>
            <a:pPr eaLnBrk="1" hangingPunct="1"/>
            <a:r>
              <a:rPr lang="en-US" dirty="0" smtClean="0"/>
              <a:t>Shortly after, other states join the Confederacy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344491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191" y="2033587"/>
            <a:ext cx="4381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3905250"/>
            <a:ext cx="48958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84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Virginia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5181600" cy="5334000"/>
          </a:xfrm>
        </p:spPr>
        <p:txBody>
          <a:bodyPr/>
          <a:lstStyle/>
          <a:p>
            <a:pPr eaLnBrk="1" hangingPunct="1"/>
            <a:r>
              <a:rPr lang="en-US" dirty="0" smtClean="0"/>
              <a:t>Why was Virginia important to the Confederacy?</a:t>
            </a:r>
          </a:p>
          <a:p>
            <a:pPr lvl="1" eaLnBrk="1" hangingPunct="1"/>
            <a:r>
              <a:rPr lang="en-US" dirty="0" smtClean="0"/>
              <a:t>Rich</a:t>
            </a:r>
          </a:p>
          <a:p>
            <a:pPr lvl="1" eaLnBrk="1" hangingPunct="1"/>
            <a:r>
              <a:rPr lang="en-US" dirty="0" smtClean="0"/>
              <a:t>Populous</a:t>
            </a:r>
          </a:p>
          <a:p>
            <a:pPr eaLnBrk="1" hangingPunct="1"/>
            <a:r>
              <a:rPr lang="en-US" dirty="0" smtClean="0"/>
              <a:t>C.S. moved capital to Richmond, VA</a:t>
            </a:r>
          </a:p>
          <a:p>
            <a:pPr eaLnBrk="1" hangingPunct="1"/>
            <a:r>
              <a:rPr lang="en-US" dirty="0" smtClean="0"/>
              <a:t>Robert E. Lee</a:t>
            </a:r>
          </a:p>
          <a:p>
            <a:pPr lvl="1" eaLnBrk="1" hangingPunct="1"/>
            <a:r>
              <a:rPr lang="en-US" dirty="0" smtClean="0"/>
              <a:t>Brilliant General</a:t>
            </a:r>
          </a:p>
          <a:p>
            <a:pPr lvl="1" eaLnBrk="1" hangingPunct="1"/>
            <a:r>
              <a:rPr lang="en-US" dirty="0" smtClean="0"/>
              <a:t>Joined C.S. army after VA seceded</a:t>
            </a:r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5433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934200" cy="1036638"/>
          </a:xfrm>
        </p:spPr>
        <p:txBody>
          <a:bodyPr/>
          <a:lstStyle/>
          <a:p>
            <a:pPr eaLnBrk="1" hangingPunct="1"/>
            <a:r>
              <a:rPr lang="en-US" dirty="0" smtClean="0"/>
              <a:t>Border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484058" cy="5410200"/>
          </a:xfrm>
        </p:spPr>
        <p:txBody>
          <a:bodyPr/>
          <a:lstStyle/>
          <a:p>
            <a:pPr eaLnBrk="1" hangingPunct="1"/>
            <a:r>
              <a:rPr lang="en-US" dirty="0"/>
              <a:t>Slave </a:t>
            </a:r>
            <a:r>
              <a:rPr lang="en-US" dirty="0" smtClean="0"/>
              <a:t>States that bordered </a:t>
            </a:r>
            <a:r>
              <a:rPr lang="en-US" dirty="0"/>
              <a:t>Free </a:t>
            </a:r>
            <a:r>
              <a:rPr lang="en-US" dirty="0" smtClean="0"/>
              <a:t>States</a:t>
            </a:r>
          </a:p>
          <a:p>
            <a:pPr lvl="1" eaLnBrk="1" hangingPunct="1"/>
            <a:r>
              <a:rPr lang="en-US" dirty="0" smtClean="0"/>
              <a:t>Delaware</a:t>
            </a:r>
          </a:p>
          <a:p>
            <a:pPr lvl="1" eaLnBrk="1" hangingPunct="1"/>
            <a:r>
              <a:rPr lang="en-US" dirty="0" smtClean="0"/>
              <a:t>Maryland</a:t>
            </a:r>
          </a:p>
          <a:p>
            <a:pPr lvl="1" eaLnBrk="1" hangingPunct="1"/>
            <a:r>
              <a:rPr lang="en-US" dirty="0" smtClean="0"/>
              <a:t>Kentucky</a:t>
            </a:r>
          </a:p>
          <a:p>
            <a:pPr lvl="1" eaLnBrk="1" hangingPunct="1"/>
            <a:r>
              <a:rPr lang="en-US" dirty="0" smtClean="0"/>
              <a:t>Missouri</a:t>
            </a:r>
          </a:p>
          <a:p>
            <a:pPr lvl="1" eaLnBrk="1" hangingPunct="1"/>
            <a:r>
              <a:rPr lang="en-US" dirty="0" smtClean="0"/>
              <a:t>(West Virginia)</a:t>
            </a:r>
          </a:p>
          <a:p>
            <a:pPr eaLnBrk="1" hangingPunct="1"/>
            <a:r>
              <a:rPr lang="en-US" dirty="0" smtClean="0"/>
              <a:t>Stayed in the Union</a:t>
            </a:r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3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eaLnBrk="1" hangingPunct="1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9" t="19876" r="19913" b="25466"/>
          <a:stretch/>
        </p:blipFill>
        <p:spPr bwMode="auto">
          <a:xfrm>
            <a:off x="4114798" y="1524000"/>
            <a:ext cx="4941711" cy="500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4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1036638"/>
          </a:xfrm>
        </p:spPr>
        <p:txBody>
          <a:bodyPr/>
          <a:lstStyle/>
          <a:p>
            <a:pPr eaLnBrk="1" hangingPunct="1"/>
            <a:r>
              <a:rPr lang="en-US" dirty="0" smtClean="0"/>
              <a:t>Confederate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410200"/>
          </a:xfrm>
        </p:spPr>
        <p:txBody>
          <a:bodyPr/>
          <a:lstStyle/>
          <a:p>
            <a:pPr eaLnBrk="1" hangingPunct="1"/>
            <a:r>
              <a:rPr lang="en-US" dirty="0" smtClean="0"/>
              <a:t>Defense</a:t>
            </a:r>
          </a:p>
          <a:p>
            <a:pPr lvl="1" eaLnBrk="1" hangingPunct="1"/>
            <a:r>
              <a:rPr lang="en-US" dirty="0" smtClean="0"/>
              <a:t>Why?</a:t>
            </a:r>
          </a:p>
          <a:p>
            <a:pPr eaLnBrk="1" hangingPunct="1"/>
            <a:r>
              <a:rPr lang="en-US" dirty="0" smtClean="0"/>
              <a:t>Wanted to drag out the war</a:t>
            </a:r>
          </a:p>
          <a:p>
            <a:pPr eaLnBrk="1" hangingPunct="1"/>
            <a:r>
              <a:rPr lang="en-US" dirty="0" smtClean="0"/>
              <a:t>Hoped to export cotton in return for </a:t>
            </a:r>
            <a:r>
              <a:rPr lang="en-US" smtClean="0"/>
              <a:t>European military aid</a:t>
            </a:r>
            <a:endParaRPr lang="en-US" dirty="0" smtClean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3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1036638"/>
          </a:xfrm>
        </p:spPr>
        <p:txBody>
          <a:bodyPr/>
          <a:lstStyle/>
          <a:p>
            <a:pPr eaLnBrk="1" hangingPunct="1"/>
            <a:r>
              <a:rPr lang="en-US" dirty="0" smtClean="0"/>
              <a:t>Union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410200"/>
          </a:xfrm>
        </p:spPr>
        <p:txBody>
          <a:bodyPr/>
          <a:lstStyle/>
          <a:p>
            <a:pPr eaLnBrk="1" hangingPunct="1"/>
            <a:r>
              <a:rPr lang="en-US" dirty="0" smtClean="0"/>
              <a:t>Invade and Conquer</a:t>
            </a:r>
            <a:endParaRPr lang="en-US" dirty="0"/>
          </a:p>
          <a:p>
            <a:pPr eaLnBrk="1" hangingPunct="1"/>
            <a:r>
              <a:rPr lang="en-US" dirty="0" smtClean="0"/>
              <a:t>The Anaconda Plan</a:t>
            </a:r>
          </a:p>
          <a:p>
            <a:pPr lvl="1" eaLnBrk="1" hangingPunct="1"/>
            <a:r>
              <a:rPr lang="en-US" dirty="0" smtClean="0"/>
              <a:t>Strangle and Squeeze the South’s Economy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Blockade the South’s coastline</a:t>
            </a:r>
          </a:p>
          <a:p>
            <a:pPr marL="914400" lvl="1" indent="-514350" eaLnBrk="1" hangingPunct="1"/>
            <a:r>
              <a:rPr lang="en-US" dirty="0" smtClean="0"/>
              <a:t>Prevent trade and travel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Take control of Mississippi River</a:t>
            </a:r>
          </a:p>
          <a:p>
            <a:pPr marL="914400" lvl="1" indent="-514350" eaLnBrk="1" hangingPunct="1"/>
            <a:r>
              <a:rPr lang="en-US" dirty="0" smtClean="0"/>
              <a:t>Divide and Conquer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Capture Richmond (capital)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3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eaLnBrk="1" hangingPunct="1"/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80267"/>
            <a:ext cx="2514600" cy="372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46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86792" cy="627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7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First Battle of Bull Run (Manassas)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382000" cy="5410200"/>
          </a:xfrm>
        </p:spPr>
        <p:txBody>
          <a:bodyPr/>
          <a:lstStyle/>
          <a:p>
            <a:pPr eaLnBrk="1" hangingPunct="1"/>
            <a:r>
              <a:rPr lang="en-US" dirty="0" smtClean="0"/>
              <a:t>North thought one battle would end the war</a:t>
            </a:r>
          </a:p>
          <a:p>
            <a:pPr eaLnBrk="1" hangingPunct="1"/>
            <a:r>
              <a:rPr lang="en-US" dirty="0" smtClean="0"/>
              <a:t>July 1861- Union troops march from D.C. to Manassas, VA</a:t>
            </a:r>
          </a:p>
          <a:p>
            <a:pPr eaLnBrk="1" hangingPunct="1"/>
            <a:r>
              <a:rPr lang="en-US" dirty="0" smtClean="0"/>
              <a:t>Spectators came to watch the battle</a:t>
            </a:r>
          </a:p>
          <a:p>
            <a:pPr eaLnBrk="1" hangingPunct="1"/>
            <a:r>
              <a:rPr lang="en-US" dirty="0" smtClean="0"/>
              <a:t>Confederates driven back at first</a:t>
            </a:r>
          </a:p>
          <a:p>
            <a:pPr eaLnBrk="1" hangingPunct="1"/>
            <a:r>
              <a:rPr lang="en-US" dirty="0" smtClean="0"/>
              <a:t>C.S. General Thomas “Stonewall” 	       Jackson inspires troops</a:t>
            </a:r>
          </a:p>
          <a:p>
            <a:pPr eaLnBrk="1" hangingPunct="1"/>
            <a:r>
              <a:rPr lang="en-US" dirty="0" smtClean="0"/>
              <a:t>“Rebel Yell”</a:t>
            </a:r>
          </a:p>
          <a:p>
            <a:pPr eaLnBrk="1" hangingPunct="1"/>
            <a:r>
              <a:rPr lang="en-US" dirty="0" smtClean="0"/>
              <a:t>Union Troops (and spectators) flee back to D.C.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3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eaLnBrk="1" hangingPunct="1"/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43200"/>
            <a:ext cx="243241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46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Bull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Casualties</a:t>
            </a:r>
          </a:p>
          <a:p>
            <a:pPr lvl="1"/>
            <a:r>
              <a:rPr lang="en-US" dirty="0" smtClean="0"/>
              <a:t>Union: 2,700</a:t>
            </a:r>
          </a:p>
          <a:p>
            <a:pPr lvl="1"/>
            <a:r>
              <a:rPr lang="en-US" dirty="0" smtClean="0"/>
              <a:t>Confederate: 2,000</a:t>
            </a:r>
          </a:p>
          <a:p>
            <a:r>
              <a:rPr lang="en-US" dirty="0" smtClean="0"/>
              <a:t>Lessons</a:t>
            </a:r>
          </a:p>
          <a:p>
            <a:pPr lvl="1"/>
            <a:r>
              <a:rPr lang="en-US" dirty="0" smtClean="0"/>
              <a:t>The fighting would be bloody</a:t>
            </a:r>
          </a:p>
          <a:p>
            <a:pPr lvl="1"/>
            <a:r>
              <a:rPr lang="en-US" dirty="0" smtClean="0"/>
              <a:t>The war would be long</a:t>
            </a:r>
          </a:p>
          <a:p>
            <a:pPr lvl="1"/>
            <a:r>
              <a:rPr lang="en-US" dirty="0" smtClean="0"/>
              <a:t>Southerners would fight fiercely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7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225</Words>
  <Application>Microsoft Office PowerPoint</Application>
  <PresentationFormat>On-screen Show (4:3)</PresentationFormat>
  <Paragraphs>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Chapter 16 </vt:lpstr>
      <vt:lpstr>Fort Sumter</vt:lpstr>
      <vt:lpstr>Virginia</vt:lpstr>
      <vt:lpstr>Border States</vt:lpstr>
      <vt:lpstr>Confederate Strategy</vt:lpstr>
      <vt:lpstr>Union Strategy</vt:lpstr>
      <vt:lpstr>PowerPoint Presentation</vt:lpstr>
      <vt:lpstr>First Battle of Bull Run (Manassas)</vt:lpstr>
      <vt:lpstr>Effects of Bull Run</vt:lpstr>
    </vt:vector>
  </TitlesOfParts>
  <Company>Warner Brothers Movie World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7- The American Revolution</dc:title>
  <dc:creator>Bugs Bunny</dc:creator>
  <cp:lastModifiedBy>Cross</cp:lastModifiedBy>
  <cp:revision>59</cp:revision>
  <dcterms:created xsi:type="dcterms:W3CDTF">2011-11-28T22:12:48Z</dcterms:created>
  <dcterms:modified xsi:type="dcterms:W3CDTF">2015-05-07T15:08:47Z</dcterms:modified>
</cp:coreProperties>
</file>