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sldIdLst>
    <p:sldId id="256" r:id="rId2"/>
    <p:sldId id="312" r:id="rId3"/>
    <p:sldId id="314" r:id="rId4"/>
    <p:sldId id="315" r:id="rId5"/>
    <p:sldId id="316" r:id="rId6"/>
    <p:sldId id="317" r:id="rId7"/>
    <p:sldId id="318" r:id="rId8"/>
    <p:sldId id="334" r:id="rId9"/>
    <p:sldId id="319" r:id="rId10"/>
    <p:sldId id="320" r:id="rId11"/>
    <p:sldId id="321" r:id="rId12"/>
    <p:sldId id="322" r:id="rId13"/>
    <p:sldId id="335" r:id="rId14"/>
    <p:sldId id="324" r:id="rId15"/>
    <p:sldId id="325" r:id="rId16"/>
    <p:sldId id="326" r:id="rId17"/>
    <p:sldId id="328" r:id="rId18"/>
    <p:sldId id="329" r:id="rId19"/>
    <p:sldId id="330" r:id="rId20"/>
    <p:sldId id="331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404AC9-6ABD-A44B-BE45-769A2E68D414}">
          <p14:sldIdLst>
            <p14:sldId id="256"/>
            <p14:sldId id="312"/>
            <p14:sldId id="314"/>
            <p14:sldId id="315"/>
            <p14:sldId id="316"/>
            <p14:sldId id="317"/>
            <p14:sldId id="318"/>
            <p14:sldId id="334"/>
            <p14:sldId id="319"/>
            <p14:sldId id="320"/>
            <p14:sldId id="321"/>
            <p14:sldId id="322"/>
            <p14:sldId id="335"/>
            <p14:sldId id="324"/>
            <p14:sldId id="325"/>
            <p14:sldId id="326"/>
            <p14:sldId id="328"/>
            <p14:sldId id="329"/>
            <p14:sldId id="330"/>
            <p14:sldId id="331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4472"/>
            <a:ext cx="7772400" cy="3207036"/>
          </a:xfrm>
        </p:spPr>
        <p:txBody>
          <a:bodyPr>
            <a:noAutofit/>
          </a:bodyPr>
          <a:lstStyle/>
          <a:p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2020 CASHA Workshop</a:t>
            </a:r>
            <a:br>
              <a:rPr lang="en-US" sz="5400" dirty="0"/>
            </a:br>
            <a:br>
              <a:rPr lang="en-US" sz="5400" dirty="0"/>
            </a:br>
            <a:r>
              <a:rPr lang="en-US" sz="3600" dirty="0"/>
              <a:t>Cleft Palate and VPI:</a:t>
            </a:r>
            <a:br>
              <a:rPr lang="en-US" sz="3600" dirty="0"/>
            </a:br>
            <a:r>
              <a:rPr lang="en-US" sz="3600" dirty="0"/>
              <a:t> Overview, Assessment and Treatment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904" y="5574647"/>
            <a:ext cx="6400800" cy="796484"/>
          </a:xfrm>
        </p:spPr>
        <p:txBody>
          <a:bodyPr>
            <a:normAutofit/>
          </a:bodyPr>
          <a:lstStyle/>
          <a:p>
            <a:r>
              <a:rPr lang="en-US" dirty="0"/>
              <a:t>October 26, 2020</a:t>
            </a:r>
          </a:p>
          <a:p>
            <a:r>
              <a:rPr lang="en-US" dirty="0"/>
              <a:t>Jackie Klein, MA, CCC-SLP, MBA</a:t>
            </a:r>
          </a:p>
        </p:txBody>
      </p:sp>
    </p:spTree>
    <p:extLst>
      <p:ext uri="{BB962C8B-B14F-4D97-AF65-F5344CB8AC3E}">
        <p14:creationId xmlns:p14="http://schemas.microsoft.com/office/powerpoint/2010/main" val="2652708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Velopharyngeal Dysfunction</a:t>
            </a:r>
          </a:p>
        </p:txBody>
      </p:sp>
      <p:pic>
        <p:nvPicPr>
          <p:cNvPr id="22530" name="Content Placeholder 2" descr="velum-rest-raised-2-14210ABAAB313C07B8F-thumb4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999" b="5872"/>
          <a:stretch>
            <a:fillRect/>
          </a:stretch>
        </p:blipFill>
        <p:spPr>
          <a:xfrm>
            <a:off x="457200" y="1600200"/>
            <a:ext cx="7539038" cy="4038600"/>
          </a:xfrm>
        </p:spPr>
      </p:pic>
    </p:spTree>
    <p:extLst>
      <p:ext uri="{BB962C8B-B14F-4D97-AF65-F5344CB8AC3E}">
        <p14:creationId xmlns:p14="http://schemas.microsoft.com/office/powerpoint/2010/main" val="169916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Content Placeholder 2" descr="Unknown-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84" r="-14384"/>
          <a:stretch>
            <a:fillRect/>
          </a:stretch>
        </p:blipFill>
        <p:spPr>
          <a:xfrm>
            <a:off x="26988" y="609600"/>
            <a:ext cx="8467725" cy="5334000"/>
          </a:xfrm>
        </p:spPr>
      </p:pic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4038600" y="6248400"/>
            <a:ext cx="4038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4" eaLnBrk="1" hangingPunct="1"/>
            <a:r>
              <a:rPr lang="en-US" sz="1000"/>
              <a:t>Cincinnati Children’s Hospital, 2015</a:t>
            </a:r>
          </a:p>
        </p:txBody>
      </p:sp>
    </p:spTree>
    <p:extLst>
      <p:ext uri="{BB962C8B-B14F-4D97-AF65-F5344CB8AC3E}">
        <p14:creationId xmlns:p14="http://schemas.microsoft.com/office/powerpoint/2010/main" val="3378118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VPI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Insufficiency –  can not change</a:t>
            </a:r>
            <a:r>
              <a:rPr lang="en-US" altLang="ja-JP">
                <a:latin typeface="Calibri" charset="0"/>
              </a:rPr>
              <a:t> change</a:t>
            </a:r>
          </a:p>
          <a:p>
            <a:pPr eaLnBrk="1" hangingPunct="1"/>
            <a:r>
              <a:rPr lang="en-US">
                <a:latin typeface="Calibri" charset="0"/>
              </a:rPr>
              <a:t>Incompetence – can change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5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Hypernasal</a:t>
            </a:r>
            <a:r>
              <a:rPr lang="en-US" dirty="0"/>
              <a:t> </a:t>
            </a:r>
          </a:p>
          <a:p>
            <a:r>
              <a:rPr lang="en-US" dirty="0" err="1"/>
              <a:t>Hyponasal</a:t>
            </a:r>
            <a:endParaRPr lang="en-US" dirty="0"/>
          </a:p>
          <a:p>
            <a:r>
              <a:rPr lang="en-US" dirty="0"/>
              <a:t>Mixed</a:t>
            </a:r>
          </a:p>
          <a:p>
            <a:r>
              <a:rPr lang="en-US" dirty="0" err="1"/>
              <a:t>Cul</a:t>
            </a:r>
            <a:r>
              <a:rPr lang="en-US" dirty="0"/>
              <a:t> de sac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Nasal Airflow</a:t>
            </a:r>
          </a:p>
          <a:p>
            <a:pPr lvl="1"/>
            <a:r>
              <a:rPr lang="en-US" dirty="0"/>
              <a:t>Audible</a:t>
            </a:r>
          </a:p>
          <a:p>
            <a:pPr lvl="1"/>
            <a:r>
              <a:rPr lang="en-US" dirty="0"/>
              <a:t>Grimacing </a:t>
            </a:r>
          </a:p>
          <a:p>
            <a:pPr lvl="1"/>
            <a:r>
              <a:rPr lang="en-US" dirty="0"/>
              <a:t>Weak pressure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5678" y="6400800"/>
            <a:ext cx="282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ASHA.Org</a:t>
            </a:r>
            <a:r>
              <a:rPr lang="en-US" dirty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356185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VPI-Assessment Instrumentation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600200"/>
            <a:ext cx="7743825" cy="4503738"/>
          </a:xfrm>
        </p:spPr>
        <p:txBody>
          <a:bodyPr/>
          <a:lstStyle/>
          <a:p>
            <a:pPr eaLnBrk="1" hangingPunct="1"/>
            <a:r>
              <a:rPr lang="en-US" sz="2700">
                <a:latin typeface="Calibri" charset="0"/>
              </a:rPr>
              <a:t>Always nice to have instrumentation, not always necessary</a:t>
            </a:r>
          </a:p>
          <a:p>
            <a:pPr eaLnBrk="1" hangingPunct="1"/>
            <a:r>
              <a:rPr lang="en-US" sz="2700">
                <a:latin typeface="Calibri" charset="0"/>
              </a:rPr>
              <a:t>Instrumentation:</a:t>
            </a:r>
          </a:p>
          <a:p>
            <a:pPr lvl="1" eaLnBrk="1" hangingPunct="1"/>
            <a:r>
              <a:rPr lang="en-US">
                <a:latin typeface="Calibri" charset="0"/>
              </a:rPr>
              <a:t>Nasometery</a:t>
            </a:r>
          </a:p>
          <a:p>
            <a:pPr lvl="1" eaLnBrk="1" hangingPunct="1"/>
            <a:r>
              <a:rPr lang="en-US">
                <a:latin typeface="Calibri" charset="0"/>
              </a:rPr>
              <a:t>Nasopharyngoscope</a:t>
            </a:r>
          </a:p>
          <a:p>
            <a:pPr lvl="1" eaLnBrk="1" hangingPunct="1"/>
            <a:r>
              <a:rPr lang="en-US">
                <a:latin typeface="Calibri" charset="0"/>
              </a:rPr>
              <a:t>Radiographic studies/Videofluoroscopy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b="1">
                <a:latin typeface="Calibri" charset="0"/>
              </a:rPr>
              <a:t>***Pros and cons to medical/instrumental assessments***</a:t>
            </a:r>
          </a:p>
        </p:txBody>
      </p:sp>
    </p:spTree>
    <p:extLst>
      <p:ext uri="{BB962C8B-B14F-4D97-AF65-F5344CB8AC3E}">
        <p14:creationId xmlns:p14="http://schemas.microsoft.com/office/powerpoint/2010/main" val="3494541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Nasometry</a:t>
            </a:r>
            <a:r>
              <a:rPr lang="en-US" dirty="0"/>
              <a:t>	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Non invasive (ish)</a:t>
            </a:r>
          </a:p>
          <a:p>
            <a:r>
              <a:rPr lang="en-US">
                <a:latin typeface="Calibri" charset="0"/>
              </a:rPr>
              <a:t>Measure nasalance</a:t>
            </a:r>
          </a:p>
          <a:p>
            <a:r>
              <a:rPr lang="en-US">
                <a:latin typeface="Calibri" charset="0"/>
              </a:rPr>
              <a:t>Visual representation of resonance</a:t>
            </a:r>
          </a:p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17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Nasometer</a:t>
            </a:r>
          </a:p>
        </p:txBody>
      </p:sp>
      <p:pic>
        <p:nvPicPr>
          <p:cNvPr id="37890" name="Content Placeholder 6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296" b="-44296"/>
          <a:stretch>
            <a:fillRect/>
          </a:stretch>
        </p:blipFill>
        <p:spPr>
          <a:xfrm>
            <a:off x="457200" y="1536700"/>
            <a:ext cx="3657600" cy="4589463"/>
          </a:xfrm>
        </p:spPr>
      </p:pic>
      <p:pic>
        <p:nvPicPr>
          <p:cNvPr id="37891" name="Content Placeholder 7" descr="images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774" b="-33774"/>
          <a:stretch>
            <a:fillRect/>
          </a:stretch>
        </p:blipFill>
        <p:spPr>
          <a:xfrm>
            <a:off x="4419600" y="1536700"/>
            <a:ext cx="3657600" cy="4589463"/>
          </a:xfrm>
        </p:spPr>
      </p:pic>
    </p:spTree>
    <p:extLst>
      <p:ext uri="{BB962C8B-B14F-4D97-AF65-F5344CB8AC3E}">
        <p14:creationId xmlns:p14="http://schemas.microsoft.com/office/powerpoint/2010/main" val="3451859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Videofluoroscopy VPI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 CC barium in each nostril </a:t>
            </a:r>
          </a:p>
          <a:p>
            <a:pPr>
              <a:defRPr/>
            </a:pPr>
            <a:r>
              <a:rPr lang="en-US" dirty="0"/>
              <a:t>Speech Sample</a:t>
            </a:r>
          </a:p>
          <a:p>
            <a:pPr>
              <a:defRPr/>
            </a:pPr>
            <a:endParaRPr lang="en-US" dirty="0"/>
          </a:p>
          <a:p>
            <a:pPr marL="114300" indent="0">
              <a:buFont typeface="Arial" charset="0"/>
              <a:buNone/>
              <a:defRPr/>
            </a:pPr>
            <a:endParaRPr lang="en-US" dirty="0"/>
          </a:p>
          <a:p>
            <a:pPr marL="114300" indent="0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585" y="2951917"/>
            <a:ext cx="2959100" cy="2755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18617"/>
            <a:ext cx="3619500" cy="248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6012" y="6055679"/>
            <a:ext cx="47211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err="1"/>
              <a:t>VCFScenter.com</a:t>
            </a:r>
            <a:r>
              <a:rPr lang="en-US" sz="9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4166536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Low Tech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Fingers </a:t>
            </a:r>
          </a:p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Tubes</a:t>
            </a:r>
          </a:p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Mirrors</a:t>
            </a:r>
          </a:p>
          <a:p>
            <a:pPr eaLnBrk="1" hangingPunct="1">
              <a:defRPr/>
            </a:pPr>
            <a:r>
              <a:rPr lang="en-US" sz="2400" dirty="0">
                <a:latin typeface="Calibri" charset="0"/>
              </a:rPr>
              <a:t>See Scape</a:t>
            </a:r>
          </a:p>
          <a:p>
            <a:pPr marL="114300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4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See Scape</a:t>
            </a:r>
          </a:p>
        </p:txBody>
      </p:sp>
      <p:pic>
        <p:nvPicPr>
          <p:cNvPr id="41986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366" r="-293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868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Assessment of VPI and Related Disorders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971134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large component of information for the evaluation and potential therapeutic process.  </a:t>
            </a:r>
          </a:p>
          <a:p>
            <a:pPr lvl="1"/>
            <a:r>
              <a:rPr lang="en-US" dirty="0" err="1"/>
              <a:t>Dhillon</a:t>
            </a:r>
            <a:r>
              <a:rPr lang="en-US" dirty="0"/>
              <a:t>, 1988 presents findings in children under 2 years of age a 97% incidence of otitis media with effusion in children with cleft palate.</a:t>
            </a:r>
          </a:p>
          <a:p>
            <a:pPr lvl="2"/>
            <a:r>
              <a:rPr lang="en-US" dirty="0"/>
              <a:t>What does this mean?</a:t>
            </a:r>
          </a:p>
          <a:p>
            <a:pPr lvl="1"/>
            <a:r>
              <a:rPr lang="en-US" dirty="0"/>
              <a:t>Increased risk of conductive lost in children without a syndrome</a:t>
            </a:r>
          </a:p>
          <a:p>
            <a:pPr lvl="1"/>
            <a:r>
              <a:rPr lang="en-US" dirty="0"/>
              <a:t>Can not rule out sensory or sensory neural loss with associated syndrome.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75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Framework, 2001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Impairment in body structure an function in speech production and communication</a:t>
            </a:r>
          </a:p>
          <a:p>
            <a:pPr lvl="1"/>
            <a:r>
              <a:rPr lang="en-US" dirty="0"/>
              <a:t>Strengths</a:t>
            </a:r>
          </a:p>
          <a:p>
            <a:pPr lvl="1"/>
            <a:r>
              <a:rPr lang="en-US" dirty="0"/>
              <a:t>Weaknesses</a:t>
            </a:r>
          </a:p>
          <a:p>
            <a:r>
              <a:rPr lang="en-US" dirty="0"/>
              <a:t>Co-morbid deficits or conditions</a:t>
            </a:r>
          </a:p>
          <a:p>
            <a:pPr lvl="1"/>
            <a:r>
              <a:rPr lang="en-US" dirty="0"/>
              <a:t>Developmental disabilities</a:t>
            </a:r>
          </a:p>
          <a:p>
            <a:pPr lvl="1"/>
            <a:r>
              <a:rPr lang="en-US" dirty="0"/>
              <a:t>Syndromes</a:t>
            </a:r>
          </a:p>
          <a:p>
            <a:r>
              <a:rPr lang="en-US" dirty="0"/>
              <a:t>Limitations in activity and participation</a:t>
            </a:r>
          </a:p>
          <a:p>
            <a:pPr lvl="1"/>
            <a:r>
              <a:rPr lang="en-US" dirty="0"/>
              <a:t>Functional communication</a:t>
            </a:r>
          </a:p>
          <a:p>
            <a:pPr lvl="1"/>
            <a:r>
              <a:rPr lang="en-US" dirty="0"/>
              <a:t>Family and peer interactions</a:t>
            </a:r>
          </a:p>
          <a:p>
            <a:pPr lvl="1"/>
            <a:r>
              <a:rPr lang="en-US" dirty="0"/>
              <a:t>Education</a:t>
            </a:r>
          </a:p>
          <a:p>
            <a:r>
              <a:rPr lang="en-US" dirty="0"/>
              <a:t>Environmental and Personal</a:t>
            </a:r>
          </a:p>
          <a:p>
            <a:pPr lvl="1"/>
            <a:r>
              <a:rPr lang="en-US" dirty="0"/>
              <a:t>Contextual factors that are a barrier to success to both communication and participation.</a:t>
            </a:r>
          </a:p>
          <a:p>
            <a:r>
              <a:rPr lang="en-US" dirty="0"/>
              <a:t>Impact on quality life of both the child and the family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0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Case History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</a:rPr>
              <a:t>Typical case history with emphasis on: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Previous services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Medical history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Surgical procedures and any complications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Medications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Family and child’s priorities</a:t>
            </a:r>
          </a:p>
          <a:p>
            <a:pPr marL="411163" lvl="1" indent="0" eaLnBrk="1" hangingPunct="1">
              <a:buFont typeface="Arial" charset="0"/>
              <a:buNone/>
              <a:defRPr/>
            </a:pPr>
            <a:endParaRPr lang="en-US" dirty="0">
              <a:latin typeface="Calibri" charset="0"/>
            </a:endParaRPr>
          </a:p>
          <a:p>
            <a:pPr lvl="1" eaLnBrk="1" hangingPunct="1">
              <a:defRPr/>
            </a:pPr>
            <a:endParaRPr lang="en-US" dirty="0">
              <a:latin typeface="Calibri" charset="0"/>
            </a:endParaRPr>
          </a:p>
          <a:p>
            <a:pPr lvl="1" eaLnBrk="1" hangingPunct="1">
              <a:defRPr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5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Other Professionals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Office notes with permission</a:t>
            </a:r>
          </a:p>
          <a:p>
            <a:pPr eaLnBrk="1" hangingPunct="1"/>
            <a:r>
              <a:rPr lang="en-US">
                <a:latin typeface="Calibri" charset="0"/>
              </a:rPr>
              <a:t>Is family account accurate</a:t>
            </a:r>
          </a:p>
          <a:p>
            <a:pPr eaLnBrk="1" hangingPunct="1"/>
            <a:r>
              <a:rPr lang="en-US">
                <a:latin typeface="Calibri" charset="0"/>
              </a:rPr>
              <a:t>Any information that was not relayed to family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8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Assessment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What is our main goal of assessment?</a:t>
            </a:r>
          </a:p>
          <a:p>
            <a:pPr lvl="1" eaLnBrk="1" hangingPunct="1"/>
            <a:r>
              <a:rPr lang="en-US">
                <a:latin typeface="Calibri" charset="0"/>
              </a:rPr>
              <a:t>Need to answer the questions of structure or function?</a:t>
            </a:r>
          </a:p>
        </p:txBody>
      </p:sp>
    </p:spTree>
    <p:extLst>
      <p:ext uri="{BB962C8B-B14F-4D97-AF65-F5344CB8AC3E}">
        <p14:creationId xmlns:p14="http://schemas.microsoft.com/office/powerpoint/2010/main" val="106393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Oral </a:t>
            </a:r>
            <a:r>
              <a:rPr lang="en-US" dirty="0" err="1">
                <a:ea typeface="+mj-ea"/>
                <a:cs typeface="+mj-cs"/>
              </a:rPr>
              <a:t>Mech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Eval</a:t>
            </a:r>
            <a:r>
              <a:rPr lang="en-US" dirty="0">
                <a:ea typeface="+mj-ea"/>
                <a:cs typeface="+mj-cs"/>
              </a:rPr>
              <a:t>? (Screening)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Structures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Face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Nose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Lips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Teeth (presence and malocclusion)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Tongue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Uvula </a:t>
            </a:r>
            <a:endParaRPr lang="en-US" dirty="0">
              <a:ea typeface="+mn-ea"/>
            </a:endParaRP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Hard Palate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Soft Palate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Uvula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Tonsils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What about strength and ROM?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30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772400" cy="1143000"/>
          </a:xfrm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Speech Assessment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743825" cy="45037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Formal articulation assessment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ea typeface="+mn-ea"/>
              </a:rPr>
              <a:t>GFTA - 3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ea typeface="+mn-ea"/>
              </a:rPr>
              <a:t>Arizona – 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/>
              <a:t>Bzoch</a:t>
            </a:r>
            <a:r>
              <a:rPr lang="en-US" i="1" dirty="0"/>
              <a:t> Error Pattern Diagnostic Articulation Test </a:t>
            </a:r>
            <a:r>
              <a:rPr lang="en-US" dirty="0"/>
              <a:t>(also a screener)</a:t>
            </a:r>
            <a:endParaRPr lang="en-US" i="1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ea typeface="+mn-ea"/>
              </a:rPr>
              <a:t>Iowa Pressure Test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ea typeface="+mn-ea"/>
              </a:rPr>
              <a:t>Templin Darley Tests of Articulation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Phonological analysis (if applicable)</a:t>
            </a:r>
          </a:p>
          <a:p>
            <a:pPr marL="343217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Intelligibility Rating</a:t>
            </a:r>
          </a:p>
          <a:p>
            <a:pPr marL="343217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Syllable, sentence and word repetitions</a:t>
            </a:r>
          </a:p>
          <a:p>
            <a:pPr marL="343217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Speech Samples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Pressure Consonants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Compensatory Strategies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03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Obligatory errors - physically based</a:t>
            </a:r>
          </a:p>
          <a:p>
            <a:r>
              <a:rPr lang="en-US" dirty="0"/>
              <a:t>Compensatory errors – learned behaviors</a:t>
            </a:r>
          </a:p>
          <a:p>
            <a:r>
              <a:rPr lang="en-US" dirty="0"/>
              <a:t>Developmental errors – may not be impacted by diagnosis </a:t>
            </a:r>
          </a:p>
        </p:txBody>
      </p:sp>
    </p:spTree>
    <p:extLst>
      <p:ext uri="{BB962C8B-B14F-4D97-AF65-F5344CB8AC3E}">
        <p14:creationId xmlns:p14="http://schemas.microsoft.com/office/powerpoint/2010/main" val="302268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Compensatory Strategies</a:t>
            </a:r>
            <a:br>
              <a:rPr lang="en-US" sz="3800">
                <a:ea typeface="+mj-ea"/>
                <a:cs typeface="+mj-cs"/>
              </a:rPr>
            </a:br>
            <a:endParaRPr lang="en-US" sz="3800">
              <a:ea typeface="+mj-ea"/>
              <a:cs typeface="+mj-cs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7620000" cy="480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Glottal Stop</a:t>
            </a:r>
          </a:p>
          <a:p>
            <a:pPr lvl="1" eaLnBrk="1" hangingPunct="1"/>
            <a:r>
              <a:rPr lang="en-US">
                <a:latin typeface="Calibri" charset="0"/>
              </a:rPr>
              <a:t>Sudden and quick adduction and release of folds - Usually for stopped consonants but may be seen in others</a:t>
            </a:r>
          </a:p>
          <a:p>
            <a:pPr eaLnBrk="1" hangingPunct="1"/>
            <a:r>
              <a:rPr lang="en-US">
                <a:latin typeface="Calibri" charset="0"/>
              </a:rPr>
              <a:t>Nasalized Plosives</a:t>
            </a:r>
          </a:p>
          <a:p>
            <a:pPr eaLnBrk="1" hangingPunct="1"/>
            <a:r>
              <a:rPr lang="en-US">
                <a:latin typeface="Calibri" charset="0"/>
              </a:rPr>
              <a:t>Pharyngeal Plosives</a:t>
            </a:r>
          </a:p>
          <a:p>
            <a:pPr eaLnBrk="1" hangingPunct="1"/>
            <a:r>
              <a:rPr lang="en-US">
                <a:latin typeface="Calibri" charset="0"/>
              </a:rPr>
              <a:t>Pharyngeal Fricatives </a:t>
            </a:r>
          </a:p>
          <a:p>
            <a:pPr eaLnBrk="1" hangingPunct="1"/>
            <a:r>
              <a:rPr lang="en-US">
                <a:latin typeface="Calibri" charset="0"/>
              </a:rPr>
              <a:t>Nasal Fricatives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lvl="1"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18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2999</TotalTime>
  <Words>469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</vt:lpstr>
      <vt:lpstr>Wingdings</vt:lpstr>
      <vt:lpstr>Adjacency</vt:lpstr>
      <vt:lpstr>  2020 CASHA Workshop  Cleft Palate and VPI:  Overview, Assessment and Treatment</vt:lpstr>
      <vt:lpstr>Assessment of VPI and Related Disorders</vt:lpstr>
      <vt:lpstr>Case History</vt:lpstr>
      <vt:lpstr>Other Professionals</vt:lpstr>
      <vt:lpstr>Assessment</vt:lpstr>
      <vt:lpstr>Oral Mech Eval? (Screening)</vt:lpstr>
      <vt:lpstr>Speech Assessment</vt:lpstr>
      <vt:lpstr>Speech Assessment</vt:lpstr>
      <vt:lpstr>Compensatory Strategies </vt:lpstr>
      <vt:lpstr>Velopharyngeal Dysfunction</vt:lpstr>
      <vt:lpstr>PowerPoint Presentation</vt:lpstr>
      <vt:lpstr>VPI</vt:lpstr>
      <vt:lpstr>Resonance</vt:lpstr>
      <vt:lpstr>VPI-Assessment Instrumentation</vt:lpstr>
      <vt:lpstr>Nasometry </vt:lpstr>
      <vt:lpstr>Nasometer</vt:lpstr>
      <vt:lpstr>Videofluoroscopy VPI</vt:lpstr>
      <vt:lpstr>Low Tech</vt:lpstr>
      <vt:lpstr>See Scape</vt:lpstr>
      <vt:lpstr>Hearing </vt:lpstr>
      <vt:lpstr>WHO Framework, 2001</vt:lpstr>
    </vt:vector>
  </TitlesOfParts>
  <Company>The College of Saint Rose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CASHA Workshop  Cleft Lip and Palate  and Associated Syndromes</dc:title>
  <dc:creator>Jackie Klein</dc:creator>
  <cp:lastModifiedBy>Meagan Collins</cp:lastModifiedBy>
  <cp:revision>34</cp:revision>
  <dcterms:created xsi:type="dcterms:W3CDTF">2020-10-23T15:55:02Z</dcterms:created>
  <dcterms:modified xsi:type="dcterms:W3CDTF">2020-10-26T13:41:55Z</dcterms:modified>
</cp:coreProperties>
</file>