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8"/>
  </p:notesMasterIdLst>
  <p:sldIdLst>
    <p:sldId id="256" r:id="rId2"/>
    <p:sldId id="268" r:id="rId3"/>
    <p:sldId id="257" r:id="rId4"/>
    <p:sldId id="272" r:id="rId5"/>
    <p:sldId id="273" r:id="rId6"/>
    <p:sldId id="271" r:id="rId7"/>
    <p:sldId id="269" r:id="rId8"/>
    <p:sldId id="266" r:id="rId9"/>
    <p:sldId id="274" r:id="rId10"/>
    <p:sldId id="258" r:id="rId11"/>
    <p:sldId id="275" r:id="rId12"/>
    <p:sldId id="270" r:id="rId13"/>
    <p:sldId id="276" r:id="rId14"/>
    <p:sldId id="261" r:id="rId15"/>
    <p:sldId id="267" r:id="rId16"/>
    <p:sldId id="277" r:id="rId17"/>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75" autoAdjust="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l" defTabSz="927100">
              <a:defRPr sz="1200"/>
            </a:lvl1pPr>
          </a:lstStyle>
          <a:p>
            <a:endParaRPr lang="en-US"/>
          </a:p>
        </p:txBody>
      </p:sp>
      <p:sp>
        <p:nvSpPr>
          <p:cNvPr id="80899"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vl1pPr>
          </a:lstStyle>
          <a:p>
            <a:endParaRPr lang="en-US"/>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l" defTabSz="927100">
              <a:defRPr sz="1200"/>
            </a:lvl1pPr>
          </a:lstStyle>
          <a:p>
            <a:endParaRPr lang="en-US"/>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vl1pPr>
          </a:lstStyle>
          <a:p>
            <a:fld id="{978871E1-1E15-4124-B21A-BC3479ED55A2}" type="slidenum">
              <a:rPr lang="en-US"/>
              <a:pPr/>
              <a:t>‹#›</a:t>
            </a:fld>
            <a:endParaRPr lang="en-US"/>
          </a:p>
        </p:txBody>
      </p:sp>
    </p:spTree>
    <p:extLst>
      <p:ext uri="{BB962C8B-B14F-4D97-AF65-F5344CB8AC3E}">
        <p14:creationId xmlns:p14="http://schemas.microsoft.com/office/powerpoint/2010/main" val="34661874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ADB25-F945-4DBF-B49F-7DAEC8E5494A}" type="slidenum">
              <a:rPr lang="en-US"/>
              <a:pPr/>
              <a:t>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Insert a map of your country.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CE6C4-DBF2-4B1D-8061-7D4F45C6928D}" type="slidenum">
              <a:rPr lang="en-US"/>
              <a:pPr/>
              <a:t>10</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07BC2-593C-492E-BDDA-8EB9350F0D01}" type="slidenum">
              <a:rPr lang="en-US"/>
              <a:pPr/>
              <a:t>14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kumimoji="0" lang="en-US" sz="2400"/>
              <a:t>Insert a picture illustrating a season in your country.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r>
              <a:rPr lang="en-US"/>
              <a:t>Click to edit Master title style</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r>
              <a:rPr lang="en-US"/>
              <a:t>Click to edit Master subtitle style</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en-US"/>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en-US"/>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0713323C-3487-403C-BA51-96757423691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7C28DF-9B7D-4886-8ECF-690AD44CFE9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22161B-CD59-41B2-A4A5-C1C57F96282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72050" y="1304925"/>
            <a:ext cx="3776663" cy="4895850"/>
          </a:xfrm>
        </p:spPr>
        <p:txBody>
          <a:bodyPr/>
          <a:lstStyle/>
          <a:p>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CB56E7F6-C523-41C6-BDAF-DA72F968B01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91D6A8-FB56-45C0-901C-1C7A10A7158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5A8B82-7842-4CB4-BDFE-96062145F6B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FF14FC-279D-4C67-8F8A-F4DB29C1B05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8C76AE4-11E4-4373-9D8D-A042ED27854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DFD361E-7E81-4BE5-8A6A-B828411CF9F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DCCA9DB-3BE5-4C8C-844A-4ED170A4059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D1C713-AD8F-49AD-A8EA-D374022D8C5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DE4167-F5D9-434B-9C0E-4CC8B5670FC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latin typeface="+mn-lt"/>
              </a:defRPr>
            </a:lvl1pPr>
          </a:lstStyle>
          <a:p>
            <a:endParaRPr lang="en-US"/>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mn-lt"/>
              </a:defRPr>
            </a:lvl1pPr>
          </a:lstStyle>
          <a:p>
            <a:endParaRPr lang="en-US"/>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mn-lt"/>
              </a:defRPr>
            </a:lvl1pPr>
          </a:lstStyle>
          <a:p>
            <a:fld id="{AB51D8EC-21DF-4356-90C3-8F990272F5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fontAlgn="base">
        <a:spcBef>
          <a:spcPct val="0"/>
        </a:spcBef>
        <a:spcAft>
          <a:spcPct val="0"/>
        </a:spcAft>
        <a:defRPr sz="3200">
          <a:solidFill>
            <a:schemeClr val="tx1"/>
          </a:solidFill>
          <a:latin typeface="+mj-lt"/>
          <a:ea typeface="+mj-ea"/>
          <a:cs typeface="+mj-cs"/>
        </a:defRPr>
      </a:lvl1pPr>
      <a:lvl2pPr algn="l" rtl="0" fontAlgn="base">
        <a:spcBef>
          <a:spcPct val="0"/>
        </a:spcBef>
        <a:spcAft>
          <a:spcPct val="0"/>
        </a:spcAft>
        <a:defRPr sz="3200">
          <a:solidFill>
            <a:schemeClr val="tx1"/>
          </a:solidFill>
          <a:latin typeface="Century Schoolbook" pitchFamily="18" charset="0"/>
          <a:cs typeface="Times New Roman" pitchFamily="18" charset="0"/>
        </a:defRPr>
      </a:lvl2pPr>
      <a:lvl3pPr algn="l" rtl="0" fontAlgn="base">
        <a:spcBef>
          <a:spcPct val="0"/>
        </a:spcBef>
        <a:spcAft>
          <a:spcPct val="0"/>
        </a:spcAft>
        <a:defRPr sz="3200">
          <a:solidFill>
            <a:schemeClr val="tx1"/>
          </a:solidFill>
          <a:latin typeface="Century Schoolbook" pitchFamily="18" charset="0"/>
          <a:cs typeface="Times New Roman" pitchFamily="18" charset="0"/>
        </a:defRPr>
      </a:lvl3pPr>
      <a:lvl4pPr algn="l" rtl="0" fontAlgn="base">
        <a:spcBef>
          <a:spcPct val="0"/>
        </a:spcBef>
        <a:spcAft>
          <a:spcPct val="0"/>
        </a:spcAft>
        <a:defRPr sz="3200">
          <a:solidFill>
            <a:schemeClr val="tx1"/>
          </a:solidFill>
          <a:latin typeface="Century Schoolbook" pitchFamily="18" charset="0"/>
          <a:cs typeface="Times New Roman" pitchFamily="18" charset="0"/>
        </a:defRPr>
      </a:lvl4pPr>
      <a:lvl5pPr algn="l" rtl="0" fontAlgn="base">
        <a:spcBef>
          <a:spcPct val="0"/>
        </a:spcBef>
        <a:spcAft>
          <a:spcPct val="0"/>
        </a:spcAft>
        <a:defRPr sz="3200">
          <a:solidFill>
            <a:schemeClr val="tx1"/>
          </a:solidFill>
          <a:latin typeface="Century Schoolbook" pitchFamily="18" charset="0"/>
          <a:cs typeface="Times New Roman" pitchFamily="18" charset="0"/>
        </a:defRPr>
      </a:lvl5pPr>
      <a:lvl6pPr marL="457200" algn="l" rtl="0" fontAlgn="base">
        <a:spcBef>
          <a:spcPct val="0"/>
        </a:spcBef>
        <a:spcAft>
          <a:spcPct val="0"/>
        </a:spcAft>
        <a:defRPr sz="3200">
          <a:solidFill>
            <a:schemeClr val="tx1"/>
          </a:solidFill>
          <a:latin typeface="Century Schoolbook" pitchFamily="18" charset="0"/>
          <a:cs typeface="Times New Roman" pitchFamily="18" charset="0"/>
        </a:defRPr>
      </a:lvl6pPr>
      <a:lvl7pPr marL="914400" algn="l" rtl="0" fontAlgn="base">
        <a:spcBef>
          <a:spcPct val="0"/>
        </a:spcBef>
        <a:spcAft>
          <a:spcPct val="0"/>
        </a:spcAft>
        <a:defRPr sz="3200">
          <a:solidFill>
            <a:schemeClr val="tx1"/>
          </a:solidFill>
          <a:latin typeface="Century Schoolbook" pitchFamily="18" charset="0"/>
          <a:cs typeface="Times New Roman" pitchFamily="18" charset="0"/>
        </a:defRPr>
      </a:lvl7pPr>
      <a:lvl8pPr marL="1371600" algn="l" rtl="0" fontAlgn="base">
        <a:spcBef>
          <a:spcPct val="0"/>
        </a:spcBef>
        <a:spcAft>
          <a:spcPct val="0"/>
        </a:spcAft>
        <a:defRPr sz="3200">
          <a:solidFill>
            <a:schemeClr val="tx1"/>
          </a:solidFill>
          <a:latin typeface="Century Schoolbook" pitchFamily="18" charset="0"/>
          <a:cs typeface="Times New Roman" pitchFamily="18" charset="0"/>
        </a:defRPr>
      </a:lvl8pPr>
      <a:lvl9pPr marL="1828800" algn="l" rtl="0" fontAlgn="base">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000">
          <a:solidFill>
            <a:schemeClr val="tx1"/>
          </a:solidFill>
          <a:latin typeface="+mn-lt"/>
          <a:cs typeface="+mn-cs"/>
        </a:defRPr>
      </a:lvl2pPr>
      <a:lvl3pPr marL="1143000" indent="-228600" algn="l" rtl="0" fontAlgn="base">
        <a:spcBef>
          <a:spcPct val="20000"/>
        </a:spcBef>
        <a:spcAft>
          <a:spcPct val="0"/>
        </a:spcAft>
        <a:buClr>
          <a:schemeClr val="tx1"/>
        </a:buClr>
        <a:buChar char="•"/>
        <a:defRPr>
          <a:solidFill>
            <a:schemeClr val="tx1"/>
          </a:solidFill>
          <a:latin typeface="+mn-lt"/>
          <a:cs typeface="+mn-cs"/>
        </a:defRPr>
      </a:lvl3pPr>
      <a:lvl4pPr marL="1600200" indent="-228600" algn="l" rtl="0" fontAlgn="base">
        <a:spcBef>
          <a:spcPct val="20000"/>
        </a:spcBef>
        <a:spcAft>
          <a:spcPct val="0"/>
        </a:spcAft>
        <a:buClr>
          <a:schemeClr val="tx1"/>
        </a:buClr>
        <a:buChar char="•"/>
        <a:defRPr sz="1600">
          <a:solidFill>
            <a:schemeClr val="tx1"/>
          </a:solidFill>
          <a:latin typeface="+mn-lt"/>
          <a:cs typeface="+mn-cs"/>
        </a:defRPr>
      </a:lvl4pPr>
      <a:lvl5pPr marL="2057400" indent="-228600" algn="l" rtl="0" fontAlgn="base">
        <a:spcBef>
          <a:spcPct val="20000"/>
        </a:spcBef>
        <a:spcAft>
          <a:spcPct val="0"/>
        </a:spcAft>
        <a:buClr>
          <a:schemeClr val="tx1"/>
        </a:buClr>
        <a:buChar char="•"/>
        <a:defRPr sz="1600">
          <a:solidFill>
            <a:schemeClr val="tx1"/>
          </a:solidFill>
          <a:latin typeface="+mn-lt"/>
          <a:cs typeface="+mn-cs"/>
        </a:defRPr>
      </a:lvl5pPr>
      <a:lvl6pPr marL="2514600" indent="-228600" algn="l" rtl="0" fontAlgn="base">
        <a:spcBef>
          <a:spcPct val="20000"/>
        </a:spcBef>
        <a:spcAft>
          <a:spcPct val="0"/>
        </a:spcAft>
        <a:buClr>
          <a:schemeClr val="tx1"/>
        </a:buClr>
        <a:buChar char="•"/>
        <a:defRPr sz="1600">
          <a:solidFill>
            <a:schemeClr val="tx1"/>
          </a:solidFill>
          <a:latin typeface="+mn-lt"/>
          <a:cs typeface="+mn-cs"/>
        </a:defRPr>
      </a:lvl6pPr>
      <a:lvl7pPr marL="2971800" indent="-228600" algn="l" rtl="0" fontAlgn="base">
        <a:spcBef>
          <a:spcPct val="20000"/>
        </a:spcBef>
        <a:spcAft>
          <a:spcPct val="0"/>
        </a:spcAft>
        <a:buClr>
          <a:schemeClr val="tx1"/>
        </a:buClr>
        <a:buChar char="•"/>
        <a:defRPr sz="1600">
          <a:solidFill>
            <a:schemeClr val="tx1"/>
          </a:solidFill>
          <a:latin typeface="+mn-lt"/>
          <a:cs typeface="+mn-cs"/>
        </a:defRPr>
      </a:lvl7pPr>
      <a:lvl8pPr marL="3429000" indent="-228600" algn="l" rtl="0" fontAlgn="base">
        <a:spcBef>
          <a:spcPct val="20000"/>
        </a:spcBef>
        <a:spcAft>
          <a:spcPct val="0"/>
        </a:spcAft>
        <a:buClr>
          <a:schemeClr val="tx1"/>
        </a:buClr>
        <a:buChar char="•"/>
        <a:defRPr sz="1600">
          <a:solidFill>
            <a:schemeClr val="tx1"/>
          </a:solidFill>
          <a:latin typeface="+mn-lt"/>
          <a:cs typeface="+mn-cs"/>
        </a:defRPr>
      </a:lvl8pPr>
      <a:lvl9pPr marL="3886200" indent="-228600" algn="l" rtl="0" fontAlgn="base">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p:txBody>
          <a:bodyPr/>
          <a:lstStyle/>
          <a:p>
            <a:r>
              <a:rPr lang="en-US"/>
              <a:t>European Exploration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69641" name="Rectangle 9"/>
          <p:cNvSpPr>
            <a:spLocks noGrp="1" noChangeArrowheads="1"/>
          </p:cNvSpPr>
          <p:nvPr>
            <p:ph type="title"/>
          </p:nvPr>
        </p:nvSpPr>
        <p:spPr/>
        <p:txBody>
          <a:bodyPr/>
          <a:lstStyle/>
          <a:p>
            <a:r>
              <a:rPr lang="en-US"/>
              <a:t>European Reasons for Exploration</a:t>
            </a:r>
          </a:p>
        </p:txBody>
      </p:sp>
      <p:sp>
        <p:nvSpPr>
          <p:cNvPr id="69644" name="Rectangle 12"/>
          <p:cNvSpPr>
            <a:spLocks noGrp="1" noChangeArrowheads="1"/>
          </p:cNvSpPr>
          <p:nvPr>
            <p:ph type="body" sz="half" idx="1"/>
          </p:nvPr>
        </p:nvSpPr>
        <p:spPr/>
        <p:txBody>
          <a:bodyPr/>
          <a:lstStyle/>
          <a:p>
            <a:r>
              <a:rPr lang="en-US" sz="2000" dirty="0"/>
              <a:t>God – Many Europeans want to spread Christianity or be able to practice their religion freely.</a:t>
            </a:r>
          </a:p>
          <a:p>
            <a:r>
              <a:rPr lang="en-US" sz="2000" dirty="0"/>
              <a:t>Gold – Besides the gold, the </a:t>
            </a:r>
            <a:r>
              <a:rPr lang="en-US" sz="2000" dirty="0" smtClean="0"/>
              <a:t>Americas </a:t>
            </a:r>
            <a:r>
              <a:rPr lang="en-US" sz="2000" dirty="0"/>
              <a:t>offered many riches like silver, animal skins, food, and land.</a:t>
            </a:r>
          </a:p>
          <a:p>
            <a:r>
              <a:rPr lang="en-US" sz="2000" dirty="0"/>
              <a:t>Glory – The fame associated with being an explorer as well as the pride of claiming land for your country drew many as well.</a:t>
            </a:r>
          </a:p>
        </p:txBody>
      </p:sp>
      <p:pic>
        <p:nvPicPr>
          <p:cNvPr id="69646" name="Picture 14" descr="83entrance-c"/>
          <p:cNvPicPr>
            <a:picLocks noChangeAspect="1" noChangeArrowheads="1"/>
          </p:cNvPicPr>
          <p:nvPr/>
        </p:nvPicPr>
        <p:blipFill>
          <a:blip r:embed="rId3" cstate="print"/>
          <a:srcRect/>
          <a:stretch>
            <a:fillRect/>
          </a:stretch>
        </p:blipFill>
        <p:spPr bwMode="auto">
          <a:xfrm>
            <a:off x="5006181" y="1676400"/>
            <a:ext cx="3582988"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44">
                                            <p:txEl>
                                              <p:pRg st="0" end="0"/>
                                            </p:txEl>
                                          </p:spTgt>
                                        </p:tgtEl>
                                        <p:attrNameLst>
                                          <p:attrName>style.visibility</p:attrName>
                                        </p:attrNameLst>
                                      </p:cBhvr>
                                      <p:to>
                                        <p:strVal val="visible"/>
                                      </p:to>
                                    </p:set>
                                    <p:animEffect transition="in" filter="checkerboard(across)">
                                      <p:cBhvr>
                                        <p:cTn id="7" dur="500"/>
                                        <p:tgtEl>
                                          <p:spTgt spid="696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644">
                                            <p:txEl>
                                              <p:pRg st="1" end="1"/>
                                            </p:txEl>
                                          </p:spTgt>
                                        </p:tgtEl>
                                        <p:attrNameLst>
                                          <p:attrName>style.visibility</p:attrName>
                                        </p:attrNameLst>
                                      </p:cBhvr>
                                      <p:to>
                                        <p:strVal val="visible"/>
                                      </p:to>
                                    </p:set>
                                    <p:animEffect transition="in" filter="checkerboard(across)">
                                      <p:cBhvr>
                                        <p:cTn id="12" dur="500"/>
                                        <p:tgtEl>
                                          <p:spTgt spid="696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9644">
                                            <p:txEl>
                                              <p:pRg st="2" end="2"/>
                                            </p:txEl>
                                          </p:spTgt>
                                        </p:tgtEl>
                                        <p:attrNameLst>
                                          <p:attrName>style.visibility</p:attrName>
                                        </p:attrNameLst>
                                      </p:cBhvr>
                                      <p:to>
                                        <p:strVal val="visible"/>
                                      </p:to>
                                    </p:set>
                                    <p:animEffect transition="in" filter="checkerboard(across)">
                                      <p:cBhvr>
                                        <p:cTn id="17" dur="500"/>
                                        <p:tgtEl>
                                          <p:spTgt spid="696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www.floridabooks.net/catalog/images/ForGodGoldGlory.jpg"/>
          <p:cNvPicPr>
            <a:picLocks noChangeAspect="1" noChangeArrowheads="1"/>
          </p:cNvPicPr>
          <p:nvPr/>
        </p:nvPicPr>
        <p:blipFill>
          <a:blip r:embed="rId2" cstate="print"/>
          <a:srcRect/>
          <a:stretch>
            <a:fillRect/>
          </a:stretch>
        </p:blipFill>
        <p:spPr bwMode="auto">
          <a:xfrm>
            <a:off x="228600" y="228600"/>
            <a:ext cx="3581400" cy="3505200"/>
          </a:xfrm>
          <a:prstGeom prst="rect">
            <a:avLst/>
          </a:prstGeom>
          <a:noFill/>
        </p:spPr>
      </p:pic>
      <p:pic>
        <p:nvPicPr>
          <p:cNvPr id="31752" name="Picture 8" descr="http://images.faithclipart.com/images/3/f2926999aa/img_large_watermarked.jpg"/>
          <p:cNvPicPr>
            <a:picLocks noChangeAspect="1" noChangeArrowheads="1"/>
          </p:cNvPicPr>
          <p:nvPr/>
        </p:nvPicPr>
        <p:blipFill>
          <a:blip r:embed="rId3" cstate="print"/>
          <a:srcRect/>
          <a:stretch>
            <a:fillRect/>
          </a:stretch>
        </p:blipFill>
        <p:spPr bwMode="auto">
          <a:xfrm>
            <a:off x="0" y="4953762"/>
            <a:ext cx="1943100" cy="1904238"/>
          </a:xfrm>
          <a:prstGeom prst="rect">
            <a:avLst/>
          </a:prstGeom>
          <a:noFill/>
        </p:spPr>
      </p:pic>
      <p:pic>
        <p:nvPicPr>
          <p:cNvPr id="31754" name="Picture 10" descr="http://www.jewcy.com/files/images/god_farside.jpg"/>
          <p:cNvPicPr>
            <a:picLocks noChangeAspect="1" noChangeArrowheads="1"/>
          </p:cNvPicPr>
          <p:nvPr/>
        </p:nvPicPr>
        <p:blipFill>
          <a:blip r:embed="rId4" cstate="print"/>
          <a:srcRect/>
          <a:stretch>
            <a:fillRect/>
          </a:stretch>
        </p:blipFill>
        <p:spPr bwMode="auto">
          <a:xfrm>
            <a:off x="4808239" y="0"/>
            <a:ext cx="4335761" cy="5562600"/>
          </a:xfrm>
          <a:prstGeom prst="rect">
            <a:avLst/>
          </a:prstGeom>
          <a:noFill/>
        </p:spPr>
      </p:pic>
      <p:pic>
        <p:nvPicPr>
          <p:cNvPr id="31756" name="Picture 12" descr="http://beaut.ie/blog/wp-content/uploads/2008/07/gold-coins-images.jpeg"/>
          <p:cNvPicPr>
            <a:picLocks noChangeAspect="1" noChangeArrowheads="1"/>
          </p:cNvPicPr>
          <p:nvPr/>
        </p:nvPicPr>
        <p:blipFill>
          <a:blip r:embed="rId5" cstate="print"/>
          <a:srcRect/>
          <a:stretch>
            <a:fillRect/>
          </a:stretch>
        </p:blipFill>
        <p:spPr bwMode="auto">
          <a:xfrm>
            <a:off x="2133600" y="3962400"/>
            <a:ext cx="2476500" cy="2476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jamaicanjokes.com/pictures/20090630-columbus-lg.jpg"/>
          <p:cNvPicPr>
            <a:picLocks noChangeAspect="1" noChangeArrowheads="1"/>
          </p:cNvPicPr>
          <p:nvPr/>
        </p:nvPicPr>
        <p:blipFill>
          <a:blip r:embed="rId2" cstate="print"/>
          <a:srcRect/>
          <a:stretch>
            <a:fillRect/>
          </a:stretch>
        </p:blipFill>
        <p:spPr bwMode="auto">
          <a:xfrm>
            <a:off x="1771650" y="152400"/>
            <a:ext cx="5238750" cy="6572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lv.zcache.com/god_gold_and_glory_tshirt-p2356609756675030583g9u_400.jpg"/>
          <p:cNvPicPr>
            <a:picLocks noChangeAspect="1" noChangeArrowheads="1"/>
          </p:cNvPicPr>
          <p:nvPr/>
        </p:nvPicPr>
        <p:blipFill>
          <a:blip r:embed="rId2" cstate="print"/>
          <a:srcRect/>
          <a:stretch>
            <a:fillRect/>
          </a:stretch>
        </p:blipFill>
        <p:spPr bwMode="auto">
          <a:xfrm>
            <a:off x="1219200" y="76200"/>
            <a:ext cx="6781800" cy="6781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Rectangle 8"/>
          <p:cNvSpPr>
            <a:spLocks noGrp="1" noChangeArrowheads="1"/>
          </p:cNvSpPr>
          <p:nvPr>
            <p:ph type="title"/>
          </p:nvPr>
        </p:nvSpPr>
        <p:spPr/>
        <p:txBody>
          <a:bodyPr/>
          <a:lstStyle/>
          <a:p>
            <a:r>
              <a:rPr lang="en-US"/>
              <a:t>European Countries that Explore</a:t>
            </a:r>
          </a:p>
        </p:txBody>
      </p:sp>
      <p:sp>
        <p:nvSpPr>
          <p:cNvPr id="72707" name="Text Box 3"/>
          <p:cNvSpPr txBox="1">
            <a:spLocks noChangeArrowheads="1"/>
          </p:cNvSpPr>
          <p:nvPr/>
        </p:nvSpPr>
        <p:spPr bwMode="auto">
          <a:xfrm>
            <a:off x="457200" y="29718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72714" name="Rectangle 10"/>
          <p:cNvSpPr>
            <a:spLocks noGrp="1" noChangeArrowheads="1"/>
          </p:cNvSpPr>
          <p:nvPr>
            <p:ph type="body" sz="half" idx="1"/>
          </p:nvPr>
        </p:nvSpPr>
        <p:spPr/>
        <p:txBody>
          <a:bodyPr/>
          <a:lstStyle/>
          <a:p>
            <a:pPr>
              <a:lnSpc>
                <a:spcPct val="90000"/>
              </a:lnSpc>
            </a:pPr>
            <a:r>
              <a:rPr lang="en-US" sz="2000" dirty="0"/>
              <a:t>Spain leads the way and </a:t>
            </a:r>
            <a:r>
              <a:rPr lang="en-US" sz="2000" dirty="0" smtClean="0"/>
              <a:t>dominates </a:t>
            </a:r>
            <a:r>
              <a:rPr lang="en-US" sz="2000" dirty="0"/>
              <a:t>C</a:t>
            </a:r>
            <a:r>
              <a:rPr lang="en-US" sz="2000" dirty="0" smtClean="0"/>
              <a:t>entral </a:t>
            </a:r>
            <a:r>
              <a:rPr lang="en-US" sz="2000" dirty="0"/>
              <a:t>America by </a:t>
            </a:r>
            <a:r>
              <a:rPr lang="en-US" sz="2000" dirty="0" smtClean="0"/>
              <a:t>brutally claiming the Natives land </a:t>
            </a:r>
            <a:r>
              <a:rPr lang="en-US" sz="2000" dirty="0"/>
              <a:t>and taking their riches.</a:t>
            </a:r>
          </a:p>
          <a:p>
            <a:pPr>
              <a:lnSpc>
                <a:spcPct val="90000"/>
              </a:lnSpc>
            </a:pPr>
            <a:r>
              <a:rPr lang="en-US" sz="2000" dirty="0"/>
              <a:t>Portugal takes South America but with less brutality.</a:t>
            </a:r>
          </a:p>
          <a:p>
            <a:pPr>
              <a:lnSpc>
                <a:spcPct val="90000"/>
              </a:lnSpc>
            </a:pPr>
            <a:r>
              <a:rPr lang="en-US" sz="2000" dirty="0"/>
              <a:t>France and the Netherlands go to North America, but </a:t>
            </a:r>
            <a:r>
              <a:rPr lang="en-US" sz="2000" dirty="0" smtClean="0"/>
              <a:t>trade </a:t>
            </a:r>
            <a:r>
              <a:rPr lang="en-US" sz="2000" dirty="0"/>
              <a:t>with Natives and do not set up many settlements</a:t>
            </a:r>
            <a:r>
              <a:rPr lang="en-US" sz="2000" dirty="0" smtClean="0"/>
              <a:t>.</a:t>
            </a:r>
          </a:p>
          <a:p>
            <a:pPr>
              <a:lnSpc>
                <a:spcPct val="90000"/>
              </a:lnSpc>
            </a:pPr>
            <a:r>
              <a:rPr lang="en-US" sz="2000" dirty="0" smtClean="0"/>
              <a:t>England is the last to go, and struggles to find success</a:t>
            </a:r>
            <a:endParaRPr lang="en-US" sz="2000" dirty="0"/>
          </a:p>
        </p:txBody>
      </p:sp>
      <p:pic>
        <p:nvPicPr>
          <p:cNvPr id="72715" name="Picture 11" descr="sp-flag"/>
          <p:cNvPicPr>
            <a:picLocks noChangeAspect="1" noChangeArrowheads="1"/>
          </p:cNvPicPr>
          <p:nvPr/>
        </p:nvPicPr>
        <p:blipFill>
          <a:blip r:embed="rId3" cstate="print"/>
          <a:srcRect/>
          <a:stretch>
            <a:fillRect/>
          </a:stretch>
        </p:blipFill>
        <p:spPr bwMode="auto">
          <a:xfrm>
            <a:off x="5105400" y="1447800"/>
            <a:ext cx="1447800" cy="965200"/>
          </a:xfrm>
          <a:prstGeom prst="rect">
            <a:avLst/>
          </a:prstGeom>
          <a:noFill/>
        </p:spPr>
      </p:pic>
      <p:pic>
        <p:nvPicPr>
          <p:cNvPr id="72716" name="Picture 12" descr="po-flag"/>
          <p:cNvPicPr>
            <a:picLocks noChangeAspect="1" noChangeArrowheads="1"/>
          </p:cNvPicPr>
          <p:nvPr/>
        </p:nvPicPr>
        <p:blipFill>
          <a:blip r:embed="rId4" cstate="print"/>
          <a:srcRect/>
          <a:stretch>
            <a:fillRect/>
          </a:stretch>
        </p:blipFill>
        <p:spPr bwMode="auto">
          <a:xfrm>
            <a:off x="5105400" y="2819400"/>
            <a:ext cx="1447800" cy="914400"/>
          </a:xfrm>
          <a:prstGeom prst="rect">
            <a:avLst/>
          </a:prstGeom>
          <a:noFill/>
        </p:spPr>
      </p:pic>
      <p:pic>
        <p:nvPicPr>
          <p:cNvPr id="72717" name="Picture 13" descr="fr-flag"/>
          <p:cNvPicPr>
            <a:picLocks noChangeAspect="1" noChangeArrowheads="1"/>
          </p:cNvPicPr>
          <p:nvPr/>
        </p:nvPicPr>
        <p:blipFill>
          <a:blip r:embed="rId5" cstate="print"/>
          <a:srcRect/>
          <a:stretch>
            <a:fillRect/>
          </a:stretch>
        </p:blipFill>
        <p:spPr bwMode="auto">
          <a:xfrm>
            <a:off x="5105400" y="4038600"/>
            <a:ext cx="1447800" cy="914400"/>
          </a:xfrm>
          <a:prstGeom prst="rect">
            <a:avLst/>
          </a:prstGeom>
          <a:noFill/>
        </p:spPr>
      </p:pic>
      <p:pic>
        <p:nvPicPr>
          <p:cNvPr id="72718" name="Picture 14" descr="nl-flag"/>
          <p:cNvPicPr>
            <a:picLocks noChangeAspect="1" noChangeArrowheads="1"/>
          </p:cNvPicPr>
          <p:nvPr/>
        </p:nvPicPr>
        <p:blipFill>
          <a:blip r:embed="rId6" cstate="print"/>
          <a:srcRect/>
          <a:stretch>
            <a:fillRect/>
          </a:stretch>
        </p:blipFill>
        <p:spPr bwMode="auto">
          <a:xfrm>
            <a:off x="5105400" y="5257800"/>
            <a:ext cx="14478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14">
                                            <p:txEl>
                                              <p:pRg st="0" end="0"/>
                                            </p:txEl>
                                          </p:spTgt>
                                        </p:tgtEl>
                                        <p:attrNameLst>
                                          <p:attrName>style.visibility</p:attrName>
                                        </p:attrNameLst>
                                      </p:cBhvr>
                                      <p:to>
                                        <p:strVal val="visible"/>
                                      </p:to>
                                    </p:set>
                                    <p:animEffect transition="in" filter="checkerboard(across)">
                                      <p:cBhvr>
                                        <p:cTn id="7" dur="500"/>
                                        <p:tgtEl>
                                          <p:spTgt spid="727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2714">
                                            <p:txEl>
                                              <p:pRg st="1" end="1"/>
                                            </p:txEl>
                                          </p:spTgt>
                                        </p:tgtEl>
                                        <p:attrNameLst>
                                          <p:attrName>style.visibility</p:attrName>
                                        </p:attrNameLst>
                                      </p:cBhvr>
                                      <p:to>
                                        <p:strVal val="visible"/>
                                      </p:to>
                                    </p:set>
                                    <p:animEffect transition="in" filter="checkerboard(across)">
                                      <p:cBhvr>
                                        <p:cTn id="12" dur="500"/>
                                        <p:tgtEl>
                                          <p:spTgt spid="727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2714">
                                            <p:txEl>
                                              <p:pRg st="2" end="2"/>
                                            </p:txEl>
                                          </p:spTgt>
                                        </p:tgtEl>
                                        <p:attrNameLst>
                                          <p:attrName>style.visibility</p:attrName>
                                        </p:attrNameLst>
                                      </p:cBhvr>
                                      <p:to>
                                        <p:strVal val="visible"/>
                                      </p:to>
                                    </p:set>
                                    <p:animEffect transition="in" filter="checkerboard(across)">
                                      <p:cBhvr>
                                        <p:cTn id="17" dur="500"/>
                                        <p:tgtEl>
                                          <p:spTgt spid="727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2714">
                                            <p:txEl>
                                              <p:pRg st="3" end="3"/>
                                            </p:txEl>
                                          </p:spTgt>
                                        </p:tgtEl>
                                        <p:attrNameLst>
                                          <p:attrName>style.visibility</p:attrName>
                                        </p:attrNameLst>
                                      </p:cBhvr>
                                      <p:to>
                                        <p:strVal val="visible"/>
                                      </p:to>
                                    </p:set>
                                    <p:animEffect transition="in" filter="checkerboard(across)">
                                      <p:cBhvr>
                                        <p:cTn id="22" dur="500"/>
                                        <p:tgtEl>
                                          <p:spTgt spid="727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artoonstock.com/lowres/scr0081l.jpg"/>
          <p:cNvPicPr>
            <a:picLocks noChangeAspect="1" noChangeArrowheads="1"/>
          </p:cNvPicPr>
          <p:nvPr/>
        </p:nvPicPr>
        <p:blipFill>
          <a:blip r:embed="rId2" cstate="print"/>
          <a:srcRect/>
          <a:stretch>
            <a:fillRect/>
          </a:stretch>
        </p:blipFill>
        <p:spPr bwMode="auto">
          <a:xfrm>
            <a:off x="5334000" y="4476750"/>
            <a:ext cx="3810000" cy="2381250"/>
          </a:xfrm>
          <a:prstGeom prst="rect">
            <a:avLst/>
          </a:prstGeom>
          <a:noFill/>
        </p:spPr>
      </p:pic>
      <p:sp>
        <p:nvSpPr>
          <p:cNvPr id="110594" name="Rectangle 2"/>
          <p:cNvSpPr>
            <a:spLocks noGrp="1" noChangeArrowheads="1"/>
          </p:cNvSpPr>
          <p:nvPr>
            <p:ph type="title"/>
          </p:nvPr>
        </p:nvSpPr>
        <p:spPr>
          <a:xfrm>
            <a:off x="76200" y="-152400"/>
            <a:ext cx="7705725" cy="863600"/>
          </a:xfrm>
        </p:spPr>
        <p:txBody>
          <a:bodyPr/>
          <a:lstStyle/>
          <a:p>
            <a:r>
              <a:rPr lang="en-US"/>
              <a:t>Long Lasting Impacts</a:t>
            </a:r>
          </a:p>
        </p:txBody>
      </p:sp>
      <p:sp>
        <p:nvSpPr>
          <p:cNvPr id="110595" name="Rectangle 3"/>
          <p:cNvSpPr>
            <a:spLocks noGrp="1" noChangeArrowheads="1"/>
          </p:cNvSpPr>
          <p:nvPr>
            <p:ph type="body" idx="1"/>
          </p:nvPr>
        </p:nvSpPr>
        <p:spPr>
          <a:xfrm>
            <a:off x="76201" y="927100"/>
            <a:ext cx="6019800" cy="4895850"/>
          </a:xfrm>
        </p:spPr>
        <p:txBody>
          <a:bodyPr/>
          <a:lstStyle/>
          <a:p>
            <a:pPr>
              <a:lnSpc>
                <a:spcPct val="90000"/>
              </a:lnSpc>
            </a:pPr>
            <a:r>
              <a:rPr lang="en-US" sz="2000" b="1" dirty="0"/>
              <a:t>European countries take over the region completely, which leads to the following:</a:t>
            </a:r>
          </a:p>
          <a:p>
            <a:pPr>
              <a:lnSpc>
                <a:spcPct val="90000"/>
              </a:lnSpc>
              <a:buFont typeface="Wingdings" pitchFamily="2" charset="2"/>
              <a:buChar char="Ø"/>
            </a:pPr>
            <a:r>
              <a:rPr lang="en-US" sz="2000" dirty="0"/>
              <a:t>European countries become richer and more powerful, leading to them dominating world events for over 400 years</a:t>
            </a:r>
          </a:p>
          <a:p>
            <a:pPr>
              <a:lnSpc>
                <a:spcPct val="90000"/>
              </a:lnSpc>
              <a:buFont typeface="Wingdings" pitchFamily="2" charset="2"/>
              <a:buChar char="Ø"/>
            </a:pPr>
            <a:r>
              <a:rPr lang="en-US" sz="2000" dirty="0"/>
              <a:t>Native American populations are devastated by war and disease until near elimination.</a:t>
            </a:r>
          </a:p>
          <a:p>
            <a:pPr>
              <a:lnSpc>
                <a:spcPct val="90000"/>
              </a:lnSpc>
              <a:buFont typeface="Wingdings" pitchFamily="2" charset="2"/>
              <a:buChar char="Ø"/>
            </a:pPr>
            <a:r>
              <a:rPr lang="en-US" sz="2000" dirty="0"/>
              <a:t>Slaves are brought in from Africa to do manual labor with no hope for freedom.  African slaves will be used for 250 years.</a:t>
            </a:r>
          </a:p>
          <a:p>
            <a:pPr>
              <a:lnSpc>
                <a:spcPct val="90000"/>
              </a:lnSpc>
              <a:buFont typeface="Wingdings" pitchFamily="2" charset="2"/>
              <a:buChar char="Ø"/>
            </a:pPr>
            <a:r>
              <a:rPr lang="en-US" sz="2000" dirty="0"/>
              <a:t>Wars for land, wealth and freedom between these countries, their colonies, and their people will last for 400 years.</a:t>
            </a:r>
          </a:p>
          <a:p>
            <a:pPr>
              <a:lnSpc>
                <a:spcPct val="90000"/>
              </a:lnSpc>
              <a:buFont typeface="Wingdings" pitchFamily="2" charset="2"/>
              <a:buChar char="Ø"/>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checkerboard(across)">
                                      <p:cBhvr>
                                        <p:cTn id="7" dur="5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checkerboard(across)">
                                      <p:cBhvr>
                                        <p:cTn id="12" dur="5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checkerboard(across)">
                                      <p:cBhvr>
                                        <p:cTn id="17" dur="500"/>
                                        <p:tgtEl>
                                          <p:spTgt spid="1105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checkerboard(across)">
                                      <p:cBhvr>
                                        <p:cTn id="22" dur="500"/>
                                        <p:tgtEl>
                                          <p:spTgt spid="1105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animEffect transition="in" filter="checkerboard(across)">
                                      <p:cBhvr>
                                        <p:cTn id="27" dur="5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Aharoni" pitchFamily="2" charset="-79"/>
                <a:cs typeface="Aharoni" pitchFamily="2" charset="-79"/>
              </a:rPr>
              <a:t>Your Interpretation</a:t>
            </a:r>
            <a:endParaRPr lang="en-US" sz="5400" dirty="0">
              <a:latin typeface="Aharoni" pitchFamily="2" charset="-79"/>
              <a:cs typeface="Aharoni" pitchFamily="2" charset="-79"/>
            </a:endParaRPr>
          </a:p>
        </p:txBody>
      </p:sp>
      <p:sp>
        <p:nvSpPr>
          <p:cNvPr id="3" name="Content Placeholder 2"/>
          <p:cNvSpPr>
            <a:spLocks noGrp="1"/>
          </p:cNvSpPr>
          <p:nvPr>
            <p:ph idx="1"/>
          </p:nvPr>
        </p:nvSpPr>
        <p:spPr>
          <a:xfrm>
            <a:off x="381000" y="1304925"/>
            <a:ext cx="8367713" cy="4895850"/>
          </a:xfrm>
        </p:spPr>
        <p:txBody>
          <a:bodyPr/>
          <a:lstStyle/>
          <a:p>
            <a:r>
              <a:rPr lang="en-US" dirty="0" smtClean="0"/>
              <a:t>Now in your notebook give your interpretation or personal response.  Choose </a:t>
            </a:r>
            <a:r>
              <a:rPr lang="en-US" b="1" u="sng" dirty="0" smtClean="0"/>
              <a:t>ONE</a:t>
            </a:r>
            <a:r>
              <a:rPr lang="en-US" dirty="0" smtClean="0"/>
              <a:t> of the following</a:t>
            </a:r>
          </a:p>
          <a:p>
            <a:pPr>
              <a:buNone/>
            </a:pPr>
            <a:endParaRPr lang="en-US" dirty="0" smtClean="0"/>
          </a:p>
          <a:p>
            <a:r>
              <a:rPr lang="en-US" dirty="0" smtClean="0"/>
              <a:t>You can write a paragraph summary in your own words</a:t>
            </a:r>
          </a:p>
          <a:p>
            <a:r>
              <a:rPr lang="en-US" dirty="0" smtClean="0"/>
              <a:t>Write a poem or personal response (your thoughts and opinion)</a:t>
            </a:r>
          </a:p>
          <a:p>
            <a:r>
              <a:rPr lang="en-US" dirty="0" smtClean="0"/>
              <a:t>Draw a picture of an event, person, or place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tbyrnes.com/cartoons/cartoon.img/columbus.jpg"/>
          <p:cNvPicPr>
            <a:picLocks noChangeAspect="1" noChangeArrowheads="1"/>
          </p:cNvPicPr>
          <p:nvPr/>
        </p:nvPicPr>
        <p:blipFill>
          <a:blip r:embed="rId2" cstate="print"/>
          <a:srcRect/>
          <a:stretch>
            <a:fillRect/>
          </a:stretch>
        </p:blipFill>
        <p:spPr bwMode="auto">
          <a:xfrm>
            <a:off x="762000" y="228600"/>
            <a:ext cx="7696200" cy="647894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0" name="Rectangle 12"/>
          <p:cNvSpPr>
            <a:spLocks noGrp="1" noChangeArrowheads="1"/>
          </p:cNvSpPr>
          <p:nvPr>
            <p:ph type="title"/>
          </p:nvPr>
        </p:nvSpPr>
        <p:spPr/>
        <p:txBody>
          <a:bodyPr/>
          <a:lstStyle/>
          <a:p>
            <a:r>
              <a:rPr lang="en-US"/>
              <a:t>Europeans Arrive</a:t>
            </a:r>
          </a:p>
        </p:txBody>
      </p:sp>
      <p:sp>
        <p:nvSpPr>
          <p:cNvPr id="68623" name="Rectangle 15"/>
          <p:cNvSpPr>
            <a:spLocks noGrp="1" noChangeArrowheads="1"/>
          </p:cNvSpPr>
          <p:nvPr>
            <p:ph type="body" sz="half" idx="1"/>
          </p:nvPr>
        </p:nvSpPr>
        <p:spPr/>
        <p:txBody>
          <a:bodyPr/>
          <a:lstStyle/>
          <a:p>
            <a:r>
              <a:rPr lang="en-US" sz="2000"/>
              <a:t>In 1492, Columbus sets sail to find a western passage to Asia. </a:t>
            </a:r>
          </a:p>
          <a:p>
            <a:r>
              <a:rPr lang="en-US" sz="2000"/>
              <a:t>He lands on an island that he thinks is the West Indies, but in fact, it was a “New World”.</a:t>
            </a:r>
          </a:p>
          <a:p>
            <a:r>
              <a:rPr lang="en-US" sz="2000"/>
              <a:t>Europeans had probably been here before, but this time, they will continue to come back.</a:t>
            </a:r>
          </a:p>
          <a:p>
            <a:r>
              <a:rPr lang="en-US" sz="2000"/>
              <a:t>From 1492 to 1700, millions of Europeans flood the Americas, and dominate the hemisphere.</a:t>
            </a:r>
          </a:p>
          <a:p>
            <a:endParaRPr lang="en-US" sz="2000"/>
          </a:p>
        </p:txBody>
      </p:sp>
      <p:pic>
        <p:nvPicPr>
          <p:cNvPr id="68627" name="Picture 19" descr="T790863A"/>
          <p:cNvPicPr>
            <a:picLocks noChangeAspect="1" noChangeArrowheads="1"/>
          </p:cNvPicPr>
          <p:nvPr/>
        </p:nvPicPr>
        <p:blipFill>
          <a:blip r:embed="rId3" cstate="print"/>
          <a:srcRect/>
          <a:stretch>
            <a:fillRect/>
          </a:stretch>
        </p:blipFill>
        <p:spPr bwMode="auto">
          <a:xfrm>
            <a:off x="5105400" y="1828800"/>
            <a:ext cx="3733800" cy="3878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23">
                                            <p:txEl>
                                              <p:pRg st="0" end="0"/>
                                            </p:txEl>
                                          </p:spTgt>
                                        </p:tgtEl>
                                        <p:attrNameLst>
                                          <p:attrName>style.visibility</p:attrName>
                                        </p:attrNameLst>
                                      </p:cBhvr>
                                      <p:to>
                                        <p:strVal val="visible"/>
                                      </p:to>
                                    </p:set>
                                    <p:animEffect transition="in" filter="checkerboard(across)">
                                      <p:cBhvr>
                                        <p:cTn id="7" dur="500"/>
                                        <p:tgtEl>
                                          <p:spTgt spid="686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623">
                                            <p:txEl>
                                              <p:pRg st="1" end="1"/>
                                            </p:txEl>
                                          </p:spTgt>
                                        </p:tgtEl>
                                        <p:attrNameLst>
                                          <p:attrName>style.visibility</p:attrName>
                                        </p:attrNameLst>
                                      </p:cBhvr>
                                      <p:to>
                                        <p:strVal val="visible"/>
                                      </p:to>
                                    </p:set>
                                    <p:animEffect transition="in" filter="checkerboard(across)">
                                      <p:cBhvr>
                                        <p:cTn id="12" dur="500"/>
                                        <p:tgtEl>
                                          <p:spTgt spid="686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8623">
                                            <p:txEl>
                                              <p:pRg st="2" end="2"/>
                                            </p:txEl>
                                          </p:spTgt>
                                        </p:tgtEl>
                                        <p:attrNameLst>
                                          <p:attrName>style.visibility</p:attrName>
                                        </p:attrNameLst>
                                      </p:cBhvr>
                                      <p:to>
                                        <p:strVal val="visible"/>
                                      </p:to>
                                    </p:set>
                                    <p:animEffect transition="in" filter="checkerboard(across)">
                                      <p:cBhvr>
                                        <p:cTn id="17" dur="500"/>
                                        <p:tgtEl>
                                          <p:spTgt spid="686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8623">
                                            <p:txEl>
                                              <p:pRg st="3" end="3"/>
                                            </p:txEl>
                                          </p:spTgt>
                                        </p:tgtEl>
                                        <p:attrNameLst>
                                          <p:attrName>style.visibility</p:attrName>
                                        </p:attrNameLst>
                                      </p:cBhvr>
                                      <p:to>
                                        <p:strVal val="visible"/>
                                      </p:to>
                                    </p:set>
                                    <p:animEffect transition="in" filter="checkerboard(across)">
                                      <p:cBhvr>
                                        <p:cTn id="22" dur="500"/>
                                        <p:tgtEl>
                                          <p:spTgt spid="686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offthemarkcartoons.com/cartoons/2008-10-13.gif"/>
          <p:cNvPicPr>
            <a:picLocks noChangeAspect="1" noChangeArrowheads="1"/>
          </p:cNvPicPr>
          <p:nvPr/>
        </p:nvPicPr>
        <p:blipFill>
          <a:blip r:embed="rId2" cstate="print"/>
          <a:srcRect/>
          <a:stretch>
            <a:fillRect/>
          </a:stretch>
        </p:blipFill>
        <p:spPr bwMode="auto">
          <a:xfrm>
            <a:off x="2438400" y="533400"/>
            <a:ext cx="4572000" cy="6096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descr="http://www.offthemarkcartoons.com/cartoons/1999-10-11.gif"/>
          <p:cNvPicPr>
            <a:picLocks noChangeAspect="1" noChangeArrowheads="1"/>
          </p:cNvPicPr>
          <p:nvPr/>
        </p:nvPicPr>
        <p:blipFill>
          <a:blip r:embed="rId2" cstate="print"/>
          <a:srcRect/>
          <a:stretch>
            <a:fillRect/>
          </a:stretch>
        </p:blipFill>
        <p:spPr bwMode="auto">
          <a:xfrm>
            <a:off x="228600" y="3505200"/>
            <a:ext cx="2286000" cy="3048000"/>
          </a:xfrm>
          <a:prstGeom prst="rect">
            <a:avLst/>
          </a:prstGeom>
          <a:noFill/>
        </p:spPr>
      </p:pic>
      <p:pic>
        <p:nvPicPr>
          <p:cNvPr id="3" name="Picture 6" descr="http://www.enchantedlearning.com/explorers/gifs/Erikssonmap.GIF"/>
          <p:cNvPicPr>
            <a:picLocks noChangeAspect="1" noChangeArrowheads="1"/>
          </p:cNvPicPr>
          <p:nvPr/>
        </p:nvPicPr>
        <p:blipFill>
          <a:blip r:embed="rId3" cstate="print"/>
          <a:srcRect/>
          <a:stretch>
            <a:fillRect/>
          </a:stretch>
        </p:blipFill>
        <p:spPr bwMode="auto">
          <a:xfrm>
            <a:off x="2667001" y="3126911"/>
            <a:ext cx="6477000" cy="3731090"/>
          </a:xfrm>
          <a:prstGeom prst="rect">
            <a:avLst/>
          </a:prstGeom>
          <a:noFill/>
        </p:spPr>
      </p:pic>
      <p:sp>
        <p:nvSpPr>
          <p:cNvPr id="6" name="TextBox 5"/>
          <p:cNvSpPr txBox="1"/>
          <p:nvPr/>
        </p:nvSpPr>
        <p:spPr>
          <a:xfrm>
            <a:off x="228600" y="381000"/>
            <a:ext cx="8686800" cy="2677656"/>
          </a:xfrm>
          <a:prstGeom prst="rect">
            <a:avLst/>
          </a:prstGeom>
          <a:noFill/>
        </p:spPr>
        <p:txBody>
          <a:bodyPr wrap="square" rtlCol="0">
            <a:spAutoFit/>
          </a:bodyPr>
          <a:lstStyle/>
          <a:p>
            <a:r>
              <a:rPr lang="en-US" b="1" dirty="0" smtClean="0"/>
              <a:t>Leif Ericsson (also spelled Eriksson) the Lucky (980?-1020?) was a Viking (Norse) explorer who was possibly the first European to sail to North America. Leif sailed north from the southern tip of Greenland, then went south along the coast of Baffin Island down to Labrador, and then landed in what is now called Newfoundland (which he called Vinland). Ericsson sailed around the year 1000.</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7652" name="Picture 4" descr="A tourist visits a model of a Medieval Chinese junk during the 600th anniversary celebration of Zhang He's famous voyages."/>
          <p:cNvPicPr>
            <a:picLocks noChangeAspect="1" noChangeArrowheads="1"/>
          </p:cNvPicPr>
          <p:nvPr/>
        </p:nvPicPr>
        <p:blipFill>
          <a:blip r:embed="rId2" cstate="print"/>
          <a:srcRect/>
          <a:stretch>
            <a:fillRect/>
          </a:stretch>
        </p:blipFill>
        <p:spPr bwMode="auto">
          <a:xfrm>
            <a:off x="4648200" y="2093214"/>
            <a:ext cx="4114800" cy="2602612"/>
          </a:xfrm>
          <a:prstGeom prst="rect">
            <a:avLst/>
          </a:prstGeom>
          <a:noFill/>
        </p:spPr>
      </p:pic>
      <p:sp>
        <p:nvSpPr>
          <p:cNvPr id="4" name="TextBox 3"/>
          <p:cNvSpPr txBox="1"/>
          <p:nvPr/>
        </p:nvSpPr>
        <p:spPr>
          <a:xfrm>
            <a:off x="0" y="76200"/>
            <a:ext cx="9067800" cy="1785104"/>
          </a:xfrm>
          <a:prstGeom prst="rect">
            <a:avLst/>
          </a:prstGeom>
          <a:noFill/>
        </p:spPr>
        <p:txBody>
          <a:bodyPr wrap="square" rtlCol="0">
            <a:spAutoFit/>
          </a:bodyPr>
          <a:lstStyle/>
          <a:p>
            <a:r>
              <a:rPr lang="en-US" sz="2200" b="1" dirty="0" smtClean="0"/>
              <a:t>1421 Theory</a:t>
            </a:r>
          </a:p>
          <a:p>
            <a:r>
              <a:rPr lang="en-US" sz="2200" dirty="0" smtClean="0"/>
              <a:t>In his bestselling book, "1421: The Year China Discovered America," British amateur historian Gavin </a:t>
            </a:r>
            <a:r>
              <a:rPr lang="en-US" sz="2200" dirty="0" err="1" smtClean="0"/>
              <a:t>Menzies</a:t>
            </a:r>
            <a:r>
              <a:rPr lang="en-US" sz="2200" dirty="0" smtClean="0"/>
              <a:t> turns the story of the Europeans' discovery of America on its ear with a startling idea: Chinese sailors beat Christopher Columbus to the Americas by more than 70 years</a:t>
            </a:r>
            <a:endParaRPr lang="en-US" sz="2200" dirty="0"/>
          </a:p>
        </p:txBody>
      </p:sp>
      <p:sp>
        <p:nvSpPr>
          <p:cNvPr id="5" name="TextBox 4"/>
          <p:cNvSpPr txBox="1"/>
          <p:nvPr/>
        </p:nvSpPr>
        <p:spPr>
          <a:xfrm>
            <a:off x="0" y="4795897"/>
            <a:ext cx="9144000" cy="2062103"/>
          </a:xfrm>
          <a:prstGeom prst="rect">
            <a:avLst/>
          </a:prstGeom>
          <a:noFill/>
        </p:spPr>
        <p:txBody>
          <a:bodyPr wrap="square" rtlCol="0">
            <a:spAutoFit/>
          </a:bodyPr>
          <a:lstStyle/>
          <a:p>
            <a:r>
              <a:rPr lang="en-US" sz="1600" dirty="0" smtClean="0"/>
              <a:t>Ancient Chinese maps of North America and shipwrecks found of  Chinese Junks (ships) of that era have been found off the coast of California. Native American legends tell of Chinese visitors.</a:t>
            </a:r>
          </a:p>
          <a:p>
            <a:endParaRPr lang="en-US" sz="1600" dirty="0" smtClean="0"/>
          </a:p>
          <a:p>
            <a:r>
              <a:rPr lang="en-US" sz="1600" dirty="0" smtClean="0"/>
              <a:t> In the Pacific Northwest of the present-day United States, investigations at eight different sites have uncovered Chinese coins.</a:t>
            </a:r>
          </a:p>
          <a:p>
            <a:endParaRPr lang="en-US" sz="1600" dirty="0" smtClean="0"/>
          </a:p>
          <a:p>
            <a:r>
              <a:rPr lang="en-US" sz="1600" dirty="0" smtClean="0"/>
              <a:t> A garment from the Nez Perce tribe of present-day Idaho that's dated at over 300 years old has woven ornaments into it that are believed to be Chinese beads. </a:t>
            </a:r>
            <a:endParaRPr lang="en-US" sz="1600" dirty="0"/>
          </a:p>
        </p:txBody>
      </p:sp>
      <p:pic>
        <p:nvPicPr>
          <p:cNvPr id="27656" name="Picture 8" descr="http://upload.wikimedia.org/wikipedia/commons/5/54/ChineseJunkKeying.jpg"/>
          <p:cNvPicPr>
            <a:picLocks noChangeAspect="1" noChangeArrowheads="1"/>
          </p:cNvPicPr>
          <p:nvPr/>
        </p:nvPicPr>
        <p:blipFill>
          <a:blip r:embed="rId3" cstate="print"/>
          <a:srcRect/>
          <a:stretch>
            <a:fillRect/>
          </a:stretch>
        </p:blipFill>
        <p:spPr bwMode="auto">
          <a:xfrm>
            <a:off x="381000" y="2057399"/>
            <a:ext cx="3505200" cy="276358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hilaryshepherd.com/rantsnraves/wp-content/uploads/2008/10/columbus-cartoon.jpg"/>
          <p:cNvPicPr>
            <a:picLocks noChangeAspect="1" noChangeArrowheads="1"/>
          </p:cNvPicPr>
          <p:nvPr/>
        </p:nvPicPr>
        <p:blipFill>
          <a:blip r:embed="rId2" cstate="print"/>
          <a:srcRect/>
          <a:stretch>
            <a:fillRect/>
          </a:stretch>
        </p:blipFill>
        <p:spPr bwMode="auto">
          <a:xfrm>
            <a:off x="304800" y="533400"/>
            <a:ext cx="8229600" cy="61927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lstStyle/>
          <a:p>
            <a:r>
              <a:rPr lang="en-US"/>
              <a:t>The New World</a:t>
            </a:r>
          </a:p>
        </p:txBody>
      </p:sp>
      <p:sp>
        <p:nvSpPr>
          <p:cNvPr id="107528" name="Rectangle 8"/>
          <p:cNvSpPr>
            <a:spLocks noGrp="1" noChangeArrowheads="1"/>
          </p:cNvSpPr>
          <p:nvPr>
            <p:ph type="body" idx="1"/>
          </p:nvPr>
        </p:nvSpPr>
        <p:spPr>
          <a:xfrm>
            <a:off x="1042988" y="990600"/>
            <a:ext cx="7705725" cy="4895850"/>
          </a:xfrm>
        </p:spPr>
        <p:txBody>
          <a:bodyPr/>
          <a:lstStyle/>
          <a:p>
            <a:r>
              <a:rPr lang="en-US" dirty="0"/>
              <a:t>Europeans crossed the Atlantic Ocean to reach the Americas.  The reason it was called the New World is because there had been no record of contact between the rest of the world and this place.</a:t>
            </a:r>
          </a:p>
        </p:txBody>
      </p:sp>
      <p:pic>
        <p:nvPicPr>
          <p:cNvPr id="107527" name="Picture 7" descr="world"/>
          <p:cNvPicPr>
            <a:picLocks noGrp="1" noChangeAspect="1" noChangeArrowheads="1"/>
          </p:cNvPicPr>
          <p:nvPr>
            <p:ph sz="half" idx="4294967295"/>
          </p:nvPr>
        </p:nvPicPr>
        <p:blipFill>
          <a:blip r:embed="rId2" cstate="print"/>
          <a:srcRect/>
          <a:stretch>
            <a:fillRect/>
          </a:stretch>
        </p:blipFill>
        <p:spPr>
          <a:xfrm>
            <a:off x="990600" y="2590800"/>
            <a:ext cx="7224713" cy="41735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7528">
                                            <p:txEl>
                                              <p:pRg st="0" end="0"/>
                                            </p:txEl>
                                          </p:spTgt>
                                        </p:tgtEl>
                                        <p:attrNameLst>
                                          <p:attrName>style.visibility</p:attrName>
                                        </p:attrNameLst>
                                      </p:cBhvr>
                                      <p:to>
                                        <p:strVal val="visible"/>
                                      </p:to>
                                    </p:set>
                                    <p:animEffect transition="in" filter="checkerboard(across)">
                                      <p:cBhvr>
                                        <p:cTn id="7" dur="500"/>
                                        <p:tgtEl>
                                          <p:spTgt spid="1075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glogster.com/media/3/6/71/89/6718995.jpg"/>
          <p:cNvPicPr>
            <a:picLocks noChangeAspect="1" noChangeArrowheads="1"/>
          </p:cNvPicPr>
          <p:nvPr/>
        </p:nvPicPr>
        <p:blipFill>
          <a:blip r:embed="rId2" cstate="print"/>
          <a:srcRect/>
          <a:stretch>
            <a:fillRect/>
          </a:stretch>
        </p:blipFill>
        <p:spPr bwMode="auto">
          <a:xfrm>
            <a:off x="990600" y="304800"/>
            <a:ext cx="7239000" cy="636862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for report on country">
  <a:themeElements>
    <a:clrScheme name="Presentation for report on country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Presentation for report on country">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Presentation for report on country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Presentation for report on country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Presentation for report on country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Presentation for report on country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Presentation for report on country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Presentation for report on country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Presentation for report on country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Presentation for report on country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report on country</Template>
  <TotalTime>317</TotalTime>
  <Words>647</Words>
  <Application>Microsoft Office PowerPoint</Application>
  <PresentationFormat>On-screen Show (4:3)</PresentationFormat>
  <Paragraphs>43</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 for report on country</vt:lpstr>
      <vt:lpstr>European Exploration</vt:lpstr>
      <vt:lpstr>PowerPoint Presentation</vt:lpstr>
      <vt:lpstr>Europeans Arrive</vt:lpstr>
      <vt:lpstr>PowerPoint Presentation</vt:lpstr>
      <vt:lpstr>PowerPoint Presentation</vt:lpstr>
      <vt:lpstr>PowerPoint Presentation</vt:lpstr>
      <vt:lpstr>PowerPoint Presentation</vt:lpstr>
      <vt:lpstr>The New World</vt:lpstr>
      <vt:lpstr>PowerPoint Presentation</vt:lpstr>
      <vt:lpstr>European Reasons for Exploration</vt:lpstr>
      <vt:lpstr>PowerPoint Presentation</vt:lpstr>
      <vt:lpstr>PowerPoint Presentation</vt:lpstr>
      <vt:lpstr>PowerPoint Presentation</vt:lpstr>
      <vt:lpstr>European Countries that Explore</vt:lpstr>
      <vt:lpstr>Long Lasting Impacts</vt:lpstr>
      <vt:lpstr>Your Interpretation</vt:lpstr>
    </vt:vector>
  </TitlesOfParts>
  <Manager/>
  <Company>RCISD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Exploration</dc:title>
  <dc:subject/>
  <dc:creator>Teacher</dc:creator>
  <cp:keywords/>
  <dc:description/>
  <cp:lastModifiedBy>Robert C Brown</cp:lastModifiedBy>
  <cp:revision>30</cp:revision>
  <cp:lastPrinted>1601-01-01T00:00:00Z</cp:lastPrinted>
  <dcterms:created xsi:type="dcterms:W3CDTF">2007-05-21T18:59:14Z</dcterms:created>
  <dcterms:modified xsi:type="dcterms:W3CDTF">2012-05-21T15:12:52Z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TC010183711033</vt:lpwstr>
  </property>
</Properties>
</file>