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mp4" ContentType="video/mp4"/>
  <Default Extension="rels" ContentType="application/vnd.openxmlformats-package.relationships+xml"/>
  <Default Extension="wdp" ContentType="image/vnd.ms-photo"/>
  <Default Extension="mov" ContentType="video/quicktime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75" r:id="rId3"/>
    <p:sldId id="271" r:id="rId4"/>
    <p:sldId id="272" r:id="rId5"/>
    <p:sldId id="260" r:id="rId6"/>
    <p:sldId id="258" r:id="rId7"/>
    <p:sldId id="261" r:id="rId8"/>
    <p:sldId id="263" r:id="rId9"/>
    <p:sldId id="264" r:id="rId10"/>
    <p:sldId id="262" r:id="rId11"/>
    <p:sldId id="259" r:id="rId12"/>
    <p:sldId id="273" r:id="rId13"/>
    <p:sldId id="267" r:id="rId14"/>
    <p:sldId id="268" r:id="rId15"/>
    <p:sldId id="269" r:id="rId16"/>
    <p:sldId id="270" r:id="rId17"/>
    <p:sldId id="274" r:id="rId18"/>
  </p:sldIdLst>
  <p:sldSz cx="43891200" cy="329184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8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8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8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8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8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8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8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8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86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68">
          <p15:clr>
            <a:srgbClr val="A4A3A4"/>
          </p15:clr>
        </p15:guide>
        <p15:guide id="2" pos="1382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showAnimation="0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003A"/>
    <a:srgbClr val="1D0066"/>
    <a:srgbClr val="FF9900"/>
    <a:srgbClr val="990033"/>
    <a:srgbClr val="FFFF66"/>
    <a:srgbClr val="FFFF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9222" autoAdjust="0"/>
    <p:restoredTop sz="88267" autoAdjust="0"/>
  </p:normalViewPr>
  <p:slideViewPr>
    <p:cSldViewPr snapToGrid="0">
      <p:cViewPr>
        <p:scale>
          <a:sx n="17" d="100"/>
          <a:sy n="17" d="100"/>
        </p:scale>
        <p:origin x="1936" y="224"/>
      </p:cViewPr>
      <p:guideLst>
        <p:guide orient="horz" pos="10368"/>
        <p:guide pos="1382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C47A4C33-D3D9-4855-98B9-82468428CB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7031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66BA0CA-7E7E-40F0-96A2-74FE6EE1A5BD}" type="slidenum">
              <a:rPr lang="en-US" sz="1200" smtClean="0"/>
              <a:pPr eaLnBrk="1" hangingPunct="1"/>
              <a:t>1</a:t>
            </a:fld>
            <a:endParaRPr lang="en-US" sz="1200" smtClean="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UNDERGRAD</a:t>
            </a:r>
          </a:p>
          <a:p>
            <a:pPr eaLnBrk="1" hangingPunct="1"/>
            <a:r>
              <a:rPr lang="en-US" dirty="0" smtClean="0">
                <a:latin typeface="Arial" charset="0"/>
              </a:rPr>
              <a:t>NAMES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smtClean="0">
                <a:latin typeface="Arial" charset="0"/>
              </a:rPr>
              <a:t>+ INSTITUTIONS</a:t>
            </a:r>
            <a:endParaRPr lang="en-US" dirty="0" smtClean="0">
              <a:latin typeface="Arial" charset="0"/>
            </a:endParaRPr>
          </a:p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878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66BA0CA-7E7E-40F0-96A2-74FE6EE1A5BD}" type="slidenum">
              <a:rPr lang="en-US" sz="1200" smtClean="0"/>
              <a:pPr eaLnBrk="1" hangingPunct="1"/>
              <a:t>10</a:t>
            </a:fld>
            <a:endParaRPr lang="en-US" sz="1200" smtClean="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RESULTS:</a:t>
            </a:r>
            <a:r>
              <a:rPr lang="en-US" baseline="0" dirty="0" smtClean="0">
                <a:latin typeface="Arial" charset="0"/>
              </a:rPr>
              <a:t> PLEASED</a:t>
            </a:r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731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66BA0CA-7E7E-40F0-96A2-74FE6EE1A5BD}" type="slidenum">
              <a:rPr lang="en-US" sz="1200" smtClean="0"/>
              <a:pPr eaLnBrk="1" hangingPunct="1"/>
              <a:t>11</a:t>
            </a:fld>
            <a:endParaRPr lang="en-US" sz="1200" smtClean="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LOG LOG, EXPLAIN AXES</a:t>
            </a:r>
          </a:p>
          <a:p>
            <a:pPr eaLnBrk="1" hangingPunct="1"/>
            <a:r>
              <a:rPr lang="en-US" dirty="0" smtClean="0">
                <a:latin typeface="Arial" charset="0"/>
              </a:rPr>
              <a:t>Disclaimer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smtClean="0">
                <a:latin typeface="Arial" charset="0"/>
              </a:rPr>
              <a:t>re: </a:t>
            </a:r>
            <a:r>
              <a:rPr lang="en-US" baseline="0" dirty="0" err="1" smtClean="0">
                <a:latin typeface="Arial" charset="0"/>
              </a:rPr>
              <a:t>redenning</a:t>
            </a:r>
            <a:r>
              <a:rPr lang="en-US" baseline="0" dirty="0" smtClean="0">
                <a:latin typeface="Arial" charset="0"/>
              </a:rPr>
              <a:t>, all sky survey, </a:t>
            </a:r>
            <a:r>
              <a:rPr lang="en-US" baseline="0" dirty="0" err="1" smtClean="0">
                <a:latin typeface="Arial" charset="0"/>
              </a:rPr>
              <a:t>etc</a:t>
            </a:r>
            <a:endParaRPr lang="en-US" baseline="0" dirty="0" smtClean="0">
              <a:latin typeface="Arial" charset="0"/>
            </a:endParaRPr>
          </a:p>
          <a:p>
            <a:pPr eaLnBrk="1" hangingPunct="1"/>
            <a:r>
              <a:rPr lang="en-US" baseline="0" dirty="0" smtClean="0">
                <a:latin typeface="Arial" charset="0"/>
              </a:rPr>
              <a:t>Mention TESS and ecliptic pole</a:t>
            </a:r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9227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66BA0CA-7E7E-40F0-96A2-74FE6EE1A5BD}" type="slidenum">
              <a:rPr lang="en-US" sz="1200" smtClean="0"/>
              <a:pPr eaLnBrk="1" hangingPunct="1"/>
              <a:t>12</a:t>
            </a:fld>
            <a:endParaRPr lang="en-US" sz="1200" smtClean="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MENTION AJ ACCEPTANCE</a:t>
            </a:r>
            <a:endParaRPr lang="en-US" dirty="0" smtClean="0">
              <a:latin typeface="Arial" charset="0"/>
            </a:endParaRPr>
          </a:p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3738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66BA0CA-7E7E-40F0-96A2-74FE6EE1A5BD}" type="slidenum">
              <a:rPr lang="en-US" sz="1200" smtClean="0"/>
              <a:pPr eaLnBrk="1" hangingPunct="1"/>
              <a:t>13</a:t>
            </a:fld>
            <a:endParaRPr lang="en-US" sz="1200" smtClean="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Mention</a:t>
            </a:r>
            <a:r>
              <a:rPr lang="en-US" baseline="0" dirty="0" smtClean="0">
                <a:latin typeface="Arial" charset="0"/>
              </a:rPr>
              <a:t> 200K bug found with this method</a:t>
            </a:r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6287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66BA0CA-7E7E-40F0-96A2-74FE6EE1A5BD}" type="slidenum">
              <a:rPr lang="en-US" sz="1200" smtClean="0"/>
              <a:pPr eaLnBrk="1" hangingPunct="1"/>
              <a:t>14</a:t>
            </a:fld>
            <a:endParaRPr lang="en-US" sz="1200" smtClean="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2592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66BA0CA-7E7E-40F0-96A2-74FE6EE1A5BD}" type="slidenum">
              <a:rPr lang="en-US" sz="1200" smtClean="0"/>
              <a:pPr eaLnBrk="1" hangingPunct="1"/>
              <a:t>15</a:t>
            </a:fld>
            <a:endParaRPr lang="en-US" sz="1200" smtClean="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6309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66BA0CA-7E7E-40F0-96A2-74FE6EE1A5BD}" type="slidenum">
              <a:rPr lang="en-US" sz="1200" smtClean="0"/>
              <a:pPr eaLnBrk="1" hangingPunct="1"/>
              <a:t>16</a:t>
            </a:fld>
            <a:endParaRPr lang="en-US" sz="1200" smtClean="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3D view: eccentricity, variability, ?</a:t>
            </a:r>
          </a:p>
          <a:p>
            <a:pPr eaLnBrk="1" hangingPunct="1"/>
            <a:endParaRPr lang="en-US" dirty="0" smtClean="0">
              <a:latin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</a:rPr>
              <a:t>this method useful beyond</a:t>
            </a:r>
            <a:r>
              <a:rPr lang="en-US" baseline="0" dirty="0" smtClean="0">
                <a:latin typeface="Arial" charset="0"/>
              </a:rPr>
              <a:t> celesta (EDE comparisons)</a:t>
            </a:r>
          </a:p>
          <a:p>
            <a:pPr eaLnBrk="1" hangingPunct="1"/>
            <a:endParaRPr lang="en-US" dirty="0" smtClean="0">
              <a:latin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</a:rPr>
              <a:t>MENTION CELESTA.INFO</a:t>
            </a:r>
          </a:p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5676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66BA0CA-7E7E-40F0-96A2-74FE6EE1A5BD}" type="slidenum">
              <a:rPr lang="en-US" sz="1200" smtClean="0"/>
              <a:pPr eaLnBrk="1" hangingPunct="1"/>
              <a:t>17</a:t>
            </a:fld>
            <a:endParaRPr lang="en-US" sz="1200" smtClean="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98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66BA0CA-7E7E-40F0-96A2-74FE6EE1A5BD}" type="slidenum">
              <a:rPr lang="en-US" sz="1200" smtClean="0"/>
              <a:pPr eaLnBrk="1" hangingPunct="1"/>
              <a:t>2</a:t>
            </a:fld>
            <a:endParaRPr lang="en-US" sz="1200" smtClean="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UNDERGRAD</a:t>
            </a:r>
          </a:p>
          <a:p>
            <a:pPr eaLnBrk="1" hangingPunct="1"/>
            <a:r>
              <a:rPr lang="en-US" dirty="0" smtClean="0">
                <a:latin typeface="Arial" charset="0"/>
              </a:rPr>
              <a:t>NAMES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smtClean="0">
                <a:latin typeface="Arial" charset="0"/>
              </a:rPr>
              <a:t>+ INSTITUTIONS</a:t>
            </a:r>
            <a:endParaRPr lang="en-US" dirty="0" smtClean="0">
              <a:latin typeface="Arial" charset="0"/>
            </a:endParaRPr>
          </a:p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449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66BA0CA-7E7E-40F0-96A2-74FE6EE1A5BD}" type="slidenum">
              <a:rPr lang="en-US" sz="1200" smtClean="0"/>
              <a:pPr eaLnBrk="1" hangingPunct="1"/>
              <a:t>3</a:t>
            </a:fld>
            <a:endParaRPr lang="en-US" sz="1200" smtClean="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Discuss sources</a:t>
            </a:r>
          </a:p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773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66BA0CA-7E7E-40F0-96A2-74FE6EE1A5BD}" type="slidenum">
              <a:rPr lang="en-US" sz="1200" smtClean="0"/>
              <a:pPr eaLnBrk="1" hangingPunct="1"/>
              <a:t>4</a:t>
            </a:fld>
            <a:endParaRPr lang="en-US" sz="1200" smtClean="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POINT</a:t>
            </a:r>
            <a:r>
              <a:rPr lang="en-US" baseline="0" dirty="0" smtClean="0">
                <a:latin typeface="Arial" charset="0"/>
              </a:rPr>
              <a:t> OUT OBVIOUS CUTOFFS</a:t>
            </a:r>
            <a:endParaRPr lang="en-US" dirty="0" smtClean="0">
              <a:latin typeface="Arial" charset="0"/>
            </a:endParaRPr>
          </a:p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332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66BA0CA-7E7E-40F0-96A2-74FE6EE1A5BD}" type="slidenum">
              <a:rPr lang="en-US" sz="1200" smtClean="0"/>
              <a:pPr eaLnBrk="1" hangingPunct="1"/>
              <a:t>5</a:t>
            </a:fld>
            <a:endParaRPr lang="en-US" sz="1200" smtClean="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TEFF: Low-T gone because of giants cut;</a:t>
            </a:r>
            <a:r>
              <a:rPr lang="en-US" baseline="0" dirty="0" smtClean="0">
                <a:latin typeface="Arial" charset="0"/>
              </a:rPr>
              <a:t> upper: </a:t>
            </a:r>
            <a:r>
              <a:rPr lang="en-US" baseline="0" dirty="0" err="1" smtClean="0">
                <a:latin typeface="Arial" charset="0"/>
              </a:rPr>
              <a:t>Kopparapu</a:t>
            </a:r>
            <a:r>
              <a:rPr lang="en-US" baseline="0" dirty="0" smtClean="0">
                <a:latin typeface="Arial" charset="0"/>
              </a:rPr>
              <a:t> requirement</a:t>
            </a:r>
          </a:p>
          <a:p>
            <a:pPr eaLnBrk="1" hangingPunct="1"/>
            <a:r>
              <a:rPr lang="en-US" baseline="0" dirty="0" smtClean="0">
                <a:latin typeface="Arial" charset="0"/>
              </a:rPr>
              <a:t>LUM: Higher the </a:t>
            </a:r>
            <a:r>
              <a:rPr lang="en-US" baseline="0" dirty="0" err="1" smtClean="0">
                <a:latin typeface="Arial" charset="0"/>
              </a:rPr>
              <a:t>lum</a:t>
            </a:r>
            <a:r>
              <a:rPr lang="en-US" baseline="0" dirty="0" smtClean="0">
                <a:latin typeface="Arial" charset="0"/>
              </a:rPr>
              <a:t>, the more cut (giants higher </a:t>
            </a:r>
            <a:r>
              <a:rPr lang="en-US" baseline="0" dirty="0" err="1" smtClean="0">
                <a:latin typeface="Arial" charset="0"/>
              </a:rPr>
              <a:t>lum</a:t>
            </a:r>
            <a:r>
              <a:rPr lang="en-US" baseline="0" dirty="0" smtClean="0">
                <a:latin typeface="Arial" charset="0"/>
              </a:rPr>
              <a:t>)</a:t>
            </a:r>
          </a:p>
          <a:p>
            <a:pPr eaLnBrk="1" hangingPunct="1"/>
            <a:r>
              <a:rPr lang="en-US" baseline="0" dirty="0" smtClean="0">
                <a:latin typeface="Arial" charset="0"/>
              </a:rPr>
              <a:t>RAD: Giants, &gt; 1 </a:t>
            </a:r>
            <a:r>
              <a:rPr lang="en-US" baseline="0" dirty="0" err="1" smtClean="0">
                <a:latin typeface="Arial" charset="0"/>
              </a:rPr>
              <a:t>R_sun</a:t>
            </a:r>
            <a:r>
              <a:rPr lang="en-US" baseline="0" dirty="0" smtClean="0">
                <a:latin typeface="Arial" charset="0"/>
              </a:rPr>
              <a:t>, more cuts</a:t>
            </a:r>
          </a:p>
          <a:p>
            <a:pPr eaLnBrk="1" hangingPunct="1"/>
            <a:r>
              <a:rPr lang="en-US" baseline="0" dirty="0" smtClean="0">
                <a:latin typeface="Arial" charset="0"/>
              </a:rPr>
              <a:t>Mass: Low-Mass gone (Giants)</a:t>
            </a:r>
            <a:endParaRPr lang="en-US" dirty="0" smtClean="0">
              <a:latin typeface="Arial" charset="0"/>
            </a:endParaRPr>
          </a:p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9745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66BA0CA-7E7E-40F0-96A2-74FE6EE1A5BD}" type="slidenum">
              <a:rPr lang="en-US" sz="1200" smtClean="0"/>
              <a:pPr eaLnBrk="1" hangingPunct="1"/>
              <a:t>6</a:t>
            </a:fld>
            <a:endParaRPr lang="en-US" sz="1200" smtClean="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MAGNITUDE: FAVORS FAINTER STARS (GIANTS</a:t>
            </a:r>
            <a:r>
              <a:rPr lang="en-US" baseline="0" dirty="0" smtClean="0">
                <a:latin typeface="Arial" charset="0"/>
              </a:rPr>
              <a:t> more likely to be seen by HIP, but those cut)</a:t>
            </a:r>
          </a:p>
          <a:p>
            <a:pPr eaLnBrk="1" hangingPunct="1"/>
            <a:r>
              <a:rPr lang="en-US" baseline="0" dirty="0" smtClean="0">
                <a:latin typeface="Arial" charset="0"/>
              </a:rPr>
              <a:t>DISTANCE: Big drop-off over 100 PC b/c of HIP limits, and closest saturate surveys for IRE</a:t>
            </a:r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7871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66BA0CA-7E7E-40F0-96A2-74FE6EE1A5BD}" type="slidenum">
              <a:rPr lang="en-US" sz="1200" smtClean="0"/>
              <a:pPr eaLnBrk="1" hangingPunct="1"/>
              <a:t>7</a:t>
            </a:fld>
            <a:endParaRPr lang="en-US" sz="1200" smtClean="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Initially</a:t>
            </a:r>
            <a:r>
              <a:rPr lang="en-US" baseline="0" dirty="0" smtClean="0">
                <a:latin typeface="Arial" charset="0"/>
              </a:rPr>
              <a:t> surprising</a:t>
            </a:r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3694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66BA0CA-7E7E-40F0-96A2-74FE6EE1A5BD}" type="slidenum">
              <a:rPr lang="en-US" sz="1200" smtClean="0"/>
              <a:pPr eaLnBrk="1" hangingPunct="1"/>
              <a:t>8</a:t>
            </a:fld>
            <a:endParaRPr lang="en-US" sz="1200" smtClean="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Explain</a:t>
            </a:r>
            <a:r>
              <a:rPr lang="en-US" baseline="0" dirty="0" smtClean="0">
                <a:latin typeface="Arial" charset="0"/>
              </a:rPr>
              <a:t> EDE</a:t>
            </a:r>
            <a:endParaRPr lang="en-US" dirty="0" smtClean="0">
              <a:latin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</a:rPr>
              <a:t>NOTE: 30% E_PLX CUTOFF, </a:t>
            </a:r>
            <a:r>
              <a:rPr lang="en-US" dirty="0" smtClean="0">
                <a:latin typeface="Arial" charset="0"/>
              </a:rPr>
              <a:t>left all in catalog</a:t>
            </a:r>
          </a:p>
          <a:p>
            <a:pPr eaLnBrk="1" hangingPunct="1"/>
            <a:r>
              <a:rPr lang="en-US" dirty="0" smtClean="0">
                <a:latin typeface="Arial" charset="0"/>
              </a:rPr>
              <a:t>binaries</a:t>
            </a:r>
            <a:endParaRPr lang="en-US" dirty="0" smtClean="0">
              <a:latin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</a:rPr>
              <a:t>Linear vs Ideal Fits</a:t>
            </a:r>
          </a:p>
        </p:txBody>
      </p:sp>
    </p:spTree>
    <p:extLst>
      <p:ext uri="{BB962C8B-B14F-4D97-AF65-F5344CB8AC3E}">
        <p14:creationId xmlns:p14="http://schemas.microsoft.com/office/powerpoint/2010/main" val="12452950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66BA0CA-7E7E-40F0-96A2-74FE6EE1A5BD}" type="slidenum">
              <a:rPr lang="en-US" sz="1200" smtClean="0"/>
              <a:pPr eaLnBrk="1" hangingPunct="1"/>
              <a:t>9</a:t>
            </a:fld>
            <a:endParaRPr lang="en-US" sz="1200" smtClean="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MENTION SIGMA </a:t>
            </a:r>
            <a:r>
              <a:rPr lang="en-US" dirty="0" smtClean="0">
                <a:latin typeface="Arial" charset="0"/>
              </a:rPr>
              <a:t>CLIPPING; see paper for specific stars</a:t>
            </a:r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485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2475" y="10226675"/>
            <a:ext cx="37306250" cy="70548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363" y="18653125"/>
            <a:ext cx="30724475" cy="84137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A82BA4-06C7-4DF6-B562-3AFAD52455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268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7D515B-26FE-47C1-A23A-BF07C10AC5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241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821438" y="1317625"/>
            <a:ext cx="9875837" cy="280876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93925" y="1317625"/>
            <a:ext cx="29475113" cy="280876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76E8C9-1F76-4BA1-9926-C043E84F62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688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7305A-8500-4E1F-A60A-361BCF58CD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313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7100" y="21153438"/>
            <a:ext cx="37307838" cy="653732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7100" y="13952538"/>
            <a:ext cx="37307838" cy="72009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AAC97A-9AAE-41AB-94DB-06831E83F0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28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93925" y="7680325"/>
            <a:ext cx="19675475" cy="217249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21800" y="7680325"/>
            <a:ext cx="19675475" cy="217249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FE1F0B-9E68-4216-8BC8-E5FA826B15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146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3925" y="7369175"/>
            <a:ext cx="19392900" cy="30702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93925" y="10439400"/>
            <a:ext cx="19392900" cy="18965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96438" y="7369175"/>
            <a:ext cx="19400837" cy="30702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96438" y="10439400"/>
            <a:ext cx="19400837" cy="18965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1DA13C-7B03-47E7-A9F8-C7CC286DF8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818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6BE9A3-892B-4DCD-B562-68CA1E237D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785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9BD034-D91E-4EFB-A75B-188AE9DF89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698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925" y="1311275"/>
            <a:ext cx="14439900" cy="557688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60875" y="1311275"/>
            <a:ext cx="24536400" cy="280939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3925" y="6888163"/>
            <a:ext cx="14439900" cy="225171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33908C-9BEA-44FF-A17E-A7427EAF6A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162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2663" y="23042563"/>
            <a:ext cx="26335037" cy="27209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602663" y="2941638"/>
            <a:ext cx="26335037" cy="197500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2663" y="25763538"/>
            <a:ext cx="26335037" cy="3862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21EFF8-67BC-4A94-A7EB-F8D012C0A3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583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93925" y="1317625"/>
            <a:ext cx="3950335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38912" tIns="219456" rIns="438912" bIns="21945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93925" y="7680325"/>
            <a:ext cx="39503350" cy="21724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38912" tIns="219456" rIns="438912" bIns="21945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193925" y="29976763"/>
            <a:ext cx="1024255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38912" tIns="219456" rIns="438912" bIns="219456" numCol="1" anchor="t" anchorCtr="0" compatLnSpc="1">
            <a:prstTxWarp prst="textNoShape">
              <a:avLst/>
            </a:prstTxWarp>
          </a:bodyPr>
          <a:lstStyle>
            <a:lvl1pPr defTabSz="4389438">
              <a:defRPr sz="67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4995525" y="29976763"/>
            <a:ext cx="1390015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38912" tIns="219456" rIns="438912" bIns="219456" numCol="1" anchor="t" anchorCtr="0" compatLnSpc="1">
            <a:prstTxWarp prst="textNoShape">
              <a:avLst/>
            </a:prstTxWarp>
          </a:bodyPr>
          <a:lstStyle>
            <a:lvl1pPr algn="ctr" defTabSz="4389438">
              <a:defRPr sz="67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454725" y="29976763"/>
            <a:ext cx="1024255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38912" tIns="219456" rIns="438912" bIns="219456" numCol="1" anchor="t" anchorCtr="0" compatLnSpc="1">
            <a:prstTxWarp prst="textNoShape">
              <a:avLst/>
            </a:prstTxWarp>
          </a:bodyPr>
          <a:lstStyle>
            <a:lvl1pPr algn="r" defTabSz="4389438">
              <a:defRPr sz="6700">
                <a:latin typeface="Arial" pitchFamily="34" charset="0"/>
              </a:defRPr>
            </a:lvl1pPr>
          </a:lstStyle>
          <a:p>
            <a:pPr>
              <a:defRPr/>
            </a:pPr>
            <a:fld id="{6933F348-1D95-4496-9D1E-236B4F1EE3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389438" rtl="0" eaLnBrk="0" fontAlgn="base" hangingPunct="0">
        <a:spcBef>
          <a:spcPct val="0"/>
        </a:spcBef>
        <a:spcAft>
          <a:spcPct val="0"/>
        </a:spcAft>
        <a:defRPr sz="21100">
          <a:solidFill>
            <a:schemeClr val="tx2"/>
          </a:solidFill>
          <a:latin typeface="+mj-lt"/>
          <a:ea typeface="+mj-ea"/>
          <a:cs typeface="+mj-cs"/>
        </a:defRPr>
      </a:lvl1pPr>
      <a:lvl2pPr algn="ctr" defTabSz="4389438" rtl="0" eaLnBrk="0" fontAlgn="base" hangingPunct="0">
        <a:spcBef>
          <a:spcPct val="0"/>
        </a:spcBef>
        <a:spcAft>
          <a:spcPct val="0"/>
        </a:spcAft>
        <a:defRPr sz="21100">
          <a:solidFill>
            <a:schemeClr val="tx2"/>
          </a:solidFill>
          <a:latin typeface="Arial" pitchFamily="34" charset="0"/>
        </a:defRPr>
      </a:lvl2pPr>
      <a:lvl3pPr algn="ctr" defTabSz="4389438" rtl="0" eaLnBrk="0" fontAlgn="base" hangingPunct="0">
        <a:spcBef>
          <a:spcPct val="0"/>
        </a:spcBef>
        <a:spcAft>
          <a:spcPct val="0"/>
        </a:spcAft>
        <a:defRPr sz="21100">
          <a:solidFill>
            <a:schemeClr val="tx2"/>
          </a:solidFill>
          <a:latin typeface="Arial" pitchFamily="34" charset="0"/>
        </a:defRPr>
      </a:lvl3pPr>
      <a:lvl4pPr algn="ctr" defTabSz="4389438" rtl="0" eaLnBrk="0" fontAlgn="base" hangingPunct="0">
        <a:spcBef>
          <a:spcPct val="0"/>
        </a:spcBef>
        <a:spcAft>
          <a:spcPct val="0"/>
        </a:spcAft>
        <a:defRPr sz="21100">
          <a:solidFill>
            <a:schemeClr val="tx2"/>
          </a:solidFill>
          <a:latin typeface="Arial" pitchFamily="34" charset="0"/>
        </a:defRPr>
      </a:lvl4pPr>
      <a:lvl5pPr algn="ctr" defTabSz="4389438" rtl="0" eaLnBrk="0" fontAlgn="base" hangingPunct="0">
        <a:spcBef>
          <a:spcPct val="0"/>
        </a:spcBef>
        <a:spcAft>
          <a:spcPct val="0"/>
        </a:spcAft>
        <a:defRPr sz="21100">
          <a:solidFill>
            <a:schemeClr val="tx2"/>
          </a:solidFill>
          <a:latin typeface="Arial" pitchFamily="34" charset="0"/>
        </a:defRPr>
      </a:lvl5pPr>
      <a:lvl6pPr marL="457200" algn="ctr" defTabSz="4389438" rtl="0" fontAlgn="base">
        <a:spcBef>
          <a:spcPct val="0"/>
        </a:spcBef>
        <a:spcAft>
          <a:spcPct val="0"/>
        </a:spcAft>
        <a:defRPr sz="21100">
          <a:solidFill>
            <a:schemeClr val="tx2"/>
          </a:solidFill>
          <a:latin typeface="Arial" pitchFamily="34" charset="0"/>
        </a:defRPr>
      </a:lvl6pPr>
      <a:lvl7pPr marL="914400" algn="ctr" defTabSz="4389438" rtl="0" fontAlgn="base">
        <a:spcBef>
          <a:spcPct val="0"/>
        </a:spcBef>
        <a:spcAft>
          <a:spcPct val="0"/>
        </a:spcAft>
        <a:defRPr sz="21100">
          <a:solidFill>
            <a:schemeClr val="tx2"/>
          </a:solidFill>
          <a:latin typeface="Arial" pitchFamily="34" charset="0"/>
        </a:defRPr>
      </a:lvl7pPr>
      <a:lvl8pPr marL="1371600" algn="ctr" defTabSz="4389438" rtl="0" fontAlgn="base">
        <a:spcBef>
          <a:spcPct val="0"/>
        </a:spcBef>
        <a:spcAft>
          <a:spcPct val="0"/>
        </a:spcAft>
        <a:defRPr sz="21100">
          <a:solidFill>
            <a:schemeClr val="tx2"/>
          </a:solidFill>
          <a:latin typeface="Arial" pitchFamily="34" charset="0"/>
        </a:defRPr>
      </a:lvl8pPr>
      <a:lvl9pPr marL="1828800" algn="ctr" defTabSz="4389438" rtl="0" fontAlgn="base">
        <a:spcBef>
          <a:spcPct val="0"/>
        </a:spcBef>
        <a:spcAft>
          <a:spcPct val="0"/>
        </a:spcAft>
        <a:defRPr sz="21100">
          <a:solidFill>
            <a:schemeClr val="tx2"/>
          </a:solidFill>
          <a:latin typeface="Arial" pitchFamily="34" charset="0"/>
        </a:defRPr>
      </a:lvl9pPr>
    </p:titleStyle>
    <p:bodyStyle>
      <a:lvl1pPr marL="1646238" indent="-1646238" algn="l" defTabSz="4389438" rtl="0" eaLnBrk="0" fontAlgn="base" hangingPunct="0">
        <a:spcBef>
          <a:spcPct val="20000"/>
        </a:spcBef>
        <a:spcAft>
          <a:spcPct val="0"/>
        </a:spcAft>
        <a:buChar char="•"/>
        <a:defRPr sz="15400">
          <a:solidFill>
            <a:schemeClr val="tx1"/>
          </a:solidFill>
          <a:latin typeface="+mn-lt"/>
          <a:ea typeface="+mn-ea"/>
          <a:cs typeface="+mn-cs"/>
        </a:defRPr>
      </a:lvl1pPr>
      <a:lvl2pPr marL="3565525" indent="-1371600" algn="l" defTabSz="4389438" rtl="0" eaLnBrk="0" fontAlgn="base" hangingPunct="0">
        <a:spcBef>
          <a:spcPct val="20000"/>
        </a:spcBef>
        <a:spcAft>
          <a:spcPct val="0"/>
        </a:spcAft>
        <a:buChar char="–"/>
        <a:defRPr sz="13400">
          <a:solidFill>
            <a:schemeClr val="tx1"/>
          </a:solidFill>
          <a:latin typeface="+mn-lt"/>
        </a:defRPr>
      </a:lvl2pPr>
      <a:lvl3pPr marL="5486400" indent="-1096963" algn="l" defTabSz="4389438" rtl="0" eaLnBrk="0" fontAlgn="base" hangingPunct="0">
        <a:spcBef>
          <a:spcPct val="20000"/>
        </a:spcBef>
        <a:spcAft>
          <a:spcPct val="0"/>
        </a:spcAft>
        <a:buChar char="•"/>
        <a:defRPr sz="11500">
          <a:solidFill>
            <a:schemeClr val="tx1"/>
          </a:solidFill>
          <a:latin typeface="+mn-lt"/>
        </a:defRPr>
      </a:lvl3pPr>
      <a:lvl4pPr marL="7680325" indent="-1096963" algn="l" defTabSz="4389438" rtl="0" eaLnBrk="0" fontAlgn="base" hangingPunct="0">
        <a:spcBef>
          <a:spcPct val="20000"/>
        </a:spcBef>
        <a:spcAft>
          <a:spcPct val="0"/>
        </a:spcAft>
        <a:buChar char="–"/>
        <a:defRPr sz="9600">
          <a:solidFill>
            <a:schemeClr val="tx1"/>
          </a:solidFill>
          <a:latin typeface="+mn-lt"/>
        </a:defRPr>
      </a:lvl4pPr>
      <a:lvl5pPr marL="9875838" indent="-1096963" algn="l" defTabSz="4389438" rtl="0" eaLnBrk="0" fontAlgn="base" hangingPunct="0">
        <a:spcBef>
          <a:spcPct val="20000"/>
        </a:spcBef>
        <a:spcAft>
          <a:spcPct val="0"/>
        </a:spcAft>
        <a:buChar char="»"/>
        <a:defRPr sz="9600">
          <a:solidFill>
            <a:schemeClr val="tx1"/>
          </a:solidFill>
          <a:latin typeface="+mn-lt"/>
        </a:defRPr>
      </a:lvl5pPr>
      <a:lvl6pPr marL="10333038" indent="-1096963" algn="l" defTabSz="4389438" rtl="0" fontAlgn="base">
        <a:spcBef>
          <a:spcPct val="20000"/>
        </a:spcBef>
        <a:spcAft>
          <a:spcPct val="0"/>
        </a:spcAft>
        <a:buChar char="»"/>
        <a:defRPr sz="9600">
          <a:solidFill>
            <a:schemeClr val="tx1"/>
          </a:solidFill>
          <a:latin typeface="+mn-lt"/>
        </a:defRPr>
      </a:lvl6pPr>
      <a:lvl7pPr marL="10790238" indent="-1096963" algn="l" defTabSz="4389438" rtl="0" fontAlgn="base">
        <a:spcBef>
          <a:spcPct val="20000"/>
        </a:spcBef>
        <a:spcAft>
          <a:spcPct val="0"/>
        </a:spcAft>
        <a:buChar char="»"/>
        <a:defRPr sz="9600">
          <a:solidFill>
            <a:schemeClr val="tx1"/>
          </a:solidFill>
          <a:latin typeface="+mn-lt"/>
        </a:defRPr>
      </a:lvl7pPr>
      <a:lvl8pPr marL="11247438" indent="-1096963" algn="l" defTabSz="4389438" rtl="0" fontAlgn="base">
        <a:spcBef>
          <a:spcPct val="20000"/>
        </a:spcBef>
        <a:spcAft>
          <a:spcPct val="0"/>
        </a:spcAft>
        <a:buChar char="»"/>
        <a:defRPr sz="9600">
          <a:solidFill>
            <a:schemeClr val="tx1"/>
          </a:solidFill>
          <a:latin typeface="+mn-lt"/>
        </a:defRPr>
      </a:lvl8pPr>
      <a:lvl9pPr marL="11704638" indent="-1096963" algn="l" defTabSz="4389438" rtl="0" fontAlgn="base">
        <a:spcBef>
          <a:spcPct val="20000"/>
        </a:spcBef>
        <a:spcAft>
          <a:spcPct val="0"/>
        </a:spcAft>
        <a:buChar char="»"/>
        <a:defRPr sz="9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microsoft.com/office/2007/relationships/hdphoto" Target="../media/hdphoto1.wdp"/><Relationship Id="rId5" Type="http://schemas.openxmlformats.org/officeDocument/2006/relationships/image" Target="../media/image2.emf"/><Relationship Id="rId6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microsoft.com/office/2007/relationships/hdphoto" Target="../media/hdphoto1.wdp"/><Relationship Id="rId5" Type="http://schemas.openxmlformats.org/officeDocument/2006/relationships/image" Target="../media/image2.emf"/><Relationship Id="rId6" Type="http://schemas.openxmlformats.org/officeDocument/2006/relationships/image" Target="../media/image3.emf"/><Relationship Id="rId7" Type="http://schemas.openxmlformats.org/officeDocument/2006/relationships/image" Target="../media/image15.png"/><Relationship Id="rId8" Type="http://schemas.openxmlformats.org/officeDocument/2006/relationships/hyperlink" Target="http://www.exoplanets.org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microsoft.com/office/2007/relationships/hdphoto" Target="../media/hdphoto1.wdp"/><Relationship Id="rId5" Type="http://schemas.openxmlformats.org/officeDocument/2006/relationships/image" Target="../media/image2.emf"/><Relationship Id="rId6" Type="http://schemas.openxmlformats.org/officeDocument/2006/relationships/image" Target="../media/image3.emf"/><Relationship Id="rId7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microsoft.com/office/2007/relationships/hdphoto" Target="../media/hdphoto1.wdp"/><Relationship Id="rId5" Type="http://schemas.openxmlformats.org/officeDocument/2006/relationships/image" Target="../media/image2.emf"/><Relationship Id="rId6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1.jpeg"/><Relationship Id="rId6" Type="http://schemas.microsoft.com/office/2007/relationships/hdphoto" Target="../media/hdphoto2.wdp"/><Relationship Id="rId7" Type="http://schemas.openxmlformats.org/officeDocument/2006/relationships/image" Target="../media/image2.emf"/><Relationship Id="rId8" Type="http://schemas.openxmlformats.org/officeDocument/2006/relationships/image" Target="../media/image3.emf"/><Relationship Id="rId9" Type="http://schemas.openxmlformats.org/officeDocument/2006/relationships/image" Target="../media/image1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microsoft.com/office/2007/relationships/hdphoto" Target="../media/hdphoto2.wdp"/><Relationship Id="rId5" Type="http://schemas.openxmlformats.org/officeDocument/2006/relationships/hyperlink" Target="http://www.exoplanets.org" TargetMode="External"/><Relationship Id="rId6" Type="http://schemas.openxmlformats.org/officeDocument/2006/relationships/image" Target="../media/image2.emf"/><Relationship Id="rId7" Type="http://schemas.openxmlformats.org/officeDocument/2006/relationships/image" Target="../media/image3.emf"/><Relationship Id="rId8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1.jpeg"/><Relationship Id="rId6" Type="http://schemas.microsoft.com/office/2007/relationships/hdphoto" Target="../media/hdphoto2.wdp"/><Relationship Id="rId7" Type="http://schemas.openxmlformats.org/officeDocument/2006/relationships/hyperlink" Target="http://www.exoplanets.org" TargetMode="External"/><Relationship Id="rId8" Type="http://schemas.openxmlformats.org/officeDocument/2006/relationships/image" Target="../media/image2.emf"/><Relationship Id="rId9" Type="http://schemas.openxmlformats.org/officeDocument/2006/relationships/image" Target="../media/image3.emf"/><Relationship Id="rId10" Type="http://schemas.openxmlformats.org/officeDocument/2006/relationships/image" Target="../media/image19.png"/><Relationship Id="rId11" Type="http://schemas.openxmlformats.org/officeDocument/2006/relationships/image" Target="../media/image18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microsoft.com/office/2007/relationships/hdphoto" Target="../media/hdphoto2.wdp"/><Relationship Id="rId5" Type="http://schemas.openxmlformats.org/officeDocument/2006/relationships/hyperlink" Target="http://www.exoplanets.org/" TargetMode="External"/><Relationship Id="rId6" Type="http://schemas.openxmlformats.org/officeDocument/2006/relationships/hyperlink" Target="http://celesta.info/" TargetMode="External"/><Relationship Id="rId7" Type="http://schemas.openxmlformats.org/officeDocument/2006/relationships/hyperlink" Target="http://www.celesta.info/" TargetMode="External"/><Relationship Id="rId8" Type="http://schemas.openxmlformats.org/officeDocument/2006/relationships/image" Target="../media/image2.emf"/><Relationship Id="rId9" Type="http://schemas.openxmlformats.org/officeDocument/2006/relationships/image" Target="../media/image3.emf"/><Relationship Id="rId10" Type="http://schemas.openxmlformats.org/officeDocument/2006/relationships/hyperlink" Target="http://www.hzgallery.org/" TargetMode="External"/><Relationship Id="rId11" Type="http://schemas.openxmlformats.org/officeDocument/2006/relationships/hyperlink" Target="http://physics.sfsu.edu/~nhinkel/hypatia.html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microsoft.com/office/2007/relationships/hdphoto" Target="../media/hdphoto1.wdp"/><Relationship Id="rId5" Type="http://schemas.openxmlformats.org/officeDocument/2006/relationships/image" Target="../media/image2.emf"/><Relationship Id="rId6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microsoft.com/office/2007/relationships/hdphoto" Target="../media/hdphoto1.wdp"/><Relationship Id="rId5" Type="http://schemas.openxmlformats.org/officeDocument/2006/relationships/image" Target="../media/image3.emf"/><Relationship Id="rId6" Type="http://schemas.openxmlformats.org/officeDocument/2006/relationships/image" Target="../media/image4.png"/><Relationship Id="rId7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microsoft.com/office/2007/relationships/hdphoto" Target="../media/hdphoto1.wdp"/><Relationship Id="rId5" Type="http://schemas.openxmlformats.org/officeDocument/2006/relationships/hyperlink" Target="http://nssdc.gsfc.nasa.gov/nmc/spacecraftDisplay.do?id=1989-062B" TargetMode="External"/><Relationship Id="rId6" Type="http://schemas.openxmlformats.org/officeDocument/2006/relationships/hyperlink" Target="http://sci.esa.int/gaia/55638-artist-impression-of-gaia" TargetMode="External"/><Relationship Id="rId7" Type="http://schemas.openxmlformats.org/officeDocument/2006/relationships/image" Target="../media/image2.emf"/><Relationship Id="rId8" Type="http://schemas.openxmlformats.org/officeDocument/2006/relationships/image" Target="../media/image3.emf"/><Relationship Id="rId9" Type="http://schemas.openxmlformats.org/officeDocument/2006/relationships/image" Target="../media/image5.jp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microsoft.com/office/2007/relationships/hdphoto" Target="../media/hdphoto1.wdp"/><Relationship Id="rId5" Type="http://schemas.openxmlformats.org/officeDocument/2006/relationships/image" Target="../media/image2.emf"/><Relationship Id="rId6" Type="http://schemas.openxmlformats.org/officeDocument/2006/relationships/image" Target="../media/image3.emf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microsoft.com/office/2007/relationships/hdphoto" Target="../media/hdphoto1.wdp"/><Relationship Id="rId5" Type="http://schemas.openxmlformats.org/officeDocument/2006/relationships/image" Target="../media/image2.emf"/><Relationship Id="rId6" Type="http://schemas.openxmlformats.org/officeDocument/2006/relationships/image" Target="../media/image3.emf"/><Relationship Id="rId7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microsoft.com/office/2007/relationships/hdphoto" Target="../media/hdphoto1.wdp"/><Relationship Id="rId5" Type="http://schemas.openxmlformats.org/officeDocument/2006/relationships/image" Target="../media/image2.emf"/><Relationship Id="rId6" Type="http://schemas.openxmlformats.org/officeDocument/2006/relationships/image" Target="../media/image3.emf"/><Relationship Id="rId7" Type="http://schemas.openxmlformats.org/officeDocument/2006/relationships/image" Target="../media/image10.emf"/><Relationship Id="rId8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microsoft.com/office/2007/relationships/hdphoto" Target="../media/hdphoto1.wdp"/><Relationship Id="rId5" Type="http://schemas.openxmlformats.org/officeDocument/2006/relationships/image" Target="../media/image2.emf"/><Relationship Id="rId6" Type="http://schemas.openxmlformats.org/officeDocument/2006/relationships/image" Target="../media/image3.emf"/><Relationship Id="rId7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microsoft.com/office/2007/relationships/hdphoto" Target="../media/hdphoto1.wdp"/><Relationship Id="rId5" Type="http://schemas.openxmlformats.org/officeDocument/2006/relationships/image" Target="../media/image2.emf"/><Relationship Id="rId6" Type="http://schemas.openxmlformats.org/officeDocument/2006/relationships/image" Target="../media/image3.emf"/><Relationship Id="rId7" Type="http://schemas.openxmlformats.org/officeDocument/2006/relationships/image" Target="../media/image13.png"/><Relationship Id="rId8" Type="http://schemas.openxmlformats.org/officeDocument/2006/relationships/hyperlink" Target="http://www.exoplanets.org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microsoft.com/office/2007/relationships/hdphoto" Target="../media/hdphoto1.wdp"/><Relationship Id="rId5" Type="http://schemas.openxmlformats.org/officeDocument/2006/relationships/image" Target="../media/image2.emf"/><Relationship Id="rId6" Type="http://schemas.openxmlformats.org/officeDocument/2006/relationships/image" Target="../media/image3.emf"/><Relationship Id="rId7" Type="http://schemas.openxmlformats.org/officeDocument/2006/relationships/image" Target="../media/image14.png"/><Relationship Id="rId8" Type="http://schemas.openxmlformats.org/officeDocument/2006/relationships/hyperlink" Target="http://www.exoplanets.org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0" y="-1"/>
            <a:ext cx="43891200" cy="19986172"/>
          </a:xfrm>
          <a:prstGeom prst="rect">
            <a:avLst/>
          </a:prstGeom>
          <a:gradFill flip="none" rotWithShape="1">
            <a:gsLst>
              <a:gs pos="100000">
                <a:schemeClr val="accent4">
                  <a:alpha val="0"/>
                </a:schemeClr>
              </a:gs>
              <a:gs pos="12000">
                <a:schemeClr val="accent4"/>
              </a:gs>
              <a:gs pos="0">
                <a:schemeClr val="accent2"/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lIns="376109" tIns="188054" rIns="376109" bIns="188054" anchor="ctr"/>
          <a:lstStyle/>
          <a:p>
            <a:pPr algn="ctr" defTabSz="3513138">
              <a:lnSpc>
                <a:spcPct val="120000"/>
              </a:lnSpc>
              <a:defRPr/>
            </a:pPr>
            <a:r>
              <a:rPr lang="en-US" sz="23900" b="1" dirty="0" smtClean="0">
                <a:solidFill>
                  <a:schemeClr val="bg1"/>
                </a:solidFill>
              </a:rPr>
              <a:t>CELESTA</a:t>
            </a:r>
            <a:endParaRPr lang="en-US" sz="9600" b="1" dirty="0" smtClean="0">
              <a:solidFill>
                <a:schemeClr val="bg1"/>
              </a:solidFill>
            </a:endParaRPr>
          </a:p>
          <a:p>
            <a:pPr algn="ctr" defTabSz="3513138">
              <a:lnSpc>
                <a:spcPct val="120000"/>
              </a:lnSpc>
              <a:defRPr/>
            </a:pPr>
            <a:r>
              <a:rPr lang="en-US" sz="9600" b="1" dirty="0" smtClean="0">
                <a:solidFill>
                  <a:schemeClr val="bg1"/>
                </a:solidFill>
              </a:rPr>
              <a:t>a Catalog of Earth-Like Exoplanet Survey Targets</a:t>
            </a:r>
            <a:r>
              <a:rPr lang="en-US" sz="9600" dirty="0">
                <a:solidFill>
                  <a:schemeClr val="bg1"/>
                </a:solidFill>
              </a:rPr>
              <a:t/>
            </a:r>
            <a:br>
              <a:rPr lang="en-US" sz="9600" dirty="0">
                <a:solidFill>
                  <a:schemeClr val="bg1"/>
                </a:solidFill>
              </a:rPr>
            </a:br>
            <a:r>
              <a:rPr lang="en-US" sz="7200" i="1" dirty="0" smtClean="0">
                <a:solidFill>
                  <a:schemeClr val="bg1"/>
                </a:solidFill>
              </a:rPr>
              <a:t>Colin Orion Chandler</a:t>
            </a:r>
            <a:r>
              <a:rPr lang="en-US" sz="7200" i="1" baseline="30000" dirty="0" smtClean="0">
                <a:solidFill>
                  <a:schemeClr val="bg1"/>
                </a:solidFill>
              </a:rPr>
              <a:t>1</a:t>
            </a:r>
            <a:r>
              <a:rPr lang="en-US" sz="7200" i="1" dirty="0" smtClean="0">
                <a:solidFill>
                  <a:schemeClr val="bg1"/>
                </a:solidFill>
              </a:rPr>
              <a:t>, Iain Mcdonald</a:t>
            </a:r>
            <a:r>
              <a:rPr lang="en-US" sz="7200" i="1" baseline="30000" dirty="0" smtClean="0">
                <a:solidFill>
                  <a:schemeClr val="bg1"/>
                </a:solidFill>
              </a:rPr>
              <a:t>2</a:t>
            </a:r>
            <a:r>
              <a:rPr lang="en-US" sz="7200" i="1" dirty="0" smtClean="0">
                <a:solidFill>
                  <a:schemeClr val="bg1"/>
                </a:solidFill>
              </a:rPr>
              <a:t>, &amp; Stephen Kane</a:t>
            </a:r>
            <a:r>
              <a:rPr lang="en-US" sz="7200" i="1" baseline="30000" dirty="0" smtClean="0">
                <a:solidFill>
                  <a:schemeClr val="bg1"/>
                </a:solidFill>
              </a:rPr>
              <a:t>1</a:t>
            </a:r>
            <a:r>
              <a:rPr lang="en-US" sz="7200" i="1" dirty="0">
                <a:solidFill>
                  <a:schemeClr val="bg1"/>
                </a:solidFill>
              </a:rPr>
              <a:t/>
            </a:r>
            <a:br>
              <a:rPr lang="en-US" sz="7200" i="1" dirty="0">
                <a:solidFill>
                  <a:schemeClr val="bg1"/>
                </a:solidFill>
              </a:rPr>
            </a:br>
            <a:r>
              <a:rPr lang="en-US" sz="6000" i="1" baseline="30000" dirty="0" smtClean="0">
                <a:solidFill>
                  <a:schemeClr val="bg1"/>
                </a:solidFill>
              </a:rPr>
              <a:t>1</a:t>
            </a:r>
            <a:r>
              <a:rPr lang="en-US" sz="6000" i="1" dirty="0" smtClean="0">
                <a:solidFill>
                  <a:schemeClr val="bg1"/>
                </a:solidFill>
              </a:rPr>
              <a:t>San Francisco State University   </a:t>
            </a:r>
            <a:r>
              <a:rPr lang="en-US" sz="6000" i="1" baseline="30000" dirty="0" smtClean="0">
                <a:solidFill>
                  <a:schemeClr val="bg1"/>
                </a:solidFill>
              </a:rPr>
              <a:t>2</a:t>
            </a:r>
            <a:r>
              <a:rPr lang="en-US" sz="6000" i="1" dirty="0" smtClean="0">
                <a:solidFill>
                  <a:schemeClr val="bg1"/>
                </a:solidFill>
              </a:rPr>
              <a:t>Jodrell </a:t>
            </a:r>
            <a:r>
              <a:rPr lang="en-US" sz="6000" i="1" dirty="0">
                <a:solidFill>
                  <a:schemeClr val="bg1"/>
                </a:solidFill>
              </a:rPr>
              <a:t>Bank Centre for Astrophysics</a:t>
            </a:r>
          </a:p>
        </p:txBody>
      </p:sp>
      <p:pic>
        <p:nvPicPr>
          <p:cNvPr id="25" name="Picture 24" descr="SFState_H_cmyk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44" y="28907625"/>
            <a:ext cx="9471199" cy="2470748"/>
          </a:xfrm>
          <a:prstGeom prst="rect">
            <a:avLst/>
          </a:prstGeom>
        </p:spPr>
      </p:pic>
      <p:sp>
        <p:nvSpPr>
          <p:cNvPr id="26" name="Text Box 78"/>
          <p:cNvSpPr txBox="1">
            <a:spLocks noChangeArrowheads="1"/>
          </p:cNvSpPr>
          <p:nvPr/>
        </p:nvSpPr>
        <p:spPr bwMode="auto">
          <a:xfrm>
            <a:off x="37186569" y="30644423"/>
            <a:ext cx="4894793" cy="134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71450" tIns="85725" rIns="171450" bIns="85725">
            <a:spAutoFit/>
          </a:bodyPr>
          <a:lstStyle>
            <a:lvl1pPr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800" dirty="0" smtClean="0">
                <a:solidFill>
                  <a:schemeClr val="bg1"/>
                </a:solidFill>
              </a:rPr>
              <a:t>Visit </a:t>
            </a:r>
            <a:r>
              <a:rPr lang="en-US" sz="3800" dirty="0" err="1" smtClean="0">
                <a:solidFill>
                  <a:schemeClr val="bg1"/>
                </a:solidFill>
              </a:rPr>
              <a:t>CELESTA.info</a:t>
            </a:r>
            <a:r>
              <a:rPr lang="en-US" sz="3800" dirty="0" smtClean="0">
                <a:solidFill>
                  <a:schemeClr val="bg1"/>
                </a:solidFill>
              </a:rPr>
              <a:t> for more information.</a:t>
            </a:r>
            <a:endParaRPr lang="en-US" sz="3800" dirty="0">
              <a:solidFill>
                <a:schemeClr val="bg1"/>
              </a:solidFill>
            </a:endParaRPr>
          </a:p>
        </p:txBody>
      </p:sp>
      <p:pic>
        <p:nvPicPr>
          <p:cNvPr id="27" name="Picture 26" descr="celestaQR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7714" y="27606753"/>
            <a:ext cx="2726279" cy="27262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0" y="0"/>
            <a:ext cx="43891200" cy="4795692"/>
          </a:xfrm>
          <a:prstGeom prst="rect">
            <a:avLst/>
          </a:prstGeom>
          <a:gradFill flip="none" rotWithShape="1">
            <a:gsLst>
              <a:gs pos="100000">
                <a:schemeClr val="accent4">
                  <a:alpha val="0"/>
                </a:schemeClr>
              </a:gs>
              <a:gs pos="12000">
                <a:schemeClr val="accent4"/>
              </a:gs>
              <a:gs pos="0">
                <a:schemeClr val="accent2"/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lIns="376109" tIns="188054" rIns="376109" bIns="188054" anchor="ctr"/>
          <a:lstStyle/>
          <a:p>
            <a:pPr algn="ctr" defTabSz="3513138">
              <a:lnSpc>
                <a:spcPct val="120000"/>
              </a:lnSpc>
              <a:defRPr/>
            </a:pPr>
            <a:r>
              <a:rPr lang="en-US" sz="7200" b="1" dirty="0" smtClean="0">
                <a:solidFill>
                  <a:schemeClr val="bg1"/>
                </a:solidFill>
              </a:rPr>
              <a:t>CELESTA: the Catalog of Earth-Like Exoplanet Survey Targets</a:t>
            </a:r>
            <a:r>
              <a:rPr lang="en-US" sz="7200" dirty="0">
                <a:solidFill>
                  <a:schemeClr val="bg1"/>
                </a:solidFill>
              </a:rPr>
              <a:t/>
            </a:r>
            <a:br>
              <a:rPr lang="en-US" sz="7200" dirty="0">
                <a:solidFill>
                  <a:schemeClr val="bg1"/>
                </a:solidFill>
              </a:rPr>
            </a:br>
            <a:r>
              <a:rPr lang="en-US" sz="5400" i="1" dirty="0" smtClean="0">
                <a:solidFill>
                  <a:schemeClr val="bg1"/>
                </a:solidFill>
              </a:rPr>
              <a:t>Colin Orion Chandler</a:t>
            </a:r>
            <a:r>
              <a:rPr lang="en-US" sz="5400" i="1" baseline="30000" dirty="0" smtClean="0">
                <a:solidFill>
                  <a:schemeClr val="bg1"/>
                </a:solidFill>
              </a:rPr>
              <a:t>1</a:t>
            </a:r>
            <a:r>
              <a:rPr lang="en-US" sz="5400" i="1" dirty="0" smtClean="0">
                <a:solidFill>
                  <a:schemeClr val="bg1"/>
                </a:solidFill>
              </a:rPr>
              <a:t>, Iain Mcdonald</a:t>
            </a:r>
            <a:r>
              <a:rPr lang="en-US" sz="5400" i="1" baseline="30000" dirty="0" smtClean="0">
                <a:solidFill>
                  <a:schemeClr val="bg1"/>
                </a:solidFill>
              </a:rPr>
              <a:t>2</a:t>
            </a:r>
            <a:r>
              <a:rPr lang="en-US" sz="5400" i="1" dirty="0" smtClean="0">
                <a:solidFill>
                  <a:schemeClr val="bg1"/>
                </a:solidFill>
              </a:rPr>
              <a:t>, &amp; Stephen Kane</a:t>
            </a:r>
            <a:r>
              <a:rPr lang="en-US" sz="5400" i="1" baseline="30000" dirty="0" smtClean="0">
                <a:solidFill>
                  <a:schemeClr val="bg1"/>
                </a:solidFill>
              </a:rPr>
              <a:t>1</a:t>
            </a:r>
            <a:r>
              <a:rPr lang="en-US" sz="5400" i="1" dirty="0">
                <a:solidFill>
                  <a:schemeClr val="bg1"/>
                </a:solidFill>
              </a:rPr>
              <a:t/>
            </a:r>
            <a:br>
              <a:rPr lang="en-US" sz="5400" i="1" dirty="0">
                <a:solidFill>
                  <a:schemeClr val="bg1"/>
                </a:solidFill>
              </a:rPr>
            </a:br>
            <a:r>
              <a:rPr lang="en-US" sz="4400" i="1" baseline="30000" dirty="0" smtClean="0">
                <a:solidFill>
                  <a:schemeClr val="bg1"/>
                </a:solidFill>
              </a:rPr>
              <a:t>1</a:t>
            </a:r>
            <a:r>
              <a:rPr lang="en-US" sz="4400" i="1" dirty="0" smtClean="0">
                <a:solidFill>
                  <a:schemeClr val="bg1"/>
                </a:solidFill>
              </a:rPr>
              <a:t>San Francisco State University   </a:t>
            </a:r>
            <a:r>
              <a:rPr lang="en-US" sz="4400" i="1" baseline="30000" dirty="0" smtClean="0">
                <a:solidFill>
                  <a:schemeClr val="bg1"/>
                </a:solidFill>
              </a:rPr>
              <a:t>2</a:t>
            </a:r>
            <a:r>
              <a:rPr lang="en-US" sz="4400" i="1" dirty="0" smtClean="0">
                <a:solidFill>
                  <a:schemeClr val="bg1"/>
                </a:solidFill>
              </a:rPr>
              <a:t>Jodrell </a:t>
            </a:r>
            <a:r>
              <a:rPr lang="en-US" sz="4400" i="1" dirty="0">
                <a:solidFill>
                  <a:schemeClr val="bg1"/>
                </a:solidFill>
              </a:rPr>
              <a:t>Bank Centre for Astrophysics</a:t>
            </a:r>
          </a:p>
        </p:txBody>
      </p:sp>
      <p:pic>
        <p:nvPicPr>
          <p:cNvPr id="2" name="Picture 1" descr="SFState_H_cmyk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44" y="28907625"/>
            <a:ext cx="9471199" cy="2470748"/>
          </a:xfrm>
          <a:prstGeom prst="rect">
            <a:avLst/>
          </a:prstGeom>
        </p:spPr>
      </p:pic>
      <p:sp>
        <p:nvSpPr>
          <p:cNvPr id="2056" name="Text Box 78"/>
          <p:cNvSpPr txBox="1">
            <a:spLocks noChangeArrowheads="1"/>
          </p:cNvSpPr>
          <p:nvPr/>
        </p:nvSpPr>
        <p:spPr bwMode="auto">
          <a:xfrm>
            <a:off x="37186569" y="30644423"/>
            <a:ext cx="4894793" cy="134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71450" tIns="85725" rIns="171450" bIns="85725">
            <a:spAutoFit/>
          </a:bodyPr>
          <a:lstStyle>
            <a:lvl1pPr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800" dirty="0" smtClean="0">
                <a:solidFill>
                  <a:schemeClr val="bg1"/>
                </a:solidFill>
              </a:rPr>
              <a:t>Visit </a:t>
            </a:r>
            <a:r>
              <a:rPr lang="en-US" sz="3800" dirty="0" err="1" smtClean="0">
                <a:solidFill>
                  <a:schemeClr val="bg1"/>
                </a:solidFill>
              </a:rPr>
              <a:t>CELESTA.info</a:t>
            </a:r>
            <a:r>
              <a:rPr lang="en-US" sz="3800" dirty="0" smtClean="0">
                <a:solidFill>
                  <a:schemeClr val="bg1"/>
                </a:solidFill>
              </a:rPr>
              <a:t> for more information.</a:t>
            </a:r>
            <a:endParaRPr lang="en-US" sz="3800" dirty="0">
              <a:solidFill>
                <a:schemeClr val="bg1"/>
              </a:solidFill>
            </a:endParaRPr>
          </a:p>
        </p:txBody>
      </p:sp>
      <p:pic>
        <p:nvPicPr>
          <p:cNvPr id="3" name="Picture 2" descr="celestaQR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7714" y="27606753"/>
            <a:ext cx="2726279" cy="27262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524" y="5123707"/>
            <a:ext cx="29184507" cy="21888381"/>
          </a:xfrm>
          <a:prstGeom prst="rect">
            <a:avLst/>
          </a:prstGeom>
          <a:solidFill>
            <a:srgbClr val="000000">
              <a:alpha val="50000"/>
            </a:srgbClr>
          </a:solidFill>
        </p:spPr>
      </p:pic>
      <p:grpSp>
        <p:nvGrpSpPr>
          <p:cNvPr id="25" name="Group 24"/>
          <p:cNvGrpSpPr/>
          <p:nvPr/>
        </p:nvGrpSpPr>
        <p:grpSpPr>
          <a:xfrm>
            <a:off x="15051996" y="27585424"/>
            <a:ext cx="18627565" cy="4401674"/>
            <a:chOff x="3217489" y="6183021"/>
            <a:chExt cx="17998326" cy="4401674"/>
          </a:xfrm>
        </p:grpSpPr>
        <p:sp>
          <p:nvSpPr>
            <p:cNvPr id="26" name="Rectangle 25"/>
            <p:cNvSpPr/>
            <p:nvPr/>
          </p:nvSpPr>
          <p:spPr bwMode="auto">
            <a:xfrm>
              <a:off x="3330306" y="7061709"/>
              <a:ext cx="17498697" cy="3522986"/>
            </a:xfrm>
            <a:prstGeom prst="rect">
              <a:avLst/>
            </a:prstGeom>
            <a:solidFill>
              <a:srgbClr val="000000">
                <a:alpha val="77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3894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9600" b="0" i="0" u="none" strike="noStrike" cap="none" normalizeH="0" baseline="0" smtClean="0">
                <a:ln>
                  <a:noFill/>
                </a:ln>
                <a:solidFill>
                  <a:schemeClr val="accent4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7" name="Text Box 75"/>
            <p:cNvSpPr txBox="1">
              <a:spLocks noChangeArrowheads="1"/>
            </p:cNvSpPr>
            <p:nvPr/>
          </p:nvSpPr>
          <p:spPr bwMode="auto">
            <a:xfrm>
              <a:off x="3217489" y="7372350"/>
              <a:ext cx="17998326" cy="23737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71450" tIns="85725" rIns="171450" bIns="85725">
              <a:spAutoFit/>
            </a:bodyPr>
            <a:lstStyle>
              <a:lvl1pPr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1pPr>
              <a:lvl2pPr marL="1271588" indent="-414338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sz="1100" dirty="0" smtClean="0">
                <a:solidFill>
                  <a:schemeClr val="bg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>
                  <a:solidFill>
                    <a:schemeClr val="bg1"/>
                  </a:solidFill>
                </a:rPr>
                <a:t> </a:t>
              </a:r>
              <a:r>
                <a:rPr lang="en-US" sz="4400" dirty="0" smtClean="0">
                  <a:solidFill>
                    <a:schemeClr val="bg1"/>
                  </a:solidFill>
                </a:rPr>
                <a:t>    • Comparison of CELESTA to EDE (</a:t>
              </a:r>
              <a:r>
                <a:rPr lang="en-US" sz="4400" baseline="30000" dirty="0" smtClean="0">
                  <a:solidFill>
                    <a:schemeClr val="bg1"/>
                  </a:solidFill>
                </a:rPr>
                <a:t> </a:t>
              </a:r>
              <a:r>
                <a:rPr lang="en-US" sz="4400" dirty="0" smtClean="0">
                  <a:solidFill>
                    <a:schemeClr val="bg1"/>
                  </a:solidFill>
                  <a:hlinkClick r:id="rId8"/>
                </a:rPr>
                <a:t>http</a:t>
              </a:r>
              <a:r>
                <a:rPr lang="en-US" sz="4400" dirty="0">
                  <a:solidFill>
                    <a:schemeClr val="bg1"/>
                  </a:solidFill>
                  <a:hlinkClick r:id="rId8"/>
                </a:rPr>
                <a:t>://</a:t>
              </a:r>
              <a:r>
                <a:rPr lang="en-US" sz="4400" dirty="0" smtClean="0">
                  <a:solidFill>
                    <a:schemeClr val="bg1"/>
                  </a:solidFill>
                  <a:hlinkClick r:id="rId8"/>
                </a:rPr>
                <a:t>www.exoplanets.org</a:t>
              </a:r>
              <a:r>
                <a:rPr lang="en-US" sz="4400" dirty="0" smtClean="0">
                  <a:solidFill>
                    <a:schemeClr val="bg1"/>
                  </a:solidFill>
                </a:rPr>
                <a:t> )</a:t>
              </a:r>
              <a:endParaRPr lang="en-US" sz="4400" baseline="30000" dirty="0" smtClean="0">
                <a:solidFill>
                  <a:schemeClr val="bg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 smtClean="0">
                  <a:solidFill>
                    <a:schemeClr val="bg1"/>
                  </a:solidFill>
                </a:rPr>
                <a:t>     • Uncertainty in CELESTA </a:t>
              </a:r>
              <a:r>
                <a:rPr lang="en-US" sz="4400" dirty="0">
                  <a:solidFill>
                    <a:schemeClr val="bg1"/>
                  </a:solidFill>
                </a:rPr>
                <a:t>radius: ±0.17 </a:t>
              </a:r>
              <a:r>
                <a:rPr lang="en-US" sz="4400" dirty="0" smtClean="0">
                  <a:solidFill>
                    <a:schemeClr val="bg1"/>
                  </a:solidFill>
                </a:rPr>
                <a:t>R</a:t>
              </a:r>
              <a:r>
                <a:rPr lang="en-US" sz="4400" baseline="-25000" dirty="0" smtClean="0">
                  <a:solidFill>
                    <a:schemeClr val="bg1"/>
                  </a:solidFill>
                </a:rPr>
                <a:t>⊙ </a:t>
              </a:r>
              <a:r>
                <a:rPr lang="en-US" sz="4400" dirty="0">
                  <a:solidFill>
                    <a:schemeClr val="bg1"/>
                  </a:solidFill>
                </a:rPr>
                <a:t>.</a:t>
              </a:r>
            </a:p>
          </p:txBody>
        </p:sp>
        <p:sp>
          <p:nvSpPr>
            <p:cNvPr id="28" name="Rectangle 8"/>
            <p:cNvSpPr>
              <a:spLocks noChangeArrowheads="1"/>
            </p:cNvSpPr>
            <p:nvPr/>
          </p:nvSpPr>
          <p:spPr bwMode="auto">
            <a:xfrm>
              <a:off x="3358430" y="6183021"/>
              <a:ext cx="17477592" cy="1243056"/>
            </a:xfrm>
            <a:prstGeom prst="rect">
              <a:avLst/>
            </a:prstGeom>
            <a:gradFill>
              <a:gsLst>
                <a:gs pos="45000">
                  <a:schemeClr val="accent4"/>
                </a:gs>
                <a:gs pos="0">
                  <a:schemeClr val="accent2"/>
                </a:gs>
                <a:gs pos="100000">
                  <a:schemeClr val="accent4">
                    <a:alpha val="0"/>
                  </a:schemeClr>
                </a:gs>
              </a:gsLst>
              <a:lin ang="2700000" scaled="1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lIns="137127" tIns="68565" rIns="137127" bIns="68565" anchor="ctr"/>
            <a:lstStyle/>
            <a:p>
              <a:pPr defTabSz="3762375">
                <a:defRPr/>
              </a:pPr>
              <a:r>
                <a:rPr lang="en-US" sz="5400" b="1" dirty="0" smtClean="0">
                  <a:solidFill>
                    <a:srgbClr val="FFCC00"/>
                  </a:solidFill>
                </a:rPr>
                <a:t>Determining Uncertainty in Radius</a:t>
              </a:r>
              <a:endParaRPr lang="en-US" sz="5400" b="1" dirty="0">
                <a:solidFill>
                  <a:srgbClr val="FFCC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73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0" y="0"/>
            <a:ext cx="43891200" cy="4795692"/>
          </a:xfrm>
          <a:prstGeom prst="rect">
            <a:avLst/>
          </a:prstGeom>
          <a:gradFill flip="none" rotWithShape="1">
            <a:gsLst>
              <a:gs pos="100000">
                <a:schemeClr val="accent4">
                  <a:alpha val="0"/>
                </a:schemeClr>
              </a:gs>
              <a:gs pos="12000">
                <a:schemeClr val="accent4"/>
              </a:gs>
              <a:gs pos="0">
                <a:schemeClr val="accent2"/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lIns="376109" tIns="188054" rIns="376109" bIns="188054" anchor="ctr"/>
          <a:lstStyle/>
          <a:p>
            <a:pPr algn="ctr" defTabSz="3513138">
              <a:lnSpc>
                <a:spcPct val="120000"/>
              </a:lnSpc>
              <a:defRPr/>
            </a:pPr>
            <a:r>
              <a:rPr lang="en-US" sz="7200" b="1" dirty="0" smtClean="0">
                <a:solidFill>
                  <a:schemeClr val="bg1"/>
                </a:solidFill>
              </a:rPr>
              <a:t>CELESTA: the Catalog of Earth-Like Exoplanet Survey Targets</a:t>
            </a:r>
            <a:r>
              <a:rPr lang="en-US" sz="7200" dirty="0">
                <a:solidFill>
                  <a:schemeClr val="bg1"/>
                </a:solidFill>
              </a:rPr>
              <a:t/>
            </a:r>
            <a:br>
              <a:rPr lang="en-US" sz="7200" dirty="0">
                <a:solidFill>
                  <a:schemeClr val="bg1"/>
                </a:solidFill>
              </a:rPr>
            </a:br>
            <a:r>
              <a:rPr lang="en-US" sz="5400" i="1" dirty="0" smtClean="0">
                <a:solidFill>
                  <a:schemeClr val="bg1"/>
                </a:solidFill>
              </a:rPr>
              <a:t>Colin Orion Chandler</a:t>
            </a:r>
            <a:r>
              <a:rPr lang="en-US" sz="5400" i="1" baseline="30000" dirty="0" smtClean="0">
                <a:solidFill>
                  <a:schemeClr val="bg1"/>
                </a:solidFill>
              </a:rPr>
              <a:t>1</a:t>
            </a:r>
            <a:r>
              <a:rPr lang="en-US" sz="5400" i="1" dirty="0" smtClean="0">
                <a:solidFill>
                  <a:schemeClr val="bg1"/>
                </a:solidFill>
              </a:rPr>
              <a:t>, Iain Mcdonald</a:t>
            </a:r>
            <a:r>
              <a:rPr lang="en-US" sz="5400" i="1" baseline="30000" dirty="0" smtClean="0">
                <a:solidFill>
                  <a:schemeClr val="bg1"/>
                </a:solidFill>
              </a:rPr>
              <a:t>2</a:t>
            </a:r>
            <a:r>
              <a:rPr lang="en-US" sz="5400" i="1" dirty="0" smtClean="0">
                <a:solidFill>
                  <a:schemeClr val="bg1"/>
                </a:solidFill>
              </a:rPr>
              <a:t>, &amp; Stephen Kane</a:t>
            </a:r>
            <a:r>
              <a:rPr lang="en-US" sz="5400" i="1" baseline="30000" dirty="0" smtClean="0">
                <a:solidFill>
                  <a:schemeClr val="bg1"/>
                </a:solidFill>
              </a:rPr>
              <a:t>1</a:t>
            </a:r>
            <a:r>
              <a:rPr lang="en-US" sz="5400" i="1" dirty="0">
                <a:solidFill>
                  <a:schemeClr val="bg1"/>
                </a:solidFill>
              </a:rPr>
              <a:t/>
            </a:r>
            <a:br>
              <a:rPr lang="en-US" sz="5400" i="1" dirty="0">
                <a:solidFill>
                  <a:schemeClr val="bg1"/>
                </a:solidFill>
              </a:rPr>
            </a:br>
            <a:r>
              <a:rPr lang="en-US" sz="4400" i="1" baseline="30000" dirty="0" smtClean="0">
                <a:solidFill>
                  <a:schemeClr val="bg1"/>
                </a:solidFill>
              </a:rPr>
              <a:t>1</a:t>
            </a:r>
            <a:r>
              <a:rPr lang="en-US" sz="4400" i="1" dirty="0" smtClean="0">
                <a:solidFill>
                  <a:schemeClr val="bg1"/>
                </a:solidFill>
              </a:rPr>
              <a:t>San Francisco State University   </a:t>
            </a:r>
            <a:r>
              <a:rPr lang="en-US" sz="4400" i="1" baseline="30000" dirty="0" smtClean="0">
                <a:solidFill>
                  <a:schemeClr val="bg1"/>
                </a:solidFill>
              </a:rPr>
              <a:t>2</a:t>
            </a:r>
            <a:r>
              <a:rPr lang="en-US" sz="4400" i="1" dirty="0" smtClean="0">
                <a:solidFill>
                  <a:schemeClr val="bg1"/>
                </a:solidFill>
              </a:rPr>
              <a:t>Jodrell </a:t>
            </a:r>
            <a:r>
              <a:rPr lang="en-US" sz="4400" i="1" dirty="0">
                <a:solidFill>
                  <a:schemeClr val="bg1"/>
                </a:solidFill>
              </a:rPr>
              <a:t>Bank Centre for Astrophysics</a:t>
            </a:r>
          </a:p>
        </p:txBody>
      </p:sp>
      <p:pic>
        <p:nvPicPr>
          <p:cNvPr id="2" name="Picture 1" descr="SFState_H_cmyk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44" y="28907625"/>
            <a:ext cx="9471199" cy="2470748"/>
          </a:xfrm>
          <a:prstGeom prst="rect">
            <a:avLst/>
          </a:prstGeom>
        </p:spPr>
      </p:pic>
      <p:sp>
        <p:nvSpPr>
          <p:cNvPr id="2056" name="Text Box 78"/>
          <p:cNvSpPr txBox="1">
            <a:spLocks noChangeArrowheads="1"/>
          </p:cNvSpPr>
          <p:nvPr/>
        </p:nvSpPr>
        <p:spPr bwMode="auto">
          <a:xfrm>
            <a:off x="37186569" y="30644423"/>
            <a:ext cx="4894793" cy="134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71450" tIns="85725" rIns="171450" bIns="85725">
            <a:spAutoFit/>
          </a:bodyPr>
          <a:lstStyle>
            <a:lvl1pPr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800" dirty="0" smtClean="0">
                <a:solidFill>
                  <a:schemeClr val="bg1"/>
                </a:solidFill>
              </a:rPr>
              <a:t>Visit </a:t>
            </a:r>
            <a:r>
              <a:rPr lang="en-US" sz="3800" dirty="0" err="1" smtClean="0">
                <a:solidFill>
                  <a:schemeClr val="bg1"/>
                </a:solidFill>
              </a:rPr>
              <a:t>CELESTA.info</a:t>
            </a:r>
            <a:r>
              <a:rPr lang="en-US" sz="3800" dirty="0" smtClean="0">
                <a:solidFill>
                  <a:schemeClr val="bg1"/>
                </a:solidFill>
              </a:rPr>
              <a:t> for more information.</a:t>
            </a:r>
            <a:endParaRPr lang="en-US" sz="3800" dirty="0">
              <a:solidFill>
                <a:schemeClr val="bg1"/>
              </a:solidFill>
            </a:endParaRPr>
          </a:p>
        </p:txBody>
      </p:sp>
      <p:pic>
        <p:nvPicPr>
          <p:cNvPr id="3" name="Picture 2" descr="celestaQR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7714" y="27606753"/>
            <a:ext cx="2726279" cy="272627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5809031" y="26976699"/>
            <a:ext cx="17113494" cy="4401674"/>
            <a:chOff x="23020441" y="6183021"/>
            <a:chExt cx="17113494" cy="4401674"/>
          </a:xfrm>
        </p:grpSpPr>
        <p:sp>
          <p:nvSpPr>
            <p:cNvPr id="39" name="Rectangle 38"/>
            <p:cNvSpPr/>
            <p:nvPr/>
          </p:nvSpPr>
          <p:spPr bwMode="auto">
            <a:xfrm>
              <a:off x="23034745" y="7104042"/>
              <a:ext cx="17074182" cy="3480653"/>
            </a:xfrm>
            <a:prstGeom prst="rect">
              <a:avLst/>
            </a:prstGeom>
            <a:solidFill>
              <a:srgbClr val="000000">
                <a:alpha val="77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3894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9600" b="0" i="0" u="none" strike="noStrike" cap="none" normalizeH="0" baseline="0" smtClean="0">
                <a:ln>
                  <a:noFill/>
                </a:ln>
                <a:solidFill>
                  <a:schemeClr val="accent4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58" name="Text Box 81"/>
            <p:cNvSpPr txBox="1">
              <a:spLocks noChangeArrowheads="1"/>
            </p:cNvSpPr>
            <p:nvPr/>
          </p:nvSpPr>
          <p:spPr bwMode="auto">
            <a:xfrm>
              <a:off x="23199786" y="7377113"/>
              <a:ext cx="16934149" cy="31393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4400" dirty="0">
                  <a:solidFill>
                    <a:schemeClr val="bg1"/>
                  </a:solidFill>
                </a:rPr>
                <a:t>• CELESTA is as an input catalog for target selection with current and upcoming </a:t>
              </a:r>
              <a:r>
                <a:rPr lang="en-US" sz="4400" dirty="0" err="1">
                  <a:solidFill>
                    <a:schemeClr val="bg1"/>
                  </a:solidFill>
                </a:rPr>
                <a:t>exoplanet</a:t>
              </a:r>
              <a:r>
                <a:rPr lang="en-US" sz="4400" dirty="0">
                  <a:solidFill>
                    <a:schemeClr val="bg1"/>
                  </a:solidFill>
                </a:rPr>
                <a:t> surveys.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>
                  <a:solidFill>
                    <a:schemeClr val="bg1"/>
                  </a:solidFill>
                </a:rPr>
                <a:t>• Transit and radial velocity (RV) survey sensitivity to planets within the HZ increases as the survey duration increases</a:t>
              </a:r>
              <a:r>
                <a:rPr lang="en-US" sz="4400" dirty="0" smtClean="0">
                  <a:solidFill>
                    <a:schemeClr val="bg1"/>
                  </a:solidFill>
                </a:rPr>
                <a:t>.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  <p:sp>
          <p:nvSpPr>
            <p:cNvPr id="35" name="Rectangle 19"/>
            <p:cNvSpPr>
              <a:spLocks noChangeArrowheads="1"/>
            </p:cNvSpPr>
            <p:nvPr/>
          </p:nvSpPr>
          <p:spPr bwMode="auto">
            <a:xfrm>
              <a:off x="23020441" y="6183021"/>
              <a:ext cx="17108131" cy="914400"/>
            </a:xfrm>
            <a:prstGeom prst="rect">
              <a:avLst/>
            </a:prstGeom>
            <a:gradFill>
              <a:gsLst>
                <a:gs pos="45000">
                  <a:schemeClr val="accent4"/>
                </a:gs>
                <a:gs pos="0">
                  <a:schemeClr val="accent2"/>
                </a:gs>
                <a:gs pos="100000">
                  <a:schemeClr val="accent4">
                    <a:alpha val="0"/>
                  </a:schemeClr>
                </a:gs>
              </a:gsLst>
              <a:lin ang="2700000" scaled="1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lIns="137127" tIns="68565" rIns="137127" bIns="68565" anchor="ctr"/>
            <a:lstStyle/>
            <a:p>
              <a:pPr defTabSz="3762375">
                <a:defRPr/>
              </a:pPr>
              <a:r>
                <a:rPr lang="en-US" sz="5400" b="1" dirty="0" smtClean="0">
                  <a:solidFill>
                    <a:srgbClr val="FFCC00"/>
                  </a:solidFill>
                </a:rPr>
                <a:t>Application: “ROI”</a:t>
              </a:r>
              <a:endParaRPr lang="en-US" sz="5400" b="1" dirty="0">
                <a:solidFill>
                  <a:srgbClr val="FFCC00"/>
                </a:solidFill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717" y="5051704"/>
            <a:ext cx="28773466" cy="21580100"/>
          </a:xfrm>
          <a:prstGeom prst="rect">
            <a:avLst/>
          </a:prstGeom>
          <a:solidFill>
            <a:srgbClr val="000000">
              <a:alpha val="50000"/>
            </a:srgbClr>
          </a:solidFill>
        </p:spPr>
      </p:pic>
    </p:spTree>
    <p:extLst>
      <p:ext uri="{BB962C8B-B14F-4D97-AF65-F5344CB8AC3E}">
        <p14:creationId xmlns:p14="http://schemas.microsoft.com/office/powerpoint/2010/main" val="204088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0" y="-1"/>
            <a:ext cx="43891200" cy="19986172"/>
          </a:xfrm>
          <a:prstGeom prst="rect">
            <a:avLst/>
          </a:prstGeom>
          <a:gradFill flip="none" rotWithShape="1">
            <a:gsLst>
              <a:gs pos="100000">
                <a:schemeClr val="accent4">
                  <a:alpha val="0"/>
                </a:schemeClr>
              </a:gs>
              <a:gs pos="12000">
                <a:schemeClr val="accent4"/>
              </a:gs>
              <a:gs pos="0">
                <a:schemeClr val="accent2"/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lIns="376109" tIns="188054" rIns="376109" bIns="188054" anchor="ctr"/>
          <a:lstStyle/>
          <a:p>
            <a:pPr algn="ctr" defTabSz="3513138">
              <a:lnSpc>
                <a:spcPct val="120000"/>
              </a:lnSpc>
              <a:defRPr/>
            </a:pPr>
            <a:r>
              <a:rPr lang="en-US" sz="23900" b="1" dirty="0" smtClean="0">
                <a:solidFill>
                  <a:schemeClr val="bg1"/>
                </a:solidFill>
              </a:rPr>
              <a:t>CELESTA: What’s Next?</a:t>
            </a:r>
            <a:endParaRPr lang="en-US" sz="9600" b="1" dirty="0" smtClean="0">
              <a:solidFill>
                <a:schemeClr val="bg1"/>
              </a:solidFill>
            </a:endParaRPr>
          </a:p>
        </p:txBody>
      </p:sp>
      <p:pic>
        <p:nvPicPr>
          <p:cNvPr id="25" name="Picture 24" descr="SFState_H_cmyk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44" y="28907625"/>
            <a:ext cx="9471199" cy="2470748"/>
          </a:xfrm>
          <a:prstGeom prst="rect">
            <a:avLst/>
          </a:prstGeom>
        </p:spPr>
      </p:pic>
      <p:sp>
        <p:nvSpPr>
          <p:cNvPr id="26" name="Text Box 78"/>
          <p:cNvSpPr txBox="1">
            <a:spLocks noChangeArrowheads="1"/>
          </p:cNvSpPr>
          <p:nvPr/>
        </p:nvSpPr>
        <p:spPr bwMode="auto">
          <a:xfrm>
            <a:off x="37186569" y="30644423"/>
            <a:ext cx="4894793" cy="134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71450" tIns="85725" rIns="171450" bIns="85725">
            <a:spAutoFit/>
          </a:bodyPr>
          <a:lstStyle>
            <a:lvl1pPr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800" dirty="0" smtClean="0">
                <a:solidFill>
                  <a:schemeClr val="bg1"/>
                </a:solidFill>
              </a:rPr>
              <a:t>Visit </a:t>
            </a:r>
            <a:r>
              <a:rPr lang="en-US" sz="3800" dirty="0" err="1" smtClean="0">
                <a:solidFill>
                  <a:schemeClr val="bg1"/>
                </a:solidFill>
              </a:rPr>
              <a:t>CELESTA.info</a:t>
            </a:r>
            <a:r>
              <a:rPr lang="en-US" sz="3800" dirty="0" smtClean="0">
                <a:solidFill>
                  <a:schemeClr val="bg1"/>
                </a:solidFill>
              </a:rPr>
              <a:t> for more information.</a:t>
            </a:r>
            <a:endParaRPr lang="en-US" sz="3800" dirty="0">
              <a:solidFill>
                <a:schemeClr val="bg1"/>
              </a:solidFill>
            </a:endParaRPr>
          </a:p>
        </p:txBody>
      </p:sp>
      <p:pic>
        <p:nvPicPr>
          <p:cNvPr id="27" name="Picture 26" descr="celestaQR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7714" y="27606753"/>
            <a:ext cx="2726279" cy="272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02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0" y="0"/>
            <a:ext cx="43891200" cy="4795692"/>
          </a:xfrm>
          <a:prstGeom prst="rect">
            <a:avLst/>
          </a:prstGeom>
          <a:gradFill flip="none" rotWithShape="1">
            <a:gsLst>
              <a:gs pos="100000">
                <a:schemeClr val="accent4">
                  <a:alpha val="0"/>
                </a:schemeClr>
              </a:gs>
              <a:gs pos="12000">
                <a:schemeClr val="accent4"/>
              </a:gs>
              <a:gs pos="0">
                <a:schemeClr val="accent2"/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lIns="376109" tIns="188054" rIns="376109" bIns="188054" anchor="ctr"/>
          <a:lstStyle/>
          <a:p>
            <a:pPr algn="ctr" defTabSz="3513138">
              <a:lnSpc>
                <a:spcPct val="120000"/>
              </a:lnSpc>
              <a:defRPr/>
            </a:pPr>
            <a:r>
              <a:rPr lang="en-US" sz="7200" b="1" dirty="0" smtClean="0">
                <a:solidFill>
                  <a:schemeClr val="bg1"/>
                </a:solidFill>
              </a:rPr>
              <a:t>CELESTA: the Catalog of Earth-Like Exoplanet Survey Targets</a:t>
            </a:r>
            <a:r>
              <a:rPr lang="en-US" sz="7200" dirty="0">
                <a:solidFill>
                  <a:schemeClr val="bg1"/>
                </a:solidFill>
              </a:rPr>
              <a:t/>
            </a:r>
            <a:br>
              <a:rPr lang="en-US" sz="7200" dirty="0">
                <a:solidFill>
                  <a:schemeClr val="bg1"/>
                </a:solidFill>
              </a:rPr>
            </a:br>
            <a:r>
              <a:rPr lang="en-US" sz="5400" i="1" dirty="0" smtClean="0">
                <a:solidFill>
                  <a:schemeClr val="bg1"/>
                </a:solidFill>
              </a:rPr>
              <a:t>Colin Orion Chandler</a:t>
            </a:r>
            <a:r>
              <a:rPr lang="en-US" sz="5400" i="1" baseline="30000" dirty="0" smtClean="0">
                <a:solidFill>
                  <a:schemeClr val="bg1"/>
                </a:solidFill>
              </a:rPr>
              <a:t>1</a:t>
            </a:r>
            <a:r>
              <a:rPr lang="en-US" sz="5400" i="1" dirty="0" smtClean="0">
                <a:solidFill>
                  <a:schemeClr val="bg1"/>
                </a:solidFill>
              </a:rPr>
              <a:t>, Iain Mcdonald</a:t>
            </a:r>
            <a:r>
              <a:rPr lang="en-US" sz="5400" i="1" baseline="30000" dirty="0" smtClean="0">
                <a:solidFill>
                  <a:schemeClr val="bg1"/>
                </a:solidFill>
              </a:rPr>
              <a:t>2</a:t>
            </a:r>
            <a:r>
              <a:rPr lang="en-US" sz="5400" i="1" dirty="0" smtClean="0">
                <a:solidFill>
                  <a:schemeClr val="bg1"/>
                </a:solidFill>
              </a:rPr>
              <a:t>, &amp; Stephen Kane</a:t>
            </a:r>
            <a:r>
              <a:rPr lang="en-US" sz="5400" i="1" baseline="30000" dirty="0" smtClean="0">
                <a:solidFill>
                  <a:schemeClr val="bg1"/>
                </a:solidFill>
              </a:rPr>
              <a:t>1</a:t>
            </a:r>
            <a:r>
              <a:rPr lang="en-US" sz="5400" i="1" dirty="0">
                <a:solidFill>
                  <a:schemeClr val="bg1"/>
                </a:solidFill>
              </a:rPr>
              <a:t/>
            </a:r>
            <a:br>
              <a:rPr lang="en-US" sz="5400" i="1" dirty="0">
                <a:solidFill>
                  <a:schemeClr val="bg1"/>
                </a:solidFill>
              </a:rPr>
            </a:br>
            <a:r>
              <a:rPr lang="en-US" sz="4400" i="1" baseline="30000" dirty="0" smtClean="0">
                <a:solidFill>
                  <a:schemeClr val="bg1"/>
                </a:solidFill>
              </a:rPr>
              <a:t>1</a:t>
            </a:r>
            <a:r>
              <a:rPr lang="en-US" sz="4400" i="1" dirty="0" smtClean="0">
                <a:solidFill>
                  <a:schemeClr val="bg1"/>
                </a:solidFill>
              </a:rPr>
              <a:t>San Francisco State University   </a:t>
            </a:r>
            <a:r>
              <a:rPr lang="en-US" sz="4400" i="1" baseline="30000" dirty="0" smtClean="0">
                <a:solidFill>
                  <a:schemeClr val="bg1"/>
                </a:solidFill>
              </a:rPr>
              <a:t>2</a:t>
            </a:r>
            <a:r>
              <a:rPr lang="en-US" sz="4400" i="1" dirty="0" smtClean="0">
                <a:solidFill>
                  <a:schemeClr val="bg1"/>
                </a:solidFill>
              </a:rPr>
              <a:t>Jodrell </a:t>
            </a:r>
            <a:r>
              <a:rPr lang="en-US" sz="4400" i="1" dirty="0">
                <a:solidFill>
                  <a:schemeClr val="bg1"/>
                </a:solidFill>
              </a:rPr>
              <a:t>Bank Centre for Astrophysics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3380035" y="6955001"/>
            <a:ext cx="38345213" cy="1825080"/>
          </a:xfrm>
          <a:prstGeom prst="rect">
            <a:avLst/>
          </a:prstGeom>
          <a:solidFill>
            <a:srgbClr val="000000">
              <a:alpha val="77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3894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600" b="0" i="0" u="none" strike="noStrike" cap="none" normalizeH="0" baseline="0" smtClean="0">
              <a:ln>
                <a:noFill/>
              </a:ln>
              <a:solidFill>
                <a:schemeClr val="accent4"/>
              </a:solidFill>
              <a:effectLst/>
              <a:latin typeface="Arial" pitchFamily="34" charset="0"/>
            </a:endParaRPr>
          </a:p>
        </p:txBody>
      </p:sp>
      <p:sp>
        <p:nvSpPr>
          <p:cNvPr id="2053" name="Text Box 75"/>
          <p:cNvSpPr txBox="1">
            <a:spLocks noChangeArrowheads="1"/>
          </p:cNvSpPr>
          <p:nvPr/>
        </p:nvSpPr>
        <p:spPr bwMode="auto">
          <a:xfrm>
            <a:off x="3132817" y="7227918"/>
            <a:ext cx="39440059" cy="209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71450" tIns="85725" rIns="171450" bIns="85725">
            <a:spAutoFit/>
          </a:bodyPr>
          <a:lstStyle>
            <a:lvl1pPr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1pPr>
            <a:lvl2pPr marL="1271588" indent="-414338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1100" dirty="0" smtClean="0">
              <a:solidFill>
                <a:schemeClr val="bg1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4400" dirty="0" smtClean="0">
                <a:solidFill>
                  <a:schemeClr val="bg1"/>
                </a:solidFill>
              </a:rPr>
              <a:t>     • Framework for </a:t>
            </a:r>
            <a:r>
              <a:rPr lang="en-US" sz="4400" dirty="0">
                <a:solidFill>
                  <a:schemeClr val="bg1"/>
                </a:solidFill>
              </a:rPr>
              <a:t>interactive analysis	• Vectors = unlimited </a:t>
            </a:r>
            <a:r>
              <a:rPr lang="en-US" sz="4400" dirty="0" smtClean="0">
                <a:solidFill>
                  <a:schemeClr val="bg1"/>
                </a:solidFill>
              </a:rPr>
              <a:t>resolution		• Can update data automatically</a:t>
            </a:r>
            <a:endParaRPr lang="en-US" sz="4400" baseline="30000" dirty="0" smtClean="0">
              <a:solidFill>
                <a:schemeClr val="bg1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4400" dirty="0" smtClean="0">
                <a:solidFill>
                  <a:schemeClr val="bg1"/>
                </a:solidFill>
              </a:rPr>
              <a:t>    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3441664" y="6183021"/>
            <a:ext cx="38298965" cy="1092099"/>
          </a:xfrm>
          <a:prstGeom prst="rect">
            <a:avLst/>
          </a:prstGeom>
          <a:gradFill>
            <a:gsLst>
              <a:gs pos="45000">
                <a:schemeClr val="accent4"/>
              </a:gs>
              <a:gs pos="0">
                <a:schemeClr val="accent2"/>
              </a:gs>
              <a:gs pos="100000">
                <a:schemeClr val="accent4">
                  <a:alpha val="0"/>
                </a:schemeClr>
              </a:gs>
            </a:gsLst>
            <a:lin ang="270000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137127" tIns="68565" rIns="137127" bIns="68565" anchor="ctr"/>
          <a:lstStyle/>
          <a:p>
            <a:pPr defTabSz="3762375">
              <a:defRPr/>
            </a:pPr>
            <a:r>
              <a:rPr lang="en-US" sz="5400" b="1" dirty="0" smtClean="0">
                <a:solidFill>
                  <a:srgbClr val="FFCC00"/>
                </a:solidFill>
              </a:rPr>
              <a:t>Next Step: Online Presence</a:t>
            </a:r>
            <a:endParaRPr lang="en-US" sz="5400" b="1" dirty="0">
              <a:solidFill>
                <a:srgbClr val="FFCC00"/>
              </a:solidFill>
            </a:endParaRPr>
          </a:p>
        </p:txBody>
      </p:sp>
      <p:pic>
        <p:nvPicPr>
          <p:cNvPr id="2" name="Picture 1" descr="SFState_H_cmyk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44" y="28907625"/>
            <a:ext cx="9471199" cy="2470748"/>
          </a:xfrm>
          <a:prstGeom prst="rect">
            <a:avLst/>
          </a:prstGeom>
        </p:spPr>
      </p:pic>
      <p:sp>
        <p:nvSpPr>
          <p:cNvPr id="2056" name="Text Box 78"/>
          <p:cNvSpPr txBox="1">
            <a:spLocks noChangeArrowheads="1"/>
          </p:cNvSpPr>
          <p:nvPr/>
        </p:nvSpPr>
        <p:spPr bwMode="auto">
          <a:xfrm>
            <a:off x="37186569" y="30644423"/>
            <a:ext cx="4894793" cy="134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71450" tIns="85725" rIns="171450" bIns="85725">
            <a:spAutoFit/>
          </a:bodyPr>
          <a:lstStyle>
            <a:lvl1pPr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800" dirty="0" smtClean="0">
                <a:solidFill>
                  <a:schemeClr val="bg1"/>
                </a:solidFill>
              </a:rPr>
              <a:t>Visit </a:t>
            </a:r>
            <a:r>
              <a:rPr lang="en-US" sz="3800" dirty="0" err="1" smtClean="0">
                <a:solidFill>
                  <a:schemeClr val="bg1"/>
                </a:solidFill>
              </a:rPr>
              <a:t>CELESTA.info</a:t>
            </a:r>
            <a:r>
              <a:rPr lang="en-US" sz="3800" dirty="0" smtClean="0">
                <a:solidFill>
                  <a:schemeClr val="bg1"/>
                </a:solidFill>
              </a:rPr>
              <a:t> for more information.</a:t>
            </a:r>
            <a:endParaRPr lang="en-US" sz="3800" dirty="0">
              <a:solidFill>
                <a:schemeClr val="bg1"/>
              </a:solidFill>
            </a:endParaRPr>
          </a:p>
        </p:txBody>
      </p:sp>
      <p:pic>
        <p:nvPicPr>
          <p:cNvPr id="3" name="Picture 2" descr="celestaQR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7714" y="27606753"/>
            <a:ext cx="2726279" cy="2726279"/>
          </a:xfrm>
          <a:prstGeom prst="rect">
            <a:avLst/>
          </a:prstGeom>
        </p:spPr>
      </p:pic>
      <p:pic>
        <p:nvPicPr>
          <p:cNvPr id="7" name="CELESTA HRD second trial FAST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85940" y="8690410"/>
            <a:ext cx="31987348" cy="1891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22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0" y="0"/>
            <a:ext cx="43891200" cy="4795692"/>
          </a:xfrm>
          <a:prstGeom prst="rect">
            <a:avLst/>
          </a:prstGeom>
          <a:gradFill flip="none" rotWithShape="1">
            <a:gsLst>
              <a:gs pos="100000">
                <a:schemeClr val="accent4">
                  <a:alpha val="0"/>
                </a:schemeClr>
              </a:gs>
              <a:gs pos="12000">
                <a:schemeClr val="accent4"/>
              </a:gs>
              <a:gs pos="0">
                <a:schemeClr val="accent2"/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lIns="376109" tIns="188054" rIns="376109" bIns="188054" anchor="ctr"/>
          <a:lstStyle/>
          <a:p>
            <a:pPr algn="ctr" defTabSz="3513138">
              <a:lnSpc>
                <a:spcPct val="120000"/>
              </a:lnSpc>
              <a:defRPr/>
            </a:pPr>
            <a:r>
              <a:rPr lang="en-US" sz="7200" b="1" dirty="0" smtClean="0">
                <a:solidFill>
                  <a:schemeClr val="bg1"/>
                </a:solidFill>
              </a:rPr>
              <a:t>The Habitable Zone Gallery</a:t>
            </a:r>
            <a:r>
              <a:rPr lang="en-US" sz="7200" dirty="0">
                <a:solidFill>
                  <a:schemeClr val="bg1"/>
                </a:solidFill>
              </a:rPr>
              <a:t/>
            </a:r>
            <a:br>
              <a:rPr lang="en-US" sz="7200" dirty="0">
                <a:solidFill>
                  <a:schemeClr val="bg1"/>
                </a:solidFill>
              </a:rPr>
            </a:br>
            <a:r>
              <a:rPr lang="en-US" sz="5400" i="1" dirty="0" smtClean="0">
                <a:solidFill>
                  <a:schemeClr val="bg1"/>
                </a:solidFill>
              </a:rPr>
              <a:t>Stephen Kane</a:t>
            </a:r>
            <a:r>
              <a:rPr lang="en-US" sz="5400" i="1" baseline="30000" dirty="0" smtClean="0">
                <a:solidFill>
                  <a:schemeClr val="bg1"/>
                </a:solidFill>
              </a:rPr>
              <a:t>1</a:t>
            </a:r>
            <a:r>
              <a:rPr lang="en-US" sz="5400" i="1" dirty="0" smtClean="0">
                <a:solidFill>
                  <a:schemeClr val="bg1"/>
                </a:solidFill>
              </a:rPr>
              <a:t>, Dawn Gelino</a:t>
            </a:r>
            <a:r>
              <a:rPr lang="en-US" sz="5400" i="1" baseline="30000" dirty="0">
                <a:solidFill>
                  <a:schemeClr val="bg1"/>
                </a:solidFill>
              </a:rPr>
              <a:t>2</a:t>
            </a:r>
            <a:r>
              <a:rPr lang="en-US" sz="5400" i="1" dirty="0">
                <a:solidFill>
                  <a:schemeClr val="bg1"/>
                </a:solidFill>
              </a:rPr>
              <a:t>, Colin Orion Chandler</a:t>
            </a:r>
            <a:r>
              <a:rPr lang="en-US" sz="5400" i="1" baseline="30000" dirty="0">
                <a:solidFill>
                  <a:schemeClr val="bg1"/>
                </a:solidFill>
              </a:rPr>
              <a:t>1</a:t>
            </a:r>
            <a:endParaRPr lang="en-US" sz="5400" i="1" dirty="0" smtClean="0">
              <a:solidFill>
                <a:schemeClr val="bg1"/>
              </a:solidFill>
            </a:endParaRPr>
          </a:p>
          <a:p>
            <a:pPr algn="ctr" defTabSz="3513138">
              <a:lnSpc>
                <a:spcPct val="120000"/>
              </a:lnSpc>
              <a:defRPr/>
            </a:pPr>
            <a:r>
              <a:rPr lang="en-US" sz="4400" i="1" baseline="30000" dirty="0" smtClean="0">
                <a:solidFill>
                  <a:schemeClr val="bg1"/>
                </a:solidFill>
              </a:rPr>
              <a:t>1</a:t>
            </a:r>
            <a:r>
              <a:rPr lang="en-US" sz="4400" i="1" dirty="0" smtClean="0">
                <a:solidFill>
                  <a:schemeClr val="bg1"/>
                </a:solidFill>
              </a:rPr>
              <a:t>San Francisco State University   </a:t>
            </a:r>
            <a:r>
              <a:rPr lang="en-US" sz="4400" i="1" baseline="30000" dirty="0" smtClean="0">
                <a:solidFill>
                  <a:schemeClr val="bg1"/>
                </a:solidFill>
              </a:rPr>
              <a:t>2</a:t>
            </a:r>
            <a:r>
              <a:rPr lang="en-US" sz="4400" i="1" dirty="0" smtClean="0">
                <a:solidFill>
                  <a:schemeClr val="bg1"/>
                </a:solidFill>
              </a:rPr>
              <a:t>NASA/Caltech</a:t>
            </a:r>
            <a:endParaRPr lang="en-US" sz="4400" i="1" dirty="0">
              <a:solidFill>
                <a:schemeClr val="bg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132817" y="6183021"/>
            <a:ext cx="18627565" cy="4401674"/>
            <a:chOff x="3217489" y="6183021"/>
            <a:chExt cx="17998326" cy="4401674"/>
          </a:xfrm>
        </p:grpSpPr>
        <p:sp>
          <p:nvSpPr>
            <p:cNvPr id="38" name="Rectangle 37"/>
            <p:cNvSpPr/>
            <p:nvPr/>
          </p:nvSpPr>
          <p:spPr bwMode="auto">
            <a:xfrm>
              <a:off x="3330306" y="7061709"/>
              <a:ext cx="17498697" cy="3522986"/>
            </a:xfrm>
            <a:prstGeom prst="rect">
              <a:avLst/>
            </a:prstGeom>
            <a:solidFill>
              <a:srgbClr val="000000">
                <a:alpha val="77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3894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9600" b="0" i="0" u="none" strike="noStrike" cap="none" normalizeH="0" baseline="0" smtClean="0">
                <a:ln>
                  <a:noFill/>
                </a:ln>
                <a:solidFill>
                  <a:schemeClr val="accent4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53" name="Text Box 75"/>
            <p:cNvSpPr txBox="1">
              <a:spLocks noChangeArrowheads="1"/>
            </p:cNvSpPr>
            <p:nvPr/>
          </p:nvSpPr>
          <p:spPr bwMode="auto">
            <a:xfrm>
              <a:off x="3217489" y="7372350"/>
              <a:ext cx="17998326" cy="2389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71450" tIns="85725" rIns="171450" bIns="85725">
              <a:spAutoFit/>
            </a:bodyPr>
            <a:lstStyle>
              <a:lvl1pPr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1pPr>
              <a:lvl2pPr marL="1271588" indent="-414338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sz="1100" dirty="0" smtClean="0">
                <a:solidFill>
                  <a:schemeClr val="bg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>
                  <a:solidFill>
                    <a:schemeClr val="bg1"/>
                  </a:solidFill>
                </a:rPr>
                <a:t> </a:t>
              </a:r>
              <a:r>
                <a:rPr lang="en-US" sz="4400" dirty="0" smtClean="0">
                  <a:solidFill>
                    <a:schemeClr val="bg1"/>
                  </a:solidFill>
                </a:rPr>
                <a:t>    • Kepler-186 from the Habitable Zone Gallery</a:t>
              </a:r>
              <a:r>
                <a:rPr lang="en-US" sz="4400" baseline="30000" dirty="0" smtClean="0">
                  <a:solidFill>
                    <a:schemeClr val="bg1"/>
                  </a:solidFill>
                </a:rPr>
                <a:t>1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 smtClean="0">
                  <a:solidFill>
                    <a:schemeClr val="bg1"/>
                  </a:solidFill>
                </a:rPr>
                <a:t>     • Image format: PNG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  <p:sp>
          <p:nvSpPr>
            <p:cNvPr id="32" name="Rectangle 8"/>
            <p:cNvSpPr>
              <a:spLocks noChangeArrowheads="1"/>
            </p:cNvSpPr>
            <p:nvPr/>
          </p:nvSpPr>
          <p:spPr bwMode="auto">
            <a:xfrm>
              <a:off x="3358430" y="6183021"/>
              <a:ext cx="17477592" cy="1243056"/>
            </a:xfrm>
            <a:prstGeom prst="rect">
              <a:avLst/>
            </a:prstGeom>
            <a:gradFill>
              <a:gsLst>
                <a:gs pos="45000">
                  <a:schemeClr val="accent4"/>
                </a:gs>
                <a:gs pos="0">
                  <a:schemeClr val="accent2"/>
                </a:gs>
                <a:gs pos="100000">
                  <a:schemeClr val="accent4">
                    <a:alpha val="0"/>
                  </a:schemeClr>
                </a:gs>
              </a:gsLst>
              <a:lin ang="2700000" scaled="1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lIns="137127" tIns="68565" rIns="137127" bIns="68565" anchor="ctr"/>
            <a:lstStyle/>
            <a:p>
              <a:pPr defTabSz="3762375">
                <a:defRPr/>
              </a:pPr>
              <a:r>
                <a:rPr lang="en-US" sz="5400" b="1" dirty="0" smtClean="0">
                  <a:solidFill>
                    <a:srgbClr val="FFCC00"/>
                  </a:solidFill>
                </a:rPr>
                <a:t>Static Image</a:t>
              </a:r>
              <a:endParaRPr lang="en-US" sz="5400" b="1" dirty="0">
                <a:solidFill>
                  <a:srgbClr val="FFCC00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2849323" y="28901864"/>
            <a:ext cx="23555411" cy="2850000"/>
            <a:chOff x="11498279" y="27797451"/>
            <a:chExt cx="20549599" cy="2850000"/>
          </a:xfrm>
        </p:grpSpPr>
        <p:sp>
          <p:nvSpPr>
            <p:cNvPr id="40" name="Rectangle 39"/>
            <p:cNvSpPr/>
            <p:nvPr/>
          </p:nvSpPr>
          <p:spPr bwMode="auto">
            <a:xfrm>
              <a:off x="11498279" y="28616414"/>
              <a:ext cx="20549599" cy="2031037"/>
            </a:xfrm>
            <a:prstGeom prst="rect">
              <a:avLst/>
            </a:prstGeom>
            <a:solidFill>
              <a:srgbClr val="000000">
                <a:alpha val="77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3894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800" b="0" i="0" u="none" strike="noStrike" cap="none" normalizeH="0" baseline="0" smtClean="0">
                <a:ln>
                  <a:noFill/>
                </a:ln>
                <a:solidFill>
                  <a:schemeClr val="accent4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52" name="Text Box 56"/>
            <p:cNvSpPr txBox="1">
              <a:spLocks noChangeArrowheads="1"/>
            </p:cNvSpPr>
            <p:nvPr/>
          </p:nvSpPr>
          <p:spPr bwMode="auto">
            <a:xfrm>
              <a:off x="11546961" y="28853933"/>
              <a:ext cx="20331576" cy="1550398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71419" tIns="85712" rIns="171419" bIns="85712">
              <a:spAutoFit/>
            </a:bodyPr>
            <a:lstStyle>
              <a:lvl1pPr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3200" baseline="30000" dirty="0" smtClean="0">
                  <a:solidFill>
                    <a:schemeClr val="bg1"/>
                  </a:solidFill>
                </a:rPr>
                <a:t>1</a:t>
              </a:r>
              <a:r>
                <a:rPr lang="en-US" sz="3200" dirty="0" smtClean="0">
                  <a:solidFill>
                    <a:schemeClr val="bg1"/>
                  </a:solidFill>
                  <a:hlinkClick r:id="rId5"/>
                </a:rPr>
                <a:t>http://hzgallery.org</a:t>
              </a:r>
              <a:endParaRPr lang="en-US" sz="3200" dirty="0" smtClean="0">
                <a:solidFill>
                  <a:schemeClr val="bg1"/>
                </a:solidFill>
              </a:endParaRPr>
            </a:p>
            <a:p>
              <a:pPr eaLnBrk="1" hangingPunct="1"/>
              <a:endParaRPr lang="en-US" sz="1050" dirty="0" smtClean="0">
                <a:solidFill>
                  <a:schemeClr val="bg1"/>
                </a:solidFill>
              </a:endParaRPr>
            </a:p>
            <a:p>
              <a:pPr eaLnBrk="1" hangingPunct="1"/>
              <a:endParaRPr lang="en-US" sz="1100" dirty="0">
                <a:solidFill>
                  <a:schemeClr val="bg1"/>
                </a:solidFill>
              </a:endParaRPr>
            </a:p>
            <a:p>
              <a:pPr eaLnBrk="1" hangingPunct="1"/>
              <a:endParaRPr lang="en-US" sz="3600" dirty="0">
                <a:solidFill>
                  <a:schemeClr val="bg1"/>
                </a:solidFill>
              </a:endParaRPr>
            </a:p>
          </p:txBody>
        </p:sp>
        <p:sp>
          <p:nvSpPr>
            <p:cNvPr id="36" name="Rectangle 20"/>
            <p:cNvSpPr>
              <a:spLocks noChangeArrowheads="1"/>
            </p:cNvSpPr>
            <p:nvPr/>
          </p:nvSpPr>
          <p:spPr bwMode="auto">
            <a:xfrm>
              <a:off x="11529497" y="27797451"/>
              <a:ext cx="20518381" cy="776631"/>
            </a:xfrm>
            <a:prstGeom prst="rect">
              <a:avLst/>
            </a:prstGeom>
            <a:gradFill>
              <a:gsLst>
                <a:gs pos="0">
                  <a:schemeClr val="tx2"/>
                </a:gs>
                <a:gs pos="100000">
                  <a:schemeClr val="accent4">
                    <a:alpha val="0"/>
                  </a:schemeClr>
                </a:gs>
              </a:gsLst>
              <a:lin ang="2700000" scaled="1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lIns="137127" tIns="68565" rIns="137127" bIns="68565" anchor="ctr"/>
            <a:lstStyle/>
            <a:p>
              <a:pPr defTabSz="3762375">
                <a:defRPr/>
              </a:pPr>
              <a:r>
                <a:rPr lang="en-US" sz="4800" b="1" dirty="0" smtClean="0">
                  <a:solidFill>
                    <a:srgbClr val="FFCC00"/>
                  </a:solidFill>
                </a:rPr>
                <a:t>References</a:t>
              </a:r>
              <a:endParaRPr lang="en-US" sz="4800" b="1" dirty="0">
                <a:solidFill>
                  <a:srgbClr val="FFCC00"/>
                </a:solidFill>
              </a:endParaRPr>
            </a:p>
          </p:txBody>
        </p:sp>
      </p:grpSp>
      <p:pic>
        <p:nvPicPr>
          <p:cNvPr id="2" name="Picture 1" descr="SFState_H_cmyk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44" y="28907625"/>
            <a:ext cx="9471199" cy="2470748"/>
          </a:xfrm>
          <a:prstGeom prst="rect">
            <a:avLst/>
          </a:prstGeom>
        </p:spPr>
      </p:pic>
      <p:sp>
        <p:nvSpPr>
          <p:cNvPr id="2056" name="Text Box 78"/>
          <p:cNvSpPr txBox="1">
            <a:spLocks noChangeArrowheads="1"/>
          </p:cNvSpPr>
          <p:nvPr/>
        </p:nvSpPr>
        <p:spPr bwMode="auto">
          <a:xfrm>
            <a:off x="37186569" y="30644423"/>
            <a:ext cx="4894793" cy="134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71450" tIns="85725" rIns="171450" bIns="85725">
            <a:spAutoFit/>
          </a:bodyPr>
          <a:lstStyle>
            <a:lvl1pPr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800" dirty="0" smtClean="0">
                <a:solidFill>
                  <a:schemeClr val="bg1"/>
                </a:solidFill>
              </a:rPr>
              <a:t>Visit </a:t>
            </a:r>
            <a:r>
              <a:rPr lang="en-US" sz="3800" dirty="0" err="1" smtClean="0">
                <a:solidFill>
                  <a:schemeClr val="bg1"/>
                </a:solidFill>
              </a:rPr>
              <a:t>CELESTA.info</a:t>
            </a:r>
            <a:r>
              <a:rPr lang="en-US" sz="3800" dirty="0" smtClean="0">
                <a:solidFill>
                  <a:schemeClr val="bg1"/>
                </a:solidFill>
              </a:rPr>
              <a:t> for more information.</a:t>
            </a:r>
            <a:endParaRPr lang="en-US" sz="3800" dirty="0">
              <a:solidFill>
                <a:schemeClr val="bg1"/>
              </a:solidFill>
            </a:endParaRPr>
          </a:p>
        </p:txBody>
      </p:sp>
      <p:pic>
        <p:nvPicPr>
          <p:cNvPr id="3" name="Picture 2" descr="celestaQR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7714" y="27606753"/>
            <a:ext cx="2726279" cy="2726279"/>
          </a:xfrm>
          <a:prstGeom prst="rect">
            <a:avLst/>
          </a:prstGeom>
        </p:spPr>
      </p:pic>
      <p:pic>
        <p:nvPicPr>
          <p:cNvPr id="6" name="Picture 5" descr="541_2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693" y="11201002"/>
            <a:ext cx="15794999" cy="1581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85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0" y="0"/>
            <a:ext cx="43891200" cy="4795692"/>
          </a:xfrm>
          <a:prstGeom prst="rect">
            <a:avLst/>
          </a:prstGeom>
          <a:gradFill flip="none" rotWithShape="1">
            <a:gsLst>
              <a:gs pos="100000">
                <a:schemeClr val="accent4">
                  <a:alpha val="0"/>
                </a:schemeClr>
              </a:gs>
              <a:gs pos="12000">
                <a:schemeClr val="accent4"/>
              </a:gs>
              <a:gs pos="0">
                <a:schemeClr val="accent2"/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lIns="376109" tIns="188054" rIns="376109" bIns="188054" anchor="ctr"/>
          <a:lstStyle/>
          <a:p>
            <a:pPr algn="ctr" defTabSz="3513138">
              <a:lnSpc>
                <a:spcPct val="120000"/>
              </a:lnSpc>
              <a:defRPr/>
            </a:pPr>
            <a:r>
              <a:rPr lang="en-US" sz="7200" b="1" dirty="0" smtClean="0">
                <a:solidFill>
                  <a:schemeClr val="bg1"/>
                </a:solidFill>
              </a:rPr>
              <a:t>The Habitable Zone Gallery</a:t>
            </a:r>
            <a:r>
              <a:rPr lang="en-US" sz="7200" dirty="0">
                <a:solidFill>
                  <a:schemeClr val="bg1"/>
                </a:solidFill>
              </a:rPr>
              <a:t/>
            </a:r>
            <a:br>
              <a:rPr lang="en-US" sz="7200" dirty="0">
                <a:solidFill>
                  <a:schemeClr val="bg1"/>
                </a:solidFill>
              </a:rPr>
            </a:br>
            <a:r>
              <a:rPr lang="en-US" sz="5400" i="1" dirty="0" smtClean="0">
                <a:solidFill>
                  <a:schemeClr val="bg1"/>
                </a:solidFill>
              </a:rPr>
              <a:t>Stephen Kane</a:t>
            </a:r>
            <a:r>
              <a:rPr lang="en-US" sz="5400" i="1" baseline="30000" dirty="0" smtClean="0">
                <a:solidFill>
                  <a:schemeClr val="bg1"/>
                </a:solidFill>
              </a:rPr>
              <a:t>1</a:t>
            </a:r>
            <a:r>
              <a:rPr lang="en-US" sz="5400" i="1" dirty="0" smtClean="0">
                <a:solidFill>
                  <a:schemeClr val="bg1"/>
                </a:solidFill>
              </a:rPr>
              <a:t>, Dawn Gelino</a:t>
            </a:r>
            <a:r>
              <a:rPr lang="en-US" sz="5400" i="1" baseline="30000" dirty="0">
                <a:solidFill>
                  <a:schemeClr val="bg1"/>
                </a:solidFill>
              </a:rPr>
              <a:t>2</a:t>
            </a:r>
            <a:r>
              <a:rPr lang="en-US" sz="5400" i="1" dirty="0">
                <a:solidFill>
                  <a:schemeClr val="bg1"/>
                </a:solidFill>
              </a:rPr>
              <a:t>, Colin Orion Chandler</a:t>
            </a:r>
            <a:r>
              <a:rPr lang="en-US" sz="5400" i="1" baseline="30000" dirty="0">
                <a:solidFill>
                  <a:schemeClr val="bg1"/>
                </a:solidFill>
              </a:rPr>
              <a:t>1</a:t>
            </a:r>
            <a:endParaRPr lang="en-US" sz="5400" i="1" dirty="0" smtClean="0">
              <a:solidFill>
                <a:schemeClr val="bg1"/>
              </a:solidFill>
            </a:endParaRPr>
          </a:p>
          <a:p>
            <a:pPr algn="ctr" defTabSz="3513138">
              <a:lnSpc>
                <a:spcPct val="120000"/>
              </a:lnSpc>
              <a:defRPr/>
            </a:pPr>
            <a:r>
              <a:rPr lang="en-US" sz="4400" i="1" baseline="30000" dirty="0" smtClean="0">
                <a:solidFill>
                  <a:schemeClr val="bg1"/>
                </a:solidFill>
              </a:rPr>
              <a:t>1</a:t>
            </a:r>
            <a:r>
              <a:rPr lang="en-US" sz="4400" i="1" dirty="0" smtClean="0">
                <a:solidFill>
                  <a:schemeClr val="bg1"/>
                </a:solidFill>
              </a:rPr>
              <a:t>San Francisco State University   </a:t>
            </a:r>
            <a:r>
              <a:rPr lang="en-US" sz="4400" i="1" baseline="30000" dirty="0" smtClean="0">
                <a:solidFill>
                  <a:schemeClr val="bg1"/>
                </a:solidFill>
              </a:rPr>
              <a:t>2</a:t>
            </a:r>
            <a:r>
              <a:rPr lang="en-US" sz="4400" i="1" dirty="0" smtClean="0">
                <a:solidFill>
                  <a:schemeClr val="bg1"/>
                </a:solidFill>
              </a:rPr>
              <a:t>NASA/Caltech</a:t>
            </a:r>
            <a:endParaRPr lang="en-US" sz="4400" i="1" dirty="0">
              <a:solidFill>
                <a:schemeClr val="bg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132817" y="6183021"/>
            <a:ext cx="18627565" cy="4401674"/>
            <a:chOff x="3217489" y="6183021"/>
            <a:chExt cx="17998326" cy="4401674"/>
          </a:xfrm>
        </p:grpSpPr>
        <p:sp>
          <p:nvSpPr>
            <p:cNvPr id="38" name="Rectangle 37"/>
            <p:cNvSpPr/>
            <p:nvPr/>
          </p:nvSpPr>
          <p:spPr bwMode="auto">
            <a:xfrm>
              <a:off x="3330306" y="7061709"/>
              <a:ext cx="17498697" cy="3522986"/>
            </a:xfrm>
            <a:prstGeom prst="rect">
              <a:avLst/>
            </a:prstGeom>
            <a:solidFill>
              <a:srgbClr val="000000">
                <a:alpha val="77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3894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9600" b="0" i="0" u="none" strike="noStrike" cap="none" normalizeH="0" baseline="0" smtClean="0">
                <a:ln>
                  <a:noFill/>
                </a:ln>
                <a:solidFill>
                  <a:schemeClr val="accent4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53" name="Text Box 75"/>
            <p:cNvSpPr txBox="1">
              <a:spLocks noChangeArrowheads="1"/>
            </p:cNvSpPr>
            <p:nvPr/>
          </p:nvSpPr>
          <p:spPr bwMode="auto">
            <a:xfrm>
              <a:off x="3217489" y="7372350"/>
              <a:ext cx="17998326" cy="2389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71450" tIns="85725" rIns="171450" bIns="85725">
              <a:spAutoFit/>
            </a:bodyPr>
            <a:lstStyle>
              <a:lvl1pPr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1pPr>
              <a:lvl2pPr marL="1271588" indent="-414338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sz="1100" dirty="0" smtClean="0">
                <a:solidFill>
                  <a:schemeClr val="bg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>
                  <a:solidFill>
                    <a:schemeClr val="bg1"/>
                  </a:solidFill>
                </a:rPr>
                <a:t> </a:t>
              </a:r>
              <a:r>
                <a:rPr lang="en-US" sz="4400" dirty="0" smtClean="0">
                  <a:solidFill>
                    <a:schemeClr val="bg1"/>
                  </a:solidFill>
                </a:rPr>
                <a:t>    • Kepler-186 from the Habitable Zone Gallery</a:t>
              </a:r>
              <a:r>
                <a:rPr lang="en-US" sz="4400" baseline="30000" dirty="0" smtClean="0">
                  <a:solidFill>
                    <a:schemeClr val="bg1"/>
                  </a:solidFill>
                </a:rPr>
                <a:t>1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 smtClean="0">
                  <a:solidFill>
                    <a:schemeClr val="bg1"/>
                  </a:solidFill>
                </a:rPr>
                <a:t>     • Image format: PNG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  <p:sp>
          <p:nvSpPr>
            <p:cNvPr id="32" name="Rectangle 8"/>
            <p:cNvSpPr>
              <a:spLocks noChangeArrowheads="1"/>
            </p:cNvSpPr>
            <p:nvPr/>
          </p:nvSpPr>
          <p:spPr bwMode="auto">
            <a:xfrm>
              <a:off x="3358430" y="6183021"/>
              <a:ext cx="17477592" cy="1243056"/>
            </a:xfrm>
            <a:prstGeom prst="rect">
              <a:avLst/>
            </a:prstGeom>
            <a:gradFill>
              <a:gsLst>
                <a:gs pos="45000">
                  <a:schemeClr val="accent4"/>
                </a:gs>
                <a:gs pos="0">
                  <a:schemeClr val="accent2"/>
                </a:gs>
                <a:gs pos="100000">
                  <a:schemeClr val="accent4">
                    <a:alpha val="0"/>
                  </a:schemeClr>
                </a:gs>
              </a:gsLst>
              <a:lin ang="2700000" scaled="1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lIns="137127" tIns="68565" rIns="137127" bIns="68565" anchor="ctr"/>
            <a:lstStyle/>
            <a:p>
              <a:pPr defTabSz="3762375">
                <a:defRPr/>
              </a:pPr>
              <a:r>
                <a:rPr lang="en-US" sz="5400" b="1" dirty="0" smtClean="0">
                  <a:solidFill>
                    <a:srgbClr val="FFCC00"/>
                  </a:solidFill>
                </a:rPr>
                <a:t>Static Image</a:t>
              </a:r>
              <a:endParaRPr lang="en-US" sz="5400" b="1" dirty="0">
                <a:solidFill>
                  <a:srgbClr val="FFCC00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2849323" y="28901864"/>
            <a:ext cx="23555411" cy="2850000"/>
            <a:chOff x="11498279" y="27797451"/>
            <a:chExt cx="20549599" cy="2850000"/>
          </a:xfrm>
        </p:grpSpPr>
        <p:sp>
          <p:nvSpPr>
            <p:cNvPr id="40" name="Rectangle 39"/>
            <p:cNvSpPr/>
            <p:nvPr/>
          </p:nvSpPr>
          <p:spPr bwMode="auto">
            <a:xfrm>
              <a:off x="11498279" y="28616414"/>
              <a:ext cx="20549599" cy="2031037"/>
            </a:xfrm>
            <a:prstGeom prst="rect">
              <a:avLst/>
            </a:prstGeom>
            <a:solidFill>
              <a:srgbClr val="000000">
                <a:alpha val="77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3894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800" b="0" i="0" u="none" strike="noStrike" cap="none" normalizeH="0" baseline="0" smtClean="0">
                <a:ln>
                  <a:noFill/>
                </a:ln>
                <a:solidFill>
                  <a:schemeClr val="accent4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52" name="Text Box 56"/>
            <p:cNvSpPr txBox="1">
              <a:spLocks noChangeArrowheads="1"/>
            </p:cNvSpPr>
            <p:nvPr/>
          </p:nvSpPr>
          <p:spPr bwMode="auto">
            <a:xfrm>
              <a:off x="11546961" y="28853933"/>
              <a:ext cx="20331576" cy="1550398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71419" tIns="85712" rIns="171419" bIns="85712">
              <a:spAutoFit/>
            </a:bodyPr>
            <a:lstStyle>
              <a:lvl1pPr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3200" baseline="30000" dirty="0" smtClean="0">
                  <a:solidFill>
                    <a:schemeClr val="bg1"/>
                  </a:solidFill>
                </a:rPr>
                <a:t>1</a:t>
              </a:r>
              <a:r>
                <a:rPr lang="en-US" sz="3200" dirty="0" smtClean="0">
                  <a:solidFill>
                    <a:schemeClr val="bg1"/>
                  </a:solidFill>
                  <a:hlinkClick r:id="rId7"/>
                </a:rPr>
                <a:t>http://hzgallery.org</a:t>
              </a:r>
              <a:endParaRPr lang="en-US" sz="3200" dirty="0" smtClean="0">
                <a:solidFill>
                  <a:schemeClr val="bg1"/>
                </a:solidFill>
              </a:endParaRPr>
            </a:p>
            <a:p>
              <a:pPr eaLnBrk="1" hangingPunct="1"/>
              <a:endParaRPr lang="en-US" sz="1050" dirty="0" smtClean="0">
                <a:solidFill>
                  <a:schemeClr val="bg1"/>
                </a:solidFill>
              </a:endParaRPr>
            </a:p>
            <a:p>
              <a:pPr eaLnBrk="1" hangingPunct="1"/>
              <a:endParaRPr lang="en-US" sz="1100" dirty="0">
                <a:solidFill>
                  <a:schemeClr val="bg1"/>
                </a:solidFill>
              </a:endParaRPr>
            </a:p>
            <a:p>
              <a:pPr eaLnBrk="1" hangingPunct="1"/>
              <a:endParaRPr lang="en-US" sz="3600" dirty="0">
                <a:solidFill>
                  <a:schemeClr val="bg1"/>
                </a:solidFill>
              </a:endParaRPr>
            </a:p>
          </p:txBody>
        </p:sp>
        <p:sp>
          <p:nvSpPr>
            <p:cNvPr id="36" name="Rectangle 20"/>
            <p:cNvSpPr>
              <a:spLocks noChangeArrowheads="1"/>
            </p:cNvSpPr>
            <p:nvPr/>
          </p:nvSpPr>
          <p:spPr bwMode="auto">
            <a:xfrm>
              <a:off x="11529497" y="27797451"/>
              <a:ext cx="20518381" cy="776631"/>
            </a:xfrm>
            <a:prstGeom prst="rect">
              <a:avLst/>
            </a:prstGeom>
            <a:gradFill>
              <a:gsLst>
                <a:gs pos="0">
                  <a:schemeClr val="tx2"/>
                </a:gs>
                <a:gs pos="100000">
                  <a:schemeClr val="accent4">
                    <a:alpha val="0"/>
                  </a:schemeClr>
                </a:gs>
              </a:gsLst>
              <a:lin ang="2700000" scaled="1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lIns="137127" tIns="68565" rIns="137127" bIns="68565" anchor="ctr"/>
            <a:lstStyle/>
            <a:p>
              <a:pPr defTabSz="3762375">
                <a:defRPr/>
              </a:pPr>
              <a:r>
                <a:rPr lang="en-US" sz="4800" b="1" dirty="0" smtClean="0">
                  <a:solidFill>
                    <a:srgbClr val="FFCC00"/>
                  </a:solidFill>
                </a:rPr>
                <a:t>References</a:t>
              </a:r>
              <a:endParaRPr lang="en-US" sz="4800" b="1" dirty="0">
                <a:solidFill>
                  <a:srgbClr val="FFCC00"/>
                </a:solidFill>
              </a:endParaRPr>
            </a:p>
          </p:txBody>
        </p:sp>
      </p:grpSp>
      <p:pic>
        <p:nvPicPr>
          <p:cNvPr id="2" name="Picture 1" descr="SFState_H_cmyk.ep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44" y="28907625"/>
            <a:ext cx="9471199" cy="2470748"/>
          </a:xfrm>
          <a:prstGeom prst="rect">
            <a:avLst/>
          </a:prstGeom>
        </p:spPr>
      </p:pic>
      <p:sp>
        <p:nvSpPr>
          <p:cNvPr id="2056" name="Text Box 78"/>
          <p:cNvSpPr txBox="1">
            <a:spLocks noChangeArrowheads="1"/>
          </p:cNvSpPr>
          <p:nvPr/>
        </p:nvSpPr>
        <p:spPr bwMode="auto">
          <a:xfrm>
            <a:off x="37186569" y="30644423"/>
            <a:ext cx="4894793" cy="134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71450" tIns="85725" rIns="171450" bIns="85725">
            <a:spAutoFit/>
          </a:bodyPr>
          <a:lstStyle>
            <a:lvl1pPr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800" dirty="0" smtClean="0">
                <a:solidFill>
                  <a:schemeClr val="bg1"/>
                </a:solidFill>
              </a:rPr>
              <a:t>Visit </a:t>
            </a:r>
            <a:r>
              <a:rPr lang="en-US" sz="3800" dirty="0" err="1" smtClean="0">
                <a:solidFill>
                  <a:schemeClr val="bg1"/>
                </a:solidFill>
              </a:rPr>
              <a:t>CELESTA.info</a:t>
            </a:r>
            <a:r>
              <a:rPr lang="en-US" sz="3800" dirty="0" smtClean="0">
                <a:solidFill>
                  <a:schemeClr val="bg1"/>
                </a:solidFill>
              </a:rPr>
              <a:t> for more information.</a:t>
            </a:r>
            <a:endParaRPr lang="en-US" sz="3800" dirty="0">
              <a:solidFill>
                <a:schemeClr val="bg1"/>
              </a:solidFill>
            </a:endParaRPr>
          </a:p>
        </p:txBody>
      </p:sp>
      <p:pic>
        <p:nvPicPr>
          <p:cNvPr id="3" name="Picture 2" descr="celestaQR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7714" y="27606753"/>
            <a:ext cx="2726279" cy="272627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3030276" y="6183021"/>
            <a:ext cx="17113494" cy="4401674"/>
            <a:chOff x="23020441" y="6183021"/>
            <a:chExt cx="17113494" cy="4401674"/>
          </a:xfrm>
        </p:grpSpPr>
        <p:sp>
          <p:nvSpPr>
            <p:cNvPr id="39" name="Rectangle 38"/>
            <p:cNvSpPr/>
            <p:nvPr/>
          </p:nvSpPr>
          <p:spPr bwMode="auto">
            <a:xfrm>
              <a:off x="23034745" y="7104042"/>
              <a:ext cx="17074182" cy="3480653"/>
            </a:xfrm>
            <a:prstGeom prst="rect">
              <a:avLst/>
            </a:prstGeom>
            <a:solidFill>
              <a:srgbClr val="000000">
                <a:alpha val="77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3894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9600" b="0" i="0" u="none" strike="noStrike" cap="none" normalizeH="0" baseline="0" smtClean="0">
                <a:ln>
                  <a:noFill/>
                </a:ln>
                <a:solidFill>
                  <a:schemeClr val="accent4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58" name="Text Box 81"/>
            <p:cNvSpPr txBox="1">
              <a:spLocks noChangeArrowheads="1"/>
            </p:cNvSpPr>
            <p:nvPr/>
          </p:nvSpPr>
          <p:spPr bwMode="auto">
            <a:xfrm>
              <a:off x="23199786" y="7377113"/>
              <a:ext cx="16934149" cy="28007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4400" dirty="0">
                  <a:solidFill>
                    <a:schemeClr val="bg1"/>
                  </a:solidFill>
                </a:rPr>
                <a:t>• </a:t>
              </a:r>
              <a:r>
                <a:rPr lang="en-US" sz="4400" dirty="0" smtClean="0">
                  <a:solidFill>
                    <a:schemeClr val="bg1"/>
                  </a:solidFill>
                </a:rPr>
                <a:t>Kepler-186 with interaction</a:t>
              </a:r>
              <a:endParaRPr lang="en-US" sz="4400" dirty="0">
                <a:solidFill>
                  <a:schemeClr val="bg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 smtClean="0">
                  <a:solidFill>
                    <a:schemeClr val="bg1"/>
                  </a:solidFill>
                </a:rPr>
                <a:t>• Standalone HTML file requires no special software.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 smtClean="0">
                  <a:solidFill>
                    <a:schemeClr val="bg1"/>
                  </a:solidFill>
                </a:rPr>
                <a:t>• Entire gallery of HTML files generated in &lt; 2 minutes.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  <p:sp>
          <p:nvSpPr>
            <p:cNvPr id="35" name="Rectangle 19"/>
            <p:cNvSpPr>
              <a:spLocks noChangeArrowheads="1"/>
            </p:cNvSpPr>
            <p:nvPr/>
          </p:nvSpPr>
          <p:spPr bwMode="auto">
            <a:xfrm>
              <a:off x="23020441" y="6183021"/>
              <a:ext cx="17108131" cy="914400"/>
            </a:xfrm>
            <a:prstGeom prst="rect">
              <a:avLst/>
            </a:prstGeom>
            <a:gradFill>
              <a:gsLst>
                <a:gs pos="45000">
                  <a:schemeClr val="accent4"/>
                </a:gs>
                <a:gs pos="0">
                  <a:schemeClr val="accent2"/>
                </a:gs>
                <a:gs pos="100000">
                  <a:schemeClr val="accent4">
                    <a:alpha val="0"/>
                  </a:schemeClr>
                </a:gs>
              </a:gsLst>
              <a:lin ang="2700000" scaled="1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lIns="137127" tIns="68565" rIns="137127" bIns="68565" anchor="ctr"/>
            <a:lstStyle/>
            <a:p>
              <a:pPr defTabSz="3762375">
                <a:defRPr/>
              </a:pPr>
              <a:r>
                <a:rPr lang="en-US" sz="5400" b="1" dirty="0" smtClean="0">
                  <a:solidFill>
                    <a:srgbClr val="FFCC00"/>
                  </a:solidFill>
                </a:rPr>
                <a:t>Interactive Environment</a:t>
              </a:r>
              <a:endParaRPr lang="en-US" sz="5400" b="1" dirty="0">
                <a:solidFill>
                  <a:srgbClr val="FFCC00"/>
                </a:solidFill>
              </a:endParaRPr>
            </a:p>
          </p:txBody>
        </p:sp>
      </p:grpSp>
      <p:pic>
        <p:nvPicPr>
          <p:cNvPr id="5" name="K186Demo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019716" y="11236519"/>
            <a:ext cx="15129661" cy="15913073"/>
          </a:xfrm>
          <a:prstGeom prst="rect">
            <a:avLst/>
          </a:prstGeom>
        </p:spPr>
      </p:pic>
      <p:pic>
        <p:nvPicPr>
          <p:cNvPr id="6" name="Picture 5" descr="541_2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693" y="11201002"/>
            <a:ext cx="15794999" cy="1581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43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1629390" y="5809174"/>
            <a:ext cx="23550487" cy="7578699"/>
            <a:chOff x="3217489" y="6183021"/>
            <a:chExt cx="17998326" cy="12950128"/>
          </a:xfrm>
        </p:grpSpPr>
        <p:sp>
          <p:nvSpPr>
            <p:cNvPr id="38" name="Rectangle 37"/>
            <p:cNvSpPr/>
            <p:nvPr/>
          </p:nvSpPr>
          <p:spPr bwMode="auto">
            <a:xfrm>
              <a:off x="3330306" y="7061708"/>
              <a:ext cx="17498697" cy="12071441"/>
            </a:xfrm>
            <a:prstGeom prst="rect">
              <a:avLst/>
            </a:prstGeom>
            <a:solidFill>
              <a:srgbClr val="000000">
                <a:alpha val="77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3894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9600" b="0" i="0" u="none" strike="noStrike" cap="none" normalizeH="0" baseline="0" smtClean="0">
                <a:ln>
                  <a:noFill/>
                </a:ln>
                <a:solidFill>
                  <a:schemeClr val="accent4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53" name="Text Box 75"/>
            <p:cNvSpPr txBox="1">
              <a:spLocks noChangeArrowheads="1"/>
            </p:cNvSpPr>
            <p:nvPr/>
          </p:nvSpPr>
          <p:spPr bwMode="auto">
            <a:xfrm>
              <a:off x="3217489" y="7372351"/>
              <a:ext cx="17998326" cy="109981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71450" tIns="85725" rIns="171450" bIns="85725">
              <a:spAutoFit/>
            </a:bodyPr>
            <a:lstStyle>
              <a:lvl1pPr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1pPr>
              <a:lvl2pPr marL="1271588" indent="-414338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sz="1100" dirty="0" smtClean="0">
                <a:solidFill>
                  <a:schemeClr val="bg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>
                  <a:solidFill>
                    <a:schemeClr val="bg1"/>
                  </a:solidFill>
                </a:rPr>
                <a:t> </a:t>
              </a:r>
              <a:r>
                <a:rPr lang="en-US" sz="4400" dirty="0" smtClean="0">
                  <a:solidFill>
                    <a:schemeClr val="bg1"/>
                  </a:solidFill>
                </a:rPr>
                <a:t>    • Provides HZ distances for 37,000 bright, nearby stars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>
                  <a:solidFill>
                    <a:schemeClr val="bg1"/>
                  </a:solidFill>
                </a:rPr>
                <a:t> </a:t>
              </a:r>
              <a:r>
                <a:rPr lang="en-US" sz="4400" dirty="0" smtClean="0">
                  <a:solidFill>
                    <a:schemeClr val="bg1"/>
                  </a:solidFill>
                </a:rPr>
                <a:t>    • Computes the orbital periods for Earth-like exoplanets in those zones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 smtClean="0">
                  <a:solidFill>
                    <a:schemeClr val="bg1"/>
                  </a:solidFill>
                </a:rPr>
                <a:t>     • Calculates stellar parameters (temperature, luminosity, mass, radius)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>
                  <a:solidFill>
                    <a:schemeClr val="bg1"/>
                  </a:solidFill>
                </a:rPr>
                <a:t> </a:t>
              </a:r>
              <a:r>
                <a:rPr lang="en-US" sz="4400" dirty="0" smtClean="0">
                  <a:solidFill>
                    <a:schemeClr val="bg1"/>
                  </a:solidFill>
                </a:rPr>
                <a:t>    • Estimates uncertainties by comparing predictions with the EDE ( </a:t>
              </a:r>
              <a:r>
                <a:rPr lang="en-US" sz="4400" dirty="0" smtClean="0">
                  <a:solidFill>
                    <a:schemeClr val="bg1"/>
                  </a:solidFill>
                  <a:hlinkClick r:id="rId5"/>
                </a:rPr>
                <a:t>www.exoplanets.org</a:t>
              </a:r>
              <a:r>
                <a:rPr lang="en-US" sz="4400" dirty="0" smtClean="0">
                  <a:solidFill>
                    <a:schemeClr val="bg1"/>
                  </a:solidFill>
                </a:rPr>
                <a:t> )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>
                  <a:solidFill>
                    <a:schemeClr val="bg1"/>
                  </a:solidFill>
                </a:rPr>
                <a:t> </a:t>
              </a:r>
              <a:r>
                <a:rPr lang="en-US" sz="4400" dirty="0" smtClean="0">
                  <a:solidFill>
                    <a:schemeClr val="bg1"/>
                  </a:solidFill>
                </a:rPr>
                <a:t>    • Determines the number of CELESTA HZs probed for a given survey duration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>
                  <a:solidFill>
                    <a:schemeClr val="bg1"/>
                  </a:solidFill>
                </a:rPr>
                <a:t> </a:t>
              </a:r>
              <a:r>
                <a:rPr lang="en-US" sz="4400" dirty="0" smtClean="0">
                  <a:solidFill>
                    <a:schemeClr val="bg1"/>
                  </a:solidFill>
                </a:rPr>
                <a:t>    • Available for download now at </a:t>
              </a:r>
              <a:r>
                <a:rPr lang="en-US" sz="4400" dirty="0" smtClean="0">
                  <a:solidFill>
                    <a:schemeClr val="bg1"/>
                  </a:solidFill>
                  <a:hlinkClick r:id="rId6"/>
                </a:rPr>
                <a:t>http://celesta.info</a:t>
              </a:r>
              <a:r>
                <a:rPr lang="en-US" sz="4400" dirty="0" smtClean="0">
                  <a:solidFill>
                    <a:schemeClr val="bg1"/>
                  </a:solidFill>
                </a:rPr>
                <a:t> </a:t>
              </a:r>
            </a:p>
          </p:txBody>
        </p:sp>
        <p:sp>
          <p:nvSpPr>
            <p:cNvPr id="32" name="Rectangle 8"/>
            <p:cNvSpPr>
              <a:spLocks noChangeArrowheads="1"/>
            </p:cNvSpPr>
            <p:nvPr/>
          </p:nvSpPr>
          <p:spPr bwMode="auto">
            <a:xfrm>
              <a:off x="3358430" y="6183021"/>
              <a:ext cx="17477592" cy="1243056"/>
            </a:xfrm>
            <a:prstGeom prst="rect">
              <a:avLst/>
            </a:prstGeom>
            <a:gradFill>
              <a:gsLst>
                <a:gs pos="45000">
                  <a:schemeClr val="accent4"/>
                </a:gs>
                <a:gs pos="0">
                  <a:schemeClr val="accent2"/>
                </a:gs>
                <a:gs pos="100000">
                  <a:schemeClr val="accent4">
                    <a:alpha val="0"/>
                  </a:schemeClr>
                </a:gs>
              </a:gsLst>
              <a:lin ang="2700000" scaled="1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lIns="137127" tIns="68565" rIns="137127" bIns="68565" anchor="ctr"/>
            <a:lstStyle/>
            <a:p>
              <a:pPr defTabSz="3762375">
                <a:defRPr/>
              </a:pPr>
              <a:r>
                <a:rPr lang="en-US" sz="5400" b="1" dirty="0" smtClean="0">
                  <a:solidFill>
                    <a:srgbClr val="FFCC00"/>
                  </a:solidFill>
                </a:rPr>
                <a:t>What CELESTA Does Now</a:t>
              </a:r>
              <a:endParaRPr lang="en-US" sz="5400" b="1" dirty="0">
                <a:solidFill>
                  <a:srgbClr val="FFCC00"/>
                </a:solidFill>
              </a:endParaRPr>
            </a:p>
          </p:txBody>
        </p:sp>
      </p:grpSp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0" y="0"/>
            <a:ext cx="43891200" cy="4795692"/>
          </a:xfrm>
          <a:prstGeom prst="rect">
            <a:avLst/>
          </a:prstGeom>
          <a:gradFill flip="none" rotWithShape="1">
            <a:gsLst>
              <a:gs pos="100000">
                <a:schemeClr val="accent4">
                  <a:alpha val="0"/>
                </a:schemeClr>
              </a:gs>
              <a:gs pos="12000">
                <a:schemeClr val="accent4"/>
              </a:gs>
              <a:gs pos="0">
                <a:schemeClr val="accent2"/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lIns="376109" tIns="188054" rIns="376109" bIns="188054" anchor="ctr"/>
          <a:lstStyle/>
          <a:p>
            <a:pPr algn="ctr" defTabSz="3513138">
              <a:lnSpc>
                <a:spcPct val="120000"/>
              </a:lnSpc>
              <a:defRPr/>
            </a:pPr>
            <a:r>
              <a:rPr lang="en-US" sz="8800" i="1" dirty="0">
                <a:solidFill>
                  <a:schemeClr val="bg1"/>
                </a:solidFill>
              </a:rPr>
              <a:t>Conclusions </a:t>
            </a:r>
            <a:endParaRPr lang="en-US" sz="9600" i="1" dirty="0" smtClean="0">
              <a:solidFill>
                <a:schemeClr val="bg1"/>
              </a:solidFill>
            </a:endParaRPr>
          </a:p>
          <a:p>
            <a:pPr algn="ctr" defTabSz="3513138">
              <a:lnSpc>
                <a:spcPct val="120000"/>
              </a:lnSpc>
              <a:defRPr/>
            </a:pPr>
            <a:r>
              <a:rPr lang="en-US" sz="13800" i="1" dirty="0" smtClean="0">
                <a:solidFill>
                  <a:schemeClr val="bg1"/>
                </a:solidFill>
                <a:hlinkClick r:id="rId7"/>
              </a:rPr>
              <a:t>www.CELESTA.info</a:t>
            </a:r>
            <a:endParaRPr lang="en-US" sz="13800" i="1" dirty="0" smtClean="0">
              <a:solidFill>
                <a:schemeClr val="bg1"/>
              </a:solidFill>
            </a:endParaRPr>
          </a:p>
        </p:txBody>
      </p:sp>
      <p:pic>
        <p:nvPicPr>
          <p:cNvPr id="2" name="Picture 1" descr="SFState_H_cmyk.ep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44" y="28907625"/>
            <a:ext cx="9471199" cy="2470748"/>
          </a:xfrm>
          <a:prstGeom prst="rect">
            <a:avLst/>
          </a:prstGeom>
        </p:spPr>
      </p:pic>
      <p:sp>
        <p:nvSpPr>
          <p:cNvPr id="2056" name="Text Box 78"/>
          <p:cNvSpPr txBox="1">
            <a:spLocks noChangeArrowheads="1"/>
          </p:cNvSpPr>
          <p:nvPr/>
        </p:nvSpPr>
        <p:spPr bwMode="auto">
          <a:xfrm>
            <a:off x="37186569" y="30644423"/>
            <a:ext cx="4894793" cy="134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71450" tIns="85725" rIns="171450" bIns="85725">
            <a:spAutoFit/>
          </a:bodyPr>
          <a:lstStyle>
            <a:lvl1pPr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800" dirty="0" smtClean="0">
                <a:solidFill>
                  <a:schemeClr val="bg1"/>
                </a:solidFill>
              </a:rPr>
              <a:t>Visit </a:t>
            </a:r>
            <a:r>
              <a:rPr lang="en-US" sz="3800" dirty="0" err="1" smtClean="0">
                <a:solidFill>
                  <a:schemeClr val="bg1"/>
                </a:solidFill>
              </a:rPr>
              <a:t>CELESTA.info</a:t>
            </a:r>
            <a:r>
              <a:rPr lang="en-US" sz="3800" dirty="0" smtClean="0">
                <a:solidFill>
                  <a:schemeClr val="bg1"/>
                </a:solidFill>
              </a:rPr>
              <a:t> for more information.</a:t>
            </a:r>
            <a:endParaRPr lang="en-US" sz="3800" dirty="0">
              <a:solidFill>
                <a:schemeClr val="bg1"/>
              </a:solidFill>
            </a:endParaRPr>
          </a:p>
        </p:txBody>
      </p:sp>
      <p:pic>
        <p:nvPicPr>
          <p:cNvPr id="3" name="Picture 2" descr="celestaQR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7714" y="27606753"/>
            <a:ext cx="2726279" cy="272627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1888926" y="14383138"/>
            <a:ext cx="23053534" cy="6040982"/>
            <a:chOff x="23020441" y="6183021"/>
            <a:chExt cx="17142747" cy="9980866"/>
          </a:xfrm>
        </p:grpSpPr>
        <p:sp>
          <p:nvSpPr>
            <p:cNvPr id="39" name="Rectangle 38"/>
            <p:cNvSpPr/>
            <p:nvPr/>
          </p:nvSpPr>
          <p:spPr bwMode="auto">
            <a:xfrm>
              <a:off x="23034745" y="7104041"/>
              <a:ext cx="17074182" cy="9059846"/>
            </a:xfrm>
            <a:prstGeom prst="rect">
              <a:avLst/>
            </a:prstGeom>
            <a:solidFill>
              <a:srgbClr val="000000">
                <a:alpha val="77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3894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9600" b="0" i="0" u="none" strike="noStrike" cap="none" normalizeH="0" baseline="0" smtClean="0">
                <a:ln>
                  <a:noFill/>
                </a:ln>
                <a:solidFill>
                  <a:schemeClr val="accent4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58" name="Text Box 81"/>
            <p:cNvSpPr txBox="1">
              <a:spLocks noChangeArrowheads="1"/>
            </p:cNvSpPr>
            <p:nvPr/>
          </p:nvSpPr>
          <p:spPr bwMode="auto">
            <a:xfrm>
              <a:off x="23199786" y="7552852"/>
              <a:ext cx="16963402" cy="8033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4400" dirty="0" smtClean="0">
                  <a:solidFill>
                    <a:schemeClr val="bg1"/>
                  </a:solidFill>
                </a:rPr>
                <a:t>     • Interactive online edition</a:t>
              </a:r>
              <a:endParaRPr lang="en-US" sz="4400" dirty="0">
                <a:solidFill>
                  <a:schemeClr val="bg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 smtClean="0">
                  <a:solidFill>
                    <a:schemeClr val="bg1"/>
                  </a:solidFill>
                </a:rPr>
                <a:t>     • Bidirectional integration with </a:t>
              </a:r>
              <a:r>
                <a:rPr lang="en-US" sz="4400" dirty="0" smtClean="0">
                  <a:solidFill>
                    <a:schemeClr val="bg1"/>
                  </a:solidFill>
                  <a:hlinkClick r:id="rId10"/>
                </a:rPr>
                <a:t>www.hzgallery.org</a:t>
              </a:r>
              <a:r>
                <a:rPr lang="en-US" sz="4400" dirty="0" smtClean="0">
                  <a:solidFill>
                    <a:schemeClr val="bg1"/>
                  </a:solidFill>
                </a:rPr>
                <a:t> 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 smtClean="0">
                  <a:solidFill>
                    <a:schemeClr val="bg1"/>
                  </a:solidFill>
                </a:rPr>
                <a:t>     • Ability to specify mission parameters (e.g. survey duration, area on sky, magnitude)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 smtClean="0">
                  <a:solidFill>
                    <a:schemeClr val="bg1"/>
                  </a:solidFill>
                </a:rPr>
                <a:t>     • Real-time stellar parameter uncertainty updates with </a:t>
              </a:r>
              <a:r>
                <a:rPr lang="en-US" sz="4400" dirty="0" smtClean="0">
                  <a:solidFill>
                    <a:schemeClr val="bg1"/>
                  </a:solidFill>
                  <a:hlinkClick r:id="rId5"/>
                </a:rPr>
                <a:t>www.exoplanets.org</a:t>
              </a:r>
              <a:r>
                <a:rPr lang="en-US" sz="4400" dirty="0" smtClean="0">
                  <a:solidFill>
                    <a:schemeClr val="bg1"/>
                  </a:solidFill>
                </a:rPr>
                <a:t> 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 smtClean="0">
                  <a:solidFill>
                    <a:schemeClr val="bg1"/>
                  </a:solidFill>
                </a:rPr>
                <a:t>     • Framework for </a:t>
              </a:r>
              <a:r>
                <a:rPr lang="en-US" sz="4400" dirty="0" err="1" smtClean="0">
                  <a:solidFill>
                    <a:schemeClr val="bg1"/>
                  </a:solidFill>
                </a:rPr>
                <a:t>astrometric</a:t>
              </a:r>
              <a:r>
                <a:rPr lang="en-US" sz="4400" dirty="0" smtClean="0">
                  <a:solidFill>
                    <a:schemeClr val="bg1"/>
                  </a:solidFill>
                </a:rPr>
                <a:t> updates derived from Gaia data</a:t>
              </a:r>
            </a:p>
          </p:txBody>
        </p:sp>
        <p:sp>
          <p:nvSpPr>
            <p:cNvPr id="35" name="Rectangle 19"/>
            <p:cNvSpPr>
              <a:spLocks noChangeArrowheads="1"/>
            </p:cNvSpPr>
            <p:nvPr/>
          </p:nvSpPr>
          <p:spPr bwMode="auto">
            <a:xfrm>
              <a:off x="23020441" y="6183021"/>
              <a:ext cx="17108131" cy="914400"/>
            </a:xfrm>
            <a:prstGeom prst="rect">
              <a:avLst/>
            </a:prstGeom>
            <a:gradFill>
              <a:gsLst>
                <a:gs pos="45000">
                  <a:schemeClr val="accent4"/>
                </a:gs>
                <a:gs pos="0">
                  <a:schemeClr val="accent2"/>
                </a:gs>
                <a:gs pos="100000">
                  <a:schemeClr val="accent4">
                    <a:alpha val="0"/>
                  </a:schemeClr>
                </a:gs>
              </a:gsLst>
              <a:lin ang="2700000" scaled="1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lIns="137127" tIns="68565" rIns="137127" bIns="68565" anchor="ctr"/>
            <a:lstStyle/>
            <a:p>
              <a:pPr defTabSz="3762375">
                <a:defRPr/>
              </a:pPr>
              <a:r>
                <a:rPr lang="en-US" sz="5400" b="1" dirty="0" smtClean="0">
                  <a:solidFill>
                    <a:srgbClr val="FFCC00"/>
                  </a:solidFill>
                </a:rPr>
                <a:t>What is coming</a:t>
              </a:r>
              <a:endParaRPr lang="en-US" sz="5400" b="1" dirty="0">
                <a:solidFill>
                  <a:srgbClr val="FFCC00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1888926" y="21419385"/>
            <a:ext cx="23053534" cy="6040982"/>
            <a:chOff x="23020441" y="6183021"/>
            <a:chExt cx="17142747" cy="9980866"/>
          </a:xfrm>
        </p:grpSpPr>
        <p:sp>
          <p:nvSpPr>
            <p:cNvPr id="18" name="Rectangle 17"/>
            <p:cNvSpPr/>
            <p:nvPr/>
          </p:nvSpPr>
          <p:spPr bwMode="auto">
            <a:xfrm>
              <a:off x="23034745" y="7104041"/>
              <a:ext cx="17074182" cy="9059846"/>
            </a:xfrm>
            <a:prstGeom prst="rect">
              <a:avLst/>
            </a:prstGeom>
            <a:solidFill>
              <a:srgbClr val="000000">
                <a:alpha val="77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3894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9600" b="0" i="0" u="none" strike="noStrike" cap="none" normalizeH="0" baseline="0" smtClean="0">
                <a:ln>
                  <a:noFill/>
                </a:ln>
                <a:solidFill>
                  <a:schemeClr val="accent4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9" name="Text Box 81"/>
            <p:cNvSpPr txBox="1">
              <a:spLocks noChangeArrowheads="1"/>
            </p:cNvSpPr>
            <p:nvPr/>
          </p:nvSpPr>
          <p:spPr bwMode="auto">
            <a:xfrm>
              <a:off x="23199786" y="7552852"/>
              <a:ext cx="16963402" cy="8033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4400" dirty="0" smtClean="0">
                  <a:solidFill>
                    <a:schemeClr val="bg1"/>
                  </a:solidFill>
                </a:rPr>
                <a:t>     • Linkage with additional sources (e.g. M-Dwarf catalogs, Hypatia</a:t>
              </a:r>
              <a:r>
                <a:rPr lang="en-US" sz="4400" baseline="30000" dirty="0">
                  <a:solidFill>
                    <a:schemeClr val="bg1"/>
                  </a:solidFill>
                </a:rPr>
                <a:t>1</a:t>
              </a:r>
              <a:r>
                <a:rPr lang="en-US" sz="4400" dirty="0" smtClean="0">
                  <a:solidFill>
                    <a:schemeClr val="bg1"/>
                  </a:solidFill>
                </a:rPr>
                <a:t>, SIMBAD)</a:t>
              </a:r>
              <a:endParaRPr lang="en-US" sz="4400" dirty="0">
                <a:solidFill>
                  <a:schemeClr val="bg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 smtClean="0">
                  <a:solidFill>
                    <a:schemeClr val="bg1"/>
                  </a:solidFill>
                </a:rPr>
                <a:t>     • 3D Interactivity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 smtClean="0">
                  <a:solidFill>
                    <a:schemeClr val="bg1"/>
                  </a:solidFill>
                </a:rPr>
                <a:t>     • Eccentricity effects integration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 smtClean="0">
                  <a:solidFill>
                    <a:schemeClr val="bg1"/>
                  </a:solidFill>
                </a:rPr>
                <a:t>     • Venus Zone calculations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 smtClean="0">
                  <a:solidFill>
                    <a:schemeClr val="bg1"/>
                  </a:solidFill>
                </a:rPr>
                <a:t>     • Ability to utilize other climate/HZ models in calculations</a:t>
              </a:r>
              <a:r>
                <a:rPr lang="en-US" sz="4400" baseline="30000" dirty="0" smtClean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23020441" y="6183021"/>
              <a:ext cx="17108131" cy="914400"/>
            </a:xfrm>
            <a:prstGeom prst="rect">
              <a:avLst/>
            </a:prstGeom>
            <a:gradFill>
              <a:gsLst>
                <a:gs pos="45000">
                  <a:schemeClr val="accent4"/>
                </a:gs>
                <a:gs pos="0">
                  <a:schemeClr val="accent2"/>
                </a:gs>
                <a:gs pos="100000">
                  <a:schemeClr val="accent4">
                    <a:alpha val="0"/>
                  </a:schemeClr>
                </a:gs>
              </a:gsLst>
              <a:lin ang="2700000" scaled="1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lIns="137127" tIns="68565" rIns="137127" bIns="68565" anchor="ctr"/>
            <a:lstStyle/>
            <a:p>
              <a:pPr defTabSz="3762375">
                <a:defRPr/>
              </a:pPr>
              <a:r>
                <a:rPr lang="en-US" sz="5400" b="1" dirty="0" smtClean="0">
                  <a:solidFill>
                    <a:srgbClr val="FFCC00"/>
                  </a:solidFill>
                </a:rPr>
                <a:t>CELESTA Wish-List</a:t>
              </a:r>
              <a:endParaRPr lang="en-US" sz="5400" b="1" dirty="0">
                <a:solidFill>
                  <a:srgbClr val="FFCC00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1909018" y="28528373"/>
            <a:ext cx="23034299" cy="2850000"/>
            <a:chOff x="11498279" y="27797451"/>
            <a:chExt cx="20549599" cy="2850000"/>
          </a:xfrm>
        </p:grpSpPr>
        <p:sp>
          <p:nvSpPr>
            <p:cNvPr id="22" name="Rectangle 21"/>
            <p:cNvSpPr/>
            <p:nvPr/>
          </p:nvSpPr>
          <p:spPr bwMode="auto">
            <a:xfrm>
              <a:off x="11498279" y="28616414"/>
              <a:ext cx="20549599" cy="2031037"/>
            </a:xfrm>
            <a:prstGeom prst="rect">
              <a:avLst/>
            </a:prstGeom>
            <a:solidFill>
              <a:srgbClr val="000000">
                <a:alpha val="77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3894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800" b="0" i="0" u="none" strike="noStrike" cap="none" normalizeH="0" baseline="0" smtClean="0">
                <a:ln>
                  <a:noFill/>
                </a:ln>
                <a:solidFill>
                  <a:schemeClr val="accent4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3" name="Text Box 56"/>
            <p:cNvSpPr txBox="1">
              <a:spLocks noChangeArrowheads="1"/>
            </p:cNvSpPr>
            <p:nvPr/>
          </p:nvSpPr>
          <p:spPr bwMode="auto">
            <a:xfrm>
              <a:off x="11546961" y="28853933"/>
              <a:ext cx="20331576" cy="1650426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71419" tIns="85712" rIns="171419" bIns="85712">
              <a:spAutoFit/>
            </a:bodyPr>
            <a:lstStyle>
              <a:lvl1pPr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3200" baseline="30000" dirty="0" smtClean="0">
                  <a:solidFill>
                    <a:schemeClr val="bg1"/>
                  </a:solidFill>
                </a:rPr>
                <a:t>1</a:t>
              </a:r>
              <a:r>
                <a:rPr lang="en-US" sz="3200" dirty="0">
                  <a:solidFill>
                    <a:schemeClr val="bg1"/>
                  </a:solidFill>
                </a:rPr>
                <a:t> </a:t>
              </a:r>
              <a:r>
                <a:rPr lang="en-US" sz="3200" dirty="0">
                  <a:solidFill>
                    <a:schemeClr val="bg1"/>
                  </a:solidFill>
                  <a:hlinkClick r:id="rId11"/>
                </a:rPr>
                <a:t>http://physics.sfsu.edu/~</a:t>
              </a:r>
              <a:r>
                <a:rPr lang="en-US" sz="3200" dirty="0" smtClean="0">
                  <a:solidFill>
                    <a:schemeClr val="bg1"/>
                  </a:solidFill>
                  <a:hlinkClick r:id="rId11"/>
                </a:rPr>
                <a:t>nhinkel/hypatia.html</a:t>
              </a:r>
              <a:r>
                <a:rPr lang="en-US" sz="3200" dirty="0" smtClean="0">
                  <a:solidFill>
                    <a:schemeClr val="bg1"/>
                  </a:solidFill>
                </a:rPr>
                <a:t> </a:t>
              </a:r>
            </a:p>
            <a:p>
              <a:pPr eaLnBrk="1" hangingPunct="1"/>
              <a:r>
                <a:rPr lang="en-US" sz="3200" baseline="30000" dirty="0" smtClean="0">
                  <a:solidFill>
                    <a:schemeClr val="bg1"/>
                  </a:solidFill>
                </a:rPr>
                <a:t>2 </a:t>
              </a:r>
              <a:r>
                <a:rPr lang="en-US" sz="3200" dirty="0" smtClean="0">
                  <a:solidFill>
                    <a:schemeClr val="bg1"/>
                  </a:solidFill>
                </a:rPr>
                <a:t>Requested feature.</a:t>
              </a:r>
              <a:r>
                <a:rPr lang="en-US" sz="1050" dirty="0" smtClean="0">
                  <a:solidFill>
                    <a:schemeClr val="bg1"/>
                  </a:solidFill>
                </a:rPr>
                <a:t> </a:t>
              </a:r>
            </a:p>
            <a:p>
              <a:pPr eaLnBrk="1" hangingPunct="1"/>
              <a:endParaRPr lang="en-US" sz="3200" dirty="0" smtClean="0">
                <a:solidFill>
                  <a:schemeClr val="bg1"/>
                </a:solidFill>
              </a:endParaRPr>
            </a:p>
          </p:txBody>
        </p:sp>
        <p:sp>
          <p:nvSpPr>
            <p:cNvPr id="24" name="Rectangle 20"/>
            <p:cNvSpPr>
              <a:spLocks noChangeArrowheads="1"/>
            </p:cNvSpPr>
            <p:nvPr/>
          </p:nvSpPr>
          <p:spPr bwMode="auto">
            <a:xfrm>
              <a:off x="11529497" y="27797451"/>
              <a:ext cx="20518381" cy="776631"/>
            </a:xfrm>
            <a:prstGeom prst="rect">
              <a:avLst/>
            </a:prstGeom>
            <a:gradFill>
              <a:gsLst>
                <a:gs pos="0">
                  <a:schemeClr val="tx2"/>
                </a:gs>
                <a:gs pos="100000">
                  <a:schemeClr val="accent4">
                    <a:alpha val="0"/>
                  </a:schemeClr>
                </a:gs>
              </a:gsLst>
              <a:lin ang="2700000" scaled="1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lIns="137127" tIns="68565" rIns="137127" bIns="68565" anchor="ctr"/>
            <a:lstStyle/>
            <a:p>
              <a:pPr defTabSz="3762375">
                <a:defRPr/>
              </a:pPr>
              <a:r>
                <a:rPr lang="en-US" sz="4800" b="1" dirty="0" smtClean="0">
                  <a:solidFill>
                    <a:srgbClr val="FFCC00"/>
                  </a:solidFill>
                </a:rPr>
                <a:t>References</a:t>
              </a:r>
              <a:endParaRPr lang="en-US" sz="4800" b="1" dirty="0">
                <a:solidFill>
                  <a:srgbClr val="FFCC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832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0" y="-1"/>
            <a:ext cx="43891200" cy="19986172"/>
          </a:xfrm>
          <a:prstGeom prst="rect">
            <a:avLst/>
          </a:prstGeom>
          <a:gradFill flip="none" rotWithShape="1">
            <a:gsLst>
              <a:gs pos="100000">
                <a:schemeClr val="accent4">
                  <a:alpha val="0"/>
                </a:schemeClr>
              </a:gs>
              <a:gs pos="12000">
                <a:schemeClr val="accent4"/>
              </a:gs>
              <a:gs pos="0">
                <a:schemeClr val="accent2"/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lIns="376109" tIns="188054" rIns="376109" bIns="188054" anchor="ctr"/>
          <a:lstStyle/>
          <a:p>
            <a:pPr algn="ctr" defTabSz="3513138">
              <a:lnSpc>
                <a:spcPct val="120000"/>
              </a:lnSpc>
              <a:defRPr/>
            </a:pPr>
            <a:r>
              <a:rPr lang="en-US" sz="23900" b="1" dirty="0" err="1" smtClean="0">
                <a:solidFill>
                  <a:schemeClr val="bg1"/>
                </a:solidFill>
              </a:rPr>
              <a:t>www.CELESTA.info</a:t>
            </a:r>
            <a:endParaRPr lang="en-US" sz="9600" b="1" dirty="0" smtClean="0">
              <a:solidFill>
                <a:schemeClr val="bg1"/>
              </a:solidFill>
            </a:endParaRPr>
          </a:p>
        </p:txBody>
      </p:sp>
      <p:pic>
        <p:nvPicPr>
          <p:cNvPr id="25" name="Picture 24" descr="SFState_H_cmyk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44" y="28907625"/>
            <a:ext cx="9471199" cy="2470748"/>
          </a:xfrm>
          <a:prstGeom prst="rect">
            <a:avLst/>
          </a:prstGeom>
        </p:spPr>
      </p:pic>
      <p:sp>
        <p:nvSpPr>
          <p:cNvPr id="26" name="Text Box 78"/>
          <p:cNvSpPr txBox="1">
            <a:spLocks noChangeArrowheads="1"/>
          </p:cNvSpPr>
          <p:nvPr/>
        </p:nvSpPr>
        <p:spPr bwMode="auto">
          <a:xfrm>
            <a:off x="37186569" y="30644423"/>
            <a:ext cx="4894793" cy="134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71450" tIns="85725" rIns="171450" bIns="85725">
            <a:spAutoFit/>
          </a:bodyPr>
          <a:lstStyle>
            <a:lvl1pPr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800" dirty="0" smtClean="0">
                <a:solidFill>
                  <a:schemeClr val="bg1"/>
                </a:solidFill>
              </a:rPr>
              <a:t>Visit </a:t>
            </a:r>
            <a:r>
              <a:rPr lang="en-US" sz="3800" dirty="0" err="1" smtClean="0">
                <a:solidFill>
                  <a:schemeClr val="bg1"/>
                </a:solidFill>
              </a:rPr>
              <a:t>CELESTA.info</a:t>
            </a:r>
            <a:r>
              <a:rPr lang="en-US" sz="3800" dirty="0" smtClean="0">
                <a:solidFill>
                  <a:schemeClr val="bg1"/>
                </a:solidFill>
              </a:rPr>
              <a:t> for more information.</a:t>
            </a:r>
            <a:endParaRPr lang="en-US" sz="3800" dirty="0">
              <a:solidFill>
                <a:schemeClr val="bg1"/>
              </a:solidFill>
            </a:endParaRPr>
          </a:p>
        </p:txBody>
      </p:sp>
      <p:pic>
        <p:nvPicPr>
          <p:cNvPr id="27" name="Picture 26" descr="celestaQR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7714" y="27606753"/>
            <a:ext cx="2726279" cy="272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71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0" y="-1"/>
            <a:ext cx="43891200" cy="4343401"/>
          </a:xfrm>
          <a:prstGeom prst="rect">
            <a:avLst/>
          </a:prstGeom>
          <a:gradFill flip="none" rotWithShape="1">
            <a:gsLst>
              <a:gs pos="100000">
                <a:schemeClr val="accent4">
                  <a:alpha val="0"/>
                </a:schemeClr>
              </a:gs>
              <a:gs pos="12000">
                <a:schemeClr val="accent4"/>
              </a:gs>
              <a:gs pos="0">
                <a:schemeClr val="accent2"/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lIns="376109" tIns="188054" rIns="376109" bIns="188054" anchor="ctr"/>
          <a:lstStyle/>
          <a:p>
            <a:pPr algn="ctr" defTabSz="3513138">
              <a:lnSpc>
                <a:spcPct val="120000"/>
              </a:lnSpc>
              <a:defRPr/>
            </a:pPr>
            <a:r>
              <a:rPr lang="en-US" sz="23900" b="1" smtClean="0">
                <a:solidFill>
                  <a:schemeClr val="bg1"/>
                </a:solidFill>
              </a:rPr>
              <a:t>CELESTA.info</a:t>
            </a:r>
            <a:endParaRPr lang="en-US" sz="9600" b="1" dirty="0" smtClean="0">
              <a:solidFill>
                <a:schemeClr val="bg1"/>
              </a:solidFill>
            </a:endParaRPr>
          </a:p>
        </p:txBody>
      </p:sp>
      <p:pic>
        <p:nvPicPr>
          <p:cNvPr id="27" name="Picture 26" descr="celestaQR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8314" y="29593425"/>
            <a:ext cx="2726279" cy="27262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2" b="5007"/>
          <a:stretch/>
        </p:blipFill>
        <p:spPr>
          <a:xfrm>
            <a:off x="82589" y="4153367"/>
            <a:ext cx="43808611" cy="24780240"/>
          </a:xfrm>
          <a:prstGeom prst="rect">
            <a:avLst/>
          </a:prstGeom>
        </p:spPr>
      </p:pic>
      <p:pic>
        <p:nvPicPr>
          <p:cNvPr id="25" name="Picture 24" descr="SFState_H_cmyk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44" y="29593425"/>
            <a:ext cx="9471199" cy="247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21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0" y="0"/>
            <a:ext cx="43891200" cy="4795692"/>
          </a:xfrm>
          <a:prstGeom prst="rect">
            <a:avLst/>
          </a:prstGeom>
          <a:gradFill flip="none" rotWithShape="1">
            <a:gsLst>
              <a:gs pos="100000">
                <a:schemeClr val="accent4">
                  <a:alpha val="0"/>
                </a:schemeClr>
              </a:gs>
              <a:gs pos="12000">
                <a:schemeClr val="accent4"/>
              </a:gs>
              <a:gs pos="0">
                <a:schemeClr val="accent2"/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lIns="376109" tIns="188054" rIns="376109" bIns="188054" anchor="ctr"/>
          <a:lstStyle/>
          <a:p>
            <a:pPr algn="ctr" defTabSz="3513138">
              <a:lnSpc>
                <a:spcPct val="120000"/>
              </a:lnSpc>
              <a:defRPr/>
            </a:pPr>
            <a:r>
              <a:rPr lang="en-US" sz="7200" b="1" dirty="0" smtClean="0">
                <a:solidFill>
                  <a:schemeClr val="bg1"/>
                </a:solidFill>
              </a:rPr>
              <a:t>CELESTA: the Catalog of Earth-Like Exoplanet Survey Targets</a:t>
            </a:r>
            <a:r>
              <a:rPr lang="en-US" sz="7200" dirty="0">
                <a:solidFill>
                  <a:schemeClr val="bg1"/>
                </a:solidFill>
              </a:rPr>
              <a:t/>
            </a:r>
            <a:br>
              <a:rPr lang="en-US" sz="7200" dirty="0">
                <a:solidFill>
                  <a:schemeClr val="bg1"/>
                </a:solidFill>
              </a:rPr>
            </a:br>
            <a:r>
              <a:rPr lang="en-US" sz="5400" i="1" dirty="0" smtClean="0">
                <a:solidFill>
                  <a:schemeClr val="bg1"/>
                </a:solidFill>
              </a:rPr>
              <a:t>Colin Orion Chandler</a:t>
            </a:r>
            <a:r>
              <a:rPr lang="en-US" sz="5400" i="1" baseline="30000" dirty="0" smtClean="0">
                <a:solidFill>
                  <a:schemeClr val="bg1"/>
                </a:solidFill>
              </a:rPr>
              <a:t>1</a:t>
            </a:r>
            <a:r>
              <a:rPr lang="en-US" sz="5400" i="1" dirty="0" smtClean="0">
                <a:solidFill>
                  <a:schemeClr val="bg1"/>
                </a:solidFill>
              </a:rPr>
              <a:t>, Iain Mcdonald</a:t>
            </a:r>
            <a:r>
              <a:rPr lang="en-US" sz="5400" i="1" baseline="30000" dirty="0" smtClean="0">
                <a:solidFill>
                  <a:schemeClr val="bg1"/>
                </a:solidFill>
              </a:rPr>
              <a:t>2</a:t>
            </a:r>
            <a:r>
              <a:rPr lang="en-US" sz="5400" i="1" dirty="0" smtClean="0">
                <a:solidFill>
                  <a:schemeClr val="bg1"/>
                </a:solidFill>
              </a:rPr>
              <a:t>, &amp; Stephen Kane</a:t>
            </a:r>
            <a:r>
              <a:rPr lang="en-US" sz="5400" i="1" baseline="30000" dirty="0" smtClean="0">
                <a:solidFill>
                  <a:schemeClr val="bg1"/>
                </a:solidFill>
              </a:rPr>
              <a:t>1</a:t>
            </a:r>
            <a:r>
              <a:rPr lang="en-US" sz="5400" i="1" dirty="0">
                <a:solidFill>
                  <a:schemeClr val="bg1"/>
                </a:solidFill>
              </a:rPr>
              <a:t/>
            </a:r>
            <a:br>
              <a:rPr lang="en-US" sz="5400" i="1" dirty="0">
                <a:solidFill>
                  <a:schemeClr val="bg1"/>
                </a:solidFill>
              </a:rPr>
            </a:br>
            <a:r>
              <a:rPr lang="en-US" sz="4400" i="1" baseline="30000" dirty="0" smtClean="0">
                <a:solidFill>
                  <a:schemeClr val="bg1"/>
                </a:solidFill>
              </a:rPr>
              <a:t>1</a:t>
            </a:r>
            <a:r>
              <a:rPr lang="en-US" sz="4400" i="1" dirty="0" smtClean="0">
                <a:solidFill>
                  <a:schemeClr val="bg1"/>
                </a:solidFill>
              </a:rPr>
              <a:t>San Francisco State University   </a:t>
            </a:r>
            <a:r>
              <a:rPr lang="en-US" sz="4400" i="1" baseline="30000" dirty="0" smtClean="0">
                <a:solidFill>
                  <a:schemeClr val="bg1"/>
                </a:solidFill>
              </a:rPr>
              <a:t>2</a:t>
            </a:r>
            <a:r>
              <a:rPr lang="en-US" sz="4400" i="1" dirty="0" smtClean="0">
                <a:solidFill>
                  <a:schemeClr val="bg1"/>
                </a:solidFill>
              </a:rPr>
              <a:t>Jodrell </a:t>
            </a:r>
            <a:r>
              <a:rPr lang="en-US" sz="4400" i="1" dirty="0">
                <a:solidFill>
                  <a:schemeClr val="bg1"/>
                </a:solidFill>
              </a:rPr>
              <a:t>Bank Centre for Astrophysics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113662" y="6149770"/>
            <a:ext cx="13322701" cy="4221563"/>
            <a:chOff x="1113662" y="6149770"/>
            <a:chExt cx="9553995" cy="3417257"/>
          </a:xfrm>
        </p:grpSpPr>
        <p:sp>
          <p:nvSpPr>
            <p:cNvPr id="37" name="Rectangle 36"/>
            <p:cNvSpPr/>
            <p:nvPr/>
          </p:nvSpPr>
          <p:spPr bwMode="auto">
            <a:xfrm>
              <a:off x="1119463" y="7053235"/>
              <a:ext cx="9491752" cy="2386796"/>
            </a:xfrm>
            <a:prstGeom prst="rect">
              <a:avLst/>
            </a:prstGeom>
            <a:solidFill>
              <a:srgbClr val="000000">
                <a:alpha val="77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3894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9600" b="0" i="0" u="none" strike="noStrike" cap="none" normalizeH="0" baseline="0" smtClean="0">
                <a:ln>
                  <a:noFill/>
                </a:ln>
                <a:solidFill>
                  <a:schemeClr val="accent4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57" name="Text Box 79"/>
            <p:cNvSpPr txBox="1">
              <a:spLocks noChangeArrowheads="1"/>
            </p:cNvSpPr>
            <p:nvPr/>
          </p:nvSpPr>
          <p:spPr bwMode="auto">
            <a:xfrm>
              <a:off x="1286411" y="7259639"/>
              <a:ext cx="9318567" cy="2307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71450" tIns="85725" rIns="171450" bIns="85725"/>
            <a:lstStyle>
              <a:lvl1pPr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4400" b="1" dirty="0" smtClean="0">
                  <a:solidFill>
                    <a:schemeClr val="bg1"/>
                  </a:solidFill>
                </a:rPr>
                <a:t>CELESTA </a:t>
              </a:r>
              <a:r>
                <a:rPr lang="en-US" sz="4400" b="1" dirty="0">
                  <a:solidFill>
                    <a:schemeClr val="bg1"/>
                  </a:solidFill>
                </a:rPr>
                <a:t>provides a database of habitable zones as a target selection tool for </a:t>
              </a:r>
              <a:r>
                <a:rPr lang="en-US" sz="4400" b="1" dirty="0" smtClean="0">
                  <a:solidFill>
                    <a:schemeClr val="bg1"/>
                  </a:solidFill>
                </a:rPr>
                <a:t>ongoing and future missions.</a:t>
              </a:r>
            </a:p>
          </p:txBody>
        </p:sp>
        <p:sp>
          <p:nvSpPr>
            <p:cNvPr id="30" name="Rectangle 6"/>
            <p:cNvSpPr>
              <a:spLocks noChangeArrowheads="1"/>
            </p:cNvSpPr>
            <p:nvPr/>
          </p:nvSpPr>
          <p:spPr bwMode="auto">
            <a:xfrm>
              <a:off x="1113662" y="6149770"/>
              <a:ext cx="9553995" cy="947651"/>
            </a:xfrm>
            <a:prstGeom prst="rect">
              <a:avLst/>
            </a:prstGeom>
            <a:gradFill>
              <a:gsLst>
                <a:gs pos="45000">
                  <a:schemeClr val="accent4"/>
                </a:gs>
                <a:gs pos="0">
                  <a:schemeClr val="accent2"/>
                </a:gs>
                <a:gs pos="100000">
                  <a:schemeClr val="accent4">
                    <a:alpha val="0"/>
                  </a:schemeClr>
                </a:gs>
              </a:gsLst>
              <a:lin ang="2700000" scaled="1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lIns="137127" tIns="68565" rIns="137127" bIns="68565" anchor="ctr"/>
            <a:lstStyle/>
            <a:p>
              <a:pPr defTabSz="3762375">
                <a:defRPr/>
              </a:pPr>
              <a:r>
                <a:rPr lang="en-US" sz="5400" b="1" dirty="0">
                  <a:solidFill>
                    <a:srgbClr val="FFCC00"/>
                  </a:solidFill>
                </a:rPr>
                <a:t>Introduction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100718" y="12750564"/>
            <a:ext cx="13247498" cy="6809951"/>
            <a:chOff x="1100718" y="15841356"/>
            <a:chExt cx="9500065" cy="10531463"/>
          </a:xfrm>
        </p:grpSpPr>
        <p:sp>
          <p:nvSpPr>
            <p:cNvPr id="28" name="Rectangle 27"/>
            <p:cNvSpPr/>
            <p:nvPr/>
          </p:nvSpPr>
          <p:spPr bwMode="auto">
            <a:xfrm>
              <a:off x="1100718" y="15841356"/>
              <a:ext cx="9500065" cy="10531463"/>
            </a:xfrm>
            <a:prstGeom prst="rect">
              <a:avLst/>
            </a:prstGeom>
            <a:solidFill>
              <a:srgbClr val="000000">
                <a:alpha val="77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3894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9600" b="0" i="0" u="none" strike="noStrike" cap="none" normalizeH="0" baseline="0" smtClean="0">
                <a:ln>
                  <a:noFill/>
                </a:ln>
                <a:solidFill>
                  <a:schemeClr val="accent4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55" name="Text Box 77"/>
            <p:cNvSpPr txBox="1">
              <a:spLocks noChangeArrowheads="1"/>
            </p:cNvSpPr>
            <p:nvPr/>
          </p:nvSpPr>
          <p:spPr bwMode="auto">
            <a:xfrm>
              <a:off x="1215027" y="15884888"/>
              <a:ext cx="9271447" cy="104443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71450" tIns="85725" rIns="171450" bIns="85725"/>
            <a:lstStyle>
              <a:lvl1pPr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4400" dirty="0">
                  <a:solidFill>
                    <a:schemeClr val="bg1"/>
                  </a:solidFill>
                </a:rPr>
                <a:t>Star catalogs utilized for stellar parameters: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>
                  <a:solidFill>
                    <a:schemeClr val="bg1"/>
                  </a:solidFill>
                </a:rPr>
                <a:t>• </a:t>
              </a:r>
              <a:r>
                <a:rPr lang="en-US" sz="4400" dirty="0" smtClean="0">
                  <a:solidFill>
                    <a:schemeClr val="bg1"/>
                  </a:solidFill>
                </a:rPr>
                <a:t>Hipparcos</a:t>
              </a:r>
              <a:r>
                <a:rPr lang="en-US" sz="4400" baseline="30000" dirty="0" smtClean="0">
                  <a:solidFill>
                    <a:schemeClr val="bg1"/>
                  </a:solidFill>
                </a:rPr>
                <a:t>1</a:t>
              </a:r>
              <a:r>
                <a:rPr lang="en-US" sz="4400" dirty="0" smtClean="0">
                  <a:solidFill>
                    <a:schemeClr val="bg1"/>
                  </a:solidFill>
                </a:rPr>
                <a:t>: </a:t>
              </a:r>
              <a:r>
                <a:rPr lang="en-US" sz="4400" dirty="0">
                  <a:solidFill>
                    <a:schemeClr val="bg1"/>
                  </a:solidFill>
                </a:rPr>
                <a:t>parallax for distances.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>
                  <a:solidFill>
                    <a:schemeClr val="bg1"/>
                  </a:solidFill>
                </a:rPr>
                <a:t>• </a:t>
              </a:r>
              <a:r>
                <a:rPr lang="en-US" sz="4400" dirty="0" smtClean="0">
                  <a:solidFill>
                    <a:schemeClr val="bg1"/>
                  </a:solidFill>
                </a:rPr>
                <a:t>We created a </a:t>
              </a:r>
              <a:r>
                <a:rPr lang="en-US" sz="4400" dirty="0">
                  <a:solidFill>
                    <a:schemeClr val="bg1"/>
                  </a:solidFill>
                </a:rPr>
                <a:t>Stellar Parameter Catalog </a:t>
              </a:r>
              <a:r>
                <a:rPr lang="en-US" sz="4400" dirty="0" smtClean="0">
                  <a:solidFill>
                    <a:schemeClr val="bg1"/>
                  </a:solidFill>
                </a:rPr>
                <a:t>building </a:t>
              </a:r>
              <a:r>
                <a:rPr lang="en-US" sz="4400" dirty="0">
                  <a:solidFill>
                    <a:schemeClr val="bg1"/>
                  </a:solidFill>
                </a:rPr>
                <a:t>upon the work of McDonald et al.</a:t>
              </a:r>
              <a:r>
                <a:rPr lang="en-US" sz="4400" baseline="30000" dirty="0">
                  <a:solidFill>
                    <a:schemeClr val="bg1"/>
                  </a:solidFill>
                </a:rPr>
                <a:t>3</a:t>
              </a:r>
              <a:r>
                <a:rPr lang="en-US" sz="4400" dirty="0">
                  <a:solidFill>
                    <a:schemeClr val="bg1"/>
                  </a:solidFill>
                </a:rPr>
                <a:t>: stellar </a:t>
              </a:r>
              <a:r>
                <a:rPr lang="en-US" sz="4400" dirty="0" smtClean="0">
                  <a:solidFill>
                    <a:schemeClr val="bg1"/>
                  </a:solidFill>
                </a:rPr>
                <a:t>temperatures </a:t>
              </a:r>
              <a:r>
                <a:rPr lang="en-US" sz="4400" dirty="0">
                  <a:solidFill>
                    <a:schemeClr val="bg1"/>
                  </a:solidFill>
                </a:rPr>
                <a:t>and luminosities. 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>
                  <a:solidFill>
                    <a:schemeClr val="bg1"/>
                  </a:solidFill>
                </a:rPr>
                <a:t>• Kopparapu et al.</a:t>
              </a:r>
              <a:r>
                <a:rPr lang="en-US" sz="4400" baseline="30000" dirty="0">
                  <a:solidFill>
                    <a:schemeClr val="bg1"/>
                  </a:solidFill>
                </a:rPr>
                <a:t>2</a:t>
              </a:r>
              <a:r>
                <a:rPr lang="en-US" sz="4400" dirty="0">
                  <a:solidFill>
                    <a:schemeClr val="bg1"/>
                  </a:solidFill>
                </a:rPr>
                <a:t>: HZ coefficients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>
                  <a:solidFill>
                    <a:schemeClr val="bg1"/>
                  </a:solidFill>
                </a:rPr>
                <a:t>• Gaia: future </a:t>
              </a:r>
              <a:r>
                <a:rPr lang="en-US" sz="4400" dirty="0" smtClean="0">
                  <a:solidFill>
                    <a:schemeClr val="bg1"/>
                  </a:solidFill>
                </a:rPr>
                <a:t>upgrades to CELESTA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</p:grpSp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1109188" y="11567629"/>
            <a:ext cx="13223875" cy="1004409"/>
          </a:xfrm>
          <a:prstGeom prst="rect">
            <a:avLst/>
          </a:prstGeom>
          <a:gradFill>
            <a:gsLst>
              <a:gs pos="45000">
                <a:schemeClr val="accent4"/>
              </a:gs>
              <a:gs pos="0">
                <a:schemeClr val="accent2"/>
              </a:gs>
              <a:gs pos="100000">
                <a:schemeClr val="accent4">
                  <a:alpha val="0"/>
                </a:schemeClr>
              </a:gs>
            </a:gsLst>
            <a:lin ang="270000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137127" tIns="68565" rIns="137127" bIns="68565" anchor="ctr"/>
          <a:lstStyle/>
          <a:p>
            <a:pPr defTabSz="3762375">
              <a:defRPr/>
            </a:pPr>
            <a:r>
              <a:rPr lang="en-US" sz="5400" b="1" dirty="0" smtClean="0">
                <a:solidFill>
                  <a:srgbClr val="FFCC00"/>
                </a:solidFill>
              </a:rPr>
              <a:t>Step 1: Aggregate Data</a:t>
            </a:r>
            <a:endParaRPr lang="en-US" sz="5400" b="1" dirty="0">
              <a:solidFill>
                <a:srgbClr val="FFCC00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2683671" y="27797451"/>
            <a:ext cx="20371890" cy="5769284"/>
            <a:chOff x="11498279" y="27797451"/>
            <a:chExt cx="20549599" cy="5769284"/>
          </a:xfrm>
        </p:grpSpPr>
        <p:sp>
          <p:nvSpPr>
            <p:cNvPr id="22" name="Rectangle 21"/>
            <p:cNvSpPr/>
            <p:nvPr/>
          </p:nvSpPr>
          <p:spPr bwMode="auto">
            <a:xfrm>
              <a:off x="11498279" y="28616414"/>
              <a:ext cx="20549599" cy="3513554"/>
            </a:xfrm>
            <a:prstGeom prst="rect">
              <a:avLst/>
            </a:prstGeom>
            <a:solidFill>
              <a:srgbClr val="000000">
                <a:alpha val="77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3894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800" b="0" i="0" u="none" strike="noStrike" cap="none" normalizeH="0" baseline="0" smtClean="0">
                <a:ln>
                  <a:noFill/>
                </a:ln>
                <a:solidFill>
                  <a:schemeClr val="accent4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3" name="Text Box 56"/>
            <p:cNvSpPr txBox="1">
              <a:spLocks noChangeArrowheads="1"/>
            </p:cNvSpPr>
            <p:nvPr/>
          </p:nvSpPr>
          <p:spPr bwMode="auto">
            <a:xfrm>
              <a:off x="11546961" y="28853933"/>
              <a:ext cx="20331576" cy="4712802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71419" tIns="85712" rIns="171419" bIns="85712">
              <a:spAutoFit/>
            </a:bodyPr>
            <a:lstStyle>
              <a:lvl1pPr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3200" baseline="30000" dirty="0" smtClean="0">
                  <a:solidFill>
                    <a:schemeClr val="bg1"/>
                  </a:solidFill>
                </a:rPr>
                <a:t>1</a:t>
              </a:r>
              <a:r>
                <a:rPr lang="en-US" sz="3200" dirty="0">
                  <a:solidFill>
                    <a:schemeClr val="bg1"/>
                  </a:solidFill>
                </a:rPr>
                <a:t> </a:t>
              </a:r>
              <a:r>
                <a:rPr lang="en-US" sz="3200" dirty="0">
                  <a:solidFill>
                    <a:schemeClr val="bg1"/>
                  </a:solidFill>
                  <a:hlinkClick r:id="rId5"/>
                </a:rPr>
                <a:t>http://</a:t>
              </a:r>
              <a:r>
                <a:rPr lang="en-US" sz="3200" dirty="0" smtClean="0">
                  <a:solidFill>
                    <a:schemeClr val="bg1"/>
                  </a:solidFill>
                  <a:hlinkClick r:id="rId5"/>
                </a:rPr>
                <a:t>nssdc.gsfc.nasa.gov/nmc/spacecraftDisplay.do?id=1989-062B</a:t>
              </a:r>
              <a:r>
                <a:rPr lang="en-US" sz="3200" dirty="0" smtClean="0">
                  <a:solidFill>
                    <a:schemeClr val="bg1"/>
                  </a:solidFill>
                </a:rPr>
                <a:t> </a:t>
              </a:r>
              <a:endParaRPr lang="en-US" sz="1050" dirty="0" smtClean="0">
                <a:solidFill>
                  <a:schemeClr val="bg1"/>
                </a:solidFill>
              </a:endParaRPr>
            </a:p>
            <a:p>
              <a:pPr eaLnBrk="1" hangingPunct="1"/>
              <a:r>
                <a:rPr lang="en-US" sz="3600" baseline="30000" dirty="0" smtClean="0">
                  <a:solidFill>
                    <a:schemeClr val="bg1"/>
                  </a:solidFill>
                </a:rPr>
                <a:t>2</a:t>
              </a:r>
              <a:r>
                <a:rPr lang="en-US" sz="3600" dirty="0" smtClean="0">
                  <a:solidFill>
                    <a:schemeClr val="bg1"/>
                  </a:solidFill>
                </a:rPr>
                <a:t>Kopparapu</a:t>
              </a:r>
              <a:r>
                <a:rPr lang="en-US" sz="3600" dirty="0">
                  <a:solidFill>
                    <a:schemeClr val="bg1"/>
                  </a:solidFill>
                </a:rPr>
                <a:t>, R.K. et al., 2014. Habitable Zones around Main-sequence Stars: Dependence on Planetary Mass. Astrophysical Journal Letters, 787(2), p.L29</a:t>
              </a:r>
              <a:r>
                <a:rPr lang="en-US" sz="3600" dirty="0" smtClean="0">
                  <a:solidFill>
                    <a:schemeClr val="bg1"/>
                  </a:solidFill>
                </a:rPr>
                <a:t>.</a:t>
              </a:r>
            </a:p>
            <a:p>
              <a:pPr eaLnBrk="1" hangingPunct="1"/>
              <a:endParaRPr lang="en-US" sz="1100" dirty="0">
                <a:solidFill>
                  <a:schemeClr val="bg1"/>
                </a:solidFill>
              </a:endParaRPr>
            </a:p>
            <a:p>
              <a:pPr eaLnBrk="1" hangingPunct="1"/>
              <a:r>
                <a:rPr lang="en-US" sz="3600" baseline="30000" dirty="0" smtClean="0">
                  <a:solidFill>
                    <a:schemeClr val="bg1"/>
                  </a:solidFill>
                </a:rPr>
                <a:t>3</a:t>
              </a:r>
              <a:r>
                <a:rPr lang="en-US" sz="3600" dirty="0" smtClean="0">
                  <a:solidFill>
                    <a:schemeClr val="bg1"/>
                  </a:solidFill>
                </a:rPr>
                <a:t>McDonald</a:t>
              </a:r>
              <a:r>
                <a:rPr lang="en-US" sz="3600" dirty="0">
                  <a:solidFill>
                    <a:schemeClr val="bg1"/>
                  </a:solidFill>
                </a:rPr>
                <a:t>, I., </a:t>
              </a:r>
              <a:r>
                <a:rPr lang="en-US" sz="3600" dirty="0" err="1">
                  <a:solidFill>
                    <a:schemeClr val="bg1"/>
                  </a:solidFill>
                </a:rPr>
                <a:t>Zijlstra</a:t>
              </a:r>
              <a:r>
                <a:rPr lang="en-US" sz="3600" dirty="0">
                  <a:solidFill>
                    <a:schemeClr val="bg1"/>
                  </a:solidFill>
                </a:rPr>
                <a:t>, A.A. &amp; Boyer, M.L., 2012. Fundamental parameters and infrared excesses of Hipparcos stars. Monthly Notices of the Royal Astronomical Society, 427(1), pp.343–357</a:t>
              </a:r>
              <a:r>
                <a:rPr lang="en-US" sz="3600" dirty="0" smtClean="0">
                  <a:solidFill>
                    <a:schemeClr val="bg1"/>
                  </a:solidFill>
                </a:rPr>
                <a:t>.</a:t>
              </a:r>
            </a:p>
            <a:p>
              <a:pPr eaLnBrk="1" hangingPunct="1"/>
              <a:r>
                <a:rPr lang="en-US" sz="3600" baseline="30000" dirty="0" smtClean="0">
                  <a:solidFill>
                    <a:schemeClr val="bg1"/>
                  </a:solidFill>
                </a:rPr>
                <a:t>4 </a:t>
              </a:r>
              <a:r>
                <a:rPr lang="en-US" sz="3600" dirty="0">
                  <a:solidFill>
                    <a:schemeClr val="bg1"/>
                  </a:solidFill>
                  <a:hlinkClick r:id="rId6"/>
                </a:rPr>
                <a:t>http://sci.esa.int/gaia/55638-artist-impression-of-gaia</a:t>
              </a:r>
              <a:r>
                <a:rPr lang="en-US" sz="3600" dirty="0">
                  <a:solidFill>
                    <a:schemeClr val="bg1"/>
                  </a:solidFill>
                </a:rPr>
                <a:t>   </a:t>
              </a:r>
            </a:p>
            <a:p>
              <a:pPr eaLnBrk="1" hangingPunct="1"/>
              <a:endParaRPr lang="en-US" sz="3600" dirty="0">
                <a:solidFill>
                  <a:schemeClr val="bg1"/>
                </a:solidFill>
              </a:endParaRPr>
            </a:p>
            <a:p>
              <a:pPr eaLnBrk="1" hangingPunct="1"/>
              <a:endParaRPr lang="en-US" sz="3600" dirty="0">
                <a:solidFill>
                  <a:schemeClr val="bg1"/>
                </a:solidFill>
              </a:endParaRPr>
            </a:p>
          </p:txBody>
        </p:sp>
        <p:sp>
          <p:nvSpPr>
            <p:cNvPr id="24" name="Rectangle 20"/>
            <p:cNvSpPr>
              <a:spLocks noChangeArrowheads="1"/>
            </p:cNvSpPr>
            <p:nvPr/>
          </p:nvSpPr>
          <p:spPr bwMode="auto">
            <a:xfrm>
              <a:off x="11529497" y="27797451"/>
              <a:ext cx="20518381" cy="776631"/>
            </a:xfrm>
            <a:prstGeom prst="rect">
              <a:avLst/>
            </a:prstGeom>
            <a:gradFill>
              <a:gsLst>
                <a:gs pos="0">
                  <a:schemeClr val="tx2"/>
                </a:gs>
                <a:gs pos="100000">
                  <a:schemeClr val="accent4">
                    <a:alpha val="0"/>
                  </a:schemeClr>
                </a:gs>
              </a:gsLst>
              <a:lin ang="2700000" scaled="1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lIns="137127" tIns="68565" rIns="137127" bIns="68565" anchor="ctr"/>
            <a:lstStyle/>
            <a:p>
              <a:pPr defTabSz="3762375">
                <a:defRPr/>
              </a:pPr>
              <a:r>
                <a:rPr lang="en-US" sz="4800" b="1" dirty="0" smtClean="0">
                  <a:solidFill>
                    <a:srgbClr val="FFCC00"/>
                  </a:solidFill>
                </a:rPr>
                <a:t>References</a:t>
              </a:r>
              <a:endParaRPr lang="en-US" sz="4800" b="1" dirty="0">
                <a:solidFill>
                  <a:srgbClr val="FFCC00"/>
                </a:solidFill>
              </a:endParaRPr>
            </a:p>
          </p:txBody>
        </p:sp>
      </p:grpSp>
      <p:pic>
        <p:nvPicPr>
          <p:cNvPr id="25" name="Picture 24" descr="SFState_H_cmyk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846" y="29527106"/>
            <a:ext cx="9471199" cy="2470748"/>
          </a:xfrm>
          <a:prstGeom prst="rect">
            <a:avLst/>
          </a:prstGeom>
        </p:spPr>
      </p:pic>
      <p:sp>
        <p:nvSpPr>
          <p:cNvPr id="26" name="Text Box 78"/>
          <p:cNvSpPr txBox="1">
            <a:spLocks noChangeArrowheads="1"/>
          </p:cNvSpPr>
          <p:nvPr/>
        </p:nvSpPr>
        <p:spPr bwMode="auto">
          <a:xfrm>
            <a:off x="3712048" y="27126113"/>
            <a:ext cx="4894793" cy="134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71450" tIns="85725" rIns="171450" bIns="85725">
            <a:spAutoFit/>
          </a:bodyPr>
          <a:lstStyle>
            <a:lvl1pPr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800" dirty="0" smtClean="0">
                <a:solidFill>
                  <a:schemeClr val="bg1"/>
                </a:solidFill>
              </a:rPr>
              <a:t>Visit </a:t>
            </a:r>
            <a:r>
              <a:rPr lang="en-US" sz="3800" dirty="0" err="1" smtClean="0">
                <a:solidFill>
                  <a:schemeClr val="bg1"/>
                </a:solidFill>
              </a:rPr>
              <a:t>CELESTA.info</a:t>
            </a:r>
            <a:r>
              <a:rPr lang="en-US" sz="3800" dirty="0" smtClean="0">
                <a:solidFill>
                  <a:schemeClr val="bg1"/>
                </a:solidFill>
              </a:rPr>
              <a:t> for more information.</a:t>
            </a:r>
            <a:endParaRPr lang="en-US" sz="3800" dirty="0">
              <a:solidFill>
                <a:schemeClr val="bg1"/>
              </a:solidFill>
            </a:endParaRPr>
          </a:p>
        </p:txBody>
      </p:sp>
      <p:pic>
        <p:nvPicPr>
          <p:cNvPr id="27" name="Picture 26" descr="celestaQR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304" y="23870675"/>
            <a:ext cx="2726279" cy="27262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1782" y="23408640"/>
            <a:ext cx="10229418" cy="95097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8410">
            <a:off x="34689907" y="4300771"/>
            <a:ext cx="9194470" cy="64993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5001" y="9241903"/>
            <a:ext cx="18411261" cy="16634112"/>
          </a:xfrm>
          <a:prstGeom prst="rect">
            <a:avLst/>
          </a:prstGeom>
          <a:solidFill>
            <a:srgbClr val="000000">
              <a:alpha val="50000"/>
            </a:srgbClr>
          </a:solidFill>
        </p:spPr>
      </p:pic>
    </p:spTree>
    <p:extLst>
      <p:ext uri="{BB962C8B-B14F-4D97-AF65-F5344CB8AC3E}">
        <p14:creationId xmlns:p14="http://schemas.microsoft.com/office/powerpoint/2010/main" val="144409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0" y="0"/>
            <a:ext cx="43891200" cy="4795692"/>
          </a:xfrm>
          <a:prstGeom prst="rect">
            <a:avLst/>
          </a:prstGeom>
          <a:gradFill flip="none" rotWithShape="1">
            <a:gsLst>
              <a:gs pos="100000">
                <a:schemeClr val="accent4">
                  <a:alpha val="0"/>
                </a:schemeClr>
              </a:gs>
              <a:gs pos="12000">
                <a:schemeClr val="accent4"/>
              </a:gs>
              <a:gs pos="0">
                <a:schemeClr val="accent2"/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lIns="376109" tIns="188054" rIns="376109" bIns="188054" anchor="ctr"/>
          <a:lstStyle/>
          <a:p>
            <a:pPr algn="ctr" defTabSz="3513138">
              <a:lnSpc>
                <a:spcPct val="120000"/>
              </a:lnSpc>
              <a:defRPr/>
            </a:pPr>
            <a:r>
              <a:rPr lang="en-US" sz="7200" b="1" dirty="0" smtClean="0">
                <a:solidFill>
                  <a:schemeClr val="bg1"/>
                </a:solidFill>
              </a:rPr>
              <a:t>CELESTA: the Catalog of Earth-Like Exoplanet Survey Targets</a:t>
            </a:r>
            <a:r>
              <a:rPr lang="en-US" sz="7200" dirty="0">
                <a:solidFill>
                  <a:schemeClr val="bg1"/>
                </a:solidFill>
              </a:rPr>
              <a:t/>
            </a:r>
            <a:br>
              <a:rPr lang="en-US" sz="7200" dirty="0">
                <a:solidFill>
                  <a:schemeClr val="bg1"/>
                </a:solidFill>
              </a:rPr>
            </a:br>
            <a:r>
              <a:rPr lang="en-US" sz="5400" i="1" dirty="0" smtClean="0">
                <a:solidFill>
                  <a:schemeClr val="bg1"/>
                </a:solidFill>
              </a:rPr>
              <a:t>Colin Orion Chandler</a:t>
            </a:r>
            <a:r>
              <a:rPr lang="en-US" sz="5400" i="1" baseline="30000" dirty="0" smtClean="0">
                <a:solidFill>
                  <a:schemeClr val="bg1"/>
                </a:solidFill>
              </a:rPr>
              <a:t>1</a:t>
            </a:r>
            <a:r>
              <a:rPr lang="en-US" sz="5400" i="1" dirty="0" smtClean="0">
                <a:solidFill>
                  <a:schemeClr val="bg1"/>
                </a:solidFill>
              </a:rPr>
              <a:t>, Iain Mcdonald</a:t>
            </a:r>
            <a:r>
              <a:rPr lang="en-US" sz="5400" i="1" baseline="30000" dirty="0" smtClean="0">
                <a:solidFill>
                  <a:schemeClr val="bg1"/>
                </a:solidFill>
              </a:rPr>
              <a:t>2</a:t>
            </a:r>
            <a:r>
              <a:rPr lang="en-US" sz="5400" i="1" dirty="0" smtClean="0">
                <a:solidFill>
                  <a:schemeClr val="bg1"/>
                </a:solidFill>
              </a:rPr>
              <a:t>, &amp; Stephen Kane</a:t>
            </a:r>
            <a:r>
              <a:rPr lang="en-US" sz="5400" i="1" baseline="30000" dirty="0" smtClean="0">
                <a:solidFill>
                  <a:schemeClr val="bg1"/>
                </a:solidFill>
              </a:rPr>
              <a:t>1</a:t>
            </a:r>
            <a:r>
              <a:rPr lang="en-US" sz="5400" i="1" dirty="0">
                <a:solidFill>
                  <a:schemeClr val="bg1"/>
                </a:solidFill>
              </a:rPr>
              <a:t/>
            </a:r>
            <a:br>
              <a:rPr lang="en-US" sz="5400" i="1" dirty="0">
                <a:solidFill>
                  <a:schemeClr val="bg1"/>
                </a:solidFill>
              </a:rPr>
            </a:br>
            <a:r>
              <a:rPr lang="en-US" sz="4400" i="1" baseline="30000" dirty="0" smtClean="0">
                <a:solidFill>
                  <a:schemeClr val="bg1"/>
                </a:solidFill>
              </a:rPr>
              <a:t>1</a:t>
            </a:r>
            <a:r>
              <a:rPr lang="en-US" sz="4400" i="1" dirty="0" smtClean="0">
                <a:solidFill>
                  <a:schemeClr val="bg1"/>
                </a:solidFill>
              </a:rPr>
              <a:t>San Francisco State University   </a:t>
            </a:r>
            <a:r>
              <a:rPr lang="en-US" sz="4400" i="1" baseline="30000" dirty="0" smtClean="0">
                <a:solidFill>
                  <a:schemeClr val="bg1"/>
                </a:solidFill>
              </a:rPr>
              <a:t>2</a:t>
            </a:r>
            <a:r>
              <a:rPr lang="en-US" sz="4400" i="1" dirty="0" smtClean="0">
                <a:solidFill>
                  <a:schemeClr val="bg1"/>
                </a:solidFill>
              </a:rPr>
              <a:t>Jodrell </a:t>
            </a:r>
            <a:r>
              <a:rPr lang="en-US" sz="4400" i="1" dirty="0">
                <a:solidFill>
                  <a:schemeClr val="bg1"/>
                </a:solidFill>
              </a:rPr>
              <a:t>Bank Centre for Astrophysics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5062064" y="28059994"/>
            <a:ext cx="13767071" cy="4336802"/>
            <a:chOff x="1128911" y="10994179"/>
            <a:chExt cx="13767071" cy="4336802"/>
          </a:xfrm>
        </p:grpSpPr>
        <p:sp>
          <p:nvSpPr>
            <p:cNvPr id="34" name="Rectangle 14"/>
            <p:cNvSpPr>
              <a:spLocks noChangeArrowheads="1"/>
            </p:cNvSpPr>
            <p:nvPr/>
          </p:nvSpPr>
          <p:spPr bwMode="auto">
            <a:xfrm>
              <a:off x="1128911" y="10994179"/>
              <a:ext cx="13767071" cy="914400"/>
            </a:xfrm>
            <a:prstGeom prst="rect">
              <a:avLst/>
            </a:prstGeom>
            <a:gradFill>
              <a:gsLst>
                <a:gs pos="45000">
                  <a:schemeClr val="accent4"/>
                </a:gs>
                <a:gs pos="0">
                  <a:schemeClr val="accent2"/>
                </a:gs>
                <a:gs pos="100000">
                  <a:schemeClr val="accent4">
                    <a:alpha val="0"/>
                  </a:schemeClr>
                </a:gs>
              </a:gsLst>
              <a:lin ang="2700000" scaled="1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lIns="137127" tIns="68565" rIns="137127" bIns="68565" anchor="ctr"/>
            <a:lstStyle/>
            <a:p>
              <a:pPr defTabSz="3762375">
                <a:defRPr/>
              </a:pPr>
              <a:r>
                <a:rPr lang="en-US" sz="5400" b="1" dirty="0" smtClean="0">
                  <a:solidFill>
                    <a:srgbClr val="FFCC00"/>
                  </a:solidFill>
                </a:rPr>
                <a:t>Star Selection</a:t>
              </a:r>
              <a:endParaRPr lang="en-US" sz="5400" b="1" dirty="0">
                <a:solidFill>
                  <a:srgbClr val="FFCC00"/>
                </a:solidFill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1188205" y="11950911"/>
              <a:ext cx="13707777" cy="3380070"/>
              <a:chOff x="1188205" y="21853842"/>
              <a:chExt cx="13707777" cy="3380070"/>
            </a:xfrm>
          </p:grpSpPr>
          <p:sp>
            <p:nvSpPr>
              <p:cNvPr id="33" name="Rectangle 32"/>
              <p:cNvSpPr/>
              <p:nvPr/>
            </p:nvSpPr>
            <p:spPr bwMode="auto">
              <a:xfrm>
                <a:off x="1188205" y="21898683"/>
                <a:ext cx="13601708" cy="3335229"/>
              </a:xfrm>
              <a:prstGeom prst="rect">
                <a:avLst/>
              </a:prstGeom>
              <a:solidFill>
                <a:srgbClr val="000000">
                  <a:alpha val="77000"/>
                </a:srgb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38943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9600" b="0" i="0" u="none" strike="noStrike" cap="none" normalizeH="0" baseline="0" smtClean="0">
                  <a:ln>
                    <a:noFill/>
                  </a:ln>
                  <a:solidFill>
                    <a:schemeClr val="accent4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2051" name="Text Box 53"/>
              <p:cNvSpPr txBox="1">
                <a:spLocks noChangeArrowheads="1"/>
              </p:cNvSpPr>
              <p:nvPr/>
            </p:nvSpPr>
            <p:spPr bwMode="auto">
              <a:xfrm>
                <a:off x="1238052" y="21853842"/>
                <a:ext cx="13657930" cy="2881532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28398" dir="1593903" algn="ctr" rotWithShape="0">
                  <a:schemeClr val="tx1"/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171419" tIns="85712" rIns="171419" bIns="85712">
                <a:spAutoFit/>
              </a:bodyPr>
              <a:lstStyle>
                <a:lvl1pPr defTabSz="4703763" eaLnBrk="0" hangingPunct="0">
                  <a:defRPr sz="8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703763" eaLnBrk="0" hangingPunct="0">
                  <a:defRPr sz="8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703763" eaLnBrk="0" hangingPunct="0">
                  <a:defRPr sz="86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703763" eaLnBrk="0" hangingPunct="0">
                  <a:defRPr sz="86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703763" eaLnBrk="0" hangingPunct="0">
                  <a:defRPr sz="86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7037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86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7037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86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7037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86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7037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86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4400" dirty="0">
                    <a:solidFill>
                      <a:schemeClr val="bg1"/>
                    </a:solidFill>
                  </a:rPr>
                  <a:t>• Stellar temperature: 2,600 K to 7,200 K. </a:t>
                </a:r>
              </a:p>
              <a:p>
                <a:pPr eaLnBrk="1" hangingPunct="1">
                  <a:spcBef>
                    <a:spcPct val="50000"/>
                  </a:spcBef>
                </a:pPr>
                <a:r>
                  <a:rPr lang="en-US" sz="4400" dirty="0">
                    <a:solidFill>
                      <a:schemeClr val="bg1"/>
                    </a:solidFill>
                  </a:rPr>
                  <a:t>• Error in parallax: &lt;30 % for </a:t>
                </a:r>
                <a:r>
                  <a:rPr lang="en-US" sz="4400" dirty="0" smtClean="0">
                    <a:solidFill>
                      <a:schemeClr val="bg1"/>
                    </a:solidFill>
                  </a:rPr>
                  <a:t>analysis</a:t>
                </a:r>
              </a:p>
              <a:p>
                <a:pPr eaLnBrk="1" hangingPunct="1">
                  <a:spcBef>
                    <a:spcPct val="50000"/>
                  </a:spcBef>
                </a:pPr>
                <a:r>
                  <a:rPr lang="en-US" sz="4400" dirty="0" smtClean="0">
                    <a:solidFill>
                      <a:schemeClr val="bg1"/>
                    </a:solidFill>
                  </a:rPr>
                  <a:t>• </a:t>
                </a:r>
                <a:r>
                  <a:rPr lang="en-US" sz="4400" dirty="0">
                    <a:solidFill>
                      <a:schemeClr val="bg1"/>
                    </a:solidFill>
                  </a:rPr>
                  <a:t>Main-sequence (MS) branch </a:t>
                </a:r>
                <a:r>
                  <a:rPr lang="en-US" sz="4400" dirty="0" smtClean="0">
                    <a:solidFill>
                      <a:schemeClr val="bg1"/>
                    </a:solidFill>
                  </a:rPr>
                  <a:t>stars, chosen by radii.</a:t>
                </a:r>
                <a:endParaRPr lang="en-US" sz="4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25" name="Picture 24" descr="SFState_H_cmyk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44" y="28907625"/>
            <a:ext cx="9471199" cy="2470748"/>
          </a:xfrm>
          <a:prstGeom prst="rect">
            <a:avLst/>
          </a:prstGeom>
        </p:spPr>
      </p:pic>
      <p:sp>
        <p:nvSpPr>
          <p:cNvPr id="26" name="Text Box 78"/>
          <p:cNvSpPr txBox="1">
            <a:spLocks noChangeArrowheads="1"/>
          </p:cNvSpPr>
          <p:nvPr/>
        </p:nvSpPr>
        <p:spPr bwMode="auto">
          <a:xfrm>
            <a:off x="37186569" y="30644423"/>
            <a:ext cx="4894793" cy="134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71450" tIns="85725" rIns="171450" bIns="85725">
            <a:spAutoFit/>
          </a:bodyPr>
          <a:lstStyle>
            <a:lvl1pPr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800" dirty="0" smtClean="0">
                <a:solidFill>
                  <a:schemeClr val="bg1"/>
                </a:solidFill>
              </a:rPr>
              <a:t>Visit </a:t>
            </a:r>
            <a:r>
              <a:rPr lang="en-US" sz="3800" dirty="0" err="1" smtClean="0">
                <a:solidFill>
                  <a:schemeClr val="bg1"/>
                </a:solidFill>
              </a:rPr>
              <a:t>CELESTA.info</a:t>
            </a:r>
            <a:r>
              <a:rPr lang="en-US" sz="3800" dirty="0" smtClean="0">
                <a:solidFill>
                  <a:schemeClr val="bg1"/>
                </a:solidFill>
              </a:rPr>
              <a:t> for more information.</a:t>
            </a:r>
            <a:endParaRPr lang="en-US" sz="3800" dirty="0">
              <a:solidFill>
                <a:schemeClr val="bg1"/>
              </a:solidFill>
            </a:endParaRPr>
          </a:p>
        </p:txBody>
      </p:sp>
      <p:pic>
        <p:nvPicPr>
          <p:cNvPr id="27" name="Picture 26" descr="celestaQR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7714" y="27606753"/>
            <a:ext cx="2726279" cy="272627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9495692" y="5332422"/>
            <a:ext cx="25673539" cy="19778409"/>
          </a:xfrm>
          <a:prstGeom prst="rect">
            <a:avLst/>
          </a:prstGeom>
          <a:solidFill>
            <a:srgbClr val="000000">
              <a:alpha val="44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3894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752" y="2747993"/>
            <a:ext cx="33033693" cy="247752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2526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0" y="0"/>
            <a:ext cx="43891200" cy="4795692"/>
          </a:xfrm>
          <a:prstGeom prst="rect">
            <a:avLst/>
          </a:prstGeom>
          <a:gradFill flip="none" rotWithShape="1">
            <a:gsLst>
              <a:gs pos="100000">
                <a:schemeClr val="accent4">
                  <a:alpha val="0"/>
                </a:schemeClr>
              </a:gs>
              <a:gs pos="12000">
                <a:schemeClr val="accent4"/>
              </a:gs>
              <a:gs pos="0">
                <a:schemeClr val="accent2"/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lIns="376109" tIns="188054" rIns="376109" bIns="188054" anchor="ctr"/>
          <a:lstStyle/>
          <a:p>
            <a:pPr algn="ctr" defTabSz="3513138">
              <a:lnSpc>
                <a:spcPct val="120000"/>
              </a:lnSpc>
              <a:defRPr/>
            </a:pPr>
            <a:r>
              <a:rPr lang="en-US" sz="7200" b="1" dirty="0" smtClean="0">
                <a:solidFill>
                  <a:schemeClr val="bg1"/>
                </a:solidFill>
              </a:rPr>
              <a:t>CELESTA: the Catalog of Earth-Like Exoplanet Survey Targets</a:t>
            </a:r>
            <a:r>
              <a:rPr lang="en-US" sz="7200" dirty="0">
                <a:solidFill>
                  <a:schemeClr val="bg1"/>
                </a:solidFill>
              </a:rPr>
              <a:t/>
            </a:r>
            <a:br>
              <a:rPr lang="en-US" sz="7200" dirty="0">
                <a:solidFill>
                  <a:schemeClr val="bg1"/>
                </a:solidFill>
              </a:rPr>
            </a:br>
            <a:r>
              <a:rPr lang="en-US" sz="5400" i="1" dirty="0" smtClean="0">
                <a:solidFill>
                  <a:schemeClr val="bg1"/>
                </a:solidFill>
              </a:rPr>
              <a:t>Colin Orion Chandler</a:t>
            </a:r>
            <a:r>
              <a:rPr lang="en-US" sz="5400" i="1" baseline="30000" dirty="0" smtClean="0">
                <a:solidFill>
                  <a:schemeClr val="bg1"/>
                </a:solidFill>
              </a:rPr>
              <a:t>1</a:t>
            </a:r>
            <a:r>
              <a:rPr lang="en-US" sz="5400" i="1" dirty="0" smtClean="0">
                <a:solidFill>
                  <a:schemeClr val="bg1"/>
                </a:solidFill>
              </a:rPr>
              <a:t>, Iain Mcdonald</a:t>
            </a:r>
            <a:r>
              <a:rPr lang="en-US" sz="5400" i="1" baseline="30000" dirty="0" smtClean="0">
                <a:solidFill>
                  <a:schemeClr val="bg1"/>
                </a:solidFill>
              </a:rPr>
              <a:t>2</a:t>
            </a:r>
            <a:r>
              <a:rPr lang="en-US" sz="5400" i="1" dirty="0" smtClean="0">
                <a:solidFill>
                  <a:schemeClr val="bg1"/>
                </a:solidFill>
              </a:rPr>
              <a:t>, &amp; Stephen Kane</a:t>
            </a:r>
            <a:r>
              <a:rPr lang="en-US" sz="5400" i="1" baseline="30000" dirty="0" smtClean="0">
                <a:solidFill>
                  <a:schemeClr val="bg1"/>
                </a:solidFill>
              </a:rPr>
              <a:t>1</a:t>
            </a:r>
            <a:r>
              <a:rPr lang="en-US" sz="5400" i="1" dirty="0">
                <a:solidFill>
                  <a:schemeClr val="bg1"/>
                </a:solidFill>
              </a:rPr>
              <a:t/>
            </a:r>
            <a:br>
              <a:rPr lang="en-US" sz="5400" i="1" dirty="0">
                <a:solidFill>
                  <a:schemeClr val="bg1"/>
                </a:solidFill>
              </a:rPr>
            </a:br>
            <a:r>
              <a:rPr lang="en-US" sz="4400" i="1" baseline="30000" dirty="0" smtClean="0">
                <a:solidFill>
                  <a:schemeClr val="bg1"/>
                </a:solidFill>
              </a:rPr>
              <a:t>1</a:t>
            </a:r>
            <a:r>
              <a:rPr lang="en-US" sz="4400" i="1" dirty="0" smtClean="0">
                <a:solidFill>
                  <a:schemeClr val="bg1"/>
                </a:solidFill>
              </a:rPr>
              <a:t>San Francisco State University   </a:t>
            </a:r>
            <a:r>
              <a:rPr lang="en-US" sz="4400" i="1" baseline="30000" dirty="0" smtClean="0">
                <a:solidFill>
                  <a:schemeClr val="bg1"/>
                </a:solidFill>
              </a:rPr>
              <a:t>2</a:t>
            </a:r>
            <a:r>
              <a:rPr lang="en-US" sz="4400" i="1" dirty="0" smtClean="0">
                <a:solidFill>
                  <a:schemeClr val="bg1"/>
                </a:solidFill>
              </a:rPr>
              <a:t>Jodrell </a:t>
            </a:r>
            <a:r>
              <a:rPr lang="en-US" sz="4400" i="1" dirty="0">
                <a:solidFill>
                  <a:schemeClr val="bg1"/>
                </a:solidFill>
              </a:rPr>
              <a:t>Bank Centre for Astrophysics</a:t>
            </a:r>
          </a:p>
        </p:txBody>
      </p:sp>
      <p:pic>
        <p:nvPicPr>
          <p:cNvPr id="2" name="Picture 1" descr="SFState_H_cmyk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44" y="28907625"/>
            <a:ext cx="9471199" cy="2470748"/>
          </a:xfrm>
          <a:prstGeom prst="rect">
            <a:avLst/>
          </a:prstGeom>
        </p:spPr>
      </p:pic>
      <p:sp>
        <p:nvSpPr>
          <p:cNvPr id="2056" name="Text Box 78"/>
          <p:cNvSpPr txBox="1">
            <a:spLocks noChangeArrowheads="1"/>
          </p:cNvSpPr>
          <p:nvPr/>
        </p:nvSpPr>
        <p:spPr bwMode="auto">
          <a:xfrm>
            <a:off x="37186569" y="30644423"/>
            <a:ext cx="4894793" cy="134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71450" tIns="85725" rIns="171450" bIns="85725">
            <a:spAutoFit/>
          </a:bodyPr>
          <a:lstStyle>
            <a:lvl1pPr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800" dirty="0" smtClean="0">
                <a:solidFill>
                  <a:schemeClr val="bg1"/>
                </a:solidFill>
              </a:rPr>
              <a:t>Visit </a:t>
            </a:r>
            <a:r>
              <a:rPr lang="en-US" sz="3800" dirty="0" err="1" smtClean="0">
                <a:solidFill>
                  <a:schemeClr val="bg1"/>
                </a:solidFill>
              </a:rPr>
              <a:t>CELESTA.info</a:t>
            </a:r>
            <a:r>
              <a:rPr lang="en-US" sz="3800" dirty="0" smtClean="0">
                <a:solidFill>
                  <a:schemeClr val="bg1"/>
                </a:solidFill>
              </a:rPr>
              <a:t> for more information.</a:t>
            </a:r>
            <a:endParaRPr lang="en-US" sz="3800" dirty="0">
              <a:solidFill>
                <a:schemeClr val="bg1"/>
              </a:solidFill>
            </a:endParaRPr>
          </a:p>
        </p:txBody>
      </p:sp>
      <p:pic>
        <p:nvPicPr>
          <p:cNvPr id="3" name="Picture 2" descr="celestaQR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7714" y="27606753"/>
            <a:ext cx="2726279" cy="27262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312" y="5007211"/>
            <a:ext cx="29546931" cy="22160198"/>
          </a:xfrm>
          <a:prstGeom prst="rect">
            <a:avLst/>
          </a:prstGeom>
          <a:solidFill>
            <a:srgbClr val="000000">
              <a:alpha val="50000"/>
            </a:srgbClr>
          </a:solidFill>
        </p:spPr>
      </p:pic>
      <p:grpSp>
        <p:nvGrpSpPr>
          <p:cNvPr id="19" name="Group 18"/>
          <p:cNvGrpSpPr/>
          <p:nvPr/>
        </p:nvGrpSpPr>
        <p:grpSpPr>
          <a:xfrm>
            <a:off x="15051996" y="27585424"/>
            <a:ext cx="18627565" cy="4401674"/>
            <a:chOff x="3217489" y="6183021"/>
            <a:chExt cx="17998326" cy="4401674"/>
          </a:xfrm>
        </p:grpSpPr>
        <p:sp>
          <p:nvSpPr>
            <p:cNvPr id="20" name="Rectangle 19"/>
            <p:cNvSpPr/>
            <p:nvPr/>
          </p:nvSpPr>
          <p:spPr bwMode="auto">
            <a:xfrm>
              <a:off x="3330306" y="7061709"/>
              <a:ext cx="17498697" cy="3522986"/>
            </a:xfrm>
            <a:prstGeom prst="rect">
              <a:avLst/>
            </a:prstGeom>
            <a:solidFill>
              <a:srgbClr val="000000">
                <a:alpha val="77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3894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9600" b="0" i="0" u="none" strike="noStrike" cap="none" normalizeH="0" baseline="0" smtClean="0">
                <a:ln>
                  <a:noFill/>
                </a:ln>
                <a:solidFill>
                  <a:schemeClr val="accent4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1" name="Text Box 75"/>
            <p:cNvSpPr txBox="1">
              <a:spLocks noChangeArrowheads="1"/>
            </p:cNvSpPr>
            <p:nvPr/>
          </p:nvSpPr>
          <p:spPr bwMode="auto">
            <a:xfrm>
              <a:off x="3217489" y="7372350"/>
              <a:ext cx="17998326" cy="23737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71450" tIns="85725" rIns="171450" bIns="85725">
              <a:spAutoFit/>
            </a:bodyPr>
            <a:lstStyle>
              <a:lvl1pPr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1pPr>
              <a:lvl2pPr marL="1271588" indent="-414338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sz="1100" dirty="0" smtClean="0">
                <a:solidFill>
                  <a:schemeClr val="bg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>
                  <a:solidFill>
                    <a:schemeClr val="bg1"/>
                  </a:solidFill>
                </a:rPr>
                <a:t> </a:t>
              </a:r>
              <a:r>
                <a:rPr lang="en-US" sz="4400" dirty="0" smtClean="0">
                  <a:solidFill>
                    <a:schemeClr val="bg1"/>
                  </a:solidFill>
                </a:rPr>
                <a:t>    • Red outlines indicate Stellar Parameter Catalog population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>
                  <a:solidFill>
                    <a:schemeClr val="bg1"/>
                  </a:solidFill>
                </a:rPr>
                <a:t> </a:t>
              </a:r>
              <a:r>
                <a:rPr lang="en-US" sz="4400" dirty="0" smtClean="0">
                  <a:solidFill>
                    <a:schemeClr val="bg1"/>
                  </a:solidFill>
                </a:rPr>
                <a:t>    • Green bars are stars contained in CELESTA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  <p:sp>
          <p:nvSpPr>
            <p:cNvPr id="22" name="Rectangle 8"/>
            <p:cNvSpPr>
              <a:spLocks noChangeArrowheads="1"/>
            </p:cNvSpPr>
            <p:nvPr/>
          </p:nvSpPr>
          <p:spPr bwMode="auto">
            <a:xfrm>
              <a:off x="3358430" y="6183021"/>
              <a:ext cx="17477592" cy="1243056"/>
            </a:xfrm>
            <a:prstGeom prst="rect">
              <a:avLst/>
            </a:prstGeom>
            <a:gradFill>
              <a:gsLst>
                <a:gs pos="45000">
                  <a:schemeClr val="accent4"/>
                </a:gs>
                <a:gs pos="0">
                  <a:schemeClr val="accent2"/>
                </a:gs>
                <a:gs pos="100000">
                  <a:schemeClr val="accent4">
                    <a:alpha val="0"/>
                  </a:schemeClr>
                </a:gs>
              </a:gsLst>
              <a:lin ang="2700000" scaled="1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lIns="137127" tIns="68565" rIns="137127" bIns="68565" anchor="ctr"/>
            <a:lstStyle/>
            <a:p>
              <a:pPr defTabSz="3762375">
                <a:defRPr/>
              </a:pPr>
              <a:r>
                <a:rPr lang="en-US" sz="5400" b="1" dirty="0" smtClean="0">
                  <a:solidFill>
                    <a:srgbClr val="FFCC00"/>
                  </a:solidFill>
                </a:rPr>
                <a:t>Stellar Distribution after Star Selection</a:t>
              </a:r>
              <a:endParaRPr lang="en-US" sz="5400" b="1" dirty="0">
                <a:solidFill>
                  <a:srgbClr val="FFCC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678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0" y="0"/>
            <a:ext cx="43891200" cy="4795692"/>
          </a:xfrm>
          <a:prstGeom prst="rect">
            <a:avLst/>
          </a:prstGeom>
          <a:gradFill flip="none" rotWithShape="1">
            <a:gsLst>
              <a:gs pos="100000">
                <a:schemeClr val="accent4">
                  <a:alpha val="0"/>
                </a:schemeClr>
              </a:gs>
              <a:gs pos="12000">
                <a:schemeClr val="accent4"/>
              </a:gs>
              <a:gs pos="0">
                <a:schemeClr val="accent2"/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lIns="376109" tIns="188054" rIns="376109" bIns="188054" anchor="ctr"/>
          <a:lstStyle/>
          <a:p>
            <a:pPr algn="ctr" defTabSz="3513138">
              <a:lnSpc>
                <a:spcPct val="120000"/>
              </a:lnSpc>
              <a:defRPr/>
            </a:pPr>
            <a:r>
              <a:rPr lang="en-US" sz="7200" b="1" dirty="0" smtClean="0">
                <a:solidFill>
                  <a:schemeClr val="bg1"/>
                </a:solidFill>
              </a:rPr>
              <a:t>CELESTA: the Catalog of Earth-Like Exoplanet Survey Targets</a:t>
            </a:r>
            <a:r>
              <a:rPr lang="en-US" sz="7200" dirty="0">
                <a:solidFill>
                  <a:schemeClr val="bg1"/>
                </a:solidFill>
              </a:rPr>
              <a:t/>
            </a:r>
            <a:br>
              <a:rPr lang="en-US" sz="7200" dirty="0">
                <a:solidFill>
                  <a:schemeClr val="bg1"/>
                </a:solidFill>
              </a:rPr>
            </a:br>
            <a:r>
              <a:rPr lang="en-US" sz="5400" i="1" dirty="0" smtClean="0">
                <a:solidFill>
                  <a:schemeClr val="bg1"/>
                </a:solidFill>
              </a:rPr>
              <a:t>Colin Orion Chandler</a:t>
            </a:r>
            <a:r>
              <a:rPr lang="en-US" sz="5400" i="1" baseline="30000" dirty="0" smtClean="0">
                <a:solidFill>
                  <a:schemeClr val="bg1"/>
                </a:solidFill>
              </a:rPr>
              <a:t>1</a:t>
            </a:r>
            <a:r>
              <a:rPr lang="en-US" sz="5400" i="1" dirty="0" smtClean="0">
                <a:solidFill>
                  <a:schemeClr val="bg1"/>
                </a:solidFill>
              </a:rPr>
              <a:t>, Iain Mcdonald</a:t>
            </a:r>
            <a:r>
              <a:rPr lang="en-US" sz="5400" i="1" baseline="30000" dirty="0" smtClean="0">
                <a:solidFill>
                  <a:schemeClr val="bg1"/>
                </a:solidFill>
              </a:rPr>
              <a:t>2</a:t>
            </a:r>
            <a:r>
              <a:rPr lang="en-US" sz="5400" i="1" dirty="0" smtClean="0">
                <a:solidFill>
                  <a:schemeClr val="bg1"/>
                </a:solidFill>
              </a:rPr>
              <a:t>, &amp; Stephen Kane</a:t>
            </a:r>
            <a:r>
              <a:rPr lang="en-US" sz="5400" i="1" baseline="30000" dirty="0" smtClean="0">
                <a:solidFill>
                  <a:schemeClr val="bg1"/>
                </a:solidFill>
              </a:rPr>
              <a:t>1</a:t>
            </a:r>
            <a:r>
              <a:rPr lang="en-US" sz="5400" i="1" dirty="0">
                <a:solidFill>
                  <a:schemeClr val="bg1"/>
                </a:solidFill>
              </a:rPr>
              <a:t/>
            </a:r>
            <a:br>
              <a:rPr lang="en-US" sz="5400" i="1" dirty="0">
                <a:solidFill>
                  <a:schemeClr val="bg1"/>
                </a:solidFill>
              </a:rPr>
            </a:br>
            <a:r>
              <a:rPr lang="en-US" sz="4400" i="1" baseline="30000" dirty="0" smtClean="0">
                <a:solidFill>
                  <a:schemeClr val="bg1"/>
                </a:solidFill>
              </a:rPr>
              <a:t>1</a:t>
            </a:r>
            <a:r>
              <a:rPr lang="en-US" sz="4400" i="1" dirty="0" smtClean="0">
                <a:solidFill>
                  <a:schemeClr val="bg1"/>
                </a:solidFill>
              </a:rPr>
              <a:t>San Francisco State University   </a:t>
            </a:r>
            <a:r>
              <a:rPr lang="en-US" sz="4400" i="1" baseline="30000" dirty="0" smtClean="0">
                <a:solidFill>
                  <a:schemeClr val="bg1"/>
                </a:solidFill>
              </a:rPr>
              <a:t>2</a:t>
            </a:r>
            <a:r>
              <a:rPr lang="en-US" sz="4400" i="1" dirty="0" smtClean="0">
                <a:solidFill>
                  <a:schemeClr val="bg1"/>
                </a:solidFill>
              </a:rPr>
              <a:t>Jodrell </a:t>
            </a:r>
            <a:r>
              <a:rPr lang="en-US" sz="4400" i="1" dirty="0">
                <a:solidFill>
                  <a:schemeClr val="bg1"/>
                </a:solidFill>
              </a:rPr>
              <a:t>Bank Centre for Astrophysics</a:t>
            </a:r>
          </a:p>
        </p:txBody>
      </p:sp>
      <p:pic>
        <p:nvPicPr>
          <p:cNvPr id="2" name="Picture 1" descr="SFState_H_cmyk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44" y="28907625"/>
            <a:ext cx="9471199" cy="2470748"/>
          </a:xfrm>
          <a:prstGeom prst="rect">
            <a:avLst/>
          </a:prstGeom>
        </p:spPr>
      </p:pic>
      <p:sp>
        <p:nvSpPr>
          <p:cNvPr id="2056" name="Text Box 78"/>
          <p:cNvSpPr txBox="1">
            <a:spLocks noChangeArrowheads="1"/>
          </p:cNvSpPr>
          <p:nvPr/>
        </p:nvSpPr>
        <p:spPr bwMode="auto">
          <a:xfrm>
            <a:off x="37186569" y="30644423"/>
            <a:ext cx="4894793" cy="134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71450" tIns="85725" rIns="171450" bIns="85725">
            <a:spAutoFit/>
          </a:bodyPr>
          <a:lstStyle>
            <a:lvl1pPr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800" dirty="0" smtClean="0">
                <a:solidFill>
                  <a:schemeClr val="bg1"/>
                </a:solidFill>
              </a:rPr>
              <a:t>Visit </a:t>
            </a:r>
            <a:r>
              <a:rPr lang="en-US" sz="3800" dirty="0" err="1" smtClean="0">
                <a:solidFill>
                  <a:schemeClr val="bg1"/>
                </a:solidFill>
              </a:rPr>
              <a:t>CELESTA.info</a:t>
            </a:r>
            <a:r>
              <a:rPr lang="en-US" sz="3800" dirty="0" smtClean="0">
                <a:solidFill>
                  <a:schemeClr val="bg1"/>
                </a:solidFill>
              </a:rPr>
              <a:t> for more information.</a:t>
            </a:r>
            <a:endParaRPr lang="en-US" sz="3800" dirty="0">
              <a:solidFill>
                <a:schemeClr val="bg1"/>
              </a:solidFill>
            </a:endParaRPr>
          </a:p>
        </p:txBody>
      </p:sp>
      <p:pic>
        <p:nvPicPr>
          <p:cNvPr id="3" name="Picture 2" descr="celestaQR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7714" y="27606753"/>
            <a:ext cx="2726279" cy="27262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60013"/>
            <a:ext cx="21873880" cy="16405411"/>
          </a:xfrm>
          <a:prstGeom prst="rect">
            <a:avLst/>
          </a:prstGeom>
          <a:solidFill>
            <a:srgbClr val="000000">
              <a:alpha val="50000"/>
            </a:srgbClr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3880" y="8860013"/>
            <a:ext cx="21873881" cy="16405411"/>
          </a:xfrm>
          <a:prstGeom prst="rect">
            <a:avLst/>
          </a:prstGeom>
          <a:solidFill>
            <a:srgbClr val="000000">
              <a:alpha val="50000"/>
            </a:srgbClr>
          </a:solidFill>
        </p:spPr>
      </p:pic>
      <p:grpSp>
        <p:nvGrpSpPr>
          <p:cNvPr id="16" name="Group 15"/>
          <p:cNvGrpSpPr/>
          <p:nvPr/>
        </p:nvGrpSpPr>
        <p:grpSpPr>
          <a:xfrm>
            <a:off x="15051996" y="27585424"/>
            <a:ext cx="18627565" cy="4578718"/>
            <a:chOff x="3217489" y="6183021"/>
            <a:chExt cx="17998326" cy="4578718"/>
          </a:xfrm>
        </p:grpSpPr>
        <p:sp>
          <p:nvSpPr>
            <p:cNvPr id="17" name="Rectangle 16"/>
            <p:cNvSpPr/>
            <p:nvPr/>
          </p:nvSpPr>
          <p:spPr bwMode="auto">
            <a:xfrm>
              <a:off x="3330306" y="7061709"/>
              <a:ext cx="17498697" cy="3522986"/>
            </a:xfrm>
            <a:prstGeom prst="rect">
              <a:avLst/>
            </a:prstGeom>
            <a:solidFill>
              <a:srgbClr val="000000">
                <a:alpha val="77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3894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9600" b="0" i="0" u="none" strike="noStrike" cap="none" normalizeH="0" baseline="0" smtClean="0">
                <a:ln>
                  <a:noFill/>
                </a:ln>
                <a:solidFill>
                  <a:schemeClr val="accent4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8" name="Text Box 75"/>
            <p:cNvSpPr txBox="1">
              <a:spLocks noChangeArrowheads="1"/>
            </p:cNvSpPr>
            <p:nvPr/>
          </p:nvSpPr>
          <p:spPr bwMode="auto">
            <a:xfrm>
              <a:off x="3217489" y="7372350"/>
              <a:ext cx="17998326" cy="33893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71450" tIns="85725" rIns="171450" bIns="85725">
              <a:spAutoFit/>
            </a:bodyPr>
            <a:lstStyle>
              <a:lvl1pPr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1pPr>
              <a:lvl2pPr marL="1271588" indent="-414338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sz="1100" dirty="0" smtClean="0">
                <a:solidFill>
                  <a:schemeClr val="bg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>
                  <a:solidFill>
                    <a:schemeClr val="bg1"/>
                  </a:solidFill>
                </a:rPr>
                <a:t> </a:t>
              </a:r>
              <a:r>
                <a:rPr lang="en-US" sz="4400" dirty="0" smtClean="0">
                  <a:solidFill>
                    <a:schemeClr val="bg1"/>
                  </a:solidFill>
                </a:rPr>
                <a:t>    • Comparing CELESTA selected stars to source catalogs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>
                  <a:solidFill>
                    <a:schemeClr val="bg1"/>
                  </a:solidFill>
                </a:rPr>
                <a:t> </a:t>
              </a:r>
              <a:r>
                <a:rPr lang="en-US" sz="4400" dirty="0" smtClean="0">
                  <a:solidFill>
                    <a:schemeClr val="bg1"/>
                  </a:solidFill>
                </a:rPr>
                <a:t>    • HIP2 is the revised </a:t>
              </a:r>
              <a:r>
                <a:rPr lang="en-US" sz="4400" dirty="0" err="1" smtClean="0">
                  <a:solidFill>
                    <a:schemeClr val="bg1"/>
                  </a:solidFill>
                </a:rPr>
                <a:t>Hipparcos</a:t>
              </a:r>
              <a:r>
                <a:rPr lang="en-US" sz="4400" dirty="0" smtClean="0">
                  <a:solidFill>
                    <a:schemeClr val="bg1"/>
                  </a:solidFill>
                </a:rPr>
                <a:t> Catalog (van </a:t>
              </a:r>
              <a:r>
                <a:rPr lang="en-US" sz="4400" dirty="0" err="1" smtClean="0">
                  <a:solidFill>
                    <a:schemeClr val="bg1"/>
                  </a:solidFill>
                </a:rPr>
                <a:t>Leeuwen</a:t>
              </a:r>
              <a:r>
                <a:rPr lang="en-US" sz="4400" dirty="0" smtClean="0">
                  <a:solidFill>
                    <a:schemeClr val="bg1"/>
                  </a:solidFill>
                </a:rPr>
                <a:t> 2007)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>
                  <a:solidFill>
                    <a:schemeClr val="bg1"/>
                  </a:solidFill>
                </a:rPr>
                <a:t> </a:t>
              </a:r>
              <a:r>
                <a:rPr lang="en-US" sz="4400" dirty="0" smtClean="0">
                  <a:solidFill>
                    <a:schemeClr val="bg1"/>
                  </a:solidFill>
                </a:rPr>
                <a:t>    • IRE is the Stellar Parameters Catalog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  <p:sp>
          <p:nvSpPr>
            <p:cNvPr id="19" name="Rectangle 8"/>
            <p:cNvSpPr>
              <a:spLocks noChangeArrowheads="1"/>
            </p:cNvSpPr>
            <p:nvPr/>
          </p:nvSpPr>
          <p:spPr bwMode="auto">
            <a:xfrm>
              <a:off x="3358430" y="6183021"/>
              <a:ext cx="17477592" cy="1243056"/>
            </a:xfrm>
            <a:prstGeom prst="rect">
              <a:avLst/>
            </a:prstGeom>
            <a:gradFill>
              <a:gsLst>
                <a:gs pos="45000">
                  <a:schemeClr val="accent4"/>
                </a:gs>
                <a:gs pos="0">
                  <a:schemeClr val="accent2"/>
                </a:gs>
                <a:gs pos="100000">
                  <a:schemeClr val="accent4">
                    <a:alpha val="0"/>
                  </a:schemeClr>
                </a:gs>
              </a:gsLst>
              <a:lin ang="2700000" scaled="1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lIns="137127" tIns="68565" rIns="137127" bIns="68565" anchor="ctr"/>
            <a:lstStyle/>
            <a:p>
              <a:pPr defTabSz="3762375">
                <a:defRPr/>
              </a:pPr>
              <a:r>
                <a:rPr lang="en-US" sz="5400" b="1" dirty="0" smtClean="0">
                  <a:solidFill>
                    <a:srgbClr val="FFCC00"/>
                  </a:solidFill>
                </a:rPr>
                <a:t>Tri-Catalog Comparison</a:t>
              </a:r>
              <a:endParaRPr lang="en-US" sz="5400" b="1" dirty="0">
                <a:solidFill>
                  <a:srgbClr val="FFCC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764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0" y="0"/>
            <a:ext cx="43891200" cy="4795692"/>
          </a:xfrm>
          <a:prstGeom prst="rect">
            <a:avLst/>
          </a:prstGeom>
          <a:gradFill flip="none" rotWithShape="1">
            <a:gsLst>
              <a:gs pos="100000">
                <a:schemeClr val="accent4">
                  <a:alpha val="0"/>
                </a:schemeClr>
              </a:gs>
              <a:gs pos="12000">
                <a:schemeClr val="accent4"/>
              </a:gs>
              <a:gs pos="0">
                <a:schemeClr val="accent2"/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lIns="376109" tIns="188054" rIns="376109" bIns="188054" anchor="ctr"/>
          <a:lstStyle/>
          <a:p>
            <a:pPr algn="ctr" defTabSz="3513138">
              <a:lnSpc>
                <a:spcPct val="120000"/>
              </a:lnSpc>
              <a:defRPr/>
            </a:pPr>
            <a:r>
              <a:rPr lang="en-US" sz="7200" b="1" dirty="0" smtClean="0">
                <a:solidFill>
                  <a:schemeClr val="bg1"/>
                </a:solidFill>
              </a:rPr>
              <a:t>CELESTA: the Catalog of Earth-Like Exoplanet Survey Targets</a:t>
            </a:r>
            <a:r>
              <a:rPr lang="en-US" sz="7200" dirty="0">
                <a:solidFill>
                  <a:schemeClr val="bg1"/>
                </a:solidFill>
              </a:rPr>
              <a:t/>
            </a:r>
            <a:br>
              <a:rPr lang="en-US" sz="7200" dirty="0">
                <a:solidFill>
                  <a:schemeClr val="bg1"/>
                </a:solidFill>
              </a:rPr>
            </a:br>
            <a:r>
              <a:rPr lang="en-US" sz="5400" i="1" dirty="0" smtClean="0">
                <a:solidFill>
                  <a:schemeClr val="bg1"/>
                </a:solidFill>
              </a:rPr>
              <a:t>Colin Orion Chandler</a:t>
            </a:r>
            <a:r>
              <a:rPr lang="en-US" sz="5400" i="1" baseline="30000" dirty="0" smtClean="0">
                <a:solidFill>
                  <a:schemeClr val="bg1"/>
                </a:solidFill>
              </a:rPr>
              <a:t>1</a:t>
            </a:r>
            <a:r>
              <a:rPr lang="en-US" sz="5400" i="1" dirty="0" smtClean="0">
                <a:solidFill>
                  <a:schemeClr val="bg1"/>
                </a:solidFill>
              </a:rPr>
              <a:t>, Iain Mcdonald</a:t>
            </a:r>
            <a:r>
              <a:rPr lang="en-US" sz="5400" i="1" baseline="30000" dirty="0" smtClean="0">
                <a:solidFill>
                  <a:schemeClr val="bg1"/>
                </a:solidFill>
              </a:rPr>
              <a:t>2</a:t>
            </a:r>
            <a:r>
              <a:rPr lang="en-US" sz="5400" i="1" dirty="0" smtClean="0">
                <a:solidFill>
                  <a:schemeClr val="bg1"/>
                </a:solidFill>
              </a:rPr>
              <a:t>, &amp; Stephen Kane</a:t>
            </a:r>
            <a:r>
              <a:rPr lang="en-US" sz="5400" i="1" baseline="30000" dirty="0" smtClean="0">
                <a:solidFill>
                  <a:schemeClr val="bg1"/>
                </a:solidFill>
              </a:rPr>
              <a:t>1</a:t>
            </a:r>
            <a:r>
              <a:rPr lang="en-US" sz="5400" i="1" dirty="0">
                <a:solidFill>
                  <a:schemeClr val="bg1"/>
                </a:solidFill>
              </a:rPr>
              <a:t/>
            </a:r>
            <a:br>
              <a:rPr lang="en-US" sz="5400" i="1" dirty="0">
                <a:solidFill>
                  <a:schemeClr val="bg1"/>
                </a:solidFill>
              </a:rPr>
            </a:br>
            <a:r>
              <a:rPr lang="en-US" sz="4400" i="1" baseline="30000" dirty="0" smtClean="0">
                <a:solidFill>
                  <a:schemeClr val="bg1"/>
                </a:solidFill>
              </a:rPr>
              <a:t>1</a:t>
            </a:r>
            <a:r>
              <a:rPr lang="en-US" sz="4400" i="1" dirty="0" smtClean="0">
                <a:solidFill>
                  <a:schemeClr val="bg1"/>
                </a:solidFill>
              </a:rPr>
              <a:t>San Francisco State University   </a:t>
            </a:r>
            <a:r>
              <a:rPr lang="en-US" sz="4400" i="1" baseline="30000" dirty="0" smtClean="0">
                <a:solidFill>
                  <a:schemeClr val="bg1"/>
                </a:solidFill>
              </a:rPr>
              <a:t>2</a:t>
            </a:r>
            <a:r>
              <a:rPr lang="en-US" sz="4400" i="1" dirty="0" smtClean="0">
                <a:solidFill>
                  <a:schemeClr val="bg1"/>
                </a:solidFill>
              </a:rPr>
              <a:t>Jodrell </a:t>
            </a:r>
            <a:r>
              <a:rPr lang="en-US" sz="4400" i="1" dirty="0">
                <a:solidFill>
                  <a:schemeClr val="bg1"/>
                </a:solidFill>
              </a:rPr>
              <a:t>Bank Centre for Astrophysics</a:t>
            </a:r>
          </a:p>
        </p:txBody>
      </p:sp>
      <p:pic>
        <p:nvPicPr>
          <p:cNvPr id="2" name="Picture 1" descr="SFState_H_cmyk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44" y="28907625"/>
            <a:ext cx="9471199" cy="2470748"/>
          </a:xfrm>
          <a:prstGeom prst="rect">
            <a:avLst/>
          </a:prstGeom>
        </p:spPr>
      </p:pic>
      <p:sp>
        <p:nvSpPr>
          <p:cNvPr id="2056" name="Text Box 78"/>
          <p:cNvSpPr txBox="1">
            <a:spLocks noChangeArrowheads="1"/>
          </p:cNvSpPr>
          <p:nvPr/>
        </p:nvSpPr>
        <p:spPr bwMode="auto">
          <a:xfrm>
            <a:off x="37186569" y="30644423"/>
            <a:ext cx="4894793" cy="134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71450" tIns="85725" rIns="171450" bIns="85725">
            <a:spAutoFit/>
          </a:bodyPr>
          <a:lstStyle>
            <a:lvl1pPr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800" dirty="0" smtClean="0">
                <a:solidFill>
                  <a:schemeClr val="bg1"/>
                </a:solidFill>
              </a:rPr>
              <a:t>Visit </a:t>
            </a:r>
            <a:r>
              <a:rPr lang="en-US" sz="3800" dirty="0" err="1" smtClean="0">
                <a:solidFill>
                  <a:schemeClr val="bg1"/>
                </a:solidFill>
              </a:rPr>
              <a:t>CELESTA.info</a:t>
            </a:r>
            <a:r>
              <a:rPr lang="en-US" sz="3800" dirty="0" smtClean="0">
                <a:solidFill>
                  <a:schemeClr val="bg1"/>
                </a:solidFill>
              </a:rPr>
              <a:t> for more information.</a:t>
            </a:r>
            <a:endParaRPr lang="en-US" sz="3800" dirty="0">
              <a:solidFill>
                <a:schemeClr val="bg1"/>
              </a:solidFill>
            </a:endParaRPr>
          </a:p>
        </p:txBody>
      </p:sp>
      <p:pic>
        <p:nvPicPr>
          <p:cNvPr id="3" name="Picture 2" descr="celestaQR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7714" y="27606753"/>
            <a:ext cx="2726279" cy="27262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845" y="5235358"/>
            <a:ext cx="29213865" cy="21910399"/>
          </a:xfrm>
          <a:prstGeom prst="rect">
            <a:avLst/>
          </a:prstGeom>
          <a:solidFill>
            <a:srgbClr val="000000">
              <a:alpha val="50000"/>
            </a:srgbClr>
          </a:solidFill>
        </p:spPr>
      </p:pic>
      <p:grpSp>
        <p:nvGrpSpPr>
          <p:cNvPr id="23" name="Group 22"/>
          <p:cNvGrpSpPr/>
          <p:nvPr/>
        </p:nvGrpSpPr>
        <p:grpSpPr>
          <a:xfrm>
            <a:off x="15051996" y="27585424"/>
            <a:ext cx="18627565" cy="4401674"/>
            <a:chOff x="3217489" y="6183021"/>
            <a:chExt cx="17998326" cy="4401674"/>
          </a:xfrm>
        </p:grpSpPr>
        <p:sp>
          <p:nvSpPr>
            <p:cNvPr id="24" name="Rectangle 23"/>
            <p:cNvSpPr/>
            <p:nvPr/>
          </p:nvSpPr>
          <p:spPr bwMode="auto">
            <a:xfrm>
              <a:off x="3330306" y="7061709"/>
              <a:ext cx="17498697" cy="3522986"/>
            </a:xfrm>
            <a:prstGeom prst="rect">
              <a:avLst/>
            </a:prstGeom>
            <a:solidFill>
              <a:srgbClr val="000000">
                <a:alpha val="77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3894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9600" b="0" i="0" u="none" strike="noStrike" cap="none" normalizeH="0" baseline="0" smtClean="0">
                <a:ln>
                  <a:noFill/>
                </a:ln>
                <a:solidFill>
                  <a:schemeClr val="accent4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5" name="Text Box 75"/>
            <p:cNvSpPr txBox="1">
              <a:spLocks noChangeArrowheads="1"/>
            </p:cNvSpPr>
            <p:nvPr/>
          </p:nvSpPr>
          <p:spPr bwMode="auto">
            <a:xfrm>
              <a:off x="3217489" y="7372350"/>
              <a:ext cx="17998326" cy="13580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71450" tIns="85725" rIns="171450" bIns="85725">
              <a:spAutoFit/>
            </a:bodyPr>
            <a:lstStyle>
              <a:lvl1pPr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1pPr>
              <a:lvl2pPr marL="1271588" indent="-414338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sz="1100" dirty="0" smtClean="0">
                <a:solidFill>
                  <a:schemeClr val="bg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>
                  <a:solidFill>
                    <a:schemeClr val="bg1"/>
                  </a:solidFill>
                </a:rPr>
                <a:t> </a:t>
              </a:r>
              <a:r>
                <a:rPr lang="en-US" sz="4400" dirty="0" smtClean="0">
                  <a:solidFill>
                    <a:schemeClr val="bg1"/>
                  </a:solidFill>
                </a:rPr>
                <a:t>    • Conservative zones necessarily cluster to narrower zones</a:t>
              </a:r>
              <a:endParaRPr lang="en-US" sz="4400" baseline="30000" dirty="0" smtClean="0">
                <a:solidFill>
                  <a:schemeClr val="bg1"/>
                </a:solidFill>
              </a:endParaRPr>
            </a:p>
          </p:txBody>
        </p:sp>
        <p:sp>
          <p:nvSpPr>
            <p:cNvPr id="26" name="Rectangle 8"/>
            <p:cNvSpPr>
              <a:spLocks noChangeArrowheads="1"/>
            </p:cNvSpPr>
            <p:nvPr/>
          </p:nvSpPr>
          <p:spPr bwMode="auto">
            <a:xfrm>
              <a:off x="3358430" y="6183021"/>
              <a:ext cx="17477592" cy="1243056"/>
            </a:xfrm>
            <a:prstGeom prst="rect">
              <a:avLst/>
            </a:prstGeom>
            <a:gradFill>
              <a:gsLst>
                <a:gs pos="45000">
                  <a:schemeClr val="accent4"/>
                </a:gs>
                <a:gs pos="0">
                  <a:schemeClr val="accent2"/>
                </a:gs>
                <a:gs pos="100000">
                  <a:schemeClr val="accent4">
                    <a:alpha val="0"/>
                  </a:schemeClr>
                </a:gs>
              </a:gsLst>
              <a:lin ang="2700000" scaled="1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lIns="137127" tIns="68565" rIns="137127" bIns="68565" anchor="ctr"/>
            <a:lstStyle/>
            <a:p>
              <a:pPr defTabSz="3762375">
                <a:defRPr/>
              </a:pPr>
              <a:r>
                <a:rPr lang="en-US" sz="5400" b="1" dirty="0" smtClean="0">
                  <a:solidFill>
                    <a:srgbClr val="FFCC00"/>
                  </a:solidFill>
                </a:rPr>
                <a:t>Habitable Zone Width Distribution</a:t>
              </a:r>
              <a:endParaRPr lang="en-US" sz="5400" b="1" dirty="0">
                <a:solidFill>
                  <a:srgbClr val="FFCC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435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0" y="0"/>
            <a:ext cx="43891200" cy="4795692"/>
          </a:xfrm>
          <a:prstGeom prst="rect">
            <a:avLst/>
          </a:prstGeom>
          <a:gradFill flip="none" rotWithShape="1">
            <a:gsLst>
              <a:gs pos="100000">
                <a:schemeClr val="accent4">
                  <a:alpha val="0"/>
                </a:schemeClr>
              </a:gs>
              <a:gs pos="12000">
                <a:schemeClr val="accent4"/>
              </a:gs>
              <a:gs pos="0">
                <a:schemeClr val="accent2"/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lIns="376109" tIns="188054" rIns="376109" bIns="188054" anchor="ctr"/>
          <a:lstStyle/>
          <a:p>
            <a:pPr algn="ctr" defTabSz="3513138">
              <a:lnSpc>
                <a:spcPct val="120000"/>
              </a:lnSpc>
              <a:defRPr/>
            </a:pPr>
            <a:r>
              <a:rPr lang="en-US" sz="7200" b="1" dirty="0" smtClean="0">
                <a:solidFill>
                  <a:schemeClr val="bg1"/>
                </a:solidFill>
              </a:rPr>
              <a:t>CELESTA: the Catalog of Earth-Like Exoplanet Survey Targets</a:t>
            </a:r>
            <a:r>
              <a:rPr lang="en-US" sz="7200" dirty="0">
                <a:solidFill>
                  <a:schemeClr val="bg1"/>
                </a:solidFill>
              </a:rPr>
              <a:t/>
            </a:r>
            <a:br>
              <a:rPr lang="en-US" sz="7200" dirty="0">
                <a:solidFill>
                  <a:schemeClr val="bg1"/>
                </a:solidFill>
              </a:rPr>
            </a:br>
            <a:r>
              <a:rPr lang="en-US" sz="5400" i="1" dirty="0" smtClean="0">
                <a:solidFill>
                  <a:schemeClr val="bg1"/>
                </a:solidFill>
              </a:rPr>
              <a:t>Colin Orion Chandler</a:t>
            </a:r>
            <a:r>
              <a:rPr lang="en-US" sz="5400" i="1" baseline="30000" dirty="0" smtClean="0">
                <a:solidFill>
                  <a:schemeClr val="bg1"/>
                </a:solidFill>
              </a:rPr>
              <a:t>1</a:t>
            </a:r>
            <a:r>
              <a:rPr lang="en-US" sz="5400" i="1" dirty="0" smtClean="0">
                <a:solidFill>
                  <a:schemeClr val="bg1"/>
                </a:solidFill>
              </a:rPr>
              <a:t>, Iain Mcdonald</a:t>
            </a:r>
            <a:r>
              <a:rPr lang="en-US" sz="5400" i="1" baseline="30000" dirty="0" smtClean="0">
                <a:solidFill>
                  <a:schemeClr val="bg1"/>
                </a:solidFill>
              </a:rPr>
              <a:t>2</a:t>
            </a:r>
            <a:r>
              <a:rPr lang="en-US" sz="5400" i="1" dirty="0" smtClean="0">
                <a:solidFill>
                  <a:schemeClr val="bg1"/>
                </a:solidFill>
              </a:rPr>
              <a:t>, &amp; Stephen Kane</a:t>
            </a:r>
            <a:r>
              <a:rPr lang="en-US" sz="5400" i="1" baseline="30000" dirty="0" smtClean="0">
                <a:solidFill>
                  <a:schemeClr val="bg1"/>
                </a:solidFill>
              </a:rPr>
              <a:t>1</a:t>
            </a:r>
            <a:r>
              <a:rPr lang="en-US" sz="5400" i="1" dirty="0">
                <a:solidFill>
                  <a:schemeClr val="bg1"/>
                </a:solidFill>
              </a:rPr>
              <a:t/>
            </a:r>
            <a:br>
              <a:rPr lang="en-US" sz="5400" i="1" dirty="0">
                <a:solidFill>
                  <a:schemeClr val="bg1"/>
                </a:solidFill>
              </a:rPr>
            </a:br>
            <a:r>
              <a:rPr lang="en-US" sz="4400" i="1" baseline="30000" dirty="0" smtClean="0">
                <a:solidFill>
                  <a:schemeClr val="bg1"/>
                </a:solidFill>
              </a:rPr>
              <a:t>1</a:t>
            </a:r>
            <a:r>
              <a:rPr lang="en-US" sz="4400" i="1" dirty="0" smtClean="0">
                <a:solidFill>
                  <a:schemeClr val="bg1"/>
                </a:solidFill>
              </a:rPr>
              <a:t>San Francisco State University   </a:t>
            </a:r>
            <a:r>
              <a:rPr lang="en-US" sz="4400" i="1" baseline="30000" dirty="0" smtClean="0">
                <a:solidFill>
                  <a:schemeClr val="bg1"/>
                </a:solidFill>
              </a:rPr>
              <a:t>2</a:t>
            </a:r>
            <a:r>
              <a:rPr lang="en-US" sz="4400" i="1" dirty="0" smtClean="0">
                <a:solidFill>
                  <a:schemeClr val="bg1"/>
                </a:solidFill>
              </a:rPr>
              <a:t>Jodrell </a:t>
            </a:r>
            <a:r>
              <a:rPr lang="en-US" sz="4400" i="1" dirty="0">
                <a:solidFill>
                  <a:schemeClr val="bg1"/>
                </a:solidFill>
              </a:rPr>
              <a:t>Bank Centre for Astrophysics</a:t>
            </a:r>
          </a:p>
        </p:txBody>
      </p:sp>
      <p:pic>
        <p:nvPicPr>
          <p:cNvPr id="2" name="Picture 1" descr="SFState_H_cmyk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44" y="28907625"/>
            <a:ext cx="9471199" cy="2470748"/>
          </a:xfrm>
          <a:prstGeom prst="rect">
            <a:avLst/>
          </a:prstGeom>
        </p:spPr>
      </p:pic>
      <p:sp>
        <p:nvSpPr>
          <p:cNvPr id="2056" name="Text Box 78"/>
          <p:cNvSpPr txBox="1">
            <a:spLocks noChangeArrowheads="1"/>
          </p:cNvSpPr>
          <p:nvPr/>
        </p:nvSpPr>
        <p:spPr bwMode="auto">
          <a:xfrm>
            <a:off x="37186569" y="30644423"/>
            <a:ext cx="4894793" cy="134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71450" tIns="85725" rIns="171450" bIns="85725">
            <a:spAutoFit/>
          </a:bodyPr>
          <a:lstStyle>
            <a:lvl1pPr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800" dirty="0" smtClean="0">
                <a:solidFill>
                  <a:schemeClr val="bg1"/>
                </a:solidFill>
              </a:rPr>
              <a:t>Visit </a:t>
            </a:r>
            <a:r>
              <a:rPr lang="en-US" sz="3800" dirty="0" err="1" smtClean="0">
                <a:solidFill>
                  <a:schemeClr val="bg1"/>
                </a:solidFill>
              </a:rPr>
              <a:t>CELESTA.info</a:t>
            </a:r>
            <a:r>
              <a:rPr lang="en-US" sz="3800" dirty="0" smtClean="0">
                <a:solidFill>
                  <a:schemeClr val="bg1"/>
                </a:solidFill>
              </a:rPr>
              <a:t> for more information.</a:t>
            </a:r>
            <a:endParaRPr lang="en-US" sz="3800" dirty="0">
              <a:solidFill>
                <a:schemeClr val="bg1"/>
              </a:solidFill>
            </a:endParaRPr>
          </a:p>
        </p:txBody>
      </p:sp>
      <p:pic>
        <p:nvPicPr>
          <p:cNvPr id="3" name="Picture 2" descr="celestaQR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7714" y="27606753"/>
            <a:ext cx="2726279" cy="27262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336" y="5260929"/>
            <a:ext cx="28592883" cy="21444662"/>
          </a:xfrm>
          <a:prstGeom prst="rect">
            <a:avLst/>
          </a:prstGeom>
          <a:solidFill>
            <a:srgbClr val="000000">
              <a:alpha val="50000"/>
            </a:srgbClr>
          </a:solidFill>
        </p:spPr>
      </p:pic>
      <p:grpSp>
        <p:nvGrpSpPr>
          <p:cNvPr id="21" name="Group 20"/>
          <p:cNvGrpSpPr/>
          <p:nvPr/>
        </p:nvGrpSpPr>
        <p:grpSpPr>
          <a:xfrm>
            <a:off x="15051996" y="27585424"/>
            <a:ext cx="18627565" cy="4401674"/>
            <a:chOff x="3217489" y="6183021"/>
            <a:chExt cx="17998326" cy="4401674"/>
          </a:xfrm>
        </p:grpSpPr>
        <p:sp>
          <p:nvSpPr>
            <p:cNvPr id="22" name="Rectangle 21"/>
            <p:cNvSpPr/>
            <p:nvPr/>
          </p:nvSpPr>
          <p:spPr bwMode="auto">
            <a:xfrm>
              <a:off x="3330306" y="7061709"/>
              <a:ext cx="17498697" cy="3522986"/>
            </a:xfrm>
            <a:prstGeom prst="rect">
              <a:avLst/>
            </a:prstGeom>
            <a:solidFill>
              <a:srgbClr val="000000">
                <a:alpha val="77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3894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9600" b="0" i="0" u="none" strike="noStrike" cap="none" normalizeH="0" baseline="0" smtClean="0">
                <a:ln>
                  <a:noFill/>
                </a:ln>
                <a:solidFill>
                  <a:schemeClr val="accent4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3" name="Text Box 75"/>
            <p:cNvSpPr txBox="1">
              <a:spLocks noChangeArrowheads="1"/>
            </p:cNvSpPr>
            <p:nvPr/>
          </p:nvSpPr>
          <p:spPr bwMode="auto">
            <a:xfrm>
              <a:off x="3217489" y="7372350"/>
              <a:ext cx="17998326" cy="23737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71450" tIns="85725" rIns="171450" bIns="85725">
              <a:spAutoFit/>
            </a:bodyPr>
            <a:lstStyle>
              <a:lvl1pPr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1pPr>
              <a:lvl2pPr marL="1271588" indent="-414338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sz="1100" dirty="0" smtClean="0">
                <a:solidFill>
                  <a:schemeClr val="bg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>
                  <a:solidFill>
                    <a:schemeClr val="bg1"/>
                  </a:solidFill>
                </a:rPr>
                <a:t> </a:t>
              </a:r>
              <a:r>
                <a:rPr lang="en-US" sz="4400" dirty="0" smtClean="0">
                  <a:solidFill>
                    <a:schemeClr val="bg1"/>
                  </a:solidFill>
                </a:rPr>
                <a:t>    • Comparison of CELESTA to EDE (</a:t>
              </a:r>
              <a:r>
                <a:rPr lang="en-US" sz="4400" baseline="30000" dirty="0" smtClean="0">
                  <a:solidFill>
                    <a:schemeClr val="bg1"/>
                  </a:solidFill>
                </a:rPr>
                <a:t> </a:t>
              </a:r>
              <a:r>
                <a:rPr lang="en-US" sz="4400" dirty="0" smtClean="0">
                  <a:solidFill>
                    <a:schemeClr val="bg1"/>
                  </a:solidFill>
                  <a:hlinkClick r:id="rId8"/>
                </a:rPr>
                <a:t>http</a:t>
              </a:r>
              <a:r>
                <a:rPr lang="en-US" sz="4400" dirty="0">
                  <a:solidFill>
                    <a:schemeClr val="bg1"/>
                  </a:solidFill>
                  <a:hlinkClick r:id="rId8"/>
                </a:rPr>
                <a:t>://</a:t>
              </a:r>
              <a:r>
                <a:rPr lang="en-US" sz="4400" dirty="0" smtClean="0">
                  <a:solidFill>
                    <a:schemeClr val="bg1"/>
                  </a:solidFill>
                  <a:hlinkClick r:id="rId8"/>
                </a:rPr>
                <a:t>www.exoplanets.org</a:t>
              </a:r>
              <a:r>
                <a:rPr lang="en-US" sz="4400" dirty="0" smtClean="0">
                  <a:solidFill>
                    <a:schemeClr val="bg1"/>
                  </a:solidFill>
                </a:rPr>
                <a:t> )</a:t>
              </a:r>
              <a:endParaRPr lang="en-US" sz="4400" baseline="30000" dirty="0" smtClean="0">
                <a:solidFill>
                  <a:schemeClr val="bg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 smtClean="0">
                  <a:solidFill>
                    <a:schemeClr val="bg1"/>
                  </a:solidFill>
                </a:rPr>
                <a:t>     • Uncertainty in CELESTA temperature: ±100 K.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  <p:sp>
          <p:nvSpPr>
            <p:cNvPr id="24" name="Rectangle 8"/>
            <p:cNvSpPr>
              <a:spLocks noChangeArrowheads="1"/>
            </p:cNvSpPr>
            <p:nvPr/>
          </p:nvSpPr>
          <p:spPr bwMode="auto">
            <a:xfrm>
              <a:off x="3358430" y="6183021"/>
              <a:ext cx="17477592" cy="1243056"/>
            </a:xfrm>
            <a:prstGeom prst="rect">
              <a:avLst/>
            </a:prstGeom>
            <a:gradFill>
              <a:gsLst>
                <a:gs pos="45000">
                  <a:schemeClr val="accent4"/>
                </a:gs>
                <a:gs pos="0">
                  <a:schemeClr val="accent2"/>
                </a:gs>
                <a:gs pos="100000">
                  <a:schemeClr val="accent4">
                    <a:alpha val="0"/>
                  </a:schemeClr>
                </a:gs>
              </a:gsLst>
              <a:lin ang="2700000" scaled="1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lIns="137127" tIns="68565" rIns="137127" bIns="68565" anchor="ctr"/>
            <a:lstStyle/>
            <a:p>
              <a:pPr defTabSz="3762375">
                <a:defRPr/>
              </a:pPr>
              <a:r>
                <a:rPr lang="en-US" sz="5400" b="1" dirty="0">
                  <a:solidFill>
                    <a:srgbClr val="FFCC00"/>
                  </a:solidFill>
                </a:rPr>
                <a:t>Determining Uncertainty in </a:t>
              </a:r>
              <a:r>
                <a:rPr lang="en-US" sz="5400" b="1" dirty="0" smtClean="0">
                  <a:solidFill>
                    <a:srgbClr val="FFCC00"/>
                  </a:solidFill>
                </a:rPr>
                <a:t>Temperature</a:t>
              </a:r>
              <a:endParaRPr lang="en-US" sz="5400" b="1" dirty="0">
                <a:solidFill>
                  <a:srgbClr val="FFCC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682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0" y="0"/>
            <a:ext cx="43891200" cy="4795692"/>
          </a:xfrm>
          <a:prstGeom prst="rect">
            <a:avLst/>
          </a:prstGeom>
          <a:gradFill flip="none" rotWithShape="1">
            <a:gsLst>
              <a:gs pos="100000">
                <a:schemeClr val="accent4">
                  <a:alpha val="0"/>
                </a:schemeClr>
              </a:gs>
              <a:gs pos="12000">
                <a:schemeClr val="accent4"/>
              </a:gs>
              <a:gs pos="0">
                <a:schemeClr val="accent2"/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lIns="376109" tIns="188054" rIns="376109" bIns="188054" anchor="ctr"/>
          <a:lstStyle/>
          <a:p>
            <a:pPr algn="ctr" defTabSz="3513138">
              <a:lnSpc>
                <a:spcPct val="120000"/>
              </a:lnSpc>
              <a:defRPr/>
            </a:pPr>
            <a:r>
              <a:rPr lang="en-US" sz="7200" b="1" dirty="0" smtClean="0">
                <a:solidFill>
                  <a:schemeClr val="bg1"/>
                </a:solidFill>
              </a:rPr>
              <a:t>CELESTA: the Catalog of Earth-Like Exoplanet Survey Targets</a:t>
            </a:r>
            <a:r>
              <a:rPr lang="en-US" sz="7200" dirty="0">
                <a:solidFill>
                  <a:schemeClr val="bg1"/>
                </a:solidFill>
              </a:rPr>
              <a:t/>
            </a:r>
            <a:br>
              <a:rPr lang="en-US" sz="7200" dirty="0">
                <a:solidFill>
                  <a:schemeClr val="bg1"/>
                </a:solidFill>
              </a:rPr>
            </a:br>
            <a:r>
              <a:rPr lang="en-US" sz="5400" i="1" dirty="0" smtClean="0">
                <a:solidFill>
                  <a:schemeClr val="bg1"/>
                </a:solidFill>
              </a:rPr>
              <a:t>Colin Orion Chandler</a:t>
            </a:r>
            <a:r>
              <a:rPr lang="en-US" sz="5400" i="1" baseline="30000" dirty="0" smtClean="0">
                <a:solidFill>
                  <a:schemeClr val="bg1"/>
                </a:solidFill>
              </a:rPr>
              <a:t>1</a:t>
            </a:r>
            <a:r>
              <a:rPr lang="en-US" sz="5400" i="1" dirty="0" smtClean="0">
                <a:solidFill>
                  <a:schemeClr val="bg1"/>
                </a:solidFill>
              </a:rPr>
              <a:t>, Iain Mcdonald</a:t>
            </a:r>
            <a:r>
              <a:rPr lang="en-US" sz="5400" i="1" baseline="30000" dirty="0" smtClean="0">
                <a:solidFill>
                  <a:schemeClr val="bg1"/>
                </a:solidFill>
              </a:rPr>
              <a:t>2</a:t>
            </a:r>
            <a:r>
              <a:rPr lang="en-US" sz="5400" i="1" dirty="0" smtClean="0">
                <a:solidFill>
                  <a:schemeClr val="bg1"/>
                </a:solidFill>
              </a:rPr>
              <a:t>, &amp; Stephen Kane</a:t>
            </a:r>
            <a:r>
              <a:rPr lang="en-US" sz="5400" i="1" baseline="30000" dirty="0" smtClean="0">
                <a:solidFill>
                  <a:schemeClr val="bg1"/>
                </a:solidFill>
              </a:rPr>
              <a:t>1</a:t>
            </a:r>
            <a:r>
              <a:rPr lang="en-US" sz="5400" i="1" dirty="0">
                <a:solidFill>
                  <a:schemeClr val="bg1"/>
                </a:solidFill>
              </a:rPr>
              <a:t/>
            </a:r>
            <a:br>
              <a:rPr lang="en-US" sz="5400" i="1" dirty="0">
                <a:solidFill>
                  <a:schemeClr val="bg1"/>
                </a:solidFill>
              </a:rPr>
            </a:br>
            <a:r>
              <a:rPr lang="en-US" sz="4400" i="1" baseline="30000" dirty="0" smtClean="0">
                <a:solidFill>
                  <a:schemeClr val="bg1"/>
                </a:solidFill>
              </a:rPr>
              <a:t>1</a:t>
            </a:r>
            <a:r>
              <a:rPr lang="en-US" sz="4400" i="1" dirty="0" smtClean="0">
                <a:solidFill>
                  <a:schemeClr val="bg1"/>
                </a:solidFill>
              </a:rPr>
              <a:t>San Francisco State University   </a:t>
            </a:r>
            <a:r>
              <a:rPr lang="en-US" sz="4400" i="1" baseline="30000" dirty="0" smtClean="0">
                <a:solidFill>
                  <a:schemeClr val="bg1"/>
                </a:solidFill>
              </a:rPr>
              <a:t>2</a:t>
            </a:r>
            <a:r>
              <a:rPr lang="en-US" sz="4400" i="1" dirty="0" smtClean="0">
                <a:solidFill>
                  <a:schemeClr val="bg1"/>
                </a:solidFill>
              </a:rPr>
              <a:t>Jodrell </a:t>
            </a:r>
            <a:r>
              <a:rPr lang="en-US" sz="4400" i="1" dirty="0">
                <a:solidFill>
                  <a:schemeClr val="bg1"/>
                </a:solidFill>
              </a:rPr>
              <a:t>Bank Centre for Astrophysics</a:t>
            </a:r>
          </a:p>
        </p:txBody>
      </p:sp>
      <p:pic>
        <p:nvPicPr>
          <p:cNvPr id="2" name="Picture 1" descr="SFState_H_cmyk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44" y="28907625"/>
            <a:ext cx="9471199" cy="2470748"/>
          </a:xfrm>
          <a:prstGeom prst="rect">
            <a:avLst/>
          </a:prstGeom>
        </p:spPr>
      </p:pic>
      <p:sp>
        <p:nvSpPr>
          <p:cNvPr id="2056" name="Text Box 78"/>
          <p:cNvSpPr txBox="1">
            <a:spLocks noChangeArrowheads="1"/>
          </p:cNvSpPr>
          <p:nvPr/>
        </p:nvSpPr>
        <p:spPr bwMode="auto">
          <a:xfrm>
            <a:off x="37186569" y="30644423"/>
            <a:ext cx="4894793" cy="134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71450" tIns="85725" rIns="171450" bIns="85725">
            <a:spAutoFit/>
          </a:bodyPr>
          <a:lstStyle>
            <a:lvl1pPr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800" dirty="0" smtClean="0">
                <a:solidFill>
                  <a:schemeClr val="bg1"/>
                </a:solidFill>
              </a:rPr>
              <a:t>Visit </a:t>
            </a:r>
            <a:r>
              <a:rPr lang="en-US" sz="3800" dirty="0" err="1" smtClean="0">
                <a:solidFill>
                  <a:schemeClr val="bg1"/>
                </a:solidFill>
              </a:rPr>
              <a:t>CELESTA.info</a:t>
            </a:r>
            <a:r>
              <a:rPr lang="en-US" sz="3800" dirty="0" smtClean="0">
                <a:solidFill>
                  <a:schemeClr val="bg1"/>
                </a:solidFill>
              </a:rPr>
              <a:t> for more information.</a:t>
            </a:r>
            <a:endParaRPr lang="en-US" sz="3800" dirty="0">
              <a:solidFill>
                <a:schemeClr val="bg1"/>
              </a:solidFill>
            </a:endParaRPr>
          </a:p>
        </p:txBody>
      </p:sp>
      <p:pic>
        <p:nvPicPr>
          <p:cNvPr id="3" name="Picture 2" descr="celestaQR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7714" y="27606753"/>
            <a:ext cx="2726279" cy="27262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099" y="5204054"/>
            <a:ext cx="29325783" cy="21994337"/>
          </a:xfrm>
          <a:prstGeom prst="rect">
            <a:avLst/>
          </a:prstGeom>
          <a:solidFill>
            <a:srgbClr val="000000">
              <a:alpha val="50000"/>
            </a:srgbClr>
          </a:solidFill>
        </p:spPr>
      </p:pic>
      <p:grpSp>
        <p:nvGrpSpPr>
          <p:cNvPr id="21" name="Group 20"/>
          <p:cNvGrpSpPr/>
          <p:nvPr/>
        </p:nvGrpSpPr>
        <p:grpSpPr>
          <a:xfrm>
            <a:off x="15051996" y="27585424"/>
            <a:ext cx="18627565" cy="4401674"/>
            <a:chOff x="3217489" y="6183021"/>
            <a:chExt cx="17998326" cy="4401674"/>
          </a:xfrm>
        </p:grpSpPr>
        <p:sp>
          <p:nvSpPr>
            <p:cNvPr id="22" name="Rectangle 21"/>
            <p:cNvSpPr/>
            <p:nvPr/>
          </p:nvSpPr>
          <p:spPr bwMode="auto">
            <a:xfrm>
              <a:off x="3330306" y="7061709"/>
              <a:ext cx="17498697" cy="3522986"/>
            </a:xfrm>
            <a:prstGeom prst="rect">
              <a:avLst/>
            </a:prstGeom>
            <a:solidFill>
              <a:srgbClr val="000000">
                <a:alpha val="77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3894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9600" b="0" i="0" u="none" strike="noStrike" cap="none" normalizeH="0" baseline="0" smtClean="0">
                <a:ln>
                  <a:noFill/>
                </a:ln>
                <a:solidFill>
                  <a:schemeClr val="accent4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3" name="Text Box 75"/>
            <p:cNvSpPr txBox="1">
              <a:spLocks noChangeArrowheads="1"/>
            </p:cNvSpPr>
            <p:nvPr/>
          </p:nvSpPr>
          <p:spPr bwMode="auto">
            <a:xfrm>
              <a:off x="3217489" y="7372350"/>
              <a:ext cx="17998326" cy="23737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71450" tIns="85725" rIns="171450" bIns="85725">
              <a:spAutoFit/>
            </a:bodyPr>
            <a:lstStyle>
              <a:lvl1pPr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1pPr>
              <a:lvl2pPr marL="1271588" indent="-414338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sz="1100" dirty="0" smtClean="0">
                <a:solidFill>
                  <a:schemeClr val="bg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>
                  <a:solidFill>
                    <a:schemeClr val="bg1"/>
                  </a:solidFill>
                </a:rPr>
                <a:t> </a:t>
              </a:r>
              <a:r>
                <a:rPr lang="en-US" sz="4400" dirty="0" smtClean="0">
                  <a:solidFill>
                    <a:schemeClr val="bg1"/>
                  </a:solidFill>
                </a:rPr>
                <a:t>    • Comparison of CELESTA to EDE (</a:t>
              </a:r>
              <a:r>
                <a:rPr lang="en-US" sz="4400" baseline="30000" dirty="0" smtClean="0">
                  <a:solidFill>
                    <a:schemeClr val="bg1"/>
                  </a:solidFill>
                </a:rPr>
                <a:t> </a:t>
              </a:r>
              <a:r>
                <a:rPr lang="en-US" sz="4400" dirty="0" smtClean="0">
                  <a:solidFill>
                    <a:schemeClr val="bg1"/>
                  </a:solidFill>
                  <a:hlinkClick r:id="rId8"/>
                </a:rPr>
                <a:t>http</a:t>
              </a:r>
              <a:r>
                <a:rPr lang="en-US" sz="4400" dirty="0">
                  <a:solidFill>
                    <a:schemeClr val="bg1"/>
                  </a:solidFill>
                  <a:hlinkClick r:id="rId8"/>
                </a:rPr>
                <a:t>://</a:t>
              </a:r>
              <a:r>
                <a:rPr lang="en-US" sz="4400" dirty="0" smtClean="0">
                  <a:solidFill>
                    <a:schemeClr val="bg1"/>
                  </a:solidFill>
                  <a:hlinkClick r:id="rId8"/>
                </a:rPr>
                <a:t>www.exoplanets.org</a:t>
              </a:r>
              <a:r>
                <a:rPr lang="en-US" sz="4400" dirty="0" smtClean="0">
                  <a:solidFill>
                    <a:schemeClr val="bg1"/>
                  </a:solidFill>
                </a:rPr>
                <a:t> )</a:t>
              </a:r>
              <a:endParaRPr lang="en-US" sz="4400" baseline="30000" dirty="0" smtClean="0">
                <a:solidFill>
                  <a:schemeClr val="bg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 smtClean="0">
                  <a:solidFill>
                    <a:schemeClr val="bg1"/>
                  </a:solidFill>
                </a:rPr>
                <a:t>     • Uncertainty in CELESTA mass: ±0.10 M</a:t>
              </a:r>
              <a:r>
                <a:rPr lang="en-US" sz="4400" baseline="-25000" dirty="0" smtClean="0">
                  <a:solidFill>
                    <a:schemeClr val="bg1"/>
                  </a:solidFill>
                </a:rPr>
                <a:t>⊙</a:t>
              </a:r>
              <a:r>
                <a:rPr lang="en-US" sz="4400" dirty="0" smtClean="0">
                  <a:solidFill>
                    <a:schemeClr val="bg1"/>
                  </a:solidFill>
                </a:rPr>
                <a:t>.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  <p:sp>
          <p:nvSpPr>
            <p:cNvPr id="24" name="Rectangle 8"/>
            <p:cNvSpPr>
              <a:spLocks noChangeArrowheads="1"/>
            </p:cNvSpPr>
            <p:nvPr/>
          </p:nvSpPr>
          <p:spPr bwMode="auto">
            <a:xfrm>
              <a:off x="3358430" y="6183021"/>
              <a:ext cx="17477592" cy="1243056"/>
            </a:xfrm>
            <a:prstGeom prst="rect">
              <a:avLst/>
            </a:prstGeom>
            <a:gradFill>
              <a:gsLst>
                <a:gs pos="45000">
                  <a:schemeClr val="accent4"/>
                </a:gs>
                <a:gs pos="0">
                  <a:schemeClr val="accent2"/>
                </a:gs>
                <a:gs pos="100000">
                  <a:schemeClr val="accent4">
                    <a:alpha val="0"/>
                  </a:schemeClr>
                </a:gs>
              </a:gsLst>
              <a:lin ang="2700000" scaled="1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lIns="137127" tIns="68565" rIns="137127" bIns="68565" anchor="ctr"/>
            <a:lstStyle/>
            <a:p>
              <a:pPr defTabSz="3762375">
                <a:defRPr/>
              </a:pPr>
              <a:r>
                <a:rPr lang="en-US" sz="5400" b="1" dirty="0">
                  <a:solidFill>
                    <a:srgbClr val="FFCC00"/>
                  </a:solidFill>
                </a:rPr>
                <a:t>Determining Uncertainty in </a:t>
              </a:r>
              <a:r>
                <a:rPr lang="en-US" sz="5400" b="1" dirty="0" smtClean="0">
                  <a:solidFill>
                    <a:srgbClr val="FFCC00"/>
                  </a:solidFill>
                </a:rPr>
                <a:t>Mass</a:t>
              </a:r>
              <a:endParaRPr lang="en-US" sz="5400" b="1" dirty="0">
                <a:solidFill>
                  <a:srgbClr val="FFCC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361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38943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8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38943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8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9048</TotalTime>
  <Words>1040</Words>
  <Application>Microsoft Macintosh PowerPoint</Application>
  <PresentationFormat>Custom</PresentationFormat>
  <Paragraphs>173</Paragraphs>
  <Slides>17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Arial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Graphicsland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Scientific poster example</dc:title>
  <dc:subject>Template For Scientific Poster Presentation</dc:subject>
  <dc:creator>Graphicsland/MakeSigns.com</dc:creator>
  <cp:keywords>scientific, research, template, custom, poster, presentation, symposium, printing, PowerPoint, create, design, example, sample, download</cp:keywords>
  <dc:description>We offer free PowerPoint poster templates to help you design your very own scientific poster presentation.</dc:description>
  <cp:lastModifiedBy>Colin Orion Chandler</cp:lastModifiedBy>
  <cp:revision>294</cp:revision>
  <cp:lastPrinted>2015-07-09T04:48:02Z</cp:lastPrinted>
  <dcterms:created xsi:type="dcterms:W3CDTF">2007-08-09T17:56:14Z</dcterms:created>
  <dcterms:modified xsi:type="dcterms:W3CDTF">2015-12-11T15:52:53Z</dcterms:modified>
  <cp:category>science research poster</cp:category>
</cp:coreProperties>
</file>